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345" r:id="rId3"/>
    <p:sldId id="346" r:id="rId4"/>
    <p:sldId id="364" r:id="rId5"/>
    <p:sldId id="365" r:id="rId6"/>
    <p:sldId id="349" r:id="rId7"/>
    <p:sldId id="351" r:id="rId8"/>
    <p:sldId id="350" r:id="rId9"/>
    <p:sldId id="352" r:id="rId10"/>
    <p:sldId id="275" r:id="rId11"/>
    <p:sldId id="276" r:id="rId12"/>
    <p:sldId id="277" r:id="rId13"/>
    <p:sldId id="333" r:id="rId14"/>
    <p:sldId id="280" r:id="rId15"/>
    <p:sldId id="283" r:id="rId16"/>
    <p:sldId id="288" r:id="rId17"/>
    <p:sldId id="289" r:id="rId18"/>
    <p:sldId id="360" r:id="rId19"/>
    <p:sldId id="291" r:id="rId20"/>
    <p:sldId id="338" r:id="rId21"/>
    <p:sldId id="330" r:id="rId22"/>
    <p:sldId id="292" r:id="rId23"/>
    <p:sldId id="293" r:id="rId24"/>
    <p:sldId id="294" r:id="rId25"/>
    <p:sldId id="295" r:id="rId26"/>
    <p:sldId id="343" r:id="rId27"/>
    <p:sldId id="344" r:id="rId28"/>
    <p:sldId id="296" r:id="rId29"/>
    <p:sldId id="297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53" r:id="rId39"/>
    <p:sldId id="342" r:id="rId40"/>
    <p:sldId id="310" r:id="rId41"/>
    <p:sldId id="311" r:id="rId42"/>
    <p:sldId id="312" r:id="rId43"/>
    <p:sldId id="316" r:id="rId44"/>
    <p:sldId id="317" r:id="rId45"/>
    <p:sldId id="354" r:id="rId46"/>
    <p:sldId id="355" r:id="rId47"/>
    <p:sldId id="361" r:id="rId48"/>
    <p:sldId id="356" r:id="rId49"/>
    <p:sldId id="357" r:id="rId50"/>
    <p:sldId id="358" r:id="rId51"/>
    <p:sldId id="359" r:id="rId52"/>
    <p:sldId id="323" r:id="rId53"/>
    <p:sldId id="325" r:id="rId54"/>
    <p:sldId id="271" r:id="rId55"/>
    <p:sldId id="266" r:id="rId56"/>
    <p:sldId id="263" r:id="rId5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17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1000" autoAdjust="0"/>
  </p:normalViewPr>
  <p:slideViewPr>
    <p:cSldViewPr>
      <p:cViewPr varScale="1">
        <p:scale>
          <a:sx n="119" d="100"/>
          <a:sy n="119" d="100"/>
        </p:scale>
        <p:origin x="9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C2E9-E716-4F93-83A3-391F17F42C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24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4B741-AED1-45BF-A8E4-9673BD11F8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854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412E-EC1D-4538-B12C-A4A1E8AA76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70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cs-CZ" noProof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14A20-90B1-4C0C-A7E6-B72240CE45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656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75A7-B03B-4A31-8ABC-D3DD4573F7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303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FDFD-55AC-421F-85AF-CD42FDA1B1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068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F8D54-963B-41A6-93D1-E402114EED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73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E6C9-C1FB-4641-8D93-7449F5B7D5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725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3C72-DD5F-4257-9049-2B9AD36C11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873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E4BD-1FE5-4DB8-B0E1-49E62ECDE8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887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C9F8-599A-424D-A4A8-FA87E6E739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979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788D1-472F-485F-AE38-13F9DEF8AC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646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2805CC4-5850-45FE-9100-8D00809D47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8915400" cy="160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6000" dirty="0" smtClean="0"/>
              <a:t>Přehled mikrobů. Patogenita a virulence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43438"/>
            <a:ext cx="9144000" cy="22145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Mikrobiologie a imunologie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BSKM021p + c + BZMI021p + c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Týden 1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Ondřej Zahradníček</a:t>
            </a:r>
          </a:p>
        </p:txBody>
      </p:sp>
      <p:pic>
        <p:nvPicPr>
          <p:cNvPr id="2052" name="Picture 5" descr="Kost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505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908175" cy="1989138"/>
          </a:xfrm>
        </p:spPr>
        <p:txBody>
          <a:bodyPr/>
          <a:lstStyle/>
          <a:p>
            <a:pPr eaLnBrk="1" hangingPunct="1"/>
            <a:r>
              <a:rPr lang="cs-CZ" altLang="cs-CZ" smtClean="0"/>
              <a:t>Náš ústav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911975" y="4935538"/>
            <a:ext cx="2232025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Provoz </a:t>
            </a:r>
            <a:r>
              <a:rPr lang="cs-CZ" altLang="cs-CZ" sz="2800">
                <a:latin typeface="Tahoma" panose="020B0604030504040204" pitchFamily="34" charset="0"/>
              </a:rPr>
              <a:t>(analýza klinických vzorků)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308850" y="333375"/>
            <a:ext cx="143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Výuka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5949950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Výzkum</a:t>
            </a:r>
          </a:p>
        </p:txBody>
      </p:sp>
      <p:pic>
        <p:nvPicPr>
          <p:cNvPr id="11270" name="Picture 6" descr="Obráze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82917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387975" y="643601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dirty="0">
                <a:solidFill>
                  <a:schemeClr val="tx1"/>
                </a:solidFill>
              </a:rPr>
              <a:t>Foto: Archiv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V naší praktikárně</a:t>
            </a:r>
          </a:p>
        </p:txBody>
      </p:sp>
      <p:pic>
        <p:nvPicPr>
          <p:cNvPr id="12291" name="Picture 3" descr="PC210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90588"/>
            <a:ext cx="7956550" cy="596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5300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Foto: Archiv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Klinická mikrobiologie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971800" y="2895600"/>
            <a:ext cx="2971800" cy="1739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solidFill>
                  <a:schemeClr val="bg1"/>
                </a:solidFill>
                <a:latin typeface="Tahoma" panose="020B0604030504040204" pitchFamily="34" charset="0"/>
              </a:rPr>
              <a:t>Humánní klinická mikrobiologie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95600" y="4724400"/>
            <a:ext cx="2895600" cy="1749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Veterinární klinická mikrobiologie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3505200"/>
            <a:ext cx="2895600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Obecná mikrobiologie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1524000"/>
            <a:ext cx="2819400" cy="1749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Molekulární biologie a genetika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4953000"/>
            <a:ext cx="2819400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Buněčná biologie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943600" y="1600200"/>
            <a:ext cx="2819400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Infekční lékařství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943600" y="4876800"/>
            <a:ext cx="3200400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Dermato- venerologie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943600" y="2971800"/>
            <a:ext cx="3200400" cy="17494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Epidemiologie infekčních nemocí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895600" y="1447800"/>
            <a:ext cx="2895600" cy="12001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>
                <a:latin typeface="Tahoma" panose="020B0604030504040204" pitchFamily="34" charset="0"/>
              </a:rPr>
              <a:t>Mikrobiologie rostlin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Klinická mikrobiologie a imunologie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cs-CZ" altLang="cs-CZ" smtClean="0"/>
              <a:t>Klinická mikrobiologie se jako samostatný obor odštěpila začátkem 20. století z </a:t>
            </a:r>
            <a:r>
              <a:rPr lang="cs-CZ" altLang="cs-CZ" b="1" smtClean="0">
                <a:solidFill>
                  <a:schemeClr val="tx2"/>
                </a:solidFill>
              </a:rPr>
              <a:t>patologie</a:t>
            </a:r>
            <a:r>
              <a:rPr lang="cs-CZ" altLang="cs-CZ" smtClean="0"/>
              <a:t>. Do té doby se diagnostikou mikrobiálních původců ve vzorcích pacientů zabývali patologové</a:t>
            </a:r>
          </a:p>
          <a:p>
            <a:pPr eaLnBrk="1" hangingPunct="1"/>
            <a:r>
              <a:rPr lang="cs-CZ" altLang="cs-CZ" smtClean="0"/>
              <a:t>O více než půlstoletí později se z mikrobiologie vyčlenila </a:t>
            </a:r>
            <a:r>
              <a:rPr lang="cs-CZ" altLang="cs-CZ" b="1" smtClean="0">
                <a:solidFill>
                  <a:schemeClr val="tx2"/>
                </a:solidFill>
              </a:rPr>
              <a:t>imunologie</a:t>
            </a:r>
            <a:r>
              <a:rPr lang="cs-CZ" altLang="cs-CZ" smtClean="0"/>
              <a:t>, tedy věda o obranyschopnosti organismu. Dnes už existují samostatné imunologické ústavy a laboratoře, medici mají samostatnou zkoušku z imunologie. Klinická imunologie je však zároveň i součástí interny, případně pediatrie.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34350" cy="11430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Co nás čeká v tomto předmětu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305800" cy="5410200"/>
          </a:xfrm>
        </p:spPr>
        <p:txBody>
          <a:bodyPr/>
          <a:lstStyle/>
          <a:p>
            <a:pPr eaLnBrk="1" hangingPunct="1"/>
            <a:r>
              <a:rPr lang="cs-CZ" altLang="cs-CZ" smtClean="0"/>
              <a:t>Povídání </a:t>
            </a:r>
            <a:r>
              <a:rPr lang="cs-CZ" altLang="cs-CZ" b="1" smtClean="0">
                <a:solidFill>
                  <a:schemeClr val="tx2"/>
                </a:solidFill>
              </a:rPr>
              <a:t>o klinicky významných mikrobech </a:t>
            </a:r>
            <a:r>
              <a:rPr lang="cs-CZ" altLang="cs-CZ" smtClean="0"/>
              <a:t>a jejich vlastnostech</a:t>
            </a:r>
          </a:p>
          <a:p>
            <a:pPr eaLnBrk="1" hangingPunct="1"/>
            <a:r>
              <a:rPr lang="cs-CZ" altLang="cs-CZ" smtClean="0"/>
              <a:t>Povídání </a:t>
            </a:r>
            <a:r>
              <a:rPr lang="cs-CZ" altLang="cs-CZ" b="1" smtClean="0">
                <a:solidFill>
                  <a:schemeClr val="tx2"/>
                </a:solidFill>
              </a:rPr>
              <a:t>o určování mikrobů </a:t>
            </a:r>
            <a:r>
              <a:rPr lang="cs-CZ" altLang="cs-CZ" smtClean="0"/>
              <a:t>a vůbec o práci v laboratoři klinické mikrobiologie</a:t>
            </a:r>
          </a:p>
          <a:p>
            <a:pPr eaLnBrk="1" hangingPunct="1"/>
            <a:r>
              <a:rPr lang="cs-CZ" altLang="cs-CZ" smtClean="0"/>
              <a:t>Krátké představení </a:t>
            </a:r>
            <a:r>
              <a:rPr lang="cs-CZ" altLang="cs-CZ" b="1" smtClean="0">
                <a:solidFill>
                  <a:schemeClr val="tx2"/>
                </a:solidFill>
              </a:rPr>
              <a:t>lidské imunity a imunologie</a:t>
            </a:r>
            <a:r>
              <a:rPr lang="cs-CZ" altLang="cs-CZ" smtClean="0"/>
              <a:t> jako takové</a:t>
            </a:r>
          </a:p>
          <a:p>
            <a:pPr eaLnBrk="1" hangingPunct="1"/>
            <a:r>
              <a:rPr lang="cs-CZ" altLang="cs-CZ" smtClean="0"/>
              <a:t>A hlavně představení </a:t>
            </a:r>
            <a:r>
              <a:rPr lang="cs-CZ" altLang="cs-CZ" b="1" smtClean="0">
                <a:solidFill>
                  <a:schemeClr val="tx2"/>
                </a:solidFill>
              </a:rPr>
              <a:t>infekcí jednotlivých orgánových soustav, </a:t>
            </a:r>
            <a:r>
              <a:rPr lang="cs-CZ" altLang="cs-CZ" smtClean="0"/>
              <a:t>způsobů odběru vzorků, interpretace výsledků a podobně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4495800" cy="914400"/>
          </a:xfrm>
        </p:spPr>
        <p:txBody>
          <a:bodyPr/>
          <a:lstStyle/>
          <a:p>
            <a:pPr eaLnBrk="1" hangingPunct="1"/>
            <a:r>
              <a:rPr lang="cs-CZ" altLang="cs-CZ" smtClean="0"/>
              <a:t>Co je to mikrob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071563"/>
            <a:ext cx="8253412" cy="5405437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Musí to být živé.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Zrníčko prachu není mikrob, i když je mikroskopické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Musí to být mikroskopické.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Žirafa není mikrob, i když je živá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i="1" dirty="0" smtClean="0"/>
              <a:t>Druhá podmínka je trochu problematická – některé organismy jsou mikroskopické pouze jako některé stádium (třeba vajíčko tasemnice), kdežto dospělý mikrob je viditelný pouhým okem.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i="1" dirty="0" smtClean="0"/>
              <a:t>Mimo to existují i organismy, které určitě nejsou mikroby.  Probírají se ale v mikrobiologii, už proto, že jsou to významní přenašeči infekcí.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28600"/>
            <a:ext cx="8024812" cy="985838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Třídění živých organismů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858250" cy="495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i="1" dirty="0" smtClean="0">
                <a:solidFill>
                  <a:schemeClr val="tx2"/>
                </a:solidFill>
              </a:rPr>
              <a:t>Priony</a:t>
            </a:r>
            <a:r>
              <a:rPr lang="cs-CZ" i="1" dirty="0" smtClean="0"/>
              <a:t> – neobsahují DNA, většinou se vůbec nepovažují za živé organismy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/>
                </a:solidFill>
              </a:rPr>
              <a:t>Viry a bakteriofágy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/>
                </a:solidFill>
              </a:rPr>
              <a:t>Buněčné organismy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/>
                </a:solidFill>
              </a:rPr>
              <a:t>Archea</a:t>
            </a:r>
            <a:r>
              <a:rPr lang="cs-CZ" dirty="0" smtClean="0"/>
              <a:t> (archeobakterie) – </a:t>
            </a:r>
            <a:r>
              <a:rPr lang="cs-CZ" i="1" dirty="0" smtClean="0">
                <a:solidFill>
                  <a:schemeClr val="accent5"/>
                </a:solidFill>
              </a:rPr>
              <a:t>o těch si zde povídat nebudeme, pro člověka nemají význam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/>
                </a:solidFill>
              </a:rPr>
              <a:t>Eubacteria</a:t>
            </a:r>
            <a:r>
              <a:rPr lang="cs-CZ" dirty="0" smtClean="0"/>
              <a:t> (eubakterie)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/>
                </a:solidFill>
              </a:rPr>
              <a:t>Eucarya</a:t>
            </a:r>
            <a:r>
              <a:rPr lang="cs-CZ" dirty="0" smtClean="0"/>
              <a:t> (eukaryotní organismy)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jednobuněčné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dirty="0" smtClean="0"/>
              <a:t>mnohobuněčné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7772400" cy="8382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Klinicky významné mikroby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15400" cy="548640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Klinicky významné mikroby jsou takové, které jsou </a:t>
            </a:r>
            <a:r>
              <a:rPr lang="cs-CZ" altLang="cs-CZ" sz="2800" b="1" smtClean="0">
                <a:solidFill>
                  <a:schemeClr val="tx2"/>
                </a:solidFill>
              </a:rPr>
              <a:t>významné pro lidské tělo</a:t>
            </a:r>
            <a:r>
              <a:rPr lang="cs-CZ" altLang="cs-CZ" sz="2800" smtClean="0"/>
              <a:t> (ne tedy pro člověka jako biotechnologa, který by je chtěl zapřáhnout do výroby něčeho, ale pro každého jedince, který má mikroby v těle)</a:t>
            </a:r>
          </a:p>
          <a:p>
            <a:pPr eaLnBrk="1" hangingPunct="1"/>
            <a:r>
              <a:rPr lang="cs-CZ" altLang="cs-CZ" sz="2800" smtClean="0"/>
              <a:t>„Významné pro tělo“ ani zdaleka není totéž jako „tělu škodlivé“. Naopak, </a:t>
            </a:r>
            <a:r>
              <a:rPr lang="cs-CZ" altLang="cs-CZ" sz="2800" b="1" smtClean="0">
                <a:solidFill>
                  <a:schemeClr val="tx2"/>
                </a:solidFill>
              </a:rPr>
              <a:t>mnohé jsou neškodné, nebo dokonce pomáhají</a:t>
            </a: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Každý organismus má své klinicky významné mikroby:</a:t>
            </a:r>
            <a:r>
              <a:rPr lang="cs-CZ" altLang="cs-CZ" sz="2800" smtClean="0"/>
              <a:t> člověk, každý druh zvířete či rostliny. Dokonce i mikroby (třeba bakterie) mají své mikroby (bakteriofágy).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Hlavní klinicky významné mikroby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66800"/>
            <a:ext cx="8477250" cy="56483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Viry</a:t>
            </a:r>
            <a:r>
              <a:rPr lang="cs-CZ" altLang="cs-CZ" sz="2800" dirty="0"/>
              <a:t> (nemají vůbec buňku)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Bakterie</a:t>
            </a:r>
            <a:r>
              <a:rPr lang="cs-CZ" altLang="cs-CZ" sz="2800" dirty="0"/>
              <a:t> (mají prokaryotickou buňku, třeba streptokok nebo </a:t>
            </a:r>
            <a:r>
              <a:rPr lang="cs-CZ" altLang="cs-CZ" sz="2800" i="1" dirty="0" err="1"/>
              <a:t>Escherichia</a:t>
            </a:r>
            <a:r>
              <a:rPr lang="cs-CZ" altLang="cs-CZ" sz="2800" dirty="0" smtClean="0"/>
              <a:t>), zpravidla mají také buněčnou stěnu</a:t>
            </a:r>
            <a:endParaRPr lang="cs-CZ" altLang="cs-CZ" sz="2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Houby</a:t>
            </a:r>
            <a:r>
              <a:rPr lang="cs-CZ" altLang="cs-CZ" sz="2800" dirty="0"/>
              <a:t> (mají eukaryotickou buňku a buněčnou stěnu, patří sem kvasinky a plísně)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Paraziti</a:t>
            </a:r>
            <a:r>
              <a:rPr lang="cs-CZ" altLang="cs-CZ" sz="2800" dirty="0"/>
              <a:t> (eukaryotické bez buněčné stěny, jedno- nebo mnohobuněčné; přesahují pojem mikrob):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0000FF"/>
                </a:solidFill>
              </a:rPr>
              <a:t>Vnitřní paraziti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</a:rPr>
              <a:t>Prvoci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/>
              <a:t>(třeba původce malárie)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</a:rPr>
              <a:t>Motolice</a:t>
            </a:r>
            <a:r>
              <a:rPr lang="cs-CZ" altLang="cs-CZ" sz="2000" dirty="0"/>
              <a:t> (třeba motolice jaterní)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</a:rPr>
              <a:t>Hlístice</a:t>
            </a:r>
            <a:r>
              <a:rPr lang="cs-CZ" altLang="cs-CZ" sz="2000" dirty="0"/>
              <a:t> (třeba roup nebo škrkavka)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</a:rPr>
              <a:t>Tasemnice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(třeba tasemnice dlouhočlenná)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0000FF"/>
                </a:solidFill>
              </a:rPr>
              <a:t>Vnější paraziti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/>
              <a:t>(vši, blechy, štěnice)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000" i="1" dirty="0"/>
              <a:t>Priony se někdy řadí do virologie, ovšem viry to nejsou a kdoví, mají-li se vůbec považovat za organismy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2348880"/>
            <a:ext cx="7344816" cy="230832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800" dirty="0" smtClean="0">
                <a:solidFill>
                  <a:srgbClr val="FF0000"/>
                </a:solidFill>
              </a:rPr>
              <a:t>Zadejte do svého zařízení adresu </a:t>
            </a:r>
            <a:r>
              <a:rPr lang="cs-CZ" sz="1800" b="1" dirty="0" smtClean="0">
                <a:solidFill>
                  <a:srgbClr val="0070C0"/>
                </a:solidFill>
              </a:rPr>
              <a:t>sli.do, kód: W166</a:t>
            </a:r>
          </a:p>
          <a:p>
            <a:r>
              <a:rPr lang="cs-CZ" sz="1800" dirty="0" smtClean="0">
                <a:solidFill>
                  <a:srgbClr val="FF0000"/>
                </a:solidFill>
              </a:rPr>
              <a:t>Houby se od kvasinek liší hlavně tím, 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FF0000"/>
                </a:solidFill>
              </a:rPr>
              <a:t>Houby mají prokaryotickou buňku jako bakterie, paraziti mají eukaryotickou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0000"/>
                </a:solidFill>
              </a:rPr>
              <a:t>Paraziti </a:t>
            </a:r>
            <a:r>
              <a:rPr lang="cs-CZ" sz="1800" dirty="0" smtClean="0">
                <a:solidFill>
                  <a:srgbClr val="FF0000"/>
                </a:solidFill>
              </a:rPr>
              <a:t>mají </a:t>
            </a:r>
            <a:r>
              <a:rPr lang="cs-CZ" sz="1800" dirty="0">
                <a:solidFill>
                  <a:srgbClr val="FF0000"/>
                </a:solidFill>
              </a:rPr>
              <a:t>prokaryotickou buňku jako bakterie, </a:t>
            </a:r>
            <a:r>
              <a:rPr lang="cs-CZ" sz="1800" dirty="0" smtClean="0">
                <a:solidFill>
                  <a:srgbClr val="FF0000"/>
                </a:solidFill>
              </a:rPr>
              <a:t>houby </a:t>
            </a:r>
            <a:r>
              <a:rPr lang="cs-CZ" sz="1800" dirty="0">
                <a:solidFill>
                  <a:srgbClr val="FF0000"/>
                </a:solidFill>
              </a:rPr>
              <a:t>mají eukaryotickou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0000"/>
                </a:solidFill>
              </a:rPr>
              <a:t>Houby mají </a:t>
            </a:r>
            <a:r>
              <a:rPr lang="cs-CZ" sz="1800" dirty="0" smtClean="0">
                <a:solidFill>
                  <a:srgbClr val="FF0000"/>
                </a:solidFill>
              </a:rPr>
              <a:t>buněčnou stěnu </a:t>
            </a:r>
            <a:r>
              <a:rPr lang="cs-CZ" sz="1800" dirty="0">
                <a:solidFill>
                  <a:srgbClr val="FF0000"/>
                </a:solidFill>
              </a:rPr>
              <a:t>jako bakterie, paraziti </a:t>
            </a:r>
            <a:r>
              <a:rPr lang="cs-CZ" sz="1800" dirty="0" smtClean="0">
                <a:solidFill>
                  <a:srgbClr val="FF0000"/>
                </a:solidFill>
              </a:rPr>
              <a:t>ji nemají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FF0000"/>
                </a:solidFill>
              </a:rPr>
              <a:t>Paraziti </a:t>
            </a:r>
            <a:r>
              <a:rPr lang="cs-CZ" sz="1800" dirty="0">
                <a:solidFill>
                  <a:srgbClr val="FF0000"/>
                </a:solidFill>
              </a:rPr>
              <a:t>mají buněčnou stěnu jako bakterie, </a:t>
            </a:r>
            <a:r>
              <a:rPr lang="cs-CZ" sz="1800" dirty="0" smtClean="0">
                <a:solidFill>
                  <a:srgbClr val="FF0000"/>
                </a:solidFill>
              </a:rPr>
              <a:t>houby </a:t>
            </a:r>
            <a:r>
              <a:rPr lang="cs-CZ" sz="1800" dirty="0">
                <a:solidFill>
                  <a:srgbClr val="FF0000"/>
                </a:solidFill>
              </a:rPr>
              <a:t>ji </a:t>
            </a:r>
            <a:r>
              <a:rPr lang="cs-CZ" sz="1800" dirty="0" smtClean="0">
                <a:solidFill>
                  <a:srgbClr val="FF0000"/>
                </a:solidFill>
              </a:rPr>
              <a:t>nemají</a:t>
            </a:r>
            <a:endParaRPr lang="cs-CZ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Hlavní klinicky významné mikroby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066800"/>
            <a:ext cx="8477250" cy="56483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Viry</a:t>
            </a:r>
            <a:r>
              <a:rPr lang="cs-CZ" altLang="cs-CZ" sz="2800" dirty="0"/>
              <a:t> (nemají vůbec buňku)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Bakterie</a:t>
            </a:r>
            <a:r>
              <a:rPr lang="cs-CZ" altLang="cs-CZ" sz="2800" dirty="0"/>
              <a:t> (mají prokaryotickou buňku, třeba streptokok nebo </a:t>
            </a:r>
            <a:r>
              <a:rPr lang="cs-CZ" altLang="cs-CZ" sz="2800" i="1" dirty="0"/>
              <a:t>Escherichia</a:t>
            </a:r>
            <a:r>
              <a:rPr lang="cs-CZ" altLang="cs-CZ" sz="2800" dirty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Houby</a:t>
            </a:r>
            <a:r>
              <a:rPr lang="cs-CZ" altLang="cs-CZ" sz="2800" dirty="0"/>
              <a:t> (mají eukaryotickou buňku a buněčnou stěnu, patří sem kvasinky a plísně)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rgbClr val="0000FF"/>
                </a:solidFill>
              </a:rPr>
              <a:t>Paraziti</a:t>
            </a:r>
            <a:r>
              <a:rPr lang="cs-CZ" altLang="cs-CZ" sz="2800" dirty="0"/>
              <a:t> (eukaryotické bez buněčné stěny, jedno- nebo mnohobuněčné; přesahují pojem mikrob):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0000FF"/>
                </a:solidFill>
              </a:rPr>
              <a:t>Vnitřní paraziti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</a:rPr>
              <a:t>Prvoci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dirty="0"/>
              <a:t>(třeba původce malárie)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</a:rPr>
              <a:t>Motolice</a:t>
            </a:r>
            <a:r>
              <a:rPr lang="cs-CZ" altLang="cs-CZ" sz="2000" dirty="0"/>
              <a:t> (třeba motolice jaterní)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</a:rPr>
              <a:t>Hlístice</a:t>
            </a:r>
            <a:r>
              <a:rPr lang="cs-CZ" altLang="cs-CZ" sz="2000" dirty="0"/>
              <a:t> (třeba roup nebo škrkavka)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cs-CZ" altLang="cs-CZ" sz="2000" b="1" dirty="0">
                <a:solidFill>
                  <a:srgbClr val="0000FF"/>
                </a:solidFill>
              </a:rPr>
              <a:t>Tasemnice</a:t>
            </a:r>
            <a:r>
              <a:rPr lang="cs-CZ" altLang="cs-CZ" sz="2000" b="1" dirty="0">
                <a:solidFill>
                  <a:schemeClr val="tx2"/>
                </a:solidFill>
              </a:rPr>
              <a:t> </a:t>
            </a:r>
            <a:r>
              <a:rPr lang="cs-CZ" altLang="cs-CZ" sz="2000" dirty="0"/>
              <a:t>(třeba tasemnice dlouhočlenná)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solidFill>
                  <a:srgbClr val="0000FF"/>
                </a:solidFill>
              </a:rPr>
              <a:t>Vnější paraziti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/>
              <a:t>(vši, blechy, štěnice)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altLang="cs-CZ" sz="2000" i="1" dirty="0"/>
              <a:t>Priony se někdy řadí do virologie, ovšem viry to nejsou a kdoví, mají-li se vůbec považovat za organismy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243887" cy="12858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Pracoviště zodpovědné za výuku předmětu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75"/>
            <a:ext cx="9172575" cy="5530850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Mikrobiologický ústav LF MU a Fakultní nemocnice u sv. Anny v Brně, budova H FN USA, kde probíhá </a:t>
            </a:r>
            <a:r>
              <a:rPr lang="cs-CZ" altLang="cs-CZ" sz="2800" b="1" smtClean="0">
                <a:solidFill>
                  <a:srgbClr val="C00000"/>
                </a:solidFill>
              </a:rPr>
              <a:t>klinický provoz, výzkum a výuka </a:t>
            </a:r>
            <a:r>
              <a:rPr lang="cs-CZ" altLang="cs-CZ" sz="2800" b="1" smtClean="0">
                <a:solidFill>
                  <a:schemeClr val="tx2"/>
                </a:solidFill>
              </a:rPr>
              <a:t>– </a:t>
            </a:r>
            <a:r>
              <a:rPr lang="cs-CZ" altLang="cs-CZ" sz="2800" smtClean="0"/>
              <a:t>učíme bakalářské obory LF, mediky, zubaře i studenty z přírodovědecké fakulty MU</a:t>
            </a:r>
          </a:p>
          <a:p>
            <a:pPr eaLnBrk="1" hangingPunct="1"/>
            <a:r>
              <a:rPr lang="cs-CZ" altLang="cs-CZ" sz="2800" b="1" smtClean="0">
                <a:solidFill>
                  <a:srgbClr val="C00000"/>
                </a:solidFill>
              </a:rPr>
              <a:t>Zájemci se mohou přihlásit u dr. Zahradníčka a mohou se na ústav přijít podívat</a:t>
            </a:r>
          </a:p>
          <a:p>
            <a:pPr eaLnBrk="1" hangingPunct="1"/>
            <a:r>
              <a:rPr lang="cs-CZ" altLang="cs-CZ" sz="2800" smtClean="0"/>
              <a:t>Formálně je výuka organizována jako polovina přednášek a polovina cvičení, </a:t>
            </a:r>
            <a:r>
              <a:rPr lang="cs-CZ" altLang="cs-CZ" sz="2800" b="1" smtClean="0">
                <a:solidFill>
                  <a:srgbClr val="C00000"/>
                </a:solidFill>
              </a:rPr>
              <a:t>reálně to bude přednáška či seminář</a:t>
            </a:r>
            <a:r>
              <a:rPr lang="cs-CZ" altLang="cs-CZ" sz="2800" smtClean="0">
                <a:solidFill>
                  <a:srgbClr val="C00000"/>
                </a:solidFill>
              </a:rPr>
              <a:t> </a:t>
            </a:r>
            <a:r>
              <a:rPr lang="cs-CZ" altLang="cs-CZ" sz="2800" smtClean="0"/>
              <a:t>doplněný o různé tištěné materiály i (výhradně neinfekční) ukázky z provozu laboratoře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10400" cy="990600"/>
          </a:xfrm>
        </p:spPr>
        <p:txBody>
          <a:bodyPr/>
          <a:lstStyle/>
          <a:p>
            <a:pPr eaLnBrk="1" hangingPunct="1"/>
            <a:r>
              <a:rPr lang="cs-CZ" altLang="cs-CZ" smtClean="0"/>
              <a:t>Proč znát přehled mikrobů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Pokud umíme mikroba zařadit (alespoň rámcově: je to bakterie, kok, grampozitivní) znamená to, že můžeme odhadnout jeho základní vlastnosti a vhodný způsob léčby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Přehled mikrobů v rozsahu, jaký byste měli znát, je uveden v obou verzích skript. Tady na přednášce není, protože na tom není co vysvětlovat. To se holt musí naučit.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smtClean="0">
                <a:solidFill>
                  <a:schemeClr val="accent1"/>
                </a:solidFill>
              </a:rPr>
              <a:t>Jsou situace, kdy hýžďové svalstvo je důležitější než mozek </a:t>
            </a:r>
            <a:r>
              <a:rPr lang="cs-CZ" altLang="cs-CZ" i="1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cs-CZ" altLang="cs-CZ" i="1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906_3c Iodamoeba buetschl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19283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Tahoma" panose="020B0604030504040204" pitchFamily="34" charset="0"/>
              </a:rPr>
              <a:t>Parazit </a:t>
            </a:r>
            <a:r>
              <a:rPr lang="cs-CZ" altLang="cs-CZ" i="1" smtClean="0">
                <a:latin typeface="Tahoma" panose="020B0604030504040204" pitchFamily="34" charset="0"/>
              </a:rPr>
              <a:t>Iodaemoeba buetschlii</a:t>
            </a:r>
            <a:endParaRPr lang="cs-CZ" altLang="cs-CZ" smtClean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7772400" cy="1000125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Co nás zajímá o mikrobech</a:t>
            </a:r>
          </a:p>
        </p:txBody>
      </p:sp>
      <p:graphicFrame>
        <p:nvGraphicFramePr>
          <p:cNvPr id="55299" name="Group 3"/>
          <p:cNvGraphicFramePr>
            <a:graphicFrameLocks noGrp="1"/>
          </p:cNvGraphicFramePr>
          <p:nvPr>
            <p:ph type="tbl" idx="1"/>
          </p:nvPr>
        </p:nvGraphicFramePr>
        <p:xfrm>
          <a:off x="571500" y="1643063"/>
          <a:ext cx="7772400" cy="41148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morfologie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jaký mají tvar a uspořádání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struktura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z čeho se skládají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fyziologie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 se chovají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metabolismus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 a čím se živí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odolnost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 vzdorují výkyvům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klasifikace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 jsou vzájemně příbuzné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42875"/>
            <a:ext cx="77724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Co nás zajímá o klinicky významných mikrobech</a:t>
            </a:r>
          </a:p>
        </p:txBody>
      </p:sp>
      <p:graphicFrame>
        <p:nvGraphicFramePr>
          <p:cNvPr id="56348" name="Group 28"/>
          <p:cNvGraphicFramePr>
            <a:graphicFrameLocks noGrp="1"/>
          </p:cNvGraphicFramePr>
          <p:nvPr>
            <p:ph type="tbl" idx="1"/>
          </p:nvPr>
        </p:nvGraphicFramePr>
        <p:xfrm>
          <a:off x="228600" y="1905000"/>
          <a:ext cx="8686800" cy="4114800"/>
        </p:xfrm>
        <a:graphic>
          <a:graphicData uri="http://schemas.openxmlformats.org/drawingml/2006/table">
            <a:tbl>
              <a:tblPr/>
              <a:tblGrid>
                <a:gridCol w="332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patogenita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které orgány osidlují a jak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patogeneze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jakým způsobem případně škodí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přenos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 se přenášejí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inkubační doba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 dlouho trvá, než se projeví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diagnostika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jak je můžeme poznat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léčba a prevence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 proti nim můžeme dělat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Morfologie (= tvary) klinicky významných mikroorganismů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51054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Viry</a:t>
            </a:r>
            <a:r>
              <a:rPr lang="cs-CZ" altLang="cs-CZ" sz="2800" smtClean="0"/>
              <a:t> se skládají z </a:t>
            </a:r>
            <a:r>
              <a:rPr lang="cs-CZ" altLang="cs-CZ" sz="2800" b="1" smtClean="0">
                <a:solidFill>
                  <a:schemeClr val="tx2"/>
                </a:solidFill>
              </a:rPr>
              <a:t>DNA</a:t>
            </a:r>
            <a:r>
              <a:rPr lang="cs-CZ" altLang="cs-CZ" sz="2800" smtClean="0"/>
              <a:t> nebo </a:t>
            </a:r>
            <a:r>
              <a:rPr lang="cs-CZ" altLang="cs-CZ" sz="2800" b="1" smtClean="0">
                <a:solidFill>
                  <a:schemeClr val="tx2"/>
                </a:solidFill>
              </a:rPr>
              <a:t>RNA</a:t>
            </a:r>
            <a:r>
              <a:rPr lang="cs-CZ" altLang="cs-CZ" sz="2800" smtClean="0"/>
              <a:t> a </a:t>
            </a:r>
            <a:r>
              <a:rPr lang="cs-CZ" altLang="cs-CZ" sz="2800" b="1" smtClean="0">
                <a:solidFill>
                  <a:schemeClr val="tx2"/>
                </a:solidFill>
              </a:rPr>
              <a:t>bílkovin</a:t>
            </a:r>
            <a:r>
              <a:rPr lang="cs-CZ" altLang="cs-CZ" sz="2800" smtClean="0"/>
              <a:t>; některé viry mají navíc membránový obal, který „ukradly“ nějaké hostitelské buňce</a:t>
            </a: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Viry</a:t>
            </a:r>
            <a:r>
              <a:rPr lang="cs-CZ" altLang="cs-CZ" sz="2800" smtClean="0"/>
              <a:t> mají </a:t>
            </a:r>
            <a:r>
              <a:rPr lang="cs-CZ" altLang="cs-CZ" sz="2800" b="1" smtClean="0">
                <a:solidFill>
                  <a:schemeClr val="tx2"/>
                </a:solidFill>
              </a:rPr>
              <a:t>kubickou</a:t>
            </a:r>
            <a:r>
              <a:rPr lang="cs-CZ" altLang="cs-CZ" sz="2800" smtClean="0"/>
              <a:t> nebo </a:t>
            </a:r>
            <a:r>
              <a:rPr lang="cs-CZ" altLang="cs-CZ" sz="2800" b="1" smtClean="0">
                <a:solidFill>
                  <a:schemeClr val="tx2"/>
                </a:solidFill>
              </a:rPr>
              <a:t>šroubovicovou symetrii</a:t>
            </a:r>
            <a:r>
              <a:rPr lang="cs-CZ" altLang="cs-CZ" sz="2800" smtClean="0"/>
              <a:t>. Některé mají třeba tvar dvanáctistěnu. Mohou tvořit „pseudokrystaly“</a:t>
            </a: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Kvasinky</a:t>
            </a:r>
            <a:r>
              <a:rPr lang="cs-CZ" altLang="cs-CZ" sz="2800" smtClean="0"/>
              <a:t> mají tvar vajíčka, mohou pučet a tvořit tzv. pseudomycelia. Na povrchu mají </a:t>
            </a:r>
            <a:r>
              <a:rPr lang="cs-CZ" altLang="cs-CZ" sz="2800" b="1" smtClean="0">
                <a:solidFill>
                  <a:schemeClr val="tx2"/>
                </a:solidFill>
              </a:rPr>
              <a:t>buněčnou stěnu</a:t>
            </a:r>
            <a:r>
              <a:rPr lang="cs-CZ" altLang="cs-CZ" sz="2800" smtClean="0"/>
              <a:t> zcela odlišnou od buněčné stěny bakterií</a:t>
            </a:r>
            <a:endParaRPr lang="cs-CZ" altLang="cs-CZ" sz="2800" b="1" smtClean="0">
              <a:solidFill>
                <a:schemeClr val="tx2"/>
              </a:solidFill>
            </a:endParaRP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Vláknité houby</a:t>
            </a:r>
            <a:r>
              <a:rPr lang="cs-CZ" altLang="cs-CZ" sz="2800" smtClean="0"/>
              <a:t> a </a:t>
            </a:r>
            <a:r>
              <a:rPr lang="cs-CZ" altLang="cs-CZ" sz="2800" b="1" smtClean="0">
                <a:solidFill>
                  <a:schemeClr val="tx2"/>
                </a:solidFill>
              </a:rPr>
              <a:t>paraziti</a:t>
            </a:r>
            <a:r>
              <a:rPr lang="cs-CZ" altLang="cs-CZ" sz="2800" smtClean="0"/>
              <a:t> jsou tvarově velice rozmanití, navíc se liší </a:t>
            </a:r>
            <a:r>
              <a:rPr lang="cs-CZ" altLang="cs-CZ" sz="2800" b="1" smtClean="0">
                <a:solidFill>
                  <a:schemeClr val="tx2"/>
                </a:solidFill>
              </a:rPr>
              <a:t>vývojová stádia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image0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cs-CZ" altLang="cs-CZ" smtClean="0">
                <a:latin typeface="Tahoma" panose="020B0604030504040204" pitchFamily="34" charset="0"/>
              </a:rPr>
              <a:t>Vajíčka roupa dětského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246563" cy="7620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Rozdělení virů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DNA viry, například</a:t>
            </a:r>
          </a:p>
          <a:p>
            <a:pPr lvl="1" eaLnBrk="1" hangingPunct="1"/>
            <a:r>
              <a:rPr lang="cs-CZ" altLang="cs-CZ" sz="2400" smtClean="0"/>
              <a:t>herpesviry – HSV, VZV, EBV, CMV, HHV6</a:t>
            </a:r>
          </a:p>
          <a:p>
            <a:pPr lvl="1" eaLnBrk="1" hangingPunct="1"/>
            <a:r>
              <a:rPr lang="cs-CZ" altLang="cs-CZ" sz="2400" smtClean="0"/>
              <a:t>adenoviry – například původci některých respiračních viróz</a:t>
            </a:r>
          </a:p>
          <a:p>
            <a:pPr lvl="1" eaLnBrk="1" hangingPunct="1"/>
            <a:r>
              <a:rPr lang="cs-CZ" altLang="cs-CZ" sz="2400" smtClean="0"/>
              <a:t>papovaviry – například urogenitální papilomaviry</a:t>
            </a:r>
          </a:p>
          <a:p>
            <a:pPr lvl="1" eaLnBrk="1" hangingPunct="1"/>
            <a:r>
              <a:rPr lang="cs-CZ" altLang="cs-CZ" sz="2400" smtClean="0"/>
              <a:t>parvoviry – například původce páté dětské nemoci</a:t>
            </a:r>
          </a:p>
          <a:p>
            <a:pPr lvl="1" eaLnBrk="1" hangingPunct="1"/>
            <a:r>
              <a:rPr lang="cs-CZ" altLang="cs-CZ" sz="2400" smtClean="0"/>
              <a:t>virus žloutenky B</a:t>
            </a:r>
          </a:p>
          <a:p>
            <a:pPr eaLnBrk="1" hangingPunct="1"/>
            <a:r>
              <a:rPr lang="cs-CZ" altLang="cs-CZ" sz="2800" b="1" smtClean="0">
                <a:solidFill>
                  <a:schemeClr val="tx2"/>
                </a:solidFill>
              </a:rPr>
              <a:t>RNA viry, například</a:t>
            </a:r>
          </a:p>
          <a:p>
            <a:pPr lvl="1" eaLnBrk="1" hangingPunct="1"/>
            <a:r>
              <a:rPr lang="cs-CZ" altLang="cs-CZ" sz="2400" smtClean="0"/>
              <a:t>enteroviry – polio, coxsackie, ECHO</a:t>
            </a:r>
          </a:p>
          <a:p>
            <a:pPr lvl="1" eaLnBrk="1" hangingPunct="1"/>
            <a:r>
              <a:rPr lang="cs-CZ" altLang="cs-CZ" sz="2400" smtClean="0"/>
              <a:t>rhinoviry – viry rýmy</a:t>
            </a:r>
          </a:p>
          <a:p>
            <a:pPr lvl="1" eaLnBrk="1" hangingPunct="1"/>
            <a:r>
              <a:rPr lang="cs-CZ" altLang="cs-CZ" sz="2400" smtClean="0"/>
              <a:t>viry chřipky, parachřipky, spalniček, zarděnek, příušnic</a:t>
            </a:r>
          </a:p>
          <a:p>
            <a:pPr lvl="1" eaLnBrk="1" hangingPunct="1"/>
            <a:r>
              <a:rPr lang="cs-CZ" altLang="cs-CZ" sz="2400" smtClean="0"/>
              <a:t>viry žloutenek A, C, D, E</a:t>
            </a:r>
          </a:p>
          <a:p>
            <a:pPr lvl="1" eaLnBrk="1" hangingPunct="1"/>
            <a:r>
              <a:rPr lang="cs-CZ" altLang="cs-CZ" sz="2400" smtClean="0"/>
              <a:t>různé viry klíšťových encefalitid, tropických viróz, vztekliny, horeček Lassa a Ebola</a:t>
            </a:r>
          </a:p>
          <a:p>
            <a:pPr lvl="1" eaLnBrk="1" hangingPunct="1"/>
            <a:r>
              <a:rPr lang="cs-CZ" altLang="cs-CZ" sz="2400" smtClean="0"/>
              <a:t>virus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257800" cy="609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Rozdělení bakterií 1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tx2"/>
                </a:solidFill>
                <a:latin typeface="Tahoma" panose="020B0604030504040204" pitchFamily="34" charset="0"/>
              </a:rPr>
              <a:t>podle tvaru a uspořádání</a:t>
            </a:r>
          </a:p>
          <a:p>
            <a:pPr lvl="1" eaLnBrk="1" hangingPunct="1"/>
            <a:r>
              <a:rPr lang="cs-CZ" altLang="cs-CZ" smtClean="0">
                <a:latin typeface="Tahoma" panose="020B0604030504040204" pitchFamily="34" charset="0"/>
              </a:rPr>
              <a:t>koky – kulovité, tvoří dvojice, řetízky, shluky…</a:t>
            </a:r>
          </a:p>
          <a:p>
            <a:pPr lvl="1" eaLnBrk="1" hangingPunct="1"/>
            <a:r>
              <a:rPr lang="cs-CZ" altLang="cs-CZ" smtClean="0">
                <a:latin typeface="Tahoma" panose="020B0604030504040204" pitchFamily="34" charset="0"/>
              </a:rPr>
              <a:t>tyčinky – protáhlé, mohou být rovné, zahnuté…</a:t>
            </a:r>
          </a:p>
          <a:p>
            <a:pPr lvl="1" eaLnBrk="1" hangingPunct="1"/>
            <a:r>
              <a:rPr lang="cs-CZ" altLang="cs-CZ" smtClean="0">
                <a:latin typeface="Tahoma" panose="020B0604030504040204" pitchFamily="34" charset="0"/>
              </a:rPr>
              <a:t>kokotyčinky (kokobacily) – mezi koky a tyčinkami</a:t>
            </a:r>
          </a:p>
          <a:p>
            <a:pPr lvl="1" eaLnBrk="1" hangingPunct="1"/>
            <a:r>
              <a:rPr lang="cs-CZ" altLang="cs-CZ" smtClean="0">
                <a:latin typeface="Tahoma" panose="020B0604030504040204" pitchFamily="34" charset="0"/>
              </a:rPr>
              <a:t>spirochety – ve tvaru spirály</a:t>
            </a:r>
          </a:p>
          <a:p>
            <a:pPr lvl="1" eaLnBrk="1" hangingPunct="1"/>
            <a:r>
              <a:rPr lang="cs-CZ" altLang="cs-CZ" smtClean="0">
                <a:latin typeface="Tahoma" panose="020B0604030504040204" pitchFamily="34" charset="0"/>
              </a:rPr>
              <a:t>nestálého tvaru – mykoplasmata (nemají stěnu)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  <a:latin typeface="Tahoma" panose="020B0604030504040204" pitchFamily="34" charset="0"/>
              </a:rPr>
              <a:t>podle tzv. Gramova barvení</a:t>
            </a:r>
            <a:r>
              <a:rPr lang="cs-CZ" altLang="cs-CZ" smtClean="0">
                <a:latin typeface="Tahoma" panose="020B0604030504040204" pitchFamily="34" charset="0"/>
              </a:rPr>
              <a:t> (dáno typem buněčné stěny*)</a:t>
            </a:r>
          </a:p>
          <a:p>
            <a:pPr lvl="1" eaLnBrk="1" hangingPunct="1"/>
            <a:r>
              <a:rPr lang="cs-CZ" altLang="cs-CZ" smtClean="0">
                <a:latin typeface="Tahoma" panose="020B0604030504040204" pitchFamily="34" charset="0"/>
              </a:rPr>
              <a:t>grampozitivní – *silná, jednoduchá; barví se fialově</a:t>
            </a:r>
          </a:p>
          <a:p>
            <a:pPr lvl="1" eaLnBrk="1" hangingPunct="1"/>
            <a:r>
              <a:rPr lang="cs-CZ" altLang="cs-CZ" smtClean="0">
                <a:latin typeface="Tahoma" panose="020B0604030504040204" pitchFamily="34" charset="0"/>
              </a:rPr>
              <a:t>gramnegativní – *složitá, tenká; barví se červeně</a:t>
            </a:r>
          </a:p>
          <a:p>
            <a:pPr lvl="1" eaLnBrk="1" hangingPunct="1"/>
            <a:r>
              <a:rPr lang="cs-CZ" altLang="cs-CZ" smtClean="0">
                <a:latin typeface="Tahoma" panose="020B0604030504040204" pitchFamily="34" charset="0"/>
              </a:rPr>
              <a:t>Gramem se nebarvící – jiný typ stěny či bez stěny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762000"/>
          </a:xfrm>
        </p:spPr>
        <p:txBody>
          <a:bodyPr/>
          <a:lstStyle/>
          <a:p>
            <a:pPr algn="l" eaLnBrk="1" hangingPunct="1"/>
            <a:r>
              <a:rPr lang="cs-CZ" altLang="cs-CZ" smtClean="0">
                <a:latin typeface="Tahoma" panose="020B0604030504040204" pitchFamily="34" charset="0"/>
              </a:rPr>
              <a:t>Tvary bakterií (morfologie)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Koky </a:t>
            </a:r>
            <a:r>
              <a:rPr lang="cs-CZ" altLang="cs-CZ" smtClean="0"/>
              <a:t>ve dvojicích (diplokoky), v řetízcích a ve shlucích </a:t>
            </a:r>
            <a:r>
              <a:rPr lang="cs-CZ" altLang="cs-CZ" smtClean="0">
                <a:solidFill>
                  <a:schemeClr val="accent1"/>
                </a:solidFill>
              </a:rPr>
              <a:t>(neříkejme raději „streptokoky“ a „stafylokoky“, bylo by to matoucí)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Tyčinky</a:t>
            </a:r>
            <a:r>
              <a:rPr lang="cs-CZ" altLang="cs-CZ" smtClean="0"/>
              <a:t> rovné či zahnuté (vibria), případně několikrát zahnuté (spirily), krátké nebo dlouhé, tvořící až vlákna či rozvětvená vlákna; konce mohou být oblé či špičaté a i tyčinky můžou být různě uspořádané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Spirochety</a:t>
            </a:r>
            <a:r>
              <a:rPr lang="cs-CZ" altLang="cs-CZ" smtClean="0"/>
              <a:t> – tenké spirálovité bakterie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Beztvaré bakterie</a:t>
            </a:r>
            <a:r>
              <a:rPr lang="cs-CZ" altLang="cs-CZ" smtClean="0"/>
              <a:t>, například mykoplasmata (nemají buněčnou stěnu, takže nemají tvar)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85750" y="142875"/>
            <a:ext cx="7572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</a:rPr>
              <a:t>Koky v řetízcích patřící do rodu </a:t>
            </a:r>
            <a:r>
              <a:rPr lang="cs-CZ" altLang="cs-CZ" sz="4400" i="1">
                <a:solidFill>
                  <a:schemeClr val="tx2"/>
                </a:solidFill>
                <a:latin typeface="Tahoma" panose="020B0604030504040204" pitchFamily="34" charset="0"/>
              </a:rPr>
              <a:t>Enterococcus</a:t>
            </a:r>
            <a:endParaRPr lang="cs-CZ" altLang="cs-CZ" sz="44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29699" name="Picture 7" descr="05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6" t="37715" r="40442" b="46313"/>
          <a:stretch>
            <a:fillRect/>
          </a:stretch>
        </p:blipFill>
        <p:spPr bwMode="auto">
          <a:xfrm>
            <a:off x="1476375" y="1916113"/>
            <a:ext cx="68389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134350" cy="836613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Vaši učitelé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9172575" cy="5387975"/>
          </a:xfrm>
        </p:spPr>
        <p:txBody>
          <a:bodyPr/>
          <a:lstStyle/>
          <a:p>
            <a:pPr eaLnBrk="1" hangingPunct="1"/>
            <a:r>
              <a:rPr lang="cs-CZ" altLang="cs-CZ" sz="3600" b="1" smtClean="0">
                <a:solidFill>
                  <a:srgbClr val="C00000"/>
                </a:solidFill>
              </a:rPr>
              <a:t>MUDr. Ondřej Zahradníček </a:t>
            </a:r>
            <a:r>
              <a:rPr lang="cs-CZ" altLang="cs-CZ" sz="3600" smtClean="0"/>
              <a:t>– se mnou se budete celý semestr setkávat</a:t>
            </a:r>
          </a:p>
          <a:p>
            <a:pPr eaLnBrk="1" hangingPunct="1"/>
            <a:r>
              <a:rPr lang="cs-CZ" altLang="cs-CZ" sz="3600" b="1" smtClean="0">
                <a:solidFill>
                  <a:srgbClr val="C00000"/>
                </a:solidFill>
              </a:rPr>
              <a:t>MUDr. Lenka Černohorská, PhD. a Mgr. Monika Dvořáková Heroldová, PhD. </a:t>
            </a:r>
            <a:r>
              <a:rPr lang="cs-CZ" altLang="cs-CZ" sz="3600" smtClean="0"/>
              <a:t>– budou zkoušet u závěrečné zkoušky</a:t>
            </a:r>
          </a:p>
          <a:p>
            <a:pPr eaLnBrk="1" hangingPunct="1"/>
            <a:r>
              <a:rPr lang="cs-CZ" altLang="cs-CZ" sz="3600" smtClean="0"/>
              <a:t>Všichni jsme </a:t>
            </a:r>
            <a:r>
              <a:rPr lang="cs-CZ" altLang="cs-CZ" sz="3600" b="1" smtClean="0">
                <a:solidFill>
                  <a:srgbClr val="C00000"/>
                </a:solidFill>
              </a:rPr>
              <a:t>kliničtí mikrobiologové</a:t>
            </a:r>
            <a:r>
              <a:rPr lang="cs-CZ" altLang="cs-CZ" sz="3600" smtClean="0"/>
              <a:t>, zaměstnaní na Mikrobiologickém ústavu FN u sv. Anny a LF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4891088" cy="1014413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Typ buněčné stěny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5105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b="1" smtClean="0">
                <a:solidFill>
                  <a:schemeClr val="tx2"/>
                </a:solidFill>
              </a:rPr>
              <a:t>Grampozitivní bakterie</a:t>
            </a:r>
            <a:r>
              <a:rPr lang="cs-CZ" smtClean="0"/>
              <a:t> </a:t>
            </a:r>
            <a:r>
              <a:rPr lang="cs-CZ" smtClean="0">
                <a:solidFill>
                  <a:schemeClr val="accent1"/>
                </a:solidFill>
              </a:rPr>
              <a:t>mají tlustou a jednoduchou buněčnou stěnu. Jsou odolné hlavně mechanicky. Při barvení podle Grama jsou fialové. Například stafylokoky.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b="1" smtClean="0">
                <a:solidFill>
                  <a:schemeClr val="tx2"/>
                </a:solidFill>
              </a:rPr>
              <a:t>Gramnegativní bakterie</a:t>
            </a:r>
            <a:r>
              <a:rPr lang="cs-CZ" smtClean="0"/>
              <a:t> </a:t>
            </a:r>
            <a:r>
              <a:rPr lang="cs-CZ" smtClean="0">
                <a:solidFill>
                  <a:srgbClr val="FF99FF"/>
                </a:solidFill>
              </a:rPr>
              <a:t>mají tenkou, ale o to složitější buněčnou stěnu. Jsou odolné hlavně chemicky. Při barvení podle Grama jsou červené. Například escherichie.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cs-CZ" b="1" smtClean="0">
                <a:solidFill>
                  <a:schemeClr val="tx2"/>
                </a:solidFill>
              </a:rPr>
              <a:t>Gramem se nebarvící bakterie</a:t>
            </a:r>
            <a:r>
              <a:rPr lang="cs-CZ" smtClean="0"/>
              <a:t> buněčnou stěnu nemají (mykoplasmata) nebo ji mají hodně jinou (mykobakteria).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38862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Grampozitivní</a:t>
            </a:r>
          </a:p>
        </p:txBody>
      </p:sp>
      <p:pic>
        <p:nvPicPr>
          <p:cNvPr id="31747" name="Picture 3" descr="gm+%20cell%20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267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105400" y="533400"/>
            <a:ext cx="388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</a:rPr>
              <a:t>Gramnegativní</a:t>
            </a:r>
          </a:p>
        </p:txBody>
      </p:sp>
      <p:pic>
        <p:nvPicPr>
          <p:cNvPr id="31749" name="Picture 5" descr="gm-%20cell%20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4343400" y="1371600"/>
            <a:ext cx="48006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mixed%20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t="34912" r="16548" b="33887"/>
          <a:stretch>
            <a:fillRect/>
          </a:stretch>
        </p:blipFill>
        <p:spPr bwMode="auto">
          <a:xfrm>
            <a:off x="1905000" y="4572000"/>
            <a:ext cx="510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28600" y="50292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</a:rPr>
              <a:t>G+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7467600" y="5257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4400">
                <a:solidFill>
                  <a:schemeClr val="tx2"/>
                </a:solidFill>
                <a:latin typeface="Tahoma" panose="020B0604030504040204" pitchFamily="34" charset="0"/>
              </a:rPr>
              <a:t>G–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1143000" y="5410200"/>
            <a:ext cx="2438400" cy="457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5029200" y="5638800"/>
            <a:ext cx="25146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1219200" y="4292600"/>
            <a:ext cx="5397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http://www.arches.uga.edu/~emilyd/mibo3510/gm-%2520cell%2520wall.jpg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4173538" cy="803275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Fimbrie a bičíky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Mnohé bakterie jsou schopny </a:t>
            </a:r>
            <a:r>
              <a:rPr lang="cs-CZ" altLang="cs-CZ" b="1" smtClean="0">
                <a:solidFill>
                  <a:schemeClr val="tx2"/>
                </a:solidFill>
              </a:rPr>
              <a:t>pohybu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K pohybu slouží hlavně </a:t>
            </a:r>
            <a:r>
              <a:rPr lang="cs-CZ" altLang="cs-CZ" b="1" smtClean="0">
                <a:solidFill>
                  <a:schemeClr val="tx2"/>
                </a:solidFill>
              </a:rPr>
              <a:t>bičíky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</a:rPr>
              <a:t>Fimbrie</a:t>
            </a:r>
            <a:r>
              <a:rPr lang="cs-CZ" altLang="cs-CZ" smtClean="0"/>
              <a:t> mohou vedle pohybu sloužit např. i k přilnutí bakterie na povrch nebo při </a:t>
            </a:r>
            <a:r>
              <a:rPr lang="cs-CZ" altLang="cs-CZ" b="1" smtClean="0">
                <a:solidFill>
                  <a:schemeClr val="tx2"/>
                </a:solidFill>
              </a:rPr>
              <a:t>výměně genetické informace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Bičíky bakterií jsou úplně jiné než bičíky eukaryotních organismů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858250" cy="852487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Bakterie s bičíky </a:t>
            </a:r>
            <a:r>
              <a:rPr lang="cs-CZ" altLang="cs-CZ" i="1" smtClean="0"/>
              <a:t>(Escherichia coli)</a:t>
            </a:r>
          </a:p>
        </p:txBody>
      </p:sp>
      <p:pic>
        <p:nvPicPr>
          <p:cNvPr id="33795" name="Picture 3" descr="03 escherichia_col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3333" r="3999" b="25000"/>
          <a:stretch>
            <a:fillRect/>
          </a:stretch>
        </p:blipFill>
        <p:spPr bwMode="auto">
          <a:xfrm>
            <a:off x="685800" y="1676400"/>
            <a:ext cx="8001000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85800" y="6197600"/>
            <a:ext cx="5224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2"/>
                </a:solidFill>
                <a:latin typeface="Tahoma" panose="020B0604030504040204" pitchFamily="34" charset="0"/>
              </a:rPr>
              <a:t>http://www.biotox.cz/toxikon/bakterie/bakterie/obr/escherichia_coli_1.htm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4800600" cy="7620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Pouzdro a biofilm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  <a:latin typeface="Tahoma" panose="020B0604030504040204" pitchFamily="34" charset="0"/>
              </a:rPr>
              <a:t>Pouzdro ani biofilm nejsou pro bakterie „povinné“, mají je jen některé bakterie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  <a:latin typeface="Tahoma" panose="020B0604030504040204" pitchFamily="34" charset="0"/>
              </a:rPr>
              <a:t>Pouzdro</a:t>
            </a:r>
            <a:r>
              <a:rPr lang="cs-CZ" altLang="cs-CZ" smtClean="0">
                <a:latin typeface="Tahoma" panose="020B0604030504040204" pitchFamily="34" charset="0"/>
              </a:rPr>
              <a:t> obklopuje jednotlivou bakterii, popř. dvojici. Není to už integrální součást bakteriální buňky, spíš nánosy molekul (většinou polysacharidů), které buňku chrání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  <a:latin typeface="Tahoma" panose="020B0604030504040204" pitchFamily="34" charset="0"/>
              </a:rPr>
              <a:t>Biofilm</a:t>
            </a:r>
            <a:r>
              <a:rPr lang="cs-CZ" altLang="cs-CZ" smtClean="0">
                <a:latin typeface="Tahoma" panose="020B0604030504040204" pitchFamily="34" charset="0"/>
              </a:rPr>
              <a:t> je souvislá vrstva, vzniklá z bakterií, jejich pouzder a dalšího materiálu. Biofilm je mnohem odolnější než jednotlivá bakterie, žijící v tzv. planktonické formě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45" name="Rectangle 37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153400" cy="6096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Jak se tvoří biofilm bakterií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7772400" cy="60198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Přímý kontakt</a:t>
            </a:r>
            <a:r>
              <a:rPr lang="cs-CZ" altLang="cs-CZ" smtClean="0"/>
              <a:t> plovoucích</a:t>
            </a:r>
            <a:r>
              <a:rPr lang="cs-CZ" altLang="cs-CZ" smtClean="0">
                <a:cs typeface="Arial" panose="020B0604020202020204" pitchFamily="34" charset="0"/>
              </a:rPr>
              <a:t> </a:t>
            </a:r>
            <a:r>
              <a:rPr lang="cs-CZ" altLang="cs-CZ" smtClean="0"/>
              <a:t>bakterií</a:t>
            </a:r>
            <a:r>
              <a:rPr lang="cs-CZ" altLang="cs-CZ" smtClean="0">
                <a:cs typeface="Arial" panose="020B0604020202020204" pitchFamily="34" charset="0"/>
              </a:rPr>
              <a:t> </a:t>
            </a:r>
            <a:r>
              <a:rPr lang="cs-CZ" altLang="cs-CZ" smtClean="0"/>
              <a:t>s povrchem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Přilnutí</a:t>
            </a:r>
            <a:r>
              <a:rPr lang="cs-CZ" altLang="cs-CZ" smtClean="0"/>
              <a:t> na tento povrch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Růst a shlukování</a:t>
            </a:r>
            <a:r>
              <a:rPr lang="cs-CZ" altLang="cs-CZ" smtClean="0"/>
              <a:t> těchto bakterií do mikrokolonií </a:t>
            </a:r>
          </a:p>
          <a:p>
            <a:pPr eaLnBrk="1" hangingPunct="1"/>
            <a:r>
              <a:rPr lang="cs-CZ" altLang="cs-CZ" smtClean="0"/>
              <a:t>Produkce </a:t>
            </a:r>
            <a:r>
              <a:rPr lang="cs-CZ" altLang="cs-CZ" b="1" smtClean="0">
                <a:solidFill>
                  <a:schemeClr val="tx2"/>
                </a:solidFill>
              </a:rPr>
              <a:t>polymerové matrix</a:t>
            </a:r>
            <a:r>
              <a:rPr lang="cs-CZ" altLang="cs-CZ" smtClean="0"/>
              <a:t> </a:t>
            </a:r>
          </a:p>
          <a:p>
            <a:pPr eaLnBrk="1" hangingPunct="1"/>
            <a:r>
              <a:rPr lang="cs-CZ" altLang="cs-CZ" smtClean="0"/>
              <a:t>Vytvoření </a:t>
            </a:r>
            <a:r>
              <a:rPr lang="cs-CZ" altLang="cs-CZ" b="1" smtClean="0">
                <a:solidFill>
                  <a:schemeClr val="tx2"/>
                </a:solidFill>
              </a:rPr>
              <a:t>trojrozměrné struktury</a:t>
            </a:r>
            <a:r>
              <a:rPr lang="cs-CZ" altLang="cs-CZ" smtClean="0"/>
              <a:t>, které se říká biofilm</a:t>
            </a:r>
          </a:p>
          <a:p>
            <a:pPr eaLnBrk="1" hangingPunct="1"/>
            <a:r>
              <a:rPr lang="cs-CZ" altLang="cs-CZ" smtClean="0"/>
              <a:t>Bakterie regulují svůj počet pomocí takzvaného </a:t>
            </a:r>
            <a:r>
              <a:rPr lang="cs-CZ" altLang="cs-CZ" b="1" smtClean="0">
                <a:solidFill>
                  <a:schemeClr val="tx2"/>
                </a:solidFill>
              </a:rPr>
              <a:t>quorum sensingu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i="1" smtClean="0"/>
              <a:t>(</a:t>
            </a:r>
            <a:r>
              <a:rPr lang="cs-CZ" altLang="cs-CZ" sz="2400" i="1" smtClean="0"/>
              <a:t>Podle kolegyně Černohorské z našeho ústavu)</a:t>
            </a:r>
            <a:endParaRPr lang="en-US" altLang="cs-CZ" sz="2400" i="1" smtClean="0"/>
          </a:p>
        </p:txBody>
      </p:sp>
      <p:sp>
        <p:nvSpPr>
          <p:cNvPr id="68611" name="Oval 3"/>
          <p:cNvSpPr>
            <a:spLocks noChangeArrowheads="1"/>
          </p:cNvSpPr>
          <p:nvPr/>
        </p:nvSpPr>
        <p:spPr bwMode="auto">
          <a:xfrm>
            <a:off x="4267200" y="17526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6781800" y="2438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7010400" y="22860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7467600" y="22860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7239000" y="35814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7696200" y="34290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8153400" y="34290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7924800" y="32766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7467600" y="32766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0" name="Oval 12"/>
          <p:cNvSpPr>
            <a:spLocks noChangeArrowheads="1"/>
          </p:cNvSpPr>
          <p:nvPr/>
        </p:nvSpPr>
        <p:spPr bwMode="auto">
          <a:xfrm flipV="1">
            <a:off x="7696200" y="31242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6629400" y="4191000"/>
            <a:ext cx="19050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 flipV="1">
            <a:off x="7772400" y="40386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 flipV="1">
            <a:off x="6858000" y="40386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5486400" y="18288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>
            <a:off x="7467600" y="3810000"/>
            <a:ext cx="609600" cy="228600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 rot="5692478">
            <a:off x="7231857" y="3664743"/>
            <a:ext cx="152400" cy="442913"/>
          </a:xfrm>
          <a:prstGeom prst="moon">
            <a:avLst>
              <a:gd name="adj" fmla="val 50000"/>
            </a:avLst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 flipV="1">
            <a:off x="7086600" y="38862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 flipV="1">
            <a:off x="7543800" y="38862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 flipV="1">
            <a:off x="7315200" y="40386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863" name="Group 22"/>
          <p:cNvGrpSpPr>
            <a:grpSpLocks/>
          </p:cNvGrpSpPr>
          <p:nvPr/>
        </p:nvGrpSpPr>
        <p:grpSpPr bwMode="auto">
          <a:xfrm>
            <a:off x="5029200" y="4724400"/>
            <a:ext cx="1905000" cy="533400"/>
            <a:chOff x="3216" y="3456"/>
            <a:chExt cx="1200" cy="336"/>
          </a:xfrm>
        </p:grpSpPr>
        <p:sp>
          <p:nvSpPr>
            <p:cNvPr id="68631" name="Oval 23"/>
            <p:cNvSpPr>
              <a:spLocks noChangeArrowheads="1"/>
            </p:cNvSpPr>
            <p:nvPr/>
          </p:nvSpPr>
          <p:spPr bwMode="auto">
            <a:xfrm flipV="1">
              <a:off x="3648" y="3696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32" name="Oval 24"/>
            <p:cNvSpPr>
              <a:spLocks noChangeArrowheads="1"/>
            </p:cNvSpPr>
            <p:nvPr/>
          </p:nvSpPr>
          <p:spPr bwMode="auto">
            <a:xfrm flipV="1">
              <a:off x="3360" y="3696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33" name="Line 25"/>
            <p:cNvSpPr>
              <a:spLocks noChangeShapeType="1"/>
            </p:cNvSpPr>
            <p:nvPr/>
          </p:nvSpPr>
          <p:spPr bwMode="auto">
            <a:xfrm>
              <a:off x="3216" y="3792"/>
              <a:ext cx="1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 flipV="1">
              <a:off x="3936" y="3696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 flipV="1">
              <a:off x="3456" y="3600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36" name="Oval 28"/>
            <p:cNvSpPr>
              <a:spLocks noChangeArrowheads="1"/>
            </p:cNvSpPr>
            <p:nvPr/>
          </p:nvSpPr>
          <p:spPr bwMode="auto">
            <a:xfrm flipV="1">
              <a:off x="3792" y="3600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37" name="AutoShape 29"/>
            <p:cNvSpPr>
              <a:spLocks noChangeArrowheads="1"/>
            </p:cNvSpPr>
            <p:nvPr/>
          </p:nvSpPr>
          <p:spPr bwMode="auto">
            <a:xfrm rot="5692478">
              <a:off x="3547" y="3461"/>
              <a:ext cx="97" cy="279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38" name="AutoShape 30"/>
            <p:cNvSpPr>
              <a:spLocks noChangeArrowheads="1"/>
            </p:cNvSpPr>
            <p:nvPr/>
          </p:nvSpPr>
          <p:spPr bwMode="auto">
            <a:xfrm rot="5692478">
              <a:off x="3883" y="3461"/>
              <a:ext cx="97" cy="279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39" name="AutoShape 31"/>
            <p:cNvSpPr>
              <a:spLocks noChangeArrowheads="1"/>
            </p:cNvSpPr>
            <p:nvPr/>
          </p:nvSpPr>
          <p:spPr bwMode="auto">
            <a:xfrm rot="5692478">
              <a:off x="4075" y="3557"/>
              <a:ext cx="97" cy="279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40" name="AutoShape 32"/>
            <p:cNvSpPr>
              <a:spLocks noChangeArrowheads="1"/>
            </p:cNvSpPr>
            <p:nvPr/>
          </p:nvSpPr>
          <p:spPr bwMode="auto">
            <a:xfrm rot="5692478">
              <a:off x="3451" y="3557"/>
              <a:ext cx="97" cy="279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41" name="AutoShape 33"/>
            <p:cNvSpPr>
              <a:spLocks noChangeArrowheads="1"/>
            </p:cNvSpPr>
            <p:nvPr/>
          </p:nvSpPr>
          <p:spPr bwMode="auto">
            <a:xfrm rot="5692478">
              <a:off x="3739" y="3557"/>
              <a:ext cx="97" cy="279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42" name="Oval 34"/>
            <p:cNvSpPr>
              <a:spLocks noChangeArrowheads="1"/>
            </p:cNvSpPr>
            <p:nvPr/>
          </p:nvSpPr>
          <p:spPr bwMode="auto">
            <a:xfrm flipV="1">
              <a:off x="3600" y="3504"/>
              <a:ext cx="28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8643" name="AutoShape 35"/>
            <p:cNvSpPr>
              <a:spLocks noChangeArrowheads="1"/>
            </p:cNvSpPr>
            <p:nvPr/>
          </p:nvSpPr>
          <p:spPr bwMode="auto">
            <a:xfrm rot="5692478">
              <a:off x="3691" y="3365"/>
              <a:ext cx="97" cy="279"/>
            </a:xfrm>
            <a:prstGeom prst="moon">
              <a:avLst>
                <a:gd name="adj" fmla="val 500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7239000" y="3429000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65" name="Text Box 38"/>
          <p:cNvSpPr txBox="1">
            <a:spLocks noChangeArrowheads="1"/>
          </p:cNvSpPr>
          <p:nvPr/>
        </p:nvSpPr>
        <p:spPr bwMode="auto">
          <a:xfrm>
            <a:off x="4953000" y="1524000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3600" b="1">
                <a:latin typeface="Tahoma" panose="020B0604030504040204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3340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Neobarvené pouzdro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3259138" cy="5715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V barvení dle Burriho byly nabarveny bakterie na modro a pozadí dobarveno tuší; mikroskopista pak tuší pouzdro tam, kde se nic neobarvilo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5440363" y="787400"/>
            <a:ext cx="1484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chemeClr val="tx2"/>
                </a:solidFill>
                <a:latin typeface="Tahoma" panose="020B0604030504040204" pitchFamily="34" charset="0"/>
              </a:rPr>
              <a:t>Foto: archiv ústavu</a:t>
            </a:r>
          </a:p>
        </p:txBody>
      </p:sp>
      <p:pic>
        <p:nvPicPr>
          <p:cNvPr id="36869" name="Obrázek 5" descr="pouzdra bur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214438"/>
            <a:ext cx="535781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3276600" cy="7620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Sporulace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cs-CZ" altLang="cs-CZ" sz="2800" smtClean="0"/>
              <a:t>Sporulace (tvorba endospor, zkráceně spor) je </a:t>
            </a:r>
            <a:r>
              <a:rPr lang="cs-CZ" altLang="cs-CZ" sz="2800" b="1" smtClean="0">
                <a:solidFill>
                  <a:schemeClr val="tx2"/>
                </a:solidFill>
              </a:rPr>
              <a:t>něco jako zimní spánek</a:t>
            </a:r>
            <a:r>
              <a:rPr lang="cs-CZ" altLang="cs-CZ" sz="2800" smtClean="0"/>
              <a:t>, ale mnohem dokonalejší než je zimní spánek zvířat. Opakem endospory je </a:t>
            </a:r>
            <a:r>
              <a:rPr lang="cs-CZ" altLang="cs-CZ" sz="2800" b="1" smtClean="0">
                <a:solidFill>
                  <a:schemeClr val="tx2"/>
                </a:solidFill>
              </a:rPr>
              <a:t>vegetativní forma </a:t>
            </a:r>
            <a:r>
              <a:rPr lang="cs-CZ" altLang="cs-CZ" sz="2800" smtClean="0"/>
              <a:t>života buňky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altLang="cs-CZ" sz="2800" smtClean="0"/>
              <a:t>Endospory přežijí velmi </a:t>
            </a:r>
            <a:r>
              <a:rPr lang="cs-CZ" altLang="cs-CZ" sz="2800" b="1" smtClean="0">
                <a:solidFill>
                  <a:schemeClr val="tx2"/>
                </a:solidFill>
              </a:rPr>
              <a:t>vysoké teploty, vyschnutí, desinfekci</a:t>
            </a:r>
            <a:r>
              <a:rPr lang="cs-CZ" altLang="cs-CZ" sz="2800" smtClean="0"/>
              <a:t> a podobně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altLang="cs-CZ" sz="2800" smtClean="0"/>
              <a:t>Endospora vzniká tak, že se </a:t>
            </a:r>
            <a:r>
              <a:rPr lang="cs-CZ" altLang="cs-CZ" sz="2800" b="1" smtClean="0">
                <a:solidFill>
                  <a:schemeClr val="tx2"/>
                </a:solidFill>
              </a:rPr>
              <a:t>buňka rozdělí na dvě části</a:t>
            </a:r>
            <a:r>
              <a:rPr lang="cs-CZ" altLang="cs-CZ" sz="2800" smtClean="0"/>
              <a:t>. Ty se však neoddělí úplně: jedna, ze které se stane endospora, je obklopena tou druhou, které zůstává vegetativní forma.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altLang="cs-CZ" sz="2800" smtClean="0"/>
              <a:t>V extrémních podmínkách </a:t>
            </a:r>
            <a:r>
              <a:rPr lang="cs-CZ" altLang="cs-CZ" sz="2800" b="1" smtClean="0">
                <a:solidFill>
                  <a:schemeClr val="tx2"/>
                </a:solidFill>
              </a:rPr>
              <a:t>vegetativní buňka hyne a zůstane pouze endospora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altLang="cs-CZ" sz="2800" smtClean="0"/>
              <a:t>Za příznivých podmínek </a:t>
            </a:r>
            <a:r>
              <a:rPr lang="cs-CZ" altLang="cs-CZ" sz="2800" b="1" smtClean="0">
                <a:solidFill>
                  <a:schemeClr val="tx2"/>
                </a:solidFill>
              </a:rPr>
              <a:t>endospora vyklíčí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cs-CZ" altLang="cs-CZ" sz="2800" i="1" smtClean="0"/>
              <a:t>Nepleťme si endospory bakterií a spory hub!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28813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Endospory jsou biochemicky neaktivní, samy o sobě se nebarví při téměř žádném barvení a jeví se zpravidla jako světlé místo</a:t>
            </a: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6578600"/>
            <a:ext cx="1362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Foto: archiv ústavu</a:t>
            </a:r>
          </a:p>
        </p:txBody>
      </p:sp>
      <p:pic>
        <p:nvPicPr>
          <p:cNvPr id="3891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598738"/>
            <a:ext cx="5472113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6659563" y="1557338"/>
            <a:ext cx="936625" cy="360045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186363" cy="762000"/>
          </a:xfrm>
        </p:spPr>
        <p:txBody>
          <a:bodyPr/>
          <a:lstStyle/>
          <a:p>
            <a:pPr eaLnBrk="1" hangingPunct="1"/>
            <a:r>
              <a:rPr lang="cs-CZ" altLang="cs-CZ" smtClean="0"/>
              <a:t>Rozdělení bakterií 2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  <a:latin typeface="Tahoma" panose="020B0604030504040204" pitchFamily="34" charset="0"/>
              </a:rPr>
              <a:t>podle vztahu ke kyslíku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C00000"/>
                </a:solidFill>
                <a:latin typeface="Tahoma" panose="020B0604030504040204" pitchFamily="34" charset="0"/>
              </a:rPr>
              <a:t>striktně aerobní </a:t>
            </a:r>
            <a:r>
              <a:rPr lang="cs-CZ" altLang="cs-CZ" smtClean="0">
                <a:latin typeface="Tahoma" panose="020B0604030504040204" pitchFamily="34" charset="0"/>
              </a:rPr>
              <a:t>(rostou pouze v přítomnosti kyslíku)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C00000"/>
                </a:solidFill>
                <a:latin typeface="Tahoma" panose="020B0604030504040204" pitchFamily="34" charset="0"/>
              </a:rPr>
              <a:t>striktně anaerobní </a:t>
            </a:r>
            <a:r>
              <a:rPr lang="cs-CZ" altLang="cs-CZ" smtClean="0">
                <a:latin typeface="Tahoma" panose="020B0604030504040204" pitchFamily="34" charset="0"/>
              </a:rPr>
              <a:t>(vyžadují atmosféru bez kyslíku)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C00000"/>
                </a:solidFill>
                <a:latin typeface="Tahoma" panose="020B0604030504040204" pitchFamily="34" charset="0"/>
              </a:rPr>
              <a:t>fakultativně anaerobní </a:t>
            </a:r>
            <a:r>
              <a:rPr lang="cs-CZ" altLang="cs-CZ" smtClean="0">
                <a:latin typeface="Tahoma" panose="020B0604030504040204" pitchFamily="34" charset="0"/>
              </a:rPr>
              <a:t>a </a:t>
            </a:r>
            <a:r>
              <a:rPr lang="cs-CZ" altLang="cs-CZ" smtClean="0">
                <a:solidFill>
                  <a:srgbClr val="C00000"/>
                </a:solidFill>
                <a:latin typeface="Tahoma" panose="020B0604030504040204" pitchFamily="34" charset="0"/>
              </a:rPr>
              <a:t>aerotolerantní</a:t>
            </a:r>
            <a:r>
              <a:rPr lang="cs-CZ" altLang="cs-CZ" smtClean="0">
                <a:solidFill>
                  <a:srgbClr val="AAFFFF"/>
                </a:solidFill>
                <a:latin typeface="Tahoma" panose="020B0604030504040204" pitchFamily="34" charset="0"/>
              </a:rPr>
              <a:t> </a:t>
            </a:r>
            <a:r>
              <a:rPr lang="cs-CZ" altLang="cs-CZ" smtClean="0">
                <a:latin typeface="Tahoma" panose="020B0604030504040204" pitchFamily="34" charset="0"/>
              </a:rPr>
              <a:t>(v praxi nerozlišitelné, rostou v atmosféře s kyslíkem i bez)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C00000"/>
                </a:solidFill>
                <a:latin typeface="Tahoma" panose="020B0604030504040204" pitchFamily="34" charset="0"/>
              </a:rPr>
              <a:t>mikroaerofilní</a:t>
            </a:r>
            <a:r>
              <a:rPr lang="cs-CZ" altLang="cs-CZ" smtClean="0">
                <a:solidFill>
                  <a:srgbClr val="AAFFFF"/>
                </a:solidFill>
                <a:latin typeface="Tahoma" panose="020B0604030504040204" pitchFamily="34" charset="0"/>
              </a:rPr>
              <a:t> </a:t>
            </a:r>
            <a:r>
              <a:rPr lang="cs-CZ" altLang="cs-CZ" smtClean="0">
                <a:latin typeface="Tahoma" panose="020B0604030504040204" pitchFamily="34" charset="0"/>
              </a:rPr>
              <a:t>(potřebují kyslík, ale musí ho být málo; pokud ale není vůbec přítomen, nerostou)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>
                <a:solidFill>
                  <a:srgbClr val="C00000"/>
                </a:solidFill>
                <a:latin typeface="Tahoma" panose="020B0604030504040204" pitchFamily="34" charset="0"/>
              </a:rPr>
              <a:t>kapnofilní</a:t>
            </a:r>
            <a:r>
              <a:rPr lang="cs-CZ" altLang="cs-CZ" smtClean="0">
                <a:solidFill>
                  <a:srgbClr val="AAFFFF"/>
                </a:solidFill>
                <a:latin typeface="Tahoma" panose="020B0604030504040204" pitchFamily="34" charset="0"/>
              </a:rPr>
              <a:t> </a:t>
            </a:r>
            <a:r>
              <a:rPr lang="cs-CZ" altLang="cs-CZ" smtClean="0">
                <a:latin typeface="Tahoma" panose="020B0604030504040204" pitchFamily="34" charset="0"/>
              </a:rPr>
              <a:t>(potřebují kyslík, ale zároveň také zvýšený podíl CO</a:t>
            </a:r>
            <a:r>
              <a:rPr lang="cs-CZ" altLang="cs-CZ" baseline="-25000" smtClean="0">
                <a:latin typeface="Tahoma" panose="020B0604030504040204" pitchFamily="34" charset="0"/>
              </a:rPr>
              <a:t>2</a:t>
            </a:r>
            <a:r>
              <a:rPr lang="cs-CZ" altLang="cs-CZ" smtClean="0">
                <a:latin typeface="Tahoma" panose="020B0604030504040204" pitchFamily="34" charset="0"/>
              </a:rPr>
              <a:t> v atmosféře)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>
                <a:solidFill>
                  <a:schemeClr val="tx2"/>
                </a:solidFill>
                <a:latin typeface="Tahoma" panose="020B0604030504040204" pitchFamily="34" charset="0"/>
              </a:rPr>
              <a:t>v praxi často jen aerobní </a:t>
            </a:r>
            <a:r>
              <a:rPr lang="cs-CZ" altLang="cs-CZ" smtClean="0">
                <a:latin typeface="Tahoma" panose="020B0604030504040204" pitchFamily="34" charset="0"/>
              </a:rPr>
              <a:t>(všechny červeně orámované – rostou v prostředí obsahujícím kyslík)</a:t>
            </a:r>
            <a:r>
              <a:rPr lang="cs-CZ" altLang="cs-CZ" b="1" smtClean="0">
                <a:solidFill>
                  <a:schemeClr val="tx2"/>
                </a:solidFill>
                <a:latin typeface="Tahoma" panose="020B0604030504040204" pitchFamily="34" charset="0"/>
              </a:rPr>
              <a:t> / anaerobní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1828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cs-CZ" altLang="cs-CZ" sz="4400" smtClean="0"/>
              <a:t>Rozštěpení výuky VS, PA a ZACH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88"/>
            <a:ext cx="8748464" cy="5776912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Problematika VS, PA a ZACH je podobná, ale není úplně totožná. Vývojem jsme dospěli k tomuto schématu: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C00000"/>
                </a:solidFill>
              </a:rPr>
              <a:t>dvacet hodin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bude společných</a:t>
            </a:r>
          </a:p>
          <a:p>
            <a:pPr lvl="1" eaLnBrk="1" hangingPunct="1">
              <a:buFontTx/>
              <a:buNone/>
            </a:pPr>
            <a:r>
              <a:rPr lang="cs-CZ" altLang="cs-CZ" sz="2000" dirty="0" smtClean="0"/>
              <a:t>(1. až 10. týden první dvě hodiny)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C00000"/>
                </a:solidFill>
              </a:rPr>
              <a:t>čtyři hodiny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budou mít společně pouze PA + ZACH</a:t>
            </a:r>
          </a:p>
          <a:p>
            <a:pPr lvl="1" eaLnBrk="1" hangingPunct="1">
              <a:buFontTx/>
              <a:buNone/>
            </a:pPr>
            <a:r>
              <a:rPr lang="cs-CZ" altLang="cs-CZ" sz="2000" dirty="0" smtClean="0"/>
              <a:t>(1. až 4. týden třetí hodina – probere se ve zkrácené formě to, co VS probírají v 11</a:t>
            </a:r>
            <a:r>
              <a:rPr lang="cs-CZ" altLang="cs-CZ" sz="2000" dirty="0" smtClean="0"/>
              <a:t>., 12., 14. a 15. </a:t>
            </a:r>
            <a:r>
              <a:rPr lang="cs-CZ" altLang="cs-CZ" sz="2000" dirty="0" smtClean="0"/>
              <a:t>týdnu, tj. témata důležitá více pro VS a o něco méně i pro PA a ZACH)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C00000"/>
                </a:solidFill>
              </a:rPr>
              <a:t>další čtyři hodiny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budou mít</a:t>
            </a:r>
          </a:p>
          <a:p>
            <a:pPr lvl="1" eaLnBrk="1" hangingPunct="1">
              <a:buFontTx/>
              <a:buNone/>
            </a:pPr>
            <a:r>
              <a:rPr lang="cs-CZ" altLang="cs-CZ" sz="2000" dirty="0" smtClean="0"/>
              <a:t>PA samotné (5. až 8. týden třetí hodina)</a:t>
            </a:r>
          </a:p>
          <a:p>
            <a:pPr lvl="1" eaLnBrk="1" hangingPunct="1">
              <a:buFontTx/>
              <a:buNone/>
            </a:pPr>
            <a:r>
              <a:rPr lang="cs-CZ" altLang="cs-CZ" sz="2000" dirty="0" smtClean="0"/>
              <a:t>a ZACH samotní (5. až 8. týden hodina ráno před „hlavní“ dvouhodinovkou)</a:t>
            </a:r>
          </a:p>
          <a:p>
            <a:pPr eaLnBrk="1" hangingPunct="1"/>
            <a:r>
              <a:rPr lang="cs-CZ" altLang="cs-CZ" sz="2400" b="1" dirty="0" smtClean="0">
                <a:solidFill>
                  <a:srgbClr val="C00000"/>
                </a:solidFill>
              </a:rPr>
              <a:t>osm hodin</a:t>
            </a:r>
            <a:r>
              <a:rPr lang="cs-CZ" altLang="cs-CZ" sz="2400" dirty="0" smtClean="0">
                <a:solidFill>
                  <a:srgbClr val="C00000"/>
                </a:solidFill>
              </a:rPr>
              <a:t> </a:t>
            </a:r>
            <a:r>
              <a:rPr lang="cs-CZ" altLang="cs-CZ" sz="2400" dirty="0" smtClean="0"/>
              <a:t>budou mít zvlášť VS (čtyři dvouhodinovky 11</a:t>
            </a:r>
            <a:r>
              <a:rPr lang="cs-CZ" altLang="cs-CZ" sz="2400" dirty="0" smtClean="0"/>
              <a:t>., 12., 14. a 15. </a:t>
            </a:r>
            <a:r>
              <a:rPr lang="cs-CZ" altLang="cs-CZ" sz="2400" dirty="0" smtClean="0"/>
              <a:t>týden</a:t>
            </a:r>
            <a:r>
              <a:rPr lang="cs-CZ" altLang="cs-CZ" sz="2400" dirty="0" smtClean="0"/>
              <a:t>) </a:t>
            </a:r>
            <a:r>
              <a:rPr lang="cs-CZ" altLang="cs-CZ" sz="2400" i="1" dirty="0" smtClean="0"/>
              <a:t>– čtvrtek ve 13. týdnu, tj. 14. května, je děkanské volno</a:t>
            </a:r>
            <a:endParaRPr lang="cs-CZ" altLang="cs-CZ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7583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763000" cy="914400"/>
          </a:xfrm>
        </p:spPr>
        <p:txBody>
          <a:bodyPr/>
          <a:lstStyle/>
          <a:p>
            <a:pPr eaLnBrk="1" hangingPunct="1"/>
            <a:r>
              <a:rPr lang="cs-CZ" altLang="cs-CZ" smtClean="0"/>
              <a:t>Fyziologie a metabolismus bakterií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43000"/>
            <a:ext cx="885825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 smtClean="0"/>
              <a:t>Tak jako každý organismus, i bakterie mají svůj </a:t>
            </a:r>
            <a:r>
              <a:rPr lang="cs-CZ" altLang="cs-CZ" sz="3600" b="1" smtClean="0">
                <a:solidFill>
                  <a:schemeClr val="tx2"/>
                </a:solidFill>
              </a:rPr>
              <a:t>katabolismus a anabolismus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 smtClean="0"/>
              <a:t>Katabolismus může být trojí: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3200" b="1" smtClean="0">
                <a:solidFill>
                  <a:schemeClr val="tx2"/>
                </a:solidFill>
              </a:rPr>
              <a:t>Fermentace</a:t>
            </a:r>
            <a:r>
              <a:rPr lang="cs-CZ" altLang="cs-CZ" sz="3200" b="1" smtClean="0"/>
              <a:t> </a:t>
            </a:r>
            <a:r>
              <a:rPr lang="cs-CZ" altLang="cs-CZ" sz="3200" smtClean="0"/>
              <a:t>– štěpení bez potřeby kyslíku. Málo energeticky výhodný, ale nepotřebuje kyslík. Využívají ji například střevní bakterie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3200" b="1" smtClean="0">
                <a:solidFill>
                  <a:schemeClr val="tx2"/>
                </a:solidFill>
              </a:rPr>
              <a:t>Aerobní respirace</a:t>
            </a:r>
            <a:r>
              <a:rPr lang="cs-CZ" altLang="cs-CZ" sz="3200" smtClean="0"/>
              <a:t> – z mála živin se získá hodně energie, je ale nutný kyslík. Využívají ji bakterie, které nacházíme ve vnějším prostředí, na rostlinách aj.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b="1" i="1" smtClean="0">
                <a:solidFill>
                  <a:schemeClr val="tx2"/>
                </a:solidFill>
              </a:rPr>
              <a:t>Anaerobní respirace</a:t>
            </a:r>
            <a:r>
              <a:rPr lang="cs-CZ" altLang="cs-CZ" sz="2400" i="1" smtClean="0"/>
              <a:t> – jiný akceptor elektronů než kyslík, pro člověka málo významné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4857750" cy="6477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Množení bakterií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15400" cy="5867400"/>
          </a:xfrm>
        </p:spPr>
        <p:txBody>
          <a:bodyPr/>
          <a:lstStyle/>
          <a:p>
            <a:pPr eaLnBrk="1" hangingPunct="1"/>
            <a:r>
              <a:rPr lang="cs-CZ" altLang="cs-CZ" smtClean="0"/>
              <a:t>Každá bakterie má svou </a:t>
            </a:r>
            <a:r>
              <a:rPr lang="cs-CZ" altLang="cs-CZ" b="1" smtClean="0">
                <a:solidFill>
                  <a:schemeClr val="tx2"/>
                </a:solidFill>
              </a:rPr>
              <a:t>generační dobu</a:t>
            </a:r>
          </a:p>
          <a:p>
            <a:pPr eaLnBrk="1" hangingPunct="1"/>
            <a:r>
              <a:rPr lang="cs-CZ" altLang="cs-CZ" smtClean="0"/>
              <a:t>Za jednu generační dobu jsou z jedné dvě, za desetinásobek je z jedné bakterie 1024 bakterií (teoreticky) a podobně</a:t>
            </a:r>
          </a:p>
          <a:p>
            <a:pPr eaLnBrk="1" hangingPunct="1"/>
            <a:r>
              <a:rPr lang="cs-CZ" altLang="cs-CZ" smtClean="0"/>
              <a:t>Ideální množení by existovalo pouze kdybychom neustále </a:t>
            </a:r>
            <a:r>
              <a:rPr lang="cs-CZ" altLang="cs-CZ" b="1" smtClean="0">
                <a:solidFill>
                  <a:schemeClr val="tx2"/>
                </a:solidFill>
              </a:rPr>
              <a:t>přidávali živiny a popř. kyslík a odebírali odpadní produkty</a:t>
            </a:r>
          </a:p>
          <a:p>
            <a:pPr eaLnBrk="1" hangingPunct="1"/>
            <a:r>
              <a:rPr lang="cs-CZ" altLang="cs-CZ" smtClean="0"/>
              <a:t>Pozor, nepleťte si generační dobu (za jak dlouho se bakterie rozdělí na dvě) a kultivační dobu (za jak dlouho vidíme výsledek na kultivační půdě)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021388"/>
            <a:ext cx="7772400" cy="700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smtClean="0"/>
              <a:t>V jedné z našich laboratoří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0" y="60960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200"/>
              <a:t>Foto: archiv MÚ</a:t>
            </a:r>
          </a:p>
        </p:txBody>
      </p:sp>
      <p:pic>
        <p:nvPicPr>
          <p:cNvPr id="4301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88975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7086600" cy="7620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Životní podmínky bakterií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00125"/>
            <a:ext cx="8529637" cy="5072063"/>
          </a:xfrm>
        </p:spPr>
        <p:txBody>
          <a:bodyPr/>
          <a:lstStyle/>
          <a:p>
            <a:pPr marL="457200" indent="-457200" eaLnBrk="1" hangingPunct="1"/>
            <a:r>
              <a:rPr lang="cs-CZ" altLang="cs-CZ" sz="2800" smtClean="0"/>
              <a:t>Pro život bakterií jsou nutné </a:t>
            </a:r>
            <a:r>
              <a:rPr lang="cs-CZ" altLang="cs-CZ" sz="2800" b="1" smtClean="0">
                <a:solidFill>
                  <a:schemeClr val="tx2"/>
                </a:solidFill>
              </a:rPr>
              <a:t>určité podmínky</a:t>
            </a:r>
          </a:p>
          <a:p>
            <a:pPr marL="457200" indent="-457200" eaLnBrk="1" hangingPunct="1"/>
            <a:r>
              <a:rPr lang="cs-CZ" altLang="cs-CZ" sz="2800" smtClean="0"/>
              <a:t>Tyto podmínky musíme splnit také v případě, že chceme bakterie </a:t>
            </a:r>
            <a:r>
              <a:rPr lang="cs-CZ" altLang="cs-CZ" sz="2800" b="1" smtClean="0">
                <a:solidFill>
                  <a:schemeClr val="tx2"/>
                </a:solidFill>
              </a:rPr>
              <a:t>uměle pěstovat</a:t>
            </a:r>
            <a:r>
              <a:rPr lang="cs-CZ" altLang="cs-CZ" sz="2800" smtClean="0"/>
              <a:t> (třeba proto, abychom je přitom mohli určovat)</a:t>
            </a:r>
          </a:p>
          <a:p>
            <a:pPr marL="457200" indent="-457200" eaLnBrk="1" hangingPunct="1"/>
            <a:r>
              <a:rPr lang="cs-CZ" altLang="cs-CZ" sz="2800" smtClean="0"/>
              <a:t>Nestačí takové, aby bakterie přežívala. </a:t>
            </a:r>
            <a:r>
              <a:rPr lang="cs-CZ" altLang="cs-CZ" sz="2800" b="1" smtClean="0">
                <a:solidFill>
                  <a:schemeClr val="tx2"/>
                </a:solidFill>
              </a:rPr>
              <a:t>Musí být i schopna se množit</a:t>
            </a:r>
          </a:p>
          <a:p>
            <a:pPr marL="457200" indent="-457200" eaLnBrk="1" hangingPunct="1"/>
            <a:r>
              <a:rPr lang="cs-CZ" altLang="cs-CZ" sz="2800" smtClean="0"/>
              <a:t>Na druhou stranu, </a:t>
            </a:r>
            <a:r>
              <a:rPr lang="cs-CZ" altLang="cs-CZ" sz="2800" b="1" smtClean="0">
                <a:solidFill>
                  <a:schemeClr val="tx2"/>
                </a:solidFill>
              </a:rPr>
              <a:t>pokud s bakteriemi bojujeme</a:t>
            </a:r>
            <a:r>
              <a:rPr lang="cs-CZ" altLang="cs-CZ" sz="2800" smtClean="0"/>
              <a:t> (při desinfekci, sterilizaci), musíme nastavit takové podmínky, které bakteriím nevyhovují. Přitom ale obvykle nestačí potlačit jejich množení, ale </a:t>
            </a:r>
            <a:r>
              <a:rPr lang="cs-CZ" altLang="cs-CZ" sz="2800" b="1" smtClean="0">
                <a:solidFill>
                  <a:schemeClr val="tx2"/>
                </a:solidFill>
              </a:rPr>
              <a:t>musíme je úplně zahubit</a:t>
            </a:r>
            <a:r>
              <a:rPr lang="cs-CZ" altLang="cs-CZ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676400"/>
          </a:xfrm>
        </p:spPr>
        <p:txBody>
          <a:bodyPr/>
          <a:lstStyle/>
          <a:p>
            <a:pPr eaLnBrk="1" hangingPunct="1"/>
            <a:r>
              <a:rPr lang="cs-CZ" altLang="cs-CZ" smtClean="0"/>
              <a:t>Životní podmínky – pokračování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458200" cy="1752600"/>
          </a:xfrm>
        </p:spPr>
        <p:txBody>
          <a:bodyPr/>
          <a:lstStyle/>
          <a:p>
            <a:pPr marL="457200" indent="-457200" eaLnBrk="1" hangingPunct="1"/>
            <a:r>
              <a:rPr lang="cs-CZ" altLang="cs-CZ" smtClean="0"/>
              <a:t>Podmínky musí být splněny, co se týče </a:t>
            </a:r>
            <a:r>
              <a:rPr lang="cs-CZ" altLang="cs-CZ" b="1" smtClean="0">
                <a:solidFill>
                  <a:schemeClr val="tx2"/>
                </a:solidFill>
              </a:rPr>
              <a:t>teploty</a:t>
            </a:r>
            <a:r>
              <a:rPr lang="cs-CZ" altLang="cs-CZ" smtClean="0"/>
              <a:t>, </a:t>
            </a:r>
            <a:r>
              <a:rPr lang="cs-CZ" altLang="cs-CZ" b="1" smtClean="0">
                <a:solidFill>
                  <a:schemeClr val="tx2"/>
                </a:solidFill>
              </a:rPr>
              <a:t>pH</a:t>
            </a:r>
            <a:r>
              <a:rPr lang="cs-CZ" altLang="cs-CZ" smtClean="0"/>
              <a:t>, </a:t>
            </a:r>
            <a:r>
              <a:rPr lang="cs-CZ" altLang="cs-CZ" b="1" smtClean="0">
                <a:solidFill>
                  <a:schemeClr val="tx2"/>
                </a:solidFill>
              </a:rPr>
              <a:t>koncentrace solí</a:t>
            </a:r>
            <a:r>
              <a:rPr lang="cs-CZ" altLang="cs-CZ" smtClean="0"/>
              <a:t> a mnoha dalších věcí</a:t>
            </a:r>
          </a:p>
          <a:p>
            <a:pPr marL="457200" indent="-457200" eaLnBrk="1" hangingPunct="1"/>
            <a:r>
              <a:rPr lang="cs-CZ" altLang="cs-CZ" smtClean="0"/>
              <a:t>Nepůsobí přitom jednotlivě, </a:t>
            </a:r>
            <a:r>
              <a:rPr lang="cs-CZ" altLang="cs-CZ" b="1" smtClean="0">
                <a:solidFill>
                  <a:schemeClr val="tx2"/>
                </a:solidFill>
              </a:rPr>
              <a:t>kombinují se</a:t>
            </a:r>
          </a:p>
        </p:txBody>
      </p:sp>
      <p:pic>
        <p:nvPicPr>
          <p:cNvPr id="45060" name="Picture 4" descr="Osa působícího fakt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5105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sz="2800">
                <a:latin typeface="Tahoma" panose="020B0604030504040204" pitchFamily="34" charset="0"/>
              </a:rPr>
              <a:t>Takto působí na bakterie např. různé pH (za předpokladu, že se nemění ostatní podmínky)</a:t>
            </a:r>
            <a:endParaRPr lang="cs-CZ" altLang="cs-CZ" sz="28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6002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Vztahy mikrob – makroorganismus: obecně (2)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00188"/>
            <a:ext cx="8991600" cy="5129212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Z hlediska klinické mikrobiologie je významný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vztah mikroorganismus – makroorganismus</a:t>
            </a:r>
            <a:r>
              <a:rPr lang="cs-CZ" altLang="cs-CZ" sz="2800" dirty="0" smtClean="0"/>
              <a:t> (což může být člověk, ale také zvíře či rostlina)</a:t>
            </a:r>
          </a:p>
          <a:p>
            <a:pPr eaLnBrk="1" hangingPunct="1"/>
            <a:r>
              <a:rPr lang="cs-CZ" altLang="cs-CZ" sz="2800" dirty="0" smtClean="0"/>
              <a:t>Může jít o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symbiózu, neutrální vztah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či</a:t>
            </a:r>
            <a:r>
              <a:rPr lang="cs-CZ" altLang="cs-CZ" sz="2800" dirty="0" smtClean="0">
                <a:solidFill>
                  <a:srgbClr val="C00000"/>
                </a:solidFill>
              </a:rPr>
              <a:t>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antibiózu</a:t>
            </a:r>
          </a:p>
          <a:p>
            <a:pPr eaLnBrk="1" hangingPunct="1"/>
            <a:r>
              <a:rPr lang="cs-CZ" altLang="cs-CZ" sz="2800" dirty="0" smtClean="0"/>
              <a:t>Často se používají i </a:t>
            </a:r>
            <a:r>
              <a:rPr lang="cs-CZ" altLang="cs-CZ" sz="2800" b="1" dirty="0" smtClean="0">
                <a:solidFill>
                  <a:srgbClr val="C00000"/>
                </a:solidFill>
              </a:rPr>
              <a:t>termíny z potravních řetězců</a:t>
            </a:r>
            <a:r>
              <a:rPr lang="cs-CZ" altLang="cs-CZ" sz="2800" dirty="0" smtClean="0">
                <a:solidFill>
                  <a:srgbClr val="C00000"/>
                </a:solidFill>
              </a:rPr>
              <a:t> </a:t>
            </a:r>
            <a:r>
              <a:rPr lang="cs-CZ" altLang="cs-CZ" sz="2800" dirty="0" smtClean="0"/>
              <a:t>(</a:t>
            </a:r>
            <a:r>
              <a:rPr lang="cs-CZ" altLang="cs-CZ" sz="2800" b="1" dirty="0" err="1" smtClean="0">
                <a:solidFill>
                  <a:schemeClr val="accent1"/>
                </a:solidFill>
              </a:rPr>
              <a:t>komenzalismus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, </a:t>
            </a:r>
            <a:r>
              <a:rPr lang="cs-CZ" altLang="cs-CZ" sz="2800" b="1" dirty="0" err="1" smtClean="0">
                <a:solidFill>
                  <a:schemeClr val="accent1"/>
                </a:solidFill>
              </a:rPr>
              <a:t>saprofytismus</a:t>
            </a:r>
            <a:r>
              <a:rPr lang="cs-CZ" altLang="cs-CZ" sz="2800" b="1" dirty="0" smtClean="0">
                <a:solidFill>
                  <a:schemeClr val="accent1"/>
                </a:solidFill>
              </a:rPr>
              <a:t>, parazitismus</a:t>
            </a:r>
            <a:r>
              <a:rPr lang="cs-CZ" altLang="cs-CZ" sz="2800" dirty="0" smtClean="0"/>
              <a:t>). Virulentní mikroby jsou zpravidla – ale ne vždy – parazitické</a:t>
            </a:r>
          </a:p>
          <a:p>
            <a:pPr eaLnBrk="1" hangingPunct="1"/>
            <a:r>
              <a:rPr lang="cs-CZ" altLang="cs-CZ" sz="2800" b="1" dirty="0" smtClean="0">
                <a:solidFill>
                  <a:srgbClr val="C00000"/>
                </a:solidFill>
              </a:rPr>
              <a:t>Ne vždycky se dají mikroby jednoduše „zaškatulkovat“.</a:t>
            </a:r>
            <a:r>
              <a:rPr lang="cs-CZ" altLang="cs-CZ" sz="2800" dirty="0" smtClean="0">
                <a:solidFill>
                  <a:srgbClr val="C00000"/>
                </a:solidFill>
              </a:rPr>
              <a:t> </a:t>
            </a:r>
            <a:r>
              <a:rPr lang="cs-CZ" altLang="cs-CZ" sz="2800" dirty="0" smtClean="0"/>
              <a:t>Často záleží na okolnostech, jestli bude mikrob „zlý“ nebo „hodný“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28600"/>
            <a:ext cx="9001125" cy="141446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altLang="cs-CZ" dirty="0" smtClean="0"/>
              <a:t>Vztahy mikrob – makroorganismus: mikroby napadající člověka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28813"/>
            <a:ext cx="8839200" cy="49291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Mikroorganismy, které napadají člověka, jsou vybaveny různými </a:t>
            </a:r>
            <a:r>
              <a:rPr lang="cs-CZ" b="1" dirty="0" smtClean="0">
                <a:solidFill>
                  <a:srgbClr val="C00000"/>
                </a:solidFill>
              </a:rPr>
              <a:t>faktory virulence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– jsou to faktory, které zajišťují </a:t>
            </a:r>
            <a:r>
              <a:rPr lang="cs-CZ" b="1" dirty="0" smtClean="0">
                <a:solidFill>
                  <a:srgbClr val="0070C0"/>
                </a:solidFill>
              </a:rPr>
              <a:t>schopnost mikroba napadnout hostitele</a:t>
            </a:r>
            <a:r>
              <a:rPr lang="cs-CZ" dirty="0" smtClean="0"/>
              <a:t>. Nejčastěji to bývají různé enzymy, toxiny, bakteriální pouzdro aj.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Makroorganismus se mikrobům brání řadou různých způsobů. Jde vždy o to, zda se více prosadí faktor virulence mikroba, nebo </a:t>
            </a:r>
            <a:r>
              <a:rPr lang="cs-CZ" b="1" dirty="0" smtClean="0">
                <a:solidFill>
                  <a:srgbClr val="C00000"/>
                </a:solidFill>
              </a:rPr>
              <a:t>mechanismus obranyschopnosti makroorganismu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509120"/>
            <a:ext cx="8784976" cy="216024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7772400" cy="838200"/>
          </a:xfrm>
        </p:spPr>
        <p:txBody>
          <a:bodyPr/>
          <a:lstStyle/>
          <a:p>
            <a:pPr algn="l" eaLnBrk="1" hangingPunct="1"/>
            <a:r>
              <a:rPr lang="cs-CZ" altLang="cs-CZ" dirty="0" smtClean="0"/>
              <a:t>Patogenita a virulence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Příběh (sli.do W166)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 smtClean="0"/>
              <a:t>Hanička už v porodnici dostala průjem. Vyšetření ukázalo, že má ve střevě jen běžné bakterie. Z aerobních bakterií </a:t>
            </a:r>
            <a:r>
              <a:rPr lang="cs-CZ" i="1" dirty="0" smtClean="0">
                <a:solidFill>
                  <a:srgbClr val="92D050"/>
                </a:solidFill>
              </a:rPr>
              <a:t>(anaerobní vyšetření stolice se zpravidla neprovádí – poznámka Zahradníčka) </a:t>
            </a:r>
            <a:r>
              <a:rPr lang="cs-CZ" dirty="0" smtClean="0"/>
              <a:t>byla nejpočetnější bakterií </a:t>
            </a:r>
            <a:r>
              <a:rPr lang="cs-CZ" i="1" dirty="0" err="1" smtClean="0"/>
              <a:t>Escherichia</a:t>
            </a:r>
            <a:r>
              <a:rPr lang="cs-CZ" i="1" dirty="0" smtClean="0"/>
              <a:t> coli</a:t>
            </a:r>
            <a:r>
              <a:rPr lang="cs-CZ" dirty="0" smtClean="0"/>
              <a:t>. 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dirty="0" smtClean="0"/>
              <a:t>Podrobnější rozbor ale ukázal, že jde o takzvanou EPEC – </a:t>
            </a:r>
            <a:r>
              <a:rPr lang="cs-CZ" dirty="0" err="1" smtClean="0"/>
              <a:t>enteropatogenní</a:t>
            </a:r>
            <a:r>
              <a:rPr lang="cs-CZ" dirty="0" smtClean="0"/>
              <a:t> </a:t>
            </a:r>
            <a:r>
              <a:rPr lang="cs-CZ" i="1" dirty="0" err="1" smtClean="0"/>
              <a:t>Escherichia</a:t>
            </a:r>
            <a:r>
              <a:rPr lang="cs-CZ" i="1" dirty="0" smtClean="0"/>
              <a:t> coli</a:t>
            </a:r>
            <a:r>
              <a:rPr lang="cs-CZ" dirty="0" smtClean="0"/>
              <a:t>. V tomto případě jde o</a:t>
            </a:r>
            <a:endParaRPr lang="cs-CZ" i="1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i="1" dirty="0" smtClean="0">
                <a:solidFill>
                  <a:srgbClr val="FF0000"/>
                </a:solidFill>
              </a:rPr>
              <a:t>nákazu obligátním patogenem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i="1" dirty="0" smtClean="0">
                <a:solidFill>
                  <a:srgbClr val="FF0000"/>
                </a:solidFill>
              </a:rPr>
              <a:t>nákazu virulentním kmenem podmíněného </a:t>
            </a:r>
            <a:r>
              <a:rPr lang="cs-CZ" i="1" dirty="0" err="1" smtClean="0">
                <a:solidFill>
                  <a:srgbClr val="FF0000"/>
                </a:solidFill>
              </a:rPr>
              <a:t>patogena</a:t>
            </a:r>
            <a:endParaRPr lang="cs-CZ" i="1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i="1" dirty="0" smtClean="0">
                <a:solidFill>
                  <a:srgbClr val="FF0000"/>
                </a:solidFill>
              </a:rPr>
              <a:t>nákazu avirulentním kmenem podmíněného </a:t>
            </a:r>
            <a:r>
              <a:rPr lang="cs-CZ" i="1" dirty="0" err="1" smtClean="0">
                <a:solidFill>
                  <a:srgbClr val="FF0000"/>
                </a:solidFill>
              </a:rPr>
              <a:t>patogena</a:t>
            </a:r>
            <a:endParaRPr lang="cs-CZ" i="1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i="1" dirty="0" smtClean="0">
                <a:solidFill>
                  <a:srgbClr val="FF0000"/>
                </a:solidFill>
              </a:rPr>
              <a:t>nákazu nepatogenním mikroorganismem</a:t>
            </a:r>
            <a:endParaRPr lang="cs-CZ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7772400" cy="8382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Pojem „virulence“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600" b="1" dirty="0" smtClean="0">
                <a:solidFill>
                  <a:srgbClr val="C00000"/>
                </a:solidFill>
              </a:rPr>
              <a:t>Virulence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3200" dirty="0" smtClean="0"/>
              <a:t>okamžitá vlastnost konkrétního kmene mikroba </a:t>
            </a:r>
            <a:r>
              <a:rPr lang="cs-CZ" sz="3200" i="1" dirty="0" smtClean="0">
                <a:solidFill>
                  <a:srgbClr val="009900"/>
                </a:solidFill>
              </a:rPr>
              <a:t>(kmen = populace teoreticky pocházející z jedné buňky, všechny buňky jednoho kmene se teoreticky chovají stejně a nahrazují nám vlastně jedince)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3200" dirty="0" smtClean="0">
                <a:solidFill>
                  <a:srgbClr val="0070C0"/>
                </a:solidFill>
              </a:rPr>
              <a:t>Kmeny tedy mohou být</a:t>
            </a:r>
          </a:p>
          <a:p>
            <a:pPr marL="800100" lvl="1" indent="-457200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9900"/>
                </a:solidFill>
              </a:rPr>
              <a:t>avirulentní </a:t>
            </a:r>
            <a:r>
              <a:rPr lang="cs-CZ" sz="3200" dirty="0" smtClean="0"/>
              <a:t>– tedy v daném okamžiku úplně neškodné, neschopné napadat makroorganismus</a:t>
            </a:r>
          </a:p>
          <a:p>
            <a:pPr marL="800100" lvl="1" indent="-457200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9900"/>
                </a:solidFill>
              </a:rPr>
              <a:t>méně či více virulentní </a:t>
            </a:r>
            <a:r>
              <a:rPr lang="cs-CZ" sz="3200" dirty="0" smtClean="0"/>
              <a:t>– tedy disponující různou mírou schopnosti napadnout makroorganismus.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7772400" cy="8382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Pojem „patogenita“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3600" b="1" dirty="0" smtClean="0">
                <a:solidFill>
                  <a:srgbClr val="C00000"/>
                </a:solidFill>
              </a:rPr>
              <a:t>Patogenita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3200" dirty="0" smtClean="0"/>
              <a:t>stálá vlastnost určitého mikrobiálního druhu.</a:t>
            </a: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cs-CZ" sz="3200" dirty="0" smtClean="0">
                <a:solidFill>
                  <a:srgbClr val="0070C0"/>
                </a:solidFill>
              </a:rPr>
              <a:t>Druhy tedy mohou být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9900"/>
                </a:solidFill>
              </a:rPr>
              <a:t>nepatogenní: </a:t>
            </a:r>
            <a:r>
              <a:rPr lang="cs-CZ" sz="3200" dirty="0" smtClean="0"/>
              <a:t>nejsou schopny vyvolat u daného živočišného druhu nemoc (žádný jejich kmen toho není schopen). Většinou jsou to ty, které vůbec nejsou schopny do organismu proniknout.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9900"/>
                </a:solidFill>
              </a:rPr>
              <a:t>potenciálně (podmíněně) patogenní: </a:t>
            </a:r>
            <a:r>
              <a:rPr lang="cs-CZ" sz="3200" dirty="0" smtClean="0"/>
              <a:t>vyvolávají chorobu jen někdy. Často jsou to prospěšné bakterie, které jsou většinou „hodné“ a jen výjimečně začnou „zlobit“, když se třeba dostanou kam nemají, nebo když zmutují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009900"/>
                </a:solidFill>
              </a:rPr>
              <a:t>obligátně (primárně) patogenní:</a:t>
            </a:r>
            <a:r>
              <a:rPr lang="cs-CZ" sz="3200" dirty="0" smtClean="0"/>
              <a:t> vyvolávají nemoc vždy, když se dostanou do těla v dostatečném počtu a vhodným způsobem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E:\schema_vyuky_PA_ZACH_VS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443038"/>
            <a:ext cx="90963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4648200" cy="990600"/>
          </a:xfrm>
        </p:spPr>
        <p:txBody>
          <a:bodyPr/>
          <a:lstStyle/>
          <a:p>
            <a:pPr eaLnBrk="1" hangingPunct="1"/>
            <a:r>
              <a:rPr lang="cs-CZ" altLang="cs-CZ" sz="4400" smtClean="0"/>
              <a:t>Jak to tedy bude: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638800"/>
            <a:ext cx="6553200" cy="990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V případě odpadnutí výuky budeme řešit situaci operativně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705600" y="3505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>
                <a:latin typeface="Tahoma" panose="020B0604030504040204" pitchFamily="34" charset="0"/>
              </a:rPr>
              <a:t>týden výuky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380312" y="3366700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cs-CZ" b="1" dirty="0" smtClean="0"/>
              <a:t>14      15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5776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7310437" cy="1000125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Oportunní patogeny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928688"/>
            <a:ext cx="9144000" cy="59293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Podskupinou mikrobů </a:t>
            </a:r>
            <a:r>
              <a:rPr lang="cs-CZ" b="1" dirty="0" smtClean="0">
                <a:solidFill>
                  <a:srgbClr val="C00000"/>
                </a:solidFill>
              </a:rPr>
              <a:t>podmíněně patogenních</a:t>
            </a:r>
            <a:r>
              <a:rPr lang="cs-CZ" dirty="0" smtClean="0"/>
              <a:t> jsou mikroby označované jako </a:t>
            </a:r>
            <a:r>
              <a:rPr lang="cs-CZ" b="1" dirty="0" smtClean="0">
                <a:solidFill>
                  <a:srgbClr val="C00000"/>
                </a:solidFill>
              </a:rPr>
              <a:t>oportunně patogenní</a:t>
            </a:r>
            <a:r>
              <a:rPr lang="cs-CZ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Tyto mikroby se za normálních okolností chovají jako prakticky nepatogenní, zdravého člověka nenapadnou, </a:t>
            </a:r>
            <a:r>
              <a:rPr lang="cs-CZ" sz="2000" dirty="0" smtClean="0"/>
              <a:t>často jde o rody a druhy primárně patogenní pro různé rostliny (příkladem je </a:t>
            </a:r>
            <a:r>
              <a:rPr lang="cs-CZ" sz="2000" i="1" dirty="0" smtClean="0"/>
              <a:t>Burkholderia cepacia</a:t>
            </a:r>
            <a:r>
              <a:rPr lang="cs-CZ" sz="2000" dirty="0" smtClean="0"/>
              <a:t>, která vyvolává hnilobu cibule)</a:t>
            </a:r>
            <a:endParaRPr lang="cs-CZ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Napadají především </a:t>
            </a:r>
            <a:r>
              <a:rPr lang="cs-CZ" b="1" dirty="0" smtClean="0">
                <a:solidFill>
                  <a:srgbClr val="C00000"/>
                </a:solidFill>
              </a:rPr>
              <a:t>oslabené jedince</a:t>
            </a:r>
            <a:r>
              <a:rPr lang="cs-CZ" dirty="0" smtClean="0"/>
              <a:t>, například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900" dirty="0" smtClean="0"/>
              <a:t>osoby s rozsáhlými popáleninami (lokálně)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900" dirty="0" smtClean="0"/>
              <a:t>osoby s dekubity a bércovými vředy (lokálně)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900" dirty="0" smtClean="0"/>
              <a:t>osoby s umělou plicní ventilací (zápaly plic)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900" dirty="0" smtClean="0"/>
              <a:t>osoby se zhoršenou imunitou (i celkové sepse)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sz="2900" dirty="0" smtClean="0"/>
              <a:t>novorozence, zejména nedonošené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6807200" cy="785813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Předpoklady patogenity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1) </a:t>
            </a:r>
            <a:r>
              <a:rPr lang="cs-CZ" altLang="cs-CZ" b="1" smtClean="0">
                <a:solidFill>
                  <a:srgbClr val="C00000"/>
                </a:solidFill>
              </a:rPr>
              <a:t>Přenosnost z hostitele</a:t>
            </a:r>
            <a:r>
              <a:rPr lang="cs-CZ" altLang="cs-CZ" smtClean="0">
                <a:solidFill>
                  <a:srgbClr val="C00000"/>
                </a:solidFill>
              </a:rPr>
              <a:t> </a:t>
            </a:r>
            <a:r>
              <a:rPr lang="cs-CZ" altLang="cs-CZ" smtClean="0"/>
              <a:t>(zdroje) na další organismus (osobu)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2) </a:t>
            </a:r>
            <a:r>
              <a:rPr lang="cs-CZ" altLang="cs-CZ" b="1" smtClean="0">
                <a:solidFill>
                  <a:srgbClr val="C00000"/>
                </a:solidFill>
              </a:rPr>
              <a:t>Nakažlivost</a:t>
            </a:r>
            <a:r>
              <a:rPr lang="cs-CZ" altLang="cs-CZ" smtClean="0"/>
              <a:t> – schopnost narušit obranu hostitele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3) </a:t>
            </a:r>
            <a:r>
              <a:rPr lang="cs-CZ" altLang="cs-CZ" b="1" smtClean="0">
                <a:solidFill>
                  <a:srgbClr val="C00000"/>
                </a:solidFill>
              </a:rPr>
              <a:t>Virulence</a:t>
            </a:r>
            <a:r>
              <a:rPr lang="cs-CZ" altLang="cs-CZ" smtClean="0"/>
              <a:t> – schopnost mikroba nějak poškodit hostitele.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>
                <a:solidFill>
                  <a:srgbClr val="C00000"/>
                </a:solidFill>
              </a:rPr>
              <a:t>Faktory zodpovědné za virulenci, respektive patogenitu</a:t>
            </a:r>
          </a:p>
          <a:p>
            <a:pPr lvl="1" eaLnBrk="1" hangingPunct="1">
              <a:buFontTx/>
              <a:buNone/>
            </a:pPr>
            <a:r>
              <a:rPr lang="cs-CZ" altLang="cs-CZ" sz="2400" smtClean="0">
                <a:solidFill>
                  <a:srgbClr val="C00000"/>
                </a:solidFill>
              </a:rPr>
              <a:t>Osídlení hostitele (přilnutí na sluznici) </a:t>
            </a:r>
            <a:r>
              <a:rPr lang="cs-CZ" altLang="cs-CZ" sz="2400" smtClean="0"/>
              <a:t>– fimbrie, bičíky, adheziny</a:t>
            </a:r>
          </a:p>
          <a:p>
            <a:pPr lvl="1" eaLnBrk="1" hangingPunct="1">
              <a:buFontTx/>
              <a:buNone/>
            </a:pPr>
            <a:r>
              <a:rPr lang="cs-CZ" altLang="cs-CZ" sz="2400" smtClean="0">
                <a:solidFill>
                  <a:srgbClr val="C00000"/>
                </a:solidFill>
              </a:rPr>
              <a:t>Faktory invazivity </a:t>
            </a:r>
            <a:r>
              <a:rPr lang="cs-CZ" altLang="cs-CZ" sz="2400" smtClean="0"/>
              <a:t>– vnikání do tkáně (např. skrz sliznici)</a:t>
            </a:r>
          </a:p>
          <a:p>
            <a:pPr lvl="1" eaLnBrk="1" hangingPunct="1">
              <a:buFontTx/>
              <a:buNone/>
            </a:pPr>
            <a:r>
              <a:rPr lang="cs-CZ" altLang="cs-CZ" sz="2400" smtClean="0">
                <a:solidFill>
                  <a:srgbClr val="C00000"/>
                </a:solidFill>
              </a:rPr>
              <a:t>Toxiny</a:t>
            </a:r>
            <a:r>
              <a:rPr lang="cs-CZ" altLang="cs-CZ" sz="2400" smtClean="0"/>
              <a:t> (jedy), hlavně u bakterií: neurotoxiny, enterotoxiny (působí ve střevě), místně působící toxiny a jiné</a:t>
            </a:r>
          </a:p>
          <a:p>
            <a:pPr lvl="1" eaLnBrk="1" hangingPunct="1">
              <a:buFontTx/>
              <a:buNone/>
            </a:pPr>
            <a:r>
              <a:rPr lang="cs-CZ" altLang="cs-CZ" sz="2400" smtClean="0">
                <a:solidFill>
                  <a:srgbClr val="C00000"/>
                </a:solidFill>
              </a:rPr>
              <a:t>Faktory boje </a:t>
            </a:r>
            <a:r>
              <a:rPr lang="cs-CZ" altLang="cs-CZ" sz="2400" smtClean="0"/>
              <a:t>s obrannými mechanismy hostitele</a:t>
            </a:r>
          </a:p>
          <a:p>
            <a:pPr lvl="1" eaLnBrk="1" hangingPunct="1">
              <a:buFontTx/>
              <a:buNone/>
            </a:pPr>
            <a:r>
              <a:rPr lang="cs-CZ" altLang="cs-CZ" sz="2400" smtClean="0">
                <a:solidFill>
                  <a:srgbClr val="C00000"/>
                </a:solidFill>
              </a:rPr>
              <a:t>Biofilm</a:t>
            </a:r>
            <a:r>
              <a:rPr lang="cs-CZ" altLang="cs-CZ" sz="2400" smtClean="0"/>
              <a:t> – složitý útvar, složený nejen z mikrobů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824136"/>
          </a:xfrm>
        </p:spPr>
        <p:txBody>
          <a:bodyPr/>
          <a:lstStyle/>
          <a:p>
            <a:pPr algn="l" eaLnBrk="1" hangingPunct="1"/>
            <a:r>
              <a:rPr lang="cs-CZ" altLang="cs-CZ" dirty="0" smtClean="0"/>
              <a:t>„Hodné“ mikroby: </a:t>
            </a:r>
            <a:r>
              <a:rPr lang="cs-CZ" altLang="cs-CZ" dirty="0" err="1" smtClean="0"/>
              <a:t>mikrobiom</a:t>
            </a:r>
            <a:r>
              <a:rPr lang="cs-CZ" altLang="cs-CZ" dirty="0" smtClean="0"/>
              <a:t> v těle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124744"/>
            <a:ext cx="8856984" cy="5400600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Mnoho </a:t>
            </a:r>
            <a:r>
              <a:rPr lang="cs-CZ" altLang="cs-CZ" sz="2400" dirty="0"/>
              <a:t>mikrobů nám pomáhá. Tím, že osidlují naše sliznice, zabrání tomu, aby je osídlily zlé patogenní mikroby. Některé pomáhají i jinak, například nám pomáhají tvorbou určitých vitamínů.</a:t>
            </a:r>
          </a:p>
          <a:p>
            <a:pPr eaLnBrk="1" hangingPunct="1"/>
            <a:r>
              <a:rPr lang="cs-CZ" altLang="cs-CZ" sz="2400" dirty="0"/>
              <a:t>Nejvíc, asi kilogram, je jich </a:t>
            </a:r>
            <a:r>
              <a:rPr lang="cs-CZ" altLang="cs-CZ" sz="2400" b="1" dirty="0">
                <a:solidFill>
                  <a:srgbClr val="0070C0"/>
                </a:solidFill>
              </a:rPr>
              <a:t>v tlustém střevě</a:t>
            </a:r>
          </a:p>
          <a:p>
            <a:pPr eaLnBrk="1" hangingPunct="1"/>
            <a:r>
              <a:rPr lang="cs-CZ" altLang="cs-CZ" sz="2400" dirty="0"/>
              <a:t>Hodně mikrobů je i </a:t>
            </a:r>
            <a:r>
              <a:rPr lang="cs-CZ" altLang="cs-CZ" sz="2400" b="1" dirty="0">
                <a:solidFill>
                  <a:srgbClr val="0070C0"/>
                </a:solidFill>
              </a:rPr>
              <a:t>v dutině ústní a v hltanu</a:t>
            </a:r>
          </a:p>
          <a:p>
            <a:pPr eaLnBrk="1" hangingPunct="1"/>
            <a:r>
              <a:rPr lang="cs-CZ" altLang="cs-CZ" sz="2400" dirty="0"/>
              <a:t>U žen je mikrobní ekosystém </a:t>
            </a:r>
            <a:r>
              <a:rPr lang="cs-CZ" altLang="cs-CZ" sz="2400" b="1" dirty="0">
                <a:solidFill>
                  <a:srgbClr val="0070C0"/>
                </a:solidFill>
              </a:rPr>
              <a:t>v pochvě</a:t>
            </a:r>
          </a:p>
          <a:p>
            <a:pPr eaLnBrk="1" hangingPunct="1"/>
            <a:r>
              <a:rPr lang="cs-CZ" altLang="cs-CZ" sz="2400" dirty="0"/>
              <a:t>I přes relativní nedostatek vody má svoji mikroflóru také </a:t>
            </a:r>
            <a:r>
              <a:rPr lang="cs-CZ" altLang="cs-CZ" sz="2400" b="1" dirty="0">
                <a:solidFill>
                  <a:srgbClr val="0070C0"/>
                </a:solidFill>
              </a:rPr>
              <a:t>kůže </a:t>
            </a:r>
            <a:r>
              <a:rPr lang="cs-CZ" altLang="cs-CZ" sz="2400" dirty="0"/>
              <a:t>(poněkud se liší na různých místech)</a:t>
            </a:r>
          </a:p>
          <a:p>
            <a:pPr eaLnBrk="1" hangingPunct="1"/>
            <a:r>
              <a:rPr lang="cs-CZ" altLang="cs-CZ" sz="2400" dirty="0"/>
              <a:t>Menší množství mikrobů se najde i na některých dalších místech těla. Jsou ale i místa, kde mikroby běžně </a:t>
            </a:r>
            <a:r>
              <a:rPr lang="cs-CZ" altLang="cs-CZ" sz="2400" dirty="0" smtClean="0"/>
              <a:t>za použití běžných metod nenacházíme </a:t>
            </a:r>
            <a:r>
              <a:rPr lang="cs-CZ" altLang="cs-CZ" sz="2400" dirty="0"/>
              <a:t>(zejména krevní řečiště, kosti, svaly, nervový systém, ale i třeba močový měchýř)</a:t>
            </a: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"/>
            <a:ext cx="6915150" cy="898525"/>
          </a:xfrm>
        </p:spPr>
        <p:txBody>
          <a:bodyPr/>
          <a:lstStyle/>
          <a:p>
            <a:pPr algn="l" eaLnBrk="1" hangingPunct="1"/>
            <a:r>
              <a:rPr lang="cs-CZ" altLang="cs-CZ" dirty="0" err="1" smtClean="0"/>
              <a:t>Mikrobiom</a:t>
            </a:r>
            <a:r>
              <a:rPr lang="cs-CZ" altLang="cs-CZ" dirty="0" smtClean="0"/>
              <a:t> jako ekosystém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041400"/>
            <a:ext cx="8610600" cy="5602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Kdysi lidé mysleli, že všechny škůdce úrody jednoduše zahubí například DDT. Ukázalo se ale, že takový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brutální zásah často nadělá víc škody než užitku</a:t>
            </a:r>
            <a:r>
              <a:rPr lang="cs-CZ" altLang="cs-CZ" sz="2800" dirty="0" smtClean="0"/>
              <a:t>, zvlášť když se použije nevhodným způsobem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Podobně 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složitý ekosystém je i třeba střevní </a:t>
            </a:r>
            <a:r>
              <a:rPr lang="cs-CZ" altLang="cs-CZ" sz="2800" b="1" dirty="0" err="1" smtClean="0">
                <a:solidFill>
                  <a:schemeClr val="tx2"/>
                </a:solidFill>
              </a:rPr>
              <a:t>mikrobiom</a:t>
            </a:r>
            <a:r>
              <a:rPr lang="cs-CZ" altLang="cs-CZ" sz="2800" b="1" dirty="0" smtClean="0">
                <a:solidFill>
                  <a:schemeClr val="tx2"/>
                </a:solidFill>
              </a:rPr>
              <a:t> (mikroflóra)</a:t>
            </a:r>
            <a:r>
              <a:rPr lang="cs-CZ" altLang="cs-CZ" sz="2800" dirty="0" smtClean="0"/>
              <a:t>. I proto dnes na střevní infekce většinou nedoporučujeme antibiotika, protože systém „rozhodí“ často ještě víc.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err="1"/>
              <a:t>Mikrobiom</a:t>
            </a:r>
            <a:r>
              <a:rPr lang="cs-CZ" altLang="cs-CZ" sz="2800" dirty="0"/>
              <a:t> </a:t>
            </a:r>
            <a:r>
              <a:rPr lang="cs-CZ" altLang="cs-CZ" sz="2800" b="1" dirty="0">
                <a:solidFill>
                  <a:schemeClr val="tx2"/>
                </a:solidFill>
              </a:rPr>
              <a:t>ovlivňuje mnohem víc systémů, než jsme si mysleli</a:t>
            </a:r>
            <a:r>
              <a:rPr lang="cs-CZ" altLang="cs-CZ" sz="2800" dirty="0"/>
              <a:t>. Zdá se, že má vliv i na mnoho „neinfekčních“ nemocí. </a:t>
            </a:r>
            <a:r>
              <a:rPr lang="cs-CZ" altLang="cs-CZ" sz="2800" dirty="0" smtClean="0"/>
              <a:t>Na druhou stranu je třeba říci, že výzkum </a:t>
            </a:r>
            <a:r>
              <a:rPr lang="cs-CZ" altLang="cs-CZ" sz="2800" dirty="0" err="1" smtClean="0"/>
              <a:t>mikrobiomu</a:t>
            </a:r>
            <a:r>
              <a:rPr lang="cs-CZ" altLang="cs-CZ" sz="2800" dirty="0" smtClean="0"/>
              <a:t> teprve začíná. „Zaručené zprávy“ o tom, co přesně máme jíst a jak si vylepšit stravou </a:t>
            </a:r>
            <a:r>
              <a:rPr lang="cs-CZ" altLang="cs-CZ" sz="2800" dirty="0" err="1" smtClean="0"/>
              <a:t>mikrobiom</a:t>
            </a:r>
            <a:r>
              <a:rPr lang="cs-CZ" altLang="cs-CZ" sz="2800" dirty="0" smtClean="0"/>
              <a:t> je potřeba brát s velkou rezervou.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6049963" cy="76200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Co ovlivňuje infekci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Vstupní brána infekce</a:t>
            </a:r>
            <a:r>
              <a:rPr lang="cs-CZ" altLang="cs-CZ" smtClean="0"/>
              <a:t> (kudy mikrob pronikl)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Forma infekce</a:t>
            </a:r>
          </a:p>
          <a:p>
            <a:pPr lvl="1" eaLnBrk="1" hangingPunct="1"/>
            <a:r>
              <a:rPr lang="cs-CZ" altLang="cs-CZ" smtClean="0"/>
              <a:t>podle rozsahu – lokální / celková</a:t>
            </a:r>
          </a:p>
          <a:p>
            <a:pPr lvl="1" eaLnBrk="1" hangingPunct="1"/>
            <a:r>
              <a:rPr lang="cs-CZ" altLang="cs-CZ" smtClean="0"/>
              <a:t>podle vyjádření průběhu – bezpříznaková / příznaková</a:t>
            </a:r>
          </a:p>
          <a:p>
            <a:pPr lvl="1" eaLnBrk="1" hangingPunct="1"/>
            <a:r>
              <a:rPr lang="cs-CZ" altLang="cs-CZ" smtClean="0"/>
              <a:t>u infekce s příznaky dále průběh abortivní – typický – komplikovaný</a:t>
            </a:r>
          </a:p>
          <a:p>
            <a:pPr eaLnBrk="1" hangingPunct="1"/>
            <a:r>
              <a:rPr lang="cs-CZ" altLang="cs-CZ" b="1" smtClean="0">
                <a:solidFill>
                  <a:schemeClr val="tx2"/>
                </a:solidFill>
              </a:rPr>
              <a:t>Vylučování mikrobů z těla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i="1" smtClean="0"/>
              <a:t>V podstatě je plynulý přechod mezi infekcí, bezpříznakovou kolonizací a běžnou flórou.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5949280"/>
            <a:ext cx="6264696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Co ovlivňuje formu infekce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382000" cy="5181600"/>
          </a:xfrm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tx2"/>
                </a:solidFill>
              </a:rPr>
              <a:t>na straně mikroba:</a:t>
            </a:r>
            <a:r>
              <a:rPr lang="cs-CZ" altLang="cs-CZ" sz="2800" dirty="0" smtClean="0"/>
              <a:t> vybavenost faktory virulence (může být dána třeba i tím, že mikrob sám je napaden bakteriálním virem – bakteriofágem)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tx2"/>
                </a:solidFill>
              </a:rPr>
              <a:t>na straně makroorganismu:</a:t>
            </a:r>
            <a:r>
              <a:rPr lang="cs-CZ" altLang="cs-CZ" sz="2800" dirty="0" smtClean="0"/>
              <a:t> stav imunity, stav anatomických bariér, hormonální rovnováha, případné základní onemocnění a spousta dalších věcí</a:t>
            </a:r>
          </a:p>
          <a:p>
            <a:pPr eaLnBrk="1" hangingPunct="1"/>
            <a:r>
              <a:rPr lang="cs-CZ" altLang="cs-CZ" sz="2800" b="1" dirty="0" smtClean="0">
                <a:solidFill>
                  <a:schemeClr val="tx2"/>
                </a:solidFill>
              </a:rPr>
              <a:t>forma vzájemného setkání</a:t>
            </a:r>
            <a:r>
              <a:rPr lang="cs-CZ" altLang="cs-CZ" sz="2800" dirty="0" smtClean="0"/>
              <a:t> mikroba a makroorganismu</a:t>
            </a:r>
          </a:p>
          <a:p>
            <a:pPr marL="0" indent="0" eaLnBrk="1" hangingPunct="1">
              <a:buNone/>
            </a:pPr>
            <a:endParaRPr lang="cs-CZ" altLang="cs-CZ" sz="2800" dirty="0" smtClean="0"/>
          </a:p>
          <a:p>
            <a:pPr marL="0" indent="0" eaLnBrk="1" hangingPunct="1">
              <a:buNone/>
            </a:pPr>
            <a:endParaRPr lang="cs-CZ" altLang="cs-CZ" sz="2800" dirty="0"/>
          </a:p>
          <a:p>
            <a:pPr marL="0" indent="0" eaLnBrk="1" hangingPunct="1">
              <a:buNone/>
            </a:pPr>
            <a:r>
              <a:rPr lang="cs-CZ" altLang="cs-CZ" sz="2800" b="1" i="1" dirty="0" smtClean="0">
                <a:solidFill>
                  <a:srgbClr val="FF0000"/>
                </a:solidFill>
              </a:rPr>
              <a:t>Naposledy dnes spustíme sli.do (W166)</a:t>
            </a:r>
            <a:endParaRPr lang="cs-CZ" altLang="cs-CZ" sz="2800" b="1" i="1" dirty="0" smtClean="0">
              <a:solidFill>
                <a:srgbClr val="E971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Pro VS: Na shledanou za týden!</a:t>
            </a:r>
            <a:br>
              <a:rPr lang="cs-CZ" altLang="cs-CZ" sz="3600" smtClean="0"/>
            </a:br>
            <a:r>
              <a:rPr lang="cs-CZ" altLang="cs-CZ" sz="3600" smtClean="0"/>
              <a:t>Pro PA a ZACH: Za pět minut pokračujeme!</a:t>
            </a:r>
          </a:p>
        </p:txBody>
      </p:sp>
      <p:pic>
        <p:nvPicPr>
          <p:cNvPr id="56323" name="Picture 5" descr="P1010012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788"/>
            <a:ext cx="9144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6553200"/>
            <a:ext cx="228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1200" dirty="0"/>
              <a:t>Foto: Archiv MÚ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429500" cy="85725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Učební materiály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9144000" cy="6215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b="1" i="1" spc="500" dirty="0" smtClean="0">
                <a:solidFill>
                  <a:srgbClr val="00B050"/>
                </a:solidFill>
              </a:rPr>
              <a:t>Využívejte INTERAKTIVNÍ OSNOVU!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E-learningové verze prezentací </a:t>
            </a:r>
            <a:r>
              <a:rPr lang="cs-CZ" dirty="0" smtClean="0"/>
              <a:t>budou postupně vyvěšeny ve Studijních materiálech na IS MU u předmětů </a:t>
            </a:r>
            <a:r>
              <a:rPr lang="cs-CZ" dirty="0"/>
              <a:t>Mikrobiologie a </a:t>
            </a:r>
            <a:r>
              <a:rPr lang="cs-CZ" dirty="0" smtClean="0"/>
              <a:t>imunologie s kódy </a:t>
            </a:r>
            <a:r>
              <a:rPr lang="cs-CZ" dirty="0"/>
              <a:t>BSKM021c </a:t>
            </a:r>
            <a:r>
              <a:rPr lang="cs-CZ" dirty="0" smtClean="0"/>
              <a:t>(VS, PA) a BZMI021c (ZACH)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Tamtéž visí i </a:t>
            </a:r>
            <a:r>
              <a:rPr lang="cs-CZ" b="1" dirty="0" smtClean="0">
                <a:solidFill>
                  <a:srgbClr val="C00000"/>
                </a:solidFill>
              </a:rPr>
              <a:t>kapitoly skript a celá skripta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chemeClr val="accent1"/>
                </a:solidFill>
              </a:rPr>
              <a:t>(Mohou v nich ještě nastat drobné opravy a úpravy.)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Odpovědníky</a:t>
            </a:r>
            <a:r>
              <a:rPr lang="cs-CZ" dirty="0" smtClean="0"/>
              <a:t> slouží k tomu, abyste si zkontrolovali, že tématu rozumíte. </a:t>
            </a:r>
            <a:r>
              <a:rPr lang="cs-CZ" i="1" dirty="0" smtClean="0">
                <a:solidFill>
                  <a:srgbClr val="00B050"/>
                </a:solidFill>
              </a:rPr>
              <a:t>Zároveň je jejich vyplnění na 100 % bodů jednou z podmínek zápočtu.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7429500" cy="857250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Abyste se v tom vyznali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9144000" cy="62150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E-learningové verze prezentací, kapitoly skript i odpovědníky mají stejné členění jako semináře. </a:t>
            </a:r>
          </a:p>
          <a:p>
            <a:pPr eaLnBrk="1" hangingPunct="1"/>
            <a:r>
              <a:rPr lang="cs-CZ" altLang="cs-CZ" sz="2800" smtClean="0"/>
              <a:t>Proto také </a:t>
            </a:r>
            <a:r>
              <a:rPr lang="cs-CZ" altLang="cs-CZ" sz="2800" b="1" smtClean="0">
                <a:solidFill>
                  <a:srgbClr val="0070C0"/>
                </a:solidFill>
              </a:rPr>
              <a:t>má každý obor svoji interaktivní osnovu: </a:t>
            </a:r>
            <a:r>
              <a:rPr lang="cs-CZ" altLang="cs-CZ" sz="2800" smtClean="0"/>
              <a:t>ZACH ji mají přímo pod předmětem BZMI021c, VS a PA ji mají pod jednotlivými seminárními skupinami. </a:t>
            </a:r>
          </a:p>
          <a:p>
            <a:pPr eaLnBrk="1" hangingPunct="1"/>
            <a:r>
              <a:rPr lang="cs-CZ" altLang="cs-CZ" sz="2800" b="1" smtClean="0">
                <a:solidFill>
                  <a:srgbClr val="FF0000"/>
                </a:solidFill>
              </a:rPr>
              <a:t>VS materiály </a:t>
            </a:r>
            <a:r>
              <a:rPr lang="cs-CZ" altLang="cs-CZ" sz="2800" smtClean="0">
                <a:solidFill>
                  <a:srgbClr val="FF0000"/>
                </a:solidFill>
              </a:rPr>
              <a:t>(powerpointy, kapitoly skript i odpovědníky) mají kapitoly 1–14</a:t>
            </a:r>
          </a:p>
          <a:p>
            <a:pPr eaLnBrk="1" hangingPunct="1"/>
            <a:r>
              <a:rPr lang="cs-CZ" altLang="cs-CZ" sz="2800" b="1" smtClean="0">
                <a:solidFill>
                  <a:srgbClr val="009900"/>
                </a:solidFill>
              </a:rPr>
              <a:t>PA materiály </a:t>
            </a:r>
            <a:r>
              <a:rPr lang="cs-CZ" altLang="cs-CZ" sz="2800" smtClean="0">
                <a:solidFill>
                  <a:srgbClr val="009900"/>
                </a:solidFill>
              </a:rPr>
              <a:t>(powerpointy, kapitoly skript i odpovědníky) mají kapitoly 1–10 a 1A–8A</a:t>
            </a:r>
          </a:p>
          <a:p>
            <a:pPr eaLnBrk="1" hangingPunct="1"/>
            <a:r>
              <a:rPr lang="cs-CZ" altLang="cs-CZ" sz="2800" b="1" smtClean="0">
                <a:solidFill>
                  <a:srgbClr val="660066"/>
                </a:solidFill>
              </a:rPr>
              <a:t>ZACH materiály </a:t>
            </a:r>
            <a:r>
              <a:rPr lang="cs-CZ" altLang="cs-CZ" sz="2800" smtClean="0">
                <a:solidFill>
                  <a:srgbClr val="660066"/>
                </a:solidFill>
              </a:rPr>
              <a:t>(powerpointy, kapitoly skript i odpovědníky) mají kapitoly 1–10, 1A–4A a 5B–8B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6985000" cy="809625"/>
          </a:xfrm>
        </p:spPr>
        <p:txBody>
          <a:bodyPr/>
          <a:lstStyle/>
          <a:p>
            <a:pPr algn="l" eaLnBrk="1" hangingPunct="1"/>
            <a:r>
              <a:rPr lang="cs-CZ" altLang="cs-CZ" smtClean="0"/>
              <a:t>Zápočet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09625"/>
            <a:ext cx="9144000" cy="6048375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Podmínky </a:t>
            </a:r>
            <a:r>
              <a:rPr lang="cs-CZ" altLang="cs-CZ" b="1" dirty="0" smtClean="0">
                <a:solidFill>
                  <a:srgbClr val="C00000"/>
                </a:solidFill>
              </a:rPr>
              <a:t>zápočtu </a:t>
            </a:r>
            <a:r>
              <a:rPr lang="cs-CZ" altLang="cs-CZ" dirty="0" smtClean="0"/>
              <a:t>jsou tyto:</a:t>
            </a:r>
          </a:p>
          <a:p>
            <a:pPr lvl="1" eaLnBrk="1" hangingPunct="1"/>
            <a:r>
              <a:rPr lang="cs-CZ" altLang="cs-CZ" b="1" dirty="0" smtClean="0">
                <a:solidFill>
                  <a:srgbClr val="0070C0"/>
                </a:solidFill>
              </a:rPr>
              <a:t>Esej </a:t>
            </a:r>
            <a:r>
              <a:rPr lang="cs-CZ" altLang="cs-CZ" dirty="0"/>
              <a:t>na téma odběr klinického vzorku, </a:t>
            </a:r>
            <a:r>
              <a:rPr lang="cs-CZ" altLang="cs-CZ" sz="2400" i="1" dirty="0"/>
              <a:t>podrobnosti později</a:t>
            </a:r>
          </a:p>
          <a:p>
            <a:pPr lvl="1" eaLnBrk="1" hangingPunct="1"/>
            <a:r>
              <a:rPr lang="cs-CZ" altLang="cs-CZ" b="1" dirty="0" smtClean="0">
                <a:solidFill>
                  <a:srgbClr val="0070C0"/>
                </a:solidFill>
              </a:rPr>
              <a:t>Docházka</a:t>
            </a:r>
          </a:p>
          <a:p>
            <a:pPr lvl="2" eaLnBrk="1" hangingPunct="1"/>
            <a:r>
              <a:rPr lang="cs-CZ" altLang="cs-CZ" dirty="0" smtClean="0"/>
              <a:t>Povolená je </a:t>
            </a:r>
            <a:r>
              <a:rPr lang="cs-CZ" altLang="cs-CZ" dirty="0" smtClean="0">
                <a:solidFill>
                  <a:srgbClr val="00B050"/>
                </a:solidFill>
              </a:rPr>
              <a:t>jedna absence bez oficiální omluvenky </a:t>
            </a:r>
            <a:r>
              <a:rPr lang="cs-CZ" altLang="cs-CZ" dirty="0" smtClean="0"/>
              <a:t>(„</a:t>
            </a:r>
            <a:r>
              <a:rPr lang="cs-CZ" altLang="cs-CZ" dirty="0" err="1" smtClean="0"/>
              <a:t>sick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day</a:t>
            </a:r>
            <a:r>
              <a:rPr lang="cs-CZ" altLang="cs-CZ" dirty="0" smtClean="0"/>
              <a:t>“ garantovaný i Studijním řádem MU)</a:t>
            </a:r>
          </a:p>
          <a:p>
            <a:pPr lvl="2" eaLnBrk="1" hangingPunct="1"/>
            <a:r>
              <a:rPr lang="cs-CZ" altLang="cs-CZ" dirty="0" smtClean="0">
                <a:solidFill>
                  <a:srgbClr val="00B050"/>
                </a:solidFill>
              </a:rPr>
              <a:t>Další absence musí být omluveny v </a:t>
            </a:r>
            <a:r>
              <a:rPr lang="cs-CZ" altLang="cs-CZ" dirty="0" err="1" smtClean="0">
                <a:solidFill>
                  <a:srgbClr val="00B050"/>
                </a:solidFill>
              </a:rPr>
              <a:t>ISu</a:t>
            </a:r>
            <a:endParaRPr lang="cs-CZ" altLang="cs-CZ" dirty="0" smtClean="0">
              <a:solidFill>
                <a:srgbClr val="00B050"/>
              </a:solidFill>
            </a:endParaRPr>
          </a:p>
          <a:p>
            <a:pPr lvl="2" eaLnBrk="1" hangingPunct="1"/>
            <a:r>
              <a:rPr lang="cs-CZ" altLang="cs-CZ" dirty="0" smtClean="0"/>
              <a:t>Pokud je celkový počet absencí </a:t>
            </a:r>
            <a:r>
              <a:rPr lang="cs-CZ" altLang="cs-CZ" dirty="0" smtClean="0">
                <a:solidFill>
                  <a:srgbClr val="00B050"/>
                </a:solidFill>
              </a:rPr>
              <a:t>tři a více, je zároveň požadováno nahrazení formou další eseje </a:t>
            </a:r>
            <a:r>
              <a:rPr lang="cs-CZ" altLang="cs-CZ" dirty="0" smtClean="0"/>
              <a:t>(podrobnosti dohodne student přímo s vyučujícím)</a:t>
            </a:r>
          </a:p>
          <a:p>
            <a:pPr lvl="1" eaLnBrk="1" hangingPunct="1"/>
            <a:r>
              <a:rPr lang="cs-CZ" altLang="cs-CZ" dirty="0" smtClean="0"/>
              <a:t>Splnění všech </a:t>
            </a:r>
            <a:r>
              <a:rPr lang="cs-CZ" altLang="cs-CZ" b="1" dirty="0" err="1" smtClean="0">
                <a:solidFill>
                  <a:srgbClr val="0070C0"/>
                </a:solidFill>
              </a:rPr>
              <a:t>odpovědníků</a:t>
            </a:r>
            <a:r>
              <a:rPr lang="cs-CZ" altLang="cs-CZ" dirty="0" smtClean="0"/>
              <a:t> předepsaných pro daný obor (vypracování na 100 %). Po „splnění“ </a:t>
            </a:r>
            <a:r>
              <a:rPr lang="cs-CZ" altLang="cs-CZ" dirty="0" err="1" smtClean="0"/>
              <a:t>odpovědníku</a:t>
            </a:r>
            <a:r>
              <a:rPr lang="cs-CZ" altLang="cs-CZ" dirty="0" smtClean="0"/>
              <a:t> ho můžete nadále používat k procvičování, počítá se vždy nejlepší (a ne nejnovější) výsledek</a:t>
            </a:r>
            <a:endParaRPr lang="cs-CZ" altLang="cs-CZ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6948487" cy="69373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Zkouška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809625"/>
            <a:ext cx="9144000" cy="6048375"/>
          </a:xfrm>
        </p:spPr>
        <p:txBody>
          <a:bodyPr rtlCol="0">
            <a:normAutofit lnSpcReduction="1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ke zkoušce jsou </a:t>
            </a:r>
            <a:r>
              <a:rPr lang="cs-CZ" b="1" dirty="0" smtClean="0">
                <a:solidFill>
                  <a:srgbClr val="0070C0"/>
                </a:solidFill>
              </a:rPr>
              <a:t>připuštěni pouze studenti se zápočtem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70C0"/>
                </a:solidFill>
              </a:rPr>
              <a:t>u PA a ZACH je zápočet i podmínkou pro přihlášení ke zkoušce, u VS</a:t>
            </a:r>
            <a:r>
              <a:rPr lang="cs-CZ" dirty="0" smtClean="0"/>
              <a:t>, které mají výuku až do 14. týdne, </a:t>
            </a:r>
            <a:r>
              <a:rPr lang="cs-CZ" b="1" dirty="0" smtClean="0">
                <a:solidFill>
                  <a:srgbClr val="0070C0"/>
                </a:solidFill>
              </a:rPr>
              <a:t>je podmínkou pro přihlášení splnění podmínek ke dni začátku zapisování na termíny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Každý si vytáhne </a:t>
            </a:r>
            <a:r>
              <a:rPr lang="cs-CZ" b="1" dirty="0" smtClean="0">
                <a:solidFill>
                  <a:srgbClr val="0070C0"/>
                </a:solidFill>
              </a:rPr>
              <a:t>dvojici otázek (z celkem asi 50 otázek).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Většina </a:t>
            </a:r>
            <a:r>
              <a:rPr lang="cs-CZ" b="1" dirty="0" smtClean="0">
                <a:solidFill>
                  <a:srgbClr val="0070C0"/>
                </a:solidFill>
              </a:rPr>
              <a:t>otázkových okruhů je shodných pro PA, VS i ZACH, existují však některé odchylky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70C0"/>
                </a:solidFill>
              </a:rPr>
              <a:t>Seznam okruhů se až na drobné výjimky rovná seznamu kapitol druhého řádu </a:t>
            </a:r>
            <a:r>
              <a:rPr lang="cs-CZ" dirty="0" smtClean="0"/>
              <a:t>(např. 1.3 nebo 7.2) ve skriptech. Výjimky jsou vyjmenovány ve skriptech.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0070C0"/>
                </a:solidFill>
              </a:rPr>
              <a:t>Přesné znění otázek nezveřejňujeme, vždy ale vyplývají z daného okruhu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3757</Words>
  <Application>Microsoft Office PowerPoint</Application>
  <PresentationFormat>Předvádění na obrazovce (4:3)</PresentationFormat>
  <Paragraphs>341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1" baseType="lpstr">
      <vt:lpstr>Arial</vt:lpstr>
      <vt:lpstr>Calibri</vt:lpstr>
      <vt:lpstr>Tahoma</vt:lpstr>
      <vt:lpstr>Wingdings</vt:lpstr>
      <vt:lpstr>Motiv sady Office</vt:lpstr>
      <vt:lpstr>Přehled mikrobů. Patogenita a virulence</vt:lpstr>
      <vt:lpstr>Pracoviště zodpovědné za výuku předmětu</vt:lpstr>
      <vt:lpstr>Vaši učitelé</vt:lpstr>
      <vt:lpstr>Rozštěpení výuky VS, PA a ZACH</vt:lpstr>
      <vt:lpstr>Jak to tedy bude:</vt:lpstr>
      <vt:lpstr>Učební materiály</vt:lpstr>
      <vt:lpstr>Abyste se v tom vyznali</vt:lpstr>
      <vt:lpstr>Zápočet</vt:lpstr>
      <vt:lpstr>Zkouška</vt:lpstr>
      <vt:lpstr>Náš ústav</vt:lpstr>
      <vt:lpstr>V naší praktikárně</vt:lpstr>
      <vt:lpstr>Klinická mikrobiologie</vt:lpstr>
      <vt:lpstr>Klinická mikrobiologie a imunologie</vt:lpstr>
      <vt:lpstr>Co nás čeká v tomto předmětu</vt:lpstr>
      <vt:lpstr>Co je to mikrob</vt:lpstr>
      <vt:lpstr>Třídění živých organismů</vt:lpstr>
      <vt:lpstr>Klinicky významné mikroby</vt:lpstr>
      <vt:lpstr>Hlavní klinicky významné mikroby</vt:lpstr>
      <vt:lpstr>Hlavní klinicky významné mikroby</vt:lpstr>
      <vt:lpstr>Proč znát přehled mikrobů</vt:lpstr>
      <vt:lpstr>Parazit Iodaemoeba buetschlii</vt:lpstr>
      <vt:lpstr>Co nás zajímá o mikrobech</vt:lpstr>
      <vt:lpstr>Co nás zajímá o klinicky významných mikrobech</vt:lpstr>
      <vt:lpstr>Morfologie (= tvary) klinicky významných mikroorganismů</vt:lpstr>
      <vt:lpstr>Vajíčka roupa dětského</vt:lpstr>
      <vt:lpstr>Rozdělení virů</vt:lpstr>
      <vt:lpstr>Rozdělení bakterií 1 </vt:lpstr>
      <vt:lpstr>Tvary bakterií (morfologie)</vt:lpstr>
      <vt:lpstr>Prezentace aplikace PowerPoint</vt:lpstr>
      <vt:lpstr>Typ buněčné stěny</vt:lpstr>
      <vt:lpstr>Grampozitivní</vt:lpstr>
      <vt:lpstr>Fimbrie a bičíky</vt:lpstr>
      <vt:lpstr>Bakterie s bičíky (Escherichia coli)</vt:lpstr>
      <vt:lpstr>Pouzdro a biofilm</vt:lpstr>
      <vt:lpstr>Jak se tvoří biofilm bakterií</vt:lpstr>
      <vt:lpstr>Neobarvené pouzdro</vt:lpstr>
      <vt:lpstr>Sporulace</vt:lpstr>
      <vt:lpstr>Endospory jsou biochemicky neaktivní, samy o sobě se nebarví při téměř žádném barvení a jeví se zpravidla jako světlé místo</vt:lpstr>
      <vt:lpstr>Rozdělení bakterií 2</vt:lpstr>
      <vt:lpstr>Fyziologie a metabolismus bakterií</vt:lpstr>
      <vt:lpstr>Množení bakterií</vt:lpstr>
      <vt:lpstr>V jedné z našich laboratoří</vt:lpstr>
      <vt:lpstr>Životní podmínky bakterií</vt:lpstr>
      <vt:lpstr>Životní podmínky – pokračování</vt:lpstr>
      <vt:lpstr>Vztahy mikrob – makroorganismus: obecně (2)</vt:lpstr>
      <vt:lpstr>Vztahy mikrob – makroorganismus: mikroby napadající člověka</vt:lpstr>
      <vt:lpstr>Patogenita a virulence</vt:lpstr>
      <vt:lpstr>Pojem „virulence“</vt:lpstr>
      <vt:lpstr>Pojem „patogenita“</vt:lpstr>
      <vt:lpstr>Oportunní patogeny</vt:lpstr>
      <vt:lpstr>Předpoklady patogenity</vt:lpstr>
      <vt:lpstr>„Hodné“ mikroby: mikrobiom v těle</vt:lpstr>
      <vt:lpstr>Mikrobiom jako ekosystém</vt:lpstr>
      <vt:lpstr>Co ovlivňuje infekci</vt:lpstr>
      <vt:lpstr>Co ovlivňuje formu infekce</vt:lpstr>
      <vt:lpstr>Pro VS: Na shledanou za týden! Pro PA a ZACH: Za pět minut pokračujeme!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Dekontaminační metody</dc:title>
  <dc:creator>Zahradníčkovi</dc:creator>
  <cp:lastModifiedBy>FNuSA</cp:lastModifiedBy>
  <cp:revision>54</cp:revision>
  <dcterms:created xsi:type="dcterms:W3CDTF">2006-03-05T22:19:13Z</dcterms:created>
  <dcterms:modified xsi:type="dcterms:W3CDTF">2020-02-19T12:50:12Z</dcterms:modified>
</cp:coreProperties>
</file>