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60" r:id="rId5"/>
    <p:sldId id="270" r:id="rId6"/>
    <p:sldId id="259" r:id="rId7"/>
    <p:sldId id="265" r:id="rId8"/>
    <p:sldId id="268" r:id="rId9"/>
    <p:sldId id="266" r:id="rId10"/>
    <p:sldId id="267" r:id="rId11"/>
    <p:sldId id="269" r:id="rId12"/>
    <p:sldId id="271" r:id="rId13"/>
    <p:sldId id="264" r:id="rId14"/>
    <p:sldId id="273" r:id="rId15"/>
    <p:sldId id="272" r:id="rId16"/>
    <p:sldId id="262" r:id="rId17"/>
    <p:sldId id="261" r:id="rId18"/>
    <p:sldId id="263" r:id="rId1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539" autoAdjust="0"/>
  </p:normalViewPr>
  <p:slideViewPr>
    <p:cSldViewPr snapToGrid="0">
      <p:cViewPr varScale="1">
        <p:scale>
          <a:sx n="70" d="100"/>
          <a:sy n="70" d="100"/>
        </p:scale>
        <p:origin x="9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97CB5-E804-4B90-91BF-01CA62ED6977}" type="datetimeFigureOut">
              <a:rPr lang="cs-CZ" smtClean="0"/>
              <a:t>04.03.2020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1BC4A-D204-4A67-8B84-EB6CD93789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5012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91BC4A-D204-4A67-8B84-EB6CD93789A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056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91BC4A-D204-4A67-8B84-EB6CD93789A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0990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NACA (</a:t>
            </a:r>
            <a:r>
              <a:rPr lang="cs-CZ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Nationál</a:t>
            </a:r>
            <a:r>
              <a:rPr lang="cs-CZ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Advisory</a:t>
            </a:r>
            <a:r>
              <a:rPr lang="cs-CZ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Committee</a:t>
            </a:r>
            <a:r>
              <a:rPr lang="cs-CZ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</a:t>
            </a:r>
            <a:r>
              <a:rPr lang="cs-CZ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Aeronautics</a:t>
            </a:r>
            <a:r>
              <a:rPr lang="cs-CZ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cs-CZ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score</a:t>
            </a:r>
            <a:r>
              <a:rPr lang="cs-CZ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91BC4A-D204-4A67-8B84-EB6CD93789AB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7008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91BC4A-D204-4A67-8B84-EB6CD93789AB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9391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91BC4A-D204-4A67-8B84-EB6CD93789AB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1913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91BC4A-D204-4A67-8B84-EB6CD93789AB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8452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91BC4A-D204-4A67-8B84-EB6CD93789AB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15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/>
          <a:p>
            <a:fld id="{979BF295-12F5-474E-827A-E990DCDA2445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Nadpis 6">
            <a:extLst>
              <a:ext uri="{FF2B5EF4-FFF2-40B4-BE49-F238E27FC236}">
                <a16:creationId xmlns:a16="http://schemas.microsoft.com/office/drawing/2014/main" id="{F31C6098-45F4-4855-8153-FB7904CE4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4BB26B4-1DB3-416F-8DA4-AFF4E665D6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4" name="Podnadpis 2">
            <a:extLst>
              <a:ext uri="{FF2B5EF4-FFF2-40B4-BE49-F238E27FC236}">
                <a16:creationId xmlns:a16="http://schemas.microsoft.com/office/drawing/2014/main" id="{6623C95A-60BE-40EB-9BC7-25260893EB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25887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Zástupný symbol pro obsah 12">
            <a:extLst>
              <a:ext uri="{FF2B5EF4-FFF2-40B4-BE49-F238E27FC236}">
                <a16:creationId xmlns:a16="http://schemas.microsoft.com/office/drawing/2014/main" id="{9547EBDF-D870-4615-B89A-66FC8E0A0F0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text 5">
            <a:extLst>
              <a:ext uri="{FF2B5EF4-FFF2-40B4-BE49-F238E27FC236}">
                <a16:creationId xmlns:a16="http://schemas.microsoft.com/office/drawing/2014/main" id="{FE825788-55A0-4392-9284-0099917A1B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Zástupný symbol pro text 13">
            <a:extLst>
              <a:ext uri="{FF2B5EF4-FFF2-40B4-BE49-F238E27FC236}">
                <a16:creationId xmlns:a16="http://schemas.microsoft.com/office/drawing/2014/main" id="{BB6DC7A3-6070-4788-8925-ECEF5D270E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4" name="Zástupný symbol pro text 5">
            <a:extLst>
              <a:ext uri="{FF2B5EF4-FFF2-40B4-BE49-F238E27FC236}">
                <a16:creationId xmlns:a16="http://schemas.microsoft.com/office/drawing/2014/main" id="{7B2FBDD4-6F42-4D3A-ABC8-DAF530179BD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Zástupný symbol pro text 13">
            <a:extLst>
              <a:ext uri="{FF2B5EF4-FFF2-40B4-BE49-F238E27FC236}">
                <a16:creationId xmlns:a16="http://schemas.microsoft.com/office/drawing/2014/main" id="{6559EC12-76DD-40DE-8DB8-8B359A47CC5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Zástupný symbol pro obsah 12">
            <a:extLst>
              <a:ext uri="{FF2B5EF4-FFF2-40B4-BE49-F238E27FC236}">
                <a16:creationId xmlns:a16="http://schemas.microsoft.com/office/drawing/2014/main" id="{137F4524-A39B-43FB-9E07-67C451992724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27" name="Obrázek 26">
            <a:extLst>
              <a:ext uri="{FF2B5EF4-FFF2-40B4-BE49-F238E27FC236}">
                <a16:creationId xmlns:a16="http://schemas.microsoft.com/office/drawing/2014/main" id="{6838A12A-82A1-4709-9D33-F39AFA8AFA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28" name="Rectangle 17">
            <a:extLst>
              <a:ext uri="{FF2B5EF4-FFF2-40B4-BE49-F238E27FC236}">
                <a16:creationId xmlns:a16="http://schemas.microsoft.com/office/drawing/2014/main" id="{DE0BEEF4-6DAC-4D6C-AD80-575053D4229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D54EEC6B-F6F3-491F-AF84-5FBBB3FC67C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979BF295-12F5-474E-827A-E990DCDA2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7606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693E3813-A8A0-4605-A751-A0C7062485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Rectangle 17">
            <a:extLst>
              <a:ext uri="{FF2B5EF4-FFF2-40B4-BE49-F238E27FC236}">
                <a16:creationId xmlns:a16="http://schemas.microsoft.com/office/drawing/2014/main" id="{77EDFCFB-BDDB-45EE-9574-EB8FA8F8867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560DCD67-AE12-4FF8-B224-2C33488C5A4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979BF295-12F5-474E-827A-E990DCDA2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77824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rázek 7">
            <a:extLst>
              <a:ext uri="{FF2B5EF4-FFF2-40B4-BE49-F238E27FC236}">
                <a16:creationId xmlns:a16="http://schemas.microsoft.com/office/drawing/2014/main" id="{F4024E46-62E6-44CE-9E2C-14E827C7CC9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83CAA91-E696-4AD2-90D7-33C9838102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D1C4BF70-4C1E-4AF7-81E0-104F006A02E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id="{3E5CFC32-FE61-424D-B52A-0545883D65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fld id="{979BF295-12F5-474E-827A-E990DCDA2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3290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3405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16480462-23C7-4E09-BE59-6229F8EBE2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9916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6">
            <a:extLst>
              <a:ext uri="{FF2B5EF4-FFF2-40B4-BE49-F238E27FC236}">
                <a16:creationId xmlns:a16="http://schemas.microsoft.com/office/drawing/2014/main" id="{A863908E-35CD-40EF-A9BC-99C58ABB7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B6C1BCC2-A34F-44AA-A794-995C12271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5A4303E-2B43-4D3D-A41D-FED699B967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3" name="Rectangle 17">
            <a:extLst>
              <a:ext uri="{FF2B5EF4-FFF2-40B4-BE49-F238E27FC236}">
                <a16:creationId xmlns:a16="http://schemas.microsoft.com/office/drawing/2014/main" id="{7870222A-3184-483B-8432-BC2DC27015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9151A81E-EB70-4E3D-8B26-0F63114D610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fld id="{979BF295-12F5-474E-827A-E990DCDA2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8975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2">
            <a:extLst>
              <a:ext uri="{FF2B5EF4-FFF2-40B4-BE49-F238E27FC236}">
                <a16:creationId xmlns:a16="http://schemas.microsoft.com/office/drawing/2014/main" id="{FB42411C-CED0-4ED2-B4E8-5D353B0A3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21D70DC-2864-41C2-B8C6-05CA897F7C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2FD3E81E-40FE-4E13-9B11-5767EF4D1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2" name="Rectangle 17">
            <a:extLst>
              <a:ext uri="{FF2B5EF4-FFF2-40B4-BE49-F238E27FC236}">
                <a16:creationId xmlns:a16="http://schemas.microsoft.com/office/drawing/2014/main" id="{3B718662-BCEF-4F53-80CB-8B7864BBF9F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817F25E5-B573-488B-992B-821062693CA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979BF295-12F5-474E-827A-E990DCDA2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3388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1655828-74E8-4C8C-9A46-D37055D42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0" name="Zástupný symbol pro text 7">
            <a:extLst>
              <a:ext uri="{FF2B5EF4-FFF2-40B4-BE49-F238E27FC236}">
                <a16:creationId xmlns:a16="http://schemas.microsoft.com/office/drawing/2014/main" id="{75DC10B1-1F87-4724-A431-B37F17D5CC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Nadpis 12">
            <a:extLst>
              <a:ext uri="{FF2B5EF4-FFF2-40B4-BE49-F238E27FC236}">
                <a16:creationId xmlns:a16="http://schemas.microsoft.com/office/drawing/2014/main" id="{AC2C2C02-70BC-4CA2-A448-691E5EA52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B250CC6C-D8E6-4BFA-8121-125E87CAF9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4" name="Zástupný symbol pro zápatí 1">
            <a:extLst>
              <a:ext uri="{FF2B5EF4-FFF2-40B4-BE49-F238E27FC236}">
                <a16:creationId xmlns:a16="http://schemas.microsoft.com/office/drawing/2014/main" id="{7031899D-0AAE-4B99-AEF8-0822F14C8E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15" name="Zástupný symbol pro číslo snímku 2">
            <a:extLst>
              <a:ext uri="{FF2B5EF4-FFF2-40B4-BE49-F238E27FC236}">
                <a16:creationId xmlns:a16="http://schemas.microsoft.com/office/drawing/2014/main" id="{D92A2384-FACF-4740-A29F-249FD2ADBF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79BF295-12F5-474E-827A-E990DCDA2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2853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D4C2477F-94C0-46AB-8F78-23BC6DD4FC0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Nadpis 12">
            <a:extLst>
              <a:ext uri="{FF2B5EF4-FFF2-40B4-BE49-F238E27FC236}">
                <a16:creationId xmlns:a16="http://schemas.microsoft.com/office/drawing/2014/main" id="{C4106739-3F30-4F60-A2E3-CF2394B80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3" name="Zástupný symbol pro text 7">
            <a:extLst>
              <a:ext uri="{FF2B5EF4-FFF2-40B4-BE49-F238E27FC236}">
                <a16:creationId xmlns:a16="http://schemas.microsoft.com/office/drawing/2014/main" id="{E339B93E-CBDC-488E-BF9A-45D7166AC8D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BFD74342-09BD-4472-B28E-114F4330F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AD2DE495-3325-41DE-A9F8-9591CFE84142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1764A665-A1E3-4A8F-B626-FB65BDBAFB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9" name="Rectangle 17">
            <a:extLst>
              <a:ext uri="{FF2B5EF4-FFF2-40B4-BE49-F238E27FC236}">
                <a16:creationId xmlns:a16="http://schemas.microsoft.com/office/drawing/2014/main" id="{ADC4F307-3DF9-4410-8992-A762F28776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437C06DE-EC9E-4277-9F01-ABCD1D7851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979BF295-12F5-474E-827A-E990DCDA2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3257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Zástupný symbol pro obsah 12">
            <a:extLst>
              <a:ext uri="{FF2B5EF4-FFF2-40B4-BE49-F238E27FC236}">
                <a16:creationId xmlns:a16="http://schemas.microsoft.com/office/drawing/2014/main" id="{3CE5E861-D1D4-4121-A3EE-54C338DE09B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8" name="Nadpis 3">
            <a:extLst>
              <a:ext uri="{FF2B5EF4-FFF2-40B4-BE49-F238E27FC236}">
                <a16:creationId xmlns:a16="http://schemas.microsoft.com/office/drawing/2014/main" id="{F7E125D3-8983-4C68-BE8E-3E28EE043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9" name="Zástupný symbol pro text 13">
            <a:extLst>
              <a:ext uri="{FF2B5EF4-FFF2-40B4-BE49-F238E27FC236}">
                <a16:creationId xmlns:a16="http://schemas.microsoft.com/office/drawing/2014/main" id="{437D9636-8187-40FB-9014-91A485647AB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30" name="Obrázek 29">
            <a:extLst>
              <a:ext uri="{FF2B5EF4-FFF2-40B4-BE49-F238E27FC236}">
                <a16:creationId xmlns:a16="http://schemas.microsoft.com/office/drawing/2014/main" id="{338E8CF6-8E6E-495F-9305-499E00CAAB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31" name="Zástupný symbol pro obsah 2">
            <a:extLst>
              <a:ext uri="{FF2B5EF4-FFF2-40B4-BE49-F238E27FC236}">
                <a16:creationId xmlns:a16="http://schemas.microsoft.com/office/drawing/2014/main" id="{F1218642-4B36-47A8-993D-095CD9ED7856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32" name="Rectangle 17">
            <a:extLst>
              <a:ext uri="{FF2B5EF4-FFF2-40B4-BE49-F238E27FC236}">
                <a16:creationId xmlns:a16="http://schemas.microsoft.com/office/drawing/2014/main" id="{B6B70499-49FF-4F72-990E-E50DCAF4970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33" name="Rectangle 18">
            <a:extLst>
              <a:ext uri="{FF2B5EF4-FFF2-40B4-BE49-F238E27FC236}">
                <a16:creationId xmlns:a16="http://schemas.microsoft.com/office/drawing/2014/main" id="{306C7E2E-0F6D-4FCC-BEBB-E477C0EDE1A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979BF295-12F5-474E-827A-E990DCDA2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70070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8CE0E250-5D3F-4EB8-8C80-31815677104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Zástupný symbol pro text 5">
            <a:extLst>
              <a:ext uri="{FF2B5EF4-FFF2-40B4-BE49-F238E27FC236}">
                <a16:creationId xmlns:a16="http://schemas.microsoft.com/office/drawing/2014/main" id="{0F223511-4560-47CD-B05A-BADF3B3D147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4" name="Zástupný symbol pro text 5">
            <a:extLst>
              <a:ext uri="{FF2B5EF4-FFF2-40B4-BE49-F238E27FC236}">
                <a16:creationId xmlns:a16="http://schemas.microsoft.com/office/drawing/2014/main" id="{3AFBD400-6ACB-4E94-8A8F-EF5BE83952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Zástupný symbol pro text 5">
            <a:extLst>
              <a:ext uri="{FF2B5EF4-FFF2-40B4-BE49-F238E27FC236}">
                <a16:creationId xmlns:a16="http://schemas.microsoft.com/office/drawing/2014/main" id="{F6BCDF9B-5557-4C01-BFEA-AC54389E04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Zástupný symbol pro text 13">
            <a:extLst>
              <a:ext uri="{FF2B5EF4-FFF2-40B4-BE49-F238E27FC236}">
                <a16:creationId xmlns:a16="http://schemas.microsoft.com/office/drawing/2014/main" id="{978AEBEE-D3B8-4F1E-84B5-BAC5E748B03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7" name="Zástupný symbol pro text 13">
            <a:extLst>
              <a:ext uri="{FF2B5EF4-FFF2-40B4-BE49-F238E27FC236}">
                <a16:creationId xmlns:a16="http://schemas.microsoft.com/office/drawing/2014/main" id="{8BEF53DA-BDCC-402C-8853-0C952D6B00F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8" name="Zástupný symbol pro text 13">
            <a:extLst>
              <a:ext uri="{FF2B5EF4-FFF2-40B4-BE49-F238E27FC236}">
                <a16:creationId xmlns:a16="http://schemas.microsoft.com/office/drawing/2014/main" id="{1B869AE0-B815-43F3-9C57-774B126513C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9" name="Zástupný symbol pro obsah 12">
            <a:extLst>
              <a:ext uri="{FF2B5EF4-FFF2-40B4-BE49-F238E27FC236}">
                <a16:creationId xmlns:a16="http://schemas.microsoft.com/office/drawing/2014/main" id="{7EE296DF-188D-46CD-A248-5E32B38204A8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0" name="Zástupný symbol pro obsah 12">
            <a:extLst>
              <a:ext uri="{FF2B5EF4-FFF2-40B4-BE49-F238E27FC236}">
                <a16:creationId xmlns:a16="http://schemas.microsoft.com/office/drawing/2014/main" id="{86567007-60CB-42DC-93EA-A0AFB168C81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1" name="Zástupný symbol pro text 7">
            <a:extLst>
              <a:ext uri="{FF2B5EF4-FFF2-40B4-BE49-F238E27FC236}">
                <a16:creationId xmlns:a16="http://schemas.microsoft.com/office/drawing/2014/main" id="{F1BE8CEB-F37E-4115-BEAE-2A66158C12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2" name="Nadpis 12">
            <a:extLst>
              <a:ext uri="{FF2B5EF4-FFF2-40B4-BE49-F238E27FC236}">
                <a16:creationId xmlns:a16="http://schemas.microsoft.com/office/drawing/2014/main" id="{9063DEBF-5704-4C60-927D-4EE182D48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33" name="Obrázek 32">
            <a:extLst>
              <a:ext uri="{FF2B5EF4-FFF2-40B4-BE49-F238E27FC236}">
                <a16:creationId xmlns:a16="http://schemas.microsoft.com/office/drawing/2014/main" id="{C1E17AD7-C41E-4941-82E2-9E0085CDE6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34" name="Rectangle 17">
            <a:extLst>
              <a:ext uri="{FF2B5EF4-FFF2-40B4-BE49-F238E27FC236}">
                <a16:creationId xmlns:a16="http://schemas.microsoft.com/office/drawing/2014/main" id="{2019F1A4-69A0-4FF8-8995-9B76480FDF9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35" name="Rectangle 18">
            <a:extLst>
              <a:ext uri="{FF2B5EF4-FFF2-40B4-BE49-F238E27FC236}">
                <a16:creationId xmlns:a16="http://schemas.microsoft.com/office/drawing/2014/main" id="{70B6F527-4F6F-407F-ACB8-3642D3D05B9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979BF295-12F5-474E-827A-E990DCDA2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0058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6D2A4ADF-EE22-48A9-9D57-09381DE87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5327AD19-2866-498E-B141-60DB67C20A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F362095D-69A9-4E7E-B0AD-45833F6F096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816C4316-2D20-4A0F-97F8-1B81D6F3D2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Rectangle 17">
            <a:extLst>
              <a:ext uri="{FF2B5EF4-FFF2-40B4-BE49-F238E27FC236}">
                <a16:creationId xmlns:a16="http://schemas.microsoft.com/office/drawing/2014/main" id="{479503A6-16CC-4F01-AF35-CF704ACE787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17" name="Rectangle 18">
            <a:extLst>
              <a:ext uri="{FF2B5EF4-FFF2-40B4-BE49-F238E27FC236}">
                <a16:creationId xmlns:a16="http://schemas.microsoft.com/office/drawing/2014/main" id="{0C31BCEF-D9FF-4796-A774-A41223BD56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979BF295-12F5-474E-827A-E990DCDA2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79408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8A9C999D-0177-4D2E-B8A6-1E94C72C4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9166C581-4BC7-43C0-A297-97463012AF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804A2AC6-8CD7-45FD-9072-6BC53E42A3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11" name="Rectangle 18">
            <a:extLst>
              <a:ext uri="{FF2B5EF4-FFF2-40B4-BE49-F238E27FC236}">
                <a16:creationId xmlns:a16="http://schemas.microsoft.com/office/drawing/2014/main" id="{CB7837D4-109B-4305-835D-58924C78A80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979BF295-12F5-474E-827A-E990DCDA2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1066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nadpis 1">
            <a:extLst>
              <a:ext uri="{FF2B5EF4-FFF2-40B4-BE49-F238E27FC236}">
                <a16:creationId xmlns:a16="http://schemas.microsoft.com/office/drawing/2014/main" id="{357E978C-D332-46B0-BCEB-191876BAE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7" name="Zástupný symbol pro text 4">
            <a:extLst>
              <a:ext uri="{FF2B5EF4-FFF2-40B4-BE49-F238E27FC236}">
                <a16:creationId xmlns:a16="http://schemas.microsoft.com/office/drawing/2014/main" id="{BF356BAA-D86E-48F6-AB0E-D85145D01E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  <p:sp>
        <p:nvSpPr>
          <p:cNvPr id="8" name="Rectangle 17">
            <a:extLst>
              <a:ext uri="{FF2B5EF4-FFF2-40B4-BE49-F238E27FC236}">
                <a16:creationId xmlns:a16="http://schemas.microsoft.com/office/drawing/2014/main" id="{04A51A6C-23BF-41AD-B682-A75C089948D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9" name="Rectangle 18">
            <a:extLst>
              <a:ext uri="{FF2B5EF4-FFF2-40B4-BE49-F238E27FC236}">
                <a16:creationId xmlns:a16="http://schemas.microsoft.com/office/drawing/2014/main" id="{F8DFAB6E-B377-4196-8D95-E94BE6B31EB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979BF295-12F5-474E-827A-E990DCDA2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967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dcalc.com/apache-ii-scor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FE95B2-283C-4F63-917D-D826339E0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Škálovací</a:t>
            </a:r>
            <a:r>
              <a:rPr lang="cs-CZ"/>
              <a:t> systémy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F3DE275-8326-4BE2-AC8F-F6A48E297E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06473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B07AB6-2F87-4F59-BC75-9541E3E15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04A799-8779-4040-B6EF-0E8704693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72000" indent="0">
              <a:buNone/>
            </a:pPr>
            <a:r>
              <a:rPr lang="cs-CZ" dirty="0"/>
              <a:t>ASA I - Normální, zdravý pacient.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ASA II - Pacient s mírným systémovým onemocněním. Například lehký diabetes </a:t>
            </a:r>
            <a:r>
              <a:rPr lang="cs-CZ" dirty="0" err="1"/>
              <a:t>mellitus</a:t>
            </a:r>
            <a:r>
              <a:rPr lang="cs-CZ" dirty="0"/>
              <a:t> bez komplikací, kontrolovaná hypertenze, anémie, chronická bronchitis, morbidní obezita bez dalších následků.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ASA III - Pacient se systémovým onemocněním jakékoli etiologie, které limituje jeho aktivitu a výkonnost a funkci orgánů. Například anginy pectoris, obstruktivní choroba plicní, těká forma diabetu </a:t>
            </a:r>
            <a:r>
              <a:rPr lang="cs-CZ" dirty="0" err="1"/>
              <a:t>mellitu</a:t>
            </a:r>
            <a:r>
              <a:rPr lang="cs-CZ" dirty="0"/>
              <a:t> a po infarktový stav.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ASA IV - Pacient se závažným, život ohrožujícím systémovým onemocněním, které se nedá vždy řešit sedací. Například srdeční dekompenzace, pokročilá forma plicní, jaterní, ledvinné, endokrinologické nedostatečnosti, ileus a peritonitis.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ASA V – Pacient, u kterého je poslední možností záchrany života operace. 18 Pro akutní výkony je klasifikace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ASA doplněna písmenkem E (</a:t>
            </a:r>
            <a:r>
              <a:rPr lang="cs-CZ" dirty="0" err="1"/>
              <a:t>emergency</a:t>
            </a:r>
            <a:r>
              <a:rPr lang="cs-CZ" dirty="0"/>
              <a:t>), které vyjadřuje, </a:t>
            </a:r>
            <a:r>
              <a:rPr lang="cs-CZ" dirty="0" err="1"/>
              <a:t>ţe</a:t>
            </a:r>
            <a:r>
              <a:rPr lang="cs-CZ" dirty="0"/>
              <a:t> je klinický stav pacienta horší, </a:t>
            </a:r>
            <a:r>
              <a:rPr lang="cs-CZ" dirty="0" err="1"/>
              <a:t>neţ</a:t>
            </a:r>
            <a:r>
              <a:rPr lang="cs-CZ" dirty="0"/>
              <a:t> odpovídající stupeň klasifikace ASA. Riziko je 1,6-2x vyšší.</a:t>
            </a:r>
          </a:p>
        </p:txBody>
      </p:sp>
    </p:spTree>
    <p:extLst>
      <p:ext uri="{BB962C8B-B14F-4D97-AF65-F5344CB8AC3E}">
        <p14:creationId xmlns:p14="http://schemas.microsoft.com/office/powerpoint/2010/main" val="2056302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7A3AA4-E0BC-4011-9265-0AE980913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644" y="254000"/>
            <a:ext cx="10753200" cy="451576"/>
          </a:xfrm>
        </p:spPr>
        <p:txBody>
          <a:bodyPr/>
          <a:lstStyle/>
          <a:p>
            <a:r>
              <a:rPr lang="cs-CZ" dirty="0"/>
              <a:t>NACA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0DA88F93-A027-4A48-8622-DA25E6EDAB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2624291"/>
              </p:ext>
            </p:extLst>
          </p:nvPr>
        </p:nvGraphicFramePr>
        <p:xfrm>
          <a:off x="720000" y="880533"/>
          <a:ext cx="7554756" cy="57234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5002">
                  <a:extLst>
                    <a:ext uri="{9D8B030D-6E8A-4147-A177-3AD203B41FA5}">
                      <a16:colId xmlns:a16="http://schemas.microsoft.com/office/drawing/2014/main" val="3298700690"/>
                    </a:ext>
                  </a:extLst>
                </a:gridCol>
                <a:gridCol w="2745398">
                  <a:extLst>
                    <a:ext uri="{9D8B030D-6E8A-4147-A177-3AD203B41FA5}">
                      <a16:colId xmlns:a16="http://schemas.microsoft.com/office/drawing/2014/main" val="3183458498"/>
                    </a:ext>
                  </a:extLst>
                </a:gridCol>
                <a:gridCol w="1630316">
                  <a:extLst>
                    <a:ext uri="{9D8B030D-6E8A-4147-A177-3AD203B41FA5}">
                      <a16:colId xmlns:a16="http://schemas.microsoft.com/office/drawing/2014/main" val="2967517559"/>
                    </a:ext>
                  </a:extLst>
                </a:gridCol>
                <a:gridCol w="2144040">
                  <a:extLst>
                    <a:ext uri="{9D8B030D-6E8A-4147-A177-3AD203B41FA5}">
                      <a16:colId xmlns:a16="http://schemas.microsoft.com/office/drawing/2014/main" val="3526300514"/>
                    </a:ext>
                  </a:extLst>
                </a:gridCol>
              </a:tblGrid>
              <a:tr h="284878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Příklady klinických postižení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320" marR="2732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3565675"/>
                  </a:ext>
                </a:extLst>
              </a:tr>
              <a:tr h="3107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Stupeň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závažnosti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320" marR="273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Netraumatologické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320" marR="273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Traumatologické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320" marR="273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Postup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320" marR="27320" marT="0" marB="0"/>
                </a:tc>
                <a:extLst>
                  <a:ext uri="{0D108BD9-81ED-4DB2-BD59-A6C34878D82A}">
                    <a16:rowId xmlns:a16="http://schemas.microsoft.com/office/drawing/2014/main" val="804825451"/>
                  </a:ext>
                </a:extLst>
              </a:tr>
              <a:tr h="3107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0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320" marR="273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Žádné onemocnění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320" marR="273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Žádné poranění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320" marR="273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0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320" marR="27320" marT="0" marB="0"/>
                </a:tc>
                <a:extLst>
                  <a:ext uri="{0D108BD9-81ED-4DB2-BD59-A6C34878D82A}">
                    <a16:rowId xmlns:a16="http://schemas.microsoft.com/office/drawing/2014/main" val="1786393946"/>
                  </a:ext>
                </a:extLst>
              </a:tr>
              <a:tr h="6215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320" marR="273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Lehká funkční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porucha: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lehká námahová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dušnost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320" marR="273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320" marR="273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Nepatrrná porucha,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ošetření na místě,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eventuelně kontrola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320" marR="27320" marT="0" marB="0"/>
                </a:tc>
                <a:extLst>
                  <a:ext uri="{0D108BD9-81ED-4DB2-BD59-A6C34878D82A}">
                    <a16:rowId xmlns:a16="http://schemas.microsoft.com/office/drawing/2014/main" val="3610952589"/>
                  </a:ext>
                </a:extLst>
              </a:tr>
              <a:tr h="6215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320" marR="273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Středně závažná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funkční porucha: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mírný astmatický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záchvat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320" marR="273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320" marR="273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Odeslání k vyšetření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a ošetření na poliklinice,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individuálně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320" marR="27320" marT="0" marB="0"/>
                </a:tc>
                <a:extLst>
                  <a:ext uri="{0D108BD9-81ED-4DB2-BD59-A6C34878D82A}">
                    <a16:rowId xmlns:a16="http://schemas.microsoft.com/office/drawing/2014/main" val="2785001376"/>
                  </a:ext>
                </a:extLst>
              </a:tr>
              <a:tr h="9323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320" marR="273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Závažná ohrožující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porucha jedné životní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funkce bez známek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selhávání: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 angína pectoris,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oběhový kolaps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320" marR="273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320" marR="273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Hospitalizace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indikována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320" marR="27320" marT="0" marB="0"/>
                </a:tc>
                <a:extLst>
                  <a:ext uri="{0D108BD9-81ED-4DB2-BD59-A6C34878D82A}">
                    <a16:rowId xmlns:a16="http://schemas.microsoft.com/office/drawing/2014/main" val="1768188915"/>
                  </a:ext>
                </a:extLst>
              </a:tr>
              <a:tr h="9323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320" marR="273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Těžká porucha životní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 funkce,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nicméně neohrožující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bezprostředně život: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srdeční dekompenzace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 s klinickou dušností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320" marR="273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320" marR="273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Nelze vyloučit stav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bezprostředně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ohrožující život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320" marR="27320" marT="0" marB="0"/>
                </a:tc>
                <a:extLst>
                  <a:ext uri="{0D108BD9-81ED-4DB2-BD59-A6C34878D82A}">
                    <a16:rowId xmlns:a16="http://schemas.microsoft.com/office/drawing/2014/main" val="1292897942"/>
                  </a:ext>
                </a:extLst>
              </a:tr>
              <a:tr h="7769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320" marR="273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Těžká porucha základní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životní funkce,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která ohroižuje život: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otrava s bezvědomím,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kritické astma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320" marR="273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320" marR="273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Bezprostřední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ohrožení života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320" marR="27320" marT="0" marB="0"/>
                </a:tc>
                <a:extLst>
                  <a:ext uri="{0D108BD9-81ED-4DB2-BD59-A6C34878D82A}">
                    <a16:rowId xmlns:a16="http://schemas.microsoft.com/office/drawing/2014/main" val="3316100326"/>
                  </a:ext>
                </a:extLst>
              </a:tr>
              <a:tr h="6215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320" marR="273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Těžká porucha,selhání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základních životních funkcí,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bezprostředně ohrožující život: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AIM s komorovou fibrilací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320" marR="273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320" marR="273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Neodkladná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resuscitace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320" marR="27320" marT="0" marB="0"/>
                </a:tc>
                <a:extLst>
                  <a:ext uri="{0D108BD9-81ED-4DB2-BD59-A6C34878D82A}">
                    <a16:rowId xmlns:a16="http://schemas.microsoft.com/office/drawing/2014/main" val="3190131593"/>
                  </a:ext>
                </a:extLst>
              </a:tr>
              <a:tr h="3107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7 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320" marR="273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 Primárně smrtelné onemocnění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320" marR="273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 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320" marR="2732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Smrt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7320" marR="27320" marT="0" marB="0"/>
                </a:tc>
                <a:extLst>
                  <a:ext uri="{0D108BD9-81ED-4DB2-BD59-A6C34878D82A}">
                    <a16:rowId xmlns:a16="http://schemas.microsoft.com/office/drawing/2014/main" val="2146107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6451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F6E91761-9ECA-414D-BB12-011AD7C6F0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82573" y="0"/>
            <a:ext cx="9774810" cy="6673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611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41D654-BDC0-4D28-91B7-F52FEB867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ISS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8479CF-0906-49BA-B79C-39B41CACE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Práce na jednotkách intenzivní péče je hodnocena podle TISS systému (</a:t>
            </a:r>
            <a:r>
              <a:rPr lang="cs-CZ" dirty="0" err="1"/>
              <a:t>Therapeutic</a:t>
            </a:r>
            <a:r>
              <a:rPr lang="cs-CZ" dirty="0"/>
              <a:t> and </a:t>
            </a:r>
            <a:r>
              <a:rPr lang="cs-CZ" dirty="0" err="1"/>
              <a:t>Intervention</a:t>
            </a:r>
            <a:r>
              <a:rPr lang="cs-CZ" dirty="0"/>
              <a:t> </a:t>
            </a:r>
            <a:r>
              <a:rPr lang="cs-CZ" dirty="0" err="1"/>
              <a:t>Scoring</a:t>
            </a:r>
            <a:r>
              <a:rPr lang="cs-CZ" dirty="0"/>
              <a:t> Systém), který zahrnuje personální, přístrojové a léčebné komponenty</a:t>
            </a:r>
          </a:p>
        </p:txBody>
      </p:sp>
    </p:spTree>
    <p:extLst>
      <p:ext uri="{BB962C8B-B14F-4D97-AF65-F5344CB8AC3E}">
        <p14:creationId xmlns:p14="http://schemas.microsoft.com/office/powerpoint/2010/main" val="2355027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93BB13-5449-412B-9C46-5FB39FF24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414A4A51-0B75-4438-870B-8BF83BF39F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0913794"/>
              </p:ext>
            </p:extLst>
          </p:nvPr>
        </p:nvGraphicFramePr>
        <p:xfrm>
          <a:off x="2688609" y="204716"/>
          <a:ext cx="5281682" cy="64690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6902">
                  <a:extLst>
                    <a:ext uri="{9D8B030D-6E8A-4147-A177-3AD203B41FA5}">
                      <a16:colId xmlns:a16="http://schemas.microsoft.com/office/drawing/2014/main" val="3313727466"/>
                    </a:ext>
                  </a:extLst>
                </a:gridCol>
                <a:gridCol w="219499">
                  <a:extLst>
                    <a:ext uri="{9D8B030D-6E8A-4147-A177-3AD203B41FA5}">
                      <a16:colId xmlns:a16="http://schemas.microsoft.com/office/drawing/2014/main" val="2834904275"/>
                    </a:ext>
                  </a:extLst>
                </a:gridCol>
                <a:gridCol w="219499">
                  <a:extLst>
                    <a:ext uri="{9D8B030D-6E8A-4147-A177-3AD203B41FA5}">
                      <a16:colId xmlns:a16="http://schemas.microsoft.com/office/drawing/2014/main" val="1146517342"/>
                    </a:ext>
                  </a:extLst>
                </a:gridCol>
                <a:gridCol w="219499">
                  <a:extLst>
                    <a:ext uri="{9D8B030D-6E8A-4147-A177-3AD203B41FA5}">
                      <a16:colId xmlns:a16="http://schemas.microsoft.com/office/drawing/2014/main" val="353448348"/>
                    </a:ext>
                  </a:extLst>
                </a:gridCol>
                <a:gridCol w="219499">
                  <a:extLst>
                    <a:ext uri="{9D8B030D-6E8A-4147-A177-3AD203B41FA5}">
                      <a16:colId xmlns:a16="http://schemas.microsoft.com/office/drawing/2014/main" val="3817042568"/>
                    </a:ext>
                  </a:extLst>
                </a:gridCol>
                <a:gridCol w="197547">
                  <a:extLst>
                    <a:ext uri="{9D8B030D-6E8A-4147-A177-3AD203B41FA5}">
                      <a16:colId xmlns:a16="http://schemas.microsoft.com/office/drawing/2014/main" val="350354077"/>
                    </a:ext>
                  </a:extLst>
                </a:gridCol>
                <a:gridCol w="219499">
                  <a:extLst>
                    <a:ext uri="{9D8B030D-6E8A-4147-A177-3AD203B41FA5}">
                      <a16:colId xmlns:a16="http://schemas.microsoft.com/office/drawing/2014/main" val="1028027993"/>
                    </a:ext>
                  </a:extLst>
                </a:gridCol>
                <a:gridCol w="219499">
                  <a:extLst>
                    <a:ext uri="{9D8B030D-6E8A-4147-A177-3AD203B41FA5}">
                      <a16:colId xmlns:a16="http://schemas.microsoft.com/office/drawing/2014/main" val="2542524452"/>
                    </a:ext>
                  </a:extLst>
                </a:gridCol>
                <a:gridCol w="219499">
                  <a:extLst>
                    <a:ext uri="{9D8B030D-6E8A-4147-A177-3AD203B41FA5}">
                      <a16:colId xmlns:a16="http://schemas.microsoft.com/office/drawing/2014/main" val="2527982206"/>
                    </a:ext>
                  </a:extLst>
                </a:gridCol>
                <a:gridCol w="219499">
                  <a:extLst>
                    <a:ext uri="{9D8B030D-6E8A-4147-A177-3AD203B41FA5}">
                      <a16:colId xmlns:a16="http://schemas.microsoft.com/office/drawing/2014/main" val="3519555990"/>
                    </a:ext>
                  </a:extLst>
                </a:gridCol>
                <a:gridCol w="219499">
                  <a:extLst>
                    <a:ext uri="{9D8B030D-6E8A-4147-A177-3AD203B41FA5}">
                      <a16:colId xmlns:a16="http://schemas.microsoft.com/office/drawing/2014/main" val="3200063453"/>
                    </a:ext>
                  </a:extLst>
                </a:gridCol>
                <a:gridCol w="219499">
                  <a:extLst>
                    <a:ext uri="{9D8B030D-6E8A-4147-A177-3AD203B41FA5}">
                      <a16:colId xmlns:a16="http://schemas.microsoft.com/office/drawing/2014/main" val="3910949352"/>
                    </a:ext>
                  </a:extLst>
                </a:gridCol>
                <a:gridCol w="222243">
                  <a:extLst>
                    <a:ext uri="{9D8B030D-6E8A-4147-A177-3AD203B41FA5}">
                      <a16:colId xmlns:a16="http://schemas.microsoft.com/office/drawing/2014/main" val="3981739807"/>
                    </a:ext>
                  </a:extLst>
                </a:gridCol>
              </a:tblGrid>
              <a:tr h="47448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500" u="none" strike="noStrike">
                          <a:effectLst/>
                        </a:rPr>
                        <a:t>TISS body list </a:t>
                      </a:r>
                      <a:endParaRPr lang="cs-CZ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56" marR="2356" marT="235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400" u="none" strike="noStrike">
                          <a:effectLst/>
                        </a:rPr>
                        <a:t>jméno</a:t>
                      </a:r>
                      <a:endParaRPr lang="cs-CZ" sz="400" b="0" i="1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3530783186"/>
                  </a:ext>
                </a:extLst>
              </a:tr>
              <a:tr h="136093">
                <a:tc>
                  <a:txBody>
                    <a:bodyPr/>
                    <a:lstStyle/>
                    <a:p>
                      <a:pPr algn="r" fontAlgn="t"/>
                      <a:r>
                        <a:rPr lang="cs-CZ" sz="200" u="none" strike="noStrike">
                          <a:effectLst/>
                        </a:rPr>
                        <a:t>Datum: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2316980422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Výkony za 4 body</a:t>
                      </a:r>
                      <a:endParaRPr lang="cs-CZ" sz="200" b="1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379201489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srdeční zástava a/nebo urg.defibrilace v posl. 48 hodinách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3018179481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řízená  ventilace (ventilace je plně zajišťována ventilátorem)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242797382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aplikace pronační polohy u ŘV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3908249406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balonková tamponáda varixů n. masivní krvácení do GIT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3168101815"/>
                  </a:ext>
                </a:extLst>
              </a:tr>
              <a:tr h="9883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transport nemocného s podporou životní funkce mimo ošetř.jednotku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4076776473"/>
                  </a:ext>
                </a:extLst>
              </a:tr>
              <a:tr h="9883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podání krve a krev. derivátů n. náhr.rozt. přetlakem,nejméně 5TJ/30min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3868931929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Swan-Ganzův katetr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856226312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použití eliminační metody,včetně perit.dialýzy 1x denně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273271942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kardiostimulace, včetně chron. KS, je-li aktivní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1807525134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pl-PL" sz="200" u="none" strike="noStrike">
                          <a:effectLst/>
                        </a:rPr>
                        <a:t>indukovaná hypotermie pod 33°C</a:t>
                      </a:r>
                      <a:endParaRPr lang="pl-PL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561742510"/>
                  </a:ext>
                </a:extLst>
              </a:tr>
              <a:tr h="9883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ošetřování pacienta s morbidní obezitou (hmotnost 40% a více náležité TH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374927563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monitorování nitrolebního tlaku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2900252639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transfuze krevních destiček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2924362181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intraaortální balonková kontrapulzace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2415190644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neodkladné operační výkony v posledních 24 hodinách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264087718"/>
                  </a:ext>
                </a:extLst>
              </a:tr>
              <a:tr h="9883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laváž GIT (tj. výplach žaludku a enterální dialýza) u krvácení a intoxikací - 1/24 hod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1726271294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urgentní endoskopie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1227169228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vazoaktivní látky - více než 1 preparát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1545015507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" u="none" strike="noStrike">
                          <a:effectLst/>
                        </a:rPr>
                        <a:t>Mezisoučet výkonů za 4 body:</a:t>
                      </a:r>
                      <a:endParaRPr lang="cs-CZ" sz="200" b="0" i="1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ctr"/>
                </a:tc>
                <a:extLst>
                  <a:ext uri="{0D108BD9-81ED-4DB2-BD59-A6C34878D82A}">
                    <a16:rowId xmlns:a16="http://schemas.microsoft.com/office/drawing/2014/main" val="1757280410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Výkony za 3 body</a:t>
                      </a:r>
                      <a:endParaRPr lang="cs-CZ" sz="200" b="1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1445259227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pt-BR" sz="200" u="none" strike="noStrike">
                          <a:effectLst/>
                        </a:rPr>
                        <a:t>parenterální výživa do centrální žíly</a:t>
                      </a:r>
                      <a:endParaRPr lang="pt-BR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1270436817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neaktivní kardiostimulátor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2296136720"/>
                  </a:ext>
                </a:extLst>
              </a:tr>
              <a:tr h="97839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drenáž tělní dutiny vyžadující aktivní sání - s výjimkou Redon. Dren.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2354758629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ostatní druhy ventilační podpory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3810725111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invazivní kont. měření oxymetrie v oblasti bulbus jugul.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1038007806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infuze konc. kalia do CVK alespoň 80mmol/24hod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3560425433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intubace během posledních 24 hodin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456535670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odsávání z trachey naslepo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3226629361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hodinová diuréza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3108286314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četná statimová vyšetření více než  4 za 24 hod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3265590578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četné převody krevních derivátů více než 5x za 24 hodin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2223899219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bolus i.v. léků, který není plánovaný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731152460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vazoaktivní lék - 1 preparát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341915498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kontinuální podávání antiarytmik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3276947432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kardioverze pro arytmie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642350314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použití pomůcek na ovlivnění TT (chlazení i ohřívání) nebo fyzik.metody terapie hyperpyrexie - nelze kombin. s induk. Hypotermií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2520804594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arterielní katetr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544277478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akutní digitalizace do 48 hodin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875360423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měření srdečního výdeje jakoukoli metodou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2545504478"/>
                  </a:ext>
                </a:extLst>
              </a:tr>
              <a:tr h="14492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podpora diurézy při přetíž. tek. nebo mozkovém edému (Furosemid nad 1mg/kg/24 hod, event. 0,25g20%Manitolu/kg/24hod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2883346928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aktivní léčení metabolických poruch ABR koncenr.roztoky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937563693"/>
                  </a:ext>
                </a:extLst>
              </a:tr>
              <a:tr h="9883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urgentní torakocentéza,  perikardiocentéza,lze kombinovat s drenáži tělní dutiny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2186703939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aktivní antikoagulace v prvních 48 hod. vč. Rheod.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2860469165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monitorování nitrobřišního tlaku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1901047850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krytí pacienta více než 2 i.v. ATB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3330058406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léčení křečí nebo metabol. encefalopatie do 48 hodin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1771532498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komplikovaná ortopedická trakce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2482247330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" u="none" strike="noStrike">
                          <a:effectLst/>
                        </a:rPr>
                        <a:t>Mezisoučet výkonů za 3 body:</a:t>
                      </a:r>
                      <a:endParaRPr lang="cs-CZ" sz="200" b="0" i="1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73788674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Výkony za 2 body</a:t>
                      </a:r>
                      <a:endParaRPr lang="cs-CZ" sz="200" b="1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1651965056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měření CVP minimálně á 6 hod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2518420708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2 periferní i.v. katetry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2812095056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es-ES" sz="200" u="none" strike="noStrike">
                          <a:effectLst/>
                        </a:rPr>
                        <a:t>hemodialýza u pacienta v chron. Dialyzačním programu</a:t>
                      </a:r>
                      <a:endParaRPr lang="es-ES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1064114795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svodní kont. Analgesie (alespoň 8 hod) včetně péče o katetr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583826674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spontánní ventilace ETK nebo TS kanylou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218042718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enterální výživa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746681347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náhrada velké ztráty tekutin - infuze 4500ml a víc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4109727132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parenterální chemoterapie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3608956404"/>
                  </a:ext>
                </a:extLst>
              </a:tr>
              <a:tr h="97839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monitorování hodnot vit. funkcí po 1 hodině + GCS,Ramsey,zornice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1419082780"/>
                  </a:ext>
                </a:extLst>
              </a:tr>
              <a:tr h="97839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četné převazy, více naž 4/24 hod, nebo speciální krycí materiály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3134446194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" u="none" strike="noStrike">
                          <a:effectLst/>
                        </a:rPr>
                        <a:t>Mezisoučet výkonů za 2 body:</a:t>
                      </a:r>
                      <a:endParaRPr lang="cs-CZ" sz="200" b="0" i="1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2845840633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Výkony za 1 hod</a:t>
                      </a:r>
                      <a:endParaRPr lang="cs-CZ" sz="200" b="1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1899318347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monitorace EKG nebo SaO2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1245396864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monitorace hodnot vit. funkcí po 1 hodině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425072117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1 periferní i.v. katetr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2338242262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chronická antikoagulace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3626415106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standardní měření příjmu a výdeje 4/24 hod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2349173891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statimová laboratorní vyšetření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1727904793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i.v. podání léků dle ordinace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3866339951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rutinní převazy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610019151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standardní ortopedická trakce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3926771843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péče o tracheostomii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633701392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pt-BR" sz="200" u="none" strike="noStrike">
                          <a:effectLst/>
                        </a:rPr>
                        <a:t>péče o dekubitus, nepočítá se prevence</a:t>
                      </a:r>
                      <a:endParaRPr lang="pt-BR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2719909341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permanentní močový katetr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106635496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oxygenoterapie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1076961261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i.v. podání 1 nebo 2 druhů ATB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2753801291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fyzioterapie hrudníku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2356901747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rozsáhlé výplachy, tamponády ran, píštělí, kolonostomie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2702858823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sv-SE" sz="200" u="none" strike="noStrike">
                          <a:effectLst/>
                        </a:rPr>
                        <a:t>dekomprese GIT (žaludeční sonda, rektální rourka)</a:t>
                      </a:r>
                      <a:endParaRPr lang="sv-SE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413007199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výživa do periferní žíly (minimálně 2 ložky z trojice C,T,B)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1980761125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" u="none" strike="noStrike">
                          <a:effectLst/>
                        </a:rPr>
                        <a:t>Mezisoučet výkonů za 1 bod:</a:t>
                      </a:r>
                      <a:endParaRPr lang="cs-CZ" sz="200" b="0" i="1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2348335633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0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 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881878921"/>
                  </a:ext>
                </a:extLst>
              </a:tr>
              <a:tr h="6547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" u="none" strike="noStrike">
                          <a:effectLst/>
                        </a:rPr>
                        <a:t>CELKEM</a:t>
                      </a:r>
                      <a:endParaRPr lang="cs-CZ" sz="200" b="1" i="0" u="none" strike="noStrike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>
                          <a:effectLst/>
                        </a:rPr>
                        <a:t>0</a:t>
                      </a:r>
                      <a:endParaRPr lang="cs-CZ" sz="200" b="1" i="0" u="none" strike="noStrike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" u="none" strike="noStrike" dirty="0">
                          <a:effectLst/>
                        </a:rPr>
                        <a:t>0</a:t>
                      </a:r>
                      <a:endParaRPr lang="cs-CZ" sz="200" b="1" i="0" u="none" strike="noStrike" dirty="0"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2356" marR="2356" marT="2356" marB="0" anchor="b"/>
                </a:tc>
                <a:extLst>
                  <a:ext uri="{0D108BD9-81ED-4DB2-BD59-A6C34878D82A}">
                    <a16:rowId xmlns:a16="http://schemas.microsoft.com/office/drawing/2014/main" val="801994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36615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D175F7-CD99-443A-9E29-C9EC8674C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Mobility protokol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953" y="1408767"/>
            <a:ext cx="9930810" cy="5060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84321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72AB64-89A6-4C6B-AA4E-74B969F86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BMI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EAAC3A-CBFD-430C-A5B6-8AA619112A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Tělesná výška pacienta se převede z centimetrů na metry, vynásobí se, a hmotnost pacienta se vydělí získanou hodnotou násobku tělesné výšky. Výsledkem je hodnota BMI, která by se měla pohybovat mezi 20 a 25 kg/m2</a:t>
            </a:r>
          </a:p>
        </p:txBody>
      </p:sp>
    </p:spTree>
    <p:extLst>
      <p:ext uri="{BB962C8B-B14F-4D97-AF65-F5344CB8AC3E}">
        <p14:creationId xmlns:p14="http://schemas.microsoft.com/office/powerpoint/2010/main" val="32681484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C05440-0210-46E3-83DF-433647250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IBW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65384A2-CB68-4606-B3AF-343521C12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Ideální tělesná hmotnost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9020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734CB9-C881-48C7-8A19-568CDD4E5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693" y="488940"/>
            <a:ext cx="10753200" cy="451576"/>
          </a:xfrm>
        </p:spPr>
        <p:txBody>
          <a:bodyPr/>
          <a:lstStyle/>
          <a:p>
            <a:r>
              <a:rPr lang="cs-CZ" dirty="0" err="1"/>
              <a:t>Nutri</a:t>
            </a:r>
            <a:r>
              <a:rPr lang="cs-CZ" dirty="0"/>
              <a:t> </a:t>
            </a:r>
            <a:r>
              <a:rPr lang="cs-CZ" dirty="0" err="1"/>
              <a:t>Score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6B86D88-5C39-4EB1-9C30-34841B58A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0693" y="1126989"/>
            <a:ext cx="10753200" cy="4139998"/>
          </a:xfrm>
        </p:spPr>
        <p:txBody>
          <a:bodyPr/>
          <a:lstStyle/>
          <a:p>
            <a:r>
              <a:rPr lang="cs-CZ" dirty="0"/>
              <a:t>Nutriční potřeby pacienta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B676F3D-3647-4436-8297-29A3D7A121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106" y="1853597"/>
            <a:ext cx="8334855" cy="462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491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B9B8A4-E477-4EBA-BC17-B6D47AE93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38EB2D-9E6B-41E9-AB01-96CA70292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Vzhledem k novelizaci původního zákona č. 96/2004 (zákon o nelékařských povoláních) se k 1. 7. 2008 rozšířilo pole působnosti této původně úzce zaměřené profese. </a:t>
            </a:r>
          </a:p>
        </p:txBody>
      </p:sp>
    </p:spTree>
    <p:extLst>
      <p:ext uri="{BB962C8B-B14F-4D97-AF65-F5344CB8AC3E}">
        <p14:creationId xmlns:p14="http://schemas.microsoft.com/office/powerpoint/2010/main" val="2927864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144DF9-5C69-4D7D-802D-4E93F9BF3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9552"/>
            <a:ext cx="10515600" cy="4351338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Odbornou způsobilost </a:t>
            </a:r>
            <a:r>
              <a:rPr lang="cs-CZ" b="1" dirty="0"/>
              <a:t>ošetřovatele</a:t>
            </a:r>
            <a:r>
              <a:rPr lang="cs-CZ" dirty="0"/>
              <a:t> v § 36 </a:t>
            </a:r>
            <a:r>
              <a:rPr lang="cs-CZ" b="1" dirty="0"/>
              <a:t>získává absolvováním</a:t>
            </a:r>
            <a:r>
              <a:rPr lang="cs-CZ" dirty="0"/>
              <a:t> g) </a:t>
            </a:r>
            <a:r>
              <a:rPr lang="cs-CZ" b="1" dirty="0"/>
              <a:t>4 semestrů akreditovaného zdravotnického bakalářského studijního oboru pro přípravu zdravotnických záchranářů nebo příslušného studijního oboru na vyšší zdravotnické škole</a:t>
            </a:r>
            <a:r>
              <a:rPr lang="cs-CZ" dirty="0"/>
              <a:t>, nebo </a:t>
            </a:r>
            <a:r>
              <a:rPr lang="cs-CZ" b="1" dirty="0"/>
              <a:t>1,5 ročníku studia na střední zdravotnické škole v oboru</a:t>
            </a:r>
            <a:r>
              <a:rPr lang="cs-CZ" dirty="0"/>
              <a:t> zdravotní sestra, dětská sestra, </a:t>
            </a:r>
            <a:r>
              <a:rPr lang="cs-CZ" b="1" dirty="0"/>
              <a:t>zdravotnický záchranář</a:t>
            </a:r>
          </a:p>
          <a:p>
            <a:endParaRPr lang="cs-CZ" dirty="0"/>
          </a:p>
          <a:p>
            <a:r>
              <a:rPr lang="cs-CZ" dirty="0"/>
              <a:t>Odbornou způsobilost k výkonu povolání </a:t>
            </a:r>
            <a:r>
              <a:rPr lang="cs-CZ" b="1" dirty="0"/>
              <a:t>sanitáře v</a:t>
            </a:r>
            <a:r>
              <a:rPr lang="cs-CZ" dirty="0"/>
              <a:t> § 42 se </a:t>
            </a:r>
            <a:r>
              <a:rPr lang="cs-CZ" b="1" dirty="0"/>
              <a:t>získává</a:t>
            </a:r>
            <a:r>
              <a:rPr lang="cs-CZ" dirty="0"/>
              <a:t> b) </a:t>
            </a:r>
            <a:r>
              <a:rPr lang="cs-CZ" b="1" dirty="0"/>
              <a:t>2</a:t>
            </a:r>
            <a:r>
              <a:rPr lang="cs-CZ" dirty="0"/>
              <a:t> </a:t>
            </a:r>
            <a:r>
              <a:rPr lang="cs-CZ" b="1" dirty="0"/>
              <a:t>semestrů akreditovaného zdravotnického bakalářského studijního oboru pro</a:t>
            </a:r>
            <a:r>
              <a:rPr lang="cs-CZ" dirty="0"/>
              <a:t> </a:t>
            </a:r>
            <a:r>
              <a:rPr lang="cs-CZ" b="1" dirty="0"/>
              <a:t>přípravu</a:t>
            </a:r>
            <a:r>
              <a:rPr lang="cs-CZ" dirty="0"/>
              <a:t> všeobecných sester nebo porodních asistentek nebo </a:t>
            </a:r>
            <a:r>
              <a:rPr lang="cs-CZ" b="1" dirty="0"/>
              <a:t>zdravotnických záchranářů nebo příslušného vzdělávacího programu na vyšší odborné zdravotnické škole</a:t>
            </a:r>
            <a:r>
              <a:rPr lang="cs-CZ" dirty="0"/>
              <a:t>, 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9509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E6AB205-B666-4BAA-87C9-7FBB6CAD1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Hodnotící škály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137DD61-79D3-45F3-A90F-6316C7EF25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2662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9E25217-2AAF-4AD1-95E4-D919A7704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72C06C-9E89-4DF8-A886-29B4CB442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APACHE II</a:t>
            </a:r>
          </a:p>
          <a:p>
            <a:r>
              <a:rPr lang="cs-CZ" dirty="0"/>
              <a:t>ASA</a:t>
            </a:r>
          </a:p>
          <a:p>
            <a:r>
              <a:rPr lang="cs-CZ" dirty="0"/>
              <a:t>SOFA</a:t>
            </a:r>
          </a:p>
          <a:p>
            <a:r>
              <a:rPr lang="cs-CZ" dirty="0"/>
              <a:t>NACA</a:t>
            </a:r>
          </a:p>
          <a:p>
            <a:r>
              <a:rPr lang="cs-CZ" dirty="0"/>
              <a:t>IBW</a:t>
            </a:r>
          </a:p>
          <a:p>
            <a:r>
              <a:rPr lang="cs-CZ" dirty="0" err="1"/>
              <a:t>Mallampati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9335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F394D7-2F14-4594-9DCE-668A62F41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778" y="574424"/>
            <a:ext cx="10753200" cy="451576"/>
          </a:xfrm>
        </p:spPr>
        <p:txBody>
          <a:bodyPr/>
          <a:lstStyle/>
          <a:p>
            <a:r>
              <a:rPr lang="cs-CZ" dirty="0"/>
              <a:t>APACHE 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AF642D-E504-4A6B-85D8-4695459DB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778" y="1577364"/>
            <a:ext cx="10753200" cy="4577775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charakterizuje akutní stav nemocného v prvních 24 hodinách od přijetí. Používá se jako vstupní ukazatel tíže kritického stavu pacienta </a:t>
            </a:r>
          </a:p>
          <a:p>
            <a:endParaRPr lang="cs-CZ" dirty="0"/>
          </a:p>
          <a:p>
            <a:r>
              <a:rPr lang="cs-CZ" dirty="0"/>
              <a:t>Zohledňuje věk pacienta, zda byl pacient přijat po chirurgickém výkonu plánovaném, urgentním nebo bez chirurgického výkonu, přítomnost chronického onemocnění. Popisuje 12 ukazatelů akutního stavu a celkové skóre GCS (Glasgow </a:t>
            </a:r>
            <a:r>
              <a:rPr lang="cs-CZ" dirty="0" err="1"/>
              <a:t>coma</a:t>
            </a:r>
            <a:r>
              <a:rPr lang="cs-CZ" dirty="0"/>
              <a:t> </a:t>
            </a:r>
            <a:r>
              <a:rPr lang="cs-CZ" dirty="0" err="1"/>
              <a:t>scale</a:t>
            </a:r>
            <a:r>
              <a:rPr lang="cs-CZ" dirty="0"/>
              <a:t>).</a:t>
            </a:r>
          </a:p>
          <a:p>
            <a:endParaRPr lang="cs-CZ" dirty="0"/>
          </a:p>
          <a:p>
            <a:r>
              <a:rPr lang="cs-CZ" dirty="0">
                <a:hlinkClick r:id="rId3"/>
              </a:rPr>
              <a:t>https://www.mdcalc.com/apache-ii-score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8689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040984-B41F-4D53-8924-C79A2E161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SOFA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23253A-5C9D-4F0F-9367-92229837A4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998002"/>
            <a:ext cx="10753200" cy="4139998"/>
          </a:xfrm>
        </p:spPr>
        <p:txBody>
          <a:bodyPr/>
          <a:lstStyle/>
          <a:p>
            <a:r>
              <a:rPr lang="cs-CZ" dirty="0"/>
              <a:t>Stupeň multiorgánové dysfunkce monitoruje systém SOFA (</a:t>
            </a:r>
            <a:r>
              <a:rPr lang="cs-CZ" dirty="0" err="1"/>
              <a:t>Sepsis</a:t>
            </a:r>
            <a:r>
              <a:rPr lang="cs-CZ" dirty="0"/>
              <a:t> </a:t>
            </a:r>
            <a:r>
              <a:rPr lang="cs-CZ" dirty="0" err="1"/>
              <a:t>Related</a:t>
            </a:r>
            <a:r>
              <a:rPr lang="cs-CZ" dirty="0"/>
              <a:t> Organ </a:t>
            </a:r>
            <a:r>
              <a:rPr lang="cs-CZ" dirty="0" err="1"/>
              <a:t>Failure</a:t>
            </a:r>
            <a:r>
              <a:rPr lang="cs-CZ" dirty="0"/>
              <a:t> </a:t>
            </a:r>
            <a:r>
              <a:rPr lang="cs-CZ" dirty="0" err="1"/>
              <a:t>Assessment</a:t>
            </a:r>
            <a:r>
              <a:rPr lang="cs-CZ" dirty="0"/>
              <a:t> </a:t>
            </a:r>
            <a:r>
              <a:rPr lang="cs-CZ" dirty="0" err="1"/>
              <a:t>Score</a:t>
            </a:r>
            <a:r>
              <a:rPr lang="cs-CZ" dirty="0"/>
              <a:t>), u kterého se výpočet provádí opakovaně v průběhu pobytu na intenzivní péči.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5609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A7713E-22CF-4B61-AB66-4DA96F98B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SOFA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4EC56A67-34BE-410E-A535-A1D3433845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0516586"/>
              </p:ext>
            </p:extLst>
          </p:nvPr>
        </p:nvGraphicFramePr>
        <p:xfrm>
          <a:off x="719662" y="1715911"/>
          <a:ext cx="10752137" cy="3962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72951">
                  <a:extLst>
                    <a:ext uri="{9D8B030D-6E8A-4147-A177-3AD203B41FA5}">
                      <a16:colId xmlns:a16="http://schemas.microsoft.com/office/drawing/2014/main" val="519097354"/>
                    </a:ext>
                  </a:extLst>
                </a:gridCol>
                <a:gridCol w="1374123">
                  <a:extLst>
                    <a:ext uri="{9D8B030D-6E8A-4147-A177-3AD203B41FA5}">
                      <a16:colId xmlns:a16="http://schemas.microsoft.com/office/drawing/2014/main" val="849052664"/>
                    </a:ext>
                  </a:extLst>
                </a:gridCol>
                <a:gridCol w="1636475">
                  <a:extLst>
                    <a:ext uri="{9D8B030D-6E8A-4147-A177-3AD203B41FA5}">
                      <a16:colId xmlns:a16="http://schemas.microsoft.com/office/drawing/2014/main" val="1405417628"/>
                    </a:ext>
                  </a:extLst>
                </a:gridCol>
                <a:gridCol w="2234294">
                  <a:extLst>
                    <a:ext uri="{9D8B030D-6E8A-4147-A177-3AD203B41FA5}">
                      <a16:colId xmlns:a16="http://schemas.microsoft.com/office/drawing/2014/main" val="3425232802"/>
                    </a:ext>
                  </a:extLst>
                </a:gridCol>
                <a:gridCol w="2234294">
                  <a:extLst>
                    <a:ext uri="{9D8B030D-6E8A-4147-A177-3AD203B41FA5}">
                      <a16:colId xmlns:a16="http://schemas.microsoft.com/office/drawing/2014/main" val="2238273816"/>
                    </a:ext>
                  </a:extLst>
                </a:gridCol>
              </a:tblGrid>
              <a:tr h="4661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Orgánový systém (Body)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4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24229697"/>
                  </a:ext>
                </a:extLst>
              </a:tr>
              <a:tr h="9323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Respirační (PaO²/FiO²)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systém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Regulace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Trombocyty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 dirty="0">
                          <a:effectLst/>
                        </a:rPr>
                        <a:t>&lt;400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 dirty="0">
                          <a:effectLst/>
                        </a:rPr>
                        <a:t>&lt;150</a:t>
                      </a:r>
                      <a:endParaRPr lang="cs-CZ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</a:rPr>
                        <a:t>&lt;300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</a:rPr>
                        <a:t>&lt;100</a:t>
                      </a:r>
                      <a:endParaRPr lang="cs-CZ" sz="1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</a:rPr>
                        <a:t>&lt;200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</a:rPr>
                        <a:t>&lt;50</a:t>
                      </a:r>
                      <a:endParaRPr lang="cs-CZ" sz="1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</a:rPr>
                        <a:t>&lt;100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</a:rPr>
                        <a:t>&lt;20</a:t>
                      </a:r>
                      <a:endParaRPr lang="cs-CZ" sz="1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756468392"/>
                  </a:ext>
                </a:extLst>
              </a:tr>
              <a:tr h="466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Játra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(bilirubin v μ mmol/l)</a:t>
                      </a:r>
                      <a:endParaRPr lang="cs-CZ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</a:rPr>
                        <a:t>20-32</a:t>
                      </a:r>
                      <a:endParaRPr lang="cs-CZ" sz="1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</a:rPr>
                        <a:t>33-101</a:t>
                      </a:r>
                      <a:endParaRPr lang="cs-CZ" sz="1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</a:rPr>
                        <a:t>102-204</a:t>
                      </a:r>
                      <a:endParaRPr lang="cs-CZ" sz="1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</a:rPr>
                        <a:t>&gt;204</a:t>
                      </a:r>
                      <a:endParaRPr lang="cs-CZ" sz="1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439434959"/>
                  </a:ext>
                </a:extLst>
              </a:tr>
              <a:tr h="11654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Kardiovaskulární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systém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dávkování </a:t>
                      </a:r>
                      <a:r>
                        <a:rPr lang="cs-CZ" sz="1200" b="1" dirty="0" err="1">
                          <a:effectLst/>
                        </a:rPr>
                        <a:t>vazoaktivních</a:t>
                      </a:r>
                      <a:r>
                        <a:rPr lang="cs-CZ" sz="1200" b="1" dirty="0">
                          <a:effectLst/>
                        </a:rPr>
                        <a:t> látek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uvedené v </a:t>
                      </a:r>
                      <a:r>
                        <a:rPr lang="cs-CZ" sz="1200" b="1" dirty="0" err="1">
                          <a:effectLst/>
                        </a:rPr>
                        <a:t>μg</a:t>
                      </a:r>
                      <a:r>
                        <a:rPr lang="cs-CZ" sz="1200" b="1" dirty="0">
                          <a:effectLst/>
                        </a:rPr>
                        <a:t>/kg/min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CNS (GCS)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</a:rPr>
                        <a:t>MAP&lt;70toor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</a:rPr>
                        <a:t>13-14</a:t>
                      </a:r>
                      <a:endParaRPr lang="cs-CZ" sz="1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</a:rPr>
                        <a:t>dopamin&lt;5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</a:rPr>
                        <a:t>nebo dobutamin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</a:rPr>
                        <a:t>10-12</a:t>
                      </a:r>
                      <a:endParaRPr lang="cs-CZ" sz="1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</a:rPr>
                        <a:t>dopamin&gt;5nebo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</a:rPr>
                        <a:t>adrenalin&gt;0,1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</a:rPr>
                        <a:t>nebo noradrenalin&gt;0,1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</a:rPr>
                        <a:t>6-9</a:t>
                      </a:r>
                      <a:endParaRPr lang="cs-CZ" sz="1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 dirty="0">
                          <a:effectLst/>
                        </a:rPr>
                        <a:t>dopamin&gt;15nebo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 dirty="0">
                          <a:effectLst/>
                        </a:rPr>
                        <a:t>adrenalin&gt;0,1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 dirty="0">
                          <a:effectLst/>
                        </a:rPr>
                        <a:t>nebo noradrenalin&gt;0,1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 dirty="0">
                          <a:effectLst/>
                        </a:rPr>
                        <a:t>pod 6</a:t>
                      </a:r>
                      <a:endParaRPr lang="cs-CZ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348004977"/>
                  </a:ext>
                </a:extLst>
              </a:tr>
              <a:tr h="466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Ledviny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Kreatinin v u </a:t>
                      </a:r>
                      <a:r>
                        <a:rPr lang="cs-CZ" sz="1200" b="1" dirty="0" err="1">
                          <a:effectLst/>
                        </a:rPr>
                        <a:t>mmol</a:t>
                      </a:r>
                      <a:r>
                        <a:rPr lang="cs-CZ" sz="1200" b="1" dirty="0">
                          <a:effectLst/>
                        </a:rPr>
                        <a:t>/l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</a:rPr>
                        <a:t>110-170</a:t>
                      </a:r>
                      <a:endParaRPr lang="cs-CZ" sz="1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</a:rPr>
                        <a:t>171-299</a:t>
                      </a:r>
                      <a:endParaRPr lang="cs-CZ" sz="1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</a:rPr>
                        <a:t>300-440</a:t>
                      </a:r>
                      <a:endParaRPr lang="cs-CZ" sz="1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</a:rPr>
                        <a:t>&gt;440</a:t>
                      </a:r>
                      <a:endParaRPr lang="cs-CZ" sz="1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105712533"/>
                  </a:ext>
                </a:extLst>
              </a:tr>
              <a:tr h="466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Výdej moče /24hod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 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</a:rPr>
                        <a:t> </a:t>
                      </a:r>
                      <a:endParaRPr lang="cs-CZ" sz="1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 dirty="0">
                          <a:effectLst/>
                        </a:rPr>
                        <a:t> </a:t>
                      </a:r>
                      <a:endParaRPr lang="cs-CZ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>
                          <a:effectLst/>
                        </a:rPr>
                        <a:t>&lt;440ml</a:t>
                      </a:r>
                      <a:endParaRPr lang="cs-CZ" sz="1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0" dirty="0">
                          <a:effectLst/>
                        </a:rPr>
                        <a:t>&lt;200ml</a:t>
                      </a:r>
                      <a:endParaRPr lang="cs-CZ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118287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9163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393368-9077-4501-BCAF-F4E7CC817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B439F0-F918-4A54-9999-2E2B25197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ASA (</a:t>
            </a:r>
            <a:r>
              <a:rPr lang="cs-CZ" dirty="0" err="1"/>
              <a:t>American</a:t>
            </a:r>
            <a:r>
              <a:rPr lang="cs-CZ" dirty="0"/>
              <a:t> Society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Anestheziologist</a:t>
            </a:r>
            <a:r>
              <a:rPr lang="cs-CZ" dirty="0"/>
              <a:t>) je klasifikace, která stanovuje operační rizika pacienta. Tento systém byl vytvořen roku 1940 Americkou společností anesteziologů pro standardizaci operačních rizik vzhledem k fyzickému stavu pacienta. </a:t>
            </a:r>
          </a:p>
          <a:p>
            <a:r>
              <a:rPr lang="cs-CZ" dirty="0"/>
              <a:t>ASA je také numerická pomůcka k určení vhodné </a:t>
            </a:r>
            <a:r>
              <a:rPr lang="cs-CZ" dirty="0" err="1"/>
              <a:t>sedace</a:t>
            </a:r>
            <a:r>
              <a:rPr lang="cs-CZ" dirty="0"/>
              <a:t> před operačním výkonem.</a:t>
            </a:r>
          </a:p>
        </p:txBody>
      </p:sp>
    </p:spTree>
    <p:extLst>
      <p:ext uri="{BB962C8B-B14F-4D97-AF65-F5344CB8AC3E}">
        <p14:creationId xmlns:p14="http://schemas.microsoft.com/office/powerpoint/2010/main" val="242834751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94EEA1FC-F0E7-4E0A-B47F-AE2894ABED08}" vid="{7A9D376A-24CE-43C6-8B04-4EECE7865B7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prezentace-med-cz-v9</Template>
  <TotalTime>255</TotalTime>
  <Words>2425</Words>
  <Application>Microsoft Office PowerPoint</Application>
  <PresentationFormat>Širokoúhlá obrazovka</PresentationFormat>
  <Paragraphs>1297</Paragraphs>
  <Slides>18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6" baseType="lpstr">
      <vt:lpstr>Arial</vt:lpstr>
      <vt:lpstr>Bookman Old Style</vt:lpstr>
      <vt:lpstr>Calibri</vt:lpstr>
      <vt:lpstr>Tahoma</vt:lpstr>
      <vt:lpstr>Times New Roman</vt:lpstr>
      <vt:lpstr>Times New Roman CE</vt:lpstr>
      <vt:lpstr>Wingdings</vt:lpstr>
      <vt:lpstr>Prezentace_MU_CZ</vt:lpstr>
      <vt:lpstr>Škálovací systémy</vt:lpstr>
      <vt:lpstr>Prezentace aplikace PowerPoint</vt:lpstr>
      <vt:lpstr>Prezentace aplikace PowerPoint</vt:lpstr>
      <vt:lpstr>Hodnotící škály</vt:lpstr>
      <vt:lpstr>Prezentace aplikace PowerPoint</vt:lpstr>
      <vt:lpstr>APACHE II</vt:lpstr>
      <vt:lpstr>SOFA</vt:lpstr>
      <vt:lpstr>SOFA</vt:lpstr>
      <vt:lpstr>ASA</vt:lpstr>
      <vt:lpstr>ASA</vt:lpstr>
      <vt:lpstr>NACA</vt:lpstr>
      <vt:lpstr>Prezentace aplikace PowerPoint</vt:lpstr>
      <vt:lpstr>ISS</vt:lpstr>
      <vt:lpstr>Prezentace aplikace PowerPoint</vt:lpstr>
      <vt:lpstr>Mobility protokol</vt:lpstr>
      <vt:lpstr>BMI</vt:lpstr>
      <vt:lpstr>IBW</vt:lpstr>
      <vt:lpstr>Nutri Score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Michal Pospíšil</dc:creator>
  <cp:lastModifiedBy>Pospíšil Michal Mgr.</cp:lastModifiedBy>
  <cp:revision>14</cp:revision>
  <dcterms:created xsi:type="dcterms:W3CDTF">2020-02-15T13:07:35Z</dcterms:created>
  <dcterms:modified xsi:type="dcterms:W3CDTF">2020-03-04T03:19:36Z</dcterms:modified>
</cp:coreProperties>
</file>