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8953B174-1D43-4902-A731-38B5FFA48C71}"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4"/>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599" y="414000"/>
            <a:ext cx="2062233" cy="1067390"/>
          </a:xfrm>
          <a:prstGeom prst="rect">
            <a:avLst/>
          </a:prstGeom>
        </p:spPr>
      </p:pic>
    </p:spTree>
    <p:extLst>
      <p:ext uri="{BB962C8B-B14F-4D97-AF65-F5344CB8AC3E}">
        <p14:creationId xmlns:p14="http://schemas.microsoft.com/office/powerpoint/2010/main" val="387102514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9" y="718714"/>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4"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9" y="718714"/>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2101328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pic>
        <p:nvPicPr>
          <p:cNvPr id="6" name="Obrázek 5">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2292566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1" cy="252000"/>
          </a:xfrm>
        </p:spPr>
        <p:txBody>
          <a:bodyPr/>
          <a:lstStyle>
            <a:lvl1pPr>
              <a:defRPr>
                <a:solidFill>
                  <a:schemeClr val="bg1"/>
                </a:solidFill>
              </a:defRPr>
            </a:lvl1pPr>
          </a:lstStyle>
          <a:p>
            <a:endParaRPr lang="cs-CZ"/>
          </a:p>
        </p:txBody>
      </p:sp>
      <p:sp>
        <p:nvSpPr>
          <p:cNvPr id="5" name="Zástupný symbol pro číslo snímku 2"/>
          <p:cNvSpPr>
            <a:spLocks noGrp="1"/>
          </p:cNvSpPr>
          <p:nvPr>
            <p:ph type="sldNum" sz="quarter" idx="11"/>
          </p:nvPr>
        </p:nvSpPr>
        <p:spPr>
          <a:xfrm>
            <a:off x="414001" y="6228000"/>
            <a:ext cx="252000" cy="252000"/>
          </a:xfrm>
        </p:spPr>
        <p:txBody>
          <a:bodyPr/>
          <a:lstStyle>
            <a:lvl1pPr>
              <a:defRPr>
                <a:solidFill>
                  <a:schemeClr val="bg1"/>
                </a:solidFill>
              </a:defRPr>
            </a:lvl1pPr>
          </a:lstStyle>
          <a:p>
            <a:fld id="{8953B174-1D43-4902-A731-38B5FFA48C71}" type="slidenum">
              <a:rPr lang="cs-CZ" smtClean="0"/>
              <a:t>‹#›</a:t>
            </a:fld>
            <a:endParaRPr lang="cs-CZ"/>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3005" y="6048047"/>
            <a:ext cx="1153692" cy="597600"/>
          </a:xfrm>
          <a:prstGeom prst="rect">
            <a:avLst/>
          </a:prstGeom>
        </p:spPr>
      </p:pic>
    </p:spTree>
    <p:extLst>
      <p:ext uri="{BB962C8B-B14F-4D97-AF65-F5344CB8AC3E}">
        <p14:creationId xmlns:p14="http://schemas.microsoft.com/office/powerpoint/2010/main" val="128894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nímek MUNI MED">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1" cy="252000"/>
          </a:xfrm>
        </p:spPr>
        <p:txBody>
          <a:bodyPr/>
          <a:lstStyle>
            <a:lvl1pPr>
              <a:defRPr>
                <a:solidFill>
                  <a:srgbClr val="F01928"/>
                </a:solidFill>
              </a:defRPr>
            </a:lvl1pPr>
          </a:lstStyle>
          <a:p>
            <a:endParaRPr lang="cs-CZ"/>
          </a:p>
        </p:txBody>
      </p:sp>
      <p:sp>
        <p:nvSpPr>
          <p:cNvPr id="5" name="Zástupný symbol pro číslo snímku 2"/>
          <p:cNvSpPr>
            <a:spLocks noGrp="1"/>
          </p:cNvSpPr>
          <p:nvPr>
            <p:ph type="sldNum" sz="quarter" idx="11"/>
          </p:nvPr>
        </p:nvSpPr>
        <p:spPr>
          <a:xfrm>
            <a:off x="414001" y="6228000"/>
            <a:ext cx="252000" cy="252000"/>
          </a:xfrm>
        </p:spPr>
        <p:txBody>
          <a:bodyPr/>
          <a:lstStyle>
            <a:lvl1pPr>
              <a:defRPr>
                <a:solidFill>
                  <a:srgbClr val="F01928"/>
                </a:solidFill>
              </a:defRPr>
            </a:lvl1pPr>
          </a:lstStyle>
          <a:p>
            <a:fld id="{8953B174-1D43-4902-A731-38B5FFA48C71}" type="slidenum">
              <a:rPr lang="cs-CZ" smtClean="0"/>
              <a:t>‹#›</a:t>
            </a:fld>
            <a:endParaRPr lang="cs-CZ"/>
          </a:p>
        </p:txBody>
      </p:sp>
      <p:pic>
        <p:nvPicPr>
          <p:cNvPr id="6" name="Obrázek 5">
            <a:extLst>
              <a:ext uri="{FF2B5EF4-FFF2-40B4-BE49-F238E27FC236}">
                <a16:creationId xmlns:a16="http://schemas.microsoft.com/office/drawing/2014/main" id="{9D114D9D-A2CF-4840-9721-521117432B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7907" y="2019301"/>
            <a:ext cx="5474056" cy="2833315"/>
          </a:xfrm>
          <a:prstGeom prst="rect">
            <a:avLst/>
          </a:prstGeom>
        </p:spPr>
      </p:pic>
    </p:spTree>
    <p:extLst>
      <p:ext uri="{BB962C8B-B14F-4D97-AF65-F5344CB8AC3E}">
        <p14:creationId xmlns:p14="http://schemas.microsoft.com/office/powerpoint/2010/main" val="3314481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82330877-15CC-4407-8FF1-75EB5074EA35}"/>
              </a:ext>
            </a:extLst>
          </p:cNvPr>
          <p:cNvSpPr>
            <a:spLocks noGrp="1"/>
          </p:cNvSpPr>
          <p:nvPr>
            <p:ph type="ftr" sz="quarter" idx="10"/>
          </p:nvPr>
        </p:nvSpPr>
        <p:spPr>
          <a:xfrm>
            <a:off x="720000" y="6228000"/>
            <a:ext cx="7920001" cy="252000"/>
          </a:xfrm>
        </p:spPr>
        <p:txBody>
          <a:bodyPr/>
          <a:lstStyle>
            <a:lvl1pPr>
              <a:defRPr>
                <a:solidFill>
                  <a:srgbClr val="0000DC"/>
                </a:solidFill>
              </a:defRPr>
            </a:lvl1pPr>
          </a:lstStyle>
          <a:p>
            <a:endParaRPr lang="cs-CZ"/>
          </a:p>
        </p:txBody>
      </p:sp>
      <p:sp>
        <p:nvSpPr>
          <p:cNvPr id="5" name="Zástupný symbol pro číslo snímku 2">
            <a:extLst>
              <a:ext uri="{FF2B5EF4-FFF2-40B4-BE49-F238E27FC236}">
                <a16:creationId xmlns:a16="http://schemas.microsoft.com/office/drawing/2014/main" id="{5225ADAA-BAB5-47B6-A5E0-6A14E2AE709E}"/>
              </a:ext>
            </a:extLst>
          </p:cNvPr>
          <p:cNvSpPr>
            <a:spLocks noGrp="1"/>
          </p:cNvSpPr>
          <p:nvPr>
            <p:ph type="sldNum" sz="quarter" idx="11"/>
          </p:nvPr>
        </p:nvSpPr>
        <p:spPr>
          <a:xfrm>
            <a:off x="414001" y="6228000"/>
            <a:ext cx="252000" cy="252000"/>
          </a:xfrm>
        </p:spPr>
        <p:txBody>
          <a:bodyPr/>
          <a:lstStyle>
            <a:lvl1pPr>
              <a:defRPr>
                <a:solidFill>
                  <a:srgbClr val="0000DC"/>
                </a:solidFill>
              </a:defRPr>
            </a:lvl1pPr>
          </a:lstStyle>
          <a:p>
            <a:fld id="{8953B174-1D43-4902-A731-38B5FFA48C71}" type="slidenum">
              <a:rPr lang="cs-CZ" smtClean="0"/>
              <a:t>‹#›</a:t>
            </a:fld>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3766" y="2434289"/>
            <a:ext cx="9582328" cy="1863554"/>
          </a:xfrm>
          <a:prstGeom prst="rect">
            <a:avLst/>
          </a:prstGeom>
        </p:spPr>
      </p:pic>
    </p:spTree>
    <p:extLst>
      <p:ext uri="{BB962C8B-B14F-4D97-AF65-F5344CB8AC3E}">
        <p14:creationId xmlns:p14="http://schemas.microsoft.com/office/powerpoint/2010/main" val="407179422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1"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1" y="1692002"/>
            <a:ext cx="107532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4248082693"/>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8953B174-1D43-4902-A731-38B5FFA48C71}"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4"/>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9D114D9D-A2CF-4840-9721-521117432B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599" y="414000"/>
            <a:ext cx="2065729" cy="1069200"/>
          </a:xfrm>
          <a:prstGeom prst="rect">
            <a:avLst/>
          </a:prstGeom>
        </p:spPr>
      </p:pic>
    </p:spTree>
    <p:extLst>
      <p:ext uri="{BB962C8B-B14F-4D97-AF65-F5344CB8AC3E}">
        <p14:creationId xmlns:p14="http://schemas.microsoft.com/office/powerpoint/2010/main" val="286557685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1" y="1692002"/>
            <a:ext cx="107532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6"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2179987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6"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1" y="720000"/>
            <a:ext cx="107532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1" y="1692001"/>
            <a:ext cx="5219997"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7"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15330984"/>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9" y="1695076"/>
            <a:ext cx="5218412"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7"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908528588"/>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2" y="1692004"/>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20000" y="4414271"/>
            <a:ext cx="3311999"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2" y="4414271"/>
            <a:ext cx="3311999"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1" y="4414270"/>
            <a:ext cx="3311999"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7"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20000" y="1692004"/>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2" y="1692004"/>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6"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1" y="720000"/>
            <a:ext cx="10753201" cy="451576"/>
          </a:xfrm>
        </p:spPr>
        <p:txBody>
          <a:bodyPr/>
          <a:lstStyle/>
          <a:p>
            <a:r>
              <a:rPr lang="cs-CZ"/>
              <a:t>Kliknutím lze upravit styl.</a:t>
            </a:r>
          </a:p>
        </p:txBody>
      </p:sp>
      <p:pic>
        <p:nvPicPr>
          <p:cNvPr id="17" name="Obrázek 16">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738418638"/>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9" y="692152"/>
            <a:ext cx="5218412"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3319334833"/>
      </p:ext>
    </p:extLst>
  </p:cSld>
  <p:clrMapOvr>
    <a:masterClrMapping/>
  </p:clrMapOvr>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8953B174-1D43-4902-A731-38B5FFA48C71}" type="slidenum">
              <a:rPr lang="cs-CZ" smtClean="0"/>
              <a:t>‹#›</a:t>
            </a:fld>
            <a:endParaRPr lang="cs-CZ"/>
          </a:p>
        </p:txBody>
      </p:sp>
      <p:sp>
        <p:nvSpPr>
          <p:cNvPr id="10" name="Zástupný symbol pro obsah 2"/>
          <p:cNvSpPr>
            <a:spLocks noGrp="1"/>
          </p:cNvSpPr>
          <p:nvPr>
            <p:ph idx="1"/>
          </p:nvPr>
        </p:nvSpPr>
        <p:spPr>
          <a:xfrm>
            <a:off x="720001" y="692150"/>
            <a:ext cx="107532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363" y="6048048"/>
            <a:ext cx="1156255" cy="598465"/>
          </a:xfrm>
          <a:prstGeom prst="rect">
            <a:avLst/>
          </a:prstGeom>
        </p:spPr>
      </p:pic>
    </p:spTree>
    <p:extLst>
      <p:ext uri="{BB962C8B-B14F-4D97-AF65-F5344CB8AC3E}">
        <p14:creationId xmlns:p14="http://schemas.microsoft.com/office/powerpoint/2010/main" val="2717503273"/>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1"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1"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8953B174-1D43-4902-A731-38B5FFA48C71}"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1" y="720000"/>
            <a:ext cx="107532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1"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784206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3BBB48-F67A-413E-A36F-7AD3C8498654}"/>
              </a:ext>
            </a:extLst>
          </p:cNvPr>
          <p:cNvSpPr>
            <a:spLocks noGrp="1"/>
          </p:cNvSpPr>
          <p:nvPr>
            <p:ph type="title"/>
          </p:nvPr>
        </p:nvSpPr>
        <p:spPr/>
        <p:txBody>
          <a:bodyPr/>
          <a:lstStyle/>
          <a:p>
            <a:r>
              <a:rPr lang="cs-CZ" dirty="0"/>
              <a:t>Aplikace ošetřovatelského procesu na oddělení urgentního příjmu</a:t>
            </a:r>
          </a:p>
        </p:txBody>
      </p:sp>
      <p:sp>
        <p:nvSpPr>
          <p:cNvPr id="3" name="Podnadpis 2">
            <a:extLst>
              <a:ext uri="{FF2B5EF4-FFF2-40B4-BE49-F238E27FC236}">
                <a16:creationId xmlns:a16="http://schemas.microsoft.com/office/drawing/2014/main" id="{602EA272-1B4E-4C0A-92CD-C5DE415AC747}"/>
              </a:ext>
            </a:extLst>
          </p:cNvPr>
          <p:cNvSpPr>
            <a:spLocks noGrp="1"/>
          </p:cNvSpPr>
          <p:nvPr>
            <p:ph type="subTitle" idx="1"/>
          </p:nvPr>
        </p:nvSpPr>
        <p:spPr/>
        <p:txBody>
          <a:bodyPr/>
          <a:lstStyle/>
          <a:p>
            <a:r>
              <a:rPr lang="cs-CZ" dirty="0"/>
              <a:t>Prezentace průzkumu Lenky Hradecké</a:t>
            </a:r>
          </a:p>
        </p:txBody>
      </p:sp>
    </p:spTree>
    <p:extLst>
      <p:ext uri="{BB962C8B-B14F-4D97-AF65-F5344CB8AC3E}">
        <p14:creationId xmlns:p14="http://schemas.microsoft.com/office/powerpoint/2010/main" val="148677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0D41A3-8C28-46FB-8899-634D4A1BFA17}"/>
              </a:ext>
            </a:extLst>
          </p:cNvPr>
          <p:cNvSpPr>
            <a:spLocks noGrp="1"/>
          </p:cNvSpPr>
          <p:nvPr>
            <p:ph type="title"/>
          </p:nvPr>
        </p:nvSpPr>
        <p:spPr/>
        <p:txBody>
          <a:bodyPr/>
          <a:lstStyle/>
          <a:p>
            <a:r>
              <a:rPr lang="cs-CZ" dirty="0"/>
              <a:t>4. Realizace:</a:t>
            </a:r>
          </a:p>
        </p:txBody>
      </p:sp>
      <p:sp>
        <p:nvSpPr>
          <p:cNvPr id="3" name="Zástupný obsah 2">
            <a:extLst>
              <a:ext uri="{FF2B5EF4-FFF2-40B4-BE49-F238E27FC236}">
                <a16:creationId xmlns:a16="http://schemas.microsoft.com/office/drawing/2014/main" id="{1D01D994-B359-4EB2-83D1-E623D523749E}"/>
              </a:ext>
            </a:extLst>
          </p:cNvPr>
          <p:cNvSpPr>
            <a:spLocks noGrp="1"/>
          </p:cNvSpPr>
          <p:nvPr>
            <p:ph idx="1"/>
          </p:nvPr>
        </p:nvSpPr>
        <p:spPr>
          <a:xfrm>
            <a:off x="632078" y="1815094"/>
            <a:ext cx="10753201" cy="4445998"/>
          </a:xfrm>
        </p:spPr>
        <p:txBody>
          <a:bodyPr>
            <a:normAutofit fontScale="77500" lnSpcReduction="20000"/>
          </a:bodyPr>
          <a:lstStyle/>
          <a:p>
            <a:r>
              <a:rPr lang="cs-CZ" dirty="0"/>
              <a:t>Je čtvrtou fází ošetřovatelského procesu, která propojuje všechny fáze procesu v </a:t>
            </a:r>
            <a:r>
              <a:rPr lang="cs-CZ" u="sng" dirty="0"/>
              <a:t>jeden dynamický celek</a:t>
            </a:r>
            <a:r>
              <a:rPr lang="cs-CZ" dirty="0"/>
              <a:t>. Ve fázi realizace je činnost sestry zaměřena na dosažení naplánovaných cílů individualizované péče o klienta. V urgentní medicíně jsou však jisté rozdíly oproti „realizaci“ v zařízení lůžkového charakteru. Prvním a největším rozdílem je, že </a:t>
            </a:r>
            <a:r>
              <a:rPr lang="cs-CZ" u="sng" dirty="0"/>
              <a:t>není možné „realizaci“ dokumentovat</a:t>
            </a:r>
            <a:r>
              <a:rPr lang="cs-CZ" dirty="0"/>
              <a:t>. Sestra záchranné služby musí péči realizovat automaticky a na základě stanovených cílů. S tím souvisí fakt, že naplánovanou péči realizuje sama, jinými slovy nepředává na oddělení, kde je klient přebírán, dokumentaci provedené dosavadní péče. Sestra záchranné služby by však měla </a:t>
            </a:r>
            <a:r>
              <a:rPr lang="cs-CZ" u="sng" dirty="0"/>
              <a:t>slovně seznámit </a:t>
            </a:r>
            <a:r>
              <a:rPr lang="cs-CZ" dirty="0"/>
              <a:t>sestru nemocničního zařízení o poskytnuté péči, aby bylo na ni možno plynule navázat.</a:t>
            </a:r>
          </a:p>
        </p:txBody>
      </p:sp>
    </p:spTree>
    <p:extLst>
      <p:ext uri="{BB962C8B-B14F-4D97-AF65-F5344CB8AC3E}">
        <p14:creationId xmlns:p14="http://schemas.microsoft.com/office/powerpoint/2010/main" val="244132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557690-F49B-48C1-870D-85ACAE48A752}"/>
              </a:ext>
            </a:extLst>
          </p:cNvPr>
          <p:cNvSpPr>
            <a:spLocks noGrp="1"/>
          </p:cNvSpPr>
          <p:nvPr>
            <p:ph type="title"/>
          </p:nvPr>
        </p:nvSpPr>
        <p:spPr/>
        <p:txBody>
          <a:bodyPr/>
          <a:lstStyle/>
          <a:p>
            <a:r>
              <a:rPr lang="cs-CZ" dirty="0"/>
              <a:t>5. Vyhodnocení:</a:t>
            </a:r>
          </a:p>
        </p:txBody>
      </p:sp>
      <p:sp>
        <p:nvSpPr>
          <p:cNvPr id="3" name="Zástupný obsah 2">
            <a:extLst>
              <a:ext uri="{FF2B5EF4-FFF2-40B4-BE49-F238E27FC236}">
                <a16:creationId xmlns:a16="http://schemas.microsoft.com/office/drawing/2014/main" id="{E2992BA9-8E40-40F8-AB78-830F798B2E9E}"/>
              </a:ext>
            </a:extLst>
          </p:cNvPr>
          <p:cNvSpPr>
            <a:spLocks noGrp="1"/>
          </p:cNvSpPr>
          <p:nvPr>
            <p:ph idx="1"/>
          </p:nvPr>
        </p:nvSpPr>
        <p:spPr>
          <a:xfrm>
            <a:off x="588116" y="1692001"/>
            <a:ext cx="10753201" cy="4445999"/>
          </a:xfrm>
        </p:spPr>
        <p:txBody>
          <a:bodyPr>
            <a:normAutofit fontScale="85000" lnSpcReduction="20000"/>
          </a:bodyPr>
          <a:lstStyle/>
          <a:p>
            <a:pPr algn="just"/>
            <a:r>
              <a:rPr lang="cs-CZ" dirty="0"/>
              <a:t>Poslední fází ošetřovatelského procesu je zhodnocení výsledků poskytnuté péče a dosažení stanovených cílů. Rozdíl mezi hodnocením v zařízení lůžkového typu a mezi urgentní medicínou není nijak velký. Shodně se provádí objektivní pozorování – </a:t>
            </a:r>
            <a:r>
              <a:rPr lang="cs-CZ" u="sng" dirty="0"/>
              <a:t>měřením a testem a v neposlední řadě subjektivním hodnocením samotného klienta v možnostech jeho psychického a fyzického komfortu.</a:t>
            </a:r>
            <a:r>
              <a:rPr lang="cs-CZ" dirty="0"/>
              <a:t> Stejně jako u ostatních fází ošetřovatelského procesu v urgentní medicíně je rozdíl v dokumentaci, resp. v možnostech dokumentování částí ošetřovatelské péče. V urgentní péči se zpravidla dokumentují jen objektivní a měřené výsledky.</a:t>
            </a:r>
          </a:p>
        </p:txBody>
      </p:sp>
    </p:spTree>
    <p:extLst>
      <p:ext uri="{BB962C8B-B14F-4D97-AF65-F5344CB8AC3E}">
        <p14:creationId xmlns:p14="http://schemas.microsoft.com/office/powerpoint/2010/main" val="342376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A70D3-B3D1-4644-9200-4F9FBD0ED62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6D1EC09-E6E2-4C7D-A153-CC71F96F9375}"/>
              </a:ext>
            </a:extLst>
          </p:cNvPr>
          <p:cNvSpPr>
            <a:spLocks noGrp="1"/>
          </p:cNvSpPr>
          <p:nvPr>
            <p:ph idx="1"/>
          </p:nvPr>
        </p:nvSpPr>
        <p:spPr/>
        <p:txBody>
          <a:bodyPr>
            <a:normAutofit fontScale="77500" lnSpcReduction="20000"/>
          </a:bodyPr>
          <a:lstStyle/>
          <a:p>
            <a:r>
              <a:rPr lang="cs-CZ" dirty="0"/>
              <a:t>Tato náročnost se týká zejména toho, že NLZP nemá dostatek prostoru k hlubšímu zkoumání všech ošetřovatelských problémů, a jedná se tedy hlavně o problémy </a:t>
            </a:r>
            <a:r>
              <a:rPr lang="cs-CZ" u="sng" dirty="0"/>
              <a:t>akutního charakteru </a:t>
            </a:r>
            <a:r>
              <a:rPr lang="cs-CZ" dirty="0"/>
              <a:t>nebo problémy chronického charakteru v momentálně akutní fázi. Největší nároky na znalosti sestry v urgentní medicíně spočívají v tom, že musí být schopna všechny fáze ošetřovatelského procesu provádět lidově řečeno „v hlavě“. Jak už bylo řečeno, v urgentní medicíně není dostatek prostoru pro ošetřovatelskou dokumentaci, takže sestra záchranné služby je odkázána na to, jak rychle dokáže stanovit diagnózu, naplánovat a realizovat ošetřovatelskou péči.</a:t>
            </a:r>
          </a:p>
        </p:txBody>
      </p:sp>
    </p:spTree>
    <p:extLst>
      <p:ext uri="{BB962C8B-B14F-4D97-AF65-F5344CB8AC3E}">
        <p14:creationId xmlns:p14="http://schemas.microsoft.com/office/powerpoint/2010/main" val="205396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E78CC1-61DB-4415-82A3-5D76C31F5B0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0AF4F13-CA87-44E8-9B20-CCA7E5E59166}"/>
              </a:ext>
            </a:extLst>
          </p:cNvPr>
          <p:cNvSpPr>
            <a:spLocks noGrp="1"/>
          </p:cNvSpPr>
          <p:nvPr>
            <p:ph idx="1"/>
          </p:nvPr>
        </p:nvSpPr>
        <p:spPr>
          <a:xfrm>
            <a:off x="586836" y="2024109"/>
            <a:ext cx="10753201" cy="4113891"/>
          </a:xfrm>
        </p:spPr>
        <p:txBody>
          <a:bodyPr>
            <a:normAutofit/>
          </a:bodyPr>
          <a:lstStyle/>
          <a:p>
            <a:r>
              <a:rPr lang="cs-CZ" dirty="0"/>
              <a:t>U záchranné služby jsou však i takové stavy, které pro množství lékařských diagnóz a ordinací lékaře v podstatě nedávají prostor sestře k její samostatné činnosti týkající se ošetřovatelské péče. (Pochopitelně během zajištěných transportů na větší vzdálenosti má sestra pro ošetřovatelský proces daleko více prostoru.)</a:t>
            </a:r>
          </a:p>
        </p:txBody>
      </p:sp>
    </p:spTree>
    <p:extLst>
      <p:ext uri="{BB962C8B-B14F-4D97-AF65-F5344CB8AC3E}">
        <p14:creationId xmlns:p14="http://schemas.microsoft.com/office/powerpoint/2010/main" val="3996411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EFE74-F3BB-4676-A929-3F5E7F51F2D9}"/>
              </a:ext>
            </a:extLst>
          </p:cNvPr>
          <p:cNvSpPr>
            <a:spLocks noGrp="1"/>
          </p:cNvSpPr>
          <p:nvPr>
            <p:ph type="title"/>
          </p:nvPr>
        </p:nvSpPr>
        <p:spPr/>
        <p:txBody>
          <a:bodyPr/>
          <a:lstStyle/>
          <a:p>
            <a:r>
              <a:rPr lang="cs-CZ" dirty="0"/>
              <a:t>Akutní infarkt myokardu (lékařská diagnóza)</a:t>
            </a:r>
          </a:p>
        </p:txBody>
      </p:sp>
      <p:sp>
        <p:nvSpPr>
          <p:cNvPr id="3" name="Zástupný obsah 2">
            <a:extLst>
              <a:ext uri="{FF2B5EF4-FFF2-40B4-BE49-F238E27FC236}">
                <a16:creationId xmlns:a16="http://schemas.microsoft.com/office/drawing/2014/main" id="{E60D294B-B4DB-4A8A-97D2-9FB2AEDF9360}"/>
              </a:ext>
            </a:extLst>
          </p:cNvPr>
          <p:cNvSpPr>
            <a:spLocks noGrp="1"/>
          </p:cNvSpPr>
          <p:nvPr>
            <p:ph idx="1"/>
          </p:nvPr>
        </p:nvSpPr>
        <p:spPr>
          <a:xfrm>
            <a:off x="720001" y="1518082"/>
            <a:ext cx="10753201" cy="4313918"/>
          </a:xfrm>
        </p:spPr>
        <p:txBody>
          <a:bodyPr/>
          <a:lstStyle/>
          <a:p>
            <a:pPr marL="586350" indent="-514350">
              <a:buAutoNum type="arabicPeriod"/>
            </a:pPr>
            <a:r>
              <a:rPr lang="cs-CZ" b="1" dirty="0"/>
              <a:t>Posouzení:</a:t>
            </a:r>
          </a:p>
          <a:p>
            <a:pPr marL="72000" indent="0">
              <a:buNone/>
            </a:pPr>
            <a:r>
              <a:rPr lang="cs-CZ" b="1" dirty="0"/>
              <a:t> </a:t>
            </a:r>
          </a:p>
          <a:p>
            <a:pPr marL="72000" indent="0">
              <a:buNone/>
            </a:pPr>
            <a:r>
              <a:rPr lang="cs-CZ" dirty="0"/>
              <a:t>Klient si stěžuje na bolesti, např. na hrudi, je opocený, je na něm vidět úzkost a strach, hůře se mu dýchá, na EKG jsou vidět ischemické změny… Na základě těchto poznatků můžeme stanovit sesterskou diagnózu.</a:t>
            </a:r>
          </a:p>
        </p:txBody>
      </p:sp>
    </p:spTree>
    <p:extLst>
      <p:ext uri="{BB962C8B-B14F-4D97-AF65-F5344CB8AC3E}">
        <p14:creationId xmlns:p14="http://schemas.microsoft.com/office/powerpoint/2010/main" val="2889722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C0E481-EE7C-48F6-9E54-CADD260D1276}"/>
              </a:ext>
            </a:extLst>
          </p:cNvPr>
          <p:cNvSpPr>
            <a:spLocks noGrp="1"/>
          </p:cNvSpPr>
          <p:nvPr>
            <p:ph type="title"/>
          </p:nvPr>
        </p:nvSpPr>
        <p:spPr/>
        <p:txBody>
          <a:bodyPr/>
          <a:lstStyle/>
          <a:p>
            <a:r>
              <a:rPr lang="cs-CZ" dirty="0"/>
              <a:t>Akutní infarkt myokardu (lékařská diagnóza)</a:t>
            </a:r>
          </a:p>
        </p:txBody>
      </p:sp>
      <p:sp>
        <p:nvSpPr>
          <p:cNvPr id="3" name="Zástupný obsah 2">
            <a:extLst>
              <a:ext uri="{FF2B5EF4-FFF2-40B4-BE49-F238E27FC236}">
                <a16:creationId xmlns:a16="http://schemas.microsoft.com/office/drawing/2014/main" id="{28421831-B868-4028-B393-94707DC2C7B4}"/>
              </a:ext>
            </a:extLst>
          </p:cNvPr>
          <p:cNvSpPr>
            <a:spLocks noGrp="1"/>
          </p:cNvSpPr>
          <p:nvPr>
            <p:ph idx="1"/>
          </p:nvPr>
        </p:nvSpPr>
        <p:spPr>
          <a:xfrm>
            <a:off x="577958" y="1452305"/>
            <a:ext cx="10753201" cy="4380324"/>
          </a:xfrm>
        </p:spPr>
        <p:txBody>
          <a:bodyPr>
            <a:normAutofit fontScale="92500" lnSpcReduction="10000"/>
          </a:bodyPr>
          <a:lstStyle/>
          <a:p>
            <a:pPr marL="72000" indent="0">
              <a:buNone/>
            </a:pPr>
            <a:r>
              <a:rPr lang="cs-CZ" b="1" dirty="0"/>
              <a:t>2. Diagnóza:</a:t>
            </a:r>
            <a:r>
              <a:rPr lang="cs-CZ" dirty="0"/>
              <a:t> </a:t>
            </a:r>
          </a:p>
          <a:p>
            <a:pPr marL="72000" indent="0">
              <a:buNone/>
            </a:pPr>
            <a:r>
              <a:rPr lang="cs-CZ" dirty="0"/>
              <a:t>podle PES </a:t>
            </a:r>
          </a:p>
          <a:p>
            <a:pPr marL="586350" indent="-514350">
              <a:buAutoNum type="alphaLcParenR"/>
            </a:pPr>
            <a:r>
              <a:rPr lang="cs-CZ" dirty="0"/>
              <a:t>porucha tkáňového prokrvení (kardiopulmonální) – z důvodu ischemie – projevující se změnami v EKG křivce, </a:t>
            </a:r>
          </a:p>
          <a:p>
            <a:pPr marL="586350" indent="-514350">
              <a:buAutoNum type="alphaLcParenR"/>
            </a:pPr>
            <a:r>
              <a:rPr lang="cs-CZ" dirty="0"/>
              <a:t>bolest akutní – z důvodu poruchy okysličení srdečního svalu – projevující se verbálním projevem a změnou mimiky, </a:t>
            </a:r>
          </a:p>
          <a:p>
            <a:pPr marL="586350" indent="-514350">
              <a:buAutoNum type="alphaLcParenR"/>
            </a:pPr>
            <a:r>
              <a:rPr lang="cs-CZ" dirty="0"/>
              <a:t>úzkost – z důvodu náhlé změny zdravotního stavu – projevující se opocením.</a:t>
            </a:r>
          </a:p>
        </p:txBody>
      </p:sp>
    </p:spTree>
    <p:extLst>
      <p:ext uri="{BB962C8B-B14F-4D97-AF65-F5344CB8AC3E}">
        <p14:creationId xmlns:p14="http://schemas.microsoft.com/office/powerpoint/2010/main" val="2040306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D3C7A7-78C2-4961-A729-C9D79A26FB39}"/>
              </a:ext>
            </a:extLst>
          </p:cNvPr>
          <p:cNvSpPr>
            <a:spLocks noGrp="1"/>
          </p:cNvSpPr>
          <p:nvPr>
            <p:ph type="title"/>
          </p:nvPr>
        </p:nvSpPr>
        <p:spPr>
          <a:xfrm>
            <a:off x="720001" y="649661"/>
            <a:ext cx="10753201" cy="451576"/>
          </a:xfrm>
        </p:spPr>
        <p:txBody>
          <a:bodyPr/>
          <a:lstStyle/>
          <a:p>
            <a:r>
              <a:rPr lang="cs-CZ"/>
              <a:t>Akutní infarkt myokardu (lékařská diagnóza)</a:t>
            </a:r>
          </a:p>
        </p:txBody>
      </p:sp>
      <p:sp>
        <p:nvSpPr>
          <p:cNvPr id="3" name="Zástupný obsah 2">
            <a:extLst>
              <a:ext uri="{FF2B5EF4-FFF2-40B4-BE49-F238E27FC236}">
                <a16:creationId xmlns:a16="http://schemas.microsoft.com/office/drawing/2014/main" id="{5ED6502B-A419-4048-8718-B9163AF573C0}"/>
              </a:ext>
            </a:extLst>
          </p:cNvPr>
          <p:cNvSpPr>
            <a:spLocks noGrp="1"/>
          </p:cNvSpPr>
          <p:nvPr>
            <p:ph idx="1"/>
          </p:nvPr>
        </p:nvSpPr>
        <p:spPr>
          <a:xfrm>
            <a:off x="720001" y="1359001"/>
            <a:ext cx="10753201" cy="4139998"/>
          </a:xfrm>
        </p:spPr>
        <p:txBody>
          <a:bodyPr/>
          <a:lstStyle/>
          <a:p>
            <a:pPr marL="72000" indent="0">
              <a:buNone/>
            </a:pPr>
            <a:r>
              <a:rPr lang="cs-CZ" b="1" dirty="0"/>
              <a:t>3. Plánování:</a:t>
            </a:r>
            <a:r>
              <a:rPr lang="cs-CZ" dirty="0"/>
              <a:t> </a:t>
            </a:r>
          </a:p>
          <a:p>
            <a:pPr marL="72000" indent="0">
              <a:buNone/>
            </a:pPr>
            <a:endParaRPr lang="cs-CZ" dirty="0"/>
          </a:p>
          <a:p>
            <a:pPr marL="72000" indent="0">
              <a:buNone/>
            </a:pPr>
            <a:r>
              <a:rPr lang="cs-CZ" dirty="0"/>
              <a:t>Z krátkodobých cílů to nejspíše bude snížení bolesti, zmírnění úzkosti, zvýšení okysličení krevního řečiště atd. Výsledné kritérium bude: klient udává snížení bolesti, klient je klidnější a rozumí problému, zvýšení hodnot SpO2…</a:t>
            </a:r>
          </a:p>
        </p:txBody>
      </p:sp>
    </p:spTree>
    <p:extLst>
      <p:ext uri="{BB962C8B-B14F-4D97-AF65-F5344CB8AC3E}">
        <p14:creationId xmlns:p14="http://schemas.microsoft.com/office/powerpoint/2010/main" val="3251886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B445FF-7282-4E59-9DB3-28AE47ABE9CB}"/>
              </a:ext>
            </a:extLst>
          </p:cNvPr>
          <p:cNvSpPr>
            <a:spLocks noGrp="1"/>
          </p:cNvSpPr>
          <p:nvPr>
            <p:ph type="title"/>
          </p:nvPr>
        </p:nvSpPr>
        <p:spPr/>
        <p:txBody>
          <a:bodyPr>
            <a:normAutofit fontScale="90000"/>
          </a:bodyPr>
          <a:lstStyle/>
          <a:p>
            <a:r>
              <a:rPr lang="cs-CZ" dirty="0"/>
              <a:t>Akutní infarkt myokardu (lékařská diagnóza)</a:t>
            </a:r>
          </a:p>
        </p:txBody>
      </p:sp>
      <p:sp>
        <p:nvSpPr>
          <p:cNvPr id="3" name="Zástupný obsah 2">
            <a:extLst>
              <a:ext uri="{FF2B5EF4-FFF2-40B4-BE49-F238E27FC236}">
                <a16:creationId xmlns:a16="http://schemas.microsoft.com/office/drawing/2014/main" id="{85D6104E-42F1-4E92-8BD2-5B97693DD7CF}"/>
              </a:ext>
            </a:extLst>
          </p:cNvPr>
          <p:cNvSpPr>
            <a:spLocks noGrp="1"/>
          </p:cNvSpPr>
          <p:nvPr>
            <p:ph idx="1"/>
          </p:nvPr>
        </p:nvSpPr>
        <p:spPr/>
        <p:txBody>
          <a:bodyPr/>
          <a:lstStyle/>
          <a:p>
            <a:pPr marL="72000" indent="0">
              <a:buNone/>
            </a:pPr>
            <a:r>
              <a:rPr lang="cs-CZ" b="1" dirty="0"/>
              <a:t>4. Realizace: </a:t>
            </a:r>
          </a:p>
          <a:p>
            <a:pPr marL="72000" indent="0">
              <a:buNone/>
            </a:pPr>
            <a:r>
              <a:rPr lang="cs-CZ" dirty="0"/>
              <a:t>Zde budou na prvním místě samozřejmě úkony na základě lékařské ordinace; ze sesterských činností bychom mohli jmenovat např. podání kyslíku (pokud to nezahrnuje již ordinace lékaře), zklidnění klienta, vysvětlení problému klientovi.</a:t>
            </a:r>
          </a:p>
        </p:txBody>
      </p:sp>
    </p:spTree>
    <p:extLst>
      <p:ext uri="{BB962C8B-B14F-4D97-AF65-F5344CB8AC3E}">
        <p14:creationId xmlns:p14="http://schemas.microsoft.com/office/powerpoint/2010/main" val="3008607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8953D-439E-482D-B327-1AD217070037}"/>
              </a:ext>
            </a:extLst>
          </p:cNvPr>
          <p:cNvSpPr>
            <a:spLocks noGrp="1"/>
          </p:cNvSpPr>
          <p:nvPr>
            <p:ph type="title"/>
          </p:nvPr>
        </p:nvSpPr>
        <p:spPr/>
        <p:txBody>
          <a:bodyPr>
            <a:normAutofit fontScale="90000"/>
          </a:bodyPr>
          <a:lstStyle/>
          <a:p>
            <a:r>
              <a:rPr lang="cs-CZ" dirty="0"/>
              <a:t>Akutní infarkt myokardu (lékařská diagnóza)</a:t>
            </a:r>
          </a:p>
        </p:txBody>
      </p:sp>
      <p:sp>
        <p:nvSpPr>
          <p:cNvPr id="3" name="Zástupný obsah 2">
            <a:extLst>
              <a:ext uri="{FF2B5EF4-FFF2-40B4-BE49-F238E27FC236}">
                <a16:creationId xmlns:a16="http://schemas.microsoft.com/office/drawing/2014/main" id="{3474CCCB-180E-4FFA-AAAD-AB7FE717BA27}"/>
              </a:ext>
            </a:extLst>
          </p:cNvPr>
          <p:cNvSpPr>
            <a:spLocks noGrp="1"/>
          </p:cNvSpPr>
          <p:nvPr>
            <p:ph idx="1"/>
          </p:nvPr>
        </p:nvSpPr>
        <p:spPr>
          <a:xfrm>
            <a:off x="719399" y="1437025"/>
            <a:ext cx="10753201" cy="4333460"/>
          </a:xfrm>
        </p:spPr>
        <p:txBody>
          <a:bodyPr>
            <a:normAutofit fontScale="92500" lnSpcReduction="20000"/>
          </a:bodyPr>
          <a:lstStyle/>
          <a:p>
            <a:pPr marL="72000" indent="0">
              <a:buNone/>
            </a:pPr>
            <a:r>
              <a:rPr lang="cs-CZ" b="1" dirty="0"/>
              <a:t>5. Vyhodnocení:</a:t>
            </a:r>
            <a:r>
              <a:rPr lang="cs-CZ" dirty="0"/>
              <a:t> </a:t>
            </a:r>
          </a:p>
          <a:p>
            <a:pPr marL="72000" indent="0">
              <a:buNone/>
            </a:pPr>
            <a:endParaRPr lang="cs-CZ" dirty="0"/>
          </a:p>
          <a:p>
            <a:pPr marL="72000" indent="0">
              <a:buNone/>
            </a:pPr>
            <a:r>
              <a:rPr lang="cs-CZ" dirty="0"/>
              <a:t>Základem hodnocení výsledku budou určitě základní měření jako TK, pulz, saturace. Po příjezdu do zdravotnického zařízení již můžeme zhodnotit, zda došlo ke změně ve smyslu snížení bolesti, zklidnění klienta. Tyto výsledky můžeme již předat sestře na oddělení, která na základě našich informací může snadněji vytvořit plán ošetřovatelské péče na svém oddělení.</a:t>
            </a:r>
          </a:p>
        </p:txBody>
      </p:sp>
    </p:spTree>
    <p:extLst>
      <p:ext uri="{BB962C8B-B14F-4D97-AF65-F5344CB8AC3E}">
        <p14:creationId xmlns:p14="http://schemas.microsoft.com/office/powerpoint/2010/main" val="2043690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0F0733-1A57-48F8-A0EA-C4D2129EDE68}"/>
              </a:ext>
            </a:extLst>
          </p:cNvPr>
          <p:cNvSpPr>
            <a:spLocks noGrp="1"/>
          </p:cNvSpPr>
          <p:nvPr>
            <p:ph type="title"/>
          </p:nvPr>
        </p:nvSpPr>
        <p:spPr/>
        <p:txBody>
          <a:bodyPr/>
          <a:lstStyle/>
          <a:p>
            <a:r>
              <a:rPr lang="cs-CZ" dirty="0"/>
              <a:t>Závěr</a:t>
            </a:r>
          </a:p>
        </p:txBody>
      </p:sp>
      <p:sp>
        <p:nvSpPr>
          <p:cNvPr id="3" name="Zástupný obsah 2">
            <a:extLst>
              <a:ext uri="{FF2B5EF4-FFF2-40B4-BE49-F238E27FC236}">
                <a16:creationId xmlns:a16="http://schemas.microsoft.com/office/drawing/2014/main" id="{0BB68F4E-BAF9-4879-911F-E97FBA22DEAA}"/>
              </a:ext>
            </a:extLst>
          </p:cNvPr>
          <p:cNvSpPr>
            <a:spLocks noGrp="1"/>
          </p:cNvSpPr>
          <p:nvPr>
            <p:ph idx="1"/>
          </p:nvPr>
        </p:nvSpPr>
        <p:spPr/>
        <p:txBody>
          <a:bodyPr/>
          <a:lstStyle/>
          <a:p>
            <a:r>
              <a:rPr lang="cs-CZ" dirty="0"/>
              <a:t>Stejnými kroky je možné postupovat v podstatě u většiny případů. Jak je možno vidět, není na aplikaci ošetřovatelského procesu nic složitého. Je však nutné mít základy již zažité, aby bylo možné poskytnout klientovi tu nejlepší péči.</a:t>
            </a:r>
          </a:p>
        </p:txBody>
      </p:sp>
    </p:spTree>
    <p:extLst>
      <p:ext uri="{BB962C8B-B14F-4D97-AF65-F5344CB8AC3E}">
        <p14:creationId xmlns:p14="http://schemas.microsoft.com/office/powerpoint/2010/main" val="333627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E061D-1774-4BE7-9C25-237EF3A7764E}"/>
              </a:ext>
            </a:extLst>
          </p:cNvPr>
          <p:cNvSpPr>
            <a:spLocks noGrp="1"/>
          </p:cNvSpPr>
          <p:nvPr>
            <p:ph type="title"/>
          </p:nvPr>
        </p:nvSpPr>
        <p:spPr/>
        <p:txBody>
          <a:bodyPr/>
          <a:lstStyle/>
          <a:p>
            <a:r>
              <a:rPr lang="cs-CZ" dirty="0"/>
              <a:t>Je to vůbec možné</a:t>
            </a:r>
          </a:p>
        </p:txBody>
      </p:sp>
      <p:sp>
        <p:nvSpPr>
          <p:cNvPr id="3" name="Zástupný obsah 2">
            <a:extLst>
              <a:ext uri="{FF2B5EF4-FFF2-40B4-BE49-F238E27FC236}">
                <a16:creationId xmlns:a16="http://schemas.microsoft.com/office/drawing/2014/main" id="{88B49F36-8565-4486-9E5B-AC15B04930EB}"/>
              </a:ext>
            </a:extLst>
          </p:cNvPr>
          <p:cNvSpPr>
            <a:spLocks noGrp="1"/>
          </p:cNvSpPr>
          <p:nvPr>
            <p:ph idx="1"/>
          </p:nvPr>
        </p:nvSpPr>
        <p:spPr>
          <a:xfrm>
            <a:off x="720001" y="1692002"/>
            <a:ext cx="10753201" cy="4524160"/>
          </a:xfrm>
        </p:spPr>
        <p:txBody>
          <a:bodyPr>
            <a:normAutofit fontScale="92500" lnSpcReduction="10000"/>
          </a:bodyPr>
          <a:lstStyle/>
          <a:p>
            <a:pPr marL="72000" indent="0">
              <a:buNone/>
            </a:pPr>
            <a:r>
              <a:rPr lang="cs-CZ" dirty="0"/>
              <a:t>„.. Na toto téma proběhlo několik diskusí, které však končily závěrem, že v urgentní medicíně, zejména díky tomu, že se vše odvíjí od lékařských diagnóz, a vzhledem ke krátkému časovému úseku strávenému s klientem, není možné aplikovat ošetřovatelský proces. Pokusím se ukázat, že plánovat ošetřovatelskou péči lze (alespoň částečně) i při výjezdu záchranné služby…“</a:t>
            </a:r>
          </a:p>
          <a:p>
            <a:pPr marL="72000" indent="0">
              <a:buNone/>
            </a:pPr>
            <a:br>
              <a:rPr lang="cs-CZ" dirty="0"/>
            </a:br>
            <a:endParaRPr lang="cs-CZ" dirty="0"/>
          </a:p>
        </p:txBody>
      </p:sp>
    </p:spTree>
    <p:extLst>
      <p:ext uri="{BB962C8B-B14F-4D97-AF65-F5344CB8AC3E}">
        <p14:creationId xmlns:p14="http://schemas.microsoft.com/office/powerpoint/2010/main" val="2004620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633C60-05CC-4BC8-A1FB-3F7DFCC580B5}"/>
              </a:ext>
            </a:extLst>
          </p:cNvPr>
          <p:cNvSpPr>
            <a:spLocks noGrp="1"/>
          </p:cNvSpPr>
          <p:nvPr>
            <p:ph type="title"/>
          </p:nvPr>
        </p:nvSpPr>
        <p:spPr/>
        <p:txBody>
          <a:bodyPr/>
          <a:lstStyle/>
          <a:p>
            <a:r>
              <a:rPr lang="cs-CZ" dirty="0"/>
              <a:t>Diskuse</a:t>
            </a:r>
          </a:p>
        </p:txBody>
      </p:sp>
      <p:sp>
        <p:nvSpPr>
          <p:cNvPr id="3" name="Zástupný obsah 2">
            <a:extLst>
              <a:ext uri="{FF2B5EF4-FFF2-40B4-BE49-F238E27FC236}">
                <a16:creationId xmlns:a16="http://schemas.microsoft.com/office/drawing/2014/main" id="{FC4F95B5-4BA5-43C2-AF9B-521504006F0D}"/>
              </a:ext>
            </a:extLst>
          </p:cNvPr>
          <p:cNvSpPr>
            <a:spLocks noGrp="1"/>
          </p:cNvSpPr>
          <p:nvPr>
            <p:ph idx="1"/>
          </p:nvPr>
        </p:nvSpPr>
        <p:spPr/>
        <p:txBody>
          <a:bodyPr/>
          <a:lstStyle/>
          <a:p>
            <a:pPr marL="72000" indent="0">
              <a:buNone/>
            </a:pPr>
            <a:r>
              <a:rPr lang="cs-CZ" dirty="0"/>
              <a:t>Zkuste společně vymyslet pár stavů a s nimi spojený </a:t>
            </a:r>
            <a:r>
              <a:rPr lang="cs-CZ"/>
              <a:t>ošetřovatelský proces.</a:t>
            </a:r>
          </a:p>
        </p:txBody>
      </p:sp>
    </p:spTree>
    <p:extLst>
      <p:ext uri="{BB962C8B-B14F-4D97-AF65-F5344CB8AC3E}">
        <p14:creationId xmlns:p14="http://schemas.microsoft.com/office/powerpoint/2010/main" val="787772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897B6-C470-4CAE-B0F9-BF552650E7AE}"/>
              </a:ext>
            </a:extLst>
          </p:cNvPr>
          <p:cNvSpPr>
            <a:spLocks noGrp="1"/>
          </p:cNvSpPr>
          <p:nvPr>
            <p:ph type="title"/>
          </p:nvPr>
        </p:nvSpPr>
        <p:spPr/>
        <p:txBody>
          <a:bodyPr/>
          <a:lstStyle/>
          <a:p>
            <a:r>
              <a:rPr lang="cs-CZ" dirty="0"/>
              <a:t>Odkaz</a:t>
            </a:r>
          </a:p>
        </p:txBody>
      </p:sp>
      <p:sp>
        <p:nvSpPr>
          <p:cNvPr id="3" name="Zástupný obsah 2">
            <a:extLst>
              <a:ext uri="{FF2B5EF4-FFF2-40B4-BE49-F238E27FC236}">
                <a16:creationId xmlns:a16="http://schemas.microsoft.com/office/drawing/2014/main" id="{95F030FB-BD1C-4DB2-BFE8-ABD5E8513BB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11633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60B79-138F-4AAB-A15E-3E653C670ABE}"/>
              </a:ext>
            </a:extLst>
          </p:cNvPr>
          <p:cNvSpPr>
            <a:spLocks noGrp="1"/>
          </p:cNvSpPr>
          <p:nvPr>
            <p:ph type="title"/>
          </p:nvPr>
        </p:nvSpPr>
        <p:spPr/>
        <p:txBody>
          <a:bodyPr/>
          <a:lstStyle/>
          <a:p>
            <a:r>
              <a:rPr lang="cs-CZ" dirty="0"/>
              <a:t>Obecné shrnutí ošetřovatelského procesu</a:t>
            </a:r>
          </a:p>
        </p:txBody>
      </p:sp>
      <p:sp>
        <p:nvSpPr>
          <p:cNvPr id="3" name="Zástupný obsah 2">
            <a:extLst>
              <a:ext uri="{FF2B5EF4-FFF2-40B4-BE49-F238E27FC236}">
                <a16:creationId xmlns:a16="http://schemas.microsoft.com/office/drawing/2014/main" id="{765EFAB5-C3F0-4ED9-90DA-EA912D56EEA3}"/>
              </a:ext>
            </a:extLst>
          </p:cNvPr>
          <p:cNvSpPr>
            <a:spLocks noGrp="1"/>
          </p:cNvSpPr>
          <p:nvPr>
            <p:ph idx="1"/>
          </p:nvPr>
        </p:nvSpPr>
        <p:spPr/>
        <p:txBody>
          <a:bodyPr/>
          <a:lstStyle/>
          <a:p>
            <a:r>
              <a:rPr lang="cs-CZ" dirty="0"/>
              <a:t>Systematická racionální metoda plánování a poskytování ošetřovatelské péče.</a:t>
            </a:r>
          </a:p>
          <a:p>
            <a:endParaRPr lang="cs-CZ" dirty="0"/>
          </a:p>
          <a:p>
            <a:r>
              <a:rPr lang="cs-CZ" dirty="0"/>
              <a:t>Způsobu práce s nemocným, způsob přístupu k profesionální ošetřovatelské péči, která je uskutečňována v určitém logickém pořadí.</a:t>
            </a:r>
          </a:p>
        </p:txBody>
      </p:sp>
    </p:spTree>
    <p:extLst>
      <p:ext uri="{BB962C8B-B14F-4D97-AF65-F5344CB8AC3E}">
        <p14:creationId xmlns:p14="http://schemas.microsoft.com/office/powerpoint/2010/main" val="661655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B8AC27-305F-4E23-8A3E-5A61C99FFF65}"/>
              </a:ext>
            </a:extLst>
          </p:cNvPr>
          <p:cNvSpPr>
            <a:spLocks noGrp="1"/>
          </p:cNvSpPr>
          <p:nvPr>
            <p:ph type="title"/>
          </p:nvPr>
        </p:nvSpPr>
        <p:spPr/>
        <p:txBody>
          <a:bodyPr/>
          <a:lstStyle/>
          <a:p>
            <a:r>
              <a:rPr lang="cs-CZ" dirty="0"/>
              <a:t>Skládá se z pěti fází, respektive kroků:</a:t>
            </a:r>
          </a:p>
        </p:txBody>
      </p:sp>
      <p:sp>
        <p:nvSpPr>
          <p:cNvPr id="3" name="Zástupný obsah 2">
            <a:extLst>
              <a:ext uri="{FF2B5EF4-FFF2-40B4-BE49-F238E27FC236}">
                <a16:creationId xmlns:a16="http://schemas.microsoft.com/office/drawing/2014/main" id="{D4F19A61-B77E-4CD2-A6DD-3F013FA72C84}"/>
              </a:ext>
            </a:extLst>
          </p:cNvPr>
          <p:cNvSpPr>
            <a:spLocks noGrp="1"/>
          </p:cNvSpPr>
          <p:nvPr>
            <p:ph idx="1"/>
          </p:nvPr>
        </p:nvSpPr>
        <p:spPr>
          <a:xfrm>
            <a:off x="720001" y="1692002"/>
            <a:ext cx="10085745" cy="4139998"/>
          </a:xfrm>
        </p:spPr>
        <p:txBody>
          <a:bodyPr>
            <a:normAutofit fontScale="55000" lnSpcReduction="20000"/>
          </a:bodyPr>
          <a:lstStyle/>
          <a:p>
            <a:pPr marL="72000" indent="0">
              <a:buNone/>
            </a:pPr>
            <a:r>
              <a:rPr lang="cs-CZ" b="1" dirty="0"/>
              <a:t>1. Posuzování</a:t>
            </a:r>
            <a:r>
              <a:rPr lang="cs-CZ" dirty="0"/>
              <a:t> (zhodnocení stavu nemocného) – zhodnocení pomocí rozhovoru, pozorováním, testováním, měřením.</a:t>
            </a:r>
          </a:p>
          <a:p>
            <a:pPr marL="72000" indent="0">
              <a:buNone/>
            </a:pPr>
            <a:br>
              <a:rPr lang="cs-CZ" dirty="0"/>
            </a:br>
            <a:r>
              <a:rPr lang="cs-CZ" b="1" dirty="0"/>
              <a:t>2. Diagnostika </a:t>
            </a:r>
            <a:r>
              <a:rPr lang="cs-CZ" dirty="0"/>
              <a:t>(stanovení ošetřovatelských potřeb, problémů, diagnóz) – ošetřovatelské problémy diagnostikované sestrou, problémy pociťované klientem.</a:t>
            </a:r>
          </a:p>
          <a:p>
            <a:pPr marL="72000" indent="0">
              <a:buNone/>
            </a:pPr>
            <a:br>
              <a:rPr lang="cs-CZ" dirty="0"/>
            </a:br>
            <a:r>
              <a:rPr lang="cs-CZ" b="1" dirty="0"/>
              <a:t>3. Plánování </a:t>
            </a:r>
            <a:r>
              <a:rPr lang="cs-CZ" dirty="0"/>
              <a:t>(plánování ošetřovatelské péče) – stanovení krátkodobých a dlouhodobých cílů ošetřovatelské péče, návrh vhodných opatření pro jejich dosažení, dohoda s klientem o pořadí naléhavosti jejich provedení.</a:t>
            </a:r>
          </a:p>
          <a:p>
            <a:pPr marL="72000" indent="0">
              <a:buNone/>
            </a:pPr>
            <a:br>
              <a:rPr lang="cs-CZ" dirty="0"/>
            </a:br>
            <a:r>
              <a:rPr lang="cs-CZ" b="1" dirty="0"/>
              <a:t>4. Realizace </a:t>
            </a:r>
            <a:r>
              <a:rPr lang="cs-CZ" dirty="0"/>
              <a:t>(aktivní individualizovaná péče) – uplatnění plánovaných ošetřovatelských zásahů na pomoc klientovi při dosahování jeho cílů.</a:t>
            </a:r>
          </a:p>
          <a:p>
            <a:pPr marL="72000" indent="0">
              <a:buNone/>
            </a:pPr>
            <a:br>
              <a:rPr lang="cs-CZ" dirty="0"/>
            </a:br>
            <a:r>
              <a:rPr lang="cs-CZ" b="1" dirty="0"/>
              <a:t>5. Vyhodnocení</a:t>
            </a:r>
            <a:r>
              <a:rPr lang="cs-CZ" dirty="0"/>
              <a:t> (zhodnocení efektu poskytnuté péče) – objektivní změření účinku péče, zhodnocení fyzického i psychického komfortu klienta.</a:t>
            </a:r>
          </a:p>
        </p:txBody>
      </p:sp>
    </p:spTree>
    <p:extLst>
      <p:ext uri="{BB962C8B-B14F-4D97-AF65-F5344CB8AC3E}">
        <p14:creationId xmlns:p14="http://schemas.microsoft.com/office/powerpoint/2010/main" val="350993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972B353-D3F7-40B2-97E8-B184E086DA6E}"/>
              </a:ext>
            </a:extLst>
          </p:cNvPr>
          <p:cNvSpPr>
            <a:spLocks noGrp="1"/>
          </p:cNvSpPr>
          <p:nvPr>
            <p:ph type="title"/>
          </p:nvPr>
        </p:nvSpPr>
        <p:spPr/>
        <p:txBody>
          <a:bodyPr/>
          <a:lstStyle/>
          <a:p>
            <a:r>
              <a:rPr lang="cs-CZ" dirty="0"/>
              <a:t>Přenesení do urgentní péče</a:t>
            </a:r>
          </a:p>
        </p:txBody>
      </p:sp>
      <p:sp>
        <p:nvSpPr>
          <p:cNvPr id="5" name="Podnadpis 4">
            <a:extLst>
              <a:ext uri="{FF2B5EF4-FFF2-40B4-BE49-F238E27FC236}">
                <a16:creationId xmlns:a16="http://schemas.microsoft.com/office/drawing/2014/main" id="{D7431B10-5B33-4DF7-9F5F-8616382CC9F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49195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6B6390-916C-487F-A908-6F2A6661A89B}"/>
              </a:ext>
            </a:extLst>
          </p:cNvPr>
          <p:cNvSpPr>
            <a:spLocks noGrp="1"/>
          </p:cNvSpPr>
          <p:nvPr>
            <p:ph type="title"/>
          </p:nvPr>
        </p:nvSpPr>
        <p:spPr/>
        <p:txBody>
          <a:bodyPr/>
          <a:lstStyle/>
          <a:p>
            <a:r>
              <a:rPr lang="cs-CZ" dirty="0"/>
              <a:t>1. Posuzování:</a:t>
            </a:r>
          </a:p>
        </p:txBody>
      </p:sp>
      <p:sp>
        <p:nvSpPr>
          <p:cNvPr id="3" name="Zástupný obsah 2">
            <a:extLst>
              <a:ext uri="{FF2B5EF4-FFF2-40B4-BE49-F238E27FC236}">
                <a16:creationId xmlns:a16="http://schemas.microsoft.com/office/drawing/2014/main" id="{53609B54-902D-4A74-9525-80D939C1A323}"/>
              </a:ext>
            </a:extLst>
          </p:cNvPr>
          <p:cNvSpPr>
            <a:spLocks noGrp="1"/>
          </p:cNvSpPr>
          <p:nvPr>
            <p:ph idx="1"/>
          </p:nvPr>
        </p:nvSpPr>
        <p:spPr>
          <a:xfrm>
            <a:off x="588116" y="1709587"/>
            <a:ext cx="10753201" cy="4139998"/>
          </a:xfrm>
        </p:spPr>
        <p:txBody>
          <a:bodyPr/>
          <a:lstStyle/>
          <a:p>
            <a:r>
              <a:rPr lang="cs-CZ" dirty="0"/>
              <a:t>Zhodnocení stavu nemocného probíhá stejně jako v jakémkoli jiném zdravotnickém zařízení, tzn. rozhovorem, pozorováním, měřením. V případě klienta v bezvědomí nebo stavu, kdy není možná komunikace, je posouzení zúženo na objektivní projevy.</a:t>
            </a:r>
          </a:p>
        </p:txBody>
      </p:sp>
    </p:spTree>
    <p:extLst>
      <p:ext uri="{BB962C8B-B14F-4D97-AF65-F5344CB8AC3E}">
        <p14:creationId xmlns:p14="http://schemas.microsoft.com/office/powerpoint/2010/main" val="108707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D9256C-6F4C-42ED-8BF5-E5AE5512043A}"/>
              </a:ext>
            </a:extLst>
          </p:cNvPr>
          <p:cNvSpPr>
            <a:spLocks noGrp="1"/>
          </p:cNvSpPr>
          <p:nvPr>
            <p:ph type="title"/>
          </p:nvPr>
        </p:nvSpPr>
        <p:spPr/>
        <p:txBody>
          <a:bodyPr/>
          <a:lstStyle/>
          <a:p>
            <a:r>
              <a:rPr lang="cs-CZ" dirty="0"/>
              <a:t>2. Diagnostika:</a:t>
            </a:r>
          </a:p>
        </p:txBody>
      </p:sp>
      <p:sp>
        <p:nvSpPr>
          <p:cNvPr id="3" name="Zástupný obsah 2">
            <a:extLst>
              <a:ext uri="{FF2B5EF4-FFF2-40B4-BE49-F238E27FC236}">
                <a16:creationId xmlns:a16="http://schemas.microsoft.com/office/drawing/2014/main" id="{F648634F-5AFD-47C7-9E86-9F5E9BF3A977}"/>
              </a:ext>
            </a:extLst>
          </p:cNvPr>
          <p:cNvSpPr>
            <a:spLocks noGrp="1"/>
          </p:cNvSpPr>
          <p:nvPr>
            <p:ph idx="1"/>
          </p:nvPr>
        </p:nvSpPr>
        <p:spPr>
          <a:xfrm>
            <a:off x="720001" y="1692002"/>
            <a:ext cx="10753201" cy="4242806"/>
          </a:xfrm>
        </p:spPr>
        <p:txBody>
          <a:bodyPr>
            <a:normAutofit/>
          </a:bodyPr>
          <a:lstStyle/>
          <a:p>
            <a:r>
              <a:rPr lang="cs-CZ" dirty="0"/>
              <a:t>V UP je rozhodující diagnóza lékařská, od které se odvíjí terapie. Sestra však může vedle lékařské diagnózy stanovit i diagnózu sesterskou, která zajistí komplexnější péči ve vztahu k naplnění potřeb klienta. </a:t>
            </a:r>
            <a:r>
              <a:rPr lang="cs-CZ" u="sng" dirty="0"/>
              <a:t>Sesterská diagnóza nemá za úkol pojmenovat nemoc. </a:t>
            </a:r>
            <a:r>
              <a:rPr lang="cs-CZ" dirty="0"/>
              <a:t>Pojmenování nemoci je diagnózou lékařskou. Na rozdíl od ní je diagnóza sesterská pojmenováním problému klienta!!!</a:t>
            </a:r>
          </a:p>
        </p:txBody>
      </p:sp>
    </p:spTree>
    <p:extLst>
      <p:ext uri="{BB962C8B-B14F-4D97-AF65-F5344CB8AC3E}">
        <p14:creationId xmlns:p14="http://schemas.microsoft.com/office/powerpoint/2010/main" val="390517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F8CF2-8251-43AB-AED8-259F017B2A13}"/>
              </a:ext>
            </a:extLst>
          </p:cNvPr>
          <p:cNvSpPr>
            <a:spLocks noGrp="1"/>
          </p:cNvSpPr>
          <p:nvPr>
            <p:ph type="title"/>
          </p:nvPr>
        </p:nvSpPr>
        <p:spPr/>
        <p:txBody>
          <a:bodyPr/>
          <a:lstStyle/>
          <a:p>
            <a:r>
              <a:rPr lang="cs-CZ" dirty="0"/>
              <a:t>Diagnostika - dodatek</a:t>
            </a:r>
          </a:p>
        </p:txBody>
      </p:sp>
      <p:sp>
        <p:nvSpPr>
          <p:cNvPr id="3" name="Zástupný obsah 2">
            <a:extLst>
              <a:ext uri="{FF2B5EF4-FFF2-40B4-BE49-F238E27FC236}">
                <a16:creationId xmlns:a16="http://schemas.microsoft.com/office/drawing/2014/main" id="{65E2393F-2C4A-4135-B2B3-0EEA1423F622}"/>
              </a:ext>
            </a:extLst>
          </p:cNvPr>
          <p:cNvSpPr>
            <a:spLocks noGrp="1"/>
          </p:cNvSpPr>
          <p:nvPr>
            <p:ph idx="1"/>
          </p:nvPr>
        </p:nvSpPr>
        <p:spPr>
          <a:xfrm>
            <a:off x="720001" y="1692001"/>
            <a:ext cx="10753201" cy="4365899"/>
          </a:xfrm>
        </p:spPr>
        <p:txBody>
          <a:bodyPr>
            <a:normAutofit fontScale="62500" lnSpcReduction="20000"/>
          </a:bodyPr>
          <a:lstStyle/>
          <a:p>
            <a:r>
              <a:rPr lang="cs-CZ" dirty="0"/>
              <a:t>(Nutno dodat, že i lékařská diagnóza je někdy v urgentní medicíně pouze symptomatická, tudíž je zde prostor pro diagnózu sesterskou!) </a:t>
            </a:r>
          </a:p>
          <a:p>
            <a:endParaRPr lang="cs-CZ" dirty="0"/>
          </a:p>
          <a:p>
            <a:r>
              <a:rPr lang="cs-CZ" dirty="0"/>
              <a:t>Sesterská diagnóza je třísložková – </a:t>
            </a:r>
            <a:r>
              <a:rPr lang="cs-CZ" u="sng" dirty="0"/>
              <a:t>Problém (P), Etiologie (E), Symptom (S)</a:t>
            </a:r>
            <a:r>
              <a:rPr lang="cs-CZ" dirty="0"/>
              <a:t>: Zkratka PES napomůže </a:t>
            </a:r>
            <a:br>
              <a:rPr lang="cs-CZ" dirty="0"/>
            </a:br>
            <a:r>
              <a:rPr lang="cs-CZ" dirty="0"/>
              <a:t>k lepšímu zapamatování si komponentů pro stanovení diagnózy.</a:t>
            </a:r>
            <a:br>
              <a:rPr lang="cs-CZ" dirty="0"/>
            </a:br>
            <a:endParaRPr lang="cs-CZ" dirty="0"/>
          </a:p>
          <a:p>
            <a:r>
              <a:rPr lang="cs-CZ" dirty="0"/>
              <a:t>První složka „Problém“ zahrnuje stručně a jasně stav klienta (bolest…), druhá složka „Etiologie“ identifikuje příčinu (…z důvodu porušení integrity kůže…), třetí složka „Symptom“ udává formu projevu problému (…projevující se změnou mimiky klienta). Celá třísložková sesterská diagnóza bude znít: „Bolest z důvodu porušení integrity kůže, projevující se změnou mimiky klienta.“ Pro nastudování používaných definicí problémů, etiologií a symptomů je vhodné použít např. Kapesní průvodce sestry, kde je většina výrazů uvedena.</a:t>
            </a:r>
          </a:p>
        </p:txBody>
      </p:sp>
    </p:spTree>
    <p:extLst>
      <p:ext uri="{BB962C8B-B14F-4D97-AF65-F5344CB8AC3E}">
        <p14:creationId xmlns:p14="http://schemas.microsoft.com/office/powerpoint/2010/main" val="234718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18C70F-6D4D-4845-B60D-EDA4C59032C3}"/>
              </a:ext>
            </a:extLst>
          </p:cNvPr>
          <p:cNvSpPr>
            <a:spLocks noGrp="1"/>
          </p:cNvSpPr>
          <p:nvPr>
            <p:ph type="title"/>
          </p:nvPr>
        </p:nvSpPr>
        <p:spPr/>
        <p:txBody>
          <a:bodyPr/>
          <a:lstStyle/>
          <a:p>
            <a:r>
              <a:rPr lang="cs-CZ" dirty="0"/>
              <a:t>3. Plánování </a:t>
            </a:r>
          </a:p>
        </p:txBody>
      </p:sp>
      <p:sp>
        <p:nvSpPr>
          <p:cNvPr id="3" name="Zástupný obsah 2">
            <a:extLst>
              <a:ext uri="{FF2B5EF4-FFF2-40B4-BE49-F238E27FC236}">
                <a16:creationId xmlns:a16="http://schemas.microsoft.com/office/drawing/2014/main" id="{A85D835B-B5A8-485E-BA08-9B142E06B282}"/>
              </a:ext>
            </a:extLst>
          </p:cNvPr>
          <p:cNvSpPr>
            <a:spLocks noGrp="1"/>
          </p:cNvSpPr>
          <p:nvPr>
            <p:ph idx="1"/>
          </p:nvPr>
        </p:nvSpPr>
        <p:spPr>
          <a:xfrm>
            <a:off x="632078" y="1727172"/>
            <a:ext cx="10753201" cy="4286766"/>
          </a:xfrm>
        </p:spPr>
        <p:txBody>
          <a:bodyPr>
            <a:normAutofit fontScale="55000" lnSpcReduction="20000"/>
          </a:bodyPr>
          <a:lstStyle/>
          <a:p>
            <a:r>
              <a:rPr lang="cs-CZ" dirty="0"/>
              <a:t>V této fázi se dostáváme v urgentní medicíně k problému, který vzniká na základě </a:t>
            </a:r>
            <a:r>
              <a:rPr lang="cs-CZ" u="sng" dirty="0"/>
              <a:t>krátkého časového úseku </a:t>
            </a:r>
            <a:r>
              <a:rPr lang="cs-CZ" dirty="0"/>
              <a:t>stráveného s klientem. Tato část ošetřovatelského procesu je patrně </a:t>
            </a:r>
            <a:r>
              <a:rPr lang="cs-CZ" u="sng" dirty="0"/>
              <a:t>nejnáročnější na znalosti sestry </a:t>
            </a:r>
            <a:r>
              <a:rPr lang="cs-CZ" dirty="0"/>
              <a:t>a její schopnost orientovat se v plánování poskytování péče. Vzhledem k časovému deficitu se na výjezdu ZS nebude možné příliš zabývat dlouhodobými cíli, avšak krátkodobé cíle naplánovat lze za předpokladu, že sestra stanoví takové cíle, které v daném časovém úseku mohou být splněny. </a:t>
            </a:r>
          </a:p>
          <a:p>
            <a:endParaRPr lang="cs-CZ" dirty="0"/>
          </a:p>
          <a:p>
            <a:r>
              <a:rPr lang="cs-CZ" dirty="0"/>
              <a:t>Například: zmírnění bolesti, snížení úzkosti, zvýšení objemu krevního řečiště, obnova fyziologického dýchání atd. Tyto cíle by měly být odvozeny od sesterské diagnózy a měl by být stanoven čas pro jejich dosažení. Nedělitelnou součástí plánování by mělo být stanovení výsledných kritérií. Výsledné kritérium je v podstatě definování toho, jaký efekt očekáváme a za jakých kritérií dosáhneme stanoveného cíle naší ošetřovatelské péče. Například „Klient udává snížení bolesti, klient je klidnější a chápe problém atd.“ neboli – při stanovení cílů ošetřovatelské péče hledáme odpověď na dvě otázky: </a:t>
            </a:r>
          </a:p>
          <a:p>
            <a:endParaRPr lang="cs-CZ" dirty="0"/>
          </a:p>
          <a:p>
            <a:pPr marL="586350" indent="-514350">
              <a:buAutoNum type="alphaLcParenR"/>
            </a:pPr>
            <a:r>
              <a:rPr lang="cs-CZ" dirty="0"/>
              <a:t>čeho chceme u klienta dosáhnout; </a:t>
            </a:r>
          </a:p>
          <a:p>
            <a:pPr marL="586350" indent="-514350">
              <a:buAutoNum type="alphaLcParenR"/>
            </a:pPr>
            <a:r>
              <a:rPr lang="cs-CZ" dirty="0"/>
              <a:t>jak poznáme, že jsme vytyčeného cíle dosáhli.</a:t>
            </a:r>
          </a:p>
        </p:txBody>
      </p:sp>
    </p:spTree>
    <p:extLst>
      <p:ext uri="{BB962C8B-B14F-4D97-AF65-F5344CB8AC3E}">
        <p14:creationId xmlns:p14="http://schemas.microsoft.com/office/powerpoint/2010/main" val="86662774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potx" id="{1927B253-FB08-41F5-B38D-80E9F802FC2D}" vid="{7C5ABD59-4F0A-4D9D-A126-85E5800F092A}"/>
    </a:ext>
  </a:extLst>
</a:theme>
</file>

<file path=docProps/app.xml><?xml version="1.0" encoding="utf-8"?>
<Properties xmlns="http://schemas.openxmlformats.org/officeDocument/2006/extended-properties" xmlns:vt="http://schemas.openxmlformats.org/officeDocument/2006/docPropsVTypes">
  <Template>prezentace-med-cz-4-3</Template>
  <TotalTime>80</TotalTime>
  <Words>1407</Words>
  <Application>Microsoft Office PowerPoint</Application>
  <PresentationFormat>Širokoúhlá obrazovka</PresentationFormat>
  <Paragraphs>64</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Tahoma</vt:lpstr>
      <vt:lpstr>Wingdings</vt:lpstr>
      <vt:lpstr>Prezentace_MU_CZ</vt:lpstr>
      <vt:lpstr>Aplikace ošetřovatelského procesu na oddělení urgentního příjmu</vt:lpstr>
      <vt:lpstr>Je to vůbec možné</vt:lpstr>
      <vt:lpstr>Obecné shrnutí ošetřovatelského procesu</vt:lpstr>
      <vt:lpstr>Skládá se z pěti fází, respektive kroků:</vt:lpstr>
      <vt:lpstr>Přenesení do urgentní péče</vt:lpstr>
      <vt:lpstr>1. Posuzování:</vt:lpstr>
      <vt:lpstr>2. Diagnostika:</vt:lpstr>
      <vt:lpstr>Diagnostika - dodatek</vt:lpstr>
      <vt:lpstr>3. Plánování </vt:lpstr>
      <vt:lpstr>4. Realizace:</vt:lpstr>
      <vt:lpstr>5. Vyhodnocení:</vt:lpstr>
      <vt:lpstr>Prezentace aplikace PowerPoint</vt:lpstr>
      <vt:lpstr>Prezentace aplikace PowerPoint</vt:lpstr>
      <vt:lpstr>Akutní infarkt myokardu (lékařská diagnóza)</vt:lpstr>
      <vt:lpstr>Akutní infarkt myokardu (lékařská diagnóza)</vt:lpstr>
      <vt:lpstr>Akutní infarkt myokardu (lékařská diagnóza)</vt:lpstr>
      <vt:lpstr>Akutní infarkt myokardu (lékařská diagnóza)</vt:lpstr>
      <vt:lpstr>Akutní infarkt myokardu (lékařská diagnóza)</vt:lpstr>
      <vt:lpstr>Závěr</vt:lpstr>
      <vt:lpstr>Diskuse</vt:lpstr>
      <vt:lpstr>Odkaz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Aplikace ošetřovatelského procesu na oddělení urgentního příjmu</dc:title>
  <dc:creator>Pospíšil Michal Mgr.</dc:creator>
  <cp:lastModifiedBy>Pospíšil Michal Mgr.</cp:lastModifiedBy>
  <cp:revision>11</cp:revision>
  <dcterms:created xsi:type="dcterms:W3CDTF">2020-02-17T17:55:14Z</dcterms:created>
  <dcterms:modified xsi:type="dcterms:W3CDTF">2020-03-04T03:21:31Z</dcterms:modified>
</cp:coreProperties>
</file>