
<file path=[Content_Types].xml><?xml version="1.0" encoding="utf-8"?>
<Types xmlns="http://schemas.openxmlformats.org/package/2006/content-types">
  <Default Extension="png" ContentType="image/png"/>
  <Default Extension="jfif" ContentType="image/jpe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3" r:id="rId5"/>
    <p:sldId id="262" r:id="rId6"/>
    <p:sldId id="258" r:id="rId7"/>
    <p:sldId id="267" r:id="rId8"/>
    <p:sldId id="266" r:id="rId9"/>
    <p:sldId id="259" r:id="rId10"/>
    <p:sldId id="260" r:id="rId11"/>
    <p:sldId id="264" r:id="rId12"/>
    <p:sldId id="265" r:id="rId13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můžete upravit styl předlohy.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ázev a popis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ce s popis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Jmenovka s citac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ravda nebo neprav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oddí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Jenom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cs-CZ"/>
              <a:t>Kliknutím na ikonu přidáte obrázek.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Upravte styly předlohy textu.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cs-CZ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gif"/><Relationship Id="rId5" Type="http://schemas.openxmlformats.org/officeDocument/2006/relationships/image" Target="../media/image13.gif"/><Relationship Id="rId4" Type="http://schemas.openxmlformats.org/officeDocument/2006/relationships/image" Target="../media/image12.jf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f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8614A7E-9795-4885-BA8D-CDFE78EBB1C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Specifika péče                      o hospitalizovanou ženu          v těhotenství a v šestinedělí </a:t>
            </a:r>
          </a:p>
        </p:txBody>
      </p:sp>
      <p:sp>
        <p:nvSpPr>
          <p:cNvPr id="3" name="Podnadpis 2">
            <a:extLst>
              <a:ext uri="{FF2B5EF4-FFF2-40B4-BE49-F238E27FC236}">
                <a16:creationId xmlns:a16="http://schemas.microsoft.com/office/drawing/2014/main" id="{B866DF4D-53FC-4285-AA79-A8E240E65524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436811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5CC3E7D-C534-4580-9CA0-AF65ACFC1E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Šestinedělí  - specifika péče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FE39D92-AC6A-4A45-ADBD-CC5EA1187D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b="1" dirty="0" err="1"/>
              <a:t>Šestinědělka</a:t>
            </a:r>
            <a:r>
              <a:rPr lang="cs-CZ" dirty="0"/>
              <a:t> + </a:t>
            </a:r>
            <a:r>
              <a:rPr lang="cs-CZ" b="1" dirty="0">
                <a:solidFill>
                  <a:srgbClr val="FF0000"/>
                </a:solidFill>
              </a:rPr>
              <a:t>pacientka</a:t>
            </a:r>
          </a:p>
          <a:p>
            <a:r>
              <a:rPr lang="cs-CZ" dirty="0"/>
              <a:t>Separace x </a:t>
            </a:r>
            <a:r>
              <a:rPr lang="cs-CZ" dirty="0" err="1"/>
              <a:t>bonding</a:t>
            </a:r>
            <a:endParaRPr lang="cs-CZ" dirty="0"/>
          </a:p>
          <a:p>
            <a:r>
              <a:rPr lang="cs-CZ" b="1" dirty="0"/>
              <a:t>Laktace</a:t>
            </a:r>
            <a:r>
              <a:rPr lang="cs-CZ" dirty="0"/>
              <a:t> – podpora laktace, </a:t>
            </a:r>
            <a:r>
              <a:rPr lang="cs-CZ" dirty="0" err="1"/>
              <a:t>odstříkávání</a:t>
            </a:r>
            <a:r>
              <a:rPr lang="cs-CZ" dirty="0"/>
              <a:t> MM</a:t>
            </a:r>
          </a:p>
          <a:p>
            <a:r>
              <a:rPr lang="cs-CZ" b="1" dirty="0"/>
              <a:t>Involuční změny</a:t>
            </a:r>
            <a:r>
              <a:rPr lang="cs-CZ" dirty="0"/>
              <a:t> a jejich sledování</a:t>
            </a:r>
          </a:p>
          <a:p>
            <a:endParaRPr lang="cs-CZ" dirty="0"/>
          </a:p>
          <a:p>
            <a:r>
              <a:rPr lang="cs-CZ" b="1" dirty="0"/>
              <a:t>Komplikovaný pooperační stav (SC), </a:t>
            </a:r>
            <a:r>
              <a:rPr lang="cs-CZ" b="1" dirty="0" err="1"/>
              <a:t>eklamptický</a:t>
            </a:r>
            <a:r>
              <a:rPr lang="cs-CZ" b="1" dirty="0"/>
              <a:t> stav</a:t>
            </a:r>
            <a:r>
              <a:rPr lang="cs-CZ" dirty="0"/>
              <a:t>, </a:t>
            </a:r>
            <a:r>
              <a:rPr lang="cs-CZ" b="1" dirty="0" err="1"/>
              <a:t>Hellp</a:t>
            </a:r>
            <a:r>
              <a:rPr lang="cs-CZ" dirty="0"/>
              <a:t>, </a:t>
            </a:r>
            <a:r>
              <a:rPr lang="cs-CZ" b="1" dirty="0"/>
              <a:t>DIC</a:t>
            </a:r>
            <a:r>
              <a:rPr lang="cs-CZ" dirty="0"/>
              <a:t>, </a:t>
            </a:r>
            <a:r>
              <a:rPr lang="cs-CZ" dirty="0" err="1"/>
              <a:t>Hemorhagický</a:t>
            </a:r>
            <a:r>
              <a:rPr lang="cs-CZ" dirty="0"/>
              <a:t> šok, Embolizace, </a:t>
            </a:r>
            <a:r>
              <a:rPr lang="cs-CZ" b="1" dirty="0"/>
              <a:t>Sepse</a:t>
            </a:r>
          </a:p>
        </p:txBody>
      </p:sp>
    </p:spTree>
    <p:extLst>
      <p:ext uri="{BB962C8B-B14F-4D97-AF65-F5344CB8AC3E}">
        <p14:creationId xmlns:p14="http://schemas.microsoft.com/office/powerpoint/2010/main" val="426184941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70F41749-C077-4FFB-B4A5-42A2F067F5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Sledování involučních změn</a:t>
            </a:r>
          </a:p>
        </p:txBody>
      </p:sp>
      <p:pic>
        <p:nvPicPr>
          <p:cNvPr id="6146" name="Obrázok 2">
            <a:extLst>
              <a:ext uri="{FF2B5EF4-FFF2-40B4-BE49-F238E27FC236}">
                <a16:creationId xmlns:a16="http://schemas.microsoft.com/office/drawing/2014/main" id="{B49989BF-979F-427C-B054-051B7487A0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0856" y="1526380"/>
            <a:ext cx="8152719" cy="41354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Obrázok 1" descr="zmenypoporodu.jpg">
            <a:extLst>
              <a:ext uri="{FF2B5EF4-FFF2-40B4-BE49-F238E27FC236}">
                <a16:creationId xmlns:a16="http://schemas.microsoft.com/office/drawing/2014/main" id="{310A24D3-DF11-43EF-B694-49474B8C9539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01192" y="1264555"/>
            <a:ext cx="4353799" cy="54791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464715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EA23D9F-1AEE-4759-A94C-B403D88443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76925" y="645652"/>
            <a:ext cx="10284875" cy="1280890"/>
          </a:xfrm>
        </p:spPr>
        <p:txBody>
          <a:bodyPr/>
          <a:lstStyle/>
          <a:p>
            <a:r>
              <a:rPr lang="cs-CZ" dirty="0"/>
              <a:t>Podpora laktace – </a:t>
            </a:r>
            <a:r>
              <a:rPr lang="cs-CZ" dirty="0" err="1"/>
              <a:t>bonding</a:t>
            </a:r>
            <a:r>
              <a:rPr lang="cs-CZ" dirty="0"/>
              <a:t>, </a:t>
            </a:r>
            <a:r>
              <a:rPr lang="cs-CZ" dirty="0" err="1"/>
              <a:t>odstříkávání</a:t>
            </a:r>
            <a:r>
              <a:rPr lang="cs-CZ" dirty="0"/>
              <a:t> MM</a:t>
            </a:r>
          </a:p>
        </p:txBody>
      </p:sp>
      <p:pic>
        <p:nvPicPr>
          <p:cNvPr id="4" name="Obrázok 2" descr="C:\Users\Zdenka\Documents\škola\bakalárska práca\Edukačný projekt - vertikálna poloha\fotky\childcareisfun.co.uk.jpg">
            <a:extLst>
              <a:ext uri="{FF2B5EF4-FFF2-40B4-BE49-F238E27FC236}">
                <a16:creationId xmlns:a16="http://schemas.microsoft.com/office/drawing/2014/main" id="{B42B75BA-FF5A-475D-B204-721B54A84CBB}"/>
              </a:ext>
            </a:extLst>
          </p:cNvPr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494713" y="1264555"/>
            <a:ext cx="2871787" cy="25454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ázok 21" descr="tk-vleze-na-zadech">
            <a:extLst>
              <a:ext uri="{FF2B5EF4-FFF2-40B4-BE49-F238E27FC236}">
                <a16:creationId xmlns:a16="http://schemas.microsoft.com/office/drawing/2014/main" id="{E76BCC33-ADE3-4A1F-AAE2-38BF594D0531}"/>
              </a:ext>
            </a:extLst>
          </p:cNvPr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83275" y="3966940"/>
            <a:ext cx="6308725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Obrázek 6">
            <a:extLst>
              <a:ext uri="{FF2B5EF4-FFF2-40B4-BE49-F238E27FC236}">
                <a16:creationId xmlns:a16="http://schemas.microsoft.com/office/drawing/2014/main" id="{0886400A-2AD8-49DF-BA30-9482F976AC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8140" y="1264555"/>
            <a:ext cx="5201510" cy="2928937"/>
          </a:xfrm>
          <a:prstGeom prst="rect">
            <a:avLst/>
          </a:prstGeom>
        </p:spPr>
      </p:pic>
      <p:pic>
        <p:nvPicPr>
          <p:cNvPr id="9" name="Obrázek 8">
            <a:extLst>
              <a:ext uri="{FF2B5EF4-FFF2-40B4-BE49-F238E27FC236}">
                <a16:creationId xmlns:a16="http://schemas.microsoft.com/office/drawing/2014/main" id="{454E021C-E1A7-4C70-9A4F-52525EF8110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7396" y="4193492"/>
            <a:ext cx="4232660" cy="2359708"/>
          </a:xfrm>
          <a:prstGeom prst="rect">
            <a:avLst/>
          </a:prstGeom>
        </p:spPr>
      </p:pic>
      <p:pic>
        <p:nvPicPr>
          <p:cNvPr id="11" name="Obrázek 10">
            <a:extLst>
              <a:ext uri="{FF2B5EF4-FFF2-40B4-BE49-F238E27FC236}">
                <a16:creationId xmlns:a16="http://schemas.microsoft.com/office/drawing/2014/main" id="{D8E3C5CF-B439-42CD-BB32-55200F49EB1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425156" y="4193492"/>
            <a:ext cx="1835944" cy="25106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637241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7B504C-A946-4F61-A534-2B3BA6CEB9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Specifika těhotenství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F6C805A-D1C5-47A9-B582-CA8412774B6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/>
              <a:t>I. Trimestr:</a:t>
            </a:r>
          </a:p>
          <a:p>
            <a:endParaRPr lang="cs-CZ" dirty="0"/>
          </a:p>
          <a:p>
            <a:r>
              <a:rPr lang="cs-CZ" dirty="0"/>
              <a:t>II. Trimestr:</a:t>
            </a:r>
          </a:p>
          <a:p>
            <a:endParaRPr lang="cs-CZ" dirty="0"/>
          </a:p>
          <a:p>
            <a:r>
              <a:rPr lang="cs-CZ" dirty="0"/>
              <a:t>III. Trimestr</a:t>
            </a:r>
          </a:p>
          <a:p>
            <a:endParaRPr lang="cs-CZ" dirty="0"/>
          </a:p>
          <a:p>
            <a:r>
              <a:rPr lang="cs-CZ" dirty="0"/>
              <a:t>Předporodní období</a:t>
            </a:r>
          </a:p>
        </p:txBody>
      </p:sp>
      <p:sp>
        <p:nvSpPr>
          <p:cNvPr id="4" name="Rectangle 2">
            <a:extLst>
              <a:ext uri="{FF2B5EF4-FFF2-40B4-BE49-F238E27FC236}">
                <a16:creationId xmlns:a16="http://schemas.microsoft.com/office/drawing/2014/main" id="{CDB91363-5951-4B8D-8F09-2A0EAFFA8A6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69800" y="1676399"/>
            <a:ext cx="18467600" cy="739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cs-CZ"/>
          </a:p>
        </p:txBody>
      </p:sp>
      <p:pic>
        <p:nvPicPr>
          <p:cNvPr id="1027" name="Picture 3" descr="79_lezici_shora_schema_nahled">
            <a:extLst>
              <a:ext uri="{FF2B5EF4-FFF2-40B4-BE49-F238E27FC236}">
                <a16:creationId xmlns:a16="http://schemas.microsoft.com/office/drawing/2014/main" id="{4364351D-7E2F-4267-A032-DD298FFFD82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2930" y="1099103"/>
            <a:ext cx="3841682" cy="53999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058261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C19FF753-8A7A-4D7C-8FAC-E25DF604A8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Systémové změny v těhotenství</a:t>
            </a:r>
          </a:p>
        </p:txBody>
      </p:sp>
      <p:pic>
        <p:nvPicPr>
          <p:cNvPr id="2050" name="Picture 2" descr="70_hmat_8_nahled">
            <a:extLst>
              <a:ext uri="{FF2B5EF4-FFF2-40B4-BE49-F238E27FC236}">
                <a16:creationId xmlns:a16="http://schemas.microsoft.com/office/drawing/2014/main" id="{89D56103-1B17-454A-91C6-C4D7368FC9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58767" y="2175964"/>
            <a:ext cx="5488733" cy="3639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6377747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AA4ABBF5-E434-47D7-A1B5-EE66C8B19E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40156" y="558063"/>
            <a:ext cx="8911687" cy="1280890"/>
          </a:xfrm>
        </p:spPr>
        <p:txBody>
          <a:bodyPr/>
          <a:lstStyle/>
          <a:p>
            <a:r>
              <a:rPr lang="cs-CZ" dirty="0"/>
              <a:t>Sledování vitálních projevů plodu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17DEC26-10B9-41B1-8672-E812D5535C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71836" y="3171823"/>
            <a:ext cx="15771297" cy="8344859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4098" name="Picture 2" descr="80_poslech_nahled">
            <a:extLst>
              <a:ext uri="{FF2B5EF4-FFF2-40B4-BE49-F238E27FC236}">
                <a16:creationId xmlns:a16="http://schemas.microsoft.com/office/drawing/2014/main" id="{C4E8ED52-83F9-467D-94E0-C6D47D941D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350" y="1198508"/>
            <a:ext cx="5863067" cy="3901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Obrázek 37" descr="DSC_0069-upr_nahl">
            <a:extLst>
              <a:ext uri="{FF2B5EF4-FFF2-40B4-BE49-F238E27FC236}">
                <a16:creationId xmlns:a16="http://schemas.microsoft.com/office/drawing/2014/main" id="{FB103FB7-83D6-4A01-B0CB-BCA4E6ED56C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14874" y="558063"/>
            <a:ext cx="3099006" cy="23460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 descr="slysitelnost_ozev_bez-01">
            <a:extLst>
              <a:ext uri="{FF2B5EF4-FFF2-40B4-BE49-F238E27FC236}">
                <a16:creationId xmlns:a16="http://schemas.microsoft.com/office/drawing/2014/main" id="{82ADB452-9E47-4FD3-BD2A-D07AF53ABF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7823" y="2798553"/>
            <a:ext cx="6976057" cy="40594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75980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E13B6D1D-1458-4B8F-9A8A-ED927628900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Vaginální vyšetření - porodnické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7C2B216D-419F-4587-8D65-8126038A34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133599"/>
            <a:ext cx="18779332" cy="9559527"/>
          </a:xfrm>
        </p:spPr>
        <p:txBody>
          <a:bodyPr/>
          <a:lstStyle/>
          <a:p>
            <a:endParaRPr lang="cs-CZ" dirty="0"/>
          </a:p>
        </p:txBody>
      </p:sp>
      <p:pic>
        <p:nvPicPr>
          <p:cNvPr id="3074" name="Picture 2" descr="amnio_predelana-01">
            <a:extLst>
              <a:ext uri="{FF2B5EF4-FFF2-40B4-BE49-F238E27FC236}">
                <a16:creationId xmlns:a16="http://schemas.microsoft.com/office/drawing/2014/main" id="{0BB5B206-7F39-444C-BFA1-BE5D7F41EBC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9212" y="1393626"/>
            <a:ext cx="8597233" cy="53938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ovéPole 3">
            <a:extLst>
              <a:ext uri="{FF2B5EF4-FFF2-40B4-BE49-F238E27FC236}">
                <a16:creationId xmlns:a16="http://schemas.microsoft.com/office/drawing/2014/main" id="{BBD392A6-3C70-44A4-8BE5-C9C31A6C9DA5}"/>
              </a:ext>
            </a:extLst>
          </p:cNvPr>
          <p:cNvSpPr txBox="1"/>
          <p:nvPr/>
        </p:nvSpPr>
        <p:spPr>
          <a:xfrm>
            <a:off x="687388" y="1564176"/>
            <a:ext cx="400141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b="1" dirty="0">
                <a:solidFill>
                  <a:srgbClr val="FF0000"/>
                </a:solidFill>
              </a:rPr>
              <a:t>Pouze ve výjimečných případech!</a:t>
            </a:r>
          </a:p>
        </p:txBody>
      </p:sp>
    </p:spTree>
    <p:extLst>
      <p:ext uri="{BB962C8B-B14F-4D97-AF65-F5344CB8AC3E}">
        <p14:creationId xmlns:p14="http://schemas.microsoft.com/office/powerpoint/2010/main" val="4871382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1362472A-A4C3-424B-8BFC-F6C593DB0A2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Těhotenství – vybrané obtíže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2EE8C0B-DF4F-447F-BD46-1F65601DE8E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400" dirty="0"/>
              <a:t>Choroby v těhotenství: </a:t>
            </a:r>
            <a:r>
              <a:rPr lang="cs-CZ" sz="2400" b="1" dirty="0"/>
              <a:t>často atypický průběh</a:t>
            </a:r>
          </a:p>
          <a:p>
            <a:endParaRPr lang="cs-CZ" sz="2400" dirty="0"/>
          </a:p>
          <a:p>
            <a:endParaRPr lang="cs-CZ" sz="2400" dirty="0"/>
          </a:p>
          <a:p>
            <a:r>
              <a:rPr lang="cs-CZ" sz="2400" dirty="0"/>
              <a:t>Choroby z těhotenství: </a:t>
            </a:r>
            <a:r>
              <a:rPr lang="cs-CZ" sz="2400" b="1" dirty="0" err="1"/>
              <a:t>Preeklampsie</a:t>
            </a:r>
            <a:r>
              <a:rPr lang="cs-CZ" sz="2400" dirty="0"/>
              <a:t>, </a:t>
            </a:r>
            <a:r>
              <a:rPr lang="cs-CZ" sz="2400" b="1" dirty="0" err="1"/>
              <a:t>eklamptický</a:t>
            </a:r>
            <a:r>
              <a:rPr lang="cs-CZ" sz="2400" b="1" dirty="0"/>
              <a:t> stav, HELLP </a:t>
            </a:r>
            <a:r>
              <a:rPr lang="cs-CZ" sz="2400" b="1" dirty="0" err="1"/>
              <a:t>sy</a:t>
            </a:r>
            <a:r>
              <a:rPr lang="cs-CZ" sz="2400" dirty="0"/>
              <a:t>, časná těhotenská </a:t>
            </a:r>
            <a:r>
              <a:rPr lang="cs-CZ" sz="2400" dirty="0" err="1"/>
              <a:t>gestóza</a:t>
            </a:r>
            <a:r>
              <a:rPr lang="cs-CZ" sz="2400" dirty="0"/>
              <a:t> – </a:t>
            </a:r>
            <a:r>
              <a:rPr lang="cs-CZ" sz="2400" dirty="0" err="1"/>
              <a:t>hyperemesis</a:t>
            </a:r>
            <a:r>
              <a:rPr lang="cs-CZ" sz="2400" dirty="0"/>
              <a:t> </a:t>
            </a:r>
            <a:r>
              <a:rPr lang="cs-CZ" sz="2400" dirty="0" err="1"/>
              <a:t>gravidarum</a:t>
            </a:r>
            <a:r>
              <a:rPr lang="cs-CZ" sz="2400" dirty="0"/>
              <a:t>, těhotenská </a:t>
            </a:r>
            <a:r>
              <a:rPr lang="cs-CZ" sz="2400" dirty="0" err="1"/>
              <a:t>hepatopatie</a:t>
            </a:r>
            <a:r>
              <a:rPr lang="cs-CZ" sz="2400" dirty="0"/>
              <a:t>, gestační DM (nekompenzovaný)</a:t>
            </a:r>
          </a:p>
        </p:txBody>
      </p:sp>
    </p:spTree>
    <p:extLst>
      <p:ext uri="{BB962C8B-B14F-4D97-AF65-F5344CB8AC3E}">
        <p14:creationId xmlns:p14="http://schemas.microsoft.com/office/powerpoint/2010/main" val="27436770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8DE9224-D610-48E2-B17E-1CFEE32C99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cs-CZ" dirty="0" err="1"/>
              <a:t>Preeklampsie</a:t>
            </a:r>
            <a:br>
              <a:rPr lang="cs-CZ" dirty="0"/>
            </a:br>
            <a:r>
              <a:rPr lang="cs-CZ" sz="2200" b="1" dirty="0"/>
              <a:t>Těhotenská toxikóza</a:t>
            </a:r>
            <a:r>
              <a:rPr lang="cs-CZ" sz="2200" dirty="0"/>
              <a:t>, </a:t>
            </a:r>
            <a:r>
              <a:rPr lang="cs-CZ" sz="2200" b="1" dirty="0"/>
              <a:t>pozdní </a:t>
            </a:r>
            <a:r>
              <a:rPr lang="cs-CZ" sz="2200" b="1" dirty="0" err="1"/>
              <a:t>gestóza</a:t>
            </a:r>
            <a:r>
              <a:rPr lang="cs-CZ" sz="2200" dirty="0"/>
              <a:t>,</a:t>
            </a:r>
            <a:r>
              <a:rPr lang="cs-CZ" sz="2200" b="1" dirty="0"/>
              <a:t> EPH </a:t>
            </a:r>
            <a:r>
              <a:rPr lang="cs-CZ" sz="2200" b="1" dirty="0" err="1"/>
              <a:t>gestóza</a:t>
            </a:r>
            <a:endParaRPr lang="cs-CZ" sz="2200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D414890B-094F-4B5C-A070-AFD5B317654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92925" y="1674590"/>
            <a:ext cx="8915400" cy="4992910"/>
          </a:xfrm>
        </p:spPr>
        <p:txBody>
          <a:bodyPr>
            <a:normAutofit lnSpcReduction="10000"/>
          </a:bodyPr>
          <a:lstStyle/>
          <a:p>
            <a:r>
              <a:rPr lang="cs-CZ" b="1" dirty="0"/>
              <a:t>Etiologie</a:t>
            </a:r>
            <a:r>
              <a:rPr lang="cs-CZ" dirty="0"/>
              <a:t> není přesně známa – mnoho teorií vzniku</a:t>
            </a:r>
          </a:p>
          <a:p>
            <a:r>
              <a:rPr lang="cs-CZ" b="1" dirty="0"/>
              <a:t>Patogeneze</a:t>
            </a:r>
            <a:r>
              <a:rPr lang="cs-CZ" dirty="0"/>
              <a:t> - generalizovaná vazokonstrikce – přesun vody do tkání, zvýšení hematokritu - stav dehydratace – redistribuce oběhu – aktivace sympatiku a systému renin, </a:t>
            </a:r>
            <a:r>
              <a:rPr lang="cs-CZ" dirty="0" err="1"/>
              <a:t>angiotenzin</a:t>
            </a:r>
            <a:r>
              <a:rPr lang="cs-CZ" dirty="0"/>
              <a:t> – edémy a hypertenze – změny       v působení PG </a:t>
            </a:r>
          </a:p>
          <a:p>
            <a:r>
              <a:rPr lang="cs-CZ" b="1" dirty="0"/>
              <a:t>Patofyziologie</a:t>
            </a:r>
            <a:r>
              <a:rPr lang="cs-CZ" dirty="0"/>
              <a:t> - </a:t>
            </a:r>
            <a:r>
              <a:rPr lang="cs-CZ" b="1" dirty="0"/>
              <a:t>E</a:t>
            </a:r>
            <a:r>
              <a:rPr lang="cs-CZ" dirty="0"/>
              <a:t>démy, </a:t>
            </a:r>
            <a:r>
              <a:rPr lang="cs-CZ" b="1" dirty="0"/>
              <a:t>P</a:t>
            </a:r>
            <a:r>
              <a:rPr lang="cs-CZ" dirty="0"/>
              <a:t>roteinurie, </a:t>
            </a:r>
            <a:r>
              <a:rPr lang="cs-CZ" b="1" dirty="0"/>
              <a:t>H</a:t>
            </a:r>
            <a:r>
              <a:rPr lang="cs-CZ" dirty="0"/>
              <a:t>ypertenze, </a:t>
            </a:r>
            <a:r>
              <a:rPr lang="cs-CZ" dirty="0" err="1"/>
              <a:t>vazospazmus</a:t>
            </a:r>
            <a:r>
              <a:rPr lang="cs-CZ" dirty="0"/>
              <a:t> a ischémie až nekróza parenchymatózních orgánů (zejm. ledviny, játra a placenta), IUGR</a:t>
            </a:r>
          </a:p>
          <a:p>
            <a:r>
              <a:rPr lang="cs-CZ" b="1" dirty="0"/>
              <a:t>Laboratoř</a:t>
            </a:r>
            <a:r>
              <a:rPr lang="cs-CZ" dirty="0"/>
              <a:t> – proteinurie a </a:t>
            </a:r>
            <a:r>
              <a:rPr lang="cs-CZ" dirty="0" err="1"/>
              <a:t>protenémie</a:t>
            </a:r>
            <a:r>
              <a:rPr lang="cs-CZ" dirty="0"/>
              <a:t>, KM </a:t>
            </a:r>
            <a:r>
              <a:rPr lang="cs-CZ" b="1" dirty="0"/>
              <a:t>nad 320 </a:t>
            </a:r>
            <a:r>
              <a:rPr lang="el-GR" b="1" dirty="0"/>
              <a:t>μ</a:t>
            </a:r>
            <a:r>
              <a:rPr lang="cs-CZ" b="1" dirty="0"/>
              <a:t>mol/l</a:t>
            </a:r>
            <a:r>
              <a:rPr lang="cs-CZ" dirty="0"/>
              <a:t>, </a:t>
            </a:r>
            <a:r>
              <a:rPr lang="cs-CZ" dirty="0" err="1"/>
              <a:t>malondialdehyd</a:t>
            </a:r>
            <a:r>
              <a:rPr lang="cs-CZ" dirty="0"/>
              <a:t> (MDA) – produkt </a:t>
            </a:r>
            <a:r>
              <a:rPr lang="cs-CZ" dirty="0" err="1"/>
              <a:t>peroxidace</a:t>
            </a:r>
            <a:r>
              <a:rPr lang="cs-CZ" dirty="0"/>
              <a:t> lipidů (nový </a:t>
            </a:r>
            <a:r>
              <a:rPr lang="cs-CZ" dirty="0" err="1"/>
              <a:t>marker</a:t>
            </a:r>
            <a:r>
              <a:rPr lang="cs-CZ" dirty="0"/>
              <a:t> </a:t>
            </a:r>
            <a:r>
              <a:rPr lang="cs-CZ" dirty="0" err="1"/>
              <a:t>preeklampsie</a:t>
            </a:r>
            <a:r>
              <a:rPr lang="cs-CZ" dirty="0"/>
              <a:t>), vzestup </a:t>
            </a:r>
            <a:r>
              <a:rPr lang="cs-CZ" dirty="0" err="1"/>
              <a:t>Hb</a:t>
            </a:r>
            <a:r>
              <a:rPr lang="cs-CZ" dirty="0"/>
              <a:t> a </a:t>
            </a:r>
            <a:r>
              <a:rPr lang="cs-CZ" dirty="0" err="1"/>
              <a:t>Ht</a:t>
            </a:r>
            <a:r>
              <a:rPr lang="cs-CZ" dirty="0"/>
              <a:t>, změny </a:t>
            </a:r>
            <a:r>
              <a:rPr lang="cs-CZ" dirty="0" err="1"/>
              <a:t>hemokoagulace</a:t>
            </a:r>
            <a:r>
              <a:rPr lang="cs-CZ" dirty="0"/>
              <a:t>,</a:t>
            </a:r>
          </a:p>
          <a:p>
            <a:r>
              <a:rPr lang="cs-CZ" b="1" dirty="0"/>
              <a:t>RF </a:t>
            </a:r>
            <a:r>
              <a:rPr lang="cs-CZ" b="1" dirty="0" err="1"/>
              <a:t>eklamptického</a:t>
            </a:r>
            <a:r>
              <a:rPr lang="cs-CZ" b="1" dirty="0"/>
              <a:t> záchvatu </a:t>
            </a:r>
            <a:r>
              <a:rPr lang="cs-CZ" dirty="0"/>
              <a:t>= zvětšující se edémy a </a:t>
            </a:r>
            <a:r>
              <a:rPr lang="cs-CZ" dirty="0" err="1"/>
              <a:t>protenurie</a:t>
            </a:r>
            <a:r>
              <a:rPr lang="cs-CZ" dirty="0"/>
              <a:t>, bolesti hlavy, poruchy vidění, zvracení, bolest v epigastriu, TK nad 160/100, </a:t>
            </a:r>
            <a:r>
              <a:rPr lang="cs-CZ" dirty="0" err="1"/>
              <a:t>oligourie</a:t>
            </a:r>
            <a:r>
              <a:rPr lang="cs-CZ" dirty="0"/>
              <a:t>,</a:t>
            </a:r>
          </a:p>
          <a:p>
            <a:r>
              <a:rPr lang="cs-CZ" b="1" dirty="0"/>
              <a:t>Léčba</a:t>
            </a:r>
            <a:r>
              <a:rPr lang="cs-CZ" dirty="0"/>
              <a:t> – kauzální = porod… klid, </a:t>
            </a:r>
            <a:r>
              <a:rPr lang="cs-CZ" dirty="0" err="1"/>
              <a:t>oxygenace</a:t>
            </a:r>
            <a:r>
              <a:rPr lang="cs-CZ" dirty="0"/>
              <a:t>, magnezium, antihypertenziva (</a:t>
            </a:r>
            <a:r>
              <a:rPr lang="cs-CZ" dirty="0" err="1"/>
              <a:t>metyldopa</a:t>
            </a:r>
            <a:r>
              <a:rPr lang="cs-CZ" dirty="0"/>
              <a:t>), Betablokátory (</a:t>
            </a:r>
            <a:r>
              <a:rPr lang="cs-CZ" dirty="0" err="1"/>
              <a:t>vasocardin</a:t>
            </a:r>
            <a:r>
              <a:rPr lang="cs-CZ" dirty="0"/>
              <a:t>), Blokátory kalciového kanálu (</a:t>
            </a:r>
            <a:r>
              <a:rPr lang="cs-CZ" dirty="0" err="1"/>
              <a:t>cordipin</a:t>
            </a:r>
            <a:r>
              <a:rPr lang="cs-CZ" dirty="0"/>
              <a:t>), infuzní </a:t>
            </a:r>
            <a:r>
              <a:rPr lang="cs-CZ" dirty="0" err="1"/>
              <a:t>th</a:t>
            </a:r>
            <a:r>
              <a:rPr lang="cs-CZ" dirty="0"/>
              <a:t>- </a:t>
            </a:r>
            <a:r>
              <a:rPr lang="cs-CZ" dirty="0" err="1"/>
              <a:t>manitol</a:t>
            </a:r>
            <a:r>
              <a:rPr lang="cs-CZ" dirty="0"/>
              <a:t>. Mražená plazma,…, kortikoidy při počínajícím edému mozku.  </a:t>
            </a:r>
            <a:r>
              <a:rPr lang="cs-CZ" b="1" dirty="0"/>
              <a:t>+ monitoring stavu plodu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02095459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FCE05ACF-56E0-4949-AEC1-DCF3A90FC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592925" y="459010"/>
            <a:ext cx="8911687" cy="1280890"/>
          </a:xfrm>
        </p:spPr>
        <p:txBody>
          <a:bodyPr>
            <a:normAutofit/>
          </a:bodyPr>
          <a:lstStyle/>
          <a:p>
            <a:r>
              <a:rPr lang="cs-CZ" dirty="0"/>
              <a:t>HELLP syndrom</a:t>
            </a:r>
            <a:br>
              <a:rPr lang="cs-CZ" dirty="0"/>
            </a:br>
            <a:r>
              <a:rPr lang="cs-CZ" sz="2200" b="1" dirty="0" err="1"/>
              <a:t>Hemolysis</a:t>
            </a:r>
            <a:r>
              <a:rPr lang="cs-CZ" sz="2200" b="1" dirty="0"/>
              <a:t>, </a:t>
            </a:r>
            <a:r>
              <a:rPr lang="cs-CZ" sz="2200" b="1" dirty="0" err="1"/>
              <a:t>Elevated</a:t>
            </a:r>
            <a:r>
              <a:rPr lang="cs-CZ" sz="2200" b="1" dirty="0"/>
              <a:t> Liver </a:t>
            </a:r>
            <a:r>
              <a:rPr lang="cs-CZ" sz="2200" b="1" dirty="0" err="1"/>
              <a:t>enzymes</a:t>
            </a:r>
            <a:r>
              <a:rPr lang="cs-CZ" sz="2200" b="1" dirty="0"/>
              <a:t>, </a:t>
            </a:r>
            <a:r>
              <a:rPr lang="cs-CZ" sz="2200" b="1" dirty="0" err="1"/>
              <a:t>Low</a:t>
            </a:r>
            <a:r>
              <a:rPr lang="cs-CZ" sz="2200" b="1" dirty="0"/>
              <a:t> </a:t>
            </a:r>
            <a:r>
              <a:rPr lang="cs-CZ" sz="2200" b="1" dirty="0" err="1"/>
              <a:t>Platelets</a:t>
            </a:r>
            <a:endParaRPr lang="cs-CZ" sz="2200" b="1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0AB5CF32-82B7-40B3-BBE9-A35D3AB9484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636490"/>
            <a:ext cx="8915400" cy="5056410"/>
          </a:xfrm>
        </p:spPr>
        <p:txBody>
          <a:bodyPr>
            <a:normAutofit fontScale="92500" lnSpcReduction="20000"/>
          </a:bodyPr>
          <a:lstStyle/>
          <a:p>
            <a:r>
              <a:rPr lang="cs-CZ" dirty="0"/>
              <a:t>samostatné onemocnění, nebo komplikace </a:t>
            </a:r>
            <a:r>
              <a:rPr lang="cs-CZ" dirty="0" err="1"/>
              <a:t>preeklampsie</a:t>
            </a:r>
            <a:r>
              <a:rPr lang="cs-CZ" dirty="0"/>
              <a:t>. </a:t>
            </a:r>
          </a:p>
          <a:p>
            <a:r>
              <a:rPr lang="cs-CZ" dirty="0"/>
              <a:t>= stav těžké </a:t>
            </a:r>
            <a:r>
              <a:rPr lang="cs-CZ" dirty="0" err="1"/>
              <a:t>preeklampsie</a:t>
            </a:r>
            <a:r>
              <a:rPr lang="cs-CZ" dirty="0"/>
              <a:t> komplikovaný hemolýzou, </a:t>
            </a:r>
            <a:r>
              <a:rPr lang="cs-CZ" dirty="0" err="1"/>
              <a:t>trombocytopénií</a:t>
            </a:r>
            <a:r>
              <a:rPr lang="cs-CZ" dirty="0"/>
              <a:t> a patologickými jaterními testy, </a:t>
            </a:r>
          </a:p>
          <a:p>
            <a:r>
              <a:rPr lang="cs-CZ" dirty="0"/>
              <a:t>výrazná mortalita (až 40 %),</a:t>
            </a:r>
          </a:p>
          <a:p>
            <a:r>
              <a:rPr lang="cs-CZ" b="1" dirty="0"/>
              <a:t>Incidence</a:t>
            </a:r>
            <a:r>
              <a:rPr lang="cs-CZ" dirty="0"/>
              <a:t> u 2–12 % </a:t>
            </a:r>
            <a:r>
              <a:rPr lang="cs-CZ" dirty="0" err="1"/>
              <a:t>preeklampsií</a:t>
            </a:r>
            <a:r>
              <a:rPr lang="cs-CZ" dirty="0"/>
              <a:t>, nejčastěji u </a:t>
            </a:r>
            <a:r>
              <a:rPr lang="cs-CZ" dirty="0" err="1"/>
              <a:t>multipar</a:t>
            </a:r>
            <a:r>
              <a:rPr lang="cs-CZ" dirty="0"/>
              <a:t> kolem 25. roku, nejčastěji ve 36. týdnu, v 70 % před porodem, ve 30 % po porodu,</a:t>
            </a:r>
          </a:p>
          <a:p>
            <a:r>
              <a:rPr lang="cs-CZ" b="1" dirty="0"/>
              <a:t>Patogeneze</a:t>
            </a:r>
            <a:r>
              <a:rPr lang="cs-CZ" dirty="0"/>
              <a:t> - nejasná, generalizovaný </a:t>
            </a:r>
            <a:r>
              <a:rPr lang="cs-CZ" dirty="0" err="1"/>
              <a:t>vazospazmus</a:t>
            </a:r>
            <a:r>
              <a:rPr lang="cs-CZ" dirty="0"/>
              <a:t> s následnou dysfunkcí hlavně jater, ledvin a aktivací koagulace, </a:t>
            </a:r>
          </a:p>
          <a:p>
            <a:r>
              <a:rPr lang="cs-CZ" b="1" dirty="0"/>
              <a:t>Klinicky</a:t>
            </a:r>
            <a:r>
              <a:rPr lang="cs-CZ" dirty="0"/>
              <a:t> - bolest v epigastriu a v pravém podžebří, nauzea a zvracení, prodromy – nespecifické, </a:t>
            </a:r>
            <a:r>
              <a:rPr lang="cs-CZ" dirty="0" err="1"/>
              <a:t>chřipkovité</a:t>
            </a:r>
            <a:r>
              <a:rPr lang="cs-CZ" dirty="0"/>
              <a:t> (malátnost, únava). Pokročilé stádium s krvácením (hematurie, krvácení do GIT), rychlý hmotnostní přírůstek s otoky, hypertenze       s proteinurií, někdy ikterus. </a:t>
            </a:r>
            <a:r>
              <a:rPr lang="cs-CZ" b="1" dirty="0"/>
              <a:t>Plně rozvinutý HELLP imituje DIC</a:t>
            </a:r>
          </a:p>
          <a:p>
            <a:r>
              <a:rPr lang="cs-CZ" b="1" dirty="0"/>
              <a:t>Léčba </a:t>
            </a:r>
            <a:r>
              <a:rPr lang="cs-CZ" dirty="0"/>
              <a:t>- </a:t>
            </a:r>
            <a:r>
              <a:rPr lang="cs-CZ" b="1" dirty="0"/>
              <a:t>ukončení gravidity</a:t>
            </a:r>
            <a:r>
              <a:rPr lang="cs-CZ" dirty="0"/>
              <a:t> = jediná kauzální! </a:t>
            </a:r>
          </a:p>
          <a:p>
            <a:r>
              <a:rPr lang="cs-CZ" dirty="0"/>
              <a:t>Konzervativní terapie v poporodním období. </a:t>
            </a:r>
          </a:p>
          <a:p>
            <a:r>
              <a:rPr lang="cs-CZ" dirty="0"/>
              <a:t>Expanze plasmatického </a:t>
            </a:r>
            <a:r>
              <a:rPr lang="cs-CZ" dirty="0" err="1"/>
              <a:t>volumu</a:t>
            </a:r>
            <a:r>
              <a:rPr lang="cs-CZ" dirty="0"/>
              <a:t>, úprava koagulace (antitrombin III, plasma, </a:t>
            </a:r>
            <a:r>
              <a:rPr lang="cs-CZ" dirty="0" err="1"/>
              <a:t>erymasa</a:t>
            </a:r>
            <a:r>
              <a:rPr lang="cs-CZ" dirty="0"/>
              <a:t>, trombocyty), kortikoidy (imunosuprese), protikřečová profylaxe (MgSO</a:t>
            </a:r>
            <a:r>
              <a:rPr lang="cs-CZ" baseline="-25000" dirty="0"/>
              <a:t>4</a:t>
            </a:r>
            <a:r>
              <a:rPr lang="cs-CZ" dirty="0"/>
              <a:t>, </a:t>
            </a:r>
            <a:r>
              <a:rPr lang="cs-CZ" dirty="0" err="1"/>
              <a:t>valium</a:t>
            </a:r>
            <a:r>
              <a:rPr lang="cs-CZ" dirty="0"/>
              <a:t>), antihypertenziva, ATB, dieta, </a:t>
            </a:r>
            <a:r>
              <a:rPr lang="cs-CZ" dirty="0" err="1"/>
              <a:t>hepatoprotektiva</a:t>
            </a:r>
            <a:r>
              <a:rPr lang="cs-CZ" dirty="0"/>
              <a:t>, </a:t>
            </a:r>
            <a:r>
              <a:rPr lang="cs-CZ" dirty="0" err="1"/>
              <a:t>plasmaferéza</a:t>
            </a:r>
            <a:r>
              <a:rPr lang="cs-CZ" dirty="0"/>
              <a:t> (dialýza)</a:t>
            </a:r>
          </a:p>
        </p:txBody>
      </p:sp>
    </p:spTree>
    <p:extLst>
      <p:ext uri="{BB962C8B-B14F-4D97-AF65-F5344CB8AC3E}">
        <p14:creationId xmlns:p14="http://schemas.microsoft.com/office/powerpoint/2010/main" val="2713462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D21585D6-EC62-4CF3-AD52-C1159DD8743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Šestinedělí – fyziologické změny            v organismu ženy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13E1C11D-402C-4201-BC25-F5D979D82E9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022790"/>
            <a:ext cx="8915400" cy="3777622"/>
          </a:xfrm>
        </p:spPr>
        <p:txBody>
          <a:bodyPr/>
          <a:lstStyle/>
          <a:p>
            <a:r>
              <a:rPr lang="cs-CZ" dirty="0"/>
              <a:t>Matka + dítě = jednotka</a:t>
            </a:r>
          </a:p>
          <a:p>
            <a:endParaRPr lang="cs-CZ" dirty="0"/>
          </a:p>
          <a:p>
            <a:r>
              <a:rPr lang="cs-CZ" b="1" dirty="0" err="1"/>
              <a:t>Somatika</a:t>
            </a:r>
            <a:r>
              <a:rPr lang="cs-CZ" dirty="0"/>
              <a:t>:</a:t>
            </a:r>
          </a:p>
          <a:p>
            <a:endParaRPr lang="cs-CZ" dirty="0"/>
          </a:p>
          <a:p>
            <a:r>
              <a:rPr lang="cs-CZ" b="1" dirty="0"/>
              <a:t>Psychika</a:t>
            </a:r>
            <a:r>
              <a:rPr lang="cs-CZ" dirty="0"/>
              <a:t>: poporodní blues (až 80 % žen) </a:t>
            </a:r>
          </a:p>
          <a:p>
            <a:pPr marL="0" indent="0">
              <a:buNone/>
            </a:pPr>
            <a:r>
              <a:rPr lang="cs-CZ" dirty="0"/>
              <a:t>                      poporodní deprese</a:t>
            </a:r>
          </a:p>
          <a:p>
            <a:pPr marL="0" indent="0">
              <a:buNone/>
            </a:pPr>
            <a:r>
              <a:rPr lang="cs-CZ" dirty="0"/>
              <a:t>                      poporodní psychóza</a:t>
            </a:r>
          </a:p>
          <a:p>
            <a:endParaRPr lang="cs-CZ" dirty="0"/>
          </a:p>
          <a:p>
            <a:endParaRPr lang="cs-CZ" dirty="0"/>
          </a:p>
          <a:p>
            <a:endParaRPr lang="cs-CZ" dirty="0"/>
          </a:p>
          <a:p>
            <a:endParaRPr lang="cs-CZ" dirty="0"/>
          </a:p>
        </p:txBody>
      </p:sp>
      <p:pic>
        <p:nvPicPr>
          <p:cNvPr id="5" name="Zástupný symbol pro obsah 4">
            <a:extLst>
              <a:ext uri="{FF2B5EF4-FFF2-40B4-BE49-F238E27FC236}">
                <a16:creationId xmlns:a16="http://schemas.microsoft.com/office/drawing/2014/main" id="{31A18EB4-099B-4C74-89EC-A7AD8B58E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88939" y="1429893"/>
            <a:ext cx="3599769" cy="2481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7226393"/>
      </p:ext>
    </p:extLst>
  </p:cSld>
  <p:clrMapOvr>
    <a:masterClrMapping/>
  </p:clrMapOvr>
</p:sld>
</file>

<file path=ppt/theme/theme1.xml><?xml version="1.0" encoding="utf-8"?>
<a:theme xmlns:a="http://schemas.openxmlformats.org/drawingml/2006/main" name="Stébla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120</TotalTime>
  <Words>542</Words>
  <Application>Microsoft Office PowerPoint</Application>
  <PresentationFormat>Širokoúhlá obrazovka</PresentationFormat>
  <Paragraphs>54</Paragraphs>
  <Slides>12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12</vt:i4>
      </vt:variant>
    </vt:vector>
  </HeadingPairs>
  <TitlesOfParts>
    <vt:vector size="16" baseType="lpstr">
      <vt:lpstr>Arial</vt:lpstr>
      <vt:lpstr>Century Gothic</vt:lpstr>
      <vt:lpstr>Wingdings 3</vt:lpstr>
      <vt:lpstr>Stébla</vt:lpstr>
      <vt:lpstr>Specifika péče                      o hospitalizovanou ženu          v těhotenství a v šestinedělí </vt:lpstr>
      <vt:lpstr>Specifika těhotenství</vt:lpstr>
      <vt:lpstr>Systémové změny v těhotenství</vt:lpstr>
      <vt:lpstr>Sledování vitálních projevů plodu</vt:lpstr>
      <vt:lpstr>Vaginální vyšetření - porodnické</vt:lpstr>
      <vt:lpstr>Těhotenství – vybrané obtíže</vt:lpstr>
      <vt:lpstr>Preeklampsie Těhotenská toxikóza, pozdní gestóza, EPH gestóza</vt:lpstr>
      <vt:lpstr>HELLP syndrom Hemolysis, Elevated Liver enzymes, Low Platelets</vt:lpstr>
      <vt:lpstr>Šestinedělí – fyziologické změny            v organismu ženy</vt:lpstr>
      <vt:lpstr>Šestinedělí  - specifika péče</vt:lpstr>
      <vt:lpstr>Sledování involučních změn</vt:lpstr>
      <vt:lpstr>Podpora laktace – bonding, odstříkávání MM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Specifika péče o hospitalizovanou ženu v těhotenství a v šestinedělí</dc:title>
  <dc:creator>Radka Wilhelmová</dc:creator>
  <cp:lastModifiedBy>Radka Wilhelmová</cp:lastModifiedBy>
  <cp:revision>16</cp:revision>
  <dcterms:created xsi:type="dcterms:W3CDTF">2020-02-19T11:20:39Z</dcterms:created>
  <dcterms:modified xsi:type="dcterms:W3CDTF">2020-03-09T15:04:27Z</dcterms:modified>
</cp:coreProperties>
</file>