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61" r:id="rId3"/>
    <p:sldId id="257" r:id="rId4"/>
    <p:sldId id="265" r:id="rId5"/>
    <p:sldId id="267" r:id="rId6"/>
    <p:sldId id="259" r:id="rId7"/>
    <p:sldId id="323" r:id="rId8"/>
    <p:sldId id="262" r:id="rId9"/>
    <p:sldId id="264" r:id="rId10"/>
    <p:sldId id="348" r:id="rId11"/>
    <p:sldId id="350" r:id="rId12"/>
    <p:sldId id="349" r:id="rId13"/>
    <p:sldId id="266" r:id="rId14"/>
    <p:sldId id="263" r:id="rId15"/>
    <p:sldId id="338" r:id="rId16"/>
    <p:sldId id="351" r:id="rId17"/>
    <p:sldId id="352" r:id="rId18"/>
    <p:sldId id="353" r:id="rId19"/>
    <p:sldId id="354" r:id="rId20"/>
    <p:sldId id="355" r:id="rId21"/>
    <p:sldId id="356" r:id="rId22"/>
    <p:sldId id="357" r:id="rId23"/>
    <p:sldId id="277" r:id="rId24"/>
    <p:sldId id="376" r:id="rId25"/>
    <p:sldId id="372" r:id="rId26"/>
    <p:sldId id="374" r:id="rId27"/>
    <p:sldId id="373" r:id="rId28"/>
    <p:sldId id="258" r:id="rId29"/>
    <p:sldId id="358" r:id="rId30"/>
    <p:sldId id="318" r:id="rId31"/>
    <p:sldId id="380" r:id="rId32"/>
    <p:sldId id="383" r:id="rId33"/>
    <p:sldId id="276" r:id="rId34"/>
    <p:sldId id="377" r:id="rId35"/>
    <p:sldId id="270" r:id="rId36"/>
    <p:sldId id="381" r:id="rId37"/>
    <p:sldId id="378" r:id="rId38"/>
    <p:sldId id="268" r:id="rId39"/>
    <p:sldId id="384" r:id="rId40"/>
    <p:sldId id="271" r:id="rId41"/>
    <p:sldId id="272" r:id="rId42"/>
    <p:sldId id="310" r:id="rId43"/>
    <p:sldId id="311" r:id="rId44"/>
    <p:sldId id="312" r:id="rId45"/>
    <p:sldId id="313" r:id="rId46"/>
    <p:sldId id="314" r:id="rId47"/>
    <p:sldId id="315" r:id="rId48"/>
    <p:sldId id="316" r:id="rId49"/>
    <p:sldId id="382" r:id="rId50"/>
    <p:sldId id="360" r:id="rId51"/>
    <p:sldId id="361" r:id="rId52"/>
    <p:sldId id="363" r:id="rId53"/>
    <p:sldId id="362" r:id="rId54"/>
    <p:sldId id="285" r:id="rId55"/>
    <p:sldId id="364" r:id="rId56"/>
    <p:sldId id="288" r:id="rId57"/>
    <p:sldId id="365" r:id="rId58"/>
    <p:sldId id="366" r:id="rId59"/>
    <p:sldId id="367" r:id="rId60"/>
    <p:sldId id="291" r:id="rId61"/>
    <p:sldId id="287" r:id="rId62"/>
    <p:sldId id="289" r:id="rId63"/>
    <p:sldId id="292" r:id="rId64"/>
    <p:sldId id="326" r:id="rId65"/>
    <p:sldId id="371" r:id="rId66"/>
    <p:sldId id="368" r:id="rId67"/>
    <p:sldId id="284" r:id="rId68"/>
    <p:sldId id="379" r:id="rId69"/>
    <p:sldId id="260" r:id="rId7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9210" autoAdjust="0"/>
  </p:normalViewPr>
  <p:slideViewPr>
    <p:cSldViewPr snapToGrid="0">
      <p:cViewPr varScale="1">
        <p:scale>
          <a:sx n="90" d="100"/>
          <a:sy n="90"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9DA61-4B2F-4981-BF61-317FBD11C40E}" type="datetimeFigureOut">
              <a:rPr lang="cs-CZ" smtClean="0"/>
              <a:t>10.03.2020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95AB9-BE43-4B7D-9945-B293ADF752B9}" type="slidenum">
              <a:rPr lang="cs-CZ" smtClean="0"/>
              <a:t>‹#›</a:t>
            </a:fld>
            <a:endParaRPr lang="cs-CZ"/>
          </a:p>
        </p:txBody>
      </p:sp>
    </p:spTree>
    <p:extLst>
      <p:ext uri="{BB962C8B-B14F-4D97-AF65-F5344CB8AC3E}">
        <p14:creationId xmlns:p14="http://schemas.microsoft.com/office/powerpoint/2010/main" val="359767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ikiskripta.eu/index.php?title=EKG_vy%C5%A1et%C5%99en%C3%AD&amp;veaction=edit&amp;section=23"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wikiskripta.eu/index.php?title=EKG_vy%C5%A1et%C5%99en%C3%AD&amp;action=edit&amp;section=2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wikiskripta.eu/w/Ischemie"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ikiskripta.eu/w/In_vivo"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ikiskripta.eu/w/Myokar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1</a:t>
            </a:fld>
            <a:endParaRPr lang="cs-CZ"/>
          </a:p>
        </p:txBody>
      </p:sp>
    </p:spTree>
    <p:extLst>
      <p:ext uri="{BB962C8B-B14F-4D97-AF65-F5344CB8AC3E}">
        <p14:creationId xmlns:p14="http://schemas.microsoft.com/office/powerpoint/2010/main" val="299145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30</a:t>
            </a:fld>
            <a:endParaRPr lang="cs-CZ"/>
          </a:p>
        </p:txBody>
      </p:sp>
    </p:spTree>
    <p:extLst>
      <p:ext uri="{BB962C8B-B14F-4D97-AF65-F5344CB8AC3E}">
        <p14:creationId xmlns:p14="http://schemas.microsoft.com/office/powerpoint/2010/main" val="172796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0" i="0" kern="1200" dirty="0">
                <a:solidFill>
                  <a:schemeClr val="tx1"/>
                </a:solidFill>
                <a:effectLst/>
                <a:latin typeface="+mn-lt"/>
                <a:ea typeface="+mn-ea"/>
                <a:cs typeface="+mn-cs"/>
              </a:rPr>
              <a:t>Augmentované svody[</a:t>
            </a:r>
            <a:r>
              <a:rPr lang="cs-CZ" sz="1200" b="0" i="0" u="none" strike="noStrike" kern="1200" dirty="0">
                <a:solidFill>
                  <a:schemeClr val="tx1"/>
                </a:solidFill>
                <a:effectLst/>
                <a:latin typeface="+mn-lt"/>
                <a:ea typeface="+mn-ea"/>
                <a:cs typeface="+mn-cs"/>
                <a:hlinkClick r:id="rId3" tooltip="Editace části Augmentované svody"/>
              </a:rPr>
              <a:t>upravit</a:t>
            </a:r>
            <a:r>
              <a:rPr lang="cs-CZ" sz="1200" b="0" i="0" kern="1200" dirty="0">
                <a:solidFill>
                  <a:schemeClr val="tx1"/>
                </a:solidFill>
                <a:effectLst/>
                <a:latin typeface="+mn-lt"/>
                <a:ea typeface="+mn-ea"/>
                <a:cs typeface="+mn-cs"/>
              </a:rPr>
              <a:t> | </a:t>
            </a:r>
            <a:r>
              <a:rPr lang="cs-CZ" sz="1200" b="0" i="0" u="none" strike="noStrike" kern="1200" dirty="0">
                <a:solidFill>
                  <a:schemeClr val="tx1"/>
                </a:solidFill>
                <a:effectLst/>
                <a:latin typeface="+mn-lt"/>
                <a:ea typeface="+mn-ea"/>
                <a:cs typeface="+mn-cs"/>
                <a:hlinkClick r:id="rId4" tooltip="Editace části Augmentované svody"/>
              </a:rPr>
              <a:t>editovat zdroj</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ECG-Goldberger.svg</a:t>
            </a:r>
          </a:p>
          <a:p>
            <a:r>
              <a:rPr lang="cs-CZ" sz="1200" b="0" i="0" kern="1200" dirty="0">
                <a:solidFill>
                  <a:schemeClr val="tx1"/>
                </a:solidFill>
                <a:effectLst/>
                <a:latin typeface="+mn-lt"/>
                <a:ea typeface="+mn-ea"/>
                <a:cs typeface="+mn-cs"/>
              </a:rPr>
              <a:t>Wilsonovy svody mají oproti Einthovenovým o dost menší amplitudu (vektory jsou kratší).</a:t>
            </a:r>
          </a:p>
          <a:p>
            <a:r>
              <a:rPr lang="cs-CZ" sz="1200" b="0" i="0" kern="1200" dirty="0">
                <a:solidFill>
                  <a:schemeClr val="tx1"/>
                </a:solidFill>
                <a:effectLst/>
                <a:latin typeface="+mn-lt"/>
                <a:ea typeface="+mn-ea"/>
                <a:cs typeface="+mn-cs"/>
              </a:rPr>
              <a:t>Proto Goldberger v roce 1942 zvýšil voltáž unipolárních svodů tím, že referenční body umístil na protilehlé strany trojúhelníka.</a:t>
            </a:r>
          </a:p>
          <a:p>
            <a:r>
              <a:rPr lang="cs-CZ" sz="1200" b="0" i="0" kern="1200" dirty="0">
                <a:solidFill>
                  <a:schemeClr val="tx1"/>
                </a:solidFill>
                <a:effectLst/>
                <a:latin typeface="+mn-lt"/>
                <a:ea typeface="+mn-ea"/>
                <a:cs typeface="+mn-cs"/>
              </a:rPr>
              <a:t>Tím pádem se délka vektorů prodloužila o 1/2, tj. na 3/2 původní délky, a tolikrát se také zvýšilo napětí Goldbergových svodů oproti Wilsonovým.</a:t>
            </a:r>
          </a:p>
          <a:p>
            <a:r>
              <a:rPr lang="cs-CZ" sz="1200" b="0" i="0" kern="1200" dirty="0">
                <a:solidFill>
                  <a:schemeClr val="tx1"/>
                </a:solidFill>
                <a:effectLst/>
                <a:latin typeface="+mn-lt"/>
                <a:ea typeface="+mn-ea"/>
                <a:cs typeface="+mn-cs"/>
              </a:rPr>
              <a:t>Prodloužení = augmentace, proto se Goldbergovy svody jmenují augmentované (</a:t>
            </a:r>
            <a:r>
              <a:rPr lang="cs-CZ" sz="1200" b="0" i="1" kern="1200" dirty="0">
                <a:solidFill>
                  <a:schemeClr val="tx1"/>
                </a:solidFill>
                <a:effectLst/>
                <a:latin typeface="+mn-lt"/>
                <a:ea typeface="+mn-ea"/>
                <a:cs typeface="+mn-cs"/>
              </a:rPr>
              <a:t>a</a:t>
            </a:r>
            <a:r>
              <a:rPr lang="cs-CZ" sz="1200" b="0" i="0" kern="1200" dirty="0">
                <a:solidFill>
                  <a:schemeClr val="tx1"/>
                </a:solidFill>
                <a:effectLst/>
                <a:latin typeface="+mn-lt"/>
                <a:ea typeface="+mn-ea"/>
                <a:cs typeface="+mn-cs"/>
              </a:rPr>
              <a:t> na začátku): aVR, aVL, aVF.</a:t>
            </a:r>
          </a:p>
          <a:p>
            <a:r>
              <a:rPr lang="cs-CZ" sz="1200" b="0" i="0" kern="1200" dirty="0">
                <a:solidFill>
                  <a:schemeClr val="tx1"/>
                </a:solidFill>
                <a:effectLst/>
                <a:latin typeface="+mn-lt"/>
                <a:ea typeface="+mn-ea"/>
                <a:cs typeface="+mn-cs"/>
              </a:rPr>
              <a:t>Potenciál referenčního bodu Goldbergových svodů je průměrem potenciálů dvou zbývajících elektrod. Tudíž platí:</a:t>
            </a:r>
          </a:p>
          <a:p>
            <a:pPr lvl="1"/>
            <a:r>
              <a:rPr lang="cs-CZ" sz="1200" b="0" i="0" kern="1200" dirty="0">
                <a:solidFill>
                  <a:schemeClr val="tx1"/>
                </a:solidFill>
                <a:effectLst/>
                <a:latin typeface="+mn-lt"/>
                <a:ea typeface="+mn-ea"/>
                <a:cs typeface="+mn-cs"/>
              </a:rPr>
              <a:t>aVR = (2R - L - F)/2,</a:t>
            </a:r>
          </a:p>
          <a:p>
            <a:pPr lvl="1"/>
            <a:r>
              <a:rPr lang="cs-CZ" sz="1200" b="0" i="0" kern="1200" dirty="0">
                <a:solidFill>
                  <a:schemeClr val="tx1"/>
                </a:solidFill>
                <a:effectLst/>
                <a:latin typeface="+mn-lt"/>
                <a:ea typeface="+mn-ea"/>
                <a:cs typeface="+mn-cs"/>
              </a:rPr>
              <a:t>aVL = (2L - R - F)/2,</a:t>
            </a:r>
          </a:p>
          <a:p>
            <a:pPr lvl="1"/>
            <a:r>
              <a:rPr lang="cs-CZ" sz="1200" b="0" i="0" kern="1200" dirty="0">
                <a:solidFill>
                  <a:schemeClr val="tx1"/>
                </a:solidFill>
                <a:effectLst/>
                <a:latin typeface="+mn-lt"/>
                <a:ea typeface="+mn-ea"/>
                <a:cs typeface="+mn-cs"/>
              </a:rPr>
              <a:t>aVF = (2F - R - L)/2.</a:t>
            </a:r>
          </a:p>
          <a:p>
            <a:pPr lvl="1"/>
            <a:r>
              <a:rPr lang="cs-CZ" sz="1200" b="0" i="0" kern="1200" dirty="0">
                <a:solidFill>
                  <a:schemeClr val="tx1"/>
                </a:solidFill>
                <a:effectLst/>
                <a:latin typeface="+mn-lt"/>
                <a:ea typeface="+mn-ea"/>
                <a:cs typeface="+mn-cs"/>
              </a:rPr>
              <a:t>V porovnání se vztahy pro napětí Wilsonových svodů vídíme, že jsou skutečně 3/2-krát větší.</a:t>
            </a:r>
          </a:p>
          <a:p>
            <a:endParaRPr lang="cs-CZ" dirty="0"/>
          </a:p>
        </p:txBody>
      </p:sp>
      <p:sp>
        <p:nvSpPr>
          <p:cNvPr id="4" name="Slide Number Placeholder 3"/>
          <p:cNvSpPr>
            <a:spLocks noGrp="1"/>
          </p:cNvSpPr>
          <p:nvPr>
            <p:ph type="sldNum" sz="quarter" idx="5"/>
          </p:nvPr>
        </p:nvSpPr>
        <p:spPr/>
        <p:txBody>
          <a:bodyPr/>
          <a:lstStyle/>
          <a:p>
            <a:fld id="{B2C95AB9-BE43-4B7D-9945-B293ADF752B9}" type="slidenum">
              <a:rPr lang="cs-CZ" smtClean="0"/>
              <a:t>31</a:t>
            </a:fld>
            <a:endParaRPr lang="cs-CZ"/>
          </a:p>
        </p:txBody>
      </p:sp>
    </p:spTree>
    <p:extLst>
      <p:ext uri="{BB962C8B-B14F-4D97-AF65-F5344CB8AC3E}">
        <p14:creationId xmlns:p14="http://schemas.microsoft.com/office/powerpoint/2010/main" val="152222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B2C95AB9-BE43-4B7D-9945-B293ADF752B9}" type="slidenum">
              <a:rPr lang="cs-CZ" smtClean="0"/>
              <a:t>32</a:t>
            </a:fld>
            <a:endParaRPr lang="cs-CZ"/>
          </a:p>
        </p:txBody>
      </p:sp>
    </p:spTree>
    <p:extLst>
      <p:ext uri="{BB962C8B-B14F-4D97-AF65-F5344CB8AC3E}">
        <p14:creationId xmlns:p14="http://schemas.microsoft.com/office/powerpoint/2010/main" val="229651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36</a:t>
            </a:fld>
            <a:endParaRPr lang="cs-CZ"/>
          </a:p>
        </p:txBody>
      </p:sp>
    </p:spTree>
    <p:extLst>
      <p:ext uri="{BB962C8B-B14F-4D97-AF65-F5344CB8AC3E}">
        <p14:creationId xmlns:p14="http://schemas.microsoft.com/office/powerpoint/2010/main" val="291092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Mitrálka</a:t>
            </a:r>
            <a:r>
              <a:rPr lang="cs-CZ" dirty="0"/>
              <a:t> – mezi levou</a:t>
            </a:r>
            <a:r>
              <a:rPr lang="cs-CZ" baseline="0" dirty="0"/>
              <a:t> síní a komorou (dvojcípá)</a:t>
            </a:r>
            <a:endParaRPr lang="cs-CZ" dirty="0"/>
          </a:p>
        </p:txBody>
      </p:sp>
      <p:sp>
        <p:nvSpPr>
          <p:cNvPr id="4" name="Zástupný symbol pro číslo snímku 3"/>
          <p:cNvSpPr>
            <a:spLocks noGrp="1"/>
          </p:cNvSpPr>
          <p:nvPr>
            <p:ph type="sldNum" sz="quarter" idx="10"/>
          </p:nvPr>
        </p:nvSpPr>
        <p:spPr/>
        <p:txBody>
          <a:bodyPr/>
          <a:lstStyle/>
          <a:p>
            <a:fld id="{1741AD95-A53C-427B-B8A5-7C0EEBEBB904}" type="slidenum">
              <a:rPr lang="cs-CZ" smtClean="0"/>
              <a:pPr/>
              <a:t>37</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40</a:t>
            </a:fld>
            <a:endParaRPr lang="cs-CZ"/>
          </a:p>
        </p:txBody>
      </p:sp>
    </p:spTree>
    <p:extLst>
      <p:ext uri="{BB962C8B-B14F-4D97-AF65-F5344CB8AC3E}">
        <p14:creationId xmlns:p14="http://schemas.microsoft.com/office/powerpoint/2010/main" val="186393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Transmulární</a:t>
            </a:r>
            <a:r>
              <a:rPr lang="cs-CZ" dirty="0"/>
              <a:t> – prochází celou stěnou</a:t>
            </a:r>
          </a:p>
          <a:p>
            <a:r>
              <a:rPr lang="cs-CZ" dirty="0"/>
              <a:t>Intramurální –</a:t>
            </a:r>
            <a:r>
              <a:rPr lang="cs-CZ" baseline="0" dirty="0"/>
              <a:t> probíhá ve stěně dutého orgánu</a:t>
            </a:r>
            <a:endParaRPr lang="cs-CZ" dirty="0"/>
          </a:p>
          <a:p>
            <a:endParaRPr lang="cs-CZ" dirty="0"/>
          </a:p>
        </p:txBody>
      </p:sp>
      <p:sp>
        <p:nvSpPr>
          <p:cNvPr id="4" name="Zástupný symbol pro číslo snímku 3"/>
          <p:cNvSpPr>
            <a:spLocks noGrp="1"/>
          </p:cNvSpPr>
          <p:nvPr>
            <p:ph type="sldNum" sz="quarter" idx="10"/>
          </p:nvPr>
        </p:nvSpPr>
        <p:spPr/>
        <p:txBody>
          <a:bodyPr/>
          <a:lstStyle/>
          <a:p>
            <a:fld id="{1741AD95-A53C-427B-B8A5-7C0EEBEBB904}" type="slidenum">
              <a:rPr lang="cs-CZ" smtClean="0"/>
              <a:pPr/>
              <a:t>41</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Každé</a:t>
            </a:r>
            <a:r>
              <a:rPr lang="cs-CZ" baseline="0" dirty="0"/>
              <a:t> EKG lze popsat přesně, dle tohoto návodu. Například.: Nepravidelná tachykardie s úzkými QRS komplexy, pravidelná široko-</a:t>
            </a:r>
            <a:r>
              <a:rPr lang="cs-CZ" baseline="0" dirty="0" err="1"/>
              <a:t>komplexová</a:t>
            </a:r>
            <a:r>
              <a:rPr lang="cs-CZ" baseline="0" dirty="0"/>
              <a:t> bradykardie.</a:t>
            </a:r>
            <a:endParaRPr lang="cs-CZ" dirty="0"/>
          </a:p>
        </p:txBody>
      </p:sp>
      <p:sp>
        <p:nvSpPr>
          <p:cNvPr id="4" name="Zástupný symbol pro číslo snímku 3"/>
          <p:cNvSpPr>
            <a:spLocks noGrp="1"/>
          </p:cNvSpPr>
          <p:nvPr>
            <p:ph type="sldNum" sz="quarter" idx="10"/>
          </p:nvPr>
        </p:nvSpPr>
        <p:spPr/>
        <p:txBody>
          <a:bodyPr/>
          <a:lstStyle/>
          <a:p>
            <a:fld id="{1741AD95-A53C-427B-B8A5-7C0EEBEBB904}" type="slidenum">
              <a:rPr lang="cs-CZ" smtClean="0"/>
              <a:pPr/>
              <a:t>42</a:t>
            </a:fld>
            <a:endParaRPr lang="cs-CZ"/>
          </a:p>
        </p:txBody>
      </p:sp>
    </p:spTree>
    <p:extLst>
      <p:ext uri="{BB962C8B-B14F-4D97-AF65-F5344CB8AC3E}">
        <p14:creationId xmlns:p14="http://schemas.microsoft.com/office/powerpoint/2010/main" val="774341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43</a:t>
            </a:fld>
            <a:endParaRPr lang="cs-CZ"/>
          </a:p>
        </p:txBody>
      </p:sp>
    </p:spTree>
    <p:extLst>
      <p:ext uri="{BB962C8B-B14F-4D97-AF65-F5344CB8AC3E}">
        <p14:creationId xmlns:p14="http://schemas.microsoft.com/office/powerpoint/2010/main" val="213807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741AD95-A53C-427B-B8A5-7C0EEBEBB904}" type="slidenum">
              <a:rPr lang="cs-CZ" smtClean="0"/>
              <a:pPr/>
              <a:t>48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Mozek</a:t>
            </a:r>
          </a:p>
          <a:p>
            <a:endParaRPr lang="cs-CZ" dirty="0"/>
          </a:p>
          <a:p>
            <a:r>
              <a:rPr lang="cs-CZ" dirty="0"/>
              <a:t>SBAR</a:t>
            </a:r>
            <a:r>
              <a:rPr lang="cs-CZ" baseline="0" dirty="0"/>
              <a:t> – </a:t>
            </a:r>
            <a:r>
              <a:rPr lang="cs-CZ" baseline="0" dirty="0" err="1"/>
              <a:t>situation</a:t>
            </a:r>
            <a:r>
              <a:rPr lang="cs-CZ" baseline="0" dirty="0"/>
              <a:t> </a:t>
            </a:r>
            <a:r>
              <a:rPr lang="cs-CZ" baseline="0" dirty="0" err="1"/>
              <a:t>backround</a:t>
            </a:r>
            <a:r>
              <a:rPr lang="cs-CZ" baseline="0" dirty="0"/>
              <a:t> </a:t>
            </a:r>
            <a:r>
              <a:rPr lang="cs-CZ" baseline="0" dirty="0" err="1"/>
              <a:t>asessement</a:t>
            </a:r>
            <a:r>
              <a:rPr lang="cs-CZ" baseline="0" dirty="0"/>
              <a:t> </a:t>
            </a:r>
            <a:r>
              <a:rPr lang="cs-CZ" baseline="0" dirty="0" err="1"/>
              <a:t>recommendation</a:t>
            </a:r>
            <a:endParaRPr lang="cs-CZ" baseline="0" dirty="0"/>
          </a:p>
          <a:p>
            <a:endParaRPr lang="cs-CZ" baseline="0" dirty="0"/>
          </a:p>
          <a:p>
            <a:r>
              <a:rPr lang="cs-CZ" baseline="0" dirty="0"/>
              <a:t>RSVP – </a:t>
            </a:r>
            <a:r>
              <a:rPr lang="cs-CZ" baseline="0" dirty="0" err="1"/>
              <a:t>reason</a:t>
            </a:r>
            <a:r>
              <a:rPr lang="cs-CZ" baseline="0" dirty="0"/>
              <a:t> story </a:t>
            </a:r>
            <a:r>
              <a:rPr lang="cs-CZ" baseline="0" dirty="0" err="1"/>
              <a:t>vital</a:t>
            </a:r>
            <a:r>
              <a:rPr lang="cs-CZ" baseline="0" dirty="0"/>
              <a:t> </a:t>
            </a:r>
            <a:r>
              <a:rPr lang="cs-CZ" baseline="0" dirty="0" err="1"/>
              <a:t>signs</a:t>
            </a:r>
            <a:r>
              <a:rPr lang="cs-CZ" baseline="0" dirty="0"/>
              <a:t> </a:t>
            </a:r>
            <a:r>
              <a:rPr lang="cs-CZ" baseline="0" dirty="0" err="1"/>
              <a:t>Plan</a:t>
            </a:r>
            <a:endParaRPr lang="cs-CZ" baseline="0" dirty="0"/>
          </a:p>
          <a:p>
            <a:endParaRPr lang="cs-CZ" baseline="0" dirty="0"/>
          </a:p>
          <a:p>
            <a:r>
              <a:rPr lang="cs-CZ" baseline="0" dirty="0"/>
              <a:t>EWS – early </a:t>
            </a:r>
            <a:r>
              <a:rPr lang="cs-CZ" baseline="0" dirty="0" err="1"/>
              <a:t>warning</a:t>
            </a:r>
            <a:r>
              <a:rPr lang="cs-CZ" baseline="0" dirty="0"/>
              <a:t> </a:t>
            </a:r>
            <a:r>
              <a:rPr lang="cs-CZ" baseline="0" dirty="0" err="1"/>
              <a:t>score</a:t>
            </a:r>
            <a:endParaRPr lang="cs-CZ" dirty="0"/>
          </a:p>
        </p:txBody>
      </p:sp>
      <p:sp>
        <p:nvSpPr>
          <p:cNvPr id="4" name="Zástupný symbol pro číslo snímku 3"/>
          <p:cNvSpPr>
            <a:spLocks noGrp="1"/>
          </p:cNvSpPr>
          <p:nvPr>
            <p:ph type="sldNum" sz="quarter" idx="10"/>
          </p:nvPr>
        </p:nvSpPr>
        <p:spPr/>
        <p:txBody>
          <a:bodyPr/>
          <a:lstStyle/>
          <a:p>
            <a:fld id="{603AB548-B6A0-454E-AE1E-FA659D991773}" type="slidenum">
              <a:rPr lang="cs-CZ" smtClean="0"/>
              <a:pPr/>
              <a:t>7</a:t>
            </a:fld>
            <a:endParaRPr lang="cs-CZ"/>
          </a:p>
        </p:txBody>
      </p:sp>
    </p:spTree>
    <p:extLst>
      <p:ext uri="{BB962C8B-B14F-4D97-AF65-F5344CB8AC3E}">
        <p14:creationId xmlns:p14="http://schemas.microsoft.com/office/powerpoint/2010/main" val="3094125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Insertion of an Intracranial Pressure Monitor</a:t>
            </a:r>
            <a:r>
              <a:rPr lang="cs-CZ" sz="1200" b="0" i="0" kern="1200" dirty="0">
                <a:solidFill>
                  <a:schemeClr val="tx1"/>
                </a:solidFill>
                <a:effectLst/>
                <a:latin typeface="+mn-lt"/>
                <a:ea typeface="+mn-ea"/>
                <a:cs typeface="+mn-cs"/>
              </a:rPr>
              <a:t>-  https://www.youtube.com/watch?v=q7nJEMyqWwo</a:t>
            </a:r>
            <a:endParaRPr lang="en-US" sz="1200" b="0" i="0" kern="1200" dirty="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4F02EB96-A894-4B59-B7EE-009F260D7C4F}" type="slidenum">
              <a:rPr lang="en-US" smtClean="0"/>
              <a:t>54</a:t>
            </a:fld>
            <a:endParaRPr lang="en-US"/>
          </a:p>
        </p:txBody>
      </p:sp>
    </p:spTree>
    <p:extLst>
      <p:ext uri="{BB962C8B-B14F-4D97-AF65-F5344CB8AC3E}">
        <p14:creationId xmlns:p14="http://schemas.microsoft.com/office/powerpoint/2010/main" val="305350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7DEC9C2A-C31A-4510-B20B-E45340FC5BB2}" type="slidenum">
              <a:rPr lang="cs-CZ" smtClean="0"/>
              <a:pPr/>
              <a:t>66</a:t>
            </a:fld>
            <a:endParaRPr lang="cs-CZ"/>
          </a:p>
        </p:txBody>
      </p:sp>
    </p:spTree>
    <p:extLst>
      <p:ext uri="{BB962C8B-B14F-4D97-AF65-F5344CB8AC3E}">
        <p14:creationId xmlns:p14="http://schemas.microsoft.com/office/powerpoint/2010/main" val="381631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a:solidFill>
                  <a:schemeClr val="tx1"/>
                </a:solidFill>
                <a:effectLst/>
                <a:latin typeface="+mn-lt"/>
                <a:ea typeface="+mn-ea"/>
                <a:cs typeface="+mn-cs"/>
              </a:rPr>
              <a:t>Compartment </a:t>
            </a:r>
            <a:r>
              <a:rPr lang="en-US" sz="1200" b="1" i="0" kern="1200" dirty="0" err="1">
                <a:solidFill>
                  <a:schemeClr val="tx1"/>
                </a:solidFill>
                <a:effectLst/>
                <a:latin typeface="+mn-lt"/>
                <a:ea typeface="+mn-ea"/>
                <a:cs typeface="+mn-cs"/>
              </a:rPr>
              <a:t>syndrom</a:t>
            </a:r>
            <a:r>
              <a:rPr lang="en-US" sz="1200" b="0" i="0" kern="1200" dirty="0">
                <a:solidFill>
                  <a:schemeClr val="tx1"/>
                </a:solidFill>
                <a:effectLst/>
                <a:latin typeface="+mn-lt"/>
                <a:ea typeface="+mn-ea"/>
                <a:cs typeface="+mn-cs"/>
              </a:rPr>
              <a:t> je </a:t>
            </a:r>
            <a:r>
              <a:rPr lang="en-US" sz="1200" b="0" i="0" kern="1200" dirty="0" err="1">
                <a:solidFill>
                  <a:schemeClr val="tx1"/>
                </a:solidFill>
                <a:effectLst/>
                <a:latin typeface="+mn-lt"/>
                <a:ea typeface="+mn-ea"/>
                <a:cs typeface="+mn-cs"/>
              </a:rPr>
              <a:t>soubor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příznaků</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vznikající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při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zvýšení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tlaku</a:t>
            </a:r>
            <a:r>
              <a:rPr lang="en-US" sz="1200" b="0" i="0" kern="1200" dirty="0">
                <a:solidFill>
                  <a:schemeClr val="tx1"/>
                </a:solidFill>
                <a:effectLst/>
                <a:latin typeface="+mn-lt"/>
                <a:ea typeface="+mn-ea"/>
                <a:cs typeface="+mn-cs"/>
              </a:rPr>
              <a:t> v </a:t>
            </a:r>
            <a:r>
              <a:rPr lang="en-US" sz="1200" b="0" i="0" kern="1200" dirty="0" err="1">
                <a:solidFill>
                  <a:schemeClr val="tx1"/>
                </a:solidFill>
                <a:effectLst/>
                <a:latin typeface="+mn-lt"/>
                <a:ea typeface="+mn-ea"/>
                <a:cs typeface="+mn-cs"/>
              </a:rPr>
              <a:t>uzavřeném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anatomickém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prostoru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kompartmentu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což</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vede</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vaskulárním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okluzím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působícím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lokální</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3"/>
              </a:rPr>
              <a:t>ischemii</a:t>
            </a:r>
            <a:r>
              <a:rPr lang="en-US" sz="1200" b="0" i="0" kern="1200" dirty="0">
                <a:solidFill>
                  <a:schemeClr val="tx1"/>
                </a:solidFill>
                <a:effectLst/>
                <a:latin typeface="+mn-lt"/>
                <a:ea typeface="+mn-ea"/>
                <a:cs typeface="+mn-cs"/>
              </a:rPr>
              <a:t>.</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perfuzní</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tlak</a:t>
            </a:r>
            <a:r>
              <a:rPr lang="en-US" sz="1200" b="0" i="0" kern="1200" dirty="0">
                <a:solidFill>
                  <a:schemeClr val="tx1"/>
                </a:solidFill>
                <a:effectLst/>
                <a:latin typeface="+mn-lt"/>
                <a:ea typeface="+mn-ea"/>
                <a:cs typeface="+mn-cs"/>
              </a:rPr>
              <a:t> je </a:t>
            </a:r>
            <a:r>
              <a:rPr lang="en-US" sz="1200" b="0" i="0" kern="1200" dirty="0" err="1">
                <a:solidFill>
                  <a:schemeClr val="tx1"/>
                </a:solidFill>
                <a:effectLst/>
                <a:latin typeface="+mn-lt"/>
                <a:ea typeface="+mn-ea"/>
                <a:cs typeface="+mn-cs"/>
              </a:rPr>
              <a:t>fyziologicky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přibližně</a:t>
            </a:r>
            <a:r>
              <a:rPr lang="en-US" sz="1200" b="0" i="0" kern="1200" dirty="0">
                <a:solidFill>
                  <a:schemeClr val="tx1"/>
                </a:solidFill>
                <a:effectLst/>
                <a:latin typeface="+mn-lt"/>
                <a:ea typeface="+mn-ea"/>
                <a:cs typeface="+mn-cs"/>
              </a:rPr>
              <a:t> 30 mmHg</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 </a:t>
            </a:r>
            <a:r>
              <a:rPr lang="en-US" sz="1200" b="0" i="0" kern="1200" dirty="0" err="1">
                <a:solidFill>
                  <a:schemeClr val="tx1"/>
                </a:solidFill>
                <a:effectLst/>
                <a:latin typeface="+mn-lt"/>
                <a:ea typeface="+mn-ea"/>
                <a:cs typeface="+mn-cs"/>
              </a:rPr>
              <a:t>dospělých</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za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normální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hodnoty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považuje</a:t>
            </a:r>
            <a:r>
              <a:rPr lang="en-US" sz="1200" b="0" i="0" kern="1200" dirty="0">
                <a:solidFill>
                  <a:schemeClr val="tx1"/>
                </a:solidFill>
                <a:effectLst/>
                <a:latin typeface="+mn-lt"/>
                <a:ea typeface="+mn-ea"/>
                <a:cs typeface="+mn-cs"/>
              </a:rPr>
              <a:t> IAP v </a:t>
            </a:r>
            <a:r>
              <a:rPr lang="en-US" sz="1200" b="0" i="0" kern="1200" dirty="0" err="1">
                <a:solidFill>
                  <a:schemeClr val="tx1"/>
                </a:solidFill>
                <a:effectLst/>
                <a:latin typeface="+mn-lt"/>
                <a:ea typeface="+mn-ea"/>
                <a:cs typeface="+mn-cs"/>
              </a:rPr>
              <a:t>pásmu</a:t>
            </a:r>
            <a:r>
              <a:rPr lang="en-US" sz="1200" b="0" i="0" kern="1200" dirty="0">
                <a:solidFill>
                  <a:schemeClr val="tx1"/>
                </a:solidFill>
                <a:effectLst/>
                <a:latin typeface="+mn-lt"/>
                <a:ea typeface="+mn-ea"/>
                <a:cs typeface="+mn-cs"/>
              </a:rPr>
              <a:t> 0-5 mmHg. V </a:t>
            </a:r>
            <a:r>
              <a:rPr lang="en-US" sz="1200" b="0" i="0" kern="1200" dirty="0" err="1">
                <a:solidFill>
                  <a:schemeClr val="tx1"/>
                </a:solidFill>
                <a:effectLst/>
                <a:latin typeface="+mn-lt"/>
                <a:ea typeface="+mn-ea"/>
                <a:cs typeface="+mn-cs"/>
              </a:rPr>
              <a:t>běžné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populaci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pacientů</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jednotce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intenzívní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péče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lze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normální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hodnoty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považovat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pásmo</a:t>
            </a:r>
            <a:r>
              <a:rPr lang="en-US" sz="1200" b="0" i="0" kern="1200" dirty="0">
                <a:solidFill>
                  <a:schemeClr val="tx1"/>
                </a:solidFill>
                <a:effectLst/>
                <a:latin typeface="+mn-lt"/>
                <a:ea typeface="+mn-ea"/>
                <a:cs typeface="+mn-cs"/>
              </a:rPr>
              <a:t> 5-7 mmHg, </a:t>
            </a:r>
            <a:r>
              <a:rPr lang="en-US" sz="1200" b="0" i="0" kern="1200" dirty="0" err="1">
                <a:solidFill>
                  <a:schemeClr val="tx1"/>
                </a:solidFill>
                <a:effectLst/>
                <a:latin typeface="+mn-lt"/>
                <a:ea typeface="+mn-ea"/>
                <a:cs typeface="+mn-cs"/>
              </a:rPr>
              <a:t>respektive</a:t>
            </a:r>
            <a:r>
              <a:rPr lang="en-US" sz="1200" b="0" i="0" kern="1200" dirty="0">
                <a:solidFill>
                  <a:schemeClr val="tx1"/>
                </a:solidFill>
                <a:effectLst/>
                <a:latin typeface="+mn-lt"/>
                <a:ea typeface="+mn-ea"/>
                <a:cs typeface="+mn-cs"/>
              </a:rPr>
              <a:t> do 10 mmHg, </a:t>
            </a:r>
            <a:r>
              <a:rPr lang="en-US" sz="1200" b="0" i="0" kern="1200" dirty="0" err="1">
                <a:solidFill>
                  <a:schemeClr val="tx1"/>
                </a:solidFill>
                <a:effectLst/>
                <a:latin typeface="+mn-lt"/>
                <a:ea typeface="+mn-ea"/>
                <a:cs typeface="+mn-cs"/>
              </a:rPr>
              <a:t>pakliže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jsou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uměle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ventilováni</a:t>
            </a:r>
            <a:r>
              <a:rPr lang="en-US" sz="1200" b="0" i="0" kern="1200" dirty="0">
                <a:solidFill>
                  <a:schemeClr val="tx1"/>
                </a:solidFill>
                <a:effectLst/>
                <a:latin typeface="+mn-lt"/>
                <a:ea typeface="+mn-ea"/>
                <a:cs typeface="+mn-cs"/>
              </a:rPr>
              <a:t>.</a:t>
            </a:r>
            <a:endParaRPr lang="en-US" dirty="0"/>
          </a:p>
        </p:txBody>
      </p:sp>
      <p:sp>
        <p:nvSpPr>
          <p:cNvPr id="4" name="Zástupný symbol pro číslo snímku 3"/>
          <p:cNvSpPr>
            <a:spLocks noGrp="1"/>
          </p:cNvSpPr>
          <p:nvPr>
            <p:ph type="sldNum" sz="quarter" idx="10"/>
          </p:nvPr>
        </p:nvSpPr>
        <p:spPr/>
        <p:txBody>
          <a:bodyPr/>
          <a:lstStyle/>
          <a:p>
            <a:fld id="{4F02EB96-A894-4B59-B7EE-009F260D7C4F}" type="slidenum">
              <a:rPr lang="en-US" smtClean="0"/>
              <a:t>67</a:t>
            </a:fld>
            <a:endParaRPr lang="en-US"/>
          </a:p>
        </p:txBody>
      </p:sp>
    </p:spTree>
    <p:extLst>
      <p:ext uri="{BB962C8B-B14F-4D97-AF65-F5344CB8AC3E}">
        <p14:creationId xmlns:p14="http://schemas.microsoft.com/office/powerpoint/2010/main" val="13803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68</a:t>
            </a:fld>
            <a:endParaRPr lang="cs-CZ"/>
          </a:p>
        </p:txBody>
      </p:sp>
    </p:spTree>
    <p:extLst>
      <p:ext uri="{BB962C8B-B14F-4D97-AF65-F5344CB8AC3E}">
        <p14:creationId xmlns:p14="http://schemas.microsoft.com/office/powerpoint/2010/main" val="193679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10"/>
          </p:nvPr>
        </p:nvSpPr>
        <p:spPr/>
        <p:txBody>
          <a:bodyPr/>
          <a:lstStyle/>
          <a:p>
            <a:fld id="{7F52E568-3CE4-4B9C-8EFA-FB83139BEB47}" type="slidenum">
              <a:rPr lang="en-US" smtClean="0"/>
              <a:pPr/>
              <a:t>10</a:t>
            </a:fld>
            <a:endParaRPr lang="en-US"/>
          </a:p>
        </p:txBody>
      </p:sp>
    </p:spTree>
    <p:extLst>
      <p:ext uri="{BB962C8B-B14F-4D97-AF65-F5344CB8AC3E}">
        <p14:creationId xmlns:p14="http://schemas.microsoft.com/office/powerpoint/2010/main" val="358711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7F52E568-3CE4-4B9C-8EFA-FB83139BEB47}" type="slidenum">
              <a:rPr lang="en-US" smtClean="0"/>
              <a:pPr/>
              <a:t>15</a:t>
            </a:fld>
            <a:endParaRPr lang="en-US"/>
          </a:p>
        </p:txBody>
      </p:sp>
    </p:spTree>
    <p:extLst>
      <p:ext uri="{BB962C8B-B14F-4D97-AF65-F5344CB8AC3E}">
        <p14:creationId xmlns:p14="http://schemas.microsoft.com/office/powerpoint/2010/main" val="249027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10"/>
          </p:nvPr>
        </p:nvSpPr>
        <p:spPr/>
        <p:txBody>
          <a:bodyPr/>
          <a:lstStyle/>
          <a:p>
            <a:fld id="{4F02EB96-A894-4B59-B7EE-009F260D7C4F}" type="slidenum">
              <a:rPr lang="en-US" smtClean="0"/>
              <a:t>16</a:t>
            </a:fld>
            <a:endParaRPr lang="en-US"/>
          </a:p>
        </p:txBody>
      </p:sp>
    </p:spTree>
    <p:extLst>
      <p:ext uri="{BB962C8B-B14F-4D97-AF65-F5344CB8AC3E}">
        <p14:creationId xmlns:p14="http://schemas.microsoft.com/office/powerpoint/2010/main" val="285695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a:solidFill>
                  <a:schemeClr val="tx1"/>
                </a:solidFill>
                <a:effectLst/>
                <a:latin typeface="+mn-lt"/>
                <a:ea typeface="+mn-ea"/>
                <a:cs typeface="+mn-cs"/>
              </a:rPr>
              <a:t>Preload</a:t>
            </a:r>
            <a:r>
              <a:rPr lang="en-US" sz="1200" b="0" i="0" kern="1200" dirty="0">
                <a:solidFill>
                  <a:schemeClr val="tx1"/>
                </a:solidFill>
                <a:effectLst/>
                <a:latin typeface="+mn-lt"/>
                <a:ea typeface="+mn-ea"/>
                <a:cs typeface="+mn-cs"/>
              </a:rPr>
              <a:t> je </a:t>
            </a:r>
            <a:r>
              <a:rPr lang="en-US" sz="1200" b="0" i="1" u="none" strike="noStrike" kern="1200" dirty="0">
                <a:solidFill>
                  <a:schemeClr val="tx1"/>
                </a:solidFill>
                <a:effectLst/>
                <a:latin typeface="+mn-lt"/>
                <a:ea typeface="+mn-ea"/>
                <a:cs typeface="+mn-cs"/>
                <a:hlinkClick r:id="rId3" tooltip="In vivo"/>
              </a:rPr>
              <a:t>in vivo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síla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která</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4"/>
              </a:rPr>
              <a:t>myokard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napíná</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před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stahem</a:t>
            </a:r>
            <a:endParaRPr lang="en-US" dirty="0"/>
          </a:p>
        </p:txBody>
      </p:sp>
      <p:sp>
        <p:nvSpPr>
          <p:cNvPr id="4" name="Zástupný symbol pro číslo snímku 3"/>
          <p:cNvSpPr>
            <a:spLocks noGrp="1"/>
          </p:cNvSpPr>
          <p:nvPr>
            <p:ph type="sldNum" sz="quarter" idx="10"/>
          </p:nvPr>
        </p:nvSpPr>
        <p:spPr/>
        <p:txBody>
          <a:bodyPr/>
          <a:lstStyle/>
          <a:p>
            <a:fld id="{4F02EB96-A894-4B59-B7EE-009F260D7C4F}" type="slidenum">
              <a:rPr lang="en-US" smtClean="0"/>
              <a:t>22</a:t>
            </a:fld>
            <a:endParaRPr lang="en-US"/>
          </a:p>
        </p:txBody>
      </p:sp>
    </p:spTree>
    <p:extLst>
      <p:ext uri="{BB962C8B-B14F-4D97-AF65-F5344CB8AC3E}">
        <p14:creationId xmlns:p14="http://schemas.microsoft.com/office/powerpoint/2010/main" val="102938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2C95AB9-BE43-4B7D-9945-B293ADF752B9}" type="slidenum">
              <a:rPr lang="cs-CZ" smtClean="0"/>
              <a:t>24</a:t>
            </a:fld>
            <a:endParaRPr lang="cs-CZ"/>
          </a:p>
        </p:txBody>
      </p:sp>
    </p:spTree>
    <p:extLst>
      <p:ext uri="{BB962C8B-B14F-4D97-AF65-F5344CB8AC3E}">
        <p14:creationId xmlns:p14="http://schemas.microsoft.com/office/powerpoint/2010/main" val="56749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Vektor – </a:t>
            </a:r>
          </a:p>
        </p:txBody>
      </p:sp>
      <p:sp>
        <p:nvSpPr>
          <p:cNvPr id="4" name="Zástupný symbol pro číslo snímku 3"/>
          <p:cNvSpPr>
            <a:spLocks noGrp="1"/>
          </p:cNvSpPr>
          <p:nvPr>
            <p:ph type="sldNum" sz="quarter" idx="10"/>
          </p:nvPr>
        </p:nvSpPr>
        <p:spPr/>
        <p:txBody>
          <a:bodyPr/>
          <a:lstStyle/>
          <a:p>
            <a:fld id="{1741AD95-A53C-427B-B8A5-7C0EEBEBB904}" type="slidenum">
              <a:rPr lang="cs-CZ" smtClean="0"/>
              <a:pPr/>
              <a:t>25</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a:t>depolarizace</a:t>
            </a:r>
          </a:p>
          <a:p>
            <a:r>
              <a:rPr lang="cs-CZ" dirty="0"/>
              <a:t>ztráta napětí (</a:t>
            </a:r>
            <a:r>
              <a:rPr lang="cs-CZ" dirty="0" err="1"/>
              <a:t>obv</a:t>
            </a:r>
            <a:r>
              <a:rPr lang="cs-CZ" dirty="0"/>
              <a:t>. prudká) na buněčné membráně. Je způsobena přesuny iontů a u dráždivých buněk (nervových, svalových) souvisí se vznikem a šířením impulsů a jejich vlastní funkcí. </a:t>
            </a:r>
            <a:r>
              <a:rPr lang="cs-CZ" i="1" dirty="0"/>
              <a:t>D. se uplatňuje i na jiných buňkách, může ovlivňovat sekreci apod. V klidovém stavu je membrána ve stavu polarizace, vnitřek buněk je proti povrchu záporně nabitý. Dostatečná polarizace (např. u srdečních buněk kolem –80 </a:t>
            </a:r>
            <a:r>
              <a:rPr lang="cs-CZ" i="1" dirty="0" err="1"/>
              <a:t>mV</a:t>
            </a:r>
            <a:r>
              <a:rPr lang="cs-CZ" i="1" dirty="0"/>
              <a:t>) má pro </a:t>
            </a:r>
            <a:r>
              <a:rPr lang="cs-CZ" i="1" dirty="0" err="1"/>
              <a:t>d</a:t>
            </a:r>
            <a:r>
              <a:rPr lang="cs-CZ" i="1" dirty="0"/>
              <a:t>. zásadní důležitost, buňky s nízkou polarizací nejsou schopné </a:t>
            </a:r>
            <a:r>
              <a:rPr lang="cs-CZ" i="1" dirty="0" err="1"/>
              <a:t>d</a:t>
            </a:r>
            <a:r>
              <a:rPr lang="cs-CZ" i="1" dirty="0"/>
              <a:t>. K udržení tohoto stavu je třeba energie a přiměřeného složení iontů (k poruchám dochází např. u ischemie srdečního svalu nebo u změněné koncentrace draslíku, který je hlavním iontem udržujícím napětí na membráně). D. je umožněna náhlou změnou vlastností membrány, zejm. její zvýšenou propustností pro ionty sodíku (jejichž koncentrace uvnitř buňky je nízká). Kladné ionty sodíku pak proudí do nitra buňky, které tak přechodně ztratí svůj záporný náboj. </a:t>
            </a:r>
            <a:r>
              <a:rPr lang="cs-CZ" dirty="0"/>
              <a:t>D. je první fází akčního potenciálu, v jeho závěru pak dojde k </a:t>
            </a:r>
            <a:r>
              <a:rPr lang="cs-CZ" dirty="0" err="1"/>
              <a:t>repolarizaci</a:t>
            </a:r>
            <a:r>
              <a:rPr lang="cs-CZ" dirty="0"/>
              <a:t>, tj. k obnovení původního napětí [de-; polarizace]</a:t>
            </a:r>
          </a:p>
          <a:p>
            <a:endParaRPr lang="cs-CZ" dirty="0"/>
          </a:p>
        </p:txBody>
      </p:sp>
      <p:sp>
        <p:nvSpPr>
          <p:cNvPr id="4" name="Zástupný symbol pro číslo snímku 3"/>
          <p:cNvSpPr>
            <a:spLocks noGrp="1"/>
          </p:cNvSpPr>
          <p:nvPr>
            <p:ph type="sldNum" sz="quarter" idx="10"/>
          </p:nvPr>
        </p:nvSpPr>
        <p:spPr/>
        <p:txBody>
          <a:bodyPr/>
          <a:lstStyle/>
          <a:p>
            <a:fld id="{1741AD95-A53C-427B-B8A5-7C0EEBEBB904}" type="slidenum">
              <a:rPr lang="cs-CZ" smtClean="0"/>
              <a:pPr/>
              <a:t>26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pic>
        <p:nvPicPr>
          <p:cNvPr id="4" name="Obrázek 9">
            <a:extLst>
              <a:ext uri="{FF2B5EF4-FFF2-40B4-BE49-F238E27FC236}">
                <a16:creationId xmlns:a16="http://schemas.microsoft.com/office/drawing/2014/main" id="{366125AF-7F68-4D88-9E95-D632D8820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67" y="414338"/>
            <a:ext cx="154516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adpis 6"/>
          <p:cNvSpPr>
            <a:spLocks noGrp="1"/>
          </p:cNvSpPr>
          <p:nvPr>
            <p:ph type="title"/>
          </p:nvPr>
        </p:nvSpPr>
        <p:spPr>
          <a:xfrm>
            <a:off x="398503" y="2900365"/>
            <a:ext cx="11361600" cy="1171580"/>
          </a:xfrm>
        </p:spPr>
        <p:txBody>
          <a:bodyPr/>
          <a:lstStyle>
            <a:lvl1pPr algn="l">
              <a:lnSpc>
                <a:spcPts val="3300"/>
              </a:lnSpc>
              <a:defRPr sz="3300"/>
            </a:lvl1pPr>
          </a:lstStyle>
          <a:p>
            <a:r>
              <a:rPr lang="cs-CZ"/>
              <a:t>Kliknutím lze upravit styl.</a:t>
            </a:r>
            <a:endParaRPr lang="cs-CZ" dirty="0"/>
          </a:p>
        </p:txBody>
      </p:sp>
      <p:sp>
        <p:nvSpPr>
          <p:cNvPr id="14" name="Podnadpis 2"/>
          <p:cNvSpPr>
            <a:spLocks noGrp="1"/>
          </p:cNvSpPr>
          <p:nvPr>
            <p:ph type="subTitle" idx="1"/>
          </p:nvPr>
        </p:nvSpPr>
        <p:spPr>
          <a:xfrm>
            <a:off x="398503" y="4116404"/>
            <a:ext cx="11361600" cy="698497"/>
          </a:xfrm>
        </p:spPr>
        <p:txBody>
          <a:bodyPr/>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sp>
        <p:nvSpPr>
          <p:cNvPr id="5" name="Zástupný symbol pro zápatí 2">
            <a:extLst>
              <a:ext uri="{FF2B5EF4-FFF2-40B4-BE49-F238E27FC236}">
                <a16:creationId xmlns:a16="http://schemas.microsoft.com/office/drawing/2014/main" id="{4605CE3B-AD7A-4C5B-82D0-8C0494825B5E}"/>
              </a:ext>
            </a:extLst>
          </p:cNvPr>
          <p:cNvSpPr>
            <a:spLocks noGrp="1"/>
          </p:cNvSpPr>
          <p:nvPr>
            <p:ph type="ftr" sz="quarter" idx="10"/>
          </p:nvPr>
        </p:nvSpPr>
        <p:spPr/>
        <p:txBody>
          <a:bodyPr/>
          <a:lstStyle>
            <a:lvl1pPr>
              <a:defRPr/>
            </a:lvl1pPr>
          </a:lstStyle>
          <a:p>
            <a:endParaRPr lang="cs-CZ"/>
          </a:p>
        </p:txBody>
      </p:sp>
      <p:sp>
        <p:nvSpPr>
          <p:cNvPr id="6" name="Zástupný symbol pro číslo snímku 3">
            <a:extLst>
              <a:ext uri="{FF2B5EF4-FFF2-40B4-BE49-F238E27FC236}">
                <a16:creationId xmlns:a16="http://schemas.microsoft.com/office/drawing/2014/main" id="{99F7B92C-CB08-4381-B63A-4BE6ACB98F48}"/>
              </a:ext>
            </a:extLst>
          </p:cNvPr>
          <p:cNvSpPr>
            <a:spLocks noGrp="1"/>
          </p:cNvSpPr>
          <p:nvPr>
            <p:ph type="sldNum" sz="quarter" idx="11"/>
          </p:nvPr>
        </p:nvSpPr>
        <p:spPr/>
        <p:txBody>
          <a:bodyPr/>
          <a:lstStyle>
            <a:lvl1pPr>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261674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pic>
        <p:nvPicPr>
          <p:cNvPr id="8" name="Obrázek 9">
            <a:extLst>
              <a:ext uri="{FF2B5EF4-FFF2-40B4-BE49-F238E27FC236}">
                <a16:creationId xmlns:a16="http://schemas.microsoft.com/office/drawing/2014/main" id="{D90F61C2-8649-4860-9CAA-A530D042D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ástupný symbol pro obsah 12"/>
          <p:cNvSpPr>
            <a:spLocks noGrp="1"/>
          </p:cNvSpPr>
          <p:nvPr>
            <p:ph sz="quarter" idx="24"/>
          </p:nvPr>
        </p:nvSpPr>
        <p:spPr>
          <a:xfrm>
            <a:off x="719998" y="718714"/>
            <a:ext cx="5220001" cy="3204001"/>
          </a:xfrm>
        </p:spPr>
        <p:txBody>
          <a:bodyPr/>
          <a:lstStyle/>
          <a:p>
            <a:pPr lvl="0"/>
            <a:r>
              <a:rPr lang="cs-CZ"/>
              <a:t>Po kliknutí můžete upravovat styly textu v předloze.</a:t>
            </a:r>
          </a:p>
        </p:txBody>
      </p:sp>
      <p:sp>
        <p:nvSpPr>
          <p:cNvPr id="22" name="Zástupný symbol pro text 5"/>
          <p:cNvSpPr>
            <a:spLocks noGrp="1"/>
          </p:cNvSpPr>
          <p:nvPr>
            <p:ph type="body" sz="quarter" idx="13"/>
          </p:nvPr>
        </p:nvSpPr>
        <p:spPr>
          <a:xfrm>
            <a:off x="719999" y="4500000"/>
            <a:ext cx="5220000" cy="1331998"/>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3" name="Zástupný symbol pro text 13"/>
          <p:cNvSpPr>
            <a:spLocks noGrp="1"/>
          </p:cNvSpPr>
          <p:nvPr>
            <p:ph type="body" sz="quarter" idx="19"/>
          </p:nvPr>
        </p:nvSpPr>
        <p:spPr>
          <a:xfrm>
            <a:off x="720724" y="4068000"/>
            <a:ext cx="5220000" cy="360000"/>
          </a:xfrm>
        </p:spPr>
        <p:txBody>
          <a:bodyPr/>
          <a:lstStyle>
            <a:lvl1pPr>
              <a:lnSpc>
                <a:spcPts val="825"/>
              </a:lnSpc>
              <a:defRPr sz="675" b="1"/>
            </a:lvl1pPr>
          </a:lstStyle>
          <a:p>
            <a:pPr lvl="0"/>
            <a:r>
              <a:rPr lang="cs-CZ"/>
              <a:t>Po kliknutí můžete upravovat styly textu v předloze.</a:t>
            </a:r>
          </a:p>
        </p:txBody>
      </p:sp>
      <p:sp>
        <p:nvSpPr>
          <p:cNvPr id="24" name="Zástupný symbol pro text 5"/>
          <p:cNvSpPr>
            <a:spLocks noGrp="1"/>
          </p:cNvSpPr>
          <p:nvPr>
            <p:ph type="body" sz="quarter" idx="20"/>
          </p:nvPr>
        </p:nvSpPr>
        <p:spPr>
          <a:xfrm>
            <a:off x="6251279" y="4500000"/>
            <a:ext cx="5220000" cy="1331998"/>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5" name="Zástupný symbol pro text 13"/>
          <p:cNvSpPr>
            <a:spLocks noGrp="1"/>
          </p:cNvSpPr>
          <p:nvPr>
            <p:ph type="body" sz="quarter" idx="22"/>
          </p:nvPr>
        </p:nvSpPr>
        <p:spPr>
          <a:xfrm>
            <a:off x="6252003" y="4068000"/>
            <a:ext cx="5220000" cy="360000"/>
          </a:xfrm>
        </p:spPr>
        <p:txBody>
          <a:bodyPr/>
          <a:lstStyle>
            <a:lvl1pPr>
              <a:lnSpc>
                <a:spcPts val="825"/>
              </a:lnSpc>
              <a:defRPr sz="675" b="1"/>
            </a:lvl1pPr>
          </a:lstStyle>
          <a:p>
            <a:pPr lvl="0"/>
            <a:r>
              <a:rPr lang="cs-CZ"/>
              <a:t>Po kliknutí můžete upravovat styly textu v předloze.</a:t>
            </a:r>
          </a:p>
        </p:txBody>
      </p:sp>
      <p:sp>
        <p:nvSpPr>
          <p:cNvPr id="26" name="Zástupný symbol pro obsah 12"/>
          <p:cNvSpPr>
            <a:spLocks noGrp="1"/>
          </p:cNvSpPr>
          <p:nvPr>
            <p:ph sz="quarter" idx="25"/>
          </p:nvPr>
        </p:nvSpPr>
        <p:spPr>
          <a:xfrm>
            <a:off x="6251280" y="718714"/>
            <a:ext cx="5220001" cy="3204001"/>
          </a:xfrm>
        </p:spPr>
        <p:txBody>
          <a:bodyPr/>
          <a:lstStyle/>
          <a:p>
            <a:pPr lvl="0"/>
            <a:r>
              <a:rPr lang="cs-CZ"/>
              <a:t>Po kliknutí můžete upravovat styly textu v předloze.</a:t>
            </a:r>
          </a:p>
        </p:txBody>
      </p:sp>
      <p:sp>
        <p:nvSpPr>
          <p:cNvPr id="9" name="Rectangle 17">
            <a:extLst>
              <a:ext uri="{FF2B5EF4-FFF2-40B4-BE49-F238E27FC236}">
                <a16:creationId xmlns:a16="http://schemas.microsoft.com/office/drawing/2014/main" id="{348D143A-D390-485D-AEF8-0FA75773A8D7}"/>
              </a:ext>
            </a:extLst>
          </p:cNvPr>
          <p:cNvSpPr>
            <a:spLocks noGrp="1" noChangeArrowheads="1"/>
          </p:cNvSpPr>
          <p:nvPr>
            <p:ph type="ftr" sz="quarter" idx="26"/>
          </p:nvPr>
        </p:nvSpPr>
        <p:spPr/>
        <p:txBody>
          <a:bodyPr/>
          <a:lstStyle>
            <a:lvl1pPr>
              <a:defRPr lang="cs-CZ" sz="900">
                <a:solidFill>
                  <a:srgbClr val="0000DC"/>
                </a:solidFill>
                <a:effectLst/>
                <a:latin typeface="+mj-lt"/>
              </a:defRPr>
            </a:lvl1pPr>
          </a:lstStyle>
          <a:p>
            <a:endParaRPr lang="cs-CZ"/>
          </a:p>
        </p:txBody>
      </p:sp>
      <p:sp>
        <p:nvSpPr>
          <p:cNvPr id="10" name="Rectangle 18">
            <a:extLst>
              <a:ext uri="{FF2B5EF4-FFF2-40B4-BE49-F238E27FC236}">
                <a16:creationId xmlns:a16="http://schemas.microsoft.com/office/drawing/2014/main" id="{4A04447D-5747-47C5-BEC3-3890D79A0FE1}"/>
              </a:ext>
            </a:extLst>
          </p:cNvPr>
          <p:cNvSpPr>
            <a:spLocks noGrp="1" noChangeArrowheads="1"/>
          </p:cNvSpPr>
          <p:nvPr>
            <p:ph type="sldNum" sz="quarter" idx="27"/>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0899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9A99AC0D-D7FA-429F-A535-DDEAA5B53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7">
            <a:extLst>
              <a:ext uri="{FF2B5EF4-FFF2-40B4-BE49-F238E27FC236}">
                <a16:creationId xmlns:a16="http://schemas.microsoft.com/office/drawing/2014/main" id="{F3CB37FF-1431-48C1-A295-590A5D7E08F6}"/>
              </a:ext>
            </a:extLst>
          </p:cNvPr>
          <p:cNvSpPr>
            <a:spLocks noGrp="1" noChangeArrowheads="1"/>
          </p:cNvSpPr>
          <p:nvPr>
            <p:ph type="ftr" sz="quarter" idx="10"/>
          </p:nvPr>
        </p:nvSpPr>
        <p:spPr/>
        <p:txBody>
          <a:bodyPr/>
          <a:lstStyle>
            <a:lvl1pPr>
              <a:defRPr lang="cs-CZ" sz="900">
                <a:solidFill>
                  <a:srgbClr val="0000DC"/>
                </a:solidFill>
                <a:effectLst/>
                <a:latin typeface="+mj-lt"/>
              </a:defRPr>
            </a:lvl1pPr>
          </a:lstStyle>
          <a:p>
            <a:endParaRPr lang="cs-CZ"/>
          </a:p>
        </p:txBody>
      </p:sp>
      <p:sp>
        <p:nvSpPr>
          <p:cNvPr id="4" name="Rectangle 18">
            <a:extLst>
              <a:ext uri="{FF2B5EF4-FFF2-40B4-BE49-F238E27FC236}">
                <a16:creationId xmlns:a16="http://schemas.microsoft.com/office/drawing/2014/main" id="{BDA26CF2-802F-4B00-9319-0CF8004769B6}"/>
              </a:ext>
            </a:extLst>
          </p:cNvPr>
          <p:cNvSpPr>
            <a:spLocks noGrp="1" noChangeArrowheads="1"/>
          </p:cNvSpPr>
          <p:nvPr>
            <p:ph type="sldNum" sz="quarter" idx="11"/>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229683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F01928"/>
        </a:solidFill>
        <a:effectLst/>
      </p:bgPr>
    </p:bg>
    <p:spTree>
      <p:nvGrpSpPr>
        <p:cNvPr id="1" name=""/>
        <p:cNvGrpSpPr/>
        <p:nvPr/>
      </p:nvGrpSpPr>
      <p:grpSpPr>
        <a:xfrm>
          <a:off x="0" y="0"/>
          <a:ext cx="0" cy="0"/>
          <a:chOff x="0" y="0"/>
          <a:chExt cx="0" cy="0"/>
        </a:xfrm>
      </p:grpSpPr>
      <p:pic>
        <p:nvPicPr>
          <p:cNvPr id="3" name="Obrázek 9">
            <a:extLst>
              <a:ext uri="{FF2B5EF4-FFF2-40B4-BE49-F238E27FC236}">
                <a16:creationId xmlns:a16="http://schemas.microsoft.com/office/drawing/2014/main" id="{529C9A59-DABA-4477-B5EC-C3080B712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5716"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rázek 7"/>
          <p:cNvSpPr>
            <a:spLocks noGrp="1"/>
          </p:cNvSpPr>
          <p:nvPr>
            <p:ph type="pic" sz="quarter" idx="12"/>
          </p:nvPr>
        </p:nvSpPr>
        <p:spPr>
          <a:xfrm>
            <a:off x="0" y="1"/>
            <a:ext cx="12192000" cy="5842000"/>
          </a:xfrm>
        </p:spPr>
        <p:txBody>
          <a:bodyPr rtlCol="0" anchor="ctr">
            <a:noAutofit/>
          </a:bodyPr>
          <a:lstStyle>
            <a:lvl1pPr algn="ctr">
              <a:defRPr>
                <a:solidFill>
                  <a:schemeClr val="bg1"/>
                </a:solidFill>
              </a:defRPr>
            </a:lvl1pPr>
          </a:lstStyle>
          <a:p>
            <a:pPr lvl="0"/>
            <a:r>
              <a:rPr lang="cs-CZ" noProof="0"/>
              <a:t>Kliknutím na ikonu přidáte obrázek.</a:t>
            </a:r>
            <a:endParaRPr lang="cs-CZ" noProof="0" dirty="0"/>
          </a:p>
        </p:txBody>
      </p:sp>
      <p:sp>
        <p:nvSpPr>
          <p:cNvPr id="4" name="Rectangle 17">
            <a:extLst>
              <a:ext uri="{FF2B5EF4-FFF2-40B4-BE49-F238E27FC236}">
                <a16:creationId xmlns:a16="http://schemas.microsoft.com/office/drawing/2014/main" id="{1792114B-CE1B-4987-A1BF-E6B48EE34508}"/>
              </a:ext>
            </a:extLst>
          </p:cNvPr>
          <p:cNvSpPr>
            <a:spLocks noGrp="1" noChangeArrowheads="1"/>
          </p:cNvSpPr>
          <p:nvPr>
            <p:ph type="ftr" sz="quarter" idx="13"/>
          </p:nvPr>
        </p:nvSpPr>
        <p:spPr/>
        <p:txBody>
          <a:bodyPr/>
          <a:lstStyle>
            <a:lvl1pPr>
              <a:defRPr lang="cs-CZ" sz="900">
                <a:solidFill>
                  <a:schemeClr val="bg1"/>
                </a:solidFill>
                <a:effectLst/>
                <a:latin typeface="+mj-lt"/>
              </a:defRPr>
            </a:lvl1pPr>
          </a:lstStyle>
          <a:p>
            <a:endParaRPr lang="cs-CZ"/>
          </a:p>
        </p:txBody>
      </p:sp>
      <p:sp>
        <p:nvSpPr>
          <p:cNvPr id="5" name="Rectangle 18">
            <a:extLst>
              <a:ext uri="{FF2B5EF4-FFF2-40B4-BE49-F238E27FC236}">
                <a16:creationId xmlns:a16="http://schemas.microsoft.com/office/drawing/2014/main" id="{23271C2C-FC43-4FC0-B9AA-05CC7B1A5DD8}"/>
              </a:ext>
            </a:extLst>
          </p:cNvPr>
          <p:cNvSpPr>
            <a:spLocks noGrp="1" noChangeArrowheads="1"/>
          </p:cNvSpPr>
          <p:nvPr>
            <p:ph type="sldNum" sz="quarter" idx="14"/>
          </p:nvPr>
        </p:nvSpPr>
        <p:spPr/>
        <p:txBody>
          <a:bodyPr/>
          <a:lstStyle>
            <a:lvl1pPr algn="l">
              <a:defRPr sz="900" b="0">
                <a:solidFill>
                  <a:schemeClr val="bg1"/>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916782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MED">
    <p:bg>
      <p:bgPr>
        <a:solidFill>
          <a:srgbClr val="F01928"/>
        </a:solidFill>
        <a:effectLst/>
      </p:bgPr>
    </p:bg>
    <p:spTree>
      <p:nvGrpSpPr>
        <p:cNvPr id="1" name=""/>
        <p:cNvGrpSpPr/>
        <p:nvPr/>
      </p:nvGrpSpPr>
      <p:grpSpPr>
        <a:xfrm>
          <a:off x="0" y="0"/>
          <a:ext cx="0" cy="0"/>
          <a:chOff x="0" y="0"/>
          <a:chExt cx="0" cy="0"/>
        </a:xfrm>
      </p:grpSpPr>
      <p:pic>
        <p:nvPicPr>
          <p:cNvPr id="2" name="Grafický objekt 5">
            <a:extLst>
              <a:ext uri="{FF2B5EF4-FFF2-40B4-BE49-F238E27FC236}">
                <a16:creationId xmlns:a16="http://schemas.microsoft.com/office/drawing/2014/main" id="{0FB01F2B-A0F4-4FB3-A6E5-67DB92D86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834" y="2014539"/>
            <a:ext cx="41063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20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Pr>
        <a:solidFill>
          <a:schemeClr val="bg2"/>
        </a:solidFill>
        <a:effectLst/>
      </p:bgPr>
    </p:bg>
    <p:spTree>
      <p:nvGrpSpPr>
        <p:cNvPr id="1" name=""/>
        <p:cNvGrpSpPr/>
        <p:nvPr/>
      </p:nvGrpSpPr>
      <p:grpSpPr>
        <a:xfrm>
          <a:off x="0" y="0"/>
          <a:ext cx="0" cy="0"/>
          <a:chOff x="0" y="0"/>
          <a:chExt cx="0" cy="0"/>
        </a:xfrm>
      </p:grpSpPr>
      <p:pic>
        <p:nvPicPr>
          <p:cNvPr id="2" name="Grafický objekt 2">
            <a:extLst>
              <a:ext uri="{FF2B5EF4-FFF2-40B4-BE49-F238E27FC236}">
                <a16:creationId xmlns:a16="http://schemas.microsoft.com/office/drawing/2014/main" id="{6584219A-C24B-4DEB-B520-2935D62FE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51039"/>
            <a:ext cx="86868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64198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C4017E-9AC6-44B7-A73C-BDDEFCAFF803}"/>
              </a:ext>
            </a:extLst>
          </p:cNvPr>
          <p:cNvSpPr>
            <a:spLocks noGrp="1" noChangeArrowheads="1"/>
          </p:cNvSpPr>
          <p:nvPr>
            <p:ph type="dt" sz="half" idx="10"/>
          </p:nvPr>
        </p:nvSpPr>
        <p:spPr>
          <a:xfrm>
            <a:off x="0" y="0"/>
            <a:ext cx="0" cy="0"/>
          </a:xfrm>
        </p:spPr>
        <p:txBody>
          <a:bodyPr/>
          <a:lstStyle>
            <a:lvl1pPr eaLnBrk="1" hangingPunct="1">
              <a:defRPr/>
            </a:lvl1pPr>
          </a:lstStyle>
          <a:p>
            <a:fld id="{DCA1ACA1-D5F5-4A40-A88E-95995DD9ADE6}" type="datetimeFigureOut">
              <a:rPr lang="cs-CZ" smtClean="0"/>
              <a:t>10.03.2020</a:t>
            </a:fld>
            <a:endParaRPr lang="cs-CZ"/>
          </a:p>
        </p:txBody>
      </p:sp>
      <p:sp>
        <p:nvSpPr>
          <p:cNvPr id="3" name="Rectangle 5">
            <a:extLst>
              <a:ext uri="{FF2B5EF4-FFF2-40B4-BE49-F238E27FC236}">
                <a16:creationId xmlns:a16="http://schemas.microsoft.com/office/drawing/2014/main" id="{215F9103-7FB3-46AD-9A22-842E76FE0BBB}"/>
              </a:ext>
            </a:extLst>
          </p:cNvPr>
          <p:cNvSpPr>
            <a:spLocks noGrp="1" noChangeArrowheads="1"/>
          </p:cNvSpPr>
          <p:nvPr>
            <p:ph type="ftr" sz="quarter" idx="11"/>
          </p:nvPr>
        </p:nvSpPr>
        <p:spPr/>
        <p:txBody>
          <a:bodyPr/>
          <a:lstStyle>
            <a:lvl1pPr>
              <a:defRPr/>
            </a:lvl1pPr>
          </a:lstStyle>
          <a:p>
            <a:endParaRPr lang="cs-CZ"/>
          </a:p>
        </p:txBody>
      </p:sp>
      <p:sp>
        <p:nvSpPr>
          <p:cNvPr id="4" name="Rectangle 6">
            <a:extLst>
              <a:ext uri="{FF2B5EF4-FFF2-40B4-BE49-F238E27FC236}">
                <a16:creationId xmlns:a16="http://schemas.microsoft.com/office/drawing/2014/main" id="{563382CE-7732-4344-B69F-F7EC15BDAE23}"/>
              </a:ext>
            </a:extLst>
          </p:cNvPr>
          <p:cNvSpPr>
            <a:spLocks noGrp="1" noChangeArrowheads="1"/>
          </p:cNvSpPr>
          <p:nvPr>
            <p:ph type="sldNum" sz="quarter" idx="12"/>
          </p:nvPr>
        </p:nvSpPr>
        <p:spPr/>
        <p:txBody>
          <a:bodyPr/>
          <a:lstStyle>
            <a:lvl1pPr>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64365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3">
            <a:extLst>
              <a:ext uri="{FF2B5EF4-FFF2-40B4-BE49-F238E27FC236}">
                <a16:creationId xmlns:a16="http://schemas.microsoft.com/office/drawing/2014/main" id="{75955EB3-0E55-45D9-BD14-A79ED5F5212F}"/>
              </a:ext>
            </a:extLst>
          </p:cNvPr>
          <p:cNvSpPr>
            <a:spLocks noGrp="1"/>
          </p:cNvSpPr>
          <p:nvPr>
            <p:ph type="dt" sz="half" idx="10"/>
          </p:nvPr>
        </p:nvSpPr>
        <p:spPr>
          <a:xfrm>
            <a:off x="0" y="0"/>
            <a:ext cx="0" cy="0"/>
          </a:xfrm>
        </p:spPr>
        <p:txBody>
          <a:bodyPr/>
          <a:lstStyle>
            <a:lvl1pPr>
              <a:defRPr/>
            </a:lvl1pPr>
          </a:lstStyle>
          <a:p>
            <a:fld id="{DCA1ACA1-D5F5-4A40-A88E-95995DD9ADE6}" type="datetimeFigureOut">
              <a:rPr lang="cs-CZ" smtClean="0"/>
              <a:t>10.03.2020</a:t>
            </a:fld>
            <a:endParaRPr lang="cs-CZ"/>
          </a:p>
        </p:txBody>
      </p:sp>
      <p:sp>
        <p:nvSpPr>
          <p:cNvPr id="4" name="Zástupný symbol pro zápatí 4">
            <a:extLst>
              <a:ext uri="{FF2B5EF4-FFF2-40B4-BE49-F238E27FC236}">
                <a16:creationId xmlns:a16="http://schemas.microsoft.com/office/drawing/2014/main" id="{6CBEAAAA-2C90-4D73-A206-AC7F4A4FC2D9}"/>
              </a:ext>
            </a:extLst>
          </p:cNvPr>
          <p:cNvSpPr>
            <a:spLocks noGrp="1"/>
          </p:cNvSpPr>
          <p:nvPr>
            <p:ph type="ftr" sz="quarter" idx="11"/>
          </p:nvPr>
        </p:nvSpPr>
        <p:spPr/>
        <p:txBody>
          <a:bodyPr/>
          <a:lstStyle>
            <a:lvl1pPr>
              <a:defRPr/>
            </a:lvl1pPr>
          </a:lstStyle>
          <a:p>
            <a:endParaRPr lang="cs-CZ"/>
          </a:p>
        </p:txBody>
      </p:sp>
      <p:sp>
        <p:nvSpPr>
          <p:cNvPr id="5" name="Zástupný symbol pro číslo snímku 5">
            <a:extLst>
              <a:ext uri="{FF2B5EF4-FFF2-40B4-BE49-F238E27FC236}">
                <a16:creationId xmlns:a16="http://schemas.microsoft.com/office/drawing/2014/main" id="{A68FD3A4-8CF7-4B74-9AF0-65AB38B4554E}"/>
              </a:ext>
            </a:extLst>
          </p:cNvPr>
          <p:cNvSpPr>
            <a:spLocks noGrp="1"/>
          </p:cNvSpPr>
          <p:nvPr>
            <p:ph type="sldNum" sz="quarter" idx="12"/>
          </p:nvPr>
        </p:nvSpPr>
        <p:spPr/>
        <p:txBody>
          <a:bodyPr/>
          <a:lstStyle>
            <a:lvl1pPr>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40873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Úvodní snímek – inverzní">
    <p:bg>
      <p:bgPr>
        <a:solidFill>
          <a:srgbClr val="F01928"/>
        </a:solidFill>
        <a:effectLst/>
      </p:bgPr>
    </p:bg>
    <p:spTree>
      <p:nvGrpSpPr>
        <p:cNvPr id="1" name=""/>
        <p:cNvGrpSpPr/>
        <p:nvPr/>
      </p:nvGrpSpPr>
      <p:grpSpPr>
        <a:xfrm>
          <a:off x="0" y="0"/>
          <a:ext cx="0" cy="0"/>
          <a:chOff x="0" y="0"/>
          <a:chExt cx="0" cy="0"/>
        </a:xfrm>
      </p:grpSpPr>
      <p:pic>
        <p:nvPicPr>
          <p:cNvPr id="4" name="Obrázek 9">
            <a:extLst>
              <a:ext uri="{FF2B5EF4-FFF2-40B4-BE49-F238E27FC236}">
                <a16:creationId xmlns:a16="http://schemas.microsoft.com/office/drawing/2014/main" id="{F201B0AB-D393-4FC8-9DAE-ED1D1FD81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67" y="414338"/>
            <a:ext cx="154516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adpis 6"/>
          <p:cNvSpPr>
            <a:spLocks noGrp="1"/>
          </p:cNvSpPr>
          <p:nvPr>
            <p:ph type="title"/>
          </p:nvPr>
        </p:nvSpPr>
        <p:spPr>
          <a:xfrm>
            <a:off x="398503" y="2900365"/>
            <a:ext cx="11361600" cy="1171580"/>
          </a:xfrm>
        </p:spPr>
        <p:txBody>
          <a:bodyPr/>
          <a:lstStyle>
            <a:lvl1pPr algn="l">
              <a:lnSpc>
                <a:spcPts val="3300"/>
              </a:lnSpc>
              <a:defRPr sz="3300">
                <a:solidFill>
                  <a:schemeClr val="bg1"/>
                </a:solidFill>
              </a:defRPr>
            </a:lvl1pPr>
          </a:lstStyle>
          <a:p>
            <a:r>
              <a:rPr lang="cs-CZ"/>
              <a:t>Kliknutím lze upravit styl.</a:t>
            </a:r>
            <a:endParaRPr lang="cs-CZ" dirty="0"/>
          </a:p>
        </p:txBody>
      </p:sp>
      <p:sp>
        <p:nvSpPr>
          <p:cNvPr id="11" name="Podnadpis 2"/>
          <p:cNvSpPr>
            <a:spLocks noGrp="1"/>
          </p:cNvSpPr>
          <p:nvPr>
            <p:ph type="subTitle" idx="1"/>
          </p:nvPr>
        </p:nvSpPr>
        <p:spPr>
          <a:xfrm>
            <a:off x="398503" y="4116404"/>
            <a:ext cx="11361600" cy="698497"/>
          </a:xfrm>
        </p:spPr>
        <p:txBody>
          <a:bodyPr/>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sp>
        <p:nvSpPr>
          <p:cNvPr id="5" name="Rectangle 17">
            <a:extLst>
              <a:ext uri="{FF2B5EF4-FFF2-40B4-BE49-F238E27FC236}">
                <a16:creationId xmlns:a16="http://schemas.microsoft.com/office/drawing/2014/main" id="{19F6D01F-6D51-4792-BC05-2068F430990D}"/>
              </a:ext>
            </a:extLst>
          </p:cNvPr>
          <p:cNvSpPr>
            <a:spLocks noGrp="1" noChangeArrowheads="1"/>
          </p:cNvSpPr>
          <p:nvPr>
            <p:ph type="ftr" sz="quarter" idx="10"/>
          </p:nvPr>
        </p:nvSpPr>
        <p:spPr/>
        <p:txBody>
          <a:bodyPr/>
          <a:lstStyle>
            <a:lvl1pPr>
              <a:defRPr lang="cs-CZ" sz="900">
                <a:solidFill>
                  <a:schemeClr val="bg1"/>
                </a:solidFill>
                <a:effectLst/>
                <a:latin typeface="+mj-lt"/>
              </a:defRPr>
            </a:lvl1pPr>
          </a:lstStyle>
          <a:p>
            <a:endParaRPr lang="cs-CZ"/>
          </a:p>
        </p:txBody>
      </p:sp>
      <p:sp>
        <p:nvSpPr>
          <p:cNvPr id="6" name="Rectangle 18">
            <a:extLst>
              <a:ext uri="{FF2B5EF4-FFF2-40B4-BE49-F238E27FC236}">
                <a16:creationId xmlns:a16="http://schemas.microsoft.com/office/drawing/2014/main" id="{6F5B0D72-90EE-4FBC-80FF-44582A2B1255}"/>
              </a:ext>
            </a:extLst>
          </p:cNvPr>
          <p:cNvSpPr>
            <a:spLocks noGrp="1" noChangeArrowheads="1"/>
          </p:cNvSpPr>
          <p:nvPr>
            <p:ph type="sldNum" sz="quarter" idx="11"/>
          </p:nvPr>
        </p:nvSpPr>
        <p:spPr/>
        <p:txBody>
          <a:bodyPr/>
          <a:lstStyle>
            <a:lvl1pPr algn="l">
              <a:defRPr sz="900" b="0">
                <a:solidFill>
                  <a:schemeClr val="bg1"/>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185955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pic>
        <p:nvPicPr>
          <p:cNvPr id="4" name="Obrázek 9">
            <a:extLst>
              <a:ext uri="{FF2B5EF4-FFF2-40B4-BE49-F238E27FC236}">
                <a16:creationId xmlns:a16="http://schemas.microsoft.com/office/drawing/2014/main" id="{347790AD-BE28-479D-A3B7-914884358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12"/>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11" name="Zástupný symbol pro obsah 2"/>
          <p:cNvSpPr>
            <a:spLocks noGrp="1"/>
          </p:cNvSpPr>
          <p:nvPr>
            <p:ph idx="1"/>
          </p:nvPr>
        </p:nvSpPr>
        <p:spPr>
          <a:xfrm>
            <a:off x="720000" y="1692002"/>
            <a:ext cx="107532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5" name="Rectangle 17">
            <a:extLst>
              <a:ext uri="{FF2B5EF4-FFF2-40B4-BE49-F238E27FC236}">
                <a16:creationId xmlns:a16="http://schemas.microsoft.com/office/drawing/2014/main" id="{6CE99E8A-EF7B-4100-AAA5-F0ADBB62EA94}"/>
              </a:ext>
            </a:extLst>
          </p:cNvPr>
          <p:cNvSpPr>
            <a:spLocks noGrp="1" noChangeArrowheads="1"/>
          </p:cNvSpPr>
          <p:nvPr>
            <p:ph type="ftr" sz="quarter" idx="10"/>
          </p:nvPr>
        </p:nvSpPr>
        <p:spPr/>
        <p:txBody>
          <a:bodyPr/>
          <a:lstStyle>
            <a:lvl1pPr>
              <a:defRPr lang="cs-CZ" sz="900">
                <a:solidFill>
                  <a:srgbClr val="0000DC"/>
                </a:solidFill>
                <a:effectLst/>
                <a:latin typeface="+mj-lt"/>
              </a:defRPr>
            </a:lvl1pPr>
          </a:lstStyle>
          <a:p>
            <a:endParaRPr lang="cs-CZ"/>
          </a:p>
        </p:txBody>
      </p:sp>
      <p:sp>
        <p:nvSpPr>
          <p:cNvPr id="6" name="Rectangle 18">
            <a:extLst>
              <a:ext uri="{FF2B5EF4-FFF2-40B4-BE49-F238E27FC236}">
                <a16:creationId xmlns:a16="http://schemas.microsoft.com/office/drawing/2014/main" id="{70BA46A9-AE5A-4DEF-BEC6-E65D4D2F8BF0}"/>
              </a:ext>
            </a:extLst>
          </p:cNvPr>
          <p:cNvSpPr>
            <a:spLocks noGrp="1" noChangeArrowheads="1"/>
          </p:cNvSpPr>
          <p:nvPr>
            <p:ph type="sldNum" sz="quarter" idx="11"/>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53502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pic>
        <p:nvPicPr>
          <p:cNvPr id="5" name="Obrázek 9">
            <a:extLst>
              <a:ext uri="{FF2B5EF4-FFF2-40B4-BE49-F238E27FC236}">
                <a16:creationId xmlns:a16="http://schemas.microsoft.com/office/drawing/2014/main" id="{C65327CD-7685-4D2D-8250-9197A12EC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2"/>
          <p:cNvSpPr>
            <a:spLocks noGrp="1"/>
          </p:cNvSpPr>
          <p:nvPr>
            <p:ph idx="1"/>
          </p:nvPr>
        </p:nvSpPr>
        <p:spPr>
          <a:xfrm>
            <a:off x="720000" y="1692002"/>
            <a:ext cx="107532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0" name="Zástupný symbol pro text 7"/>
          <p:cNvSpPr>
            <a:spLocks noGrp="1"/>
          </p:cNvSpPr>
          <p:nvPr>
            <p:ph type="body" sz="quarter" idx="13"/>
          </p:nvPr>
        </p:nvSpPr>
        <p:spPr>
          <a:xfrm>
            <a:off x="720725" y="1296001"/>
            <a:ext cx="10752139" cy="271576"/>
          </a:xfrm>
        </p:spPr>
        <p:txBody>
          <a:bodyPr>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11" name="Nadpis 12"/>
          <p:cNvSpPr>
            <a:spLocks noGrp="1"/>
          </p:cNvSpPr>
          <p:nvPr>
            <p:ph type="title"/>
          </p:nvPr>
        </p:nvSpPr>
        <p:spPr>
          <a:xfrm>
            <a:off x="720000" y="720000"/>
            <a:ext cx="10753200" cy="451576"/>
          </a:xfrm>
        </p:spPr>
        <p:txBody>
          <a:bodyPr/>
          <a:lstStyle/>
          <a:p>
            <a:r>
              <a:rPr lang="cs-CZ"/>
              <a:t>Kliknutím lze upravit styl.</a:t>
            </a:r>
          </a:p>
        </p:txBody>
      </p:sp>
      <p:sp>
        <p:nvSpPr>
          <p:cNvPr id="6" name="Zástupný symbol pro zápatí 1">
            <a:extLst>
              <a:ext uri="{FF2B5EF4-FFF2-40B4-BE49-F238E27FC236}">
                <a16:creationId xmlns:a16="http://schemas.microsoft.com/office/drawing/2014/main" id="{5D224DF5-7AC4-43B6-8A73-4F06133E0C38}"/>
              </a:ext>
            </a:extLst>
          </p:cNvPr>
          <p:cNvSpPr>
            <a:spLocks noGrp="1"/>
          </p:cNvSpPr>
          <p:nvPr>
            <p:ph type="ftr" sz="quarter" idx="14"/>
          </p:nvPr>
        </p:nvSpPr>
        <p:spPr/>
        <p:txBody>
          <a:bodyPr/>
          <a:lstStyle>
            <a:lvl1pPr>
              <a:defRPr/>
            </a:lvl1pPr>
          </a:lstStyle>
          <a:p>
            <a:endParaRPr lang="cs-CZ"/>
          </a:p>
        </p:txBody>
      </p:sp>
      <p:sp>
        <p:nvSpPr>
          <p:cNvPr id="7" name="Zástupný symbol pro číslo snímku 2">
            <a:extLst>
              <a:ext uri="{FF2B5EF4-FFF2-40B4-BE49-F238E27FC236}">
                <a16:creationId xmlns:a16="http://schemas.microsoft.com/office/drawing/2014/main" id="{B65C1E6A-1ACA-466F-BF91-5A7225168B50}"/>
              </a:ext>
            </a:extLst>
          </p:cNvPr>
          <p:cNvSpPr>
            <a:spLocks noGrp="1"/>
          </p:cNvSpPr>
          <p:nvPr>
            <p:ph type="sldNum" sz="quarter" idx="15"/>
          </p:nvPr>
        </p:nvSpPr>
        <p:spPr/>
        <p:txBody>
          <a:bodyPr/>
          <a:lstStyle>
            <a:lvl1pPr>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74783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pic>
        <p:nvPicPr>
          <p:cNvPr id="7" name="Obrázek 9">
            <a:extLst>
              <a:ext uri="{FF2B5EF4-FFF2-40B4-BE49-F238E27FC236}">
                <a16:creationId xmlns:a16="http://schemas.microsoft.com/office/drawing/2014/main" id="{0B8DEE64-9B7D-496C-BD69-E5ECD41B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ástupný symbol pro text 7"/>
          <p:cNvSpPr>
            <a:spLocks noGrp="1"/>
          </p:cNvSpPr>
          <p:nvPr>
            <p:ph type="body" sz="quarter" idx="26"/>
          </p:nvPr>
        </p:nvSpPr>
        <p:spPr>
          <a:xfrm>
            <a:off x="720725" y="1296001"/>
            <a:ext cx="5220000" cy="271576"/>
          </a:xfrm>
        </p:spPr>
        <p:txBody>
          <a:bodyPr>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12" name="Nadpis 12"/>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p:cNvSpPr>
            <a:spLocks noGrp="1"/>
          </p:cNvSpPr>
          <p:nvPr>
            <p:ph type="body" sz="quarter" idx="27"/>
          </p:nvPr>
        </p:nvSpPr>
        <p:spPr>
          <a:xfrm>
            <a:off x="6251279" y="1290515"/>
            <a:ext cx="5220000" cy="271576"/>
          </a:xfrm>
        </p:spPr>
        <p:txBody>
          <a:bodyPr>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14" name="Zástupný symbol pro obsah 2"/>
          <p:cNvSpPr>
            <a:spLocks noGrp="1"/>
          </p:cNvSpPr>
          <p:nvPr>
            <p:ph idx="1"/>
          </p:nvPr>
        </p:nvSpPr>
        <p:spPr>
          <a:xfrm>
            <a:off x="720001" y="1692001"/>
            <a:ext cx="5219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5" name="Zástupný symbol pro obsah 2"/>
          <p:cNvSpPr>
            <a:spLocks noGrp="1"/>
          </p:cNvSpPr>
          <p:nvPr>
            <p:ph idx="28"/>
          </p:nvPr>
        </p:nvSpPr>
        <p:spPr>
          <a:xfrm>
            <a:off x="6251281" y="1690271"/>
            <a:ext cx="5219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8" name="Rectangle 17">
            <a:extLst>
              <a:ext uri="{FF2B5EF4-FFF2-40B4-BE49-F238E27FC236}">
                <a16:creationId xmlns:a16="http://schemas.microsoft.com/office/drawing/2014/main" id="{F43D22B9-3C85-46E1-91BC-7C9580E6D05C}"/>
              </a:ext>
            </a:extLst>
          </p:cNvPr>
          <p:cNvSpPr>
            <a:spLocks noGrp="1" noChangeArrowheads="1"/>
          </p:cNvSpPr>
          <p:nvPr>
            <p:ph type="ftr" sz="quarter" idx="29"/>
          </p:nvPr>
        </p:nvSpPr>
        <p:spPr/>
        <p:txBody>
          <a:bodyPr/>
          <a:lstStyle>
            <a:lvl1pPr>
              <a:defRPr lang="cs-CZ" sz="900">
                <a:solidFill>
                  <a:srgbClr val="0000DC"/>
                </a:solidFill>
                <a:effectLst/>
                <a:latin typeface="+mj-lt"/>
              </a:defRPr>
            </a:lvl1pPr>
          </a:lstStyle>
          <a:p>
            <a:endParaRPr lang="cs-CZ"/>
          </a:p>
        </p:txBody>
      </p:sp>
      <p:sp>
        <p:nvSpPr>
          <p:cNvPr id="9" name="Rectangle 18">
            <a:extLst>
              <a:ext uri="{FF2B5EF4-FFF2-40B4-BE49-F238E27FC236}">
                <a16:creationId xmlns:a16="http://schemas.microsoft.com/office/drawing/2014/main" id="{DC20EC5C-402C-4448-8191-F159CA0E00B7}"/>
              </a:ext>
            </a:extLst>
          </p:cNvPr>
          <p:cNvSpPr>
            <a:spLocks noGrp="1" noChangeArrowheads="1"/>
          </p:cNvSpPr>
          <p:nvPr>
            <p:ph type="sldNum" sz="quarter" idx="30"/>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17041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pic>
        <p:nvPicPr>
          <p:cNvPr id="6" name="Obrázek 9">
            <a:extLst>
              <a:ext uri="{FF2B5EF4-FFF2-40B4-BE49-F238E27FC236}">
                <a16:creationId xmlns:a16="http://schemas.microsoft.com/office/drawing/2014/main" id="{68C04E8E-CBA6-43F8-B146-3D141612D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ástupný symbol pro obsah 12"/>
          <p:cNvSpPr>
            <a:spLocks noGrp="1"/>
          </p:cNvSpPr>
          <p:nvPr>
            <p:ph sz="quarter" idx="24"/>
          </p:nvPr>
        </p:nvSpPr>
        <p:spPr>
          <a:xfrm>
            <a:off x="719137" y="1695076"/>
            <a:ext cx="5218413" cy="3896711"/>
          </a:xfrm>
        </p:spPr>
        <p:txBody>
          <a:bodyPr/>
          <a:lstStyle/>
          <a:p>
            <a:pPr lvl="0"/>
            <a:r>
              <a:rPr lang="cs-CZ"/>
              <a:t>Po kliknutí můžete upravovat styly textu v předloze.</a:t>
            </a:r>
          </a:p>
        </p:txBody>
      </p:sp>
      <p:sp>
        <p:nvSpPr>
          <p:cNvPr id="28" name="Nadpis 3"/>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9" name="Zástupný symbol pro text 13"/>
          <p:cNvSpPr>
            <a:spLocks noGrp="1"/>
          </p:cNvSpPr>
          <p:nvPr>
            <p:ph type="body" sz="quarter" idx="19"/>
          </p:nvPr>
        </p:nvSpPr>
        <p:spPr>
          <a:xfrm>
            <a:off x="720726" y="5599670"/>
            <a:ext cx="5218412" cy="216000"/>
          </a:xfrm>
        </p:spPr>
        <p:txBody>
          <a:bodyPr anchor="ctr"/>
          <a:lstStyle>
            <a:lvl1pPr>
              <a:lnSpc>
                <a:spcPts val="825"/>
              </a:lnSpc>
              <a:defRPr sz="750" b="0" i="0"/>
            </a:lvl1pPr>
          </a:lstStyle>
          <a:p>
            <a:pPr lvl="0"/>
            <a:r>
              <a:rPr lang="cs-CZ"/>
              <a:t>Po kliknutí můžete upravovat styly textu v předloze.</a:t>
            </a:r>
          </a:p>
        </p:txBody>
      </p:sp>
      <p:sp>
        <p:nvSpPr>
          <p:cNvPr id="31" name="Zástupný symbol pro obsah 2"/>
          <p:cNvSpPr>
            <a:spLocks noGrp="1"/>
          </p:cNvSpPr>
          <p:nvPr>
            <p:ph idx="28"/>
          </p:nvPr>
        </p:nvSpPr>
        <p:spPr>
          <a:xfrm>
            <a:off x="6251281" y="1667024"/>
            <a:ext cx="5219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7" name="Rectangle 17">
            <a:extLst>
              <a:ext uri="{FF2B5EF4-FFF2-40B4-BE49-F238E27FC236}">
                <a16:creationId xmlns:a16="http://schemas.microsoft.com/office/drawing/2014/main" id="{3CB499B0-785E-47DD-B867-C92A7946C5DC}"/>
              </a:ext>
            </a:extLst>
          </p:cNvPr>
          <p:cNvSpPr>
            <a:spLocks noGrp="1" noChangeArrowheads="1"/>
          </p:cNvSpPr>
          <p:nvPr>
            <p:ph type="ftr" sz="quarter" idx="29"/>
          </p:nvPr>
        </p:nvSpPr>
        <p:spPr/>
        <p:txBody>
          <a:bodyPr/>
          <a:lstStyle>
            <a:lvl1pPr>
              <a:defRPr lang="cs-CZ" sz="900">
                <a:solidFill>
                  <a:srgbClr val="0000DC"/>
                </a:solidFill>
                <a:effectLst/>
                <a:latin typeface="+mj-lt"/>
              </a:defRPr>
            </a:lvl1pPr>
          </a:lstStyle>
          <a:p>
            <a:endParaRPr lang="cs-CZ"/>
          </a:p>
        </p:txBody>
      </p:sp>
      <p:sp>
        <p:nvSpPr>
          <p:cNvPr id="8" name="Rectangle 18">
            <a:extLst>
              <a:ext uri="{FF2B5EF4-FFF2-40B4-BE49-F238E27FC236}">
                <a16:creationId xmlns:a16="http://schemas.microsoft.com/office/drawing/2014/main" id="{9510CEFE-7D86-4542-9674-DCA51119747B}"/>
              </a:ext>
            </a:extLst>
          </p:cNvPr>
          <p:cNvSpPr>
            <a:spLocks noGrp="1" noChangeArrowheads="1"/>
          </p:cNvSpPr>
          <p:nvPr>
            <p:ph type="sldNum" sz="quarter" idx="30"/>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8796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pic>
        <p:nvPicPr>
          <p:cNvPr id="13" name="Obrázek 9">
            <a:extLst>
              <a:ext uri="{FF2B5EF4-FFF2-40B4-BE49-F238E27FC236}">
                <a16:creationId xmlns:a16="http://schemas.microsoft.com/office/drawing/2014/main" id="{9F84B9F5-325F-4048-A0B9-C5C0A0C34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ástupný symbol pro obsah 12"/>
          <p:cNvSpPr>
            <a:spLocks noGrp="1"/>
          </p:cNvSpPr>
          <p:nvPr>
            <p:ph sz="quarter" idx="22"/>
          </p:nvPr>
        </p:nvSpPr>
        <p:spPr>
          <a:xfrm>
            <a:off x="4440000" y="1692004"/>
            <a:ext cx="3311525" cy="2230711"/>
          </a:xfrm>
        </p:spPr>
        <p:txBody>
          <a:bodyPr/>
          <a:lstStyle/>
          <a:p>
            <a:pPr lvl="0"/>
            <a:r>
              <a:rPr lang="cs-CZ"/>
              <a:t>Po kliknutí můžete upravovat styly textu v předloze.</a:t>
            </a:r>
          </a:p>
        </p:txBody>
      </p:sp>
      <p:sp>
        <p:nvSpPr>
          <p:cNvPr id="23" name="Zástupný symbol pro text 5"/>
          <p:cNvSpPr>
            <a:spLocks noGrp="1"/>
          </p:cNvSpPr>
          <p:nvPr>
            <p:ph type="body" sz="quarter" idx="12"/>
          </p:nvPr>
        </p:nvSpPr>
        <p:spPr>
          <a:xfrm>
            <a:off x="719999" y="4414271"/>
            <a:ext cx="3312000" cy="1427730"/>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4" name="Zástupný symbol pro text 5"/>
          <p:cNvSpPr>
            <a:spLocks noGrp="1"/>
          </p:cNvSpPr>
          <p:nvPr>
            <p:ph type="body" sz="quarter" idx="14"/>
          </p:nvPr>
        </p:nvSpPr>
        <p:spPr>
          <a:xfrm>
            <a:off x="4440000" y="4414271"/>
            <a:ext cx="3312000" cy="1427730"/>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5" name="Zástupný symbol pro text 5"/>
          <p:cNvSpPr>
            <a:spLocks noGrp="1"/>
          </p:cNvSpPr>
          <p:nvPr>
            <p:ph type="body" sz="quarter" idx="15"/>
          </p:nvPr>
        </p:nvSpPr>
        <p:spPr>
          <a:xfrm>
            <a:off x="8161200" y="4414270"/>
            <a:ext cx="3312000" cy="1427730"/>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6" name="Zástupný symbol pro text 13"/>
          <p:cNvSpPr>
            <a:spLocks noGrp="1"/>
          </p:cNvSpPr>
          <p:nvPr>
            <p:ph type="body" sz="quarter" idx="19"/>
          </p:nvPr>
        </p:nvSpPr>
        <p:spPr>
          <a:xfrm>
            <a:off x="720726" y="4025136"/>
            <a:ext cx="3311525" cy="216000"/>
          </a:xfrm>
        </p:spPr>
        <p:txBody>
          <a:bodyPr anchor="ctr"/>
          <a:lstStyle>
            <a:lvl1pPr>
              <a:lnSpc>
                <a:spcPts val="825"/>
              </a:lnSpc>
              <a:defRPr sz="750" b="0"/>
            </a:lvl1pPr>
          </a:lstStyle>
          <a:p>
            <a:pPr lvl="0"/>
            <a:r>
              <a:rPr lang="cs-CZ"/>
              <a:t>Po kliknutí můžete upravovat styly textu v předloze.</a:t>
            </a:r>
          </a:p>
        </p:txBody>
      </p:sp>
      <p:sp>
        <p:nvSpPr>
          <p:cNvPr id="27" name="Zástupný symbol pro text 13"/>
          <p:cNvSpPr>
            <a:spLocks noGrp="1"/>
          </p:cNvSpPr>
          <p:nvPr>
            <p:ph type="body" sz="quarter" idx="20"/>
          </p:nvPr>
        </p:nvSpPr>
        <p:spPr>
          <a:xfrm>
            <a:off x="4440476" y="4025136"/>
            <a:ext cx="3311525" cy="216000"/>
          </a:xfrm>
        </p:spPr>
        <p:txBody>
          <a:bodyPr anchor="ctr"/>
          <a:lstStyle>
            <a:lvl1pPr>
              <a:lnSpc>
                <a:spcPts val="825"/>
              </a:lnSpc>
              <a:defRPr sz="750" b="0"/>
            </a:lvl1pPr>
          </a:lstStyle>
          <a:p>
            <a:pPr lvl="0"/>
            <a:r>
              <a:rPr lang="cs-CZ"/>
              <a:t>Po kliknutí můžete upravovat styly textu v předloze.</a:t>
            </a:r>
          </a:p>
        </p:txBody>
      </p:sp>
      <p:sp>
        <p:nvSpPr>
          <p:cNvPr id="28" name="Zástupný symbol pro text 13"/>
          <p:cNvSpPr>
            <a:spLocks noGrp="1"/>
          </p:cNvSpPr>
          <p:nvPr>
            <p:ph type="body" sz="quarter" idx="21"/>
          </p:nvPr>
        </p:nvSpPr>
        <p:spPr>
          <a:xfrm>
            <a:off x="8161436" y="4025136"/>
            <a:ext cx="3311525" cy="216000"/>
          </a:xfrm>
        </p:spPr>
        <p:txBody>
          <a:bodyPr anchor="ctr"/>
          <a:lstStyle>
            <a:lvl1pPr>
              <a:lnSpc>
                <a:spcPts val="825"/>
              </a:lnSpc>
              <a:defRPr sz="750" b="0"/>
            </a:lvl1pPr>
          </a:lstStyle>
          <a:p>
            <a:pPr lvl="0"/>
            <a:r>
              <a:rPr lang="cs-CZ"/>
              <a:t>Po kliknutí můžete upravovat styly textu v předloze.</a:t>
            </a:r>
          </a:p>
        </p:txBody>
      </p:sp>
      <p:sp>
        <p:nvSpPr>
          <p:cNvPr id="29" name="Zástupný symbol pro obsah 12"/>
          <p:cNvSpPr>
            <a:spLocks noGrp="1"/>
          </p:cNvSpPr>
          <p:nvPr>
            <p:ph sz="quarter" idx="23"/>
          </p:nvPr>
        </p:nvSpPr>
        <p:spPr>
          <a:xfrm>
            <a:off x="720000" y="1692004"/>
            <a:ext cx="3311525" cy="2230711"/>
          </a:xfrm>
        </p:spPr>
        <p:txBody>
          <a:bodyPr/>
          <a:lstStyle/>
          <a:p>
            <a:pPr lvl="0"/>
            <a:r>
              <a:rPr lang="cs-CZ"/>
              <a:t>Po kliknutí můžete upravovat styly textu v předloze.</a:t>
            </a:r>
          </a:p>
        </p:txBody>
      </p:sp>
      <p:sp>
        <p:nvSpPr>
          <p:cNvPr id="30" name="Zástupný symbol pro obsah 12"/>
          <p:cNvSpPr>
            <a:spLocks noGrp="1"/>
          </p:cNvSpPr>
          <p:nvPr>
            <p:ph sz="quarter" idx="24"/>
          </p:nvPr>
        </p:nvSpPr>
        <p:spPr>
          <a:xfrm>
            <a:off x="8160002" y="1692004"/>
            <a:ext cx="3311525" cy="2230711"/>
          </a:xfrm>
        </p:spPr>
        <p:txBody>
          <a:bodyPr/>
          <a:lstStyle/>
          <a:p>
            <a:pPr lvl="0"/>
            <a:r>
              <a:rPr lang="cs-CZ"/>
              <a:t>Po kliknutí můžete upravovat styly textu v předloze.</a:t>
            </a:r>
          </a:p>
        </p:txBody>
      </p:sp>
      <p:sp>
        <p:nvSpPr>
          <p:cNvPr id="31" name="Zástupný symbol pro text 7"/>
          <p:cNvSpPr>
            <a:spLocks noGrp="1"/>
          </p:cNvSpPr>
          <p:nvPr>
            <p:ph type="body" sz="quarter" idx="13"/>
          </p:nvPr>
        </p:nvSpPr>
        <p:spPr>
          <a:xfrm>
            <a:off x="720725" y="1296001"/>
            <a:ext cx="10752139" cy="271576"/>
          </a:xfrm>
        </p:spPr>
        <p:txBody>
          <a:bodyPr>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32" name="Nadpis 12"/>
          <p:cNvSpPr>
            <a:spLocks noGrp="1"/>
          </p:cNvSpPr>
          <p:nvPr>
            <p:ph type="title"/>
          </p:nvPr>
        </p:nvSpPr>
        <p:spPr>
          <a:xfrm>
            <a:off x="720000" y="720000"/>
            <a:ext cx="10753200" cy="451576"/>
          </a:xfrm>
        </p:spPr>
        <p:txBody>
          <a:bodyPr/>
          <a:lstStyle/>
          <a:p>
            <a:r>
              <a:rPr lang="cs-CZ"/>
              <a:t>Kliknutím lze upravit styl.</a:t>
            </a:r>
          </a:p>
        </p:txBody>
      </p:sp>
      <p:sp>
        <p:nvSpPr>
          <p:cNvPr id="14" name="Rectangle 17">
            <a:extLst>
              <a:ext uri="{FF2B5EF4-FFF2-40B4-BE49-F238E27FC236}">
                <a16:creationId xmlns:a16="http://schemas.microsoft.com/office/drawing/2014/main" id="{B0A6EA94-8428-4C14-B035-C08DD3FC9BE8}"/>
              </a:ext>
            </a:extLst>
          </p:cNvPr>
          <p:cNvSpPr>
            <a:spLocks noGrp="1" noChangeArrowheads="1"/>
          </p:cNvSpPr>
          <p:nvPr>
            <p:ph type="ftr" sz="quarter" idx="25"/>
          </p:nvPr>
        </p:nvSpPr>
        <p:spPr/>
        <p:txBody>
          <a:bodyPr/>
          <a:lstStyle>
            <a:lvl1pPr>
              <a:defRPr lang="cs-CZ" sz="900">
                <a:solidFill>
                  <a:srgbClr val="0000DC"/>
                </a:solidFill>
                <a:effectLst/>
                <a:latin typeface="+mj-lt"/>
              </a:defRPr>
            </a:lvl1pPr>
          </a:lstStyle>
          <a:p>
            <a:endParaRPr lang="cs-CZ"/>
          </a:p>
        </p:txBody>
      </p:sp>
      <p:sp>
        <p:nvSpPr>
          <p:cNvPr id="15" name="Rectangle 18">
            <a:extLst>
              <a:ext uri="{FF2B5EF4-FFF2-40B4-BE49-F238E27FC236}">
                <a16:creationId xmlns:a16="http://schemas.microsoft.com/office/drawing/2014/main" id="{26691239-65A0-405D-B25D-ABF09FE79471}"/>
              </a:ext>
            </a:extLst>
          </p:cNvPr>
          <p:cNvSpPr>
            <a:spLocks noGrp="1" noChangeArrowheads="1"/>
          </p:cNvSpPr>
          <p:nvPr>
            <p:ph type="sldNum" sz="quarter" idx="26"/>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216360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pic>
        <p:nvPicPr>
          <p:cNvPr id="5" name="Obrázek 9">
            <a:extLst>
              <a:ext uri="{FF2B5EF4-FFF2-40B4-BE49-F238E27FC236}">
                <a16:creationId xmlns:a16="http://schemas.microsoft.com/office/drawing/2014/main" id="{E873A6BB-6316-4F0C-ACE6-9408370A2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ástupný symbol pro obsah 2"/>
          <p:cNvSpPr>
            <a:spLocks noGrp="1"/>
          </p:cNvSpPr>
          <p:nvPr>
            <p:ph idx="1"/>
          </p:nvPr>
        </p:nvSpPr>
        <p:spPr>
          <a:xfrm>
            <a:off x="6272213" y="692150"/>
            <a:ext cx="5200987"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3" name="Zástupný symbol pro obsah 12"/>
          <p:cNvSpPr>
            <a:spLocks noGrp="1"/>
          </p:cNvSpPr>
          <p:nvPr>
            <p:ph sz="quarter" idx="24"/>
          </p:nvPr>
        </p:nvSpPr>
        <p:spPr>
          <a:xfrm>
            <a:off x="719137" y="692152"/>
            <a:ext cx="5218413" cy="4899635"/>
          </a:xfrm>
        </p:spPr>
        <p:txBody>
          <a:bodyPr/>
          <a:lstStyle/>
          <a:p>
            <a:pPr lvl="0"/>
            <a:r>
              <a:rPr lang="cs-CZ"/>
              <a:t>Po kliknutí můžete upravovat styly textu v předloze.</a:t>
            </a:r>
          </a:p>
        </p:txBody>
      </p:sp>
      <p:sp>
        <p:nvSpPr>
          <p:cNvPr id="15" name="Zástupný symbol pro text 13"/>
          <p:cNvSpPr>
            <a:spLocks noGrp="1"/>
          </p:cNvSpPr>
          <p:nvPr>
            <p:ph type="body" sz="quarter" idx="19"/>
          </p:nvPr>
        </p:nvSpPr>
        <p:spPr>
          <a:xfrm>
            <a:off x="720726" y="5599670"/>
            <a:ext cx="5218412" cy="216000"/>
          </a:xfrm>
        </p:spPr>
        <p:txBody>
          <a:bodyPr anchor="ctr"/>
          <a:lstStyle>
            <a:lvl1pPr>
              <a:lnSpc>
                <a:spcPts val="825"/>
              </a:lnSpc>
              <a:defRPr sz="750" b="0" i="0"/>
            </a:lvl1pPr>
          </a:lstStyle>
          <a:p>
            <a:pPr lvl="0"/>
            <a:r>
              <a:rPr lang="cs-CZ"/>
              <a:t>Po kliknutí můžete upravovat styly textu v předloze.</a:t>
            </a:r>
          </a:p>
        </p:txBody>
      </p:sp>
      <p:sp>
        <p:nvSpPr>
          <p:cNvPr id="6" name="Rectangle 17">
            <a:extLst>
              <a:ext uri="{FF2B5EF4-FFF2-40B4-BE49-F238E27FC236}">
                <a16:creationId xmlns:a16="http://schemas.microsoft.com/office/drawing/2014/main" id="{C00A4CF1-9FFC-4495-8D9B-2C478F35C1BF}"/>
              </a:ext>
            </a:extLst>
          </p:cNvPr>
          <p:cNvSpPr>
            <a:spLocks noGrp="1" noChangeArrowheads="1"/>
          </p:cNvSpPr>
          <p:nvPr>
            <p:ph type="ftr" sz="quarter" idx="25"/>
          </p:nvPr>
        </p:nvSpPr>
        <p:spPr/>
        <p:txBody>
          <a:bodyPr/>
          <a:lstStyle>
            <a:lvl1pPr>
              <a:defRPr lang="cs-CZ" sz="900">
                <a:solidFill>
                  <a:srgbClr val="0000DC"/>
                </a:solidFill>
                <a:effectLst/>
                <a:latin typeface="+mj-lt"/>
              </a:defRPr>
            </a:lvl1pPr>
          </a:lstStyle>
          <a:p>
            <a:endParaRPr lang="cs-CZ"/>
          </a:p>
        </p:txBody>
      </p:sp>
      <p:sp>
        <p:nvSpPr>
          <p:cNvPr id="7" name="Rectangle 18">
            <a:extLst>
              <a:ext uri="{FF2B5EF4-FFF2-40B4-BE49-F238E27FC236}">
                <a16:creationId xmlns:a16="http://schemas.microsoft.com/office/drawing/2014/main" id="{CA9D16C5-E9AC-4ED6-A3BA-2FE5E39341E2}"/>
              </a:ext>
            </a:extLst>
          </p:cNvPr>
          <p:cNvSpPr>
            <a:spLocks noGrp="1" noChangeArrowheads="1"/>
          </p:cNvSpPr>
          <p:nvPr>
            <p:ph type="sldNum" sz="quarter" idx="26"/>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378957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pic>
        <p:nvPicPr>
          <p:cNvPr id="3" name="Obrázek 9">
            <a:extLst>
              <a:ext uri="{FF2B5EF4-FFF2-40B4-BE49-F238E27FC236}">
                <a16:creationId xmlns:a16="http://schemas.microsoft.com/office/drawing/2014/main" id="{3E064DF3-04F3-4C59-B260-747FE75A6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785" y="6048375"/>
            <a:ext cx="86783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obsah 2"/>
          <p:cNvSpPr>
            <a:spLocks noGrp="1"/>
          </p:cNvSpPr>
          <p:nvPr>
            <p:ph idx="1"/>
          </p:nvPr>
        </p:nvSpPr>
        <p:spPr>
          <a:xfrm>
            <a:off x="720000" y="692150"/>
            <a:ext cx="1075320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Rectangle 17">
            <a:extLst>
              <a:ext uri="{FF2B5EF4-FFF2-40B4-BE49-F238E27FC236}">
                <a16:creationId xmlns:a16="http://schemas.microsoft.com/office/drawing/2014/main" id="{1AC3DF7C-DD39-479E-B9FC-057138C64929}"/>
              </a:ext>
            </a:extLst>
          </p:cNvPr>
          <p:cNvSpPr>
            <a:spLocks noGrp="1" noChangeArrowheads="1"/>
          </p:cNvSpPr>
          <p:nvPr>
            <p:ph type="ftr" sz="quarter" idx="10"/>
          </p:nvPr>
        </p:nvSpPr>
        <p:spPr/>
        <p:txBody>
          <a:bodyPr/>
          <a:lstStyle>
            <a:lvl1pPr>
              <a:defRPr lang="cs-CZ" sz="900">
                <a:solidFill>
                  <a:srgbClr val="0000DC"/>
                </a:solidFill>
                <a:effectLst/>
                <a:latin typeface="+mj-lt"/>
              </a:defRPr>
            </a:lvl1pPr>
          </a:lstStyle>
          <a:p>
            <a:endParaRPr lang="cs-CZ"/>
          </a:p>
        </p:txBody>
      </p:sp>
      <p:sp>
        <p:nvSpPr>
          <p:cNvPr id="5" name="Rectangle 18">
            <a:extLst>
              <a:ext uri="{FF2B5EF4-FFF2-40B4-BE49-F238E27FC236}">
                <a16:creationId xmlns:a16="http://schemas.microsoft.com/office/drawing/2014/main" id="{BD8CDE91-5755-4D63-ACCF-C23006060926}"/>
              </a:ext>
            </a:extLst>
          </p:cNvPr>
          <p:cNvSpPr>
            <a:spLocks noGrp="1" noChangeArrowheads="1"/>
          </p:cNvSpPr>
          <p:nvPr>
            <p:ph type="sldNum" sz="quarter" idx="11"/>
          </p:nvPr>
        </p:nvSpPr>
        <p:spPr/>
        <p:txBody>
          <a:bodyPr/>
          <a:lstStyle>
            <a:lvl1pPr algn="l">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255121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nadpis 1">
            <a:extLst>
              <a:ext uri="{FF2B5EF4-FFF2-40B4-BE49-F238E27FC236}">
                <a16:creationId xmlns:a16="http://schemas.microsoft.com/office/drawing/2014/main" id="{E924F832-166A-4381-A04F-29C04E98D01C}"/>
              </a:ext>
            </a:extLst>
          </p:cNvPr>
          <p:cNvSpPr>
            <a:spLocks noGrp="1" noChangeArrowheads="1"/>
          </p:cNvSpPr>
          <p:nvPr>
            <p:ph type="title"/>
          </p:nvPr>
        </p:nvSpPr>
        <p:spPr bwMode="auto">
          <a:xfrm>
            <a:off x="719667" y="720725"/>
            <a:ext cx="1075266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a:t>
            </a:r>
          </a:p>
        </p:txBody>
      </p:sp>
      <p:sp>
        <p:nvSpPr>
          <p:cNvPr id="1027" name="Zástupný symbol pro text 4">
            <a:extLst>
              <a:ext uri="{FF2B5EF4-FFF2-40B4-BE49-F238E27FC236}">
                <a16:creationId xmlns:a16="http://schemas.microsoft.com/office/drawing/2014/main" id="{C9FC931D-C576-408D-A237-515873CE3CCE}"/>
              </a:ext>
            </a:extLst>
          </p:cNvPr>
          <p:cNvSpPr>
            <a:spLocks noGrp="1" noChangeArrowheads="1"/>
          </p:cNvSpPr>
          <p:nvPr>
            <p:ph type="body" idx="1"/>
          </p:nvPr>
        </p:nvSpPr>
        <p:spPr bwMode="auto">
          <a:xfrm>
            <a:off x="719667" y="1871663"/>
            <a:ext cx="1075266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Upravte styly předlohy textu</a:t>
            </a:r>
          </a:p>
        </p:txBody>
      </p:sp>
      <p:sp>
        <p:nvSpPr>
          <p:cNvPr id="8" name="Rectangle 17">
            <a:extLst>
              <a:ext uri="{FF2B5EF4-FFF2-40B4-BE49-F238E27FC236}">
                <a16:creationId xmlns:a16="http://schemas.microsoft.com/office/drawing/2014/main" id="{BC2D0A43-E1B3-4425-9BEA-B75A9E9669E0}"/>
              </a:ext>
            </a:extLst>
          </p:cNvPr>
          <p:cNvSpPr>
            <a:spLocks noGrp="1" noChangeArrowheads="1"/>
          </p:cNvSpPr>
          <p:nvPr>
            <p:ph type="ftr" sz="quarter" idx="3"/>
          </p:nvPr>
        </p:nvSpPr>
        <p:spPr bwMode="auto">
          <a:xfrm>
            <a:off x="719667" y="6227763"/>
            <a:ext cx="7920567" cy="252412"/>
          </a:xfrm>
          <a:prstGeom prst="rect">
            <a:avLst/>
          </a:prstGeom>
          <a:noFill/>
          <a:ln>
            <a:noFill/>
          </a:ln>
          <a:effectLst/>
        </p:spPr>
        <p:txBody>
          <a:bodyPr vert="horz" wrap="square" lIns="0" tIns="0" rIns="0" bIns="0" numCol="1" anchor="ctr" anchorCtr="0" compatLnSpc="1">
            <a:prstTxWarp prst="textNoShape">
              <a:avLst/>
            </a:prstTxWarp>
          </a:bodyPr>
          <a:lstStyle>
            <a:lvl1pPr eaLnBrk="1" hangingPunct="1">
              <a:defRPr lang="cs-CZ" sz="900">
                <a:solidFill>
                  <a:srgbClr val="0000DC"/>
                </a:solidFill>
                <a:effectLst/>
                <a:latin typeface="+mj-lt"/>
              </a:defRPr>
            </a:lvl1pPr>
          </a:lstStyle>
          <a:p>
            <a:endParaRPr lang="cs-CZ"/>
          </a:p>
        </p:txBody>
      </p:sp>
      <p:sp>
        <p:nvSpPr>
          <p:cNvPr id="9" name="Rectangle 18">
            <a:extLst>
              <a:ext uri="{FF2B5EF4-FFF2-40B4-BE49-F238E27FC236}">
                <a16:creationId xmlns:a16="http://schemas.microsoft.com/office/drawing/2014/main" id="{887930D7-F19C-4C15-9A42-C1074A18CBF4}"/>
              </a:ext>
            </a:extLst>
          </p:cNvPr>
          <p:cNvSpPr>
            <a:spLocks noGrp="1" noChangeArrowheads="1"/>
          </p:cNvSpPr>
          <p:nvPr>
            <p:ph type="sldNum" sz="quarter" idx="4"/>
          </p:nvPr>
        </p:nvSpPr>
        <p:spPr bwMode="auto">
          <a:xfrm>
            <a:off x="414867" y="6227763"/>
            <a:ext cx="251884" cy="252412"/>
          </a:xfrm>
          <a:prstGeom prst="rect">
            <a:avLst/>
          </a:prstGeom>
          <a:noFill/>
          <a:ln>
            <a:noFill/>
          </a:ln>
          <a:effectLst/>
        </p:spPr>
        <p:txBody>
          <a:bodyPr vert="horz" wrap="none" lIns="0" tIns="0" rIns="0" bIns="0" numCol="1" anchor="ctr" anchorCtr="0" compatLnSpc="1">
            <a:prstTxWarp prst="textNoShape">
              <a:avLst/>
            </a:prstTxWarp>
          </a:bodyPr>
          <a:lstStyle>
            <a:lvl1pPr algn="l" eaLnBrk="1" hangingPunct="1">
              <a:defRPr sz="900" b="0">
                <a:solidFill>
                  <a:schemeClr val="tx2"/>
                </a:solidFill>
                <a:latin typeface="+mj-lt"/>
              </a:defRPr>
            </a:lvl1pPr>
          </a:lstStyle>
          <a:p>
            <a:fld id="{F30AAC01-1E84-4833-8A17-BA83A3B8F5D9}" type="slidenum">
              <a:rPr lang="cs-CZ" smtClean="0"/>
              <a:t>‹#›</a:t>
            </a:fld>
            <a:endParaRPr lang="cs-CZ"/>
          </a:p>
        </p:txBody>
      </p:sp>
    </p:spTree>
    <p:extLst>
      <p:ext uri="{BB962C8B-B14F-4D97-AF65-F5344CB8AC3E}">
        <p14:creationId xmlns:p14="http://schemas.microsoft.com/office/powerpoint/2010/main" val="2934522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lnSpc>
          <a:spcPts val="3000"/>
        </a:lnSpc>
        <a:spcBef>
          <a:spcPct val="0"/>
        </a:spcBef>
        <a:spcAft>
          <a:spcPct val="0"/>
        </a:spcAft>
        <a:defRPr sz="3000" b="1">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3000" b="1">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3000" b="1">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3000" b="1">
          <a:solidFill>
            <a:schemeClr val="tx2"/>
          </a:solidFill>
          <a:latin typeface="Arial" panose="020B0604020202020204"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algn="l" rtl="0" eaLnBrk="1" fontAlgn="base" hangingPunct="1">
        <a:spcBef>
          <a:spcPct val="0"/>
        </a:spcBef>
        <a:spcAft>
          <a:spcPct val="0"/>
        </a:spcAft>
        <a:buClr>
          <a:schemeClr val="tx2"/>
        </a:buClr>
        <a:buSzPct val="100000"/>
        <a:defRPr sz="2100">
          <a:solidFill>
            <a:schemeClr val="tx1"/>
          </a:solidFill>
          <a:latin typeface="+mn-lt"/>
          <a:ea typeface="+mn-ea"/>
          <a:cs typeface="+mn-cs"/>
        </a:defRPr>
      </a:lvl1pPr>
      <a:lvl2pPr algn="l" rtl="0" eaLnBrk="1" fontAlgn="base" hangingPunct="1">
        <a:lnSpc>
          <a:spcPts val="1350"/>
        </a:lnSpc>
        <a:spcBef>
          <a:spcPct val="0"/>
        </a:spcBef>
        <a:spcAft>
          <a:spcPct val="0"/>
        </a:spcAft>
        <a:buClr>
          <a:schemeClr val="tx2"/>
        </a:buClr>
        <a:buSzPct val="100000"/>
        <a:defRPr sz="1100">
          <a:solidFill>
            <a:schemeClr val="tx1"/>
          </a:solidFill>
          <a:latin typeface="+mn-lt"/>
        </a:defRPr>
      </a:lvl2pPr>
      <a:lvl3pPr marL="685800" algn="l" rtl="0" eaLnBrk="1" fontAlgn="base" hangingPunct="1">
        <a:lnSpc>
          <a:spcPts val="1350"/>
        </a:lnSpc>
        <a:spcBef>
          <a:spcPct val="0"/>
        </a:spcBef>
        <a:spcAft>
          <a:spcPct val="0"/>
        </a:spcAft>
        <a:buClr>
          <a:schemeClr val="folHlink"/>
        </a:buClr>
        <a:buSzPct val="80000"/>
        <a:defRPr sz="1100">
          <a:solidFill>
            <a:schemeClr val="tx1"/>
          </a:solidFill>
          <a:latin typeface="+mn-lt"/>
        </a:defRPr>
      </a:lvl3pPr>
      <a:lvl4pPr marL="1028700" algn="l" rtl="0" eaLnBrk="1" fontAlgn="base" hangingPunct="1">
        <a:lnSpc>
          <a:spcPts val="1350"/>
        </a:lnSpc>
        <a:spcBef>
          <a:spcPct val="0"/>
        </a:spcBef>
        <a:spcAft>
          <a:spcPct val="0"/>
        </a:spcAft>
        <a:buClr>
          <a:schemeClr val="accent2"/>
        </a:buClr>
        <a:buSzPct val="90000"/>
        <a:defRPr sz="1100">
          <a:solidFill>
            <a:schemeClr val="tx1"/>
          </a:solidFill>
          <a:latin typeface="+mn-lt"/>
        </a:defRPr>
      </a:lvl4pPr>
      <a:lvl5pPr marL="1371600" algn="l" rtl="0" eaLnBrk="1" fontAlgn="base" hangingPunct="1">
        <a:lnSpc>
          <a:spcPts val="1350"/>
        </a:lnSpc>
        <a:spcBef>
          <a:spcPct val="0"/>
        </a:spcBef>
        <a:spcAft>
          <a:spcPct val="0"/>
        </a:spcAft>
        <a:buClr>
          <a:schemeClr val="accent1"/>
        </a:buClr>
        <a:defRPr sz="110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gif"/><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video" Target="https://www.youtube.com/embed/MPpH8MnXhb8"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hyperlink" Target="https://www1.lf1.cuni.cz/~hrozs/infjip3.ht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1B0AC-BC10-4659-813C-2A0BDCD441E7}"/>
              </a:ext>
            </a:extLst>
          </p:cNvPr>
          <p:cNvSpPr>
            <a:spLocks noGrp="1"/>
          </p:cNvSpPr>
          <p:nvPr>
            <p:ph type="title"/>
          </p:nvPr>
        </p:nvSpPr>
        <p:spPr>
          <a:xfrm>
            <a:off x="398502" y="2900365"/>
            <a:ext cx="5697497" cy="1171580"/>
          </a:xfrm>
        </p:spPr>
        <p:txBody>
          <a:bodyPr/>
          <a:lstStyle/>
          <a:p>
            <a:r>
              <a:rPr lang="cs-CZ" dirty="0"/>
              <a:t>Monitorace pacientů v nemocničním prostředí</a:t>
            </a:r>
          </a:p>
        </p:txBody>
      </p:sp>
      <p:sp>
        <p:nvSpPr>
          <p:cNvPr id="3" name="Podnadpis 2">
            <a:extLst>
              <a:ext uri="{FF2B5EF4-FFF2-40B4-BE49-F238E27FC236}">
                <a16:creationId xmlns:a16="http://schemas.microsoft.com/office/drawing/2014/main" id="{4568A9D6-B336-4FFC-9775-ACC620AE99A9}"/>
              </a:ext>
            </a:extLst>
          </p:cNvPr>
          <p:cNvSpPr>
            <a:spLocks noGrp="1"/>
          </p:cNvSpPr>
          <p:nvPr>
            <p:ph type="subTitle" idx="1"/>
          </p:nvPr>
        </p:nvSpPr>
        <p:spPr/>
        <p:txBody>
          <a:bodyPr/>
          <a:lstStyle/>
          <a:p>
            <a:endParaRPr lang="cs-CZ"/>
          </a:p>
        </p:txBody>
      </p:sp>
      <p:pic>
        <p:nvPicPr>
          <p:cNvPr id="5" name="Zástupný symbol pro obsah 5" descr="patient-or-mp3.jpg">
            <a:extLst>
              <a:ext uri="{FF2B5EF4-FFF2-40B4-BE49-F238E27FC236}">
                <a16:creationId xmlns:a16="http://schemas.microsoft.com/office/drawing/2014/main" id="{AE5DEEB5-216C-4E18-8D28-096898A8E85B}"/>
              </a:ext>
            </a:extLst>
          </p:cNvPr>
          <p:cNvPicPr>
            <a:picLocks noChangeAspect="1"/>
          </p:cNvPicPr>
          <p:nvPr/>
        </p:nvPicPr>
        <p:blipFill>
          <a:blip r:embed="rId3" cstate="print"/>
          <a:srcRect b="79"/>
          <a:stretch>
            <a:fillRect/>
          </a:stretch>
        </p:blipFill>
        <p:spPr bwMode="auto">
          <a:xfrm>
            <a:off x="6213514" y="480419"/>
            <a:ext cx="5094824" cy="50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1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Oxygenace a pulzní </a:t>
            </a:r>
            <a:r>
              <a:rPr lang="cs-CZ" dirty="0" err="1"/>
              <a:t>oxymetrie</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Nutno hodnotit k celkovém kontextu situace</a:t>
            </a:r>
          </a:p>
          <a:p>
            <a:endParaRPr lang="cs-CZ" dirty="0"/>
          </a:p>
          <a:p>
            <a:r>
              <a:rPr lang="cs-CZ" dirty="0"/>
              <a:t>Pulzní </a:t>
            </a:r>
            <a:r>
              <a:rPr lang="cs-CZ" dirty="0" err="1"/>
              <a:t>oxymetr</a:t>
            </a:r>
            <a:r>
              <a:rPr lang="cs-CZ" dirty="0"/>
              <a:t> nemusí ukazovat přesné hodnoty</a:t>
            </a:r>
          </a:p>
          <a:p>
            <a:endParaRPr lang="cs-CZ" dirty="0"/>
          </a:p>
          <a:p>
            <a:r>
              <a:rPr lang="cs-CZ" dirty="0"/>
              <a:t>Vztah k zavedené terapii a aplikované frakci </a:t>
            </a:r>
          </a:p>
          <a:p>
            <a:endParaRPr lang="cs-CZ" dirty="0"/>
          </a:p>
          <a:p>
            <a:r>
              <a:rPr lang="cs-CZ" dirty="0"/>
              <a:t>Nevykazuje nic o ventilaci </a:t>
            </a:r>
          </a:p>
          <a:p>
            <a:endParaRPr lang="cs-CZ" dirty="0"/>
          </a:p>
          <a:p>
            <a:r>
              <a:rPr lang="cs-CZ" dirty="0"/>
              <a:t>Může být ovlivněna mnoha faktory, např. sníženou periferní </a:t>
            </a:r>
            <a:r>
              <a:rPr lang="cs-CZ" dirty="0" err="1"/>
              <a:t>perfuzí</a:t>
            </a:r>
            <a:r>
              <a:rPr lang="cs-CZ" dirty="0"/>
              <a:t>, vysokou srdeční frekvencí či vnějšími faktory jako jsou otřesy, pohyby dítěte nebo prudkým světlem a stavy </a:t>
            </a:r>
            <a:r>
              <a:rPr lang="cs-CZ" dirty="0" err="1"/>
              <a:t>methemoglobinemie</a:t>
            </a:r>
            <a:r>
              <a:rPr lang="cs-CZ" dirty="0"/>
              <a:t> a otravy oxidem dusnatým.</a:t>
            </a:r>
          </a:p>
          <a:p>
            <a:endParaRPr lang="cs-CZ" dirty="0"/>
          </a:p>
          <a:p>
            <a:endParaRPr lang="cs-CZ" dirty="0"/>
          </a:p>
        </p:txBody>
      </p:sp>
    </p:spTree>
    <p:extLst>
      <p:ext uri="{BB962C8B-B14F-4D97-AF65-F5344CB8AC3E}">
        <p14:creationId xmlns:p14="http://schemas.microsoft.com/office/powerpoint/2010/main" val="390650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E91DD-23CF-41F7-B842-17BA6CA84C4B}"/>
              </a:ext>
            </a:extLst>
          </p:cNvPr>
          <p:cNvSpPr>
            <a:spLocks noGrp="1"/>
          </p:cNvSpPr>
          <p:nvPr>
            <p:ph type="title"/>
          </p:nvPr>
        </p:nvSpPr>
        <p:spPr/>
        <p:txBody>
          <a:bodyPr/>
          <a:lstStyle/>
          <a:p>
            <a:r>
              <a:rPr lang="cs-CZ" dirty="0"/>
              <a:t>Poznatky </a:t>
            </a:r>
            <a:r>
              <a:rPr lang="cs-CZ" dirty="0" err="1"/>
              <a:t>oxymetrii</a:t>
            </a:r>
            <a:endParaRPr lang="cs-CZ" dirty="0"/>
          </a:p>
        </p:txBody>
      </p:sp>
      <p:sp>
        <p:nvSpPr>
          <p:cNvPr id="3" name="Zástupný obsah 2">
            <a:extLst>
              <a:ext uri="{FF2B5EF4-FFF2-40B4-BE49-F238E27FC236}">
                <a16:creationId xmlns:a16="http://schemas.microsoft.com/office/drawing/2014/main" id="{51DD06E1-8B1A-48A1-A91A-4DD18753D51A}"/>
              </a:ext>
            </a:extLst>
          </p:cNvPr>
          <p:cNvSpPr>
            <a:spLocks noGrp="1"/>
          </p:cNvSpPr>
          <p:nvPr>
            <p:ph idx="1"/>
          </p:nvPr>
        </p:nvSpPr>
        <p:spPr/>
        <p:txBody>
          <a:bodyPr>
            <a:normAutofit fontScale="85000" lnSpcReduction="20000"/>
          </a:bodyPr>
          <a:lstStyle/>
          <a:p>
            <a:r>
              <a:rPr lang="cs-CZ" dirty="0"/>
              <a:t>Např.: saturace 95 % při 70% FiO2 bude ukazatelem závažné poruchy oxygenace.</a:t>
            </a:r>
          </a:p>
          <a:p>
            <a:endParaRPr lang="cs-CZ" dirty="0"/>
          </a:p>
          <a:p>
            <a:r>
              <a:rPr lang="cs-CZ" dirty="0"/>
              <a:t>Dechové selhání ovlivní jiné orgánové soustavy – vědomí – agitace (bude bojovat s maskou až oblouznění) – finální level bude ztráta vědomí. Například „zmatenost“ pacienta bez zjevné příčiny (pamatujete </a:t>
            </a:r>
            <a:r>
              <a:rPr lang="cs-CZ" dirty="0" err="1"/>
              <a:t>cAVPU</a:t>
            </a:r>
            <a:r>
              <a:rPr lang="cs-CZ" dirty="0"/>
              <a:t>?) </a:t>
            </a:r>
          </a:p>
          <a:p>
            <a:endParaRPr lang="cs-CZ" dirty="0"/>
          </a:p>
          <a:p>
            <a:r>
              <a:rPr lang="cs-CZ" dirty="0"/>
              <a:t>Kardiální projevy – bude se projevovat tachykardií – finální neřešené respirační selhání vyústí v srdeční zástavu nebo maligní bradykardii</a:t>
            </a:r>
          </a:p>
          <a:p>
            <a:endParaRPr lang="cs-CZ" dirty="0"/>
          </a:p>
          <a:p>
            <a:r>
              <a:rPr lang="cs-CZ" dirty="0"/>
              <a:t>Zmodralé kolem úst – Centrální cyanóza je pozdní projev, </a:t>
            </a:r>
            <a:r>
              <a:rPr lang="cs-CZ" dirty="0" err="1"/>
              <a:t>ischemir</a:t>
            </a:r>
            <a:r>
              <a:rPr lang="cs-CZ" dirty="0"/>
              <a:t> poukazuje spíše na kardiální původ poruchy oxygenace</a:t>
            </a:r>
          </a:p>
          <a:p>
            <a:endParaRPr lang="cs-CZ" dirty="0"/>
          </a:p>
        </p:txBody>
      </p:sp>
    </p:spTree>
    <p:extLst>
      <p:ext uri="{BB962C8B-B14F-4D97-AF65-F5344CB8AC3E}">
        <p14:creationId xmlns:p14="http://schemas.microsoft.com/office/powerpoint/2010/main" val="13179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Kapnometrie</a:t>
            </a:r>
            <a:endParaRPr lang="en-US" dirty="0"/>
          </a:p>
        </p:txBody>
      </p:sp>
      <p:sp>
        <p:nvSpPr>
          <p:cNvPr id="3" name="Zástupný symbol pro obsah 2"/>
          <p:cNvSpPr>
            <a:spLocks noGrp="1"/>
          </p:cNvSpPr>
          <p:nvPr>
            <p:ph idx="1"/>
          </p:nvPr>
        </p:nvSpPr>
        <p:spPr/>
        <p:txBody>
          <a:bodyPr/>
          <a:lstStyle/>
          <a:p>
            <a:r>
              <a:rPr lang="cs-CZ" dirty="0"/>
              <a:t>Měření koncentrace oxidu uhličitého na konci vydechované směsi během jednoho dechového cyklu.</a:t>
            </a:r>
          </a:p>
          <a:p>
            <a:endParaRPr lang="cs-CZ" dirty="0"/>
          </a:p>
          <a:p>
            <a:r>
              <a:rPr lang="cs-CZ" dirty="0" err="1"/>
              <a:t>Kapnografie</a:t>
            </a:r>
            <a:r>
              <a:rPr lang="cs-CZ" dirty="0"/>
              <a:t> graficky znázorňuje křivku eliminace CO</a:t>
            </a:r>
            <a:r>
              <a:rPr lang="cs-CZ" baseline="-25000" dirty="0"/>
              <a:t>2</a:t>
            </a:r>
            <a:r>
              <a:rPr lang="cs-CZ" dirty="0"/>
              <a:t>.</a:t>
            </a:r>
          </a:p>
          <a:p>
            <a:endParaRPr lang="cs-CZ" dirty="0"/>
          </a:p>
          <a:p>
            <a:r>
              <a:rPr lang="cs-CZ" dirty="0"/>
              <a:t>Během KPR jako jeden z prvních indikátorů ROSC</a:t>
            </a:r>
          </a:p>
          <a:p>
            <a:endParaRPr lang="cs-CZ" dirty="0"/>
          </a:p>
          <a:p>
            <a:endParaRPr lang="en-US" dirty="0"/>
          </a:p>
        </p:txBody>
      </p:sp>
    </p:spTree>
    <p:extLst>
      <p:ext uri="{BB962C8B-B14F-4D97-AF65-F5344CB8AC3E}">
        <p14:creationId xmlns:p14="http://schemas.microsoft.com/office/powerpoint/2010/main" val="361049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11923-8775-4E2F-B693-7B57C07FDB00}"/>
              </a:ext>
            </a:extLst>
          </p:cNvPr>
          <p:cNvSpPr>
            <a:spLocks noGrp="1"/>
          </p:cNvSpPr>
          <p:nvPr>
            <p:ph type="title"/>
          </p:nvPr>
        </p:nvSpPr>
        <p:spPr>
          <a:xfrm>
            <a:off x="588382" y="560569"/>
            <a:ext cx="10753200" cy="451576"/>
          </a:xfrm>
        </p:spPr>
        <p:txBody>
          <a:bodyPr/>
          <a:lstStyle/>
          <a:p>
            <a:r>
              <a:rPr kumimoji="0" lang="cs-CZ" altLang="cs-CZ" sz="3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Fyziologické hodnoty monitorovaných respiračních parametrů a krevních plynů</a:t>
            </a:r>
            <a:br>
              <a:rPr kumimoji="0" lang="cs-CZ" altLang="cs-CZ" sz="3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br>
            <a:endParaRPr lang="cs-CZ" dirty="0">
              <a:solidFill>
                <a:schemeClr val="accent1">
                  <a:lumMod val="60000"/>
                  <a:lumOff val="40000"/>
                </a:schemeClr>
              </a:solidFill>
            </a:endParaRPr>
          </a:p>
        </p:txBody>
      </p:sp>
      <p:graphicFrame>
        <p:nvGraphicFramePr>
          <p:cNvPr id="4" name="Zástupný obsah 3">
            <a:extLst>
              <a:ext uri="{FF2B5EF4-FFF2-40B4-BE49-F238E27FC236}">
                <a16:creationId xmlns:a16="http://schemas.microsoft.com/office/drawing/2014/main" id="{F77C4077-7D29-4333-99F3-DD77FF500B14}"/>
              </a:ext>
            </a:extLst>
          </p:cNvPr>
          <p:cNvGraphicFramePr>
            <a:graphicFrameLocks noGrp="1"/>
          </p:cNvGraphicFramePr>
          <p:nvPr>
            <p:ph idx="1"/>
            <p:extLst>
              <p:ext uri="{D42A27DB-BD31-4B8C-83A1-F6EECF244321}">
                <p14:modId xmlns:p14="http://schemas.microsoft.com/office/powerpoint/2010/main" val="1911869154"/>
              </p:ext>
            </p:extLst>
          </p:nvPr>
        </p:nvGraphicFramePr>
        <p:xfrm>
          <a:off x="1740665" y="1678895"/>
          <a:ext cx="8568409" cy="4166960"/>
        </p:xfrm>
        <a:graphic>
          <a:graphicData uri="http://schemas.openxmlformats.org/drawingml/2006/table">
            <a:tbl>
              <a:tblPr/>
              <a:tblGrid>
                <a:gridCol w="3427363">
                  <a:extLst>
                    <a:ext uri="{9D8B030D-6E8A-4147-A177-3AD203B41FA5}">
                      <a16:colId xmlns:a16="http://schemas.microsoft.com/office/drawing/2014/main" val="2161741196"/>
                    </a:ext>
                  </a:extLst>
                </a:gridCol>
                <a:gridCol w="1713682">
                  <a:extLst>
                    <a:ext uri="{9D8B030D-6E8A-4147-A177-3AD203B41FA5}">
                      <a16:colId xmlns:a16="http://schemas.microsoft.com/office/drawing/2014/main" val="4267841706"/>
                    </a:ext>
                  </a:extLst>
                </a:gridCol>
                <a:gridCol w="1713682">
                  <a:extLst>
                    <a:ext uri="{9D8B030D-6E8A-4147-A177-3AD203B41FA5}">
                      <a16:colId xmlns:a16="http://schemas.microsoft.com/office/drawing/2014/main" val="2313386843"/>
                    </a:ext>
                  </a:extLst>
                </a:gridCol>
                <a:gridCol w="1713682">
                  <a:extLst>
                    <a:ext uri="{9D8B030D-6E8A-4147-A177-3AD203B41FA5}">
                      <a16:colId xmlns:a16="http://schemas.microsoft.com/office/drawing/2014/main" val="257721558"/>
                    </a:ext>
                  </a:extLst>
                </a:gridCol>
              </a:tblGrid>
              <a:tr h="207010">
                <a:tc>
                  <a:txBody>
                    <a:bodyPr/>
                    <a:lstStyle/>
                    <a:p>
                      <a:r>
                        <a:rPr lang="cs-CZ" sz="1000" b="1"/>
                        <a:t>Veličina</a:t>
                      </a:r>
                      <a:endParaRPr lang="cs-CZ" sz="1000"/>
                    </a:p>
                  </a:txBody>
                  <a:tcPr marL="27974" marR="27974" marT="27974" marB="27974" anchor="ctr">
                    <a:lnL>
                      <a:noFill/>
                    </a:lnL>
                    <a:lnR>
                      <a:noFill/>
                    </a:lnR>
                    <a:lnT>
                      <a:noFill/>
                    </a:lnT>
                    <a:lnB>
                      <a:noFill/>
                    </a:lnB>
                    <a:solidFill>
                      <a:srgbClr val="E0E0E0"/>
                    </a:solidFill>
                  </a:tcPr>
                </a:tc>
                <a:tc>
                  <a:txBody>
                    <a:bodyPr/>
                    <a:lstStyle/>
                    <a:p>
                      <a:r>
                        <a:rPr lang="cs-CZ" sz="1000" b="1"/>
                        <a:t>Zkratka</a:t>
                      </a:r>
                      <a:endParaRPr lang="cs-CZ" sz="1000"/>
                    </a:p>
                  </a:txBody>
                  <a:tcPr marL="27974" marR="27974" marT="27974" marB="27974" anchor="ctr">
                    <a:lnL>
                      <a:noFill/>
                    </a:lnL>
                    <a:lnR>
                      <a:noFill/>
                    </a:lnR>
                    <a:lnT>
                      <a:noFill/>
                    </a:lnT>
                    <a:lnB>
                      <a:noFill/>
                    </a:lnB>
                    <a:solidFill>
                      <a:srgbClr val="E0E0E0"/>
                    </a:solidFill>
                  </a:tcPr>
                </a:tc>
                <a:tc>
                  <a:txBody>
                    <a:bodyPr/>
                    <a:lstStyle/>
                    <a:p>
                      <a:pPr algn="ctr"/>
                      <a:r>
                        <a:rPr lang="cs-CZ" sz="1000" b="1"/>
                        <a:t>Normální hodnota</a:t>
                      </a:r>
                      <a:endParaRPr lang="cs-CZ" sz="1000"/>
                    </a:p>
                  </a:txBody>
                  <a:tcPr marL="27974" marR="27974" marT="27974" marB="27974" anchor="ctr">
                    <a:lnL>
                      <a:noFill/>
                    </a:lnL>
                    <a:lnR>
                      <a:noFill/>
                    </a:lnR>
                    <a:lnT>
                      <a:noFill/>
                    </a:lnT>
                    <a:lnB>
                      <a:noFill/>
                    </a:lnB>
                    <a:solidFill>
                      <a:srgbClr val="E0E0E0"/>
                    </a:solidFill>
                  </a:tcPr>
                </a:tc>
                <a:tc>
                  <a:txBody>
                    <a:bodyPr/>
                    <a:lstStyle/>
                    <a:p>
                      <a:r>
                        <a:rPr lang="cs-CZ" sz="1000" b="1"/>
                        <a:t>Jednotka</a:t>
                      </a:r>
                      <a:endParaRPr lang="cs-CZ" sz="1000"/>
                    </a:p>
                  </a:txBody>
                  <a:tcPr marL="27974" marR="27974" marT="27974" marB="27974" anchor="ctr">
                    <a:lnL>
                      <a:noFill/>
                    </a:lnL>
                    <a:lnR>
                      <a:noFill/>
                    </a:lnR>
                    <a:lnT>
                      <a:noFill/>
                    </a:lnT>
                    <a:lnB>
                      <a:noFill/>
                    </a:lnB>
                    <a:solidFill>
                      <a:srgbClr val="E0E0E0"/>
                    </a:solidFill>
                  </a:tcPr>
                </a:tc>
                <a:extLst>
                  <a:ext uri="{0D108BD9-81ED-4DB2-BD59-A6C34878D82A}">
                    <a16:rowId xmlns:a16="http://schemas.microsoft.com/office/drawing/2014/main" val="2667406312"/>
                  </a:ext>
                </a:extLst>
              </a:tr>
              <a:tr h="207010">
                <a:tc>
                  <a:txBody>
                    <a:bodyPr/>
                    <a:lstStyle/>
                    <a:p>
                      <a:r>
                        <a:rPr lang="cs-CZ" sz="1000"/>
                        <a:t>dechová frekvence</a:t>
                      </a:r>
                    </a:p>
                  </a:txBody>
                  <a:tcPr marL="27974" marR="27974" marT="27974" marB="27974" anchor="ctr">
                    <a:lnL>
                      <a:noFill/>
                    </a:lnL>
                    <a:lnR>
                      <a:noFill/>
                    </a:lnR>
                    <a:lnT>
                      <a:noFill/>
                    </a:lnT>
                    <a:lnB>
                      <a:noFill/>
                    </a:lnB>
                    <a:solidFill>
                      <a:srgbClr val="F0F0F0"/>
                    </a:solidFill>
                  </a:tcPr>
                </a:tc>
                <a:tc>
                  <a:txBody>
                    <a:bodyPr/>
                    <a:lstStyle/>
                    <a:p>
                      <a:r>
                        <a:rPr lang="cs-CZ" sz="1000"/>
                        <a:t>f</a:t>
                      </a:r>
                    </a:p>
                  </a:txBody>
                  <a:tcPr marL="27974" marR="27974" marT="27974" marB="27974" anchor="ctr">
                    <a:lnL>
                      <a:noFill/>
                    </a:lnL>
                    <a:lnR>
                      <a:noFill/>
                    </a:lnR>
                    <a:lnT>
                      <a:noFill/>
                    </a:lnT>
                    <a:lnB>
                      <a:noFill/>
                    </a:lnB>
                    <a:solidFill>
                      <a:srgbClr val="F0F0F0"/>
                    </a:solidFill>
                  </a:tcPr>
                </a:tc>
                <a:tc>
                  <a:txBody>
                    <a:bodyPr/>
                    <a:lstStyle/>
                    <a:p>
                      <a:pPr algn="ctr"/>
                      <a:r>
                        <a:rPr lang="cs-CZ" sz="1000"/>
                        <a:t>12-20</a:t>
                      </a:r>
                    </a:p>
                  </a:txBody>
                  <a:tcPr marL="27974" marR="27974" marT="27974" marB="27974" anchor="ctr">
                    <a:lnL>
                      <a:noFill/>
                    </a:lnL>
                    <a:lnR>
                      <a:noFill/>
                    </a:lnR>
                    <a:lnT>
                      <a:noFill/>
                    </a:lnT>
                    <a:lnB>
                      <a:noFill/>
                    </a:lnB>
                    <a:solidFill>
                      <a:srgbClr val="F0F0F0"/>
                    </a:solidFill>
                  </a:tcPr>
                </a:tc>
                <a:tc>
                  <a:txBody>
                    <a:bodyPr/>
                    <a:lstStyle/>
                    <a:p>
                      <a:r>
                        <a:rPr lang="cs-CZ" sz="1000"/>
                        <a:t>min</a:t>
                      </a:r>
                      <a:r>
                        <a:rPr lang="cs-CZ" sz="1000" baseline="30000"/>
                        <a:t>-1</a:t>
                      </a:r>
                      <a:endParaRPr lang="cs-CZ" sz="1000"/>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912967203"/>
                  </a:ext>
                </a:extLst>
              </a:tr>
              <a:tr h="207010">
                <a:tc>
                  <a:txBody>
                    <a:bodyPr/>
                    <a:lstStyle/>
                    <a:p>
                      <a:r>
                        <a:rPr lang="cs-CZ" sz="1000"/>
                        <a:t>dechový objem</a:t>
                      </a:r>
                    </a:p>
                  </a:txBody>
                  <a:tcPr marL="27974" marR="27974" marT="27974" marB="27974" anchor="ctr">
                    <a:lnL>
                      <a:noFill/>
                    </a:lnL>
                    <a:lnR>
                      <a:noFill/>
                    </a:lnR>
                    <a:lnT>
                      <a:noFill/>
                    </a:lnT>
                    <a:lnB>
                      <a:noFill/>
                    </a:lnB>
                    <a:solidFill>
                      <a:srgbClr val="F0F0F0"/>
                    </a:solidFill>
                  </a:tcPr>
                </a:tc>
                <a:tc>
                  <a:txBody>
                    <a:bodyPr/>
                    <a:lstStyle/>
                    <a:p>
                      <a:r>
                        <a:rPr lang="cs-CZ" sz="1000"/>
                        <a:t>VT</a:t>
                      </a:r>
                    </a:p>
                  </a:txBody>
                  <a:tcPr marL="27974" marR="27974" marT="27974" marB="27974" anchor="ctr">
                    <a:lnL>
                      <a:noFill/>
                    </a:lnL>
                    <a:lnR>
                      <a:noFill/>
                    </a:lnR>
                    <a:lnT>
                      <a:noFill/>
                    </a:lnT>
                    <a:lnB>
                      <a:noFill/>
                    </a:lnB>
                    <a:solidFill>
                      <a:srgbClr val="F0F0F0"/>
                    </a:solidFill>
                  </a:tcPr>
                </a:tc>
                <a:tc>
                  <a:txBody>
                    <a:bodyPr/>
                    <a:lstStyle/>
                    <a:p>
                      <a:pPr algn="ctr"/>
                      <a:r>
                        <a:rPr lang="cs-CZ" sz="1000"/>
                        <a:t>500*</a:t>
                      </a:r>
                    </a:p>
                  </a:txBody>
                  <a:tcPr marL="27974" marR="27974" marT="27974" marB="27974" anchor="ctr">
                    <a:lnL>
                      <a:noFill/>
                    </a:lnL>
                    <a:lnR>
                      <a:noFill/>
                    </a:lnR>
                    <a:lnT>
                      <a:noFill/>
                    </a:lnT>
                    <a:lnB>
                      <a:noFill/>
                    </a:lnB>
                    <a:solidFill>
                      <a:srgbClr val="F0F0F0"/>
                    </a:solidFill>
                  </a:tcPr>
                </a:tc>
                <a:tc>
                  <a:txBody>
                    <a:bodyPr/>
                    <a:lstStyle/>
                    <a:p>
                      <a:r>
                        <a:rPr lang="cs-CZ" sz="1000" dirty="0"/>
                        <a:t>ml/kg/IBW</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766568521"/>
                  </a:ext>
                </a:extLst>
              </a:tr>
              <a:tr h="207010">
                <a:tc>
                  <a:txBody>
                    <a:bodyPr/>
                    <a:lstStyle/>
                    <a:p>
                      <a:r>
                        <a:rPr lang="cs-CZ" sz="1000"/>
                        <a:t>minutová ventilace</a:t>
                      </a:r>
                    </a:p>
                  </a:txBody>
                  <a:tcPr marL="27974" marR="27974" marT="27974" marB="27974" anchor="ctr">
                    <a:lnL>
                      <a:noFill/>
                    </a:lnL>
                    <a:lnR>
                      <a:noFill/>
                    </a:lnR>
                    <a:lnT>
                      <a:noFill/>
                    </a:lnT>
                    <a:lnB>
                      <a:noFill/>
                    </a:lnB>
                    <a:solidFill>
                      <a:srgbClr val="F0F0F0"/>
                    </a:solidFill>
                  </a:tcPr>
                </a:tc>
                <a:tc>
                  <a:txBody>
                    <a:bodyPr/>
                    <a:lstStyle/>
                    <a:p>
                      <a:r>
                        <a:rPr lang="cs-CZ" sz="1000"/>
                        <a:t>MV</a:t>
                      </a:r>
                    </a:p>
                  </a:txBody>
                  <a:tcPr marL="27974" marR="27974" marT="27974" marB="27974" anchor="ctr">
                    <a:lnL>
                      <a:noFill/>
                    </a:lnL>
                    <a:lnR>
                      <a:noFill/>
                    </a:lnR>
                    <a:lnT>
                      <a:noFill/>
                    </a:lnT>
                    <a:lnB>
                      <a:noFill/>
                    </a:lnB>
                    <a:solidFill>
                      <a:srgbClr val="F0F0F0"/>
                    </a:solidFill>
                  </a:tcPr>
                </a:tc>
                <a:tc>
                  <a:txBody>
                    <a:bodyPr/>
                    <a:lstStyle/>
                    <a:p>
                      <a:pPr algn="ctr"/>
                      <a:r>
                        <a:rPr lang="cs-CZ" sz="1000"/>
                        <a:t>6-8*</a:t>
                      </a:r>
                    </a:p>
                  </a:txBody>
                  <a:tcPr marL="27974" marR="27974" marT="27974" marB="27974" anchor="ctr">
                    <a:lnL>
                      <a:noFill/>
                    </a:lnL>
                    <a:lnR>
                      <a:noFill/>
                    </a:lnR>
                    <a:lnT>
                      <a:noFill/>
                    </a:lnT>
                    <a:lnB>
                      <a:noFill/>
                    </a:lnB>
                    <a:solidFill>
                      <a:srgbClr val="F0F0F0"/>
                    </a:solidFill>
                  </a:tcPr>
                </a:tc>
                <a:tc>
                  <a:txBody>
                    <a:bodyPr/>
                    <a:lstStyle/>
                    <a:p>
                      <a:r>
                        <a:rPr lang="cs-CZ" sz="1000"/>
                        <a:t>l</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256090685"/>
                  </a:ext>
                </a:extLst>
              </a:tr>
              <a:tr h="207010">
                <a:tc>
                  <a:txBody>
                    <a:bodyPr/>
                    <a:lstStyle/>
                    <a:p>
                      <a:r>
                        <a:rPr lang="cs-CZ" sz="1000"/>
                        <a:t>inspirační tlak</a:t>
                      </a:r>
                    </a:p>
                  </a:txBody>
                  <a:tcPr marL="27974" marR="27974" marT="27974" marB="27974" anchor="ctr">
                    <a:lnL>
                      <a:noFill/>
                    </a:lnL>
                    <a:lnR>
                      <a:noFill/>
                    </a:lnR>
                    <a:lnT>
                      <a:noFill/>
                    </a:lnT>
                    <a:lnB>
                      <a:noFill/>
                    </a:lnB>
                    <a:solidFill>
                      <a:srgbClr val="F0F0F0"/>
                    </a:solidFill>
                  </a:tcPr>
                </a:tc>
                <a:tc>
                  <a:txBody>
                    <a:bodyPr/>
                    <a:lstStyle/>
                    <a:p>
                      <a:r>
                        <a:rPr lang="cs-CZ" sz="1000"/>
                        <a:t>PI</a:t>
                      </a:r>
                    </a:p>
                  </a:txBody>
                  <a:tcPr marL="27974" marR="27974" marT="27974" marB="27974" anchor="ctr">
                    <a:lnL>
                      <a:noFill/>
                    </a:lnL>
                    <a:lnR>
                      <a:noFill/>
                    </a:lnR>
                    <a:lnT>
                      <a:noFill/>
                    </a:lnT>
                    <a:lnB>
                      <a:noFill/>
                    </a:lnB>
                    <a:solidFill>
                      <a:srgbClr val="F0F0F0"/>
                    </a:solidFill>
                  </a:tcPr>
                </a:tc>
                <a:tc>
                  <a:txBody>
                    <a:bodyPr/>
                    <a:lstStyle/>
                    <a:p>
                      <a:pPr algn="ctr"/>
                      <a:r>
                        <a:rPr lang="cs-CZ" sz="1000"/>
                        <a:t>15-18</a:t>
                      </a:r>
                    </a:p>
                  </a:txBody>
                  <a:tcPr marL="27974" marR="27974" marT="27974" marB="27974" anchor="ctr">
                    <a:lnL>
                      <a:noFill/>
                    </a:lnL>
                    <a:lnR>
                      <a:noFill/>
                    </a:lnR>
                    <a:lnT>
                      <a:noFill/>
                    </a:lnT>
                    <a:lnB>
                      <a:noFill/>
                    </a:lnB>
                    <a:solidFill>
                      <a:srgbClr val="F0F0F0"/>
                    </a:solidFill>
                  </a:tcPr>
                </a:tc>
                <a:tc>
                  <a:txBody>
                    <a:bodyPr/>
                    <a:lstStyle/>
                    <a:p>
                      <a:r>
                        <a:rPr lang="cs-CZ" sz="1000"/>
                        <a:t>kPa</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2001090508"/>
                  </a:ext>
                </a:extLst>
              </a:tr>
              <a:tr h="207010">
                <a:tc>
                  <a:txBody>
                    <a:bodyPr/>
                    <a:lstStyle/>
                    <a:p>
                      <a:r>
                        <a:rPr lang="cs-CZ" sz="1000"/>
                        <a:t>poměr délky inspiria k exspiriu</a:t>
                      </a:r>
                    </a:p>
                  </a:txBody>
                  <a:tcPr marL="27974" marR="27974" marT="27974" marB="27974" anchor="ctr">
                    <a:lnL>
                      <a:noFill/>
                    </a:lnL>
                    <a:lnR>
                      <a:noFill/>
                    </a:lnR>
                    <a:lnT>
                      <a:noFill/>
                    </a:lnT>
                    <a:lnB>
                      <a:noFill/>
                    </a:lnB>
                    <a:solidFill>
                      <a:srgbClr val="F0F0F0"/>
                    </a:solidFill>
                  </a:tcPr>
                </a:tc>
                <a:tc>
                  <a:txBody>
                    <a:bodyPr/>
                    <a:lstStyle/>
                    <a:p>
                      <a:r>
                        <a:rPr lang="cs-CZ" sz="1000"/>
                        <a:t>T</a:t>
                      </a:r>
                      <a:r>
                        <a:rPr lang="cs-CZ" sz="1000" baseline="-25000"/>
                        <a:t>I</a:t>
                      </a:r>
                      <a:r>
                        <a:rPr lang="cs-CZ" sz="1000"/>
                        <a:t>:T</a:t>
                      </a:r>
                      <a:r>
                        <a:rPr lang="cs-CZ" sz="1000" baseline="-25000"/>
                        <a:t>E</a:t>
                      </a:r>
                      <a:endParaRPr lang="cs-CZ" sz="1000"/>
                    </a:p>
                  </a:txBody>
                  <a:tcPr marL="27974" marR="27974" marT="27974" marB="27974" anchor="ctr">
                    <a:lnL>
                      <a:noFill/>
                    </a:lnL>
                    <a:lnR>
                      <a:noFill/>
                    </a:lnR>
                    <a:lnT>
                      <a:noFill/>
                    </a:lnT>
                    <a:lnB>
                      <a:noFill/>
                    </a:lnB>
                    <a:solidFill>
                      <a:srgbClr val="F0F0F0"/>
                    </a:solidFill>
                  </a:tcPr>
                </a:tc>
                <a:tc>
                  <a:txBody>
                    <a:bodyPr/>
                    <a:lstStyle/>
                    <a:p>
                      <a:pPr algn="ctr"/>
                      <a:r>
                        <a:rPr lang="cs-CZ" sz="1000"/>
                        <a:t>1 : 1**</a:t>
                      </a:r>
                    </a:p>
                  </a:txBody>
                  <a:tcPr marL="27974" marR="27974" marT="27974" marB="27974" anchor="ctr">
                    <a:lnL>
                      <a:noFill/>
                    </a:lnL>
                    <a:lnR>
                      <a:noFill/>
                    </a:lnR>
                    <a:lnT>
                      <a:noFill/>
                    </a:lnT>
                    <a:lnB>
                      <a:noFill/>
                    </a:lnB>
                    <a:solidFill>
                      <a:srgbClr val="F0F0F0"/>
                    </a:solidFill>
                  </a:tcPr>
                </a:tc>
                <a:tc>
                  <a:txBody>
                    <a:bodyPr/>
                    <a:lstStyle/>
                    <a:p>
                      <a:r>
                        <a:rPr lang="cs-CZ" sz="1000" dirty="0"/>
                        <a:t> </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374950255"/>
                  </a:ext>
                </a:extLst>
              </a:tr>
              <a:tr h="207010">
                <a:tc>
                  <a:txBody>
                    <a:bodyPr/>
                    <a:lstStyle/>
                    <a:p>
                      <a:r>
                        <a:rPr lang="cs-CZ" sz="1000"/>
                        <a:t>podíl (frakce) kyslíku ve vdechované směsi</a:t>
                      </a:r>
                    </a:p>
                  </a:txBody>
                  <a:tcPr marL="27974" marR="27974" marT="27974" marB="27974" anchor="ctr">
                    <a:lnL>
                      <a:noFill/>
                    </a:lnL>
                    <a:lnR>
                      <a:noFill/>
                    </a:lnR>
                    <a:lnT>
                      <a:noFill/>
                    </a:lnT>
                    <a:lnB>
                      <a:noFill/>
                    </a:lnB>
                    <a:solidFill>
                      <a:srgbClr val="F0F0F0"/>
                    </a:solidFill>
                  </a:tcPr>
                </a:tc>
                <a:tc>
                  <a:txBody>
                    <a:bodyPr/>
                    <a:lstStyle/>
                    <a:p>
                      <a:r>
                        <a:rPr lang="cs-CZ" sz="1000"/>
                        <a:t>FiO</a:t>
                      </a:r>
                      <a:r>
                        <a:rPr lang="cs-CZ" sz="1000" baseline="-25000"/>
                        <a:t>2</a:t>
                      </a:r>
                      <a:endParaRPr lang="cs-CZ" sz="1000"/>
                    </a:p>
                  </a:txBody>
                  <a:tcPr marL="27974" marR="27974" marT="27974" marB="27974" anchor="ctr">
                    <a:lnL>
                      <a:noFill/>
                    </a:lnL>
                    <a:lnR>
                      <a:noFill/>
                    </a:lnR>
                    <a:lnT>
                      <a:noFill/>
                    </a:lnT>
                    <a:lnB>
                      <a:noFill/>
                    </a:lnB>
                    <a:solidFill>
                      <a:srgbClr val="F0F0F0"/>
                    </a:solidFill>
                  </a:tcPr>
                </a:tc>
                <a:tc>
                  <a:txBody>
                    <a:bodyPr/>
                    <a:lstStyle/>
                    <a:p>
                      <a:pPr algn="ctr"/>
                      <a:r>
                        <a:rPr lang="cs-CZ" sz="1000"/>
                        <a:t>0,21</a:t>
                      </a:r>
                    </a:p>
                  </a:txBody>
                  <a:tcPr marL="27974" marR="27974" marT="27974" marB="27974" anchor="ctr">
                    <a:lnL>
                      <a:noFill/>
                    </a:lnL>
                    <a:lnR>
                      <a:noFill/>
                    </a:lnR>
                    <a:lnT>
                      <a:noFill/>
                    </a:lnT>
                    <a:lnB>
                      <a:noFill/>
                    </a:lnB>
                    <a:solidFill>
                      <a:srgbClr val="F0F0F0"/>
                    </a:solidFill>
                  </a:tcPr>
                </a:tc>
                <a:tc>
                  <a:txBody>
                    <a:bodyPr/>
                    <a:lstStyle/>
                    <a:p>
                      <a:r>
                        <a:rPr lang="cs-CZ" sz="1000"/>
                        <a:t>- (index)</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236209318"/>
                  </a:ext>
                </a:extLst>
              </a:tr>
              <a:tr h="207010">
                <a:tc>
                  <a:txBody>
                    <a:bodyPr/>
                    <a:lstStyle/>
                    <a:p>
                      <a:r>
                        <a:rPr lang="pt-BR" sz="1000"/>
                        <a:t>saturace O</a:t>
                      </a:r>
                      <a:r>
                        <a:rPr lang="pt-BR" sz="1000" baseline="-25000"/>
                        <a:t>2</a:t>
                      </a:r>
                      <a:r>
                        <a:rPr lang="pt-BR" sz="1000"/>
                        <a:t> měřená pulsní oxymetrií</a:t>
                      </a:r>
                    </a:p>
                  </a:txBody>
                  <a:tcPr marL="27974" marR="27974" marT="27974" marB="27974" anchor="ctr">
                    <a:lnL>
                      <a:noFill/>
                    </a:lnL>
                    <a:lnR>
                      <a:noFill/>
                    </a:lnR>
                    <a:lnT>
                      <a:noFill/>
                    </a:lnT>
                    <a:lnB>
                      <a:noFill/>
                    </a:lnB>
                    <a:solidFill>
                      <a:srgbClr val="F0F0F0"/>
                    </a:solidFill>
                  </a:tcPr>
                </a:tc>
                <a:tc>
                  <a:txBody>
                    <a:bodyPr/>
                    <a:lstStyle/>
                    <a:p>
                      <a:r>
                        <a:rPr lang="cs-CZ" sz="1000"/>
                        <a:t>S</a:t>
                      </a:r>
                      <a:r>
                        <a:rPr lang="cs-CZ" sz="1000" baseline="-25000"/>
                        <a:t>p</a:t>
                      </a:r>
                      <a:r>
                        <a:rPr lang="cs-CZ" sz="1000"/>
                        <a:t>O</a:t>
                      </a:r>
                      <a:r>
                        <a:rPr lang="cs-CZ" sz="1000" baseline="-25000"/>
                        <a:t>2</a:t>
                      </a:r>
                      <a:endParaRPr lang="cs-CZ" sz="1000"/>
                    </a:p>
                  </a:txBody>
                  <a:tcPr marL="27974" marR="27974" marT="27974" marB="27974" anchor="ctr">
                    <a:lnL>
                      <a:noFill/>
                    </a:lnL>
                    <a:lnR>
                      <a:noFill/>
                    </a:lnR>
                    <a:lnT>
                      <a:noFill/>
                    </a:lnT>
                    <a:lnB>
                      <a:noFill/>
                    </a:lnB>
                    <a:solidFill>
                      <a:srgbClr val="F0F0F0"/>
                    </a:solidFill>
                  </a:tcPr>
                </a:tc>
                <a:tc>
                  <a:txBody>
                    <a:bodyPr/>
                    <a:lstStyle/>
                    <a:p>
                      <a:pPr algn="ctr"/>
                      <a:r>
                        <a:rPr lang="cs-CZ" sz="1000"/>
                        <a:t>95-98</a:t>
                      </a:r>
                    </a:p>
                  </a:txBody>
                  <a:tcPr marL="27974" marR="27974" marT="27974" marB="27974" anchor="ctr">
                    <a:lnL>
                      <a:noFill/>
                    </a:lnL>
                    <a:lnR>
                      <a:noFill/>
                    </a:lnR>
                    <a:lnT>
                      <a:noFill/>
                    </a:lnT>
                    <a:lnB>
                      <a:noFill/>
                    </a:lnB>
                    <a:solidFill>
                      <a:srgbClr val="F0F0F0"/>
                    </a:solidFill>
                  </a:tcPr>
                </a:tc>
                <a:tc>
                  <a:txBody>
                    <a:bodyPr/>
                    <a:lstStyle/>
                    <a:p>
                      <a:r>
                        <a:rPr lang="cs-CZ" sz="1000"/>
                        <a:t>%</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1553070845"/>
                  </a:ext>
                </a:extLst>
              </a:tr>
              <a:tr h="207010">
                <a:tc rowSpan="2">
                  <a:txBody>
                    <a:bodyPr/>
                    <a:lstStyle/>
                    <a:p>
                      <a:r>
                        <a:rPr lang="pl-PL" sz="1000" dirty="0"/>
                        <a:t>konc. CO</a:t>
                      </a:r>
                      <a:r>
                        <a:rPr lang="pl-PL" sz="1000" baseline="-25000" dirty="0"/>
                        <a:t>2</a:t>
                      </a:r>
                      <a:r>
                        <a:rPr lang="pl-PL" sz="1000" dirty="0"/>
                        <a:t> na konci expiria (end-tidal CO</a:t>
                      </a:r>
                      <a:r>
                        <a:rPr lang="pl-PL" sz="1000" baseline="-25000" dirty="0"/>
                        <a:t>2</a:t>
                      </a:r>
                      <a:r>
                        <a:rPr lang="pl-PL" sz="1000" dirty="0"/>
                        <a:t>)</a:t>
                      </a:r>
                    </a:p>
                  </a:txBody>
                  <a:tcPr marL="27974" marR="27974" marT="27974" marB="27974">
                    <a:lnL>
                      <a:noFill/>
                    </a:lnL>
                    <a:lnR>
                      <a:noFill/>
                    </a:lnR>
                    <a:lnT>
                      <a:noFill/>
                    </a:lnT>
                    <a:lnB>
                      <a:noFill/>
                    </a:lnB>
                    <a:solidFill>
                      <a:srgbClr val="F0F0F0"/>
                    </a:solidFill>
                  </a:tcPr>
                </a:tc>
                <a:tc rowSpan="2">
                  <a:txBody>
                    <a:bodyPr/>
                    <a:lstStyle/>
                    <a:p>
                      <a:r>
                        <a:rPr lang="cs-CZ" sz="1000" dirty="0"/>
                        <a:t>ETCO</a:t>
                      </a:r>
                      <a:r>
                        <a:rPr lang="cs-CZ" sz="1000" baseline="-25000" dirty="0"/>
                        <a:t>2</a:t>
                      </a:r>
                      <a:endParaRPr lang="cs-CZ" sz="1000" dirty="0"/>
                    </a:p>
                  </a:txBody>
                  <a:tcPr marL="27974" marR="27974" marT="27974" marB="27974">
                    <a:lnL>
                      <a:noFill/>
                    </a:lnL>
                    <a:lnR>
                      <a:noFill/>
                    </a:lnR>
                    <a:lnT>
                      <a:noFill/>
                    </a:lnT>
                    <a:lnB>
                      <a:noFill/>
                    </a:lnB>
                    <a:solidFill>
                      <a:srgbClr val="F0F0F0"/>
                    </a:solidFill>
                  </a:tcPr>
                </a:tc>
                <a:tc>
                  <a:txBody>
                    <a:bodyPr/>
                    <a:lstStyle/>
                    <a:p>
                      <a:pPr algn="ctr"/>
                      <a:r>
                        <a:rPr lang="cs-CZ" sz="1000"/>
                        <a:t>4,7-6,0</a:t>
                      </a:r>
                    </a:p>
                  </a:txBody>
                  <a:tcPr marL="27974" marR="27974" marT="27974" marB="27974" anchor="ctr">
                    <a:lnL>
                      <a:noFill/>
                    </a:lnL>
                    <a:lnR>
                      <a:noFill/>
                    </a:lnR>
                    <a:lnT>
                      <a:noFill/>
                    </a:lnT>
                    <a:lnB>
                      <a:noFill/>
                    </a:lnB>
                    <a:solidFill>
                      <a:srgbClr val="F0F0F0"/>
                    </a:solidFill>
                  </a:tcPr>
                </a:tc>
                <a:tc>
                  <a:txBody>
                    <a:bodyPr/>
                    <a:lstStyle/>
                    <a:p>
                      <a:r>
                        <a:rPr lang="cs-CZ" sz="1000"/>
                        <a:t>kPa</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1684899230"/>
                  </a:ext>
                </a:extLst>
              </a:tr>
              <a:tr h="207010">
                <a:tc vMerge="1">
                  <a:txBody>
                    <a:bodyPr/>
                    <a:lstStyle/>
                    <a:p>
                      <a:endParaRPr lang="cs-CZ"/>
                    </a:p>
                  </a:txBody>
                  <a:tcPr/>
                </a:tc>
                <a:tc vMerge="1">
                  <a:txBody>
                    <a:bodyPr/>
                    <a:lstStyle/>
                    <a:p>
                      <a:endParaRPr lang="cs-CZ"/>
                    </a:p>
                  </a:txBody>
                  <a:tcPr/>
                </a:tc>
                <a:tc>
                  <a:txBody>
                    <a:bodyPr/>
                    <a:lstStyle/>
                    <a:p>
                      <a:pPr algn="ctr"/>
                      <a:r>
                        <a:rPr lang="cs-CZ" sz="1000"/>
                        <a:t>35-45</a:t>
                      </a:r>
                    </a:p>
                  </a:txBody>
                  <a:tcPr marL="27974" marR="27974" marT="27974" marB="27974" anchor="ctr">
                    <a:lnL>
                      <a:noFill/>
                    </a:lnL>
                    <a:lnR>
                      <a:noFill/>
                    </a:lnR>
                    <a:lnT>
                      <a:noFill/>
                    </a:lnT>
                    <a:lnB>
                      <a:noFill/>
                    </a:lnB>
                    <a:solidFill>
                      <a:srgbClr val="F0F0F0"/>
                    </a:solidFill>
                  </a:tcPr>
                </a:tc>
                <a:tc>
                  <a:txBody>
                    <a:bodyPr/>
                    <a:lstStyle/>
                    <a:p>
                      <a:r>
                        <a:rPr lang="cs-CZ" sz="1000" dirty="0" err="1"/>
                        <a:t>mmHg</a:t>
                      </a:r>
                      <a:endParaRPr lang="cs-CZ" sz="1000" dirty="0"/>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2075726731"/>
                  </a:ext>
                </a:extLst>
              </a:tr>
              <a:tr h="207010">
                <a:tc rowSpan="2">
                  <a:txBody>
                    <a:bodyPr/>
                    <a:lstStyle/>
                    <a:p>
                      <a:r>
                        <a:rPr lang="pl-PL" sz="1000"/>
                        <a:t>parc. tlak O</a:t>
                      </a:r>
                      <a:r>
                        <a:rPr lang="pl-PL" sz="1000" baseline="-25000"/>
                        <a:t>2</a:t>
                      </a:r>
                      <a:r>
                        <a:rPr lang="pl-PL" sz="1000"/>
                        <a:t> v art. krvi (při FiO</a:t>
                      </a:r>
                      <a:r>
                        <a:rPr lang="pl-PL" sz="1000" baseline="-25000"/>
                        <a:t>2 </a:t>
                      </a:r>
                      <a:r>
                        <a:rPr lang="pl-PL" sz="1000"/>
                        <a:t>= 0,21)</a:t>
                      </a:r>
                    </a:p>
                  </a:txBody>
                  <a:tcPr marL="27974" marR="27974" marT="27974" marB="27974">
                    <a:lnL>
                      <a:noFill/>
                    </a:lnL>
                    <a:lnR>
                      <a:noFill/>
                    </a:lnR>
                    <a:lnT>
                      <a:noFill/>
                    </a:lnT>
                    <a:lnB>
                      <a:noFill/>
                    </a:lnB>
                    <a:solidFill>
                      <a:srgbClr val="F0F0F0"/>
                    </a:solidFill>
                  </a:tcPr>
                </a:tc>
                <a:tc rowSpan="2">
                  <a:txBody>
                    <a:bodyPr/>
                    <a:lstStyle/>
                    <a:p>
                      <a:r>
                        <a:rPr lang="cs-CZ" sz="1000"/>
                        <a:t>P</a:t>
                      </a:r>
                      <a:r>
                        <a:rPr lang="cs-CZ" sz="1000" baseline="-25000"/>
                        <a:t>a</a:t>
                      </a:r>
                      <a:r>
                        <a:rPr lang="cs-CZ" sz="1000"/>
                        <a:t>O</a:t>
                      </a:r>
                      <a:r>
                        <a:rPr lang="cs-CZ" sz="1000" baseline="-25000"/>
                        <a:t>2</a:t>
                      </a:r>
                      <a:endParaRPr lang="cs-CZ" sz="1000"/>
                    </a:p>
                  </a:txBody>
                  <a:tcPr marL="27974" marR="27974" marT="27974" marB="27974">
                    <a:lnL>
                      <a:noFill/>
                    </a:lnL>
                    <a:lnR>
                      <a:noFill/>
                    </a:lnR>
                    <a:lnT>
                      <a:noFill/>
                    </a:lnT>
                    <a:lnB>
                      <a:noFill/>
                    </a:lnB>
                    <a:solidFill>
                      <a:srgbClr val="F0F0F0"/>
                    </a:solidFill>
                  </a:tcPr>
                </a:tc>
                <a:tc>
                  <a:txBody>
                    <a:bodyPr/>
                    <a:lstStyle/>
                    <a:p>
                      <a:pPr algn="ctr"/>
                      <a:r>
                        <a:rPr lang="cs-CZ" sz="1000"/>
                        <a:t>12,0-13,3</a:t>
                      </a:r>
                    </a:p>
                  </a:txBody>
                  <a:tcPr marL="27974" marR="27974" marT="27974" marB="27974" anchor="ctr">
                    <a:lnL>
                      <a:noFill/>
                    </a:lnL>
                    <a:lnR>
                      <a:noFill/>
                    </a:lnR>
                    <a:lnT>
                      <a:noFill/>
                    </a:lnT>
                    <a:lnB>
                      <a:noFill/>
                    </a:lnB>
                    <a:solidFill>
                      <a:srgbClr val="F0F0F0"/>
                    </a:solidFill>
                  </a:tcPr>
                </a:tc>
                <a:tc>
                  <a:txBody>
                    <a:bodyPr/>
                    <a:lstStyle/>
                    <a:p>
                      <a:r>
                        <a:rPr lang="cs-CZ" sz="1000"/>
                        <a:t>kPa</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918495583"/>
                  </a:ext>
                </a:extLst>
              </a:tr>
              <a:tr h="207010">
                <a:tc vMerge="1">
                  <a:txBody>
                    <a:bodyPr/>
                    <a:lstStyle/>
                    <a:p>
                      <a:endParaRPr lang="cs-CZ"/>
                    </a:p>
                  </a:txBody>
                  <a:tcPr/>
                </a:tc>
                <a:tc vMerge="1">
                  <a:txBody>
                    <a:bodyPr/>
                    <a:lstStyle/>
                    <a:p>
                      <a:endParaRPr lang="cs-CZ"/>
                    </a:p>
                  </a:txBody>
                  <a:tcPr/>
                </a:tc>
                <a:tc>
                  <a:txBody>
                    <a:bodyPr/>
                    <a:lstStyle/>
                    <a:p>
                      <a:pPr algn="ctr"/>
                      <a:r>
                        <a:rPr lang="cs-CZ" sz="1000"/>
                        <a:t>90-100</a:t>
                      </a:r>
                    </a:p>
                  </a:txBody>
                  <a:tcPr marL="27974" marR="27974" marT="27974" marB="27974" anchor="ctr">
                    <a:lnL>
                      <a:noFill/>
                    </a:lnL>
                    <a:lnR>
                      <a:noFill/>
                    </a:lnR>
                    <a:lnT>
                      <a:noFill/>
                    </a:lnT>
                    <a:lnB>
                      <a:noFill/>
                    </a:lnB>
                    <a:solidFill>
                      <a:srgbClr val="F0F0F0"/>
                    </a:solidFill>
                  </a:tcPr>
                </a:tc>
                <a:tc>
                  <a:txBody>
                    <a:bodyPr/>
                    <a:lstStyle/>
                    <a:p>
                      <a:r>
                        <a:rPr lang="cs-CZ" sz="1000"/>
                        <a:t>mmHg</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4052264587"/>
                  </a:ext>
                </a:extLst>
              </a:tr>
              <a:tr h="207010">
                <a:tc rowSpan="2">
                  <a:txBody>
                    <a:bodyPr/>
                    <a:lstStyle/>
                    <a:p>
                      <a:r>
                        <a:rPr lang="cs-CZ" sz="1000"/>
                        <a:t>parc. tlak O</a:t>
                      </a:r>
                      <a:r>
                        <a:rPr lang="cs-CZ" sz="1000" baseline="-25000"/>
                        <a:t>2</a:t>
                      </a:r>
                      <a:r>
                        <a:rPr lang="cs-CZ" sz="1000"/>
                        <a:t> v arteriální krvi při FiO</a:t>
                      </a:r>
                      <a:r>
                        <a:rPr lang="cs-CZ" sz="1000" baseline="-25000"/>
                        <a:t>2 </a:t>
                      </a:r>
                      <a:r>
                        <a:rPr lang="cs-CZ" sz="1000"/>
                        <a:t>= 1,0</a:t>
                      </a:r>
                    </a:p>
                  </a:txBody>
                  <a:tcPr marL="27974" marR="27974" marT="27974" marB="27974">
                    <a:lnL>
                      <a:noFill/>
                    </a:lnL>
                    <a:lnR>
                      <a:noFill/>
                    </a:lnR>
                    <a:lnT>
                      <a:noFill/>
                    </a:lnT>
                    <a:lnB>
                      <a:noFill/>
                    </a:lnB>
                    <a:solidFill>
                      <a:srgbClr val="F0F0F0"/>
                    </a:solidFill>
                  </a:tcPr>
                </a:tc>
                <a:tc rowSpan="2">
                  <a:txBody>
                    <a:bodyPr/>
                    <a:lstStyle/>
                    <a:p>
                      <a:r>
                        <a:rPr lang="cs-CZ" sz="1000"/>
                        <a:t>P</a:t>
                      </a:r>
                      <a:r>
                        <a:rPr lang="cs-CZ" sz="1000" baseline="-25000"/>
                        <a:t>a</a:t>
                      </a:r>
                      <a:r>
                        <a:rPr lang="cs-CZ" sz="1000"/>
                        <a:t>O</a:t>
                      </a:r>
                      <a:r>
                        <a:rPr lang="cs-CZ" sz="1000" baseline="-25000"/>
                        <a:t>2</a:t>
                      </a:r>
                      <a:endParaRPr lang="cs-CZ" sz="1000"/>
                    </a:p>
                  </a:txBody>
                  <a:tcPr marL="27974" marR="27974" marT="27974" marB="27974">
                    <a:lnL>
                      <a:noFill/>
                    </a:lnL>
                    <a:lnR>
                      <a:noFill/>
                    </a:lnR>
                    <a:lnT>
                      <a:noFill/>
                    </a:lnT>
                    <a:lnB>
                      <a:noFill/>
                    </a:lnB>
                    <a:solidFill>
                      <a:srgbClr val="F0F0F0"/>
                    </a:solidFill>
                  </a:tcPr>
                </a:tc>
                <a:tc>
                  <a:txBody>
                    <a:bodyPr/>
                    <a:lstStyle/>
                    <a:p>
                      <a:pPr algn="ctr"/>
                      <a:r>
                        <a:rPr lang="cs-CZ" sz="1000"/>
                        <a:t>66,7-85,3</a:t>
                      </a:r>
                    </a:p>
                  </a:txBody>
                  <a:tcPr marL="27974" marR="27974" marT="27974" marB="27974" anchor="ctr">
                    <a:lnL>
                      <a:noFill/>
                    </a:lnL>
                    <a:lnR>
                      <a:noFill/>
                    </a:lnR>
                    <a:lnT>
                      <a:noFill/>
                    </a:lnT>
                    <a:lnB>
                      <a:noFill/>
                    </a:lnB>
                    <a:solidFill>
                      <a:srgbClr val="F0F0F0"/>
                    </a:solidFill>
                  </a:tcPr>
                </a:tc>
                <a:tc>
                  <a:txBody>
                    <a:bodyPr/>
                    <a:lstStyle/>
                    <a:p>
                      <a:r>
                        <a:rPr lang="cs-CZ" sz="1000"/>
                        <a:t>kPa</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4063334731"/>
                  </a:ext>
                </a:extLst>
              </a:tr>
              <a:tr h="207010">
                <a:tc vMerge="1">
                  <a:txBody>
                    <a:bodyPr/>
                    <a:lstStyle/>
                    <a:p>
                      <a:endParaRPr lang="cs-CZ"/>
                    </a:p>
                  </a:txBody>
                  <a:tcPr/>
                </a:tc>
                <a:tc vMerge="1">
                  <a:txBody>
                    <a:bodyPr/>
                    <a:lstStyle/>
                    <a:p>
                      <a:endParaRPr lang="cs-CZ"/>
                    </a:p>
                  </a:txBody>
                  <a:tcPr/>
                </a:tc>
                <a:tc>
                  <a:txBody>
                    <a:bodyPr/>
                    <a:lstStyle/>
                    <a:p>
                      <a:pPr algn="ctr"/>
                      <a:r>
                        <a:rPr lang="cs-CZ" sz="1000"/>
                        <a:t>500-640</a:t>
                      </a:r>
                    </a:p>
                  </a:txBody>
                  <a:tcPr marL="27974" marR="27974" marT="27974" marB="27974" anchor="ctr">
                    <a:lnL>
                      <a:noFill/>
                    </a:lnL>
                    <a:lnR>
                      <a:noFill/>
                    </a:lnR>
                    <a:lnT>
                      <a:noFill/>
                    </a:lnT>
                    <a:lnB>
                      <a:noFill/>
                    </a:lnB>
                    <a:solidFill>
                      <a:srgbClr val="F0F0F0"/>
                    </a:solidFill>
                  </a:tcPr>
                </a:tc>
                <a:tc>
                  <a:txBody>
                    <a:bodyPr/>
                    <a:lstStyle/>
                    <a:p>
                      <a:r>
                        <a:rPr lang="cs-CZ" sz="1000"/>
                        <a:t>mmHg</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296141247"/>
                  </a:ext>
                </a:extLst>
              </a:tr>
              <a:tr h="207010">
                <a:tc rowSpan="2">
                  <a:txBody>
                    <a:bodyPr/>
                    <a:lstStyle/>
                    <a:p>
                      <a:r>
                        <a:rPr lang="cs-CZ" sz="1000"/>
                        <a:t>parciální tlak CO</a:t>
                      </a:r>
                      <a:r>
                        <a:rPr lang="cs-CZ" sz="1000" baseline="-25000"/>
                        <a:t>2</a:t>
                      </a:r>
                      <a:r>
                        <a:rPr lang="cs-CZ" sz="1000"/>
                        <a:t> v arteriální krvi</a:t>
                      </a:r>
                    </a:p>
                  </a:txBody>
                  <a:tcPr marL="27974" marR="27974" marT="27974" marB="27974">
                    <a:lnL>
                      <a:noFill/>
                    </a:lnL>
                    <a:lnR>
                      <a:noFill/>
                    </a:lnR>
                    <a:lnT>
                      <a:noFill/>
                    </a:lnT>
                    <a:lnB>
                      <a:noFill/>
                    </a:lnB>
                    <a:solidFill>
                      <a:srgbClr val="F0F0F0"/>
                    </a:solidFill>
                  </a:tcPr>
                </a:tc>
                <a:tc rowSpan="2">
                  <a:txBody>
                    <a:bodyPr/>
                    <a:lstStyle/>
                    <a:p>
                      <a:r>
                        <a:rPr lang="cs-CZ" sz="1000"/>
                        <a:t>P</a:t>
                      </a:r>
                      <a:r>
                        <a:rPr lang="cs-CZ" sz="1000" baseline="-25000"/>
                        <a:t>a</a:t>
                      </a:r>
                      <a:r>
                        <a:rPr lang="cs-CZ" sz="1000"/>
                        <a:t>CO</a:t>
                      </a:r>
                      <a:r>
                        <a:rPr lang="cs-CZ" sz="1000" baseline="-25000"/>
                        <a:t>2</a:t>
                      </a:r>
                      <a:endParaRPr lang="cs-CZ" sz="1000"/>
                    </a:p>
                  </a:txBody>
                  <a:tcPr marL="27974" marR="27974" marT="27974" marB="27974">
                    <a:lnL>
                      <a:noFill/>
                    </a:lnL>
                    <a:lnR>
                      <a:noFill/>
                    </a:lnR>
                    <a:lnT>
                      <a:noFill/>
                    </a:lnT>
                    <a:lnB>
                      <a:noFill/>
                    </a:lnB>
                    <a:solidFill>
                      <a:srgbClr val="F0F0F0"/>
                    </a:solidFill>
                  </a:tcPr>
                </a:tc>
                <a:tc>
                  <a:txBody>
                    <a:bodyPr/>
                    <a:lstStyle/>
                    <a:p>
                      <a:pPr algn="ctr"/>
                      <a:r>
                        <a:rPr lang="cs-CZ" sz="1000"/>
                        <a:t>4,7-6,0</a:t>
                      </a:r>
                    </a:p>
                  </a:txBody>
                  <a:tcPr marL="27974" marR="27974" marT="27974" marB="27974" anchor="ctr">
                    <a:lnL>
                      <a:noFill/>
                    </a:lnL>
                    <a:lnR>
                      <a:noFill/>
                    </a:lnR>
                    <a:lnT>
                      <a:noFill/>
                    </a:lnT>
                    <a:lnB>
                      <a:noFill/>
                    </a:lnB>
                    <a:solidFill>
                      <a:srgbClr val="F0F0F0"/>
                    </a:solidFill>
                  </a:tcPr>
                </a:tc>
                <a:tc>
                  <a:txBody>
                    <a:bodyPr/>
                    <a:lstStyle/>
                    <a:p>
                      <a:r>
                        <a:rPr lang="cs-CZ" sz="1000"/>
                        <a:t>kPa</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1796131650"/>
                  </a:ext>
                </a:extLst>
              </a:tr>
              <a:tr h="207010">
                <a:tc vMerge="1">
                  <a:txBody>
                    <a:bodyPr/>
                    <a:lstStyle/>
                    <a:p>
                      <a:endParaRPr lang="cs-CZ"/>
                    </a:p>
                  </a:txBody>
                  <a:tcPr/>
                </a:tc>
                <a:tc vMerge="1">
                  <a:txBody>
                    <a:bodyPr/>
                    <a:lstStyle/>
                    <a:p>
                      <a:endParaRPr lang="cs-CZ"/>
                    </a:p>
                  </a:txBody>
                  <a:tcPr/>
                </a:tc>
                <a:tc>
                  <a:txBody>
                    <a:bodyPr/>
                    <a:lstStyle/>
                    <a:p>
                      <a:pPr algn="ctr"/>
                      <a:r>
                        <a:rPr lang="cs-CZ" sz="1000"/>
                        <a:t>35-45</a:t>
                      </a:r>
                    </a:p>
                  </a:txBody>
                  <a:tcPr marL="27974" marR="27974" marT="27974" marB="27974" anchor="ctr">
                    <a:lnL>
                      <a:noFill/>
                    </a:lnL>
                    <a:lnR>
                      <a:noFill/>
                    </a:lnR>
                    <a:lnT>
                      <a:noFill/>
                    </a:lnT>
                    <a:lnB>
                      <a:noFill/>
                    </a:lnB>
                    <a:solidFill>
                      <a:srgbClr val="F0F0F0"/>
                    </a:solidFill>
                  </a:tcPr>
                </a:tc>
                <a:tc>
                  <a:txBody>
                    <a:bodyPr/>
                    <a:lstStyle/>
                    <a:p>
                      <a:r>
                        <a:rPr lang="cs-CZ" sz="1000"/>
                        <a:t>mmHg</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574190818"/>
                  </a:ext>
                </a:extLst>
              </a:tr>
              <a:tr h="207010">
                <a:tc rowSpan="2">
                  <a:txBody>
                    <a:bodyPr/>
                    <a:lstStyle/>
                    <a:p>
                      <a:r>
                        <a:rPr lang="cs-CZ" sz="1000"/>
                        <a:t>parciální tlak O</a:t>
                      </a:r>
                      <a:r>
                        <a:rPr lang="cs-CZ" sz="1000" baseline="-25000"/>
                        <a:t>2</a:t>
                      </a:r>
                      <a:r>
                        <a:rPr lang="cs-CZ" sz="1000"/>
                        <a:t> ve smíšené žilní krvi</a:t>
                      </a:r>
                    </a:p>
                  </a:txBody>
                  <a:tcPr marL="27974" marR="27974" marT="27974" marB="27974">
                    <a:lnL>
                      <a:noFill/>
                    </a:lnL>
                    <a:lnR>
                      <a:noFill/>
                    </a:lnR>
                    <a:lnT>
                      <a:noFill/>
                    </a:lnT>
                    <a:lnB>
                      <a:noFill/>
                    </a:lnB>
                    <a:solidFill>
                      <a:srgbClr val="F0F0F0"/>
                    </a:solidFill>
                  </a:tcPr>
                </a:tc>
                <a:tc rowSpan="2">
                  <a:txBody>
                    <a:bodyPr/>
                    <a:lstStyle/>
                    <a:p>
                      <a:r>
                        <a:rPr lang="cs-CZ" sz="1000"/>
                        <a:t>P</a:t>
                      </a:r>
                      <a:r>
                        <a:rPr lang="cs-CZ" sz="1000" baseline="-25000"/>
                        <a:t>v</a:t>
                      </a:r>
                      <a:r>
                        <a:rPr lang="cs-CZ" sz="1000"/>
                        <a:t>O</a:t>
                      </a:r>
                      <a:r>
                        <a:rPr lang="cs-CZ" sz="1000" baseline="-25000"/>
                        <a:t>2</a:t>
                      </a:r>
                      <a:endParaRPr lang="cs-CZ" sz="1000"/>
                    </a:p>
                  </a:txBody>
                  <a:tcPr marL="27974" marR="27974" marT="27974" marB="27974">
                    <a:lnL>
                      <a:noFill/>
                    </a:lnL>
                    <a:lnR>
                      <a:noFill/>
                    </a:lnR>
                    <a:lnT>
                      <a:noFill/>
                    </a:lnT>
                    <a:lnB>
                      <a:noFill/>
                    </a:lnB>
                    <a:solidFill>
                      <a:srgbClr val="F0F0F0"/>
                    </a:solidFill>
                  </a:tcPr>
                </a:tc>
                <a:tc>
                  <a:txBody>
                    <a:bodyPr/>
                    <a:lstStyle/>
                    <a:p>
                      <a:pPr algn="ctr"/>
                      <a:r>
                        <a:rPr lang="cs-CZ" sz="1000"/>
                        <a:t>4,7-7,1</a:t>
                      </a:r>
                    </a:p>
                  </a:txBody>
                  <a:tcPr marL="27974" marR="27974" marT="27974" marB="27974" anchor="ctr">
                    <a:lnL>
                      <a:noFill/>
                    </a:lnL>
                    <a:lnR>
                      <a:noFill/>
                    </a:lnR>
                    <a:lnT>
                      <a:noFill/>
                    </a:lnT>
                    <a:lnB>
                      <a:noFill/>
                    </a:lnB>
                    <a:solidFill>
                      <a:srgbClr val="F0F0F0"/>
                    </a:solidFill>
                  </a:tcPr>
                </a:tc>
                <a:tc>
                  <a:txBody>
                    <a:bodyPr/>
                    <a:lstStyle/>
                    <a:p>
                      <a:r>
                        <a:rPr lang="cs-CZ" sz="1000"/>
                        <a:t>kPa</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3479108126"/>
                  </a:ext>
                </a:extLst>
              </a:tr>
              <a:tr h="207010">
                <a:tc vMerge="1">
                  <a:txBody>
                    <a:bodyPr/>
                    <a:lstStyle/>
                    <a:p>
                      <a:endParaRPr lang="cs-CZ"/>
                    </a:p>
                  </a:txBody>
                  <a:tcPr/>
                </a:tc>
                <a:tc vMerge="1">
                  <a:txBody>
                    <a:bodyPr/>
                    <a:lstStyle/>
                    <a:p>
                      <a:endParaRPr lang="cs-CZ"/>
                    </a:p>
                  </a:txBody>
                  <a:tcPr/>
                </a:tc>
                <a:tc>
                  <a:txBody>
                    <a:bodyPr/>
                    <a:lstStyle/>
                    <a:p>
                      <a:pPr algn="ctr"/>
                      <a:r>
                        <a:rPr lang="cs-CZ" sz="1000"/>
                        <a:t>35-53</a:t>
                      </a:r>
                    </a:p>
                  </a:txBody>
                  <a:tcPr marL="27974" marR="27974" marT="27974" marB="27974" anchor="ctr">
                    <a:lnL>
                      <a:noFill/>
                    </a:lnL>
                    <a:lnR>
                      <a:noFill/>
                    </a:lnR>
                    <a:lnT>
                      <a:noFill/>
                    </a:lnT>
                    <a:lnB>
                      <a:noFill/>
                    </a:lnB>
                    <a:solidFill>
                      <a:srgbClr val="F0F0F0"/>
                    </a:solidFill>
                  </a:tcPr>
                </a:tc>
                <a:tc>
                  <a:txBody>
                    <a:bodyPr/>
                    <a:lstStyle/>
                    <a:p>
                      <a:r>
                        <a:rPr lang="cs-CZ" sz="1000"/>
                        <a:t>mmHg</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43601395"/>
                  </a:ext>
                </a:extLst>
              </a:tr>
              <a:tr h="207010">
                <a:tc>
                  <a:txBody>
                    <a:bodyPr/>
                    <a:lstStyle/>
                    <a:p>
                      <a:r>
                        <a:rPr lang="pt-BR" sz="1000"/>
                        <a:t>saturace O</a:t>
                      </a:r>
                      <a:r>
                        <a:rPr lang="pt-BR" sz="1000" baseline="-25000"/>
                        <a:t>2 </a:t>
                      </a:r>
                      <a:r>
                        <a:rPr lang="pt-BR" sz="1000"/>
                        <a:t>v arteriální krvi</a:t>
                      </a:r>
                    </a:p>
                  </a:txBody>
                  <a:tcPr marL="27974" marR="27974" marT="27974" marB="27974" anchor="ctr">
                    <a:lnL>
                      <a:noFill/>
                    </a:lnL>
                    <a:lnR>
                      <a:noFill/>
                    </a:lnR>
                    <a:lnT>
                      <a:noFill/>
                    </a:lnT>
                    <a:lnB>
                      <a:noFill/>
                    </a:lnB>
                    <a:solidFill>
                      <a:srgbClr val="F0F0F0"/>
                    </a:solidFill>
                  </a:tcPr>
                </a:tc>
                <a:tc>
                  <a:txBody>
                    <a:bodyPr/>
                    <a:lstStyle/>
                    <a:p>
                      <a:r>
                        <a:rPr lang="cs-CZ" sz="1000"/>
                        <a:t>S</a:t>
                      </a:r>
                      <a:r>
                        <a:rPr lang="cs-CZ" sz="1000" baseline="-25000"/>
                        <a:t>a</a:t>
                      </a:r>
                      <a:r>
                        <a:rPr lang="cs-CZ" sz="1000"/>
                        <a:t>O</a:t>
                      </a:r>
                      <a:r>
                        <a:rPr lang="cs-CZ" sz="1000" baseline="-25000"/>
                        <a:t>2</a:t>
                      </a:r>
                      <a:endParaRPr lang="cs-CZ" sz="1000"/>
                    </a:p>
                  </a:txBody>
                  <a:tcPr marL="27974" marR="27974" marT="27974" marB="27974" anchor="ctr">
                    <a:lnL>
                      <a:noFill/>
                    </a:lnL>
                    <a:lnR>
                      <a:noFill/>
                    </a:lnR>
                    <a:lnT>
                      <a:noFill/>
                    </a:lnT>
                    <a:lnB>
                      <a:noFill/>
                    </a:lnB>
                    <a:solidFill>
                      <a:srgbClr val="F0F0F0"/>
                    </a:solidFill>
                  </a:tcPr>
                </a:tc>
                <a:tc>
                  <a:txBody>
                    <a:bodyPr/>
                    <a:lstStyle/>
                    <a:p>
                      <a:pPr algn="ctr"/>
                      <a:r>
                        <a:rPr lang="cs-CZ" sz="1000"/>
                        <a:t>95-99</a:t>
                      </a:r>
                    </a:p>
                  </a:txBody>
                  <a:tcPr marL="27974" marR="27974" marT="27974" marB="27974" anchor="ctr">
                    <a:lnL>
                      <a:noFill/>
                    </a:lnL>
                    <a:lnR>
                      <a:noFill/>
                    </a:lnR>
                    <a:lnT>
                      <a:noFill/>
                    </a:lnT>
                    <a:lnB>
                      <a:noFill/>
                    </a:lnB>
                    <a:solidFill>
                      <a:srgbClr val="F0F0F0"/>
                    </a:solidFill>
                  </a:tcPr>
                </a:tc>
                <a:tc>
                  <a:txBody>
                    <a:bodyPr/>
                    <a:lstStyle/>
                    <a:p>
                      <a:r>
                        <a:rPr lang="cs-CZ" sz="1000"/>
                        <a:t>%</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1154474157"/>
                  </a:ext>
                </a:extLst>
              </a:tr>
              <a:tr h="207010">
                <a:tc>
                  <a:txBody>
                    <a:bodyPr/>
                    <a:lstStyle/>
                    <a:p>
                      <a:r>
                        <a:rPr lang="cs-CZ" sz="1000"/>
                        <a:t>saturace O</a:t>
                      </a:r>
                      <a:r>
                        <a:rPr lang="cs-CZ" sz="1000" baseline="-25000"/>
                        <a:t>2</a:t>
                      </a:r>
                      <a:r>
                        <a:rPr lang="cs-CZ" sz="1000"/>
                        <a:t> ve smíšené venózní krvi</a:t>
                      </a:r>
                    </a:p>
                  </a:txBody>
                  <a:tcPr marL="27974" marR="27974" marT="27974" marB="27974" anchor="ctr">
                    <a:lnL>
                      <a:noFill/>
                    </a:lnL>
                    <a:lnR>
                      <a:noFill/>
                    </a:lnR>
                    <a:lnT>
                      <a:noFill/>
                    </a:lnT>
                    <a:lnB>
                      <a:noFill/>
                    </a:lnB>
                    <a:solidFill>
                      <a:srgbClr val="F0F0F0"/>
                    </a:solidFill>
                  </a:tcPr>
                </a:tc>
                <a:tc>
                  <a:txBody>
                    <a:bodyPr/>
                    <a:lstStyle/>
                    <a:p>
                      <a:r>
                        <a:rPr lang="cs-CZ" sz="1000"/>
                        <a:t>S</a:t>
                      </a:r>
                      <a:r>
                        <a:rPr lang="cs-CZ" sz="1000" baseline="-25000"/>
                        <a:t>v</a:t>
                      </a:r>
                      <a:r>
                        <a:rPr lang="cs-CZ" sz="1000"/>
                        <a:t>O</a:t>
                      </a:r>
                      <a:r>
                        <a:rPr lang="cs-CZ" sz="1000" baseline="-25000"/>
                        <a:t>2</a:t>
                      </a:r>
                      <a:endParaRPr lang="cs-CZ" sz="1000"/>
                    </a:p>
                  </a:txBody>
                  <a:tcPr marL="27974" marR="27974" marT="27974" marB="27974" anchor="ctr">
                    <a:lnL>
                      <a:noFill/>
                    </a:lnL>
                    <a:lnR>
                      <a:noFill/>
                    </a:lnR>
                    <a:lnT>
                      <a:noFill/>
                    </a:lnT>
                    <a:lnB>
                      <a:noFill/>
                    </a:lnB>
                    <a:solidFill>
                      <a:srgbClr val="F0F0F0"/>
                    </a:solidFill>
                  </a:tcPr>
                </a:tc>
                <a:tc>
                  <a:txBody>
                    <a:bodyPr/>
                    <a:lstStyle/>
                    <a:p>
                      <a:pPr algn="ctr"/>
                      <a:r>
                        <a:rPr lang="cs-CZ" sz="1000"/>
                        <a:t>60-75</a:t>
                      </a:r>
                    </a:p>
                  </a:txBody>
                  <a:tcPr marL="27974" marR="27974" marT="27974" marB="27974" anchor="ctr">
                    <a:lnL>
                      <a:noFill/>
                    </a:lnL>
                    <a:lnR>
                      <a:noFill/>
                    </a:lnR>
                    <a:lnT>
                      <a:noFill/>
                    </a:lnT>
                    <a:lnB>
                      <a:noFill/>
                    </a:lnB>
                    <a:solidFill>
                      <a:srgbClr val="F0F0F0"/>
                    </a:solidFill>
                  </a:tcPr>
                </a:tc>
                <a:tc>
                  <a:txBody>
                    <a:bodyPr/>
                    <a:lstStyle/>
                    <a:p>
                      <a:r>
                        <a:rPr lang="cs-CZ" sz="1000" dirty="0"/>
                        <a:t>%</a:t>
                      </a:r>
                    </a:p>
                  </a:txBody>
                  <a:tcPr marL="27974" marR="27974" marT="27974" marB="27974" anchor="ctr">
                    <a:lnL>
                      <a:noFill/>
                    </a:lnL>
                    <a:lnR>
                      <a:noFill/>
                    </a:lnR>
                    <a:lnT>
                      <a:noFill/>
                    </a:lnT>
                    <a:lnB>
                      <a:noFill/>
                    </a:lnB>
                    <a:solidFill>
                      <a:srgbClr val="F0F0F0"/>
                    </a:solidFill>
                  </a:tcPr>
                </a:tc>
                <a:extLst>
                  <a:ext uri="{0D108BD9-81ED-4DB2-BD59-A6C34878D82A}">
                    <a16:rowId xmlns:a16="http://schemas.microsoft.com/office/drawing/2014/main" val="2532614905"/>
                  </a:ext>
                </a:extLst>
              </a:tr>
            </a:tbl>
          </a:graphicData>
        </a:graphic>
      </p:graphicFrame>
      <p:sp>
        <p:nvSpPr>
          <p:cNvPr id="5" name="Rectangle 1">
            <a:extLst>
              <a:ext uri="{FF2B5EF4-FFF2-40B4-BE49-F238E27FC236}">
                <a16:creationId xmlns:a16="http://schemas.microsoft.com/office/drawing/2014/main" id="{30106FE0-2F67-4A54-936C-633250BA43C4}"/>
              </a:ext>
            </a:extLst>
          </p:cNvPr>
          <p:cNvSpPr>
            <a:spLocks noChangeArrowheads="1"/>
          </p:cNvSpPr>
          <p:nvPr/>
        </p:nvSpPr>
        <p:spPr bwMode="auto">
          <a:xfrm>
            <a:off x="2300374" y="6158931"/>
            <a:ext cx="38842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při UPV vyšší, ** různé podle režimu UPV, obvykle 1 : 2</a:t>
            </a:r>
            <a:r>
              <a:rPr kumimoji="0" lang="cs-CZ" altLang="cs-CZ" sz="1200" b="0" i="0" u="none" strike="noStrike" cap="none" normalizeH="0" baseline="0" dirty="0">
                <a:ln>
                  <a:noFill/>
                </a:ln>
                <a:solidFill>
                  <a:schemeClr val="tx1"/>
                </a:solidFill>
                <a:effectLst/>
              </a:rPr>
              <a:t> </a:t>
            </a:r>
            <a:endParaRPr kumimoji="0" lang="cs-CZ" altLang="cs-CZ"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44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5CAA696-C9F0-45E7-B445-848A735C79E8}"/>
              </a:ext>
            </a:extLst>
          </p:cNvPr>
          <p:cNvSpPr>
            <a:spLocks noGrp="1"/>
          </p:cNvSpPr>
          <p:nvPr>
            <p:ph type="title"/>
          </p:nvPr>
        </p:nvSpPr>
        <p:spPr/>
        <p:txBody>
          <a:bodyPr/>
          <a:lstStyle/>
          <a:p>
            <a:r>
              <a:rPr lang="cs-CZ" dirty="0"/>
              <a:t>Kardiovaskulární systém</a:t>
            </a:r>
          </a:p>
        </p:txBody>
      </p:sp>
      <p:sp>
        <p:nvSpPr>
          <p:cNvPr id="5" name="Podnadpis 4">
            <a:extLst>
              <a:ext uri="{FF2B5EF4-FFF2-40B4-BE49-F238E27FC236}">
                <a16:creationId xmlns:a16="http://schemas.microsoft.com/office/drawing/2014/main" id="{A25D5E1E-5506-4B25-B52E-6BD1CEF6013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64115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Kardiovaskulární systém aneb C – </a:t>
            </a:r>
            <a:r>
              <a:rPr lang="cs-CZ" dirty="0" err="1"/>
              <a:t>Circulation</a:t>
            </a:r>
            <a:endParaRPr lang="cs-CZ" dirty="0"/>
          </a:p>
        </p:txBody>
      </p:sp>
      <p:sp>
        <p:nvSpPr>
          <p:cNvPr id="3" name="Zástupný symbol pro obsah 2"/>
          <p:cNvSpPr>
            <a:spLocks noGrp="1"/>
          </p:cNvSpPr>
          <p:nvPr>
            <p:ph idx="1"/>
          </p:nvPr>
        </p:nvSpPr>
        <p:spPr>
          <a:xfrm>
            <a:off x="845127" y="1881766"/>
            <a:ext cx="10515600" cy="4351337"/>
          </a:xfrm>
        </p:spPr>
        <p:txBody>
          <a:bodyPr/>
          <a:lstStyle/>
          <a:p>
            <a:r>
              <a:rPr lang="cs-CZ" dirty="0"/>
              <a:t>Hodnotíme kvalitu oběhu</a:t>
            </a:r>
          </a:p>
          <a:p>
            <a:endParaRPr lang="cs-CZ" dirty="0"/>
          </a:p>
          <a:p>
            <a:r>
              <a:rPr lang="cs-CZ" dirty="0"/>
              <a:t>Vylučujeme známky srdečního selhání a šoku</a:t>
            </a:r>
          </a:p>
          <a:p>
            <a:endParaRPr lang="cs-CZ" dirty="0"/>
          </a:p>
          <a:p>
            <a:r>
              <a:rPr lang="cs-CZ" dirty="0"/>
              <a:t>Rozlišujeme kompenzovanou a dekompenzovanou fázi</a:t>
            </a:r>
          </a:p>
          <a:p>
            <a:endParaRPr lang="cs-CZ" dirty="0"/>
          </a:p>
          <a:p>
            <a:pPr>
              <a:buNone/>
            </a:pPr>
            <a:r>
              <a:rPr lang="cs-CZ" dirty="0"/>
              <a:t>INTERVENCE: kontrola CRT, </a:t>
            </a:r>
            <a:r>
              <a:rPr lang="cs-CZ" dirty="0" err="1"/>
              <a:t>preloadu</a:t>
            </a:r>
            <a:r>
              <a:rPr lang="cs-CZ" dirty="0"/>
              <a:t>, periferní síla/charakter/ frekvence pulzu, srdeční rytmus, krevní tlak,</a:t>
            </a:r>
          </a:p>
        </p:txBody>
      </p:sp>
      <p:pic>
        <p:nvPicPr>
          <p:cNvPr id="4" name="Obrázek 3"/>
          <p:cNvPicPr>
            <a:picLocks noChangeAspect="1"/>
          </p:cNvPicPr>
          <p:nvPr/>
        </p:nvPicPr>
        <p:blipFill rotWithShape="1">
          <a:blip r:embed="rId3"/>
          <a:srcRect t="23732"/>
          <a:stretch/>
        </p:blipFill>
        <p:spPr>
          <a:xfrm>
            <a:off x="8388897" y="5864773"/>
            <a:ext cx="3486150" cy="653808"/>
          </a:xfrm>
          <a:prstGeom prst="rect">
            <a:avLst/>
          </a:prstGeom>
        </p:spPr>
      </p:pic>
    </p:spTree>
    <p:extLst>
      <p:ext uri="{BB962C8B-B14F-4D97-AF65-F5344CB8AC3E}">
        <p14:creationId xmlns:p14="http://schemas.microsoft.com/office/powerpoint/2010/main" val="298799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 Kardiovaskulární systém</a:t>
            </a:r>
            <a:endParaRPr lang="en-US" dirty="0"/>
          </a:p>
        </p:txBody>
      </p:sp>
      <p:sp>
        <p:nvSpPr>
          <p:cNvPr id="3" name="Zástupný symbol pro obsah 2"/>
          <p:cNvSpPr>
            <a:spLocks noGrp="1"/>
          </p:cNvSpPr>
          <p:nvPr>
            <p:ph idx="1"/>
          </p:nvPr>
        </p:nvSpPr>
        <p:spPr>
          <a:xfrm>
            <a:off x="838200" y="1825625"/>
            <a:ext cx="9496324" cy="4351338"/>
          </a:xfrm>
        </p:spPr>
        <p:txBody>
          <a:bodyPr/>
          <a:lstStyle/>
          <a:p>
            <a:r>
              <a:rPr lang="cs-CZ" dirty="0"/>
              <a:t>EKG</a:t>
            </a:r>
          </a:p>
          <a:p>
            <a:endParaRPr lang="cs-CZ" dirty="0"/>
          </a:p>
          <a:p>
            <a:r>
              <a:rPr lang="cs-CZ" dirty="0"/>
              <a:t>Arteriální tlak (IBP) – znát hodnoty MAP a stanovit si hraniční hodnoty individuálně.</a:t>
            </a:r>
          </a:p>
          <a:p>
            <a:endParaRPr lang="cs-CZ" dirty="0"/>
          </a:p>
          <a:p>
            <a:r>
              <a:rPr lang="cs-CZ" dirty="0"/>
              <a:t>Centrální venózní tlak – co potřebujeme a jak se měří?</a:t>
            </a:r>
          </a:p>
          <a:p>
            <a:endParaRPr lang="cs-CZ" dirty="0"/>
          </a:p>
          <a:p>
            <a:r>
              <a:rPr lang="cs-CZ" dirty="0"/>
              <a:t>Pravostranná srdeční katetrizace a měření srdečního výdeje</a:t>
            </a:r>
            <a:endParaRPr lang="en-US" dirty="0"/>
          </a:p>
        </p:txBody>
      </p:sp>
    </p:spTree>
    <p:extLst>
      <p:ext uri="{BB962C8B-B14F-4D97-AF65-F5344CB8AC3E}">
        <p14:creationId xmlns:p14="http://schemas.microsoft.com/office/powerpoint/2010/main" val="411574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Invazivní monitorace krevního tlaku</a:t>
            </a:r>
            <a:endParaRPr lang="en-US" dirty="0"/>
          </a:p>
        </p:txBody>
      </p:sp>
      <p:sp>
        <p:nvSpPr>
          <p:cNvPr id="3" name="Zástupný symbol pro obsah 2"/>
          <p:cNvSpPr>
            <a:spLocks noGrp="1"/>
          </p:cNvSpPr>
          <p:nvPr>
            <p:ph idx="1"/>
          </p:nvPr>
        </p:nvSpPr>
        <p:spPr/>
        <p:txBody>
          <a:bodyPr>
            <a:normAutofit lnSpcReduction="10000"/>
          </a:bodyPr>
          <a:lstStyle/>
          <a:p>
            <a:r>
              <a:rPr lang="cs-CZ" dirty="0"/>
              <a:t>Systém katetr – snímač – tlaková komůrka.</a:t>
            </a:r>
          </a:p>
          <a:p>
            <a:endParaRPr lang="cs-CZ" dirty="0"/>
          </a:p>
          <a:p>
            <a:r>
              <a:rPr lang="cs-CZ" dirty="0"/>
              <a:t>Přenos tlaku z cévy do monitoru.</a:t>
            </a:r>
          </a:p>
          <a:p>
            <a:endParaRPr lang="cs-CZ" dirty="0"/>
          </a:p>
          <a:p>
            <a:r>
              <a:rPr lang="cs-CZ" dirty="0"/>
              <a:t>Nutný kontinuální proplach (&gt;250 </a:t>
            </a:r>
            <a:r>
              <a:rPr lang="cs-CZ" dirty="0" err="1"/>
              <a:t>mmHg</a:t>
            </a:r>
            <a:r>
              <a:rPr lang="cs-CZ" dirty="0"/>
              <a:t>) – vyvarovat se heparinu.</a:t>
            </a:r>
          </a:p>
          <a:p>
            <a:endParaRPr lang="cs-CZ" dirty="0"/>
          </a:p>
          <a:p>
            <a:r>
              <a:rPr lang="cs-CZ" dirty="0"/>
              <a:t>Pozor na vzduchové bubliny a měkké hadičky v </a:t>
            </a:r>
            <a:r>
              <a:rPr lang="cs-CZ" dirty="0" err="1"/>
              <a:t>setování</a:t>
            </a:r>
            <a:r>
              <a:rPr lang="cs-CZ" dirty="0"/>
              <a:t>.</a:t>
            </a:r>
          </a:p>
          <a:p>
            <a:endParaRPr lang="cs-CZ" dirty="0"/>
          </a:p>
          <a:p>
            <a:r>
              <a:rPr lang="cs-CZ" dirty="0"/>
              <a:t>Pravidelná kalibrace „nulování“ – změny poloh a manipulace</a:t>
            </a:r>
            <a:endParaRPr lang="en-US" dirty="0"/>
          </a:p>
        </p:txBody>
      </p:sp>
    </p:spTree>
    <p:extLst>
      <p:ext uri="{BB962C8B-B14F-4D97-AF65-F5344CB8AC3E}">
        <p14:creationId xmlns:p14="http://schemas.microsoft.com/office/powerpoint/2010/main" val="72858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87220"/>
            <a:ext cx="10515600" cy="1325563"/>
          </a:xfrm>
        </p:spPr>
        <p:txBody>
          <a:bodyPr/>
          <a:lstStyle/>
          <a:p>
            <a:r>
              <a:rPr lang="cs-CZ" dirty="0"/>
              <a:t>Invazivní monitorace krevního tlaku</a:t>
            </a:r>
            <a:endParaRPr lang="en-US" dirty="0"/>
          </a:p>
        </p:txBody>
      </p:sp>
      <p:sp>
        <p:nvSpPr>
          <p:cNvPr id="3" name="Zástupný symbol pro obsah 2"/>
          <p:cNvSpPr>
            <a:spLocks noGrp="1"/>
          </p:cNvSpPr>
          <p:nvPr>
            <p:ph idx="1"/>
          </p:nvPr>
        </p:nvSpPr>
        <p:spPr>
          <a:xfrm>
            <a:off x="838200" y="2012783"/>
            <a:ext cx="10515600" cy="4351338"/>
          </a:xfrm>
        </p:spPr>
        <p:txBody>
          <a:bodyPr/>
          <a:lstStyle/>
          <a:p>
            <a:r>
              <a:rPr lang="cs-CZ" dirty="0"/>
              <a:t>Jaké jsou indikace k měření invazivního krevního tlaku?</a:t>
            </a:r>
          </a:p>
          <a:p>
            <a:endParaRPr lang="cs-CZ" dirty="0"/>
          </a:p>
          <a:p>
            <a:r>
              <a:rPr lang="cs-CZ" dirty="0"/>
              <a:t>Naprosto zásadní je pro nás tvar arteriální křivky!</a:t>
            </a:r>
          </a:p>
          <a:p>
            <a:endParaRPr lang="cs-CZ" dirty="0"/>
          </a:p>
          <a:p>
            <a:r>
              <a:rPr lang="cs-CZ" dirty="0"/>
              <a:t>Proč ?</a:t>
            </a:r>
          </a:p>
        </p:txBody>
      </p:sp>
    </p:spTree>
    <p:extLst>
      <p:ext uri="{BB962C8B-B14F-4D97-AF65-F5344CB8AC3E}">
        <p14:creationId xmlns:p14="http://schemas.microsoft.com/office/powerpoint/2010/main" val="335662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Komplikace měření IBP</a:t>
            </a:r>
            <a:endParaRPr lang="en-US" dirty="0"/>
          </a:p>
        </p:txBody>
      </p:sp>
      <p:sp>
        <p:nvSpPr>
          <p:cNvPr id="3" name="Zástupný symbol pro obsah 2"/>
          <p:cNvSpPr>
            <a:spLocks noGrp="1"/>
          </p:cNvSpPr>
          <p:nvPr>
            <p:ph idx="1"/>
          </p:nvPr>
        </p:nvSpPr>
        <p:spPr/>
        <p:txBody>
          <a:bodyPr>
            <a:normAutofit lnSpcReduction="10000"/>
          </a:bodyPr>
          <a:lstStyle/>
          <a:p>
            <a:r>
              <a:rPr lang="cs-CZ" dirty="0"/>
              <a:t>Trombus</a:t>
            </a:r>
          </a:p>
          <a:p>
            <a:endParaRPr lang="cs-CZ" dirty="0"/>
          </a:p>
          <a:p>
            <a:r>
              <a:rPr lang="cs-CZ" dirty="0"/>
              <a:t>Naléhání na stěnu cévy nebo dislokace katetru.</a:t>
            </a:r>
          </a:p>
          <a:p>
            <a:endParaRPr lang="cs-CZ" dirty="0"/>
          </a:p>
          <a:p>
            <a:r>
              <a:rPr lang="cs-CZ" dirty="0"/>
              <a:t>Ischemizace končetiny</a:t>
            </a:r>
          </a:p>
          <a:p>
            <a:endParaRPr lang="cs-CZ" dirty="0"/>
          </a:p>
          <a:p>
            <a:r>
              <a:rPr lang="cs-CZ" dirty="0"/>
              <a:t>Infekce až katétrová sepse</a:t>
            </a:r>
          </a:p>
          <a:p>
            <a:endParaRPr lang="cs-CZ" dirty="0"/>
          </a:p>
          <a:p>
            <a:r>
              <a:rPr lang="cs-CZ" dirty="0"/>
              <a:t>Aplikace léků nebo vzduchu !!!!</a:t>
            </a:r>
            <a:endParaRPr lang="en-US" dirty="0"/>
          </a:p>
        </p:txBody>
      </p:sp>
    </p:spTree>
    <p:extLst>
      <p:ext uri="{BB962C8B-B14F-4D97-AF65-F5344CB8AC3E}">
        <p14:creationId xmlns:p14="http://schemas.microsoft.com/office/powerpoint/2010/main" val="422610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15F6EF7-ED31-4C17-8AAE-7129427AADC9}"/>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7CCAE9BC-5EA9-42B2-8BDA-A126416DCEFB}"/>
              </a:ext>
            </a:extLst>
          </p:cNvPr>
          <p:cNvSpPr>
            <a:spLocks noGrp="1"/>
          </p:cNvSpPr>
          <p:nvPr>
            <p:ph idx="1"/>
          </p:nvPr>
        </p:nvSpPr>
        <p:spPr/>
        <p:txBody>
          <a:bodyPr/>
          <a:lstStyle/>
          <a:p>
            <a:r>
              <a:rPr lang="cs-CZ" dirty="0"/>
              <a:t>Opakované a trvalé sledování vitálních funkcí</a:t>
            </a:r>
          </a:p>
        </p:txBody>
      </p:sp>
    </p:spTree>
    <p:extLst>
      <p:ext uri="{BB962C8B-B14F-4D97-AF65-F5344CB8AC3E}">
        <p14:creationId xmlns:p14="http://schemas.microsoft.com/office/powerpoint/2010/main" val="192140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centrálního žilního tlaku</a:t>
            </a:r>
            <a:endParaRPr lang="en-US" dirty="0"/>
          </a:p>
        </p:txBody>
      </p:sp>
      <p:sp>
        <p:nvSpPr>
          <p:cNvPr id="3" name="Zástupný symbol pro obsah 2"/>
          <p:cNvSpPr>
            <a:spLocks noGrp="1"/>
          </p:cNvSpPr>
          <p:nvPr>
            <p:ph idx="1"/>
          </p:nvPr>
        </p:nvSpPr>
        <p:spPr/>
        <p:txBody>
          <a:bodyPr/>
          <a:lstStyle/>
          <a:p>
            <a:r>
              <a:rPr lang="cs-CZ" dirty="0"/>
              <a:t>Odráží tlaky v pravé komoře.</a:t>
            </a:r>
          </a:p>
          <a:p>
            <a:endParaRPr lang="cs-CZ" dirty="0"/>
          </a:p>
          <a:p>
            <a:r>
              <a:rPr lang="cs-CZ" dirty="0"/>
              <a:t>Fyziologická norma 5 – 10 </a:t>
            </a:r>
            <a:r>
              <a:rPr lang="cs-CZ" dirty="0" err="1"/>
              <a:t>mmHg</a:t>
            </a:r>
            <a:r>
              <a:rPr lang="cs-CZ" dirty="0"/>
              <a:t>.</a:t>
            </a:r>
          </a:p>
          <a:p>
            <a:endParaRPr lang="cs-CZ" dirty="0"/>
          </a:p>
          <a:p>
            <a:r>
              <a:rPr lang="cs-CZ" dirty="0"/>
              <a:t>Při UPV může být dle režimu a zvýšený. </a:t>
            </a:r>
          </a:p>
          <a:p>
            <a:endParaRPr lang="cs-CZ" dirty="0"/>
          </a:p>
          <a:p>
            <a:r>
              <a:rPr lang="cs-CZ" dirty="0"/>
              <a:t>Obvykle platí pravidlo, že je minimálně stejně vysoký, jako nastavený PEEP.</a:t>
            </a:r>
            <a:endParaRPr lang="en-US" dirty="0"/>
          </a:p>
        </p:txBody>
      </p:sp>
    </p:spTree>
    <p:extLst>
      <p:ext uri="{BB962C8B-B14F-4D97-AF65-F5344CB8AC3E}">
        <p14:creationId xmlns:p14="http://schemas.microsoft.com/office/powerpoint/2010/main" val="93636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centrálního žilního tlaku</a:t>
            </a:r>
            <a:endParaRPr lang="en-US" dirty="0"/>
          </a:p>
        </p:txBody>
      </p:sp>
      <p:sp>
        <p:nvSpPr>
          <p:cNvPr id="3" name="Zástupný symbol pro obsah 2"/>
          <p:cNvSpPr>
            <a:spLocks noGrp="1"/>
          </p:cNvSpPr>
          <p:nvPr>
            <p:ph idx="1"/>
          </p:nvPr>
        </p:nvSpPr>
        <p:spPr/>
        <p:txBody>
          <a:bodyPr>
            <a:normAutofit lnSpcReduction="10000"/>
          </a:bodyPr>
          <a:lstStyle/>
          <a:p>
            <a:r>
              <a:rPr lang="cs-CZ" dirty="0"/>
              <a:t>Měření pomocí vodního sloupce</a:t>
            </a:r>
          </a:p>
          <a:p>
            <a:endParaRPr lang="cs-CZ" dirty="0"/>
          </a:p>
          <a:p>
            <a:r>
              <a:rPr lang="cs-CZ" dirty="0"/>
              <a:t>Výška hladiny roztoku ve sloupci odpovídá tlaku v pravé síni.</a:t>
            </a:r>
          </a:p>
          <a:p>
            <a:endParaRPr lang="cs-CZ" dirty="0"/>
          </a:p>
          <a:p>
            <a:r>
              <a:rPr lang="cs-CZ" dirty="0"/>
              <a:t>Nula je ve výši pravé síně. Orientačně střední axilární čára ve 4. mezižebří.</a:t>
            </a:r>
          </a:p>
          <a:p>
            <a:endParaRPr lang="cs-CZ" dirty="0"/>
          </a:p>
          <a:p>
            <a:r>
              <a:rPr lang="cs-CZ" dirty="0"/>
              <a:t>Nutná správná poloha pacienta, jeho poučení a případná preventivní opatření.</a:t>
            </a:r>
          </a:p>
          <a:p>
            <a:endParaRPr lang="cs-CZ" dirty="0"/>
          </a:p>
          <a:p>
            <a:r>
              <a:rPr lang="cs-CZ" dirty="0"/>
              <a:t>Otočení kohoutku „sloupec a pacient“  -&gt; čekáme na pokles hladiny - &gt; odečet v </a:t>
            </a:r>
            <a:r>
              <a:rPr lang="cs-CZ" dirty="0" err="1"/>
              <a:t>expiriu</a:t>
            </a:r>
            <a:endParaRPr lang="en-US" dirty="0"/>
          </a:p>
        </p:txBody>
      </p:sp>
    </p:spTree>
    <p:extLst>
      <p:ext uri="{BB962C8B-B14F-4D97-AF65-F5344CB8AC3E}">
        <p14:creationId xmlns:p14="http://schemas.microsoft.com/office/powerpoint/2010/main" val="81755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6477" y="842806"/>
            <a:ext cx="10515600" cy="468202"/>
          </a:xfrm>
        </p:spPr>
        <p:txBody>
          <a:bodyPr/>
          <a:lstStyle/>
          <a:p>
            <a:r>
              <a:rPr lang="cs-CZ" dirty="0"/>
              <a:t>Kontinuální monitorace centrálního žilního tlaku</a:t>
            </a:r>
            <a:endParaRPr lang="en-US" dirty="0"/>
          </a:p>
        </p:txBody>
      </p:sp>
      <p:sp>
        <p:nvSpPr>
          <p:cNvPr id="3" name="Zástupný symbol pro obsah 2"/>
          <p:cNvSpPr>
            <a:spLocks noGrp="1"/>
          </p:cNvSpPr>
          <p:nvPr>
            <p:ph idx="1"/>
          </p:nvPr>
        </p:nvSpPr>
        <p:spPr>
          <a:xfrm>
            <a:off x="826477" y="2001471"/>
            <a:ext cx="10515600" cy="4351338"/>
          </a:xfrm>
        </p:spPr>
        <p:txBody>
          <a:bodyPr/>
          <a:lstStyle/>
          <a:p>
            <a:r>
              <a:rPr lang="cs-CZ" dirty="0"/>
              <a:t>Katetr – snímač/ tlaková komůrka</a:t>
            </a:r>
          </a:p>
          <a:p>
            <a:endParaRPr lang="cs-CZ" dirty="0"/>
          </a:p>
          <a:p>
            <a:r>
              <a:rPr lang="cs-CZ" dirty="0"/>
              <a:t>Stejný princip jako při monitorace arteriálního tlaku invazivně.</a:t>
            </a:r>
          </a:p>
          <a:p>
            <a:endParaRPr lang="cs-CZ" dirty="0"/>
          </a:p>
          <a:p>
            <a:r>
              <a:rPr lang="cs-CZ" dirty="0"/>
              <a:t>Nutná kontrola funkčnosti proplachu a pravidelné výměny.</a:t>
            </a:r>
          </a:p>
          <a:p>
            <a:endParaRPr lang="cs-CZ" dirty="0"/>
          </a:p>
          <a:p>
            <a:r>
              <a:rPr lang="cs-CZ" dirty="0"/>
              <a:t>Lehce nepraktické vzhledem k počtu volných lumen na katetru.</a:t>
            </a:r>
            <a:endParaRPr lang="en-US" dirty="0"/>
          </a:p>
        </p:txBody>
      </p:sp>
    </p:spTree>
    <p:extLst>
      <p:ext uri="{BB962C8B-B14F-4D97-AF65-F5344CB8AC3E}">
        <p14:creationId xmlns:p14="http://schemas.microsoft.com/office/powerpoint/2010/main" val="363537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hodnoty </a:t>
            </a:r>
            <a:r>
              <a:rPr lang="cs-CZ" dirty="0" err="1"/>
              <a:t>hemodynamiky</a:t>
            </a:r>
            <a:r>
              <a:rPr lang="cs-CZ" dirty="0"/>
              <a:t> </a:t>
            </a:r>
            <a:endParaRPr lang="en-US" dirty="0"/>
          </a:p>
        </p:txBody>
      </p:sp>
      <p:sp>
        <p:nvSpPr>
          <p:cNvPr id="3" name="Zástupný symbol pro obsah 2"/>
          <p:cNvSpPr>
            <a:spLocks noGrp="1"/>
          </p:cNvSpPr>
          <p:nvPr>
            <p:ph idx="1"/>
          </p:nvPr>
        </p:nvSpPr>
        <p:spPr>
          <a:xfrm>
            <a:off x="720000" y="1692002"/>
            <a:ext cx="10753200" cy="2174918"/>
          </a:xfrm>
        </p:spPr>
        <p:txBody>
          <a:bodyPr>
            <a:normAutofit fontScale="92500"/>
          </a:bodyPr>
          <a:lstStyle/>
          <a:p>
            <a:r>
              <a:rPr lang="cs-CZ" dirty="0"/>
              <a:t>CO – 3,5 – 7 l/min</a:t>
            </a:r>
          </a:p>
          <a:p>
            <a:endParaRPr lang="cs-CZ" dirty="0"/>
          </a:p>
          <a:p>
            <a:r>
              <a:rPr lang="cs-CZ" dirty="0"/>
              <a:t>CI – povrch těla v m2 (2,5 – 4,5 l/min/m2)</a:t>
            </a:r>
          </a:p>
          <a:p>
            <a:endParaRPr lang="cs-CZ" dirty="0"/>
          </a:p>
          <a:p>
            <a:r>
              <a:rPr lang="cs-CZ" dirty="0"/>
              <a:t>SV – 1,5 – 2,5 ml/kg</a:t>
            </a:r>
          </a:p>
        </p:txBody>
      </p:sp>
    </p:spTree>
    <p:extLst>
      <p:ext uri="{BB962C8B-B14F-4D97-AF65-F5344CB8AC3E}">
        <p14:creationId xmlns:p14="http://schemas.microsoft.com/office/powerpoint/2010/main" val="343565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3C2A13-C831-444A-B525-B014731A5705}"/>
              </a:ext>
            </a:extLst>
          </p:cNvPr>
          <p:cNvSpPr>
            <a:spLocks noGrp="1"/>
          </p:cNvSpPr>
          <p:nvPr>
            <p:ph type="title"/>
          </p:nvPr>
        </p:nvSpPr>
        <p:spPr>
          <a:xfrm>
            <a:off x="431897" y="3219065"/>
            <a:ext cx="11361600" cy="1171580"/>
          </a:xfrm>
        </p:spPr>
        <p:txBody>
          <a:bodyPr/>
          <a:lstStyle/>
          <a:p>
            <a:r>
              <a:rPr lang="cs-CZ" dirty="0"/>
              <a:t>EKG</a:t>
            </a:r>
          </a:p>
        </p:txBody>
      </p:sp>
      <p:sp>
        <p:nvSpPr>
          <p:cNvPr id="3" name="Podnadpis 2">
            <a:extLst>
              <a:ext uri="{FF2B5EF4-FFF2-40B4-BE49-F238E27FC236}">
                <a16:creationId xmlns:a16="http://schemas.microsoft.com/office/drawing/2014/main" id="{30032503-FD1A-4C71-98ED-D46B4A51260C}"/>
              </a:ext>
            </a:extLst>
          </p:cNvPr>
          <p:cNvSpPr>
            <a:spLocks noGrp="1"/>
          </p:cNvSpPr>
          <p:nvPr>
            <p:ph type="subTitle" idx="1"/>
          </p:nvPr>
        </p:nvSpPr>
        <p:spPr/>
        <p:txBody>
          <a:bodyPr/>
          <a:lstStyle/>
          <a:p>
            <a:endParaRPr lang="cs-CZ"/>
          </a:p>
        </p:txBody>
      </p:sp>
      <p:pic>
        <p:nvPicPr>
          <p:cNvPr id="4" name="Obrázek 3">
            <a:extLst>
              <a:ext uri="{FF2B5EF4-FFF2-40B4-BE49-F238E27FC236}">
                <a16:creationId xmlns:a16="http://schemas.microsoft.com/office/drawing/2014/main" id="{D656D31D-6383-40D5-979F-23B025233CF6}"/>
              </a:ext>
            </a:extLst>
          </p:cNvPr>
          <p:cNvPicPr>
            <a:picLocks noChangeAspect="1"/>
          </p:cNvPicPr>
          <p:nvPr/>
        </p:nvPicPr>
        <p:blipFill>
          <a:blip r:embed="rId3"/>
          <a:stretch>
            <a:fillRect/>
          </a:stretch>
        </p:blipFill>
        <p:spPr>
          <a:xfrm>
            <a:off x="2369889" y="3497873"/>
            <a:ext cx="8972550" cy="2209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6148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metody</a:t>
            </a:r>
          </a:p>
        </p:txBody>
      </p:sp>
      <p:sp>
        <p:nvSpPr>
          <p:cNvPr id="3" name="Zástupný symbol pro obsah 2"/>
          <p:cNvSpPr>
            <a:spLocks noGrp="1"/>
          </p:cNvSpPr>
          <p:nvPr>
            <p:ph idx="1"/>
          </p:nvPr>
        </p:nvSpPr>
        <p:spPr/>
        <p:txBody>
          <a:bodyPr>
            <a:normAutofit/>
          </a:bodyPr>
          <a:lstStyle/>
          <a:p>
            <a:r>
              <a:rPr lang="cs-CZ" dirty="0"/>
              <a:t>Snímání změn membránového napětí srdečních buněk z povrchu těla pomocí elektrod.</a:t>
            </a:r>
          </a:p>
          <a:p>
            <a:endParaRPr lang="cs-CZ" dirty="0"/>
          </a:p>
          <a:p>
            <a:r>
              <a:rPr lang="cs-CZ" dirty="0"/>
              <a:t>Buňky můžeme rozdělit na pracovní (srdeční svalovina) a ty určené pro vznik vzruchu (převodní systém), pro jejich správnou funkci je esenciální dostatečný přívod kyslíku krví (perfuze) a rovnováha vnitřního prostředí.</a:t>
            </a:r>
          </a:p>
          <a:p>
            <a:endParaRPr lang="cs-CZ" dirty="0"/>
          </a:p>
          <a:p>
            <a:r>
              <a:rPr lang="cs-CZ" dirty="0"/>
              <a:t>Kmity a vlny jsou vektory = veličiny které mají velikost, trvání i směr (šíření akčního potenciálu) –&gt; výsledný vektor je dán velikostí a umístěním jednotlivých srdečních oddílů.</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427" y="375270"/>
            <a:ext cx="1152140" cy="1316732"/>
          </a:xfrm>
          <a:prstGeom prst="rect">
            <a:avLst/>
          </a:prstGeom>
        </p:spPr>
      </p:pic>
    </p:spTree>
    <p:extLst>
      <p:ext uri="{BB962C8B-B14F-4D97-AF65-F5344CB8AC3E}">
        <p14:creationId xmlns:p14="http://schemas.microsoft.com/office/powerpoint/2010/main" val="3242922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p:txBody>
          <a:bodyPr/>
          <a:lstStyle/>
          <a:p>
            <a:r>
              <a:rPr lang="cs-CZ" dirty="0"/>
              <a:t>Převodní systém</a:t>
            </a:r>
          </a:p>
        </p:txBody>
      </p:sp>
      <p:sp>
        <p:nvSpPr>
          <p:cNvPr id="5" name="Zástupný symbol pro obsah 4"/>
          <p:cNvSpPr>
            <a:spLocks noGrp="1"/>
          </p:cNvSpPr>
          <p:nvPr>
            <p:ph idx="1"/>
          </p:nvPr>
        </p:nvSpPr>
        <p:spPr>
          <a:xfrm>
            <a:off x="813411" y="1598066"/>
            <a:ext cx="4594439" cy="4525963"/>
          </a:xfrm>
        </p:spPr>
        <p:txBody>
          <a:bodyPr/>
          <a:lstStyle/>
          <a:p>
            <a:r>
              <a:rPr lang="cs-CZ" dirty="0"/>
              <a:t>Vzruch z SA uzlu - Depolarizace síní (vlna P).</a:t>
            </a:r>
          </a:p>
          <a:p>
            <a:endParaRPr lang="cs-CZ" dirty="0"/>
          </a:p>
          <a:p>
            <a:r>
              <a:rPr lang="cs-CZ" dirty="0"/>
              <a:t>Vzruch přes AV po Purkyňova vlákna - Depolarizace komor (QRS).</a:t>
            </a:r>
          </a:p>
          <a:p>
            <a:endParaRPr lang="cs-CZ" dirty="0"/>
          </a:p>
          <a:p>
            <a:r>
              <a:rPr lang="cs-CZ" dirty="0"/>
              <a:t>Repolarizace komor – vlna T</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98066"/>
            <a:ext cx="4594440" cy="4608512"/>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463" y="142853"/>
            <a:ext cx="712653" cy="814461"/>
          </a:xfrm>
          <a:prstGeom prst="rect">
            <a:avLst/>
          </a:prstGeom>
        </p:spPr>
      </p:pic>
    </p:spTree>
    <p:extLst>
      <p:ext uri="{BB962C8B-B14F-4D97-AF65-F5344CB8AC3E}">
        <p14:creationId xmlns:p14="http://schemas.microsoft.com/office/powerpoint/2010/main" val="325372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Převodní systém a základní názvosloví</a:t>
            </a:r>
          </a:p>
        </p:txBody>
      </p:sp>
      <p:sp>
        <p:nvSpPr>
          <p:cNvPr id="3" name="Zástupný symbol pro obsah 2"/>
          <p:cNvSpPr>
            <a:spLocks noGrp="1"/>
          </p:cNvSpPr>
          <p:nvPr>
            <p:ph idx="1"/>
          </p:nvPr>
        </p:nvSpPr>
        <p:spPr/>
        <p:txBody>
          <a:bodyPr>
            <a:normAutofit lnSpcReduction="10000"/>
          </a:bodyPr>
          <a:lstStyle/>
          <a:p>
            <a:r>
              <a:rPr lang="cs-CZ" dirty="0"/>
              <a:t>Sinoatriální uzel – „primární pacemaker“ (60-90/min) – vzruch po síních.</a:t>
            </a:r>
          </a:p>
          <a:p>
            <a:endParaRPr lang="cs-CZ" dirty="0"/>
          </a:p>
          <a:p>
            <a:r>
              <a:rPr lang="cs-CZ" dirty="0" err="1"/>
              <a:t>Atrio</a:t>
            </a:r>
            <a:r>
              <a:rPr lang="cs-CZ" dirty="0"/>
              <a:t>-ventrikulární – „sekundární pace“– na rozmezí síní a komor, zde se vzruch zpomaluje (40-60/min).</a:t>
            </a:r>
          </a:p>
          <a:p>
            <a:endParaRPr lang="cs-CZ" dirty="0"/>
          </a:p>
          <a:p>
            <a:r>
              <a:rPr lang="cs-CZ" dirty="0"/>
              <a:t>Oblast kolem AV uzlu se nazývá </a:t>
            </a:r>
            <a:r>
              <a:rPr lang="cs-CZ" dirty="0" err="1"/>
              <a:t>junkční</a:t>
            </a:r>
            <a:r>
              <a:rPr lang="cs-CZ" dirty="0"/>
              <a:t>.</a:t>
            </a:r>
          </a:p>
          <a:p>
            <a:endParaRPr lang="cs-CZ" dirty="0"/>
          </a:p>
          <a:p>
            <a:r>
              <a:rPr lang="cs-CZ" dirty="0" err="1"/>
              <a:t>Hisův</a:t>
            </a:r>
            <a:r>
              <a:rPr lang="cs-CZ" dirty="0"/>
              <a:t> svazek, </a:t>
            </a:r>
            <a:r>
              <a:rPr lang="cs-CZ" dirty="0" err="1"/>
              <a:t>Tawarova</a:t>
            </a:r>
            <a:r>
              <a:rPr lang="cs-CZ" dirty="0"/>
              <a:t> raménka a Purkyňova vlákna – terciální část (30-40/min.) – </a:t>
            </a:r>
            <a:r>
              <a:rPr lang="cs-CZ" dirty="0" err="1"/>
              <a:t>idioventrikulární</a:t>
            </a:r>
            <a:r>
              <a:rPr lang="cs-CZ" dirty="0"/>
              <a:t> rytmus</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2215" y="142854"/>
            <a:ext cx="426901" cy="487887"/>
          </a:xfrm>
          <a:prstGeom prst="rect">
            <a:avLst/>
          </a:prstGeom>
        </p:spPr>
      </p:pic>
    </p:spTree>
    <p:extLst>
      <p:ext uri="{BB962C8B-B14F-4D97-AF65-F5344CB8AC3E}">
        <p14:creationId xmlns:p14="http://schemas.microsoft.com/office/powerpoint/2010/main" val="223107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12F1D5-B044-4A4F-B62D-9F0DFE041637}"/>
              </a:ext>
            </a:extLst>
          </p:cNvPr>
          <p:cNvSpPr>
            <a:spLocks noGrp="1"/>
          </p:cNvSpPr>
          <p:nvPr>
            <p:ph type="title"/>
          </p:nvPr>
        </p:nvSpPr>
        <p:spPr>
          <a:xfrm>
            <a:off x="407904" y="342402"/>
            <a:ext cx="10753200" cy="451576"/>
          </a:xfrm>
        </p:spPr>
        <p:txBody>
          <a:bodyPr/>
          <a:lstStyle/>
          <a:p>
            <a:r>
              <a:rPr lang="cs-CZ" dirty="0"/>
              <a:t>EKG</a:t>
            </a:r>
          </a:p>
        </p:txBody>
      </p:sp>
      <p:pic>
        <p:nvPicPr>
          <p:cNvPr id="4" name="Zástupný obsah 3">
            <a:extLst>
              <a:ext uri="{FF2B5EF4-FFF2-40B4-BE49-F238E27FC236}">
                <a16:creationId xmlns:a16="http://schemas.microsoft.com/office/drawing/2014/main" id="{E4A41069-98C1-42F0-AFEF-F7CBB7436A46}"/>
              </a:ext>
            </a:extLst>
          </p:cNvPr>
          <p:cNvPicPr>
            <a:picLocks noGrp="1" noChangeAspect="1"/>
          </p:cNvPicPr>
          <p:nvPr>
            <p:ph idx="1"/>
          </p:nvPr>
        </p:nvPicPr>
        <p:blipFill>
          <a:blip r:embed="rId2"/>
          <a:stretch>
            <a:fillRect/>
          </a:stretch>
        </p:blipFill>
        <p:spPr>
          <a:xfrm>
            <a:off x="6407497" y="342402"/>
            <a:ext cx="5064503" cy="6383001"/>
          </a:xfrm>
          <a:prstGeom prst="rect">
            <a:avLst/>
          </a:prstGeom>
        </p:spPr>
      </p:pic>
      <p:sp>
        <p:nvSpPr>
          <p:cNvPr id="5" name="Obdélník 4">
            <a:extLst>
              <a:ext uri="{FF2B5EF4-FFF2-40B4-BE49-F238E27FC236}">
                <a16:creationId xmlns:a16="http://schemas.microsoft.com/office/drawing/2014/main" id="{2D439230-B101-4C71-A416-F61CA73DCE66}"/>
              </a:ext>
            </a:extLst>
          </p:cNvPr>
          <p:cNvSpPr/>
          <p:nvPr/>
        </p:nvSpPr>
        <p:spPr bwMode="auto">
          <a:xfrm>
            <a:off x="6406297" y="342402"/>
            <a:ext cx="4738781" cy="267198"/>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6" name="Obdélník 5">
            <a:extLst>
              <a:ext uri="{FF2B5EF4-FFF2-40B4-BE49-F238E27FC236}">
                <a16:creationId xmlns:a16="http://schemas.microsoft.com/office/drawing/2014/main" id="{823B2C47-BAEA-4D16-B28C-7C7DDAD8904A}"/>
              </a:ext>
            </a:extLst>
          </p:cNvPr>
          <p:cNvSpPr/>
          <p:nvPr/>
        </p:nvSpPr>
        <p:spPr bwMode="auto">
          <a:xfrm>
            <a:off x="6405097" y="342402"/>
            <a:ext cx="914400" cy="914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pic>
        <p:nvPicPr>
          <p:cNvPr id="7" name="Obrázek 6">
            <a:extLst>
              <a:ext uri="{FF2B5EF4-FFF2-40B4-BE49-F238E27FC236}">
                <a16:creationId xmlns:a16="http://schemas.microsoft.com/office/drawing/2014/main" id="{E895C6B0-01FD-46D7-BCE9-61529CB3A78C}"/>
              </a:ext>
            </a:extLst>
          </p:cNvPr>
          <p:cNvPicPr>
            <a:picLocks noChangeAspect="1"/>
          </p:cNvPicPr>
          <p:nvPr/>
        </p:nvPicPr>
        <p:blipFill>
          <a:blip r:embed="rId3"/>
          <a:stretch>
            <a:fillRect/>
          </a:stretch>
        </p:blipFill>
        <p:spPr>
          <a:xfrm>
            <a:off x="593876" y="793978"/>
            <a:ext cx="4909230" cy="3839099"/>
          </a:xfrm>
          <a:prstGeom prst="rect">
            <a:avLst/>
          </a:prstGeom>
        </p:spPr>
      </p:pic>
      <p:pic>
        <p:nvPicPr>
          <p:cNvPr id="8" name="Obrázek 7">
            <a:extLst>
              <a:ext uri="{FF2B5EF4-FFF2-40B4-BE49-F238E27FC236}">
                <a16:creationId xmlns:a16="http://schemas.microsoft.com/office/drawing/2014/main" id="{52096C18-5036-489F-A5FE-1D79396A7A67}"/>
              </a:ext>
            </a:extLst>
          </p:cNvPr>
          <p:cNvPicPr>
            <a:picLocks noChangeAspect="1"/>
          </p:cNvPicPr>
          <p:nvPr/>
        </p:nvPicPr>
        <p:blipFill>
          <a:blip r:embed="rId4"/>
          <a:stretch>
            <a:fillRect/>
          </a:stretch>
        </p:blipFill>
        <p:spPr>
          <a:xfrm>
            <a:off x="720000" y="5086649"/>
            <a:ext cx="5525271" cy="1428949"/>
          </a:xfrm>
          <a:prstGeom prst="rect">
            <a:avLst/>
          </a:prstGeom>
          <a:ln>
            <a:noFill/>
          </a:ln>
          <a:effectLst>
            <a:softEdge rad="112500"/>
          </a:effectLst>
        </p:spPr>
      </p:pic>
    </p:spTree>
    <p:extLst>
      <p:ext uri="{BB962C8B-B14F-4D97-AF65-F5344CB8AC3E}">
        <p14:creationId xmlns:p14="http://schemas.microsoft.com/office/powerpoint/2010/main" val="3319444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F5C9C-2B33-4113-8DE8-91318D491FC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756D4F5-E632-42A6-A7B0-E1DB27871977}"/>
              </a:ext>
            </a:extLst>
          </p:cNvPr>
          <p:cNvSpPr>
            <a:spLocks noGrp="1"/>
          </p:cNvSpPr>
          <p:nvPr>
            <p:ph idx="1"/>
          </p:nvPr>
        </p:nvSpPr>
        <p:spPr/>
        <p:txBody>
          <a:bodyPr/>
          <a:lstStyle/>
          <a:p>
            <a:endParaRPr lang="cs-CZ" dirty="0"/>
          </a:p>
        </p:txBody>
      </p:sp>
      <p:pic>
        <p:nvPicPr>
          <p:cNvPr id="4" name="Zástupný symbol pro obsah 3">
            <a:extLst>
              <a:ext uri="{FF2B5EF4-FFF2-40B4-BE49-F238E27FC236}">
                <a16:creationId xmlns:a16="http://schemas.microsoft.com/office/drawing/2014/main" id="{4F52153A-C5E6-4009-BE27-63904C36632B}"/>
              </a:ext>
            </a:extLst>
          </p:cNvPr>
          <p:cNvPicPr>
            <a:picLocks noChangeAspect="1"/>
          </p:cNvPicPr>
          <p:nvPr/>
        </p:nvPicPr>
        <p:blipFill>
          <a:blip r:embed="rId2"/>
          <a:stretch>
            <a:fillRect/>
          </a:stretch>
        </p:blipFill>
        <p:spPr bwMode="auto">
          <a:xfrm>
            <a:off x="132751" y="720000"/>
            <a:ext cx="6292468" cy="546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4">
            <a:extLst>
              <a:ext uri="{FF2B5EF4-FFF2-40B4-BE49-F238E27FC236}">
                <a16:creationId xmlns:a16="http://schemas.microsoft.com/office/drawing/2014/main" id="{CE97C009-D43B-43A7-8CA8-E97825D74F37}"/>
              </a:ext>
            </a:extLst>
          </p:cNvPr>
          <p:cNvPicPr>
            <a:picLocks noChangeAspect="1"/>
          </p:cNvPicPr>
          <p:nvPr/>
        </p:nvPicPr>
        <p:blipFill>
          <a:blip r:embed="rId3"/>
          <a:stretch>
            <a:fillRect/>
          </a:stretch>
        </p:blipFill>
        <p:spPr>
          <a:xfrm>
            <a:off x="6921411" y="1472478"/>
            <a:ext cx="5047981" cy="3997881"/>
          </a:xfrm>
          <a:prstGeom prst="rect">
            <a:avLst/>
          </a:prstGeom>
        </p:spPr>
      </p:pic>
    </p:spTree>
    <p:extLst>
      <p:ext uri="{BB962C8B-B14F-4D97-AF65-F5344CB8AC3E}">
        <p14:creationId xmlns:p14="http://schemas.microsoft.com/office/powerpoint/2010/main" val="307210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9743F6A-2794-468F-A6F3-773CBF2DCCBF}"/>
              </a:ext>
            </a:extLst>
          </p:cNvPr>
          <p:cNvSpPr>
            <a:spLocks noGrp="1"/>
          </p:cNvSpPr>
          <p:nvPr>
            <p:ph type="title"/>
          </p:nvPr>
        </p:nvSpPr>
        <p:spPr/>
        <p:txBody>
          <a:bodyPr/>
          <a:lstStyle/>
          <a:p>
            <a:r>
              <a:rPr lang="cs-CZ" dirty="0"/>
              <a:t>Cíle monitorace</a:t>
            </a:r>
          </a:p>
        </p:txBody>
      </p:sp>
      <p:sp>
        <p:nvSpPr>
          <p:cNvPr id="5" name="Zástupný obsah 4">
            <a:extLst>
              <a:ext uri="{FF2B5EF4-FFF2-40B4-BE49-F238E27FC236}">
                <a16:creationId xmlns:a16="http://schemas.microsoft.com/office/drawing/2014/main" id="{CFBEE07D-4735-4582-AD1B-3C33ADE01E3C}"/>
              </a:ext>
            </a:extLst>
          </p:cNvPr>
          <p:cNvSpPr>
            <a:spLocks noGrp="1"/>
          </p:cNvSpPr>
          <p:nvPr>
            <p:ph idx="1"/>
          </p:nvPr>
        </p:nvSpPr>
        <p:spPr/>
        <p:txBody>
          <a:bodyPr/>
          <a:lstStyle/>
          <a:p>
            <a:pPr>
              <a:buFont typeface="Arial" panose="020B0604020202020204" pitchFamily="34" charset="0"/>
              <a:buChar char="•"/>
            </a:pPr>
            <a:r>
              <a:rPr lang="cs-CZ" dirty="0"/>
              <a:t> posouzení stavu vitálních funkcí</a:t>
            </a:r>
          </a:p>
          <a:p>
            <a:pPr>
              <a:buFont typeface="Arial" panose="020B0604020202020204" pitchFamily="34" charset="0"/>
              <a:buChar char="•"/>
            </a:pPr>
            <a:r>
              <a:rPr lang="cs-CZ" dirty="0"/>
              <a:t> posouzení průběhu onemocnění</a:t>
            </a:r>
          </a:p>
          <a:p>
            <a:pPr>
              <a:buFont typeface="Arial" panose="020B0604020202020204" pitchFamily="34" charset="0"/>
              <a:buChar char="•"/>
            </a:pPr>
            <a:r>
              <a:rPr lang="cs-CZ" dirty="0"/>
              <a:t> včasné odhalení stavů vedoucích k ohrožení života</a:t>
            </a:r>
          </a:p>
          <a:p>
            <a:pPr>
              <a:buFont typeface="Arial" panose="020B0604020202020204" pitchFamily="34" charset="0"/>
              <a:buChar char="•"/>
            </a:pPr>
            <a:r>
              <a:rPr lang="cs-CZ" dirty="0"/>
              <a:t> umožnění některých léčebných postupů, které samy o sobě mohou vést k ovlivnění  životních funkcí</a:t>
            </a:r>
          </a:p>
          <a:p>
            <a:pPr>
              <a:buFont typeface="Arial" panose="020B0604020202020204" pitchFamily="34" charset="0"/>
              <a:buChar char="•"/>
            </a:pPr>
            <a:r>
              <a:rPr lang="cs-CZ" dirty="0"/>
              <a:t> posouzení účinnosti léčby</a:t>
            </a:r>
          </a:p>
          <a:p>
            <a:pPr>
              <a:buFont typeface="Arial" panose="020B0604020202020204" pitchFamily="34" charset="0"/>
              <a:buChar char="•"/>
            </a:pPr>
            <a:r>
              <a:rPr lang="cs-CZ" dirty="0"/>
              <a:t> včasné odhalení komplikací a ostatních nežádoucích účinků léčby</a:t>
            </a:r>
          </a:p>
          <a:p>
            <a:pPr>
              <a:buFont typeface="Arial" panose="020B0604020202020204" pitchFamily="34" charset="0"/>
              <a:buChar char="•"/>
            </a:pPr>
            <a:r>
              <a:rPr lang="cs-CZ" dirty="0"/>
              <a:t> posouzení funkce přístrojů sloužících k podpoře životních funkcí.</a:t>
            </a:r>
          </a:p>
          <a:p>
            <a:endParaRPr lang="cs-CZ" dirty="0"/>
          </a:p>
        </p:txBody>
      </p:sp>
    </p:spTree>
    <p:extLst>
      <p:ext uri="{BB962C8B-B14F-4D97-AF65-F5344CB8AC3E}">
        <p14:creationId xmlns:p14="http://schemas.microsoft.com/office/powerpoint/2010/main" val="507233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Elektrody</a:t>
            </a:r>
          </a:p>
        </p:txBody>
      </p:sp>
      <p:sp>
        <p:nvSpPr>
          <p:cNvPr id="3" name="Zástupný symbol pro obsah 2"/>
          <p:cNvSpPr>
            <a:spLocks noGrp="1"/>
          </p:cNvSpPr>
          <p:nvPr>
            <p:ph idx="1"/>
          </p:nvPr>
        </p:nvSpPr>
        <p:spPr>
          <a:xfrm>
            <a:off x="830169" y="1802171"/>
            <a:ext cx="10753200" cy="4139998"/>
          </a:xfrm>
        </p:spPr>
        <p:txBody>
          <a:bodyPr/>
          <a:lstStyle/>
          <a:p>
            <a:r>
              <a:rPr lang="cs-CZ" sz="3200" dirty="0"/>
              <a:t> Je při monitoraci EKG lepší nalepit elektrody na místa nad kostmi než na svalovinu?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DC15403D-F791-47A5-B22B-922B4A0CA41C}"/>
              </a:ext>
            </a:extLst>
          </p:cNvPr>
          <p:cNvSpPr>
            <a:spLocks noGrp="1"/>
          </p:cNvSpPr>
          <p:nvPr>
            <p:ph type="title"/>
          </p:nvPr>
        </p:nvSpPr>
        <p:spPr>
          <a:xfrm>
            <a:off x="81022" y="346574"/>
            <a:ext cx="10753200" cy="451576"/>
          </a:xfrm>
        </p:spPr>
        <p:txBody>
          <a:bodyPr/>
          <a:lstStyle/>
          <a:p>
            <a:r>
              <a:rPr lang="cs-CZ" altLang="cs-CZ" b="1" dirty="0"/>
              <a:t>Poloha jednotlivých elektrod</a:t>
            </a:r>
            <a:endParaRPr lang="cs-CZ" altLang="cs-CZ" dirty="0"/>
          </a:p>
        </p:txBody>
      </p:sp>
      <p:graphicFrame>
        <p:nvGraphicFramePr>
          <p:cNvPr id="6" name="Zástupný symbol pro obsah 5">
            <a:extLst>
              <a:ext uri="{FF2B5EF4-FFF2-40B4-BE49-F238E27FC236}">
                <a16:creationId xmlns:a16="http://schemas.microsoft.com/office/drawing/2014/main" id="{B71B1CB7-205A-41B2-82E1-CDDA66D9DDA5}"/>
              </a:ext>
            </a:extLst>
          </p:cNvPr>
          <p:cNvGraphicFramePr>
            <a:graphicFrameLocks noGrp="1"/>
          </p:cNvGraphicFramePr>
          <p:nvPr>
            <p:ph idx="1"/>
            <p:extLst>
              <p:ext uri="{D42A27DB-BD31-4B8C-83A1-F6EECF244321}">
                <p14:modId xmlns:p14="http://schemas.microsoft.com/office/powerpoint/2010/main" val="2029398232"/>
              </p:ext>
            </p:extLst>
          </p:nvPr>
        </p:nvGraphicFramePr>
        <p:xfrm>
          <a:off x="894119" y="1088048"/>
          <a:ext cx="9921765" cy="5618529"/>
        </p:xfrm>
        <a:graphic>
          <a:graphicData uri="http://schemas.openxmlformats.org/drawingml/2006/table">
            <a:tbl>
              <a:tblPr>
                <a:tableStyleId>{775DCB02-9BB8-47FD-8907-85C794F793BA}</a:tableStyleId>
              </a:tblPr>
              <a:tblGrid>
                <a:gridCol w="2149715">
                  <a:extLst>
                    <a:ext uri="{9D8B030D-6E8A-4147-A177-3AD203B41FA5}">
                      <a16:colId xmlns:a16="http://schemas.microsoft.com/office/drawing/2014/main" val="20000"/>
                    </a:ext>
                  </a:extLst>
                </a:gridCol>
                <a:gridCol w="1267782">
                  <a:extLst>
                    <a:ext uri="{9D8B030D-6E8A-4147-A177-3AD203B41FA5}">
                      <a16:colId xmlns:a16="http://schemas.microsoft.com/office/drawing/2014/main" val="20001"/>
                    </a:ext>
                  </a:extLst>
                </a:gridCol>
                <a:gridCol w="6504268">
                  <a:extLst>
                    <a:ext uri="{9D8B030D-6E8A-4147-A177-3AD203B41FA5}">
                      <a16:colId xmlns:a16="http://schemas.microsoft.com/office/drawing/2014/main" val="20002"/>
                    </a:ext>
                  </a:extLst>
                </a:gridCol>
              </a:tblGrid>
              <a:tr h="717057">
                <a:tc>
                  <a:txBody>
                    <a:bodyPr/>
                    <a:lstStyle/>
                    <a:p>
                      <a:r>
                        <a:rPr lang="cs-CZ" sz="2000" b="1" dirty="0">
                          <a:solidFill>
                            <a:schemeClr val="accent4">
                              <a:lumMod val="50000"/>
                            </a:schemeClr>
                          </a:solidFill>
                        </a:rPr>
                        <a:t>označení svodu</a:t>
                      </a:r>
                    </a:p>
                  </a:txBody>
                  <a:tcPr marL="46659" marR="46659" marT="23330" marB="23330" anchor="ctr"/>
                </a:tc>
                <a:tc>
                  <a:txBody>
                    <a:bodyPr/>
                    <a:lstStyle/>
                    <a:p>
                      <a:r>
                        <a:rPr lang="cs-CZ" sz="2000" b="1" dirty="0">
                          <a:solidFill>
                            <a:schemeClr val="accent4">
                              <a:lumMod val="50000"/>
                            </a:schemeClr>
                          </a:solidFill>
                        </a:rPr>
                        <a:t> zapojení</a:t>
                      </a:r>
                    </a:p>
                  </a:txBody>
                  <a:tcPr marL="46659" marR="46659" marT="23330" marB="23330" anchor="ctr"/>
                </a:tc>
                <a:tc>
                  <a:txBody>
                    <a:bodyPr/>
                    <a:lstStyle/>
                    <a:p>
                      <a:pPr algn="ctr"/>
                      <a:r>
                        <a:rPr lang="cs-CZ" sz="2000" b="1" dirty="0">
                          <a:solidFill>
                            <a:schemeClr val="accent4">
                              <a:lumMod val="50000"/>
                            </a:schemeClr>
                          </a:solidFill>
                        </a:rPr>
                        <a:t>umístění elektrod</a:t>
                      </a:r>
                      <a:br>
                        <a:rPr lang="cs-CZ" sz="2000" b="1" dirty="0">
                          <a:solidFill>
                            <a:schemeClr val="accent4">
                              <a:lumMod val="50000"/>
                            </a:schemeClr>
                          </a:solidFill>
                        </a:rPr>
                      </a:br>
                      <a:r>
                        <a:rPr lang="cs-CZ" sz="2000" b="1" dirty="0">
                          <a:solidFill>
                            <a:schemeClr val="accent4">
                              <a:lumMod val="50000"/>
                            </a:schemeClr>
                          </a:solidFill>
                        </a:rPr>
                        <a:t>místo+elektrody                            místo-elektrody</a:t>
                      </a:r>
                    </a:p>
                  </a:txBody>
                  <a:tcPr marL="46659" marR="46659" marT="23330" marB="23330" anchor="ctr"/>
                </a:tc>
                <a:extLst>
                  <a:ext uri="{0D108BD9-81ED-4DB2-BD59-A6C34878D82A}">
                    <a16:rowId xmlns:a16="http://schemas.microsoft.com/office/drawing/2014/main" val="10000"/>
                  </a:ext>
                </a:extLst>
              </a:tr>
              <a:tr h="1626713">
                <a:tc>
                  <a:txBody>
                    <a:bodyPr/>
                    <a:lstStyle/>
                    <a:p>
                      <a:r>
                        <a:rPr lang="cs-CZ" sz="2000" dirty="0"/>
                        <a:t>končetinové   I</a:t>
                      </a:r>
                      <a:br>
                        <a:rPr lang="cs-CZ" sz="2000" dirty="0"/>
                      </a:br>
                      <a:r>
                        <a:rPr lang="cs-CZ" sz="2000" dirty="0"/>
                        <a:t>svody             II</a:t>
                      </a:r>
                      <a:br>
                        <a:rPr lang="cs-CZ" sz="2000" dirty="0"/>
                      </a:br>
                      <a:r>
                        <a:rPr lang="cs-CZ" sz="2000" dirty="0"/>
                        <a:t>(standardní)   III</a:t>
                      </a:r>
                      <a:endParaRPr lang="cs-CZ" sz="2000" b="1" dirty="0"/>
                    </a:p>
                  </a:txBody>
                  <a:tcPr marL="46659" marR="46659" marT="23330" marB="23330" anchor="ctr"/>
                </a:tc>
                <a:tc>
                  <a:txBody>
                    <a:bodyPr/>
                    <a:lstStyle/>
                    <a:p>
                      <a:r>
                        <a:rPr lang="cs-CZ" sz="2000" dirty="0"/>
                        <a:t> </a:t>
                      </a:r>
                      <a:r>
                        <a:rPr lang="cs-CZ" sz="2000" dirty="0" err="1"/>
                        <a:t>bipol</a:t>
                      </a:r>
                      <a:endParaRPr lang="cs-CZ" sz="2000" b="1" dirty="0"/>
                    </a:p>
                  </a:txBody>
                  <a:tcPr marL="46659" marR="46659" marT="23330" marB="23330" anchor="ctr"/>
                </a:tc>
                <a:tc>
                  <a:txBody>
                    <a:bodyPr/>
                    <a:lstStyle/>
                    <a:p>
                      <a:r>
                        <a:rPr lang="cs-CZ" sz="2000" dirty="0"/>
                        <a:t>levá ruka                                                   pravá ruka</a:t>
                      </a:r>
                      <a:br>
                        <a:rPr lang="cs-CZ" sz="2000" dirty="0"/>
                      </a:br>
                      <a:r>
                        <a:rPr lang="cs-CZ" sz="2000" dirty="0"/>
                        <a:t>levá noha                                                   pravá ruka</a:t>
                      </a:r>
                      <a:br>
                        <a:rPr lang="cs-CZ" sz="2000" dirty="0"/>
                      </a:br>
                      <a:r>
                        <a:rPr lang="cs-CZ" sz="2000" dirty="0"/>
                        <a:t>levá noha                                                   levá ruka</a:t>
                      </a:r>
                      <a:endParaRPr lang="cs-CZ" sz="2000" b="1" dirty="0"/>
                    </a:p>
                  </a:txBody>
                  <a:tcPr marL="46659" marR="46659" marT="23330" marB="23330" anchor="ctr"/>
                </a:tc>
                <a:extLst>
                  <a:ext uri="{0D108BD9-81ED-4DB2-BD59-A6C34878D82A}">
                    <a16:rowId xmlns:a16="http://schemas.microsoft.com/office/drawing/2014/main" val="10001"/>
                  </a:ext>
                </a:extLst>
              </a:tr>
              <a:tr h="1399299">
                <a:tc>
                  <a:txBody>
                    <a:bodyPr/>
                    <a:lstStyle/>
                    <a:p>
                      <a:r>
                        <a:rPr lang="cs-CZ" sz="2000" dirty="0"/>
                        <a:t>zesílené    </a:t>
                      </a:r>
                      <a:r>
                        <a:rPr lang="cs-CZ" sz="2000" b="1" dirty="0" err="1"/>
                        <a:t>aVR</a:t>
                      </a:r>
                      <a:br>
                        <a:rPr lang="cs-CZ" sz="2000" dirty="0"/>
                      </a:br>
                      <a:r>
                        <a:rPr lang="cs-CZ" sz="2000" dirty="0"/>
                        <a:t>svody         </a:t>
                      </a:r>
                      <a:r>
                        <a:rPr lang="cs-CZ" sz="2000" b="1" dirty="0" err="1"/>
                        <a:t>aVL</a:t>
                      </a:r>
                      <a:br>
                        <a:rPr lang="cs-CZ" sz="2000" dirty="0"/>
                      </a:br>
                      <a:r>
                        <a:rPr lang="cs-CZ" sz="2000" dirty="0"/>
                        <a:t>(zvětšené) </a:t>
                      </a:r>
                      <a:r>
                        <a:rPr lang="cs-CZ" sz="2000" b="1" dirty="0" err="1"/>
                        <a:t>aVF</a:t>
                      </a:r>
                      <a:endParaRPr lang="cs-CZ" sz="2000" b="1" dirty="0"/>
                    </a:p>
                  </a:txBody>
                  <a:tcPr marL="46659" marR="46659" marT="23330" marB="23330" anchor="ctr"/>
                </a:tc>
                <a:tc>
                  <a:txBody>
                    <a:bodyPr/>
                    <a:lstStyle/>
                    <a:p>
                      <a:r>
                        <a:rPr lang="cs-CZ" sz="2000" dirty="0"/>
                        <a:t> </a:t>
                      </a:r>
                      <a:r>
                        <a:rPr lang="cs-CZ" sz="2000" dirty="0" err="1"/>
                        <a:t>unipol</a:t>
                      </a:r>
                      <a:endParaRPr lang="cs-CZ" sz="2000" b="1" dirty="0"/>
                    </a:p>
                  </a:txBody>
                  <a:tcPr marL="46659" marR="46659" marT="23330" marB="23330" anchor="ctr"/>
                </a:tc>
                <a:tc>
                  <a:txBody>
                    <a:bodyPr/>
                    <a:lstStyle/>
                    <a:p>
                      <a:r>
                        <a:rPr lang="cs-CZ" sz="2000" dirty="0"/>
                        <a:t>pravá ruka</a:t>
                      </a:r>
                      <a:br>
                        <a:rPr lang="cs-CZ" sz="2000" dirty="0"/>
                      </a:br>
                      <a:r>
                        <a:rPr lang="cs-CZ" sz="2000" dirty="0"/>
                        <a:t>levá ruka                                             </a:t>
                      </a:r>
                      <a:r>
                        <a:rPr lang="cs-CZ" sz="2000" dirty="0" err="1"/>
                        <a:t>Goldbergrova</a:t>
                      </a:r>
                      <a:br>
                        <a:rPr lang="cs-CZ" sz="2000" dirty="0"/>
                      </a:br>
                      <a:r>
                        <a:rPr lang="cs-CZ" sz="2000" dirty="0"/>
                        <a:t>levá noha                                                    svorka</a:t>
                      </a:r>
                      <a:endParaRPr lang="cs-CZ" sz="2000" b="1" dirty="0"/>
                    </a:p>
                  </a:txBody>
                  <a:tcPr marL="46659" marR="46659" marT="23330" marB="23330" anchor="ctr"/>
                </a:tc>
                <a:extLst>
                  <a:ext uri="{0D108BD9-81ED-4DB2-BD59-A6C34878D82A}">
                    <a16:rowId xmlns:a16="http://schemas.microsoft.com/office/drawing/2014/main" val="10002"/>
                  </a:ext>
                </a:extLst>
              </a:tr>
              <a:tr h="1744943">
                <a:tc>
                  <a:txBody>
                    <a:bodyPr/>
                    <a:lstStyle/>
                    <a:p>
                      <a:r>
                        <a:rPr lang="cs-CZ" sz="2000" dirty="0"/>
                        <a:t>Hrudní    V1</a:t>
                      </a:r>
                      <a:br>
                        <a:rPr lang="cs-CZ" sz="2000" dirty="0"/>
                      </a:br>
                      <a:r>
                        <a:rPr lang="cs-CZ" sz="2000" dirty="0"/>
                        <a:t>svody      V2</a:t>
                      </a:r>
                      <a:br>
                        <a:rPr lang="cs-CZ" sz="2000" dirty="0"/>
                      </a:br>
                      <a:r>
                        <a:rPr lang="cs-CZ" sz="2000" dirty="0"/>
                        <a:t>                 V3</a:t>
                      </a:r>
                      <a:br>
                        <a:rPr lang="cs-CZ" sz="2000" dirty="0"/>
                      </a:br>
                      <a:r>
                        <a:rPr lang="cs-CZ" sz="2000" dirty="0"/>
                        <a:t>                 V4</a:t>
                      </a:r>
                      <a:br>
                        <a:rPr lang="cs-CZ" sz="2000" dirty="0"/>
                      </a:br>
                      <a:r>
                        <a:rPr lang="cs-CZ" sz="2000" dirty="0"/>
                        <a:t>                 V5</a:t>
                      </a:r>
                      <a:br>
                        <a:rPr lang="cs-CZ" sz="2000" dirty="0"/>
                      </a:br>
                      <a:r>
                        <a:rPr lang="cs-CZ" sz="2000" dirty="0"/>
                        <a:t>                 V6</a:t>
                      </a:r>
                      <a:endParaRPr lang="cs-CZ" sz="2000" b="1" dirty="0"/>
                    </a:p>
                  </a:txBody>
                  <a:tcPr marL="46659" marR="46659" marT="23330" marB="23330" anchor="ctr"/>
                </a:tc>
                <a:tc>
                  <a:txBody>
                    <a:bodyPr/>
                    <a:lstStyle/>
                    <a:p>
                      <a:r>
                        <a:rPr lang="cs-CZ" sz="2000" dirty="0"/>
                        <a:t> </a:t>
                      </a:r>
                      <a:r>
                        <a:rPr lang="cs-CZ" sz="2000" dirty="0" err="1"/>
                        <a:t>unipol</a:t>
                      </a:r>
                      <a:endParaRPr lang="cs-CZ" sz="2000" b="1" dirty="0"/>
                    </a:p>
                  </a:txBody>
                  <a:tcPr marL="46659" marR="46659" marT="23330" marB="23330" anchor="ctr"/>
                </a:tc>
                <a:tc>
                  <a:txBody>
                    <a:bodyPr/>
                    <a:lstStyle/>
                    <a:p>
                      <a:r>
                        <a:rPr lang="cs-CZ" sz="2000" dirty="0"/>
                        <a:t>4.mzžb vpravo od sterna</a:t>
                      </a:r>
                      <a:br>
                        <a:rPr lang="cs-CZ" sz="2000" dirty="0"/>
                      </a:br>
                      <a:r>
                        <a:rPr lang="cs-CZ" sz="2000" dirty="0"/>
                        <a:t>4.mzžb vlevo od sterna</a:t>
                      </a:r>
                      <a:br>
                        <a:rPr lang="cs-CZ" sz="2000" dirty="0"/>
                      </a:br>
                      <a:r>
                        <a:rPr lang="cs-CZ" sz="2000" dirty="0"/>
                        <a:t>mezi V2 a V4</a:t>
                      </a:r>
                      <a:br>
                        <a:rPr lang="cs-CZ" sz="2000" dirty="0"/>
                      </a:br>
                      <a:r>
                        <a:rPr lang="cs-CZ" sz="2000" dirty="0"/>
                        <a:t>5.mzžb v čáře MDCL</a:t>
                      </a:r>
                      <a:br>
                        <a:rPr lang="cs-CZ" sz="2000" dirty="0"/>
                      </a:br>
                      <a:r>
                        <a:rPr lang="cs-CZ" sz="2000" dirty="0"/>
                        <a:t>5.mzžb v přední axilární.čáře</a:t>
                      </a:r>
                      <a:br>
                        <a:rPr lang="cs-CZ" sz="2000" dirty="0"/>
                      </a:br>
                      <a:r>
                        <a:rPr lang="cs-CZ" sz="2000" dirty="0"/>
                        <a:t>5.mzžb v střední axilární čáře</a:t>
                      </a:r>
                      <a:endParaRPr lang="cs-CZ" sz="2000" b="1" dirty="0"/>
                    </a:p>
                  </a:txBody>
                  <a:tcPr marL="46659" marR="46659" marT="23330" marB="23330" anchor="ctr"/>
                </a:tc>
                <a:extLst>
                  <a:ext uri="{0D108BD9-81ED-4DB2-BD59-A6C34878D82A}">
                    <a16:rowId xmlns:a16="http://schemas.microsoft.com/office/drawing/2014/main" val="10003"/>
                  </a:ext>
                </a:extLst>
              </a:tr>
            </a:tbl>
          </a:graphicData>
        </a:graphic>
      </p:graphicFrame>
      <p:cxnSp>
        <p:nvCxnSpPr>
          <p:cNvPr id="8" name="Přímá spojovací šipka 7">
            <a:extLst>
              <a:ext uri="{FF2B5EF4-FFF2-40B4-BE49-F238E27FC236}">
                <a16:creationId xmlns:a16="http://schemas.microsoft.com/office/drawing/2014/main" id="{A8736E29-D131-4984-8C35-0CD59158662E}"/>
              </a:ext>
            </a:extLst>
          </p:cNvPr>
          <p:cNvCxnSpPr/>
          <p:nvPr/>
        </p:nvCxnSpPr>
        <p:spPr>
          <a:xfrm>
            <a:off x="5880100" y="2289997"/>
            <a:ext cx="2592387"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ovací šipka 8">
            <a:extLst>
              <a:ext uri="{FF2B5EF4-FFF2-40B4-BE49-F238E27FC236}">
                <a16:creationId xmlns:a16="http://schemas.microsoft.com/office/drawing/2014/main" id="{AC248555-6DBF-4F74-AB26-80B0D45061FF}"/>
              </a:ext>
            </a:extLst>
          </p:cNvPr>
          <p:cNvCxnSpPr/>
          <p:nvPr/>
        </p:nvCxnSpPr>
        <p:spPr>
          <a:xfrm>
            <a:off x="5951538" y="2619375"/>
            <a:ext cx="2592387"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a:extLst>
              <a:ext uri="{FF2B5EF4-FFF2-40B4-BE49-F238E27FC236}">
                <a16:creationId xmlns:a16="http://schemas.microsoft.com/office/drawing/2014/main" id="{2826D1E5-A7C5-4CA5-8C90-481E3F8F8B10}"/>
              </a:ext>
            </a:extLst>
          </p:cNvPr>
          <p:cNvCxnSpPr/>
          <p:nvPr/>
        </p:nvCxnSpPr>
        <p:spPr>
          <a:xfrm>
            <a:off x="5951538" y="2918811"/>
            <a:ext cx="2592387"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a:extLst>
              <a:ext uri="{FF2B5EF4-FFF2-40B4-BE49-F238E27FC236}">
                <a16:creationId xmlns:a16="http://schemas.microsoft.com/office/drawing/2014/main" id="{F14098E7-3A3D-47D0-918E-C2BE22CF48AE}"/>
              </a:ext>
            </a:extLst>
          </p:cNvPr>
          <p:cNvCxnSpPr/>
          <p:nvPr/>
        </p:nvCxnSpPr>
        <p:spPr>
          <a:xfrm>
            <a:off x="6024564" y="3789363"/>
            <a:ext cx="2232025" cy="2159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a:extLst>
              <a:ext uri="{FF2B5EF4-FFF2-40B4-BE49-F238E27FC236}">
                <a16:creationId xmlns:a16="http://schemas.microsoft.com/office/drawing/2014/main" id="{8FA143DD-2D43-4669-A70A-C420D38741DB}"/>
              </a:ext>
            </a:extLst>
          </p:cNvPr>
          <p:cNvCxnSpPr/>
          <p:nvPr/>
        </p:nvCxnSpPr>
        <p:spPr>
          <a:xfrm>
            <a:off x="5880100" y="4076701"/>
            <a:ext cx="2376488" cy="7302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a:extLst>
              <a:ext uri="{FF2B5EF4-FFF2-40B4-BE49-F238E27FC236}">
                <a16:creationId xmlns:a16="http://schemas.microsoft.com/office/drawing/2014/main" id="{FFA590AB-2A91-4FE7-860E-EEB45A5710DD}"/>
              </a:ext>
            </a:extLst>
          </p:cNvPr>
          <p:cNvCxnSpPr/>
          <p:nvPr/>
        </p:nvCxnSpPr>
        <p:spPr>
          <a:xfrm flipV="1">
            <a:off x="5951538" y="4292601"/>
            <a:ext cx="2305050" cy="14446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214D99-BE5D-40DB-A330-014970C1573E}"/>
              </a:ext>
            </a:extLst>
          </p:cNvPr>
          <p:cNvPicPr>
            <a:picLocks noGrp="1" noChangeAspect="1"/>
          </p:cNvPicPr>
          <p:nvPr>
            <p:ph idx="1"/>
          </p:nvPr>
        </p:nvPicPr>
        <p:blipFill>
          <a:blip r:embed="rId3"/>
          <a:stretch>
            <a:fillRect/>
          </a:stretch>
        </p:blipFill>
        <p:spPr>
          <a:xfrm>
            <a:off x="3558799" y="692150"/>
            <a:ext cx="5075601" cy="5139850"/>
          </a:xfrm>
          <a:prstGeom prst="rect">
            <a:avLst/>
          </a:prstGeom>
          <a:noFill/>
        </p:spPr>
      </p:pic>
    </p:spTree>
    <p:extLst>
      <p:ext uri="{BB962C8B-B14F-4D97-AF65-F5344CB8AC3E}">
        <p14:creationId xmlns:p14="http://schemas.microsoft.com/office/powerpoint/2010/main" val="1730674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6910" y="1000108"/>
            <a:ext cx="8229600" cy="1143000"/>
          </a:xfrm>
        </p:spPr>
        <p:txBody>
          <a:bodyPr/>
          <a:lstStyle/>
          <a:p>
            <a:r>
              <a:rPr lang="cs-CZ" dirty="0"/>
              <a:t>Umístění hrudních svodů</a:t>
            </a:r>
          </a:p>
        </p:txBody>
      </p:sp>
      <p:graphicFrame>
        <p:nvGraphicFramePr>
          <p:cNvPr id="1026" name="Object 4"/>
          <p:cNvGraphicFramePr>
            <a:graphicFrameLocks noGrp="1" noChangeAspect="1"/>
          </p:cNvGraphicFramePr>
          <p:nvPr>
            <p:ph idx="1"/>
          </p:nvPr>
        </p:nvGraphicFramePr>
        <p:xfrm>
          <a:off x="4151785" y="2492897"/>
          <a:ext cx="4615459" cy="3637879"/>
        </p:xfrm>
        <a:graphic>
          <a:graphicData uri="http://schemas.openxmlformats.org/presentationml/2006/ole">
            <mc:AlternateContent xmlns:mc="http://schemas.openxmlformats.org/markup-compatibility/2006">
              <mc:Choice xmlns:v="urn:schemas-microsoft-com:vml" Requires="v">
                <p:oleObj spid="_x0000_s1043" name="Fotografie" r:id="rId3" imgW="2742857" imgH="2161905" progId="">
                  <p:embed/>
                </p:oleObj>
              </mc:Choice>
              <mc:Fallback>
                <p:oleObj name="Fotografie" r:id="rId3" imgW="2742857" imgH="2161905" progId="">
                  <p:embed/>
                  <p:pic>
                    <p:nvPicPr>
                      <p:cNvPr id="102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5" y="2492897"/>
                        <a:ext cx="4615459" cy="3637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6463" y="142853"/>
            <a:ext cx="712653" cy="81446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Časové intervaly</a:t>
            </a:r>
          </a:p>
        </p:txBody>
      </p:sp>
      <p:graphicFrame>
        <p:nvGraphicFramePr>
          <p:cNvPr id="2050" name="Object 3"/>
          <p:cNvGraphicFramePr>
            <a:graphicFrameLocks noGrp="1" noChangeAspect="1"/>
          </p:cNvGraphicFramePr>
          <p:nvPr>
            <p:ph idx="1"/>
          </p:nvPr>
        </p:nvGraphicFramePr>
        <p:xfrm>
          <a:off x="2881290" y="1483170"/>
          <a:ext cx="6500858" cy="4874789"/>
        </p:xfrm>
        <a:graphic>
          <a:graphicData uri="http://schemas.openxmlformats.org/presentationml/2006/ole">
            <mc:AlternateContent xmlns:mc="http://schemas.openxmlformats.org/markup-compatibility/2006">
              <mc:Choice xmlns:v="urn:schemas-microsoft-com:vml" Requires="v">
                <p:oleObj spid="_x0000_s2067" name="Fotografie" r:id="rId3" imgW="7621064" imgH="5714286" progId="">
                  <p:embed/>
                </p:oleObj>
              </mc:Choice>
              <mc:Fallback>
                <p:oleObj name="Fotografie" r:id="rId3" imgW="7621064" imgH="5714286" progId="">
                  <p:embed/>
                  <p:pic>
                    <p:nvPicPr>
                      <p:cNvPr id="205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290" y="1483170"/>
                        <a:ext cx="6500858" cy="48747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kg.kvalitne.cz/images/O33.gif">
            <a:extLst>
              <a:ext uri="{FF2B5EF4-FFF2-40B4-BE49-F238E27FC236}">
                <a16:creationId xmlns:a16="http://schemas.microsoft.com/office/drawing/2014/main" id="{E536D808-35E2-474B-852A-099E3D61A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81" y="2374672"/>
            <a:ext cx="94678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Nadpis 4">
            <a:extLst>
              <a:ext uri="{FF2B5EF4-FFF2-40B4-BE49-F238E27FC236}">
                <a16:creationId xmlns:a16="http://schemas.microsoft.com/office/drawing/2014/main" id="{6CA09309-A293-46DC-A3AE-DD08EA8B6FD7}"/>
              </a:ext>
            </a:extLst>
          </p:cNvPr>
          <p:cNvSpPr>
            <a:spLocks noGrp="1"/>
          </p:cNvSpPr>
          <p:nvPr>
            <p:ph type="title"/>
          </p:nvPr>
        </p:nvSpPr>
        <p:spPr>
          <a:xfrm>
            <a:off x="909872" y="1051153"/>
            <a:ext cx="10752667" cy="450850"/>
          </a:xfrm>
        </p:spPr>
        <p:txBody>
          <a:bodyPr/>
          <a:lstStyle/>
          <a:p>
            <a:r>
              <a:rPr lang="cs-CZ" altLang="cs-CZ"/>
              <a:t>KDE JE SKRYTA PATOLOGIE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88C55B-8C6A-4DBD-9086-BA02DA8178D6}"/>
              </a:ext>
            </a:extLst>
          </p:cNvPr>
          <p:cNvSpPr>
            <a:spLocks noGrp="1"/>
          </p:cNvSpPr>
          <p:nvPr>
            <p:ph idx="1"/>
          </p:nvPr>
        </p:nvSpPr>
        <p:spPr>
          <a:xfrm>
            <a:off x="719400" y="793488"/>
            <a:ext cx="10753200" cy="5060774"/>
          </a:xfrm>
        </p:spPr>
        <p:txBody>
          <a:bodyPr>
            <a:normAutofit fontScale="77500" lnSpcReduction="20000"/>
          </a:bodyPr>
          <a:lstStyle/>
          <a:p>
            <a:pPr fontAlgn="auto">
              <a:spcAft>
                <a:spcPts val="0"/>
              </a:spcAft>
              <a:defRPr/>
            </a:pPr>
            <a:r>
              <a:rPr lang="cs-CZ" dirty="0"/>
              <a:t>Rastr (mřížkování) papíru:</a:t>
            </a:r>
            <a:br>
              <a:rPr lang="cs-CZ" dirty="0"/>
            </a:br>
            <a:r>
              <a:rPr lang="cs-CZ" dirty="0"/>
              <a:t>slabé vertikály jsou vzdáleny 0,04 s (1 mm)</a:t>
            </a:r>
            <a:br>
              <a:rPr lang="cs-CZ" dirty="0"/>
            </a:br>
            <a:r>
              <a:rPr lang="cs-CZ" dirty="0"/>
              <a:t>silnější vertikály jsou vzdáleny 0,20 s (5 mm)</a:t>
            </a:r>
            <a:br>
              <a:rPr lang="cs-CZ" dirty="0"/>
            </a:br>
            <a:r>
              <a:rPr lang="cs-CZ" dirty="0"/>
              <a:t>vzdálenost jednotlivých horizontál je 0,1 </a:t>
            </a:r>
            <a:r>
              <a:rPr lang="cs-CZ" dirty="0" err="1"/>
              <a:t>mV</a:t>
            </a:r>
            <a:r>
              <a:rPr lang="cs-CZ" dirty="0"/>
              <a:t> (1 mm).</a:t>
            </a:r>
          </a:p>
          <a:p>
            <a:pPr fontAlgn="auto">
              <a:spcAft>
                <a:spcPts val="0"/>
              </a:spcAft>
              <a:defRPr/>
            </a:pPr>
            <a:endParaRPr lang="cs-CZ" dirty="0"/>
          </a:p>
          <a:p>
            <a:pPr fontAlgn="auto">
              <a:spcAft>
                <a:spcPts val="0"/>
              </a:spcAft>
              <a:defRPr/>
            </a:pPr>
            <a:r>
              <a:rPr lang="cs-CZ" dirty="0"/>
              <a:t>Na každém EKG záznamu musí být jméno vyšetřovaného, rodné číslo, datum a hodina provedení a označení jednotlivých svodů.</a:t>
            </a:r>
          </a:p>
          <a:p>
            <a:pPr fontAlgn="auto">
              <a:spcAft>
                <a:spcPts val="0"/>
              </a:spcAft>
              <a:defRPr/>
            </a:pPr>
            <a:endParaRPr lang="cs-CZ" dirty="0"/>
          </a:p>
          <a:p>
            <a:pPr fontAlgn="auto">
              <a:spcAft>
                <a:spcPts val="0"/>
              </a:spcAft>
              <a:defRPr/>
            </a:pPr>
            <a:r>
              <a:rPr lang="cs-CZ" dirty="0"/>
              <a:t>Nestandardní svody musejí být zřetelně označeny, např.:</a:t>
            </a:r>
            <a:br>
              <a:rPr lang="cs-CZ" dirty="0"/>
            </a:br>
            <a:r>
              <a:rPr lang="cs-CZ" dirty="0"/>
              <a:t>apostrof u etážových svodů (V1')</a:t>
            </a:r>
            <a:br>
              <a:rPr lang="cs-CZ" dirty="0"/>
            </a:br>
            <a:r>
              <a:rPr lang="cs-CZ" dirty="0"/>
              <a:t>R u svodů z pravého </a:t>
            </a:r>
            <a:r>
              <a:rPr lang="cs-CZ" dirty="0" err="1"/>
              <a:t>prekordia</a:t>
            </a:r>
            <a:r>
              <a:rPr lang="cs-CZ" dirty="0"/>
              <a:t> (V3R) apod.</a:t>
            </a:r>
          </a:p>
          <a:p>
            <a:pPr fontAlgn="auto">
              <a:spcAft>
                <a:spcPts val="0"/>
              </a:spcAft>
              <a:defRPr/>
            </a:pPr>
            <a:endParaRPr lang="cs-CZ" dirty="0"/>
          </a:p>
          <a:p>
            <a:pPr fontAlgn="auto">
              <a:spcAft>
                <a:spcPts val="0"/>
              </a:spcAft>
              <a:defRPr/>
            </a:pPr>
            <a:r>
              <a:rPr lang="cs-CZ" dirty="0"/>
              <a:t>Pozor na artefakty, což jsou změny, které nejsou dány elektrickou aktivitou srdce. Jsou způsobeny</a:t>
            </a:r>
            <a:br>
              <a:rPr lang="cs-CZ" dirty="0"/>
            </a:br>
            <a:r>
              <a:rPr lang="cs-CZ" dirty="0"/>
              <a:t>např. třesem nemocného (chlad, emoce), neklidem nebo záznamem střídavého proudu (špatné</a:t>
            </a:r>
            <a:br>
              <a:rPr lang="cs-CZ" dirty="0"/>
            </a:br>
            <a:r>
              <a:rPr lang="cs-CZ" dirty="0"/>
              <a:t>uzemnění, suché elektrody).</a:t>
            </a:r>
          </a:p>
          <a:p>
            <a:endParaRPr lang="cs-CZ" dirty="0"/>
          </a:p>
        </p:txBody>
      </p:sp>
    </p:spTree>
    <p:extLst>
      <p:ext uri="{BB962C8B-B14F-4D97-AF65-F5344CB8AC3E}">
        <p14:creationId xmlns:p14="http://schemas.microsoft.com/office/powerpoint/2010/main" val="350310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571480"/>
            <a:ext cx="8229600" cy="642942"/>
          </a:xfrm>
        </p:spPr>
        <p:txBody>
          <a:bodyPr>
            <a:normAutofit fontScale="90000"/>
          </a:bodyPr>
          <a:lstStyle/>
          <a:p>
            <a:r>
              <a:rPr lang="cs-CZ" dirty="0"/>
              <a:t>Vlna P</a:t>
            </a:r>
            <a:br>
              <a:rPr lang="cs-CZ" dirty="0"/>
            </a:br>
            <a:endParaRPr lang="cs-CZ" dirty="0"/>
          </a:p>
        </p:txBody>
      </p:sp>
      <p:sp>
        <p:nvSpPr>
          <p:cNvPr id="3" name="Zástupný symbol pro obsah 2"/>
          <p:cNvSpPr>
            <a:spLocks noGrp="1"/>
          </p:cNvSpPr>
          <p:nvPr>
            <p:ph idx="1"/>
          </p:nvPr>
        </p:nvSpPr>
        <p:spPr>
          <a:xfrm>
            <a:off x="719400" y="1861240"/>
            <a:ext cx="10753200" cy="4139998"/>
          </a:xfrm>
        </p:spPr>
        <p:txBody>
          <a:bodyPr>
            <a:normAutofit/>
          </a:bodyPr>
          <a:lstStyle/>
          <a:p>
            <a:r>
              <a:rPr lang="cs-CZ" dirty="0"/>
              <a:t>Fyziologicky předchází každý QRS komplex a odpovídá depolarizaci síní. &lt;120 </a:t>
            </a:r>
            <a:r>
              <a:rPr lang="cs-CZ" dirty="0" err="1"/>
              <a:t>ms</a:t>
            </a:r>
            <a:r>
              <a:rPr lang="cs-CZ" dirty="0"/>
              <a:t> /0,12s/ ?kolik čtverečků?:)</a:t>
            </a:r>
          </a:p>
          <a:p>
            <a:endParaRPr lang="cs-CZ" dirty="0"/>
          </a:p>
          <a:p>
            <a:r>
              <a:rPr lang="cs-CZ" dirty="0"/>
              <a:t>Ve svodu I. a II. za fyziologických podmínek pozitivní.</a:t>
            </a:r>
          </a:p>
          <a:p>
            <a:endParaRPr lang="cs-CZ" dirty="0"/>
          </a:p>
          <a:p>
            <a:r>
              <a:rPr lang="cs-CZ" dirty="0"/>
              <a:t>Při zvětšené amplitudě se může jednat o hypertrofii, při prodlouženém trvání o stenózu mitrální chlopně. </a:t>
            </a:r>
          </a:p>
        </p:txBody>
      </p:sp>
      <p:pic>
        <p:nvPicPr>
          <p:cNvPr id="4" name="Obrázek 3" descr="Ekg-schema.png"/>
          <p:cNvPicPr>
            <a:picLocks noChangeAspect="1"/>
          </p:cNvPicPr>
          <p:nvPr/>
        </p:nvPicPr>
        <p:blipFill>
          <a:blip r:embed="rId3" cstate="print"/>
          <a:stretch>
            <a:fillRect/>
          </a:stretch>
        </p:blipFill>
        <p:spPr>
          <a:xfrm>
            <a:off x="8944577" y="142852"/>
            <a:ext cx="1618045" cy="171838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Vlna P</a:t>
            </a:r>
          </a:p>
        </p:txBody>
      </p:sp>
      <p:pic>
        <p:nvPicPr>
          <p:cNvPr id="4" name="Zástupný symbol pro obsah 3" descr="Patologie_P_vlny.png"/>
          <p:cNvPicPr>
            <a:picLocks noGrp="1" noChangeAspect="1"/>
          </p:cNvPicPr>
          <p:nvPr>
            <p:ph idx="1"/>
          </p:nvPr>
        </p:nvPicPr>
        <p:blipFill>
          <a:blip r:embed="rId2" cstate="print"/>
          <a:stretch>
            <a:fillRect/>
          </a:stretch>
        </p:blipFill>
        <p:spPr>
          <a:xfrm>
            <a:off x="7239008" y="1785927"/>
            <a:ext cx="2667372" cy="3419953"/>
          </a:xfrm>
        </p:spPr>
      </p:pic>
      <p:pic>
        <p:nvPicPr>
          <p:cNvPr id="5" name="Obrázek 4" descr="Ekg-schema.png"/>
          <p:cNvPicPr>
            <a:picLocks noChangeAspect="1"/>
          </p:cNvPicPr>
          <p:nvPr/>
        </p:nvPicPr>
        <p:blipFill>
          <a:blip r:embed="rId3" cstate="print"/>
          <a:stretch>
            <a:fillRect/>
          </a:stretch>
        </p:blipFill>
        <p:spPr>
          <a:xfrm>
            <a:off x="1266818" y="1471612"/>
            <a:ext cx="4393898" cy="46663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00BCDC-0686-4EA9-808B-32C0B269886C}"/>
              </a:ext>
            </a:extLst>
          </p:cNvPr>
          <p:cNvSpPr>
            <a:spLocks noGrp="1"/>
          </p:cNvSpPr>
          <p:nvPr>
            <p:ph type="title"/>
          </p:nvPr>
        </p:nvSpPr>
        <p:spPr/>
        <p:txBody>
          <a:bodyPr/>
          <a:lstStyle/>
          <a:p>
            <a:r>
              <a:rPr lang="cs-CZ" dirty="0"/>
              <a:t>Interval P-Q</a:t>
            </a:r>
          </a:p>
        </p:txBody>
      </p:sp>
      <p:sp>
        <p:nvSpPr>
          <p:cNvPr id="3" name="Zástupný symbol pro obsah 2">
            <a:extLst>
              <a:ext uri="{FF2B5EF4-FFF2-40B4-BE49-F238E27FC236}">
                <a16:creationId xmlns:a16="http://schemas.microsoft.com/office/drawing/2014/main" id="{52B1BFED-171F-42AF-8838-35387A33725E}"/>
              </a:ext>
            </a:extLst>
          </p:cNvPr>
          <p:cNvSpPr>
            <a:spLocks noGrp="1"/>
          </p:cNvSpPr>
          <p:nvPr>
            <p:ph idx="1"/>
          </p:nvPr>
        </p:nvSpPr>
        <p:spPr>
          <a:xfrm>
            <a:off x="719400" y="1769120"/>
            <a:ext cx="10753200" cy="4139998"/>
          </a:xfrm>
        </p:spPr>
        <p:txBody>
          <a:bodyPr/>
          <a:lstStyle/>
          <a:p>
            <a:r>
              <a:rPr lang="cs-CZ" dirty="0"/>
              <a:t>P-Q interval měříme </a:t>
            </a:r>
            <a:r>
              <a:rPr lang="cs-CZ" b="1" dirty="0"/>
              <a:t>od začátku P vlny do začátku komorového komplexu</a:t>
            </a:r>
            <a:r>
              <a:rPr lang="cs-CZ" dirty="0"/>
              <a:t>. Fyziologické hodnoty se pohybují mezi 0,12–0,20 s.</a:t>
            </a:r>
          </a:p>
        </p:txBody>
      </p:sp>
    </p:spTree>
    <p:extLst>
      <p:ext uri="{BB962C8B-B14F-4D97-AF65-F5344CB8AC3E}">
        <p14:creationId xmlns:p14="http://schemas.microsoft.com/office/powerpoint/2010/main" val="22674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BF663E-99FC-47DC-8CF6-7680053AECF0}"/>
              </a:ext>
            </a:extLst>
          </p:cNvPr>
          <p:cNvSpPr>
            <a:spLocks noGrp="1"/>
          </p:cNvSpPr>
          <p:nvPr>
            <p:ph type="title"/>
          </p:nvPr>
        </p:nvSpPr>
        <p:spPr/>
        <p:txBody>
          <a:bodyPr/>
          <a:lstStyle/>
          <a:p>
            <a:r>
              <a:rPr lang="cs-CZ" dirty="0"/>
              <a:t>Monitoring rozdělujeme</a:t>
            </a:r>
          </a:p>
        </p:txBody>
      </p:sp>
      <p:sp>
        <p:nvSpPr>
          <p:cNvPr id="3" name="Zástupný obsah 2">
            <a:extLst>
              <a:ext uri="{FF2B5EF4-FFF2-40B4-BE49-F238E27FC236}">
                <a16:creationId xmlns:a16="http://schemas.microsoft.com/office/drawing/2014/main" id="{E7729873-3506-4285-8D92-FE2739E88842}"/>
              </a:ext>
            </a:extLst>
          </p:cNvPr>
          <p:cNvSpPr>
            <a:spLocks noGrp="1"/>
          </p:cNvSpPr>
          <p:nvPr>
            <p:ph idx="1"/>
          </p:nvPr>
        </p:nvSpPr>
        <p:spPr/>
        <p:txBody>
          <a:bodyPr/>
          <a:lstStyle/>
          <a:p>
            <a:r>
              <a:rPr lang="cs-CZ" dirty="0"/>
              <a:t>Neinvazivní – bez porušení kožní integrity či zásahu do tělesných dutin.</a:t>
            </a:r>
          </a:p>
          <a:p>
            <a:endParaRPr lang="cs-CZ" dirty="0"/>
          </a:p>
          <a:p>
            <a:r>
              <a:rPr lang="cs-CZ" dirty="0"/>
              <a:t>Invazivní – porušení krytu, kontakt s tělesnými tekutinami a tkáněmi, plyny.</a:t>
            </a:r>
          </a:p>
          <a:p>
            <a:endParaRPr lang="cs-CZ" dirty="0"/>
          </a:p>
          <a:p>
            <a:r>
              <a:rPr lang="cs-CZ" dirty="0" err="1"/>
              <a:t>Škálovací</a:t>
            </a:r>
            <a:r>
              <a:rPr lang="cs-CZ" dirty="0"/>
              <a:t> techniky, dokumentace a hodnocení trendu.</a:t>
            </a:r>
            <a:endParaRPr lang="en-US" dirty="0"/>
          </a:p>
          <a:p>
            <a:endParaRPr lang="cs-CZ" dirty="0"/>
          </a:p>
          <a:p>
            <a:r>
              <a:rPr lang="cs-CZ" dirty="0"/>
              <a:t>Dle sledovaného </a:t>
            </a:r>
            <a:r>
              <a:rPr lang="cs-CZ"/>
              <a:t>orgánového systému</a:t>
            </a:r>
            <a:endParaRPr lang="cs-CZ" dirty="0"/>
          </a:p>
        </p:txBody>
      </p:sp>
    </p:spTree>
    <p:extLst>
      <p:ext uri="{BB962C8B-B14F-4D97-AF65-F5344CB8AC3E}">
        <p14:creationId xmlns:p14="http://schemas.microsoft.com/office/powerpoint/2010/main" val="263786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Komplex QRS</a:t>
            </a:r>
          </a:p>
        </p:txBody>
      </p:sp>
      <p:sp>
        <p:nvSpPr>
          <p:cNvPr id="3" name="Zástupný symbol pro obsah 2"/>
          <p:cNvSpPr>
            <a:spLocks noGrp="1"/>
          </p:cNvSpPr>
          <p:nvPr>
            <p:ph idx="1"/>
          </p:nvPr>
        </p:nvSpPr>
        <p:spPr>
          <a:xfrm>
            <a:off x="925417" y="1785927"/>
            <a:ext cx="9328217" cy="4525963"/>
          </a:xfrm>
        </p:spPr>
        <p:txBody>
          <a:bodyPr>
            <a:normAutofit/>
          </a:bodyPr>
          <a:lstStyle/>
          <a:p>
            <a:r>
              <a:rPr lang="cs-CZ" dirty="0"/>
              <a:t>Je vyvolán postupnou depolarizací obou komor. Celý komplex za fyziologických podmínek netrvá déle než 0,12s. </a:t>
            </a:r>
          </a:p>
          <a:p>
            <a:endParaRPr lang="cs-CZ" dirty="0"/>
          </a:p>
          <a:p>
            <a:r>
              <a:rPr lang="cs-CZ" dirty="0"/>
              <a:t>Rozšíření pozorujeme při blokádách Tawarových ramének, hypertrofii komor a při IM.</a:t>
            </a:r>
          </a:p>
          <a:p>
            <a:endParaRPr lang="cs-CZ" dirty="0"/>
          </a:p>
          <a:p>
            <a:r>
              <a:rPr lang="cs-CZ" dirty="0"/>
              <a:t>Zúžení můžeme pozorovat nejčastěji při tachy-arytmiích.</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919" y="142854"/>
            <a:ext cx="1500197" cy="171451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Interval S-T</a:t>
            </a:r>
          </a:p>
        </p:txBody>
      </p:sp>
      <p:sp>
        <p:nvSpPr>
          <p:cNvPr id="3" name="Zástupný symbol pro obsah 2"/>
          <p:cNvSpPr>
            <a:spLocks noGrp="1"/>
          </p:cNvSpPr>
          <p:nvPr>
            <p:ph idx="1"/>
          </p:nvPr>
        </p:nvSpPr>
        <p:spPr>
          <a:xfrm>
            <a:off x="672850" y="1891576"/>
            <a:ext cx="9763922" cy="4542274"/>
          </a:xfrm>
        </p:spPr>
        <p:txBody>
          <a:bodyPr>
            <a:normAutofit fontScale="92500"/>
          </a:bodyPr>
          <a:lstStyle/>
          <a:p>
            <a:pPr algn="just"/>
            <a:r>
              <a:rPr lang="cs-CZ" dirty="0"/>
              <a:t>Za normálních okolností je shodný s izoelektrickou rovinou. Představuje konec depolarizace a nástup repolarizace komor.</a:t>
            </a:r>
          </a:p>
          <a:p>
            <a:pPr algn="just"/>
            <a:endParaRPr lang="cs-CZ" dirty="0"/>
          </a:p>
          <a:p>
            <a:pPr algn="just"/>
            <a:r>
              <a:rPr lang="cs-CZ" dirty="0"/>
              <a:t>Odchylky od normy jsou známkou poruch depolarizace myokardu. Ta vzniká nejčastěji při </a:t>
            </a:r>
            <a:r>
              <a:rPr lang="cs-CZ" b="1" dirty="0"/>
              <a:t>hypoxii myokardu</a:t>
            </a:r>
            <a:r>
              <a:rPr lang="cs-CZ" dirty="0"/>
              <a:t>, kdy </a:t>
            </a:r>
            <a:r>
              <a:rPr lang="cs-CZ" dirty="0" err="1"/>
              <a:t>myocyty</a:t>
            </a:r>
            <a:r>
              <a:rPr lang="cs-CZ" dirty="0"/>
              <a:t> nemají dostatek energie na vyrovnávání rychlých změn membránových potenciálů. </a:t>
            </a:r>
          </a:p>
          <a:p>
            <a:pPr algn="just"/>
            <a:endParaRPr lang="cs-CZ" dirty="0"/>
          </a:p>
          <a:p>
            <a:pPr algn="just"/>
            <a:r>
              <a:rPr lang="cs-CZ" dirty="0"/>
              <a:t>Z diagnostického hlediska lze v ST úseku snadno rozeznat </a:t>
            </a:r>
            <a:r>
              <a:rPr lang="cs-CZ" b="1" dirty="0" err="1"/>
              <a:t>transmurální</a:t>
            </a:r>
            <a:r>
              <a:rPr lang="cs-CZ" b="1" dirty="0"/>
              <a:t> infarkt myokardu</a:t>
            </a:r>
            <a:r>
              <a:rPr lang="cs-CZ" dirty="0"/>
              <a:t>, který se vyznačuje přítomností tzv. </a:t>
            </a:r>
            <a:r>
              <a:rPr lang="cs-CZ" i="1" dirty="0" err="1"/>
              <a:t>Pardeho</a:t>
            </a:r>
            <a:r>
              <a:rPr lang="cs-CZ" i="1" dirty="0"/>
              <a:t> vlny</a:t>
            </a:r>
            <a:r>
              <a:rPr lang="cs-CZ" dirty="0"/>
              <a:t>, kdy QRS přechází bez poklesu do T vlny. Celkově je popisován jako </a:t>
            </a:r>
            <a:r>
              <a:rPr lang="cs-CZ" b="1" dirty="0"/>
              <a:t>STEMI</a:t>
            </a:r>
            <a:r>
              <a:rPr lang="cs-CZ" dirty="0"/>
              <a:t> (ST </a:t>
            </a:r>
            <a:r>
              <a:rPr lang="cs-CZ" dirty="0" err="1"/>
              <a:t>elevation</a:t>
            </a:r>
            <a:r>
              <a:rPr lang="cs-CZ" dirty="0"/>
              <a:t> </a:t>
            </a:r>
            <a:r>
              <a:rPr lang="cs-CZ" dirty="0" err="1"/>
              <a:t>myocardial</a:t>
            </a:r>
            <a:r>
              <a:rPr lang="cs-CZ" dirty="0"/>
              <a:t> </a:t>
            </a:r>
            <a:r>
              <a:rPr lang="cs-CZ" dirty="0" err="1"/>
              <a:t>infarction</a:t>
            </a:r>
            <a:r>
              <a:rPr lang="cs-CZ" dirty="0"/>
              <a:t>). </a:t>
            </a:r>
          </a:p>
          <a:p>
            <a:pPr algn="just"/>
            <a:endParaRPr lang="cs-CZ" dirty="0"/>
          </a:p>
        </p:txBody>
      </p:sp>
      <p:pic>
        <p:nvPicPr>
          <p:cNvPr id="4" name="Obrázek 3" descr="Ekg-schema.png"/>
          <p:cNvPicPr>
            <a:picLocks noChangeAspect="1"/>
          </p:cNvPicPr>
          <p:nvPr/>
        </p:nvPicPr>
        <p:blipFill>
          <a:blip r:embed="rId3" cstate="print"/>
          <a:stretch>
            <a:fillRect/>
          </a:stretch>
        </p:blipFill>
        <p:spPr>
          <a:xfrm>
            <a:off x="8739206" y="0"/>
            <a:ext cx="1571636" cy="166910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číst EKG</a:t>
            </a:r>
          </a:p>
        </p:txBody>
      </p:sp>
      <p:sp>
        <p:nvSpPr>
          <p:cNvPr id="3" name="Zástupný symbol pro obsah 2"/>
          <p:cNvSpPr>
            <a:spLocks noGrp="1"/>
          </p:cNvSpPr>
          <p:nvPr>
            <p:ph idx="4294967295"/>
          </p:nvPr>
        </p:nvSpPr>
        <p:spPr>
          <a:xfrm>
            <a:off x="1211854" y="1484785"/>
            <a:ext cx="10260479" cy="4860931"/>
          </a:xfrm>
        </p:spPr>
        <p:txBody>
          <a:bodyPr>
            <a:normAutofit fontScale="92500"/>
          </a:bodyPr>
          <a:lstStyle/>
          <a:p>
            <a:r>
              <a:rPr lang="cs-CZ" sz="2800" dirty="0"/>
              <a:t>1 – Je přítomna elektrická aktivita?</a:t>
            </a:r>
          </a:p>
          <a:p>
            <a:endParaRPr lang="cs-CZ" sz="2800" dirty="0"/>
          </a:p>
          <a:p>
            <a:r>
              <a:rPr lang="cs-CZ" sz="2800" dirty="0"/>
              <a:t>2 – Jaká je frekvence komor (QRS) ?</a:t>
            </a:r>
          </a:p>
          <a:p>
            <a:endParaRPr lang="cs-CZ" sz="2800" dirty="0"/>
          </a:p>
          <a:p>
            <a:r>
              <a:rPr lang="cs-CZ" sz="2800" dirty="0"/>
              <a:t>3 – Je QRS komplex úzký nebo prodloužený?</a:t>
            </a:r>
          </a:p>
          <a:p>
            <a:endParaRPr lang="cs-CZ" sz="2800" dirty="0"/>
          </a:p>
          <a:p>
            <a:r>
              <a:rPr lang="cs-CZ" sz="2800" dirty="0"/>
              <a:t>4 – Je rytmus komor pravidelný?</a:t>
            </a:r>
          </a:p>
          <a:p>
            <a:endParaRPr lang="cs-CZ" sz="2800" dirty="0"/>
          </a:p>
          <a:p>
            <a:r>
              <a:rPr lang="cs-CZ" sz="2800" dirty="0"/>
              <a:t>5 -  Je přítomna aktivita síní?</a:t>
            </a:r>
          </a:p>
          <a:p>
            <a:endParaRPr lang="cs-CZ" sz="2800" dirty="0"/>
          </a:p>
          <a:p>
            <a:r>
              <a:rPr lang="cs-CZ" sz="2800" dirty="0"/>
              <a:t>6 – Je zde vztah mezi aktivitou síní a komor? /pokud ano, jaká? (P-Q interval, pravidelnost, navazuje QRS pravidelně…) – a co ST úsek?</a:t>
            </a:r>
          </a:p>
        </p:txBody>
      </p:sp>
    </p:spTree>
    <p:extLst>
      <p:ext uri="{BB962C8B-B14F-4D97-AF65-F5344CB8AC3E}">
        <p14:creationId xmlns:p14="http://schemas.microsoft.com/office/powerpoint/2010/main" val="3643552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Je přítomna el. aktivita?</a:t>
            </a:r>
          </a:p>
        </p:txBody>
      </p:sp>
      <p:sp>
        <p:nvSpPr>
          <p:cNvPr id="3" name="Zástupný symbol pro obsah 2"/>
          <p:cNvSpPr>
            <a:spLocks noGrp="1"/>
          </p:cNvSpPr>
          <p:nvPr>
            <p:ph idx="1"/>
          </p:nvPr>
        </p:nvSpPr>
        <p:spPr>
          <a:xfrm>
            <a:off x="627961" y="1612037"/>
            <a:ext cx="10234670" cy="4965033"/>
          </a:xfrm>
        </p:spPr>
        <p:txBody>
          <a:bodyPr>
            <a:normAutofit fontScale="92500" lnSpcReduction="10000"/>
          </a:bodyPr>
          <a:lstStyle/>
          <a:p>
            <a:r>
              <a:rPr lang="cs-CZ" dirty="0"/>
              <a:t>ANO</a:t>
            </a:r>
          </a:p>
          <a:p>
            <a:endParaRPr lang="cs-CZ" dirty="0"/>
          </a:p>
          <a:p>
            <a:endParaRPr lang="cs-CZ" dirty="0"/>
          </a:p>
          <a:p>
            <a:r>
              <a:rPr lang="cs-CZ" dirty="0"/>
              <a:t>NE</a:t>
            </a:r>
          </a:p>
          <a:p>
            <a:endParaRPr lang="cs-CZ" dirty="0"/>
          </a:p>
          <a:p>
            <a:endParaRPr lang="cs-CZ" dirty="0"/>
          </a:p>
          <a:p>
            <a:r>
              <a:rPr lang="cs-CZ" dirty="0"/>
              <a:t>Okamžitě vyloučíme poruchu monitoru a včas reagujeme na případnou asystolii, zároveň kontrolujeme přítomnost tlaku. </a:t>
            </a:r>
          </a:p>
          <a:p>
            <a:endParaRPr lang="cs-CZ" dirty="0"/>
          </a:p>
          <a:p>
            <a:r>
              <a:rPr lang="cs-CZ" dirty="0"/>
              <a:t>Vylučujeme PEA a </a:t>
            </a:r>
            <a:r>
              <a:rPr lang="cs-CZ" dirty="0" err="1"/>
              <a:t>pVT</a:t>
            </a:r>
            <a:r>
              <a:rPr lang="cs-CZ" dirty="0"/>
              <a:t>.</a:t>
            </a:r>
          </a:p>
          <a:p>
            <a:endParaRPr lang="cs-CZ" dirty="0"/>
          </a:p>
          <a:p>
            <a:r>
              <a:rPr lang="cs-CZ" dirty="0"/>
              <a:t>Co s jemnovlnnou komorovou fibrilací?</a:t>
            </a:r>
          </a:p>
        </p:txBody>
      </p:sp>
      <p:pic>
        <p:nvPicPr>
          <p:cNvPr id="4" name="Obrázek 3" descr="v121.gif"/>
          <p:cNvPicPr>
            <a:picLocks noChangeAspect="1"/>
          </p:cNvPicPr>
          <p:nvPr/>
        </p:nvPicPr>
        <p:blipFill>
          <a:blip r:embed="rId3" cstate="print"/>
          <a:stretch>
            <a:fillRect/>
          </a:stretch>
        </p:blipFill>
        <p:spPr>
          <a:xfrm>
            <a:off x="4583832" y="2651696"/>
            <a:ext cx="3781568" cy="1224136"/>
          </a:xfrm>
          <a:prstGeom prst="rect">
            <a:avLst/>
          </a:prstGeom>
        </p:spPr>
      </p:pic>
      <p:pic>
        <p:nvPicPr>
          <p:cNvPr id="6" name="Obrázek 5" descr="v120.gif"/>
          <p:cNvPicPr>
            <a:picLocks noChangeAspect="1"/>
          </p:cNvPicPr>
          <p:nvPr/>
        </p:nvPicPr>
        <p:blipFill>
          <a:blip r:embed="rId4" cstate="print"/>
          <a:stretch>
            <a:fillRect/>
          </a:stretch>
        </p:blipFill>
        <p:spPr>
          <a:xfrm>
            <a:off x="4583832" y="1340769"/>
            <a:ext cx="3826396" cy="131092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Jaká je frekvence QRS</a:t>
            </a:r>
          </a:p>
        </p:txBody>
      </p:sp>
      <p:sp>
        <p:nvSpPr>
          <p:cNvPr id="3" name="Zástupný symbol pro obsah 2"/>
          <p:cNvSpPr>
            <a:spLocks noGrp="1"/>
          </p:cNvSpPr>
          <p:nvPr>
            <p:ph idx="1"/>
          </p:nvPr>
        </p:nvSpPr>
        <p:spPr>
          <a:xfrm>
            <a:off x="1644267" y="2078680"/>
            <a:ext cx="8903465" cy="4525963"/>
          </a:xfrm>
        </p:spPr>
        <p:txBody>
          <a:bodyPr/>
          <a:lstStyle/>
          <a:p>
            <a:r>
              <a:rPr lang="cs-CZ" dirty="0"/>
              <a:t>300 : počet čtverečků (0.2s) mezi R-R</a:t>
            </a:r>
          </a:p>
          <a:p>
            <a:endParaRPr lang="cs-CZ" dirty="0"/>
          </a:p>
          <a:p>
            <a:endParaRPr lang="cs-CZ" dirty="0"/>
          </a:p>
          <a:p>
            <a:r>
              <a:rPr lang="cs-CZ" dirty="0"/>
              <a:t>30 čtverečků (0.2s) odpovídá 6 sekundám. -&gt; Počet QRS komplexů x 10 (takto lze spočítat i síňovou aktivitu)</a:t>
            </a:r>
          </a:p>
          <a:p>
            <a:endParaRPr lang="cs-CZ" dirty="0"/>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Jaká je šíře QRS?</a:t>
            </a:r>
          </a:p>
        </p:txBody>
      </p:sp>
      <p:sp>
        <p:nvSpPr>
          <p:cNvPr id="3" name="Zástupný symbol pro obsah 2"/>
          <p:cNvSpPr>
            <a:spLocks noGrp="1"/>
          </p:cNvSpPr>
          <p:nvPr>
            <p:ph idx="1"/>
          </p:nvPr>
        </p:nvSpPr>
        <p:spPr/>
        <p:txBody>
          <a:bodyPr>
            <a:normAutofit/>
          </a:bodyPr>
          <a:lstStyle/>
          <a:p>
            <a:r>
              <a:rPr lang="cs-CZ" dirty="0"/>
              <a:t>Horní limit je 0,12 s. čili tři malé čtverečky (0,04s).</a:t>
            </a:r>
          </a:p>
          <a:p>
            <a:endParaRPr lang="cs-CZ" dirty="0"/>
          </a:p>
          <a:p>
            <a:r>
              <a:rPr lang="cs-CZ" dirty="0"/>
              <a:t>Pokud není širší než tento limit, je původ rytmu z SA uzlu, síní nebo AV uzlu a ne z komorového myokardu.</a:t>
            </a:r>
          </a:p>
          <a:p>
            <a:endParaRPr lang="cs-CZ" dirty="0"/>
          </a:p>
          <a:p>
            <a:r>
              <a:rPr lang="cs-CZ" dirty="0"/>
              <a:t>Pokud je širší, může se jednat o komorový původ nebo </a:t>
            </a:r>
            <a:r>
              <a:rPr lang="cs-CZ" dirty="0" err="1"/>
              <a:t>supraventrikulární</a:t>
            </a:r>
            <a:r>
              <a:rPr lang="cs-CZ" dirty="0"/>
              <a:t> s poruchou převodu vzruchu, jako je blok </a:t>
            </a:r>
            <a:r>
              <a:rPr lang="cs-CZ" dirty="0" err="1"/>
              <a:t>Tawarova</a:t>
            </a:r>
            <a:r>
              <a:rPr lang="cs-CZ" dirty="0"/>
              <a:t> raménka..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 Je rytmus pravidelný?</a:t>
            </a:r>
          </a:p>
        </p:txBody>
      </p:sp>
      <p:sp>
        <p:nvSpPr>
          <p:cNvPr id="3" name="Zástupný symbol pro obsah 2"/>
          <p:cNvSpPr>
            <a:spLocks noGrp="1"/>
          </p:cNvSpPr>
          <p:nvPr>
            <p:ph idx="1"/>
          </p:nvPr>
        </p:nvSpPr>
        <p:spPr/>
        <p:txBody>
          <a:bodyPr>
            <a:normAutofit fontScale="85000" lnSpcReduction="10000"/>
          </a:bodyPr>
          <a:lstStyle/>
          <a:p>
            <a:r>
              <a:rPr lang="cs-CZ" dirty="0"/>
              <a:t>Nejpřesněji dle měření jednotlivých R-R intervalů.</a:t>
            </a:r>
          </a:p>
          <a:p>
            <a:endParaRPr lang="cs-CZ" dirty="0"/>
          </a:p>
          <a:p>
            <a:r>
              <a:rPr lang="cs-CZ" dirty="0"/>
              <a:t>Lze elegantně za použití volného papírů - &gt; několik čáreček v místech R kmitů, postupně přesouvat.</a:t>
            </a:r>
          </a:p>
          <a:p>
            <a:endParaRPr lang="cs-CZ" dirty="0"/>
          </a:p>
          <a:p>
            <a:r>
              <a:rPr lang="cs-CZ" dirty="0"/>
              <a:t>Pozor na fyziologické nepravidelnosti v souvislosti s dechovou aktivitou (často ve spánku a u pomalých rytmů).</a:t>
            </a:r>
          </a:p>
          <a:p>
            <a:endParaRPr lang="cs-CZ" dirty="0"/>
          </a:p>
          <a:p>
            <a:r>
              <a:rPr lang="cs-CZ" dirty="0"/>
              <a:t>Můžeme definovat tři typy: 1 – Totální nepravidelnost, bez opakujícího se vzorce v R-R intervalu 2 – Basální rytmus je nepravidelný s intermitentní pravidelností 3 – Cyklické opakování variace R-R rytmu.</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Přítomnost síňové aktivity</a:t>
            </a:r>
          </a:p>
        </p:txBody>
      </p:sp>
      <p:sp>
        <p:nvSpPr>
          <p:cNvPr id="3" name="Zástupný symbol pro obsah 2"/>
          <p:cNvSpPr>
            <a:spLocks noGrp="1"/>
          </p:cNvSpPr>
          <p:nvPr>
            <p:ph idx="1"/>
          </p:nvPr>
        </p:nvSpPr>
        <p:spPr>
          <a:xfrm>
            <a:off x="720000" y="1787695"/>
            <a:ext cx="10753200" cy="4139998"/>
          </a:xfrm>
        </p:spPr>
        <p:txBody>
          <a:bodyPr/>
          <a:lstStyle/>
          <a:p>
            <a:r>
              <a:rPr lang="cs-CZ" dirty="0"/>
              <a:t>Těžký bod, často je totiž síňová aktivita skryta za QRS komplex nebo T vlnou.</a:t>
            </a:r>
          </a:p>
          <a:p>
            <a:endParaRPr lang="cs-CZ" dirty="0"/>
          </a:p>
          <a:p>
            <a:r>
              <a:rPr lang="cs-CZ" dirty="0"/>
              <a:t>Pravidelnost a frekvence síňové aktivity se určuje stejně jako u QRS komplexů.</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6. Jaký je vztah mezi aktivitou síní a komor?</a:t>
            </a:r>
          </a:p>
        </p:txBody>
      </p:sp>
      <p:sp>
        <p:nvSpPr>
          <p:cNvPr id="3" name="Zástupný symbol pro obsah 2"/>
          <p:cNvSpPr>
            <a:spLocks noGrp="1"/>
          </p:cNvSpPr>
          <p:nvPr>
            <p:ph idx="1"/>
          </p:nvPr>
        </p:nvSpPr>
        <p:spPr>
          <a:xfrm>
            <a:off x="836958" y="1872755"/>
            <a:ext cx="10753200" cy="4139998"/>
          </a:xfrm>
        </p:spPr>
        <p:txBody>
          <a:bodyPr/>
          <a:lstStyle/>
          <a:p>
            <a:r>
              <a:rPr lang="cs-CZ" dirty="0"/>
              <a:t>Závislost síňové aktivity na komorové.</a:t>
            </a:r>
          </a:p>
          <a:p>
            <a:endParaRPr lang="cs-CZ" dirty="0"/>
          </a:p>
          <a:p>
            <a:r>
              <a:rPr lang="cs-CZ" dirty="0"/>
              <a:t>Je tam nějaký opakující se vzorec?</a:t>
            </a:r>
          </a:p>
          <a:p>
            <a:endParaRPr lang="cs-CZ" dirty="0"/>
          </a:p>
          <a:p>
            <a:r>
              <a:rPr lang="cs-CZ" dirty="0"/>
              <a:t>Poměr?</a:t>
            </a:r>
          </a:p>
          <a:p>
            <a:endParaRPr lang="cs-CZ" dirty="0"/>
          </a:p>
          <a:p>
            <a:r>
              <a:rPr lang="cs-CZ" dirty="0"/>
              <a:t>Časový interval P-R/P-Q? Blokády?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3DC3826-A3BE-4C7D-A83C-331E4A125625}"/>
              </a:ext>
            </a:extLst>
          </p:cNvPr>
          <p:cNvSpPr>
            <a:spLocks noGrp="1"/>
          </p:cNvSpPr>
          <p:nvPr>
            <p:ph type="title"/>
          </p:nvPr>
        </p:nvSpPr>
        <p:spPr>
          <a:xfrm>
            <a:off x="527712" y="2976245"/>
            <a:ext cx="11361600" cy="1171580"/>
          </a:xfrm>
        </p:spPr>
        <p:txBody>
          <a:bodyPr/>
          <a:lstStyle/>
          <a:p>
            <a:r>
              <a:rPr lang="cs-CZ" dirty="0"/>
              <a:t>Kontrola pulzu je nedílnou součástí hodnocení EKG!</a:t>
            </a:r>
          </a:p>
        </p:txBody>
      </p:sp>
      <p:sp>
        <p:nvSpPr>
          <p:cNvPr id="5" name="Podnadpis 4">
            <a:extLst>
              <a:ext uri="{FF2B5EF4-FFF2-40B4-BE49-F238E27FC236}">
                <a16:creationId xmlns:a16="http://schemas.microsoft.com/office/drawing/2014/main" id="{BB1895EA-16F7-4A1C-8E15-7576E7ABEAA6}"/>
              </a:ext>
            </a:extLst>
          </p:cNvPr>
          <p:cNvSpPr>
            <a:spLocks noGrp="1"/>
          </p:cNvSpPr>
          <p:nvPr>
            <p:ph type="subTitle" idx="1"/>
          </p:nvPr>
        </p:nvSpPr>
        <p:spPr>
          <a:xfrm>
            <a:off x="617164" y="4424517"/>
            <a:ext cx="11361600" cy="698497"/>
          </a:xfrm>
        </p:spPr>
        <p:txBody>
          <a:bodyPr/>
          <a:lstStyle/>
          <a:p>
            <a:r>
              <a:rPr lang="cs-CZ" dirty="0"/>
              <a:t>PEA, VT, AV blok III……</a:t>
            </a:r>
          </a:p>
        </p:txBody>
      </p:sp>
    </p:spTree>
    <p:extLst>
      <p:ext uri="{BB962C8B-B14F-4D97-AF65-F5344CB8AC3E}">
        <p14:creationId xmlns:p14="http://schemas.microsoft.com/office/powerpoint/2010/main" val="386913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544E7-0807-446E-9E68-AD207A4A37D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7E480AA0-5CC4-4AF6-A55F-DC35128702A3}"/>
              </a:ext>
            </a:extLst>
          </p:cNvPr>
          <p:cNvPicPr>
            <a:picLocks noGrp="1" noChangeAspect="1"/>
          </p:cNvPicPr>
          <p:nvPr>
            <p:ph idx="1"/>
          </p:nvPr>
        </p:nvPicPr>
        <p:blipFill rotWithShape="1">
          <a:blip r:embed="rId2"/>
          <a:srcRect b="12034"/>
          <a:stretch/>
        </p:blipFill>
        <p:spPr bwMode="auto">
          <a:xfrm>
            <a:off x="1742482" y="1431985"/>
            <a:ext cx="9133871" cy="44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959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Multimodální monitoring</a:t>
            </a:r>
            <a:endParaRPr lang="en-US" dirty="0"/>
          </a:p>
        </p:txBody>
      </p:sp>
      <p:sp>
        <p:nvSpPr>
          <p:cNvPr id="3" name="Zástupný symbol pro obsah 2"/>
          <p:cNvSpPr>
            <a:spLocks noGrp="1"/>
          </p:cNvSpPr>
          <p:nvPr>
            <p:ph idx="1"/>
          </p:nvPr>
        </p:nvSpPr>
        <p:spPr>
          <a:xfrm>
            <a:off x="838200" y="2083532"/>
            <a:ext cx="10515600" cy="4351338"/>
          </a:xfrm>
        </p:spPr>
        <p:txBody>
          <a:bodyPr/>
          <a:lstStyle/>
          <a:p>
            <a:pPr marL="609600" indent="-609600">
              <a:buFontTx/>
              <a:buAutoNum type="arabicPeriod"/>
            </a:pPr>
            <a:r>
              <a:rPr lang="cs-CZ" dirty="0"/>
              <a:t>Intrakraniální tlak - ICP</a:t>
            </a:r>
          </a:p>
          <a:p>
            <a:pPr marL="609600" indent="-609600">
              <a:buFontTx/>
              <a:buAutoNum type="arabicPeriod"/>
            </a:pPr>
            <a:r>
              <a:rPr lang="cs-CZ" dirty="0"/>
              <a:t>Mozkový </a:t>
            </a:r>
            <a:r>
              <a:rPr lang="cs-CZ" dirty="0" err="1"/>
              <a:t>perfuzní</a:t>
            </a:r>
            <a:r>
              <a:rPr lang="cs-CZ" dirty="0"/>
              <a:t> tlak – CPP (MABP – ICP)</a:t>
            </a:r>
          </a:p>
          <a:p>
            <a:pPr marL="609600" indent="-609600">
              <a:buFontTx/>
              <a:buAutoNum type="arabicPeriod"/>
            </a:pPr>
            <a:r>
              <a:rPr lang="cs-CZ" dirty="0"/>
              <a:t>Průtok krve mozkem – CBF</a:t>
            </a:r>
          </a:p>
          <a:p>
            <a:pPr marL="609600" indent="-609600">
              <a:buFontTx/>
              <a:buAutoNum type="arabicPeriod"/>
            </a:pPr>
            <a:r>
              <a:rPr lang="cs-CZ" dirty="0"/>
              <a:t>Hladina tkáňového O</a:t>
            </a:r>
            <a:r>
              <a:rPr lang="cs-CZ" baseline="-25000" dirty="0"/>
              <a:t>2 </a:t>
            </a:r>
            <a:endParaRPr lang="cs-CZ" dirty="0"/>
          </a:p>
          <a:p>
            <a:pPr marL="609600" indent="-609600">
              <a:buFontTx/>
              <a:buAutoNum type="arabicPeriod"/>
            </a:pPr>
            <a:r>
              <a:rPr lang="cs-CZ" dirty="0" err="1"/>
              <a:t>Mikrodialýza</a:t>
            </a:r>
            <a:r>
              <a:rPr lang="cs-CZ" dirty="0"/>
              <a:t> (laktát, pyruvát, glycerol, glutamát, glukóza)</a:t>
            </a:r>
          </a:p>
          <a:p>
            <a:pPr marL="609600" indent="-609600">
              <a:buFontTx/>
              <a:buAutoNum type="arabicPeriod"/>
            </a:pPr>
            <a:r>
              <a:rPr lang="cs-CZ" dirty="0"/>
              <a:t>Parciální tlak O</a:t>
            </a:r>
            <a:r>
              <a:rPr lang="cs-CZ" baseline="-25000" dirty="0"/>
              <a:t>2 </a:t>
            </a:r>
            <a:r>
              <a:rPr lang="cs-CZ" dirty="0"/>
              <a:t>v jugulárním bulbu</a:t>
            </a:r>
            <a:endParaRPr lang="cs-CZ" baseline="-25000" dirty="0"/>
          </a:p>
          <a:p>
            <a:endParaRPr lang="en-US" dirty="0"/>
          </a:p>
        </p:txBody>
      </p:sp>
      <p:pic>
        <p:nvPicPr>
          <p:cNvPr id="4" name="Obrázek 3" descr="kurzy_nconzo.png"/>
          <p:cNvPicPr>
            <a:picLocks noChangeAspect="1"/>
          </p:cNvPicPr>
          <p:nvPr/>
        </p:nvPicPr>
        <p:blipFill>
          <a:blip r:embed="rId2" cstate="print"/>
          <a:stretch>
            <a:fillRect/>
          </a:stretch>
        </p:blipFill>
        <p:spPr>
          <a:xfrm>
            <a:off x="9735503" y="5219021"/>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832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HEMEDEX</a:t>
            </a:r>
          </a:p>
        </p:txBody>
      </p:sp>
      <p:sp>
        <p:nvSpPr>
          <p:cNvPr id="3" name="Zástupný symbol pro obsah 2"/>
          <p:cNvSpPr>
            <a:spLocks noGrp="1"/>
          </p:cNvSpPr>
          <p:nvPr>
            <p:ph idx="1"/>
          </p:nvPr>
        </p:nvSpPr>
        <p:spPr/>
        <p:txBody>
          <a:bodyPr>
            <a:normAutofit/>
          </a:bodyPr>
          <a:lstStyle/>
          <a:p>
            <a:r>
              <a:rPr lang="cs-CZ" dirty="0"/>
              <a:t>Monitorování průtoku krve mozkem</a:t>
            </a:r>
          </a:p>
          <a:p>
            <a:pPr marL="609600" indent="-609600" algn="ctr">
              <a:lnSpc>
                <a:spcPct val="140000"/>
              </a:lnSpc>
              <a:buNone/>
            </a:pPr>
            <a:r>
              <a:rPr lang="cs-CZ" dirty="0"/>
              <a:t> </a:t>
            </a:r>
            <a:r>
              <a:rPr lang="cs-CZ" i="1" dirty="0"/>
              <a:t>Real </a:t>
            </a:r>
            <a:r>
              <a:rPr lang="cs-CZ" i="1" dirty="0" err="1"/>
              <a:t>time</a:t>
            </a:r>
            <a:r>
              <a:rPr lang="cs-CZ" dirty="0"/>
              <a:t> monitoring </a:t>
            </a:r>
            <a:r>
              <a:rPr lang="cs-CZ" b="1" dirty="0"/>
              <a:t>CBF</a:t>
            </a:r>
            <a:r>
              <a:rPr lang="cs-CZ" dirty="0"/>
              <a:t> v absolutních číslech  </a:t>
            </a:r>
            <a:r>
              <a:rPr lang="en-US" dirty="0">
                <a:cs typeface="Arial" charset="0"/>
              </a:rPr>
              <a:t>[</a:t>
            </a:r>
            <a:r>
              <a:rPr lang="cs-CZ" b="1" dirty="0"/>
              <a:t>ml/100g.min</a:t>
            </a:r>
            <a:r>
              <a:rPr lang="cs-CZ" b="1" baseline="30000" dirty="0"/>
              <a:t>-1</a:t>
            </a:r>
            <a:r>
              <a:rPr lang="en-US" dirty="0">
                <a:cs typeface="Arial" charset="0"/>
              </a:rPr>
              <a:t>]</a:t>
            </a:r>
            <a:endParaRPr lang="cs-CZ" dirty="0">
              <a:cs typeface="Arial" charset="0"/>
            </a:endParaRPr>
          </a:p>
          <a:p>
            <a:pPr marL="609600" indent="-609600">
              <a:lnSpc>
                <a:spcPct val="80000"/>
              </a:lnSpc>
              <a:buNone/>
            </a:pPr>
            <a:endParaRPr lang="cs-CZ" sz="3600" i="1" dirty="0"/>
          </a:p>
          <a:p>
            <a:pPr marL="609600" indent="-609600">
              <a:lnSpc>
                <a:spcPct val="80000"/>
              </a:lnSpc>
              <a:buNone/>
            </a:pPr>
            <a:r>
              <a:rPr lang="cs-CZ" sz="3600" i="1" dirty="0"/>
              <a:t>           48-53 ml/100 g/min</a:t>
            </a:r>
            <a:r>
              <a:rPr lang="cs-CZ" sz="3600" dirty="0"/>
              <a:t>. </a:t>
            </a:r>
          </a:p>
          <a:p>
            <a:pPr marL="609600" indent="-609600">
              <a:lnSpc>
                <a:spcPct val="80000"/>
              </a:lnSpc>
              <a:buNone/>
            </a:pPr>
            <a:endParaRPr lang="cs-CZ" sz="3600" dirty="0"/>
          </a:p>
          <a:p>
            <a:pPr marL="609600" indent="-609600">
              <a:lnSpc>
                <a:spcPct val="80000"/>
              </a:lnSpc>
              <a:buNone/>
            </a:pPr>
            <a:endParaRPr lang="cs-CZ" sz="3600" dirty="0"/>
          </a:p>
          <a:p>
            <a:pPr marL="609600" indent="-609600" algn="ctr">
              <a:lnSpc>
                <a:spcPct val="80000"/>
              </a:lnSpc>
              <a:buNone/>
            </a:pPr>
            <a:r>
              <a:rPr lang="cs-CZ" sz="3600" dirty="0"/>
              <a:t>      </a:t>
            </a:r>
            <a:r>
              <a:rPr lang="cs-CZ" dirty="0">
                <a:solidFill>
                  <a:srgbClr val="00FF00"/>
                </a:solidFill>
              </a:rPr>
              <a:t>šedá hmota - </a:t>
            </a:r>
            <a:r>
              <a:rPr lang="cs-CZ" i="1" dirty="0">
                <a:solidFill>
                  <a:srgbClr val="00FF00"/>
                </a:solidFill>
              </a:rPr>
              <a:t>69 ml/100 g/min</a:t>
            </a:r>
            <a:r>
              <a:rPr lang="cs-CZ" dirty="0">
                <a:solidFill>
                  <a:srgbClr val="00FF00"/>
                </a:solidFill>
              </a:rPr>
              <a:t>,</a:t>
            </a:r>
            <a:r>
              <a:rPr lang="cs-CZ" dirty="0"/>
              <a:t> </a:t>
            </a:r>
          </a:p>
          <a:p>
            <a:pPr marL="609600" indent="-609600" algn="ctr">
              <a:lnSpc>
                <a:spcPct val="80000"/>
              </a:lnSpc>
              <a:buNone/>
            </a:pPr>
            <a:r>
              <a:rPr lang="cs-CZ" dirty="0"/>
              <a:t>         </a:t>
            </a:r>
            <a:r>
              <a:rPr lang="cs-CZ" dirty="0">
                <a:solidFill>
                  <a:srgbClr val="FF0000"/>
                </a:solidFill>
              </a:rPr>
              <a:t>bílá hmota - </a:t>
            </a:r>
            <a:r>
              <a:rPr lang="cs-CZ" i="1" dirty="0">
                <a:solidFill>
                  <a:srgbClr val="FF0000"/>
                </a:solidFill>
              </a:rPr>
              <a:t>28 ml/100 g/min</a:t>
            </a:r>
            <a:r>
              <a:rPr lang="cs-CZ" dirty="0">
                <a:solidFill>
                  <a:srgbClr val="FF0000"/>
                </a:solidFill>
              </a:rPr>
              <a:t>.</a:t>
            </a:r>
            <a:br>
              <a:rPr lang="cs-CZ" dirty="0"/>
            </a:br>
            <a:endParaRPr lang="cs-CZ" dirty="0">
              <a:cs typeface="Arial" charset="0"/>
            </a:endParaRPr>
          </a:p>
          <a:p>
            <a:pPr marL="609600" indent="-609600" algn="ctr">
              <a:lnSpc>
                <a:spcPct val="140000"/>
              </a:lnSpc>
              <a:buNone/>
            </a:pPr>
            <a:endParaRPr lang="cs-CZ" b="1" baseline="30000" dirty="0"/>
          </a:p>
          <a:p>
            <a:endParaRPr lang="cs-CZ" dirty="0"/>
          </a:p>
        </p:txBody>
      </p:sp>
      <p:pic>
        <p:nvPicPr>
          <p:cNvPr id="4" name="Obrázek 3" descr="kurzy_nconzo.png"/>
          <p:cNvPicPr>
            <a:picLocks noChangeAspect="1"/>
          </p:cNvPicPr>
          <p:nvPr/>
        </p:nvPicPr>
        <p:blipFill>
          <a:blip r:embed="rId2" cstate="print"/>
          <a:stretch>
            <a:fillRect/>
          </a:stretch>
        </p:blipFill>
        <p:spPr>
          <a:xfrm>
            <a:off x="9735503" y="5219021"/>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8848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18117.jpg"/>
          <p:cNvPicPr>
            <a:picLocks noGrp="1" noChangeAspect="1"/>
          </p:cNvPicPr>
          <p:nvPr>
            <p:ph idx="1"/>
          </p:nvPr>
        </p:nvPicPr>
        <p:blipFill>
          <a:blip r:embed="rId2" cstate="print"/>
          <a:stretch>
            <a:fillRect/>
          </a:stretch>
        </p:blipFill>
        <p:spPr>
          <a:xfrm>
            <a:off x="3287688" y="1268761"/>
            <a:ext cx="5559406" cy="4447525"/>
          </a:xfrm>
        </p:spPr>
      </p:pic>
    </p:spTree>
    <p:extLst>
      <p:ext uri="{BB962C8B-B14F-4D97-AF65-F5344CB8AC3E}">
        <p14:creationId xmlns:p14="http://schemas.microsoft.com/office/powerpoint/2010/main" val="2139891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BPM-with-Vasospasm-Image-1.jpg"/>
          <p:cNvPicPr>
            <a:picLocks noGrp="1" noChangeAspect="1"/>
          </p:cNvPicPr>
          <p:nvPr>
            <p:ph idx="1"/>
          </p:nvPr>
        </p:nvPicPr>
        <p:blipFill>
          <a:blip r:embed="rId2" cstate="print"/>
          <a:stretch>
            <a:fillRect/>
          </a:stretch>
        </p:blipFill>
        <p:spPr>
          <a:xfrm>
            <a:off x="3647729" y="764704"/>
            <a:ext cx="4954851" cy="5632954"/>
          </a:xfrm>
        </p:spPr>
      </p:pic>
    </p:spTree>
    <p:extLst>
      <p:ext uri="{BB962C8B-B14F-4D97-AF65-F5344CB8AC3E}">
        <p14:creationId xmlns:p14="http://schemas.microsoft.com/office/powerpoint/2010/main" val="392117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intrakraniálního tlaku</a:t>
            </a:r>
            <a:endParaRPr lang="en-US" dirty="0"/>
          </a:p>
        </p:txBody>
      </p:sp>
      <p:sp>
        <p:nvSpPr>
          <p:cNvPr id="3" name="Zástupný symbol pro obsah 2"/>
          <p:cNvSpPr>
            <a:spLocks noGrp="1"/>
          </p:cNvSpPr>
          <p:nvPr>
            <p:ph idx="1"/>
          </p:nvPr>
        </p:nvSpPr>
        <p:spPr/>
        <p:txBody>
          <a:bodyPr>
            <a:normAutofit/>
          </a:bodyPr>
          <a:lstStyle/>
          <a:p>
            <a:r>
              <a:rPr lang="cs-CZ" dirty="0"/>
              <a:t>Indikace: nitrolební hypertenze, mozkový edém, </a:t>
            </a:r>
            <a:r>
              <a:rPr lang="cs-CZ" dirty="0" err="1"/>
              <a:t>kraniotrauma</a:t>
            </a:r>
            <a:r>
              <a:rPr lang="cs-CZ" dirty="0"/>
              <a:t>, infekce CNS</a:t>
            </a:r>
          </a:p>
          <a:p>
            <a:endParaRPr lang="cs-CZ" dirty="0"/>
          </a:p>
          <a:p>
            <a:r>
              <a:rPr lang="cs-CZ" dirty="0"/>
              <a:t>Norma hodnoty ICP do 15 </a:t>
            </a:r>
            <a:r>
              <a:rPr lang="cs-CZ" dirty="0" err="1"/>
              <a:t>mmHg</a:t>
            </a:r>
            <a:endParaRPr lang="cs-CZ" dirty="0"/>
          </a:p>
          <a:p>
            <a:endParaRPr lang="cs-CZ" dirty="0"/>
          </a:p>
          <a:p>
            <a:r>
              <a:rPr lang="cs-CZ" dirty="0"/>
              <a:t>Dělení na parenchymový – subdurální – epidurální - intra ventrikulární</a:t>
            </a:r>
          </a:p>
          <a:p>
            <a:endParaRPr lang="cs-CZ" dirty="0"/>
          </a:p>
          <a:p>
            <a:r>
              <a:rPr lang="cs-CZ" dirty="0"/>
              <a:t>Křivka by měla být ve stejném rytmu jako křivka arteriální.</a:t>
            </a:r>
          </a:p>
          <a:p>
            <a:endParaRPr lang="cs-CZ" dirty="0"/>
          </a:p>
          <a:p>
            <a:endParaRPr lang="cs-CZ" dirty="0"/>
          </a:p>
          <a:p>
            <a:endParaRPr lang="cs-CZ" dirty="0"/>
          </a:p>
          <a:p>
            <a:endParaRPr lang="en-US" dirty="0"/>
          </a:p>
        </p:txBody>
      </p:sp>
      <p:pic>
        <p:nvPicPr>
          <p:cNvPr id="4" name="Obrázek 3" descr="93_CV-Diag_i100_L.gif"/>
          <p:cNvPicPr>
            <a:picLocks noChangeAspect="1"/>
          </p:cNvPicPr>
          <p:nvPr/>
        </p:nvPicPr>
        <p:blipFill>
          <a:blip r:embed="rId3" cstate="print"/>
          <a:stretch>
            <a:fillRect/>
          </a:stretch>
        </p:blipFill>
        <p:spPr>
          <a:xfrm>
            <a:off x="9630508" y="414175"/>
            <a:ext cx="1723292" cy="1276513"/>
          </a:xfrm>
          <a:prstGeom prst="round1Rect">
            <a:avLst/>
          </a:prstGeom>
          <a:ln>
            <a:noFill/>
          </a:ln>
          <a:effectLst>
            <a:softEdge rad="317500"/>
          </a:effectLst>
        </p:spPr>
      </p:pic>
    </p:spTree>
    <p:extLst>
      <p:ext uri="{BB962C8B-B14F-4D97-AF65-F5344CB8AC3E}">
        <p14:creationId xmlns:p14="http://schemas.microsoft.com/office/powerpoint/2010/main" val="787046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473114"/>
            <a:ext cx="8229600" cy="737339"/>
          </a:xfrm>
        </p:spPr>
        <p:txBody>
          <a:bodyPr/>
          <a:lstStyle/>
          <a:p>
            <a:r>
              <a:rPr lang="cs-CZ" dirty="0"/>
              <a:t>Monitoring ICP – přesnější indikace</a:t>
            </a:r>
          </a:p>
        </p:txBody>
      </p:sp>
      <p:sp>
        <p:nvSpPr>
          <p:cNvPr id="3" name="Zástupný symbol pro obsah 2"/>
          <p:cNvSpPr>
            <a:spLocks noGrp="1"/>
          </p:cNvSpPr>
          <p:nvPr>
            <p:ph idx="1"/>
          </p:nvPr>
        </p:nvSpPr>
        <p:spPr/>
        <p:txBody>
          <a:bodyPr>
            <a:normAutofit lnSpcReduction="10000"/>
          </a:bodyPr>
          <a:lstStyle/>
          <a:p>
            <a:pPr>
              <a:buFontTx/>
              <a:buAutoNum type="arabicPeriod"/>
            </a:pPr>
            <a:r>
              <a:rPr lang="cs-CZ" dirty="0"/>
              <a:t>GCS </a:t>
            </a:r>
            <a:r>
              <a:rPr lang="cs-CZ" dirty="0">
                <a:sym typeface="Symbol" pitchFamily="18" charset="2"/>
              </a:rPr>
              <a:t></a:t>
            </a:r>
            <a:r>
              <a:rPr lang="cs-CZ" dirty="0"/>
              <a:t> 8 + abnormální CT nález</a:t>
            </a:r>
          </a:p>
          <a:p>
            <a:endParaRPr lang="cs-CZ" dirty="0"/>
          </a:p>
          <a:p>
            <a:pPr>
              <a:buNone/>
            </a:pPr>
            <a:r>
              <a:rPr lang="cs-CZ" dirty="0"/>
              <a:t>2. GCS </a:t>
            </a:r>
            <a:r>
              <a:rPr lang="cs-CZ" dirty="0">
                <a:sym typeface="Symbol" pitchFamily="18" charset="2"/>
              </a:rPr>
              <a:t></a:t>
            </a:r>
            <a:r>
              <a:rPr lang="cs-CZ" dirty="0"/>
              <a:t> 8 + normální CT nález a splnění alespoň minimálně 2 z těchto podmínek:   	</a:t>
            </a:r>
          </a:p>
          <a:p>
            <a:pPr>
              <a:buFont typeface="Wingdings" panose="05000000000000000000" pitchFamily="2" charset="2"/>
              <a:buChar char="§"/>
            </a:pPr>
            <a:r>
              <a:rPr lang="cs-CZ" dirty="0"/>
              <a:t> Věk </a:t>
            </a:r>
            <a:r>
              <a:rPr lang="cs-CZ" dirty="0">
                <a:sym typeface="Symbol" pitchFamily="18" charset="2"/>
              </a:rPr>
              <a:t></a:t>
            </a:r>
            <a:r>
              <a:rPr lang="cs-CZ" dirty="0"/>
              <a:t> 40 </a:t>
            </a:r>
          </a:p>
          <a:p>
            <a:pPr>
              <a:buFont typeface="Wingdings" panose="05000000000000000000" pitchFamily="2" charset="2"/>
              <a:buChar char="§"/>
            </a:pPr>
            <a:r>
              <a:rPr lang="cs-CZ" dirty="0"/>
              <a:t> </a:t>
            </a:r>
            <a:r>
              <a:rPr lang="cs-CZ" dirty="0" err="1"/>
              <a:t>hemiparesa</a:t>
            </a:r>
            <a:endParaRPr lang="cs-CZ" dirty="0"/>
          </a:p>
          <a:p>
            <a:pPr>
              <a:buFont typeface="Wingdings" panose="05000000000000000000" pitchFamily="2" charset="2"/>
              <a:buChar char="§"/>
            </a:pPr>
            <a:r>
              <a:rPr lang="cs-CZ" dirty="0"/>
              <a:t> TK </a:t>
            </a:r>
            <a:r>
              <a:rPr lang="cs-CZ" dirty="0" err="1"/>
              <a:t>syst</a:t>
            </a:r>
            <a:r>
              <a:rPr lang="cs-CZ" dirty="0"/>
              <a:t> </a:t>
            </a:r>
            <a:r>
              <a:rPr lang="cs-CZ" dirty="0">
                <a:sym typeface="Symbol" pitchFamily="18" charset="2"/>
              </a:rPr>
              <a:t></a:t>
            </a:r>
            <a:r>
              <a:rPr lang="cs-CZ" dirty="0"/>
              <a:t> 90 </a:t>
            </a:r>
            <a:r>
              <a:rPr lang="cs-CZ" dirty="0" err="1"/>
              <a:t>mmHg</a:t>
            </a:r>
            <a:r>
              <a:rPr lang="cs-CZ" dirty="0"/>
              <a:t>.</a:t>
            </a:r>
          </a:p>
          <a:p>
            <a:endParaRPr lang="cs-CZ" dirty="0"/>
          </a:p>
          <a:p>
            <a:pPr>
              <a:buNone/>
            </a:pPr>
            <a:r>
              <a:rPr lang="cs-CZ" dirty="0"/>
              <a:t>3. Při GCS </a:t>
            </a:r>
            <a:r>
              <a:rPr lang="cs-CZ" dirty="0">
                <a:sym typeface="Symbol" pitchFamily="18" charset="2"/>
              </a:rPr>
              <a:t></a:t>
            </a:r>
            <a:r>
              <a:rPr lang="cs-CZ" dirty="0"/>
              <a:t> 8 nejsou jednoznačná doporučení </a:t>
            </a:r>
          </a:p>
          <a:p>
            <a:endParaRPr lang="cs-CZ" dirty="0"/>
          </a:p>
        </p:txBody>
      </p:sp>
    </p:spTree>
    <p:extLst>
      <p:ext uri="{BB962C8B-B14F-4D97-AF65-F5344CB8AC3E}">
        <p14:creationId xmlns:p14="http://schemas.microsoft.com/office/powerpoint/2010/main" val="456792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intrakraniálního tlaku</a:t>
            </a:r>
            <a:endParaRPr lang="en-US" dirty="0"/>
          </a:p>
        </p:txBody>
      </p:sp>
      <p:sp>
        <p:nvSpPr>
          <p:cNvPr id="3" name="Zástupný symbol pro obsah 2"/>
          <p:cNvSpPr>
            <a:spLocks noGrp="1"/>
          </p:cNvSpPr>
          <p:nvPr>
            <p:ph idx="1"/>
          </p:nvPr>
        </p:nvSpPr>
        <p:spPr>
          <a:xfrm>
            <a:off x="838200" y="2046851"/>
            <a:ext cx="10515600" cy="4351338"/>
          </a:xfrm>
        </p:spPr>
        <p:txBody>
          <a:bodyPr/>
          <a:lstStyle/>
          <a:p>
            <a:r>
              <a:rPr lang="cs-CZ" sz="3200" dirty="0"/>
              <a:t>TLAKY:       do 15 </a:t>
            </a:r>
            <a:r>
              <a:rPr lang="cs-CZ" sz="3200" dirty="0" err="1"/>
              <a:t>mmHg</a:t>
            </a:r>
            <a:r>
              <a:rPr lang="cs-CZ" sz="3200" dirty="0"/>
              <a:t>    </a:t>
            </a:r>
          </a:p>
          <a:p>
            <a:pPr marL="54000" indent="0">
              <a:buNone/>
            </a:pPr>
            <a:r>
              <a:rPr lang="cs-CZ" sz="3200" dirty="0"/>
              <a:t>                     15-20 – zvýšené</a:t>
            </a:r>
          </a:p>
          <a:p>
            <a:pPr marL="0" indent="0">
              <a:buNone/>
            </a:pPr>
            <a:r>
              <a:rPr lang="cs-CZ" sz="3200" dirty="0"/>
              <a:t>                      20 a více – vysoké ICP</a:t>
            </a:r>
          </a:p>
          <a:p>
            <a:pPr marL="0" indent="0">
              <a:buNone/>
            </a:pPr>
            <a:endParaRPr lang="cs-CZ" sz="3200" b="1" dirty="0"/>
          </a:p>
          <a:p>
            <a:pPr marL="0" indent="0">
              <a:buNone/>
            </a:pPr>
            <a:r>
              <a:rPr lang="cs-CZ" sz="3200" b="1" dirty="0"/>
              <a:t>        CPP = MAP – ICP (norma &gt;65mmHg)</a:t>
            </a:r>
          </a:p>
          <a:p>
            <a:endParaRPr lang="en-US" dirty="0"/>
          </a:p>
        </p:txBody>
      </p:sp>
      <p:pic>
        <p:nvPicPr>
          <p:cNvPr id="4" name="Obrázek 3" descr="93_CV-Diag_i100_L.gif"/>
          <p:cNvPicPr>
            <a:picLocks noChangeAspect="1"/>
          </p:cNvPicPr>
          <p:nvPr/>
        </p:nvPicPr>
        <p:blipFill>
          <a:blip r:embed="rId2" cstate="print"/>
          <a:stretch>
            <a:fillRect/>
          </a:stretch>
        </p:blipFill>
        <p:spPr>
          <a:xfrm>
            <a:off x="8889467" y="1027906"/>
            <a:ext cx="2774994" cy="2055551"/>
          </a:xfrm>
          <a:prstGeom prst="round1Rect">
            <a:avLst/>
          </a:prstGeom>
          <a:ln>
            <a:noFill/>
          </a:ln>
          <a:effectLst>
            <a:softEdge rad="317500"/>
          </a:effectLst>
        </p:spPr>
      </p:pic>
    </p:spTree>
    <p:extLst>
      <p:ext uri="{BB962C8B-B14F-4D97-AF65-F5344CB8AC3E}">
        <p14:creationId xmlns:p14="http://schemas.microsoft.com/office/powerpoint/2010/main" val="1480129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5" descr="DSC01934"/>
          <p:cNvPicPr>
            <a:picLocks noChangeAspect="1" noChangeArrowheads="1"/>
          </p:cNvPicPr>
          <p:nvPr/>
        </p:nvPicPr>
        <p:blipFill>
          <a:blip r:embed="rId2" cstate="print"/>
          <a:srcRect/>
          <a:stretch>
            <a:fillRect/>
          </a:stretch>
        </p:blipFill>
        <p:spPr bwMode="auto">
          <a:xfrm>
            <a:off x="1524001" y="0"/>
            <a:ext cx="4500563" cy="3429000"/>
          </a:xfrm>
          <a:prstGeom prst="rect">
            <a:avLst/>
          </a:prstGeom>
          <a:noFill/>
        </p:spPr>
      </p:pic>
      <p:pic>
        <p:nvPicPr>
          <p:cNvPr id="5" name="Picture 6" descr="DSC01939"/>
          <p:cNvPicPr>
            <a:picLocks noChangeAspect="1" noChangeArrowheads="1"/>
          </p:cNvPicPr>
          <p:nvPr/>
        </p:nvPicPr>
        <p:blipFill>
          <a:blip r:embed="rId3" cstate="print"/>
          <a:srcRect/>
          <a:stretch>
            <a:fillRect/>
          </a:stretch>
        </p:blipFill>
        <p:spPr bwMode="auto">
          <a:xfrm>
            <a:off x="6024564" y="0"/>
            <a:ext cx="4643437" cy="3429000"/>
          </a:xfrm>
          <a:prstGeom prst="rect">
            <a:avLst/>
          </a:prstGeom>
          <a:noFill/>
        </p:spPr>
      </p:pic>
      <p:pic>
        <p:nvPicPr>
          <p:cNvPr id="6" name="Picture 7" descr="DSC01942"/>
          <p:cNvPicPr>
            <a:picLocks noChangeAspect="1" noChangeArrowheads="1"/>
          </p:cNvPicPr>
          <p:nvPr/>
        </p:nvPicPr>
        <p:blipFill>
          <a:blip r:embed="rId4" cstate="print"/>
          <a:srcRect/>
          <a:stretch>
            <a:fillRect/>
          </a:stretch>
        </p:blipFill>
        <p:spPr bwMode="auto">
          <a:xfrm>
            <a:off x="1524001" y="3429000"/>
            <a:ext cx="4500563" cy="3429000"/>
          </a:xfrm>
          <a:prstGeom prst="rect">
            <a:avLst/>
          </a:prstGeom>
          <a:noFill/>
        </p:spPr>
      </p:pic>
      <p:pic>
        <p:nvPicPr>
          <p:cNvPr id="7" name="Picture 8" descr="DSC01950"/>
          <p:cNvPicPr>
            <a:picLocks noChangeAspect="1" noChangeArrowheads="1"/>
          </p:cNvPicPr>
          <p:nvPr/>
        </p:nvPicPr>
        <p:blipFill>
          <a:blip r:embed="rId5" cstate="print"/>
          <a:srcRect/>
          <a:stretch>
            <a:fillRect/>
          </a:stretch>
        </p:blipFill>
        <p:spPr bwMode="auto">
          <a:xfrm>
            <a:off x="6024564" y="3429000"/>
            <a:ext cx="4643437" cy="3429000"/>
          </a:xfrm>
          <a:prstGeom prst="rect">
            <a:avLst/>
          </a:prstGeom>
          <a:noFill/>
        </p:spPr>
      </p:pic>
    </p:spTree>
    <p:extLst>
      <p:ext uri="{BB962C8B-B14F-4D97-AF65-F5344CB8AC3E}">
        <p14:creationId xmlns:p14="http://schemas.microsoft.com/office/powerpoint/2010/main" val="2727290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Picture 005"/>
          <p:cNvPicPr>
            <a:picLocks noChangeAspect="1" noChangeArrowheads="1"/>
          </p:cNvPicPr>
          <p:nvPr/>
        </p:nvPicPr>
        <p:blipFill>
          <a:blip r:embed="rId2" cstate="print"/>
          <a:srcRect l="4593" t="6042" r="8255" b="9970"/>
          <a:stretch>
            <a:fillRect/>
          </a:stretch>
        </p:blipFill>
        <p:spPr bwMode="auto">
          <a:xfrm>
            <a:off x="1600200" y="304801"/>
            <a:ext cx="4567238" cy="3300413"/>
          </a:xfrm>
          <a:prstGeom prst="rect">
            <a:avLst/>
          </a:prstGeom>
          <a:noFill/>
        </p:spPr>
      </p:pic>
      <p:pic>
        <p:nvPicPr>
          <p:cNvPr id="5" name="Picture 3" descr="Picture 006"/>
          <p:cNvPicPr>
            <a:picLocks noChangeAspect="1" noChangeArrowheads="1"/>
          </p:cNvPicPr>
          <p:nvPr/>
        </p:nvPicPr>
        <p:blipFill>
          <a:blip r:embed="rId3" cstate="print"/>
          <a:srcRect/>
          <a:stretch>
            <a:fillRect/>
          </a:stretch>
        </p:blipFill>
        <p:spPr bwMode="auto">
          <a:xfrm>
            <a:off x="6096000" y="260351"/>
            <a:ext cx="4572000" cy="3311525"/>
          </a:xfrm>
          <a:prstGeom prst="rect">
            <a:avLst/>
          </a:prstGeom>
          <a:noFill/>
        </p:spPr>
      </p:pic>
      <p:pic>
        <p:nvPicPr>
          <p:cNvPr id="6" name="Picture 4" descr="Picture 008"/>
          <p:cNvPicPr>
            <a:picLocks noChangeAspect="1" noChangeArrowheads="1"/>
          </p:cNvPicPr>
          <p:nvPr/>
        </p:nvPicPr>
        <p:blipFill>
          <a:blip r:embed="rId4" cstate="print"/>
          <a:srcRect/>
          <a:stretch>
            <a:fillRect/>
          </a:stretch>
        </p:blipFill>
        <p:spPr bwMode="auto">
          <a:xfrm>
            <a:off x="1631950" y="3500438"/>
            <a:ext cx="4464050" cy="3357562"/>
          </a:xfrm>
          <a:prstGeom prst="rect">
            <a:avLst/>
          </a:prstGeom>
          <a:noFill/>
        </p:spPr>
      </p:pic>
      <p:pic>
        <p:nvPicPr>
          <p:cNvPr id="7" name="Picture 5" descr="Picture 009"/>
          <p:cNvPicPr>
            <a:picLocks noChangeAspect="1" noChangeArrowheads="1"/>
          </p:cNvPicPr>
          <p:nvPr/>
        </p:nvPicPr>
        <p:blipFill>
          <a:blip r:embed="rId5" cstate="print"/>
          <a:srcRect/>
          <a:stretch>
            <a:fillRect/>
          </a:stretch>
        </p:blipFill>
        <p:spPr bwMode="auto">
          <a:xfrm>
            <a:off x="6024564" y="3460750"/>
            <a:ext cx="4530725" cy="3397250"/>
          </a:xfrm>
          <a:prstGeom prst="rect">
            <a:avLst/>
          </a:prstGeom>
          <a:noFill/>
        </p:spPr>
      </p:pic>
    </p:spTree>
    <p:extLst>
      <p:ext uri="{BB962C8B-B14F-4D97-AF65-F5344CB8AC3E}">
        <p14:creationId xmlns:p14="http://schemas.microsoft.com/office/powerpoint/2010/main" val="1184520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1951"/>
          <p:cNvPicPr>
            <a:picLocks noChangeAspect="1" noChangeArrowheads="1"/>
          </p:cNvPicPr>
          <p:nvPr/>
        </p:nvPicPr>
        <p:blipFill>
          <a:blip r:embed="rId2" cstate="print"/>
          <a:srcRect/>
          <a:stretch>
            <a:fillRect/>
          </a:stretch>
        </p:blipFill>
        <p:spPr bwMode="auto">
          <a:xfrm>
            <a:off x="2566989" y="765176"/>
            <a:ext cx="7140575" cy="5497513"/>
          </a:xfrm>
          <a:prstGeom prst="rect">
            <a:avLst/>
          </a:prstGeom>
          <a:noFill/>
        </p:spPr>
      </p:pic>
    </p:spTree>
    <p:extLst>
      <p:ext uri="{BB962C8B-B14F-4D97-AF65-F5344CB8AC3E}">
        <p14:creationId xmlns:p14="http://schemas.microsoft.com/office/powerpoint/2010/main" val="293833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9DE44-4AE4-4395-AEC2-587683720CD2}"/>
              </a:ext>
            </a:extLst>
          </p:cNvPr>
          <p:cNvSpPr>
            <a:spLocks noGrp="1"/>
          </p:cNvSpPr>
          <p:nvPr>
            <p:ph type="title"/>
          </p:nvPr>
        </p:nvSpPr>
        <p:spPr/>
        <p:txBody>
          <a:bodyPr/>
          <a:lstStyle/>
          <a:p>
            <a:r>
              <a:rPr lang="cs-CZ" dirty="0"/>
              <a:t>Negativní aspekty monitorace </a:t>
            </a:r>
          </a:p>
        </p:txBody>
      </p:sp>
      <p:sp>
        <p:nvSpPr>
          <p:cNvPr id="3" name="Zástupný obsah 2">
            <a:extLst>
              <a:ext uri="{FF2B5EF4-FFF2-40B4-BE49-F238E27FC236}">
                <a16:creationId xmlns:a16="http://schemas.microsoft.com/office/drawing/2014/main" id="{18989F0E-18B0-4F61-8917-B2D843759E2B}"/>
              </a:ext>
            </a:extLst>
          </p:cNvPr>
          <p:cNvSpPr>
            <a:spLocks noGrp="1"/>
          </p:cNvSpPr>
          <p:nvPr>
            <p:ph idx="1"/>
          </p:nvPr>
        </p:nvSpPr>
        <p:spPr>
          <a:xfrm>
            <a:off x="720000" y="1777062"/>
            <a:ext cx="10753200" cy="4139998"/>
          </a:xfrm>
        </p:spPr>
        <p:txBody>
          <a:bodyPr/>
          <a:lstStyle/>
          <a:p>
            <a:r>
              <a:rPr lang="cs-CZ" dirty="0"/>
              <a:t> chyby a nepřesnosti měření</a:t>
            </a:r>
          </a:p>
          <a:p>
            <a:r>
              <a:rPr lang="cs-CZ" dirty="0"/>
              <a:t> zátěž a nepohodlí pro nemocné</a:t>
            </a:r>
          </a:p>
          <a:p>
            <a:r>
              <a:rPr lang="cs-CZ" dirty="0"/>
              <a:t> zvýšení nákladů</a:t>
            </a:r>
          </a:p>
          <a:p>
            <a:r>
              <a:rPr lang="cs-CZ" dirty="0"/>
              <a:t> větší soustředění na monitory než pacienta.</a:t>
            </a:r>
          </a:p>
          <a:p>
            <a:endParaRPr lang="cs-CZ" dirty="0"/>
          </a:p>
        </p:txBody>
      </p:sp>
    </p:spTree>
    <p:extLst>
      <p:ext uri="{BB962C8B-B14F-4D97-AF65-F5344CB8AC3E}">
        <p14:creationId xmlns:p14="http://schemas.microsoft.com/office/powerpoint/2010/main" val="1695906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ICP přes komorovou drenáž</a:t>
            </a:r>
          </a:p>
        </p:txBody>
      </p:sp>
      <p:sp>
        <p:nvSpPr>
          <p:cNvPr id="3" name="Zástupný symbol pro obsah 2"/>
          <p:cNvSpPr>
            <a:spLocks noGrp="1"/>
          </p:cNvSpPr>
          <p:nvPr>
            <p:ph sz="quarter" idx="1"/>
          </p:nvPr>
        </p:nvSpPr>
        <p:spPr>
          <a:xfrm>
            <a:off x="838200" y="1825625"/>
            <a:ext cx="9560169" cy="4351338"/>
          </a:xfrm>
        </p:spPr>
        <p:txBody>
          <a:bodyPr>
            <a:normAutofit fontScale="77500" lnSpcReduction="20000"/>
          </a:bodyPr>
          <a:lstStyle/>
          <a:p>
            <a:endParaRPr lang="cs-CZ" dirty="0"/>
          </a:p>
          <a:p>
            <a:r>
              <a:rPr lang="cs-CZ" dirty="0">
                <a:latin typeface="+mj-lt"/>
              </a:rPr>
              <a:t>Zde se provádí kalibrace podobně jako u invazivního arteriálního tlaku, čili nulování.</a:t>
            </a:r>
          </a:p>
          <a:p>
            <a:endParaRPr lang="cs-CZ" dirty="0">
              <a:latin typeface="+mj-lt"/>
            </a:endParaRPr>
          </a:p>
          <a:p>
            <a:r>
              <a:rPr lang="cs-CZ" dirty="0">
                <a:latin typeface="+mj-lt"/>
              </a:rPr>
              <a:t>Komůrka se nuluje v cca 1cm nad uchem.</a:t>
            </a:r>
          </a:p>
          <a:p>
            <a:endParaRPr lang="cs-CZ" dirty="0">
              <a:latin typeface="+mj-lt"/>
            </a:endParaRPr>
          </a:p>
          <a:p>
            <a:r>
              <a:rPr lang="cs-CZ" dirty="0">
                <a:latin typeface="+mj-lt"/>
              </a:rPr>
              <a:t>Na komůrce není napojen proplachový set ale je zašpuntována.</a:t>
            </a:r>
          </a:p>
          <a:p>
            <a:endParaRPr lang="cs-CZ" dirty="0">
              <a:latin typeface="+mj-lt"/>
            </a:endParaRPr>
          </a:p>
          <a:p>
            <a:r>
              <a:rPr lang="cs-CZ" dirty="0">
                <a:latin typeface="+mj-lt"/>
              </a:rPr>
              <a:t>Nezapomínat uzavřít správně systém, aby hodnoty nebyly zkreslené (pokud měříte při otevřené ZKD, je nutné sledovat křivku).</a:t>
            </a:r>
          </a:p>
          <a:p>
            <a:endParaRPr lang="cs-CZ" dirty="0">
              <a:latin typeface="+mj-lt"/>
            </a:endParaRPr>
          </a:p>
          <a:p>
            <a:r>
              <a:rPr lang="cs-CZ" dirty="0">
                <a:latin typeface="+mj-lt"/>
              </a:rPr>
              <a:t>Pokud křivka zmizí, znamená to, že ICP přesáhlo tlak daný výškou drenáže, </a:t>
            </a:r>
            <a:r>
              <a:rPr lang="cs-CZ" b="1" dirty="0">
                <a:latin typeface="+mj-lt"/>
              </a:rPr>
              <a:t>v lebce můžou být extrémní hodnoty</a:t>
            </a:r>
            <a:r>
              <a:rPr lang="cs-CZ" dirty="0">
                <a:latin typeface="+mj-lt"/>
              </a:rPr>
              <a:t>, přitom na monitoru vidíte číslo odpovídající výšce drenáže -&gt; v tomto případě sledujte </a:t>
            </a:r>
            <a:r>
              <a:rPr lang="cs-CZ" dirty="0"/>
              <a:t>bedlivě </a:t>
            </a:r>
            <a:r>
              <a:rPr lang="cs-CZ" dirty="0">
                <a:latin typeface="+mj-lt"/>
              </a:rPr>
              <a:t>odpady z drenáže a informujte lékaře.</a:t>
            </a:r>
          </a:p>
        </p:txBody>
      </p:sp>
      <p:pic>
        <p:nvPicPr>
          <p:cNvPr id="4" name="Obrázek 3" descr="93_CV-Diag_i100_L.gif"/>
          <p:cNvPicPr>
            <a:picLocks noChangeAspect="1"/>
          </p:cNvPicPr>
          <p:nvPr/>
        </p:nvPicPr>
        <p:blipFill>
          <a:blip r:embed="rId2" cstate="print"/>
          <a:stretch>
            <a:fillRect/>
          </a:stretch>
        </p:blipFill>
        <p:spPr>
          <a:xfrm>
            <a:off x="9730153" y="746552"/>
            <a:ext cx="2016369" cy="1493607"/>
          </a:xfrm>
          <a:prstGeom prst="round1Rect">
            <a:avLst/>
          </a:prstGeom>
          <a:ln>
            <a:noFill/>
          </a:ln>
          <a:effectLst>
            <a:softEdge rad="317500"/>
          </a:effectLst>
        </p:spPr>
      </p:pic>
      <p:pic>
        <p:nvPicPr>
          <p:cNvPr id="5" name="Obrázek 4" descr="kurzy_nconzo.png"/>
          <p:cNvPicPr>
            <a:picLocks noChangeAspect="1"/>
          </p:cNvPicPr>
          <p:nvPr/>
        </p:nvPicPr>
        <p:blipFill>
          <a:blip r:embed="rId3" cstate="print"/>
          <a:stretch>
            <a:fillRect/>
          </a:stretch>
        </p:blipFill>
        <p:spPr>
          <a:xfrm>
            <a:off x="10136555" y="5443610"/>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9468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4" name="MPpH8MnXhb8"/>
          <p:cNvPicPr>
            <a:picLocks noGrp="1" noRot="1" noChangeAspect="1"/>
          </p:cNvPicPr>
          <p:nvPr>
            <p:ph idx="1"/>
            <a:videoFile r:link="rId1"/>
          </p:nvPr>
        </p:nvPicPr>
        <p:blipFill>
          <a:blip r:embed="rId3"/>
          <a:stretch>
            <a:fillRect/>
          </a:stretch>
        </p:blipFill>
        <p:spPr>
          <a:xfrm>
            <a:off x="1240407" y="650664"/>
            <a:ext cx="9711185" cy="5462542"/>
          </a:xfrm>
          <a:prstGeom prst="rect">
            <a:avLst/>
          </a:prstGeom>
        </p:spPr>
      </p:pic>
    </p:spTree>
    <p:extLst>
      <p:ext uri="{BB962C8B-B14F-4D97-AF65-F5344CB8AC3E}">
        <p14:creationId xmlns:p14="http://schemas.microsoft.com/office/powerpoint/2010/main" val="1727402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intrakraniálního tlaku</a:t>
            </a:r>
            <a:endParaRPr lang="en-US" dirty="0"/>
          </a:p>
        </p:txBody>
      </p:sp>
      <p:sp>
        <p:nvSpPr>
          <p:cNvPr id="3" name="Zástupný symbol pro obsah 2"/>
          <p:cNvSpPr>
            <a:spLocks noGrp="1"/>
          </p:cNvSpPr>
          <p:nvPr>
            <p:ph idx="1"/>
          </p:nvPr>
        </p:nvSpPr>
        <p:spPr>
          <a:xfrm>
            <a:off x="1019907" y="2328961"/>
            <a:ext cx="8710246" cy="3274670"/>
          </a:xfrm>
        </p:spPr>
        <p:txBody>
          <a:bodyPr/>
          <a:lstStyle/>
          <a:p>
            <a:r>
              <a:rPr lang="cs-CZ" sz="3200" dirty="0"/>
              <a:t>Lze ojediněle zaznamenat i negativní hodnoty, jelikož v síních srdce vzniká při diastole podtlak -&gt; přenos přes žíly do hlavy.</a:t>
            </a:r>
          </a:p>
          <a:p>
            <a:endParaRPr lang="cs-CZ" sz="3200" dirty="0"/>
          </a:p>
          <a:p>
            <a:r>
              <a:rPr lang="cs-CZ" sz="3200" dirty="0"/>
              <a:t>Neměl by být nižší než -2 </a:t>
            </a:r>
            <a:r>
              <a:rPr lang="cs-CZ" sz="3200" dirty="0" err="1"/>
              <a:t>mmHg</a:t>
            </a:r>
            <a:r>
              <a:rPr lang="cs-CZ" sz="3200" dirty="0"/>
              <a:t>, jinak se může jednat o technickou chybu nebo při otevřené ZKD</a:t>
            </a:r>
            <a:r>
              <a:rPr lang="cs-CZ" dirty="0"/>
              <a:t>.</a:t>
            </a:r>
          </a:p>
          <a:p>
            <a:endParaRPr lang="en-US" dirty="0"/>
          </a:p>
        </p:txBody>
      </p:sp>
      <p:pic>
        <p:nvPicPr>
          <p:cNvPr id="4" name="Obrázek 3" descr="93_CV-Diag_i100_L.gif"/>
          <p:cNvPicPr>
            <a:picLocks noChangeAspect="1"/>
          </p:cNvPicPr>
          <p:nvPr/>
        </p:nvPicPr>
        <p:blipFill>
          <a:blip r:embed="rId2" cstate="print"/>
          <a:stretch>
            <a:fillRect/>
          </a:stretch>
        </p:blipFill>
        <p:spPr>
          <a:xfrm>
            <a:off x="9472246" y="365125"/>
            <a:ext cx="2285999" cy="1693333"/>
          </a:xfrm>
          <a:prstGeom prst="round1Rect">
            <a:avLst/>
          </a:prstGeom>
          <a:ln>
            <a:noFill/>
          </a:ln>
          <a:effectLst>
            <a:softEdge rad="317500"/>
          </a:effectLst>
        </p:spPr>
      </p:pic>
      <p:pic>
        <p:nvPicPr>
          <p:cNvPr id="5" name="Obrázek 4" descr="kurzy_nconzo.png"/>
          <p:cNvPicPr>
            <a:picLocks noChangeAspect="1"/>
          </p:cNvPicPr>
          <p:nvPr/>
        </p:nvPicPr>
        <p:blipFill>
          <a:blip r:embed="rId3" cstate="print"/>
          <a:stretch>
            <a:fillRect/>
          </a:stretch>
        </p:blipFill>
        <p:spPr>
          <a:xfrm>
            <a:off x="10136555" y="5443610"/>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4475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0630" y="212725"/>
            <a:ext cx="10515600" cy="1325563"/>
          </a:xfrm>
        </p:spPr>
        <p:txBody>
          <a:bodyPr/>
          <a:lstStyle/>
          <a:p>
            <a:r>
              <a:rPr lang="cs-CZ" dirty="0"/>
              <a:t>ICP – udržení v normě</a:t>
            </a:r>
          </a:p>
        </p:txBody>
      </p:sp>
      <p:sp>
        <p:nvSpPr>
          <p:cNvPr id="3" name="Zástupný symbol pro obsah 2"/>
          <p:cNvSpPr>
            <a:spLocks noGrp="1"/>
          </p:cNvSpPr>
          <p:nvPr>
            <p:ph sz="quarter" idx="1"/>
          </p:nvPr>
        </p:nvSpPr>
        <p:spPr>
          <a:xfrm>
            <a:off x="838200" y="1294871"/>
            <a:ext cx="11204854" cy="5233250"/>
          </a:xfrm>
        </p:spPr>
        <p:txBody>
          <a:bodyPr>
            <a:normAutofit fontScale="77500" lnSpcReduction="20000"/>
          </a:bodyPr>
          <a:lstStyle/>
          <a:p>
            <a:endParaRPr lang="cs-CZ" dirty="0"/>
          </a:p>
          <a:p>
            <a:r>
              <a:rPr lang="cs-CZ" dirty="0"/>
              <a:t>Poloha pacienta.</a:t>
            </a:r>
          </a:p>
          <a:p>
            <a:endParaRPr lang="cs-CZ" dirty="0"/>
          </a:p>
          <a:p>
            <a:r>
              <a:rPr lang="cs-CZ" dirty="0"/>
              <a:t>Poloha hlavy a krku pacienta (</a:t>
            </a:r>
            <a:r>
              <a:rPr lang="cs-CZ" dirty="0" err="1"/>
              <a:t>cave</a:t>
            </a:r>
            <a:r>
              <a:rPr lang="cs-CZ" dirty="0"/>
              <a:t> krční límce).</a:t>
            </a:r>
          </a:p>
          <a:p>
            <a:endParaRPr lang="cs-CZ" dirty="0"/>
          </a:p>
          <a:p>
            <a:r>
              <a:rPr lang="cs-CZ" dirty="0"/>
              <a:t>Dostatečný TK.</a:t>
            </a:r>
          </a:p>
          <a:p>
            <a:endParaRPr lang="cs-CZ" dirty="0"/>
          </a:p>
          <a:p>
            <a:r>
              <a:rPr lang="cs-CZ" dirty="0"/>
              <a:t>Dostatečná </a:t>
            </a:r>
            <a:r>
              <a:rPr lang="cs-CZ" dirty="0" err="1"/>
              <a:t>analgo</a:t>
            </a:r>
            <a:r>
              <a:rPr lang="cs-CZ" dirty="0"/>
              <a:t>-</a:t>
            </a:r>
            <a:r>
              <a:rPr lang="cs-CZ" dirty="0" err="1"/>
              <a:t>sedace</a:t>
            </a:r>
            <a:r>
              <a:rPr lang="cs-CZ" dirty="0"/>
              <a:t> (manipulace, odsávání).</a:t>
            </a:r>
          </a:p>
          <a:p>
            <a:endParaRPr lang="cs-CZ" dirty="0"/>
          </a:p>
          <a:p>
            <a:r>
              <a:rPr lang="cs-CZ" dirty="0"/>
              <a:t>Zevní komorová drenáž.</a:t>
            </a:r>
          </a:p>
          <a:p>
            <a:endParaRPr lang="cs-CZ" dirty="0"/>
          </a:p>
          <a:p>
            <a:r>
              <a:rPr lang="cs-CZ" dirty="0"/>
              <a:t>Osmotická diuretika (</a:t>
            </a:r>
            <a:r>
              <a:rPr lang="cs-CZ" dirty="0" err="1"/>
              <a:t>Manitol</a:t>
            </a:r>
            <a:r>
              <a:rPr lang="cs-CZ" dirty="0"/>
              <a:t>, </a:t>
            </a:r>
            <a:r>
              <a:rPr lang="cs-CZ" dirty="0" err="1"/>
              <a:t>NaCl</a:t>
            </a:r>
            <a:r>
              <a:rPr lang="cs-CZ" dirty="0"/>
              <a:t>).</a:t>
            </a:r>
          </a:p>
          <a:p>
            <a:endParaRPr lang="cs-CZ" dirty="0"/>
          </a:p>
          <a:p>
            <a:r>
              <a:rPr lang="cs-CZ" dirty="0"/>
              <a:t>Mírná </a:t>
            </a:r>
            <a:r>
              <a:rPr lang="cs-CZ" dirty="0" err="1"/>
              <a:t>hyperventilace</a:t>
            </a:r>
            <a:r>
              <a:rPr lang="cs-CZ" dirty="0"/>
              <a:t>. </a:t>
            </a:r>
          </a:p>
          <a:p>
            <a:endParaRPr lang="cs-CZ" dirty="0"/>
          </a:p>
          <a:p>
            <a:r>
              <a:rPr lang="cs-CZ" dirty="0"/>
              <a:t>Hypotermie, tma, ticho, minimalizace intervencí..</a:t>
            </a:r>
          </a:p>
        </p:txBody>
      </p:sp>
      <p:pic>
        <p:nvPicPr>
          <p:cNvPr id="4" name="Obrázek 3" descr="93_CV-Diag_i100_L.gif"/>
          <p:cNvPicPr>
            <a:picLocks noChangeAspect="1"/>
          </p:cNvPicPr>
          <p:nvPr/>
        </p:nvPicPr>
        <p:blipFill>
          <a:blip r:embed="rId2" cstate="print"/>
          <a:stretch>
            <a:fillRect/>
          </a:stretch>
        </p:blipFill>
        <p:spPr>
          <a:xfrm>
            <a:off x="8225190" y="662912"/>
            <a:ext cx="2774994" cy="2055551"/>
          </a:xfrm>
          <a:prstGeom prst="round1Rect">
            <a:avLst/>
          </a:prstGeom>
          <a:ln>
            <a:noFill/>
          </a:ln>
          <a:effectLst>
            <a:softEdge rad="317500"/>
          </a:effectLst>
        </p:spPr>
      </p:pic>
      <p:pic>
        <p:nvPicPr>
          <p:cNvPr id="5" name="Obrázek 4" descr="kurzy_nconzo.png"/>
          <p:cNvPicPr>
            <a:picLocks noChangeAspect="1"/>
          </p:cNvPicPr>
          <p:nvPr/>
        </p:nvPicPr>
        <p:blipFill>
          <a:blip r:embed="rId3" cstate="print"/>
          <a:stretch>
            <a:fillRect/>
          </a:stretch>
        </p:blipFill>
        <p:spPr>
          <a:xfrm>
            <a:off x="10136555" y="5443610"/>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022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Prevence vzestupu ICP při odsávání.</a:t>
            </a:r>
          </a:p>
        </p:txBody>
      </p:sp>
      <p:sp>
        <p:nvSpPr>
          <p:cNvPr id="3" name="Zástupný symbol pro obsah 2"/>
          <p:cNvSpPr>
            <a:spLocks noGrp="1"/>
          </p:cNvSpPr>
          <p:nvPr>
            <p:ph sz="quarter" idx="1"/>
          </p:nvPr>
        </p:nvSpPr>
        <p:spPr>
          <a:xfrm>
            <a:off x="838200" y="1690688"/>
            <a:ext cx="10515600" cy="4351338"/>
          </a:xfrm>
        </p:spPr>
        <p:txBody>
          <a:bodyPr>
            <a:normAutofit/>
          </a:bodyPr>
          <a:lstStyle/>
          <a:p>
            <a:r>
              <a:rPr lang="cs-CZ" dirty="0"/>
              <a:t>Zamezit rutinnímu odsávání z DC</a:t>
            </a:r>
          </a:p>
          <a:p>
            <a:endParaRPr lang="cs-CZ" dirty="0"/>
          </a:p>
          <a:p>
            <a:r>
              <a:rPr lang="cs-CZ" dirty="0"/>
              <a:t>Intratracheální aplikace 2ml 4% Lidokainu (na zvážení způsob aplikace)  -&gt;</a:t>
            </a:r>
          </a:p>
          <a:p>
            <a:endParaRPr lang="cs-CZ" dirty="0"/>
          </a:p>
          <a:p>
            <a:r>
              <a:rPr lang="cs-CZ" dirty="0"/>
              <a:t>Preferujeme intravenózní sedace již zavedenou terapií.</a:t>
            </a:r>
          </a:p>
          <a:p>
            <a:endParaRPr lang="cs-CZ" dirty="0"/>
          </a:p>
          <a:p>
            <a:r>
              <a:rPr lang="cs-CZ" dirty="0"/>
              <a:t>Maximálně zvýšená poloha horní poloviny těla.</a:t>
            </a:r>
          </a:p>
          <a:p>
            <a:endParaRPr lang="cs-CZ" dirty="0"/>
          </a:p>
          <a:p>
            <a:r>
              <a:rPr lang="cs-CZ" dirty="0"/>
              <a:t>Zvážení </a:t>
            </a:r>
            <a:r>
              <a:rPr lang="cs-CZ" dirty="0" err="1"/>
              <a:t>preoxygenace</a:t>
            </a:r>
            <a:endParaRPr lang="cs-CZ" dirty="0"/>
          </a:p>
          <a:p>
            <a:endParaRPr lang="cs-CZ" dirty="0"/>
          </a:p>
          <a:p>
            <a:endParaRPr lang="cs-CZ" dirty="0"/>
          </a:p>
        </p:txBody>
      </p:sp>
      <p:pic>
        <p:nvPicPr>
          <p:cNvPr id="4" name="Obrázek 3" descr="kurzy_nconzo.png"/>
          <p:cNvPicPr>
            <a:picLocks noChangeAspect="1"/>
          </p:cNvPicPr>
          <p:nvPr/>
        </p:nvPicPr>
        <p:blipFill>
          <a:blip r:embed="rId2" cstate="print"/>
          <a:stretch>
            <a:fillRect/>
          </a:stretch>
        </p:blipFill>
        <p:spPr>
          <a:xfrm>
            <a:off x="9767587" y="5235062"/>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5536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BIS – </a:t>
            </a:r>
            <a:r>
              <a:rPr lang="cs-CZ" dirty="0" err="1"/>
              <a:t>Bispektrální</a:t>
            </a:r>
            <a:r>
              <a:rPr lang="cs-CZ" dirty="0"/>
              <a:t> index</a:t>
            </a:r>
          </a:p>
        </p:txBody>
      </p:sp>
      <p:pic>
        <p:nvPicPr>
          <p:cNvPr id="4" name="Picture 2"/>
          <p:cNvPicPr>
            <a:picLocks noGrp="1" noChangeAspect="1" noChangeArrowheads="1"/>
          </p:cNvPicPr>
          <p:nvPr>
            <p:ph idx="1"/>
          </p:nvPr>
        </p:nvPicPr>
        <p:blipFill>
          <a:blip r:embed="rId2" cstate="print"/>
          <a:srcRect/>
          <a:stretch>
            <a:fillRect/>
          </a:stretch>
        </p:blipFill>
        <p:spPr>
          <a:xfrm>
            <a:off x="2861211" y="1791055"/>
            <a:ext cx="6076900" cy="4557675"/>
          </a:xfrm>
          <a:noFill/>
        </p:spPr>
      </p:pic>
    </p:spTree>
    <p:extLst>
      <p:ext uri="{BB962C8B-B14F-4D97-AF65-F5344CB8AC3E}">
        <p14:creationId xmlns:p14="http://schemas.microsoft.com/office/powerpoint/2010/main" val="2722479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47851" y="115888"/>
          <a:ext cx="8568951" cy="6636736"/>
        </p:xfrm>
        <a:graphic>
          <a:graphicData uri="http://schemas.openxmlformats.org/drawingml/2006/table">
            <a:tbl>
              <a:tblPr firstRow="1" firstCol="1" bandRow="1">
                <a:tableStyleId>{5C22544A-7EE6-4342-B048-85BDC9FD1C3A}</a:tableStyleId>
              </a:tblPr>
              <a:tblGrid>
                <a:gridCol w="2622537">
                  <a:extLst>
                    <a:ext uri="{9D8B030D-6E8A-4147-A177-3AD203B41FA5}">
                      <a16:colId xmlns:a16="http://schemas.microsoft.com/office/drawing/2014/main" val="20000"/>
                    </a:ext>
                  </a:extLst>
                </a:gridCol>
                <a:gridCol w="2623393">
                  <a:extLst>
                    <a:ext uri="{9D8B030D-6E8A-4147-A177-3AD203B41FA5}">
                      <a16:colId xmlns:a16="http://schemas.microsoft.com/office/drawing/2014/main" val="20001"/>
                    </a:ext>
                  </a:extLst>
                </a:gridCol>
                <a:gridCol w="3323021">
                  <a:extLst>
                    <a:ext uri="{9D8B030D-6E8A-4147-A177-3AD203B41FA5}">
                      <a16:colId xmlns:a16="http://schemas.microsoft.com/office/drawing/2014/main" val="20002"/>
                    </a:ext>
                  </a:extLst>
                </a:gridCol>
              </a:tblGrid>
              <a:tr h="710257">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BIS</a:t>
                      </a:r>
                    </a:p>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 </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HLOUBKA SEDACE</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KLINICKÁ SITUACE</a:t>
                      </a:r>
                    </a:p>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 </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72834">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100</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400" b="1" dirty="0">
                          <a:solidFill>
                            <a:schemeClr val="tx1"/>
                          </a:solidFill>
                          <a:effectLst/>
                          <a:latin typeface="Times New Roman" pitchFamily="18" charset="0"/>
                          <a:cs typeface="Times New Roman" pitchFamily="18" charset="0"/>
                        </a:rPr>
                        <a:t>Probuditelný, bdělý</a:t>
                      </a:r>
                    </a:p>
                    <a:p>
                      <a:pPr>
                        <a:lnSpc>
                          <a:spcPct val="115000"/>
                        </a:lnSpc>
                        <a:spcAft>
                          <a:spcPts val="0"/>
                        </a:spcAft>
                      </a:pPr>
                      <a:r>
                        <a:rPr lang="cs-CZ" sz="1400" b="1" dirty="0">
                          <a:solidFill>
                            <a:schemeClr val="tx1"/>
                          </a:solidFill>
                          <a:effectLst/>
                          <a:latin typeface="Times New Roman" pitchFamily="18" charset="0"/>
                          <a:cs typeface="Times New Roman" pitchFamily="18" charset="0"/>
                        </a:rPr>
                        <a:t> </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Klidový stav, vyvedení</a:t>
                      </a:r>
                    </a:p>
                    <a:p>
                      <a:pPr>
                        <a:lnSpc>
                          <a:spcPct val="115000"/>
                        </a:lnSpc>
                        <a:spcAft>
                          <a:spcPts val="0"/>
                        </a:spcAft>
                      </a:pPr>
                      <a:r>
                        <a:rPr lang="cs-CZ" sz="1400" b="1" dirty="0">
                          <a:solidFill>
                            <a:schemeClr val="tx1"/>
                          </a:solidFill>
                          <a:effectLst/>
                          <a:latin typeface="Times New Roman" pitchFamily="18" charset="0"/>
                          <a:cs typeface="Times New Roman" pitchFamily="18" charset="0"/>
                        </a:rPr>
                        <a:t>        z anestezie.</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Sedace „při vědomí“ pro speciální výkony</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Nutnost vyvolání odezvy na</a:t>
                      </a:r>
                    </a:p>
                    <a:p>
                      <a:pPr>
                        <a:lnSpc>
                          <a:spcPct val="115000"/>
                        </a:lnSpc>
                        <a:spcAft>
                          <a:spcPts val="0"/>
                        </a:spcAft>
                      </a:pPr>
                      <a:r>
                        <a:rPr lang="cs-CZ" sz="1400" b="1" dirty="0">
                          <a:solidFill>
                            <a:schemeClr val="tx1"/>
                          </a:solidFill>
                          <a:effectLst/>
                          <a:latin typeface="Times New Roman" pitchFamily="18" charset="0"/>
                          <a:cs typeface="Times New Roman" pitchFamily="18" charset="0"/>
                        </a:rPr>
                        <a:t>        stimul v průběhu operace.</a:t>
                      </a:r>
                    </a:p>
                    <a:p>
                      <a:pPr>
                        <a:lnSpc>
                          <a:spcPct val="115000"/>
                        </a:lnSpc>
                        <a:spcAft>
                          <a:spcPts val="0"/>
                        </a:spcAft>
                      </a:pPr>
                      <a:r>
                        <a:rPr lang="cs-CZ" sz="1400" b="1" dirty="0">
                          <a:solidFill>
                            <a:schemeClr val="tx1"/>
                          </a:solidFill>
                          <a:effectLst/>
                          <a:latin typeface="Times New Roman" pitchFamily="18" charset="0"/>
                          <a:cs typeface="Times New Roman" pitchFamily="18" charset="0"/>
                        </a:rPr>
                        <a:t> </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3253">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70</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400" b="1">
                          <a:solidFill>
                            <a:schemeClr val="tx1"/>
                          </a:solidFill>
                          <a:effectLst/>
                          <a:latin typeface="Times New Roman" pitchFamily="18" charset="0"/>
                          <a:cs typeface="Times New Roman" pitchFamily="18" charset="0"/>
                        </a:rPr>
                        <a:t>Lehký hypnotický stav  (nízká pravděpodobnost odezvy na stimuly)</a:t>
                      </a:r>
                      <a:endParaRPr lang="cs-CZ" sz="1400" b="1">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Krátké chirurgické výkony</a:t>
                      </a:r>
                    </a:p>
                    <a:p>
                      <a:pPr>
                        <a:lnSpc>
                          <a:spcPct val="115000"/>
                        </a:lnSpc>
                        <a:spcAft>
                          <a:spcPts val="0"/>
                        </a:spcAft>
                      </a:pPr>
                      <a:r>
                        <a:rPr lang="cs-CZ" sz="1400" b="1" dirty="0">
                          <a:solidFill>
                            <a:schemeClr val="tx1"/>
                          </a:solidFill>
                          <a:effectLst/>
                          <a:latin typeface="Times New Roman" pitchFamily="18" charset="0"/>
                          <a:cs typeface="Times New Roman" pitchFamily="18" charset="0"/>
                        </a:rPr>
                        <a:t>        vyžadující mělkou anestezii</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Mělká analgosedace</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20522">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60</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400" b="1">
                          <a:solidFill>
                            <a:schemeClr val="tx1"/>
                          </a:solidFill>
                          <a:effectLst/>
                          <a:latin typeface="Times New Roman" pitchFamily="18" charset="0"/>
                          <a:cs typeface="Times New Roman" pitchFamily="18" charset="0"/>
                        </a:rPr>
                        <a:t>Střední hypnotický stav</a:t>
                      </a:r>
                      <a:endParaRPr lang="cs-CZ" sz="1400" b="1">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Průběh celkové anestezie při</a:t>
                      </a:r>
                    </a:p>
                    <a:p>
                      <a:pPr marL="228600">
                        <a:lnSpc>
                          <a:spcPct val="115000"/>
                        </a:lnSpc>
                        <a:spcAft>
                          <a:spcPts val="0"/>
                        </a:spcAft>
                      </a:pPr>
                      <a:r>
                        <a:rPr lang="cs-CZ" sz="1400" b="1" dirty="0">
                          <a:solidFill>
                            <a:schemeClr val="tx1"/>
                          </a:solidFill>
                          <a:effectLst/>
                          <a:latin typeface="Times New Roman" pitchFamily="18" charset="0"/>
                          <a:cs typeface="Times New Roman" pitchFamily="18" charset="0"/>
                        </a:rPr>
                        <a:t>   chirurgických výkonech    </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Středně hluboká analgosedace</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04625">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40</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400" b="1">
                          <a:solidFill>
                            <a:schemeClr val="tx1"/>
                          </a:solidFill>
                          <a:effectLst/>
                          <a:latin typeface="Times New Roman" pitchFamily="18" charset="0"/>
                          <a:cs typeface="Times New Roman" pitchFamily="18" charset="0"/>
                        </a:rPr>
                        <a:t>Hluboký hypnotický stav</a:t>
                      </a:r>
                      <a:endParaRPr lang="cs-CZ" sz="1400" b="1">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Anestezie  s použitím</a:t>
                      </a:r>
                    </a:p>
                    <a:p>
                      <a:pPr>
                        <a:lnSpc>
                          <a:spcPct val="115000"/>
                        </a:lnSpc>
                        <a:spcAft>
                          <a:spcPts val="0"/>
                        </a:spcAft>
                      </a:pPr>
                      <a:r>
                        <a:rPr lang="cs-CZ" sz="1400" b="1" dirty="0">
                          <a:solidFill>
                            <a:schemeClr val="tx1"/>
                          </a:solidFill>
                          <a:effectLst/>
                          <a:latin typeface="Times New Roman" pitchFamily="18" charset="0"/>
                          <a:cs typeface="Times New Roman" pitchFamily="18" charset="0"/>
                        </a:rPr>
                        <a:t>        vysokých dávek opioidů</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Chirurgické výkony vyžadující hlubokou celkovou anestézii</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Hluboká analgosedace</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6605">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20</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400" b="1">
                          <a:solidFill>
                            <a:schemeClr val="tx1"/>
                          </a:solidFill>
                          <a:effectLst/>
                          <a:latin typeface="Times New Roman" pitchFamily="18" charset="0"/>
                          <a:cs typeface="Times New Roman" pitchFamily="18" charset="0"/>
                        </a:rPr>
                        <a:t>Burst suppression</a:t>
                      </a:r>
                      <a:endParaRPr lang="cs-CZ" sz="1400" b="1">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Barbiturátové koma</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Hluboká hypotermie</a:t>
                      </a:r>
                    </a:p>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Řízená hypotermie</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8209">
                <a:tc>
                  <a:txBody>
                    <a:bodyPr/>
                    <a:lstStyle/>
                    <a:p>
                      <a:pPr algn="ctr">
                        <a:lnSpc>
                          <a:spcPct val="115000"/>
                        </a:lnSpc>
                        <a:spcAft>
                          <a:spcPts val="0"/>
                        </a:spcAft>
                      </a:pPr>
                      <a:r>
                        <a:rPr lang="cs-CZ" sz="1400" b="1" dirty="0">
                          <a:solidFill>
                            <a:srgbClr val="FFFF00"/>
                          </a:solidFill>
                          <a:effectLst/>
                          <a:latin typeface="Times New Roman" pitchFamily="18" charset="0"/>
                          <a:cs typeface="Times New Roman" pitchFamily="18" charset="0"/>
                        </a:rPr>
                        <a:t>0</a:t>
                      </a:r>
                      <a:endParaRPr lang="cs-CZ" sz="1400" b="1" dirty="0">
                        <a:solidFill>
                          <a:srgbClr val="FFFF00"/>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400" b="1">
                          <a:solidFill>
                            <a:schemeClr val="tx1"/>
                          </a:solidFill>
                          <a:effectLst/>
                          <a:latin typeface="Times New Roman" pitchFamily="18" charset="0"/>
                          <a:cs typeface="Times New Roman" pitchFamily="18" charset="0"/>
                        </a:rPr>
                        <a:t>Vymizení elektrocké aktivity mozku</a:t>
                      </a:r>
                      <a:endParaRPr lang="cs-CZ" sz="1400" b="1">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cs-CZ" sz="1400" b="1" dirty="0">
                          <a:solidFill>
                            <a:schemeClr val="tx1"/>
                          </a:solidFill>
                          <a:effectLst/>
                          <a:latin typeface="Times New Roman" pitchFamily="18" charset="0"/>
                          <a:cs typeface="Times New Roman" pitchFamily="18" charset="0"/>
                        </a:rPr>
                        <a:t>Mozková smrt</a:t>
                      </a:r>
                      <a:endParaRPr lang="cs-CZ" sz="1400" b="1" dirty="0">
                        <a:solidFill>
                          <a:schemeClr val="tx1"/>
                        </a:solidFill>
                        <a:effectLst/>
                        <a:latin typeface="Times New Roman" pitchFamily="18" charset="0"/>
                        <a:ea typeface="Calibri"/>
                        <a:cs typeface="Times New Roman" pitchFamily="18" charset="0"/>
                      </a:endParaRPr>
                    </a:p>
                  </a:txBody>
                  <a:tcPr marL="32845" marR="328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622368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Monitorace nitrobřišního tlaku</a:t>
            </a:r>
            <a:endParaRPr lang="en-US" dirty="0"/>
          </a:p>
        </p:txBody>
      </p:sp>
      <p:sp>
        <p:nvSpPr>
          <p:cNvPr id="3" name="Zástupný symbol pro obsah 2"/>
          <p:cNvSpPr>
            <a:spLocks noGrp="1"/>
          </p:cNvSpPr>
          <p:nvPr>
            <p:ph idx="1"/>
          </p:nvPr>
        </p:nvSpPr>
        <p:spPr/>
        <p:txBody>
          <a:bodyPr/>
          <a:lstStyle/>
          <a:p>
            <a:r>
              <a:rPr lang="cs-CZ" dirty="0"/>
              <a:t>Indikace – riziko </a:t>
            </a:r>
            <a:r>
              <a:rPr lang="cs-CZ" dirty="0" err="1"/>
              <a:t>kompartment</a:t>
            </a:r>
            <a:r>
              <a:rPr lang="cs-CZ" dirty="0"/>
              <a:t> syndromu</a:t>
            </a:r>
          </a:p>
          <a:p>
            <a:endParaRPr lang="cs-CZ" dirty="0"/>
          </a:p>
          <a:p>
            <a:r>
              <a:rPr lang="cs-CZ" dirty="0"/>
              <a:t>Monitorovat lze přes PMK nebo NGS</a:t>
            </a:r>
          </a:p>
          <a:p>
            <a:endParaRPr lang="cs-CZ" dirty="0"/>
          </a:p>
          <a:p>
            <a:r>
              <a:rPr lang="cs-CZ" dirty="0"/>
              <a:t>Lze využít podobného principu jako u měření invazivního tlaku přes přetlakovou komůrku, nebo pomocí vodního sloupce.</a:t>
            </a:r>
          </a:p>
          <a:p>
            <a:endParaRPr lang="cs-CZ" dirty="0"/>
          </a:p>
          <a:p>
            <a:endParaRPr lang="en-US" dirty="0"/>
          </a:p>
        </p:txBody>
      </p:sp>
      <p:pic>
        <p:nvPicPr>
          <p:cNvPr id="4" name="Obrázek 3" descr="kurzy_nconzo.png"/>
          <p:cNvPicPr>
            <a:picLocks noChangeAspect="1"/>
          </p:cNvPicPr>
          <p:nvPr/>
        </p:nvPicPr>
        <p:blipFill>
          <a:blip r:embed="rId3" cstate="print"/>
          <a:stretch>
            <a:fillRect/>
          </a:stretch>
        </p:blipFill>
        <p:spPr>
          <a:xfrm>
            <a:off x="10136555" y="5443610"/>
            <a:ext cx="1433230" cy="100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3322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35912-12DF-42A6-81B8-E0BF10D8BA90}"/>
              </a:ext>
            </a:extLst>
          </p:cNvPr>
          <p:cNvSpPr>
            <a:spLocks noGrp="1"/>
          </p:cNvSpPr>
          <p:nvPr>
            <p:ph type="title"/>
          </p:nvPr>
        </p:nvSpPr>
        <p:spPr/>
        <p:txBody>
          <a:bodyPr/>
          <a:lstStyle/>
          <a:p>
            <a:r>
              <a:rPr lang="cs-CZ" dirty="0"/>
              <a:t>Dotazy a diskuze</a:t>
            </a:r>
          </a:p>
        </p:txBody>
      </p:sp>
      <p:pic>
        <p:nvPicPr>
          <p:cNvPr id="5" name="Zástupný symbol pro obsah 3" descr="Funny-cartoon-Dyslexic-CPR.jpg">
            <a:extLst>
              <a:ext uri="{FF2B5EF4-FFF2-40B4-BE49-F238E27FC236}">
                <a16:creationId xmlns:a16="http://schemas.microsoft.com/office/drawing/2014/main" id="{2739ADF5-4978-4862-A306-4DEF9DC2AE17}"/>
              </a:ext>
            </a:extLst>
          </p:cNvPr>
          <p:cNvPicPr>
            <a:picLocks noChangeAspect="1"/>
          </p:cNvPicPr>
          <p:nvPr/>
        </p:nvPicPr>
        <p:blipFill>
          <a:blip r:embed="rId3" cstate="print"/>
          <a:stretch>
            <a:fillRect/>
          </a:stretch>
        </p:blipFill>
        <p:spPr bwMode="auto">
          <a:xfrm>
            <a:off x="3495050" y="1284248"/>
            <a:ext cx="5659966" cy="495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obsah 5">
            <a:extLst>
              <a:ext uri="{FF2B5EF4-FFF2-40B4-BE49-F238E27FC236}">
                <a16:creationId xmlns:a16="http://schemas.microsoft.com/office/drawing/2014/main" id="{2CC9C1B6-EFDB-4B46-9A9B-7FE02B7D26E3}"/>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3143234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28ED44-DBCC-41C0-AD4D-9ABFDE957C6A}"/>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6D116DCC-7625-4AC1-9BFD-CF6F3CB740CD}"/>
              </a:ext>
            </a:extLst>
          </p:cNvPr>
          <p:cNvSpPr>
            <a:spLocks noGrp="1"/>
          </p:cNvSpPr>
          <p:nvPr>
            <p:ph idx="1"/>
          </p:nvPr>
        </p:nvSpPr>
        <p:spPr>
          <a:xfrm>
            <a:off x="719400" y="1484612"/>
            <a:ext cx="10753200" cy="4139998"/>
          </a:xfrm>
        </p:spPr>
        <p:txBody>
          <a:bodyPr>
            <a:normAutofit lnSpcReduction="10000"/>
          </a:bodyPr>
          <a:lstStyle/>
          <a:p>
            <a:r>
              <a:rPr lang="cs-CZ" dirty="0"/>
              <a:t>ROZSYPAL, Hanuš. Monitorace v intenzivní péči. </a:t>
            </a:r>
            <a:r>
              <a:rPr lang="cs-CZ" i="1" dirty="0"/>
              <a:t>Intenzivní péče v </a:t>
            </a:r>
            <a:r>
              <a:rPr lang="cs-CZ" i="1" dirty="0" err="1"/>
              <a:t>infektologii</a:t>
            </a:r>
            <a:r>
              <a:rPr lang="cs-CZ" dirty="0"/>
              <a:t> [online]. [cit. 2020-02-24]. Dostupné z: </a:t>
            </a:r>
            <a:r>
              <a:rPr lang="cs-CZ" dirty="0">
                <a:hlinkClick r:id="rId2"/>
              </a:rPr>
              <a:t>https://www1.lf1.cuni.cz/~hrozs/infjip3.htm</a:t>
            </a:r>
            <a:endParaRPr lang="cs-CZ" dirty="0"/>
          </a:p>
          <a:p>
            <a:endParaRPr lang="cs-CZ" dirty="0"/>
          </a:p>
          <a:p>
            <a:r>
              <a:rPr lang="cs-CZ" dirty="0"/>
              <a:t>BARTŮNĚK, Petr, Dana JURÁSKOVÁ, Jana HECZKOVÁ a Daniel NALOS, ed. </a:t>
            </a:r>
            <a:r>
              <a:rPr lang="cs-CZ" i="1" dirty="0"/>
              <a:t>Vybrané kapitoly z intenzivní péče</a:t>
            </a:r>
            <a:r>
              <a:rPr lang="cs-CZ" dirty="0"/>
              <a:t>. Praha: Grada Publishing, 2016. Sestra (Grada). ISBN 978-80-247-4343-1.</a:t>
            </a:r>
          </a:p>
          <a:p>
            <a:endParaRPr lang="cs-CZ" dirty="0"/>
          </a:p>
          <a:p>
            <a:r>
              <a:rPr lang="cs-CZ" dirty="0"/>
              <a:t>DRÁBKOVÁ, Jarmila a Soňa HÁJKOVÁ. </a:t>
            </a:r>
            <a:r>
              <a:rPr lang="cs-CZ" i="1" dirty="0"/>
              <a:t>Následná intenzivní péče</a:t>
            </a:r>
            <a:r>
              <a:rPr lang="cs-CZ" dirty="0"/>
              <a:t>. Praha: Mladá fronta, 2018. Edice postgraduální medicíny. ISBN 978-80-204-4470-7.</a:t>
            </a:r>
          </a:p>
          <a:p>
            <a:endParaRPr lang="cs-CZ" dirty="0"/>
          </a:p>
          <a:p>
            <a:endParaRPr lang="cs-CZ" dirty="0"/>
          </a:p>
        </p:txBody>
      </p:sp>
    </p:spTree>
    <p:extLst>
      <p:ext uri="{BB962C8B-B14F-4D97-AF65-F5344CB8AC3E}">
        <p14:creationId xmlns:p14="http://schemas.microsoft.com/office/powerpoint/2010/main" val="95353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Vyšetřování pacienta</a:t>
            </a:r>
          </a:p>
        </p:txBody>
      </p:sp>
      <p:sp>
        <p:nvSpPr>
          <p:cNvPr id="3" name="Zástupný symbol pro obsah 2"/>
          <p:cNvSpPr>
            <a:spLocks noGrp="1"/>
          </p:cNvSpPr>
          <p:nvPr>
            <p:ph sz="quarter" idx="1"/>
          </p:nvPr>
        </p:nvSpPr>
        <p:spPr/>
        <p:txBody>
          <a:bodyPr/>
          <a:lstStyle/>
          <a:p>
            <a:r>
              <a:rPr lang="cs-CZ" dirty="0"/>
              <a:t>Nezapomínejte na ty naprosto nejdůležitější pomůcky!</a:t>
            </a:r>
          </a:p>
        </p:txBody>
      </p:sp>
      <p:pic>
        <p:nvPicPr>
          <p:cNvPr id="4" name="Obrázek 3" descr="3_monkeys_hear_see_speak_no_evil_large.JPG"/>
          <p:cNvPicPr>
            <a:picLocks noChangeAspect="1"/>
          </p:cNvPicPr>
          <p:nvPr/>
        </p:nvPicPr>
        <p:blipFill>
          <a:blip r:embed="rId3" cstate="print"/>
          <a:stretch>
            <a:fillRect/>
          </a:stretch>
        </p:blipFill>
        <p:spPr>
          <a:xfrm>
            <a:off x="2847014" y="2963902"/>
            <a:ext cx="5854754" cy="2745778"/>
          </a:xfrm>
          <a:prstGeom prst="rect">
            <a:avLst/>
          </a:prstGeom>
        </p:spPr>
      </p:pic>
    </p:spTree>
    <p:extLst>
      <p:ext uri="{BB962C8B-B14F-4D97-AF65-F5344CB8AC3E}">
        <p14:creationId xmlns:p14="http://schemas.microsoft.com/office/powerpoint/2010/main" val="165165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385BF82-B46E-40B3-ABE2-80A77E171D24}"/>
              </a:ext>
            </a:extLst>
          </p:cNvPr>
          <p:cNvSpPr>
            <a:spLocks noGrp="1"/>
          </p:cNvSpPr>
          <p:nvPr>
            <p:ph type="title"/>
          </p:nvPr>
        </p:nvSpPr>
        <p:spPr/>
        <p:txBody>
          <a:bodyPr/>
          <a:lstStyle/>
          <a:p>
            <a:r>
              <a:rPr lang="cs-CZ" dirty="0"/>
              <a:t>Respirační systém</a:t>
            </a:r>
          </a:p>
        </p:txBody>
      </p:sp>
      <p:sp>
        <p:nvSpPr>
          <p:cNvPr id="5" name="Podnadpis 4">
            <a:extLst>
              <a:ext uri="{FF2B5EF4-FFF2-40B4-BE49-F238E27FC236}">
                <a16:creationId xmlns:a16="http://schemas.microsoft.com/office/drawing/2014/main" id="{E2FAA55E-DFBE-4BF6-A660-B8C033655A7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758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56305ED-8C10-43BE-A33D-BB93F950CBD3}"/>
              </a:ext>
            </a:extLst>
          </p:cNvPr>
          <p:cNvSpPr>
            <a:spLocks noGrp="1"/>
          </p:cNvSpPr>
          <p:nvPr>
            <p:ph type="title"/>
          </p:nvPr>
        </p:nvSpPr>
        <p:spPr>
          <a:xfrm>
            <a:off x="624307" y="722448"/>
            <a:ext cx="10753200" cy="451576"/>
          </a:xfrm>
        </p:spPr>
        <p:txBody>
          <a:bodyPr/>
          <a:lstStyle/>
          <a:p>
            <a:r>
              <a:rPr lang="cs-CZ" dirty="0"/>
              <a:t>A – B – Airways – </a:t>
            </a:r>
            <a:r>
              <a:rPr lang="cs-CZ" dirty="0" err="1"/>
              <a:t>Breathing</a:t>
            </a:r>
            <a:r>
              <a:rPr lang="cs-CZ" dirty="0"/>
              <a:t> </a:t>
            </a:r>
          </a:p>
        </p:txBody>
      </p:sp>
      <p:sp>
        <p:nvSpPr>
          <p:cNvPr id="7" name="Rectangle 1">
            <a:extLst>
              <a:ext uri="{FF2B5EF4-FFF2-40B4-BE49-F238E27FC236}">
                <a16:creationId xmlns:a16="http://schemas.microsoft.com/office/drawing/2014/main" id="{6A8D0F02-C25A-4F41-8B24-70D774B3A89E}"/>
              </a:ext>
            </a:extLst>
          </p:cNvPr>
          <p:cNvSpPr>
            <a:spLocks noGrp="1" noChangeArrowheads="1"/>
          </p:cNvSpPr>
          <p:nvPr>
            <p:ph idx="1"/>
          </p:nvPr>
        </p:nvSpPr>
        <p:spPr bwMode="auto">
          <a:xfrm>
            <a:off x="745879" y="1414057"/>
            <a:ext cx="952978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ledování dechové frekvence (f, DF, RR) – tři základní způsoby detekce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pulsní </a:t>
            </a:r>
            <a:r>
              <a:rPr kumimoji="0" lang="cs-CZ" altLang="cs-CZ" sz="1800" b="0" i="0" u="none" strike="noStrike" cap="none" normalizeH="0" baseline="0" dirty="0" err="1" bmk="">
                <a:ln>
                  <a:noFill/>
                </a:ln>
                <a:solidFill>
                  <a:srgbClr val="000000"/>
                </a:solidFill>
                <a:effectLst/>
                <a:latin typeface="Times New Roman" panose="02020603050405020304" pitchFamily="18" charset="0"/>
                <a:cs typeface="Times New Roman" panose="02020603050405020304" pitchFamily="18" charset="0"/>
              </a:rPr>
              <a:t>oxymetrie</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 (S</a:t>
            </a:r>
            <a:r>
              <a:rPr kumimoji="0" lang="cs-CZ" altLang="cs-CZ" sz="1800" b="0" i="0" u="none" strike="noStrike" cap="none" normalizeH="0" baseline="-30000" dirty="0" bmk="">
                <a:ln>
                  <a:noFill/>
                </a:ln>
                <a:solidFill>
                  <a:srgbClr val="000000"/>
                </a:solidFill>
                <a:effectLst/>
                <a:latin typeface="Times New Roman" panose="02020603050405020304" pitchFamily="18" charset="0"/>
                <a:cs typeface="Times New Roman" panose="02020603050405020304" pitchFamily="18" charset="0"/>
              </a:rPr>
              <a:t>p</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O</a:t>
            </a:r>
            <a:r>
              <a:rPr kumimoji="0" lang="cs-CZ" altLang="cs-CZ" sz="1800" b="0" i="0" u="none" strike="noStrike" cap="none" normalizeH="0" baseline="-30000" dirty="0" bmk="">
                <a:ln>
                  <a:noFill/>
                </a:ln>
                <a:solidFill>
                  <a:srgbClr val="000000"/>
                </a:solidFill>
                <a:effectLst/>
                <a:latin typeface="Times New Roman" panose="02020603050405020304" pitchFamily="18" charset="0"/>
                <a:cs typeface="Times New Roman" panose="02020603050405020304" pitchFamily="18" charset="0"/>
              </a:rPr>
              <a:t>2</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err="1" bmk="">
                <a:ln>
                  <a:noFill/>
                </a:ln>
                <a:solidFill>
                  <a:srgbClr val="000000"/>
                </a:solidFill>
                <a:effectLst/>
                <a:latin typeface="Times New Roman" panose="02020603050405020304" pitchFamily="18" charset="0"/>
                <a:cs typeface="Times New Roman" panose="02020603050405020304" pitchFamily="18" charset="0"/>
              </a:rPr>
              <a:t>kapnometrie</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 a </a:t>
            </a:r>
            <a:r>
              <a:rPr kumimoji="0" lang="cs-CZ" altLang="cs-CZ" sz="1800" b="0" i="0" u="none" strike="noStrike" cap="none" normalizeH="0" baseline="0" dirty="0" err="1" bmk="">
                <a:ln>
                  <a:noFill/>
                </a:ln>
                <a:solidFill>
                  <a:srgbClr val="000000"/>
                </a:solidFill>
                <a:effectLst/>
                <a:latin typeface="Times New Roman" panose="02020603050405020304" pitchFamily="18" charset="0"/>
                <a:cs typeface="Times New Roman" panose="02020603050405020304" pitchFamily="18" charset="0"/>
              </a:rPr>
              <a:t>kapnografie</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 (ET</a:t>
            </a:r>
            <a:r>
              <a:rPr kumimoji="0" lang="cs-CZ" altLang="cs-CZ" sz="1800" b="0" i="0" u="none" strike="noStrike" cap="none" normalizeH="0" baseline="-30000" dirty="0" bmk="">
                <a:ln>
                  <a:noFill/>
                </a:ln>
                <a:solidFill>
                  <a:srgbClr val="000000"/>
                </a:solidFill>
                <a:effectLst/>
                <a:latin typeface="Times New Roman" panose="02020603050405020304" pitchFamily="18" charset="0"/>
                <a:cs typeface="Times New Roman" panose="02020603050405020304" pitchFamily="18" charset="0"/>
              </a:rPr>
              <a:t>CO2</a:t>
            </a: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bmk="">
                <a:ln>
                  <a:noFill/>
                </a:ln>
                <a:solidFill>
                  <a:srgbClr val="000000"/>
                </a:solidFill>
                <a:effectLst/>
                <a:latin typeface="Times New Roman" panose="02020603050405020304" pitchFamily="18" charset="0"/>
                <a:cs typeface="Times New Roman" panose="02020603050405020304" pitchFamily="18" charset="0"/>
              </a:rPr>
              <a:t>vyšetření krevních plynů a acidobazické rovnováhy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cs-CZ" altLang="cs-CZ" sz="1800" dirty="0" bmk="">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Monitorování v průběhu umělé plicní ventilace: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cs-CZ" altLang="cs-CZ" sz="18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dechový objem (VT)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minutová ventilace (MV)</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inspirační tlak (PI)</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koncentrace kyslíku ve vdechované směsi (FiO</a:t>
            </a:r>
            <a:r>
              <a:rPr kumimoji="0" lang="cs-CZ" altLang="cs-CZ" sz="18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poměr délky inspiria k expiriu (T</a:t>
            </a:r>
            <a:r>
              <a:rPr kumimoji="0" lang="cs-CZ" altLang="cs-CZ" sz="18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I</a:t>
            </a: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cs-CZ" altLang="cs-CZ" sz="18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E</a:t>
            </a: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cs-CZ" altLang="cs-CZ" sz="1800" dirty="0">
                <a:solidFill>
                  <a:srgbClr val="000000"/>
                </a:solidFill>
                <a:latin typeface="Times New Roman" panose="02020603050405020304" pitchFamily="18" charset="0"/>
                <a:cs typeface="Times New Roman" panose="02020603050405020304" pitchFamily="18" charset="0"/>
              </a:rPr>
              <a:t>PIP, PEEP</a:t>
            </a:r>
            <a:endPar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375029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otalTime>84</TotalTime>
  <Words>3681</Words>
  <Application>Microsoft Office PowerPoint</Application>
  <PresentationFormat>Širokoúhlá obrazovka</PresentationFormat>
  <Paragraphs>528</Paragraphs>
  <Slides>69</Slides>
  <Notes>23</Notes>
  <HiddenSlides>0</HiddenSlides>
  <MMClips>1</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69</vt:i4>
      </vt:variant>
    </vt:vector>
  </HeadingPairs>
  <TitlesOfParts>
    <vt:vector size="77" baseType="lpstr">
      <vt:lpstr>Arial</vt:lpstr>
      <vt:lpstr>Calibri</vt:lpstr>
      <vt:lpstr>Symbol</vt:lpstr>
      <vt:lpstr>Tahoma</vt:lpstr>
      <vt:lpstr>Times New Roman</vt:lpstr>
      <vt:lpstr>Wingdings</vt:lpstr>
      <vt:lpstr>Prezentace_MU_CZ</vt:lpstr>
      <vt:lpstr>Fotografie</vt:lpstr>
      <vt:lpstr>Monitorace pacientů v nemocničním prostředí</vt:lpstr>
      <vt:lpstr>Prezentace aplikace PowerPoint</vt:lpstr>
      <vt:lpstr>Cíle monitorace</vt:lpstr>
      <vt:lpstr>Monitoring rozdělujeme</vt:lpstr>
      <vt:lpstr>Prezentace aplikace PowerPoint</vt:lpstr>
      <vt:lpstr>Negativní aspekty monitorace </vt:lpstr>
      <vt:lpstr>Vyšetřování pacienta</vt:lpstr>
      <vt:lpstr>Respirační systém</vt:lpstr>
      <vt:lpstr>A – B – Airways – Breathing </vt:lpstr>
      <vt:lpstr>Oxygenace a pulzní oxymetrie</vt:lpstr>
      <vt:lpstr>Poznatky oxymetrii</vt:lpstr>
      <vt:lpstr>Kapnometrie</vt:lpstr>
      <vt:lpstr>Fyziologické hodnoty monitorovaných respiračních parametrů a krevních plynů </vt:lpstr>
      <vt:lpstr>Kardiovaskulární systém</vt:lpstr>
      <vt:lpstr>Kardiovaskulární systém aneb C – Circulation</vt:lpstr>
      <vt:lpstr>Monitorace - Kardiovaskulární systém</vt:lpstr>
      <vt:lpstr>Invazivní monitorace krevního tlaku</vt:lpstr>
      <vt:lpstr>Invazivní monitorace krevního tlaku</vt:lpstr>
      <vt:lpstr>Komplikace měření IBP</vt:lpstr>
      <vt:lpstr>Monitorace centrálního žilního tlaku</vt:lpstr>
      <vt:lpstr>Monitorace centrálního žilního tlaku</vt:lpstr>
      <vt:lpstr>Kontinuální monitorace centrálního žilního tlaku</vt:lpstr>
      <vt:lpstr>Základní hodnoty hemodynamiky </vt:lpstr>
      <vt:lpstr>EKG</vt:lpstr>
      <vt:lpstr>Princip metody</vt:lpstr>
      <vt:lpstr>Převodní systém</vt:lpstr>
      <vt:lpstr>Převodní systém a základní názvosloví</vt:lpstr>
      <vt:lpstr>EKG</vt:lpstr>
      <vt:lpstr>Prezentace aplikace PowerPoint</vt:lpstr>
      <vt:lpstr>Elektrody</vt:lpstr>
      <vt:lpstr>Poloha jednotlivých elektrod</vt:lpstr>
      <vt:lpstr>Prezentace aplikace PowerPoint</vt:lpstr>
      <vt:lpstr>Umístění hrudních svodů</vt:lpstr>
      <vt:lpstr>Časové intervaly</vt:lpstr>
      <vt:lpstr>KDE JE SKRYTA PATOLOGIE</vt:lpstr>
      <vt:lpstr>Prezentace aplikace PowerPoint</vt:lpstr>
      <vt:lpstr>Vlna P </vt:lpstr>
      <vt:lpstr>Vlna P</vt:lpstr>
      <vt:lpstr>Interval P-Q</vt:lpstr>
      <vt:lpstr>Komplex QRS</vt:lpstr>
      <vt:lpstr>Interval S-T</vt:lpstr>
      <vt:lpstr>Jak číst EKG</vt:lpstr>
      <vt:lpstr>1. Je přítomna el. aktivita?</vt:lpstr>
      <vt:lpstr>2. Jaká je frekvence QRS</vt:lpstr>
      <vt:lpstr>3. Jaká je šíře QRS?</vt:lpstr>
      <vt:lpstr>4. Je rytmus pravidelný?</vt:lpstr>
      <vt:lpstr>5. Přítomnost síňové aktivity</vt:lpstr>
      <vt:lpstr>6. Jaký je vztah mezi aktivitou síní a komor?</vt:lpstr>
      <vt:lpstr>Kontrola pulzu je nedílnou součástí hodnocení EKG!</vt:lpstr>
      <vt:lpstr>Multimodální monitoring</vt:lpstr>
      <vt:lpstr>HEMEDEX</vt:lpstr>
      <vt:lpstr>Prezentace aplikace PowerPoint</vt:lpstr>
      <vt:lpstr>Prezentace aplikace PowerPoint</vt:lpstr>
      <vt:lpstr>Monitorace intrakraniálního tlaku</vt:lpstr>
      <vt:lpstr>Monitoring ICP – přesnější indikace</vt:lpstr>
      <vt:lpstr>Monitorace intrakraniálního tlaku</vt:lpstr>
      <vt:lpstr>Prezentace aplikace PowerPoint</vt:lpstr>
      <vt:lpstr>Prezentace aplikace PowerPoint</vt:lpstr>
      <vt:lpstr>Prezentace aplikace PowerPoint</vt:lpstr>
      <vt:lpstr>Měření ICP přes komorovou drenáž</vt:lpstr>
      <vt:lpstr>Prezentace aplikace PowerPoint</vt:lpstr>
      <vt:lpstr>Monitorace intrakraniálního tlaku</vt:lpstr>
      <vt:lpstr>ICP – udržení v normě</vt:lpstr>
      <vt:lpstr>Prevence vzestupu ICP při odsávání.</vt:lpstr>
      <vt:lpstr>BIS – Bispektrální index</vt:lpstr>
      <vt:lpstr>Prezentace aplikace PowerPoint</vt:lpstr>
      <vt:lpstr>Monitorace nitrobřišního tlaku</vt:lpstr>
      <vt:lpstr>Dotazy a diskuze</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Monitorace pacientů v nemocničním prostředí</dc:title>
  <dc:creator>Pospíšil Michal Mgr.</dc:creator>
  <cp:lastModifiedBy>Michal Pospíšil</cp:lastModifiedBy>
  <cp:revision>7</cp:revision>
  <dcterms:created xsi:type="dcterms:W3CDTF">2020-03-09T18:01:30Z</dcterms:created>
  <dcterms:modified xsi:type="dcterms:W3CDTF">2020-03-10T11:40:36Z</dcterms:modified>
</cp:coreProperties>
</file>