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7" r:id="rId2"/>
    <p:sldMasterId id="2147483699" r:id="rId3"/>
    <p:sldMasterId id="2147483711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/>
    <p:restoredTop sz="94719"/>
  </p:normalViewPr>
  <p:slideViewPr>
    <p:cSldViewPr snapToGrid="0" snapToObjects="1">
      <p:cViewPr varScale="1">
        <p:scale>
          <a:sx n="68" d="100"/>
          <a:sy n="68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38359-3C78-3242-9576-53B5C224798F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AF17A-FD70-0549-939C-33A76AC6C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6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AF17A-FD70-0549-939C-33A76AC6C7F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4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AF17A-FD70-0549-939C-33A76AC6C7F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15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5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CCF8B-4927-A34D-A74F-8948FD52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D5DB0D-692E-6846-9091-444A62654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B6F49-DD95-AE49-BE5C-6C86055A4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48F77-3277-4E45-9838-1AE7598C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DFD3B-F57D-934C-AF3A-89F57C12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6E988-3D03-0640-ACCF-EAB0C528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43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C716-A02B-EE4A-A904-0F53CF65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FCA8B-E4C4-0240-815E-00E35B038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B45C3-C361-3B4E-9CDC-B77AEAC5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6AF7B-F3BC-6544-ADCD-4704FF02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954D8-2ACC-E24F-A21C-5EF64568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7219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54291-6A9E-FC4B-9102-EF0FC88D3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40F52-9729-CB4A-8B38-B47AA1293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79D9F-0FCD-8444-A9BF-2DC0091D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A243F-8CC6-7F4F-B2C9-34138010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F773E-B9F0-E840-AEE7-AB579ECC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551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8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2173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6702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5461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02904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0000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455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FB24E-603E-D648-83BD-E0C6788A6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D3304-2B45-1F4E-A024-7B1997931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F8D12-41B1-5E46-B29D-7FFCA76D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D682E-6B58-8A49-A4F2-BF0B5A40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A1AE-F3D9-6C4F-BE40-4E9EAA20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07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8900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7537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7605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3833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57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8320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8468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9962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1802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167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63DE-14D4-6645-8A9A-738F2CCA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79FC7-A887-7D48-8764-511405CFC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B0D87-015A-2C41-BB1B-F11EF563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45A0E-E591-FA4F-82F9-D2F586BB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10E5E-B628-1843-B23D-A09B60FB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0702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8539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8844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601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54879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809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0352-0DD5-5347-95EC-3CE5361B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6D754-ED95-684C-A23F-C837A9E5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461EE-22BF-B54D-B263-B917AAB0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20128-9554-A74B-B800-C18690F6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E14-D565-EC44-B4D1-3B3BFA66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674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2469-6F2E-5747-BDF4-848825FD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D4192-EE41-3E4A-B599-9F393E5EA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16E4C-5806-6D44-A6E1-528D4FF04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D57B2-D6F9-C842-AE31-EAD92F9F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09E95-7D4D-3F4A-910A-D7643C92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7CB75-5BF3-044B-8100-8BB48461C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599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394C-30C3-0847-84E0-D8CAC371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D40C-9228-C740-AA08-ABA9D95E0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51B76-0A85-1840-B391-223CCFB34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5BF5F-C691-8C4F-AE92-7842C4E38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123C3-3B4E-124F-8F35-76CB84C79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8AA74-C0BF-B74C-8A3C-143CB4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25BF1-3CE7-3645-B1A0-E3D05F79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90297-9A17-3146-B7D2-4A012D47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269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C6A0-8779-074E-B29B-92E7EA688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3164C-D80B-DB4B-B2A3-6B5C54075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186D-71E6-124E-B954-8A9ADD6F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51F29-06B4-7D4A-A4FE-135EBE43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540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DE00F-B891-CF47-87F0-13DE9422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7D738-F219-2945-9028-4159768F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9C793-39AE-0745-8C11-B010F4B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346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1F26-CDE5-C84A-B3D2-8A46118F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8541-0526-5446-A23C-DE2C1E9B3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F10C7-23AA-764D-BE68-57F8AA40E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F2A2B-AF7B-814E-B4B4-54B58F11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7D27-45F1-C749-AFA4-D23E0155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9459A-CFE6-8341-82F3-F2E0BAA0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7979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58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E8DA9-443C-CA4E-A167-64ECAA5D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E1FDB-2F1E-774D-883F-3E83C6AE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87D14-562D-0B4F-A2FC-6EFD873C1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AF52F-F3E4-2D4F-9265-0BA826317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C6B89-72EB-C64B-92ED-30EF94C0C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7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01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hoopdedoo.me/produkty/venusiny-kulicky/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DC3F9-BBE3-45A8-BBC7-E154E21D9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090890"/>
            <a:ext cx="12188952" cy="3767110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E43A9-8064-B044-9E52-BBC52E65F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4805" r="6306"/>
          <a:stretch/>
        </p:blipFill>
        <p:spPr>
          <a:xfrm>
            <a:off x="2327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0EE5A-1502-EE4C-A03D-BBD0DB0B5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2472228"/>
            <a:ext cx="10225530" cy="1913544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tx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JAK SOUVISÍ </a:t>
            </a:r>
            <a:br>
              <a:rPr lang="cs-CZ" sz="4000" dirty="0">
                <a:solidFill>
                  <a:schemeClr val="tx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</a:br>
            <a:r>
              <a:rPr lang="cs-CZ" sz="4400" dirty="0">
                <a:solidFill>
                  <a:schemeClr val="tx1"/>
                </a:solidFill>
                <a:latin typeface="Phosphate Inline" panose="02000506050000020004" pitchFamily="2" charset="77"/>
                <a:ea typeface="STHupo" panose="02010800040101010101" pitchFamily="2" charset="-122"/>
                <a:cs typeface="Phosphate Inline" panose="02000506050000020004" pitchFamily="2" charset="77"/>
              </a:rPr>
              <a:t>VENUŠINY KULIČKY </a:t>
            </a:r>
            <a:br>
              <a:rPr lang="cs-CZ" sz="4000" dirty="0">
                <a:solidFill>
                  <a:schemeClr val="tx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</a:br>
            <a:r>
              <a:rPr lang="cs-CZ" sz="4000" dirty="0">
                <a:solidFill>
                  <a:schemeClr val="tx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S GERIATRIÍ?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75BBB-3215-1F4F-95D9-6AA6341EE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10485"/>
            <a:ext cx="10225530" cy="5903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Tomáš Halouzka</a:t>
            </a:r>
          </a:p>
        </p:txBody>
      </p:sp>
    </p:spTree>
    <p:extLst>
      <p:ext uri="{BB962C8B-B14F-4D97-AF65-F5344CB8AC3E}">
        <p14:creationId xmlns:p14="http://schemas.microsoft.com/office/powerpoint/2010/main" val="150507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EB2854-9F73-ED43-821F-3D1EA42FA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5" b="10909"/>
          <a:stretch/>
        </p:blipFill>
        <p:spPr>
          <a:xfrm>
            <a:off x="2514601" y="0"/>
            <a:ext cx="6851059" cy="3649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434B0-9C3A-F44A-9A4C-D02035727EE5}"/>
              </a:ext>
            </a:extLst>
          </p:cNvPr>
          <p:cNvSpPr txBox="1"/>
          <p:nvPr/>
        </p:nvSpPr>
        <p:spPr>
          <a:xfrm>
            <a:off x="109398" y="3842983"/>
            <a:ext cx="495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GERIATRICKÝ SYNDROM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204C22-B5AD-734A-AFE7-8850BDE5E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98" y="4489314"/>
            <a:ext cx="10244439" cy="2034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Bookman Old Style" panose="02050604050505020204" pitchFamily="18" charset="0"/>
              </a:rPr>
              <a:t>Inkontinence je běžné onemocnění seniorů. </a:t>
            </a:r>
          </a:p>
          <a:p>
            <a:pPr marL="0" indent="0">
              <a:buNone/>
            </a:pPr>
            <a:r>
              <a:rPr lang="cs-CZ" sz="2400" dirty="0">
                <a:latin typeface="Bookman Old Style" panose="02050604050505020204" pitchFamily="18" charset="0"/>
              </a:rPr>
              <a:t>Močový měchýř stářím ztrácí svou schopnost regulovat stahy a uvolnění.</a:t>
            </a:r>
          </a:p>
          <a:p>
            <a:pPr marL="0" indent="0">
              <a:buNone/>
            </a:pPr>
            <a:r>
              <a:rPr lang="cs-CZ" sz="2400" dirty="0">
                <a:latin typeface="Bookman Old Style" panose="02050604050505020204" pitchFamily="18" charset="0"/>
              </a:rPr>
              <a:t>Inkontinencí trpí až 50 % žen nad 65 let.</a:t>
            </a:r>
            <a:endParaRPr lang="cs-CZ" dirty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114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E1F223-CE61-3046-BA90-BD46E3AC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538" y="2541560"/>
            <a:ext cx="9574924" cy="1774880"/>
          </a:xfrm>
        </p:spPr>
        <p:txBody>
          <a:bodyPr>
            <a:noAutofit/>
          </a:bodyPr>
          <a:lstStyle/>
          <a:p>
            <a:r>
              <a:rPr lang="cs-CZ" sz="3200" dirty="0">
                <a:latin typeface="Bookman Old Style" panose="02050604050505020204" pitchFamily="18" charset="0"/>
              </a:rPr>
              <a:t>Proto stejně jak si šetříme na starobní důchod, připravujme se na stáří posilováním pánevního dna. Snížíme tím pravděpodobnost vzniku nepříjemného problému, inkontinence.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BBBF-D4D2-9C40-9EFF-67EDD24D511F}"/>
              </a:ext>
            </a:extLst>
          </p:cNvPr>
          <p:cNvSpPr txBox="1"/>
          <p:nvPr/>
        </p:nvSpPr>
        <p:spPr>
          <a:xfrm>
            <a:off x="1308538" y="1895229"/>
            <a:ext cx="2268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POSELSTVÍ</a:t>
            </a:r>
          </a:p>
        </p:txBody>
      </p:sp>
    </p:spTree>
    <p:extLst>
      <p:ext uri="{BB962C8B-B14F-4D97-AF65-F5344CB8AC3E}">
        <p14:creationId xmlns:p14="http://schemas.microsoft.com/office/powerpoint/2010/main" val="2863280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3EA15B0B-5328-9B4E-AE79-07319A3D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562" y="2541560"/>
            <a:ext cx="7874876" cy="1774880"/>
          </a:xfrm>
        </p:spPr>
        <p:txBody>
          <a:bodyPr>
            <a:noAutofit/>
          </a:bodyPr>
          <a:lstStyle/>
          <a:p>
            <a:r>
              <a:rPr lang="cs-CZ" sz="3200" dirty="0">
                <a:latin typeface="Bookman Old Style" panose="02050604050505020204" pitchFamily="18" charset="0"/>
              </a:rPr>
              <a:t>Venušiny kuličky nechť jsou zdravotní pomůckou každé ženy.</a:t>
            </a:r>
          </a:p>
        </p:txBody>
      </p:sp>
    </p:spTree>
    <p:extLst>
      <p:ext uri="{BB962C8B-B14F-4D97-AF65-F5344CB8AC3E}">
        <p14:creationId xmlns:p14="http://schemas.microsoft.com/office/powerpoint/2010/main" val="217250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D05B68-EF63-B242-93B7-1136D7469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39"/>
          <a:stretch/>
        </p:blipFill>
        <p:spPr>
          <a:xfrm>
            <a:off x="0" y="-211050"/>
            <a:ext cx="12192000" cy="6856216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A1F7BF5D-2E71-9841-8FDD-38C04556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468" y="2324020"/>
            <a:ext cx="6990693" cy="1786075"/>
          </a:xfrm>
        </p:spPr>
        <p:txBody>
          <a:bodyPr>
            <a:noAutofit/>
          </a:bodyPr>
          <a:lstStyle/>
          <a:p>
            <a:pPr algn="r"/>
            <a:r>
              <a:rPr lang="cs-CZ" sz="2400" dirty="0">
                <a:latin typeface="Bookman Old Style" panose="02050604050505020204" pitchFamily="18" charset="0"/>
              </a:rPr>
              <a:t>Vysoce kvalitní a velmi doporučované jsou kuličky </a:t>
            </a:r>
            <a:r>
              <a:rPr lang="cs-CZ" sz="2400" dirty="0">
                <a:latin typeface="Bookman Old Style" panose="02050604050505020204" pitchFamily="18" charset="0"/>
                <a:hlinkClick r:id="rId3"/>
              </a:rPr>
              <a:t>Whoop·de·doo</a:t>
            </a:r>
            <a:r>
              <a:rPr lang="cs-CZ" sz="2400" dirty="0">
                <a:latin typeface="Bookman Old Style" panose="02050604050505020204" pitchFamily="18" charset="0"/>
              </a:rPr>
              <a:t> od talentované designérky Anny Marešové.</a:t>
            </a:r>
            <a:br>
              <a:rPr lang="cs-CZ" sz="2400" dirty="0">
                <a:latin typeface="Bookman Old Style" panose="02050604050505020204" pitchFamily="18" charset="0"/>
              </a:rPr>
            </a:br>
            <a:br>
              <a:rPr lang="cs-CZ" sz="2400" dirty="0">
                <a:latin typeface="Bookman Old Style" panose="02050604050505020204" pitchFamily="18" charset="0"/>
              </a:rPr>
            </a:br>
            <a:r>
              <a:rPr lang="cs-CZ" sz="2400" dirty="0">
                <a:latin typeface="Bookman Old Style" panose="02050604050505020204" pitchFamily="18" charset="0"/>
              </a:rPr>
              <a:t>Přidanou hodnotu jim dává i česká výroba.</a:t>
            </a:r>
            <a:br>
              <a:rPr lang="cs-CZ" dirty="0"/>
            </a:br>
            <a:endParaRPr lang="cs-CZ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05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1F614268-2068-644C-92E1-60BB2C15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9" y="2541560"/>
            <a:ext cx="10024241" cy="1774880"/>
          </a:xfrm>
        </p:spPr>
        <p:txBody>
          <a:bodyPr>
            <a:noAutofit/>
          </a:bodyPr>
          <a:lstStyle/>
          <a:p>
            <a:r>
              <a:rPr lang="cs-CZ" sz="3200" dirty="0">
                <a:latin typeface="Bookman Old Style" panose="02050604050505020204" pitchFamily="18" charset="0"/>
              </a:rPr>
              <a:t>Klidné a harmonické stáří přeje Tomáš Halouzka.</a:t>
            </a:r>
          </a:p>
        </p:txBody>
      </p:sp>
    </p:spTree>
    <p:extLst>
      <p:ext uri="{BB962C8B-B14F-4D97-AF65-F5344CB8AC3E}">
        <p14:creationId xmlns:p14="http://schemas.microsoft.com/office/powerpoint/2010/main" val="189430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E1207-C614-C94F-A3DE-27955F50E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03870" y="1587455"/>
            <a:ext cx="5638800" cy="2537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C7F6F-72E1-BB4B-8E86-3C2369BFB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1550670" y="2742438"/>
            <a:ext cx="5638800" cy="2537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A1FD6E-74F0-4241-BBFF-A74658F3939A}"/>
              </a:ext>
            </a:extLst>
          </p:cNvPr>
          <p:cNvSpPr txBox="1"/>
          <p:nvPr/>
        </p:nvSpPr>
        <p:spPr>
          <a:xfrm>
            <a:off x="2410683" y="606993"/>
            <a:ext cx="21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O co jde?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F6DAD-85AA-AD4E-B909-4C7E42154EE4}"/>
              </a:ext>
            </a:extLst>
          </p:cNvPr>
          <p:cNvSpPr txBox="1"/>
          <p:nvPr/>
        </p:nvSpPr>
        <p:spPr>
          <a:xfrm>
            <a:off x="2410683" y="1359547"/>
            <a:ext cx="737088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Venušiny kuličky jsou </a:t>
            </a:r>
            <a:r>
              <a:rPr lang="cs-CZ" sz="2400" dirty="0">
                <a:solidFill>
                  <a:srgbClr val="FF40FF"/>
                </a:solidFill>
                <a:latin typeface="Bookman Old Style" panose="02050604050505020204" pitchFamily="18" charset="0"/>
                <a:ea typeface="Baskerville" panose="02020502070401020303" pitchFamily="18" charset="0"/>
              </a:rPr>
              <a:t>erotická</a:t>
            </a:r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 a </a:t>
            </a:r>
            <a:r>
              <a:rPr lang="cs-CZ" sz="2400" dirty="0">
                <a:solidFill>
                  <a:srgbClr val="0432FF"/>
                </a:solidFill>
                <a:latin typeface="Bookman Old Style" panose="02050604050505020204" pitchFamily="18" charset="0"/>
                <a:ea typeface="Baskerville" panose="02020502070401020303" pitchFamily="18" charset="0"/>
              </a:rPr>
              <a:t>zdravotní</a:t>
            </a:r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 pomůcka určená ženám.</a:t>
            </a:r>
          </a:p>
          <a:p>
            <a:endParaRPr lang="cs-CZ" sz="2400" dirty="0">
              <a:latin typeface="Bookman Old Style" panose="02050604050505020204" pitchFamily="18" charset="0"/>
              <a:ea typeface="Baskerville" panose="02020502070401020303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Jedná se o dvě koule spojené stopkou, každá s průměrem okolo 3 cm.</a:t>
            </a:r>
          </a:p>
          <a:p>
            <a:endParaRPr lang="cs-CZ" sz="2400" dirty="0">
              <a:latin typeface="Bookman Old Style" panose="02050604050505020204" pitchFamily="18" charset="0"/>
              <a:ea typeface="Baskerville" panose="02020502070401020303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Spojovací stopka pomyslně pokračuje jednou koulí a končí až několik centimetrů za ní. Stopka je tedy myšlenou středovou osou obou koulí.</a:t>
            </a:r>
          </a:p>
          <a:p>
            <a:endParaRPr lang="cs-CZ" sz="2400" dirty="0">
              <a:latin typeface="Bookman Old Style" panose="02050604050505020204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</a:rPr>
              <a:t>V každé kouli je dutina a v ní je vložena menší kulička z těžšího materiálu.</a:t>
            </a:r>
          </a:p>
          <a:p>
            <a:endParaRPr lang="cs-CZ" sz="2000" dirty="0">
              <a:latin typeface="Bookman Old Style" panose="02050604050505020204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E86087D5-935B-DD44-89E4-DB622C8D08F2}"/>
              </a:ext>
            </a:extLst>
          </p:cNvPr>
          <p:cNvSpPr/>
          <p:nvPr/>
        </p:nvSpPr>
        <p:spPr>
          <a:xfrm>
            <a:off x="10829593" y="5062227"/>
            <a:ext cx="185152" cy="164114"/>
          </a:xfrm>
          <a:prstGeom prst="plus">
            <a:avLst>
              <a:gd name="adj" fmla="val 463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3A38CFDB-1F13-9740-B0EB-824BC7749774}"/>
              </a:ext>
            </a:extLst>
          </p:cNvPr>
          <p:cNvSpPr/>
          <p:nvPr/>
        </p:nvSpPr>
        <p:spPr>
          <a:xfrm>
            <a:off x="10829593" y="3704609"/>
            <a:ext cx="185152" cy="164114"/>
          </a:xfrm>
          <a:prstGeom prst="plus">
            <a:avLst>
              <a:gd name="adj" fmla="val 463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67501-6823-4C47-BC28-31BCFD870E62}"/>
              </a:ext>
            </a:extLst>
          </p:cNvPr>
          <p:cNvSpPr txBox="1"/>
          <p:nvPr/>
        </p:nvSpPr>
        <p:spPr>
          <a:xfrm>
            <a:off x="10553157" y="5083643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baseline="-25000" dirty="0"/>
              <a:t>1</a:t>
            </a:r>
            <a:endParaRPr lang="cs-C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18684-5332-C745-982B-734E669593D3}"/>
              </a:ext>
            </a:extLst>
          </p:cNvPr>
          <p:cNvSpPr txBox="1"/>
          <p:nvPr/>
        </p:nvSpPr>
        <p:spPr>
          <a:xfrm>
            <a:off x="10553157" y="371933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baseline="-25000" dirty="0"/>
              <a:t>2</a:t>
            </a:r>
            <a:endParaRPr lang="cs-CZ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289014-22BC-2442-B786-674A366025DD}"/>
              </a:ext>
            </a:extLst>
          </p:cNvPr>
          <p:cNvCxnSpPr>
            <a:cxnSpLocks/>
          </p:cNvCxnSpPr>
          <p:nvPr/>
        </p:nvCxnSpPr>
        <p:spPr>
          <a:xfrm flipH="1" flipV="1">
            <a:off x="10439569" y="4985133"/>
            <a:ext cx="965200" cy="3183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D1E253-A29C-4F45-B696-CAB38933A93F}"/>
              </a:ext>
            </a:extLst>
          </p:cNvPr>
          <p:cNvCxnSpPr>
            <a:cxnSpLocks/>
          </p:cNvCxnSpPr>
          <p:nvPr/>
        </p:nvCxnSpPr>
        <p:spPr>
          <a:xfrm flipH="1" flipV="1">
            <a:off x="10439569" y="3627515"/>
            <a:ext cx="965200" cy="3183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9A4913-DB33-FA40-9D7A-9E6D47BDB080}"/>
              </a:ext>
            </a:extLst>
          </p:cNvPr>
          <p:cNvSpPr txBox="1"/>
          <p:nvPr/>
        </p:nvSpPr>
        <p:spPr>
          <a:xfrm>
            <a:off x="11163454" y="4934102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</a:t>
            </a:r>
            <a:endParaRPr lang="cs-CZ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078612-4787-2244-BD63-71DD45E6FE99}"/>
              </a:ext>
            </a:extLst>
          </p:cNvPr>
          <p:cNvSpPr txBox="1"/>
          <p:nvPr/>
        </p:nvSpPr>
        <p:spPr>
          <a:xfrm>
            <a:off x="11179785" y="3576484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</a:t>
            </a:r>
            <a:endParaRPr lang="cs-CZ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8EBEAF-4BCD-9947-8504-C1766A92F2B8}"/>
              </a:ext>
            </a:extLst>
          </p:cNvPr>
          <p:cNvCxnSpPr>
            <a:cxnSpLocks/>
          </p:cNvCxnSpPr>
          <p:nvPr/>
        </p:nvCxnSpPr>
        <p:spPr>
          <a:xfrm flipV="1">
            <a:off x="10922169" y="-66040"/>
            <a:ext cx="0" cy="663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0D90F32-6F33-964F-9793-0F5FC919C945}"/>
              </a:ext>
            </a:extLst>
          </p:cNvPr>
          <p:cNvSpPr txBox="1"/>
          <p:nvPr/>
        </p:nvSpPr>
        <p:spPr>
          <a:xfrm>
            <a:off x="10945911" y="623305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044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1A67-2034-2344-A723-6EB0EEE3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ECB7C-1580-DC4D-8062-583AC342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7B1A7-581A-E74D-A118-D6CCB631025C}"/>
              </a:ext>
            </a:extLst>
          </p:cNvPr>
          <p:cNvSpPr txBox="1"/>
          <p:nvPr/>
        </p:nvSpPr>
        <p:spPr>
          <a:xfrm>
            <a:off x="5411585" y="675025"/>
            <a:ext cx="5942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latin typeface="Bookman Old Style" panose="02050604050505020204" pitchFamily="18" charset="0"/>
              </a:rPr>
              <a:t>Zde vidíme rozříznutou jednu z koulí. </a:t>
            </a:r>
          </a:p>
          <a:p>
            <a:pPr algn="r"/>
            <a:r>
              <a:rPr lang="cs-CZ" sz="2400" dirty="0">
                <a:latin typeface="Bookman Old Style" panose="02050604050505020204" pitchFamily="18" charset="0"/>
              </a:rPr>
              <a:t>Všímáme si dutiny, která obsahuje </a:t>
            </a:r>
          </a:p>
          <a:p>
            <a:pPr algn="r"/>
            <a:r>
              <a:rPr lang="cs-CZ" sz="2400" dirty="0">
                <a:latin typeface="Bookman Old Style" panose="02050604050505020204" pitchFamily="18" charset="0"/>
              </a:rPr>
              <a:t>menší a těžší kuličku.</a:t>
            </a:r>
          </a:p>
        </p:txBody>
      </p:sp>
    </p:spTree>
    <p:extLst>
      <p:ext uri="{BB962C8B-B14F-4D97-AF65-F5344CB8AC3E}">
        <p14:creationId xmlns:p14="http://schemas.microsoft.com/office/powerpoint/2010/main" val="782512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A0492-6250-B34A-91FD-2C0A2265B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45"/>
          <a:stretch/>
        </p:blipFill>
        <p:spPr>
          <a:xfrm flipV="1">
            <a:off x="513380" y="47979"/>
            <a:ext cx="6989984" cy="2842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188D3-EF98-F449-82BC-9C92388E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62311" y="2287220"/>
            <a:ext cx="6109916" cy="2749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B581D-28D6-4D42-AE17-05B94F23D1B8}"/>
              </a:ext>
            </a:extLst>
          </p:cNvPr>
          <p:cNvSpPr txBox="1"/>
          <p:nvPr/>
        </p:nvSpPr>
        <p:spPr>
          <a:xfrm>
            <a:off x="3489675" y="606993"/>
            <a:ext cx="366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CO SE S TÍM DĚLÁ?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0DAF9-9ECC-4945-959D-8841898040B2}"/>
              </a:ext>
            </a:extLst>
          </p:cNvPr>
          <p:cNvSpPr txBox="1"/>
          <p:nvPr/>
        </p:nvSpPr>
        <p:spPr>
          <a:xfrm>
            <a:off x="746135" y="2382851"/>
            <a:ext cx="88301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Venušiny kuličky se postupně vkládají do ženské vaginy. </a:t>
            </a:r>
          </a:p>
          <a:p>
            <a:r>
              <a:rPr lang="cs-CZ" sz="2400" dirty="0">
                <a:latin typeface="Bookman Old Style" panose="02050604050505020204" pitchFamily="18" charset="0"/>
              </a:rPr>
              <a:t>Vkládáme stranou bez stopky!</a:t>
            </a:r>
          </a:p>
          <a:p>
            <a:endParaRPr lang="cs-CZ" sz="2400" dirty="0">
              <a:latin typeface="Bookman Old Style" panose="02050604050505020204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</a:rPr>
              <a:t>Vyčnívající stopku můžeme ohnout a vložit rovněž do vaginy. Bude tak dloužit k nechtěnému vypadnutí.</a:t>
            </a:r>
          </a:p>
          <a:p>
            <a:endParaRPr lang="cs-CZ" sz="2400" dirty="0">
              <a:latin typeface="Bookman Old Style" panose="02050604050505020204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</a:rPr>
              <a:t>Stopka jinak slouží k bezpečnému a pohodlnému vyjmutí.</a:t>
            </a:r>
          </a:p>
          <a:p>
            <a:endParaRPr lang="cs-CZ" sz="2000" dirty="0">
              <a:latin typeface="Bookman Old Style" panose="02050604050505020204" pitchFamily="18" charset="0"/>
            </a:endParaRPr>
          </a:p>
          <a:p>
            <a:endParaRPr lang="cs-CZ" sz="2000" dirty="0">
              <a:latin typeface="Bookman Old Style" panose="02050604050505020204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17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F8282-83D1-A74C-8DE2-52007FDDE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927" y="2261229"/>
            <a:ext cx="10434145" cy="276236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Bookman Old Style" panose="02050604050505020204" pitchFamily="18" charset="0"/>
              </a:rPr>
              <a:t>Žena svými pohyby udává malé a těžké kuličky také do pohybu.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Bookman Old Style" panose="02050604050505020204" pitchFamily="18" charset="0"/>
              </a:rPr>
              <a:t>Ty narážejí do stěn dutiny a </a:t>
            </a:r>
            <a:r>
              <a:rPr lang="cs-CZ" dirty="0" err="1">
                <a:latin typeface="Bookman Old Style" panose="02050604050505020204" pitchFamily="18" charset="0"/>
              </a:rPr>
              <a:t>rozvibrovávají</a:t>
            </a:r>
            <a:r>
              <a:rPr lang="cs-CZ" dirty="0">
                <a:latin typeface="Bookman Old Style" panose="02050604050505020204" pitchFamily="18" charset="0"/>
              </a:rPr>
              <a:t> celou pomůcku.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Bookman Old Style" panose="02050604050505020204" pitchFamily="18" charset="0"/>
              </a:rPr>
              <a:t>Vibrace se přenáší na vaginu, která je tímto mechanismem stimulována.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Bookman Old Style" panose="02050604050505020204" pitchFamily="18" charset="0"/>
              </a:rPr>
              <a:t>Jak se žena podvědomě snaží udržet kuličky uvnitř svého těla, dochází tím k </a:t>
            </a:r>
            <a:r>
              <a:rPr lang="cs-CZ" b="1" dirty="0">
                <a:latin typeface="Bookman Old Style" panose="02050604050505020204" pitchFamily="18" charset="0"/>
              </a:rPr>
              <a:t>posilování pánevního dna.</a:t>
            </a:r>
          </a:p>
          <a:p>
            <a:pPr marL="0" indent="0">
              <a:buNone/>
            </a:pPr>
            <a:endParaRPr lang="cs-CZ" dirty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C0931-B29D-4743-80F9-85C372180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16" b="18984"/>
          <a:stretch/>
        </p:blipFill>
        <p:spPr>
          <a:xfrm rot="10800000">
            <a:off x="3898666" y="257694"/>
            <a:ext cx="7183973" cy="1687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33F90-F7E0-8A4C-B7CC-FC9B3A3155B1}"/>
              </a:ext>
            </a:extLst>
          </p:cNvPr>
          <p:cNvSpPr txBox="1"/>
          <p:nvPr/>
        </p:nvSpPr>
        <p:spPr>
          <a:xfrm>
            <a:off x="4420700" y="573742"/>
            <a:ext cx="3613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JAK TO FUNGUJE?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BB357-28BF-254C-8EE9-CBF4CDE99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35" b="19418"/>
          <a:stretch/>
        </p:blipFill>
        <p:spPr>
          <a:xfrm flipV="1">
            <a:off x="72805" y="4912819"/>
            <a:ext cx="7538118" cy="18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8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45B43E-2AB7-324B-BA5F-637FFAD8D390}"/>
              </a:ext>
            </a:extLst>
          </p:cNvPr>
          <p:cNvSpPr txBox="1"/>
          <p:nvPr/>
        </p:nvSpPr>
        <p:spPr>
          <a:xfrm>
            <a:off x="7492728" y="374236"/>
            <a:ext cx="454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ŽENSKÉ PÁNEVNÍ DNO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0AAD51-4A33-704A-A20A-E326477FD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99" y="0"/>
            <a:ext cx="932300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1E71DE-8022-1143-BF29-8B8B2C3B1DF6}"/>
              </a:ext>
            </a:extLst>
          </p:cNvPr>
          <p:cNvSpPr txBox="1"/>
          <p:nvPr/>
        </p:nvSpPr>
        <p:spPr>
          <a:xfrm>
            <a:off x="5819211" y="6035907"/>
            <a:ext cx="4809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highlight>
                  <a:srgbClr val="000000"/>
                </a:highlight>
                <a:latin typeface="Phosphate Solid" panose="02000506050000020004" pitchFamily="2" charset="77"/>
                <a:cs typeface="Phosphate Solid" panose="02000506050000020004" pitchFamily="2" charset="77"/>
              </a:rPr>
              <a:t>SVALY PÁNEVNÍHO DNA</a:t>
            </a:r>
          </a:p>
        </p:txBody>
      </p:sp>
    </p:spTree>
    <p:extLst>
      <p:ext uri="{BB962C8B-B14F-4D97-AF65-F5344CB8AC3E}">
        <p14:creationId xmlns:p14="http://schemas.microsoft.com/office/powerpoint/2010/main" val="72993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8104545-CD98-2849-8B66-8F64CF4DB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816" r="6084" b="18984"/>
          <a:stretch/>
        </p:blipFill>
        <p:spPr>
          <a:xfrm rot="10800000">
            <a:off x="-1" y="258194"/>
            <a:ext cx="6844514" cy="1711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067CB-CA6A-BE4F-8627-6E5B6EDEA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1" r="34161"/>
          <a:stretch/>
        </p:blipFill>
        <p:spPr>
          <a:xfrm>
            <a:off x="116379" y="1344324"/>
            <a:ext cx="3374967" cy="5513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6A951A-42F8-AD43-AC4D-CF38934F6F9E}"/>
              </a:ext>
            </a:extLst>
          </p:cNvPr>
          <p:cNvSpPr txBox="1"/>
          <p:nvPr/>
        </p:nvSpPr>
        <p:spPr>
          <a:xfrm>
            <a:off x="7436621" y="744159"/>
            <a:ext cx="3688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PROČ POSILOVAT </a:t>
            </a:r>
          </a:p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PÁNEVNÍ DNO?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3997E3-7B7D-FE4C-A8EE-1ACE1E74334F}"/>
              </a:ext>
            </a:extLst>
          </p:cNvPr>
          <p:cNvSpPr txBox="1">
            <a:spLocks/>
          </p:cNvSpPr>
          <p:nvPr/>
        </p:nvSpPr>
        <p:spPr>
          <a:xfrm>
            <a:off x="3790604" y="2230380"/>
            <a:ext cx="7292035" cy="239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423F19-5726-B14C-82CC-AC0B28C41774}"/>
              </a:ext>
            </a:extLst>
          </p:cNvPr>
          <p:cNvSpPr txBox="1">
            <a:spLocks/>
          </p:cNvSpPr>
          <p:nvPr/>
        </p:nvSpPr>
        <p:spPr>
          <a:xfrm>
            <a:off x="3866804" y="2579514"/>
            <a:ext cx="7515093" cy="239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Posilování pánevního dna vede u žen ke zvýšení vzrušivosti, vaginální lubrikace, ke snadnějšímu dosažení orgasmu a ke správnému držení těla.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Vedle těchto účinků vede také k </a:t>
            </a:r>
            <a:r>
              <a:rPr lang="cs-CZ" sz="2400" b="1" dirty="0">
                <a:latin typeface="Bookman Old Style" panose="02050604050505020204" pitchFamily="18" charset="0"/>
              </a:rPr>
              <a:t>prevenci inkontinence!</a:t>
            </a:r>
            <a:endParaRPr lang="cs-CZ" b="1" dirty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8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E42B8-3652-6343-830D-5501B4955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03810"/>
            <a:ext cx="12192000" cy="8077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618B1F-56E7-BC4F-9495-C3CFB637E19D}"/>
              </a:ext>
            </a:extLst>
          </p:cNvPr>
          <p:cNvSpPr txBox="1">
            <a:spLocks/>
          </p:cNvSpPr>
          <p:nvPr/>
        </p:nvSpPr>
        <p:spPr>
          <a:xfrm>
            <a:off x="6176357" y="2127856"/>
            <a:ext cx="5860472" cy="418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B49EE6-74F3-574C-9ABA-9CCC77A7DBE2}"/>
              </a:ext>
            </a:extLst>
          </p:cNvPr>
          <p:cNvSpPr txBox="1">
            <a:spLocks/>
          </p:cNvSpPr>
          <p:nvPr/>
        </p:nvSpPr>
        <p:spPr>
          <a:xfrm>
            <a:off x="6129252" y="2373556"/>
            <a:ext cx="5510341" cy="1566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cs-CZ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V souvislosti s tématem prezentace popisuji inkontinenci močovou. Ta ženy postihuje dvakrát častěji než muže! </a:t>
            </a:r>
            <a:endParaRPr lang="cs-CZ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63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2CD8C2-533C-B24F-9680-AD4AB2D8E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6" r="1"/>
          <a:stretch/>
        </p:blipFill>
        <p:spPr>
          <a:xfrm>
            <a:off x="8254538" y="0"/>
            <a:ext cx="393746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082C8C-2B05-3A42-888C-9766073665AE}"/>
              </a:ext>
            </a:extLst>
          </p:cNvPr>
          <p:cNvSpPr txBox="1"/>
          <p:nvPr/>
        </p:nvSpPr>
        <p:spPr>
          <a:xfrm>
            <a:off x="287676" y="303585"/>
            <a:ext cx="5074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MOČOVÁ INKONTINENCE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E2224D-02BA-0E4E-B326-60F7B9948BF3}"/>
              </a:ext>
            </a:extLst>
          </p:cNvPr>
          <p:cNvSpPr txBox="1">
            <a:spLocks/>
          </p:cNvSpPr>
          <p:nvPr/>
        </p:nvSpPr>
        <p:spPr>
          <a:xfrm>
            <a:off x="287676" y="1139826"/>
            <a:ext cx="7515093" cy="5522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Jde o vůlí neovladatelný únik moči z těla.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Díky těhotenství, porodu menopauze a struktuře ženského močového traktu jí trpí právě ženy více.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Inkontinence močová se dělí na více typů podle toho čím je způsobena.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Rozeznáváme inkontinenci stresovou, urgentní, reflexní, paradoxní a psychogenní.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Může být způsobena i dlouhodobým zavedením močového katetru.</a:t>
            </a:r>
          </a:p>
        </p:txBody>
      </p:sp>
    </p:spTree>
    <p:extLst>
      <p:ext uri="{BB962C8B-B14F-4D97-AF65-F5344CB8AC3E}">
        <p14:creationId xmlns:p14="http://schemas.microsoft.com/office/powerpoint/2010/main" val="362083821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353</Words>
  <Application>Microsoft Office PowerPoint</Application>
  <PresentationFormat>Širokoúhlá obrazovka</PresentationFormat>
  <Paragraphs>60</Paragraphs>
  <Slides>14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14</vt:i4>
      </vt:variant>
    </vt:vector>
  </HeadingPairs>
  <TitlesOfParts>
    <vt:vector size="30" baseType="lpstr">
      <vt:lpstr>STHupo</vt:lpstr>
      <vt:lpstr>Arial</vt:lpstr>
      <vt:lpstr>Baskerville</vt:lpstr>
      <vt:lpstr>Bookman Old Style</vt:lpstr>
      <vt:lpstr>Calibri</vt:lpstr>
      <vt:lpstr>Calibri Light</vt:lpstr>
      <vt:lpstr>Franklin Gothic Book</vt:lpstr>
      <vt:lpstr>Franklin Gothic Demi</vt:lpstr>
      <vt:lpstr>Phosphate Inline</vt:lpstr>
      <vt:lpstr>Phosphate Solid</vt:lpstr>
      <vt:lpstr>Verdana</vt:lpstr>
      <vt:lpstr>Wingdings 2</vt:lpstr>
      <vt:lpstr>DividendVTI</vt:lpstr>
      <vt:lpstr>Office Theme</vt:lpstr>
      <vt:lpstr>1_Office Theme</vt:lpstr>
      <vt:lpstr>2_Office Theme</vt:lpstr>
      <vt:lpstr>JAK SOUVISÍ  VENUŠINY KULIČKY  S GERIATRIÍ?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Proto stejně jak si šetříme na starobní důchod, připravujme se na stáří posilováním pánevního dna. Snížíme tím pravděpodobnost vzniku nepříjemného problému, inkontinence. </vt:lpstr>
      <vt:lpstr>Venušiny kuličky nechť jsou zdravotní pomůckou každé ženy.</vt:lpstr>
      <vt:lpstr>Vysoce kvalitní a velmi doporučované jsou kuličky Whoop·de·doo od talentované designérky Anny Marešové.  Přidanou hodnotu jim dává i česká výroba. </vt:lpstr>
      <vt:lpstr>Klidné a harmonické stáří přeje Tomáš Halouzka.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SOUVISÍ  VENUŠINY KULIČKY  S GERIATRIÍ?</dc:title>
  <dc:creator>Tomáš Halouzka</dc:creator>
  <cp:lastModifiedBy>Andrea Menšíková</cp:lastModifiedBy>
  <cp:revision>24</cp:revision>
  <dcterms:created xsi:type="dcterms:W3CDTF">2020-03-26T18:33:20Z</dcterms:created>
  <dcterms:modified xsi:type="dcterms:W3CDTF">2020-03-27T07:50:14Z</dcterms:modified>
</cp:coreProperties>
</file>