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</p:sldMasterIdLst>
  <p:notesMasterIdLst>
    <p:notesMasterId r:id="rId33"/>
  </p:notesMasterIdLst>
  <p:sldIdLst>
    <p:sldId id="256" r:id="rId3"/>
    <p:sldId id="266" r:id="rId4"/>
    <p:sldId id="259" r:id="rId5"/>
    <p:sldId id="269" r:id="rId6"/>
    <p:sldId id="260" r:id="rId7"/>
    <p:sldId id="264" r:id="rId8"/>
    <p:sldId id="265" r:id="rId9"/>
    <p:sldId id="270" r:id="rId10"/>
    <p:sldId id="267" r:id="rId11"/>
    <p:sldId id="257" r:id="rId12"/>
    <p:sldId id="258" r:id="rId13"/>
    <p:sldId id="273" r:id="rId14"/>
    <p:sldId id="274" r:id="rId15"/>
    <p:sldId id="268" r:id="rId16"/>
    <p:sldId id="262" r:id="rId17"/>
    <p:sldId id="275" r:id="rId18"/>
    <p:sldId id="263" r:id="rId19"/>
    <p:sldId id="276" r:id="rId20"/>
    <p:sldId id="284" r:id="rId21"/>
    <p:sldId id="277" r:id="rId22"/>
    <p:sldId id="285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61" r:id="rId31"/>
    <p:sldId id="27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 Duda" initials="JD" lastIdx="1" clrIdx="0">
    <p:extLst>
      <p:ext uri="{19B8F6BF-5375-455C-9EA6-DF929625EA0E}">
        <p15:presenceInfo xmlns:p15="http://schemas.microsoft.com/office/powerpoint/2012/main" userId="6d7821f0e4d073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F66BE-0C6D-462C-AF77-02103DC3A0F1}" v="747" dt="2020-03-24T20:14:32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32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d7821f0e4d07313/geri%20statisti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cs-CZ" sz="2000" b="1" u="none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počtu pacientů ZZS s diagnózou traumatu v letech 2007 až 2017:</a:t>
            </a:r>
          </a:p>
        </c:rich>
      </c:tx>
      <c:layout>
        <c:manualLayout>
          <c:xMode val="edge"/>
          <c:yMode val="edge"/>
          <c:x val="0.16496033114610112"/>
          <c:y val="5.7748553444207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741537308062876"/>
          <c:y val="0.19574047579221565"/>
          <c:w val="0.82638548463338479"/>
          <c:h val="0.6744889756452459"/>
        </c:manualLayout>
      </c:layout>
      <c:lineChart>
        <c:grouping val="standard"/>
        <c:varyColors val="0"/>
        <c:ser>
          <c:idx val="0"/>
          <c:order val="0"/>
          <c:tx>
            <c:strRef>
              <c:f>List1!$B$6</c:f>
              <c:strCache>
                <c:ptCount val="1"/>
                <c:pt idx="0">
                  <c:v>Věk: 0 až 3 roky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List1!$C$5:$M$5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List1!$C$6:$M$6</c:f>
              <c:numCache>
                <c:formatCode>General</c:formatCode>
                <c:ptCount val="11"/>
                <c:pt idx="0">
                  <c:v>3258</c:v>
                </c:pt>
                <c:pt idx="1">
                  <c:v>3869</c:v>
                </c:pt>
                <c:pt idx="2">
                  <c:v>4635</c:v>
                </c:pt>
                <c:pt idx="3">
                  <c:v>5712</c:v>
                </c:pt>
                <c:pt idx="4">
                  <c:v>5461</c:v>
                </c:pt>
                <c:pt idx="5">
                  <c:v>5311</c:v>
                </c:pt>
                <c:pt idx="6">
                  <c:v>5824</c:v>
                </c:pt>
                <c:pt idx="7">
                  <c:v>5462</c:v>
                </c:pt>
                <c:pt idx="8">
                  <c:v>6508</c:v>
                </c:pt>
                <c:pt idx="9">
                  <c:v>6962</c:v>
                </c:pt>
                <c:pt idx="10">
                  <c:v>6435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0C-477B-9E9C-F701787525A5}"/>
            </c:ext>
          </c:extLst>
        </c:ser>
        <c:ser>
          <c:idx val="1"/>
          <c:order val="1"/>
          <c:tx>
            <c:strRef>
              <c:f>List1!$B$7</c:f>
              <c:strCache>
                <c:ptCount val="1"/>
                <c:pt idx="0">
                  <c:v>Věk: 4 až 19 let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List1!$C$5:$M$5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List1!$C$7:$M$7</c:f>
              <c:numCache>
                <c:formatCode>General</c:formatCode>
                <c:ptCount val="11"/>
                <c:pt idx="0">
                  <c:v>18014</c:v>
                </c:pt>
                <c:pt idx="1">
                  <c:v>19190</c:v>
                </c:pt>
                <c:pt idx="2">
                  <c:v>20043</c:v>
                </c:pt>
                <c:pt idx="3">
                  <c:v>20012</c:v>
                </c:pt>
                <c:pt idx="4">
                  <c:v>19919</c:v>
                </c:pt>
                <c:pt idx="5">
                  <c:v>16462</c:v>
                </c:pt>
                <c:pt idx="6">
                  <c:v>19639</c:v>
                </c:pt>
                <c:pt idx="7">
                  <c:v>19874</c:v>
                </c:pt>
                <c:pt idx="8">
                  <c:v>18349</c:v>
                </c:pt>
                <c:pt idx="9">
                  <c:v>20991</c:v>
                </c:pt>
                <c:pt idx="10">
                  <c:v>21378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C-477B-9E9C-F701787525A5}"/>
            </c:ext>
          </c:extLst>
        </c:ser>
        <c:ser>
          <c:idx val="2"/>
          <c:order val="2"/>
          <c:tx>
            <c:strRef>
              <c:f>List1!$B$8</c:f>
              <c:strCache>
                <c:ptCount val="1"/>
                <c:pt idx="0">
                  <c:v>Věk: 20 až 64 let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List1!$C$5:$M$5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List1!$C$8:$M$8</c:f>
              <c:numCache>
                <c:formatCode>General</c:formatCode>
                <c:ptCount val="11"/>
                <c:pt idx="0" formatCode="#,##0">
                  <c:v>82728</c:v>
                </c:pt>
                <c:pt idx="1">
                  <c:v>84343</c:v>
                </c:pt>
                <c:pt idx="2">
                  <c:v>87902</c:v>
                </c:pt>
                <c:pt idx="3">
                  <c:v>90265</c:v>
                </c:pt>
                <c:pt idx="4">
                  <c:v>91647</c:v>
                </c:pt>
                <c:pt idx="5">
                  <c:v>93101</c:v>
                </c:pt>
                <c:pt idx="6">
                  <c:v>96144</c:v>
                </c:pt>
                <c:pt idx="7">
                  <c:v>97997</c:v>
                </c:pt>
                <c:pt idx="8">
                  <c:v>85191</c:v>
                </c:pt>
                <c:pt idx="9">
                  <c:v>99407</c:v>
                </c:pt>
                <c:pt idx="10">
                  <c:v>98567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0C-477B-9E9C-F701787525A5}"/>
            </c:ext>
          </c:extLst>
        </c:ser>
        <c:ser>
          <c:idx val="3"/>
          <c:order val="3"/>
          <c:tx>
            <c:strRef>
              <c:f>List1!$B$9</c:f>
              <c:strCache>
                <c:ptCount val="1"/>
                <c:pt idx="0">
                  <c:v>Věk: 65+ let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List1!$C$5:$M$5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List1!$C$9:$M$9</c:f>
              <c:numCache>
                <c:formatCode>General</c:formatCode>
                <c:ptCount val="11"/>
                <c:pt idx="0">
                  <c:v>36170</c:v>
                </c:pt>
                <c:pt idx="1">
                  <c:v>37800</c:v>
                </c:pt>
                <c:pt idx="2">
                  <c:v>41500</c:v>
                </c:pt>
                <c:pt idx="3">
                  <c:v>42500</c:v>
                </c:pt>
                <c:pt idx="4">
                  <c:v>47802</c:v>
                </c:pt>
                <c:pt idx="5">
                  <c:v>51537</c:v>
                </c:pt>
                <c:pt idx="6">
                  <c:v>53532</c:v>
                </c:pt>
                <c:pt idx="7">
                  <c:v>57730</c:v>
                </c:pt>
                <c:pt idx="8">
                  <c:v>53840</c:v>
                </c:pt>
                <c:pt idx="9">
                  <c:v>69116</c:v>
                </c:pt>
                <c:pt idx="10">
                  <c:v>71449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0C-477B-9E9C-F701787525A5}"/>
            </c:ext>
          </c:extLst>
        </c:ser>
        <c:ser>
          <c:idx val="4"/>
          <c:order val="4"/>
          <c:tx>
            <c:strRef>
              <c:f>List1!$B$10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List1!$C$5:$M$5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List1!$C$10:$M$10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0C-477B-9E9C-F7017875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520783"/>
        <c:axId val="351717727"/>
      </c:lineChart>
      <c:catAx>
        <c:axId val="21752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351717727"/>
        <c:crosses val="autoZero"/>
        <c:auto val="1"/>
        <c:lblAlgn val="ctr"/>
        <c:lblOffset val="100"/>
        <c:noMultiLvlLbl val="0"/>
      </c:catAx>
      <c:valAx>
        <c:axId val="35171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cs-CZ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Počet pacientů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1752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14492998676928526"/>
          <c:y val="0.94917266590123295"/>
          <c:w val="0.76929721446968036"/>
          <c:h val="4.6151098343208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'[geri statistika.xlsx]List1'!$A$28</c:f>
              <c:strCache>
                <c:ptCount val="1"/>
                <c:pt idx="0">
                  <c:v>NACA: 0 až 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'[geri statistika.xlsx]List1'!$C$27:$M$27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'[geri statistika.xlsx]List1'!$C$28:$M$28</c:f>
              <c:numCache>
                <c:formatCode>General</c:formatCode>
                <c:ptCount val="11"/>
                <c:pt idx="0">
                  <c:v>194275</c:v>
                </c:pt>
                <c:pt idx="1">
                  <c:v>194903</c:v>
                </c:pt>
                <c:pt idx="2">
                  <c:v>209588</c:v>
                </c:pt>
                <c:pt idx="3">
                  <c:v>219805</c:v>
                </c:pt>
                <c:pt idx="4">
                  <c:v>223805</c:v>
                </c:pt>
                <c:pt idx="5">
                  <c:v>239451</c:v>
                </c:pt>
                <c:pt idx="6">
                  <c:v>249533</c:v>
                </c:pt>
                <c:pt idx="7">
                  <c:v>272615</c:v>
                </c:pt>
                <c:pt idx="8">
                  <c:v>250625</c:v>
                </c:pt>
                <c:pt idx="9">
                  <c:v>296074</c:v>
                </c:pt>
                <c:pt idx="10">
                  <c:v>296631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C-44F1-8A63-2B9E6A9F95F0}"/>
            </c:ext>
          </c:extLst>
        </c:ser>
        <c:ser>
          <c:idx val="1"/>
          <c:order val="1"/>
          <c:tx>
            <c:strRef>
              <c:f>'[geri statistika.xlsx]List1'!$A$29</c:f>
              <c:strCache>
                <c:ptCount val="1"/>
                <c:pt idx="0">
                  <c:v>NACA: 4 až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'[geri statistika.xlsx]List1'!$C$27:$M$27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'[geri statistika.xlsx]List1'!$C$29:$M$29</c:f>
              <c:numCache>
                <c:formatCode>General</c:formatCode>
                <c:ptCount val="11"/>
                <c:pt idx="0">
                  <c:v>18014</c:v>
                </c:pt>
                <c:pt idx="1">
                  <c:v>16167</c:v>
                </c:pt>
                <c:pt idx="2">
                  <c:v>13888</c:v>
                </c:pt>
                <c:pt idx="3">
                  <c:v>14224</c:v>
                </c:pt>
                <c:pt idx="4">
                  <c:v>14121</c:v>
                </c:pt>
                <c:pt idx="5">
                  <c:v>12643</c:v>
                </c:pt>
                <c:pt idx="6">
                  <c:v>15428</c:v>
                </c:pt>
                <c:pt idx="7">
                  <c:v>16190</c:v>
                </c:pt>
                <c:pt idx="8">
                  <c:v>12321</c:v>
                </c:pt>
                <c:pt idx="9">
                  <c:v>17859</c:v>
                </c:pt>
                <c:pt idx="10">
                  <c:v>20247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C-44F1-8A63-2B9E6A9F95F0}"/>
            </c:ext>
          </c:extLst>
        </c:ser>
        <c:ser>
          <c:idx val="2"/>
          <c:order val="2"/>
          <c:tx>
            <c:strRef>
              <c:f>'[geri statistika.xlsx]List1'!$A$30</c:f>
              <c:strCache>
                <c:ptCount val="1"/>
                <c:pt idx="0">
                  <c:v>NACA: 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'[geri statistika.xlsx]List1'!$C$27:$M$27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'[geri statistika.xlsx]List1'!$C$30:$M$30</c:f>
              <c:numCache>
                <c:formatCode>General</c:formatCode>
                <c:ptCount val="11"/>
                <c:pt idx="0">
                  <c:v>2772</c:v>
                </c:pt>
                <c:pt idx="1">
                  <c:v>2300</c:v>
                </c:pt>
                <c:pt idx="2">
                  <c:v>2225</c:v>
                </c:pt>
                <c:pt idx="3">
                  <c:v>2373</c:v>
                </c:pt>
                <c:pt idx="4">
                  <c:v>2417</c:v>
                </c:pt>
                <c:pt idx="5">
                  <c:v>3183</c:v>
                </c:pt>
                <c:pt idx="6">
                  <c:v>2582</c:v>
                </c:pt>
                <c:pt idx="7">
                  <c:v>2899</c:v>
                </c:pt>
                <c:pt idx="8">
                  <c:v>2183</c:v>
                </c:pt>
                <c:pt idx="9">
                  <c:v>2488</c:v>
                </c:pt>
                <c:pt idx="10">
                  <c:v>2803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1C-44F1-8A63-2B9E6A9F95F0}"/>
            </c:ext>
          </c:extLst>
        </c:ser>
        <c:ser>
          <c:idx val="3"/>
          <c:order val="3"/>
          <c:tx>
            <c:strRef>
              <c:f>'[geri statistika.xlsx]List1'!$A$31</c:f>
              <c:strCache>
                <c:ptCount val="1"/>
                <c:pt idx="0">
                  <c:v>NACA: 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'[geri statistika.xlsx]List1'!$C$27:$M$27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'[geri statistika.xlsx]List1'!$C$31:$M$31</c:f>
              <c:numCache>
                <c:formatCode>General</c:formatCode>
                <c:ptCount val="11"/>
                <c:pt idx="0">
                  <c:v>8688</c:v>
                </c:pt>
                <c:pt idx="1">
                  <c:v>9012</c:v>
                </c:pt>
                <c:pt idx="2">
                  <c:v>9789</c:v>
                </c:pt>
                <c:pt idx="3">
                  <c:v>10119</c:v>
                </c:pt>
                <c:pt idx="4">
                  <c:v>10553</c:v>
                </c:pt>
                <c:pt idx="5">
                  <c:v>10194</c:v>
                </c:pt>
                <c:pt idx="6">
                  <c:v>10449</c:v>
                </c:pt>
                <c:pt idx="7">
                  <c:v>9900</c:v>
                </c:pt>
                <c:pt idx="8">
                  <c:v>8757</c:v>
                </c:pt>
                <c:pt idx="9">
                  <c:v>10555</c:v>
                </c:pt>
                <c:pt idx="10">
                  <c:v>10843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1C-44F1-8A63-2B9E6A9F9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gapDepth val="140"/>
        <c:shape val="box"/>
        <c:axId val="201044576"/>
        <c:axId val="216310048"/>
        <c:axId val="0"/>
      </c:bar3DChart>
      <c:catAx>
        <c:axId val="2010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16310048"/>
        <c:crosses val="autoZero"/>
        <c:auto val="1"/>
        <c:lblAlgn val="ctr"/>
        <c:lblOffset val="100"/>
        <c:noMultiLvlLbl val="0"/>
      </c:catAx>
      <c:valAx>
        <c:axId val="21631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0104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B7EC0-7C24-4724-B597-128B7078D5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6A85EA-EC08-4ED2-BCFE-48E13B786619}">
      <dgm:prSet custT="1"/>
      <dgm:spPr/>
      <dgm:t>
        <a:bodyPr/>
        <a:lstStyle/>
        <a:p>
          <a:r>
            <a:rPr lang="cs-C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Zjistit co všechno se stalo - pouhý pád může způsobit poranění více struktur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ACD54-DB8F-4535-B38C-81DCF8916421}" type="parTrans" cxnId="{CE22562C-828F-4CB3-8E1D-BDFD585B35A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CCEA4-C6E3-4701-9171-7823862F4313}" type="sibTrans" cxnId="{CE22562C-828F-4CB3-8E1D-BDFD585B35A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CE1C7-5331-44EB-96DD-D624E8A62EED}">
      <dgm:prSet custT="1"/>
      <dgm:spPr/>
      <dgm:t>
        <a:bodyPr/>
        <a:lstStyle/>
        <a:p>
          <a:r>
            <a:rPr lang="cs-C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Bolest: Pacient ji nemusí přiznat, nemusíme ji u něj rozpoznat nebo se ji snaží skrýt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876F9-B657-4EE0-B300-6F75467FC35B}" type="parTrans" cxnId="{89697022-8DC8-4B76-B941-4156803D677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D065F-17F5-44B2-B6F0-45858B80E233}" type="sibTrans" cxnId="{89697022-8DC8-4B76-B941-4156803D677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918C4-4F90-4337-9990-8A6BAACA5310}">
      <dgm:prSet custT="1"/>
      <dgm:spPr/>
      <dgm:t>
        <a:bodyPr/>
        <a:lstStyle/>
        <a:p>
          <a:r>
            <a:rPr lang="cs-C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Anamnéza - Kromě subjektivní (od pacienta) se zaměřit i na objektivní anamnézu (zprávy, seniorská obálka, lísteček v peněžence, rodina)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0B13-DB96-44C4-8547-B4EC1E12B2A0}" type="parTrans" cxnId="{5031DAD0-A473-4219-A35B-AD7D745442D7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863FE-A055-4E50-BD3C-63C0AA9A65F8}" type="sibTrans" cxnId="{5031DAD0-A473-4219-A35B-AD7D745442D7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98563-0FBB-414F-BEA3-C6A98584CAB3}">
      <dgm:prSet custT="1"/>
      <dgm:spPr/>
      <dgm:t>
        <a:bodyPr/>
        <a:lstStyle/>
        <a:p>
          <a:r>
            <a:rPr lang="cs-CZ" sz="1600">
              <a:latin typeface="Times New Roman" panose="02020603050405020304" pitchFamily="18" charset="0"/>
              <a:cs typeface="Times New Roman" panose="02020603050405020304" pitchFamily="18" charset="0"/>
            </a:rPr>
            <a:t>Léky na ředění krve (FIS) a polypragmazie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497FA1-9A10-4D5D-AF06-F1FCDE9999B0}" type="parTrans" cxnId="{1B87A29D-BD4C-4956-9783-00C7E2B3B82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E791B-5B93-46AD-8D29-A03403A90D5C}" type="sibTrans" cxnId="{1B87A29D-BD4C-4956-9783-00C7E2B3B82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B7D13-7A19-4FA4-A669-06F341EAE148}">
      <dgm:prSet custT="1"/>
      <dgm:spPr/>
      <dgm:t>
        <a:bodyPr/>
        <a:lstStyle/>
        <a:p>
          <a:r>
            <a:rPr lang="cs-CZ" sz="1600">
              <a:latin typeface="Times New Roman" panose="02020603050405020304" pitchFamily="18" charset="0"/>
              <a:cs typeface="Times New Roman" panose="02020603050405020304" pitchFamily="18" charset="0"/>
            </a:rPr>
            <a:t>Problém může například činit i zajištění kvalitního periferního žilního vstupu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CCE83-4FAA-427A-A68F-F6FD60660916}" type="parTrans" cxnId="{84C02A67-0FA3-4039-93F7-7D6DCFDEC50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AD3EE-8735-4341-8E2D-1D2C7232FBFE}" type="sibTrans" cxnId="{84C02A67-0FA3-4039-93F7-7D6DCFDEC50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F9182-E48A-4256-9FE8-87FD2C604EB3}">
      <dgm:prSet custT="1"/>
      <dgm:spPr/>
      <dgm:t>
        <a:bodyPr/>
        <a:lstStyle/>
        <a:p>
          <a:r>
            <a:rPr lang="cs-C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Dbát </a:t>
          </a:r>
          <a:r>
            <a:rPr lang="cs-CZ" sz="1600">
              <a:latin typeface="Times New Roman" panose="02020603050405020304" pitchFamily="18" charset="0"/>
              <a:cs typeface="Times New Roman" panose="02020603050405020304" pitchFamily="18" charset="0"/>
            </a:rPr>
            <a:t>na dostatečnou infuzní terapii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32E43-7C84-4B86-8F3A-6675F1717C52}" type="parTrans" cxnId="{C268B956-4EFF-45DA-9FBE-6DDD9073C0D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E6618-AD19-4D5C-A8E2-76A5F7806B7E}" type="sibTrans" cxnId="{C268B956-4EFF-45DA-9FBE-6DDD9073C0D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D83B2-835B-475C-B706-6D41B5A85788}">
      <dgm:prSet custT="1"/>
      <dgm:spPr/>
      <dgm:t>
        <a:bodyPr/>
        <a:lstStyle/>
        <a:p>
          <a:r>
            <a:rPr lang="cs-CZ" sz="1600">
              <a:latin typeface="Times New Roman" panose="02020603050405020304" pitchFamily="18" charset="0"/>
              <a:cs typeface="Times New Roman" panose="02020603050405020304" pitchFamily="18" charset="0"/>
            </a:rPr>
            <a:t>Nezapomínat na lidskost: Vysvětlit co se bude dít, co budeme dělat, uklidnit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E43EC-0FA7-47DD-B4A2-74720C111A08}" type="parTrans" cxnId="{136E192E-5A0E-4745-8BE1-E7645960DC1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D2599-BC8B-4C06-903F-129DCBE379B4}" type="sibTrans" cxnId="{136E192E-5A0E-4745-8BE1-E7645960DC1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6580B-C1B9-4BFA-A264-3ECF69C9F0F5}" type="pres">
      <dgm:prSet presAssocID="{750B7EC0-7C24-4724-B597-128B7078D5E5}" presName="root" presStyleCnt="0">
        <dgm:presLayoutVars>
          <dgm:dir/>
          <dgm:resizeHandles val="exact"/>
        </dgm:presLayoutVars>
      </dgm:prSet>
      <dgm:spPr/>
    </dgm:pt>
    <dgm:pt modelId="{CF18518A-0E38-49EC-9A5D-D355B73598A3}" type="pres">
      <dgm:prSet presAssocID="{446A85EA-EC08-4ED2-BCFE-48E13B786619}" presName="compNode" presStyleCnt="0"/>
      <dgm:spPr/>
    </dgm:pt>
    <dgm:pt modelId="{1334C9D3-819C-48E0-8FF9-579F4CCEE5B4}" type="pres">
      <dgm:prSet presAssocID="{446A85EA-EC08-4ED2-BCFE-48E13B786619}" presName="bgRect" presStyleLbl="bgShp" presStyleIdx="0" presStyleCnt="7"/>
      <dgm:spPr/>
    </dgm:pt>
    <dgm:pt modelId="{6534648B-B297-452C-949C-2D32EFF11E6D}" type="pres">
      <dgm:prSet presAssocID="{446A85EA-EC08-4ED2-BCFE-48E13B786619}" presName="iconRect" presStyleLbl="node1" presStyleIdx="0" presStyleCnt="7" custLinFactNeighborY="-24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808FAAAD-B6DF-4F3C-834C-99B34875D924}" type="pres">
      <dgm:prSet presAssocID="{446A85EA-EC08-4ED2-BCFE-48E13B786619}" presName="spaceRect" presStyleCnt="0"/>
      <dgm:spPr/>
    </dgm:pt>
    <dgm:pt modelId="{19A86371-FC34-4D74-9734-A77ECA45B804}" type="pres">
      <dgm:prSet presAssocID="{446A85EA-EC08-4ED2-BCFE-48E13B786619}" presName="parTx" presStyleLbl="revTx" presStyleIdx="0" presStyleCnt="7">
        <dgm:presLayoutVars>
          <dgm:chMax val="0"/>
          <dgm:chPref val="0"/>
        </dgm:presLayoutVars>
      </dgm:prSet>
      <dgm:spPr/>
    </dgm:pt>
    <dgm:pt modelId="{B14ECBDA-C1D2-4BF2-A68F-E0A830B6D3B2}" type="pres">
      <dgm:prSet presAssocID="{956CCEA4-C6E3-4701-9171-7823862F4313}" presName="sibTrans" presStyleCnt="0"/>
      <dgm:spPr/>
    </dgm:pt>
    <dgm:pt modelId="{99D2239B-1096-4660-92B7-1C04B12C71C0}" type="pres">
      <dgm:prSet presAssocID="{863CE1C7-5331-44EB-96DD-D624E8A62EED}" presName="compNode" presStyleCnt="0"/>
      <dgm:spPr/>
    </dgm:pt>
    <dgm:pt modelId="{A09012B5-BE79-412A-B55E-06851D86E507}" type="pres">
      <dgm:prSet presAssocID="{863CE1C7-5331-44EB-96DD-D624E8A62EED}" presName="bgRect" presStyleLbl="bgShp" presStyleIdx="1" presStyleCnt="7"/>
      <dgm:spPr/>
    </dgm:pt>
    <dgm:pt modelId="{91071D82-FDF6-438E-A8D3-2C731226C932}" type="pres">
      <dgm:prSet presAssocID="{863CE1C7-5331-44EB-96DD-D624E8A62EE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taraný smajlík bez výplně"/>
        </a:ext>
      </dgm:extLst>
    </dgm:pt>
    <dgm:pt modelId="{5B81260B-356B-4262-9026-5D10020347E8}" type="pres">
      <dgm:prSet presAssocID="{863CE1C7-5331-44EB-96DD-D624E8A62EED}" presName="spaceRect" presStyleCnt="0"/>
      <dgm:spPr/>
    </dgm:pt>
    <dgm:pt modelId="{88945F82-9350-4E89-8C65-CC0A6471C3A3}" type="pres">
      <dgm:prSet presAssocID="{863CE1C7-5331-44EB-96DD-D624E8A62EED}" presName="parTx" presStyleLbl="revTx" presStyleIdx="1" presStyleCnt="7">
        <dgm:presLayoutVars>
          <dgm:chMax val="0"/>
          <dgm:chPref val="0"/>
        </dgm:presLayoutVars>
      </dgm:prSet>
      <dgm:spPr/>
    </dgm:pt>
    <dgm:pt modelId="{B3833DD2-397D-402F-9E53-292FA4DF1BF8}" type="pres">
      <dgm:prSet presAssocID="{02AD065F-17F5-44B2-B6F0-45858B80E233}" presName="sibTrans" presStyleCnt="0"/>
      <dgm:spPr/>
    </dgm:pt>
    <dgm:pt modelId="{381F18A5-EA85-4D68-BE71-0AF5679738F5}" type="pres">
      <dgm:prSet presAssocID="{63C918C4-4F90-4337-9990-8A6BAACA5310}" presName="compNode" presStyleCnt="0"/>
      <dgm:spPr/>
    </dgm:pt>
    <dgm:pt modelId="{B052A2ED-2828-4390-A14C-D146422C3137}" type="pres">
      <dgm:prSet presAssocID="{63C918C4-4F90-4337-9990-8A6BAACA5310}" presName="bgRect" presStyleLbl="bgShp" presStyleIdx="2" presStyleCnt="7"/>
      <dgm:spPr/>
    </dgm:pt>
    <dgm:pt modelId="{5839867E-0944-4DD0-98B4-2DD991E18704}" type="pres">
      <dgm:prSet presAssocID="{63C918C4-4F90-4337-9990-8A6BAACA531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00EB8443-3A4A-4070-9DC7-99405CB2039A}" type="pres">
      <dgm:prSet presAssocID="{63C918C4-4F90-4337-9990-8A6BAACA5310}" presName="spaceRect" presStyleCnt="0"/>
      <dgm:spPr/>
    </dgm:pt>
    <dgm:pt modelId="{F62D0BCA-15FF-4606-A94E-376E236D9AB7}" type="pres">
      <dgm:prSet presAssocID="{63C918C4-4F90-4337-9990-8A6BAACA5310}" presName="parTx" presStyleLbl="revTx" presStyleIdx="2" presStyleCnt="7" custLinFactNeighborX="642" custLinFactNeighborY="-1212">
        <dgm:presLayoutVars>
          <dgm:chMax val="0"/>
          <dgm:chPref val="0"/>
        </dgm:presLayoutVars>
      </dgm:prSet>
      <dgm:spPr/>
    </dgm:pt>
    <dgm:pt modelId="{193CD135-93FC-4626-B7BF-8A7DDA075CBF}" type="pres">
      <dgm:prSet presAssocID="{B7D863FE-A055-4E50-BD3C-63C0AA9A65F8}" presName="sibTrans" presStyleCnt="0"/>
      <dgm:spPr/>
    </dgm:pt>
    <dgm:pt modelId="{621A54AD-344E-4BAC-86F3-8A73336A89F1}" type="pres">
      <dgm:prSet presAssocID="{E8F98563-0FBB-414F-BEA3-C6A98584CAB3}" presName="compNode" presStyleCnt="0"/>
      <dgm:spPr/>
    </dgm:pt>
    <dgm:pt modelId="{DA389A44-E1CF-40A7-A992-34831A9BA1A5}" type="pres">
      <dgm:prSet presAssocID="{E8F98563-0FBB-414F-BEA3-C6A98584CAB3}" presName="bgRect" presStyleLbl="bgShp" presStyleIdx="3" presStyleCnt="7"/>
      <dgm:spPr/>
    </dgm:pt>
    <dgm:pt modelId="{DA9BC877-1693-4899-A0C4-F3DC377EBC09}" type="pres">
      <dgm:prSet presAssocID="{E8F98563-0FBB-414F-BEA3-C6A98584CAB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l"/>
        </a:ext>
      </dgm:extLst>
    </dgm:pt>
    <dgm:pt modelId="{93608938-0FE2-43FD-A57E-908F2482F864}" type="pres">
      <dgm:prSet presAssocID="{E8F98563-0FBB-414F-BEA3-C6A98584CAB3}" presName="spaceRect" presStyleCnt="0"/>
      <dgm:spPr/>
    </dgm:pt>
    <dgm:pt modelId="{1DDB83B2-DD68-43D7-8F26-2735493044F0}" type="pres">
      <dgm:prSet presAssocID="{E8F98563-0FBB-414F-BEA3-C6A98584CAB3}" presName="parTx" presStyleLbl="revTx" presStyleIdx="3" presStyleCnt="7">
        <dgm:presLayoutVars>
          <dgm:chMax val="0"/>
          <dgm:chPref val="0"/>
        </dgm:presLayoutVars>
      </dgm:prSet>
      <dgm:spPr/>
    </dgm:pt>
    <dgm:pt modelId="{73EA7FC8-5F64-427D-B6F2-860F5A735AD8}" type="pres">
      <dgm:prSet presAssocID="{47EE791B-5B93-46AD-8D29-A03403A90D5C}" presName="sibTrans" presStyleCnt="0"/>
      <dgm:spPr/>
    </dgm:pt>
    <dgm:pt modelId="{5C94CE0B-3607-40ED-AE7A-11DCBA3FFF80}" type="pres">
      <dgm:prSet presAssocID="{E2CB7D13-7A19-4FA4-A669-06F341EAE148}" presName="compNode" presStyleCnt="0"/>
      <dgm:spPr/>
    </dgm:pt>
    <dgm:pt modelId="{6F2DBD66-A238-4E80-AF7A-AA36EB5E217D}" type="pres">
      <dgm:prSet presAssocID="{E2CB7D13-7A19-4FA4-A669-06F341EAE148}" presName="bgRect" presStyleLbl="bgShp" presStyleIdx="4" presStyleCnt="7"/>
      <dgm:spPr/>
    </dgm:pt>
    <dgm:pt modelId="{0FECCA92-B56C-4FC7-9FCD-96C3FD740FAD}" type="pres">
      <dgm:prSet presAssocID="{E2CB7D13-7A19-4FA4-A669-06F341EAE14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hla"/>
        </a:ext>
      </dgm:extLst>
    </dgm:pt>
    <dgm:pt modelId="{6A26543D-6FBB-47FA-894C-F0B03C254511}" type="pres">
      <dgm:prSet presAssocID="{E2CB7D13-7A19-4FA4-A669-06F341EAE148}" presName="spaceRect" presStyleCnt="0"/>
      <dgm:spPr/>
    </dgm:pt>
    <dgm:pt modelId="{34C59756-5C87-42F8-86E3-6109A5729C92}" type="pres">
      <dgm:prSet presAssocID="{E2CB7D13-7A19-4FA4-A669-06F341EAE148}" presName="parTx" presStyleLbl="revTx" presStyleIdx="4" presStyleCnt="7">
        <dgm:presLayoutVars>
          <dgm:chMax val="0"/>
          <dgm:chPref val="0"/>
        </dgm:presLayoutVars>
      </dgm:prSet>
      <dgm:spPr/>
    </dgm:pt>
    <dgm:pt modelId="{A64D800A-1388-4F52-87F7-9A9623116528}" type="pres">
      <dgm:prSet presAssocID="{DC6AD3EE-8735-4341-8E2D-1D2C7232FBFE}" presName="sibTrans" presStyleCnt="0"/>
      <dgm:spPr/>
    </dgm:pt>
    <dgm:pt modelId="{ECE9D9C0-B4A9-4964-81AA-090943199EEB}" type="pres">
      <dgm:prSet presAssocID="{77FF9182-E48A-4256-9FE8-87FD2C604EB3}" presName="compNode" presStyleCnt="0"/>
      <dgm:spPr/>
    </dgm:pt>
    <dgm:pt modelId="{C1E4BD1E-6F5B-4F24-B2EF-4070D1CF7E00}" type="pres">
      <dgm:prSet presAssocID="{77FF9182-E48A-4256-9FE8-87FD2C604EB3}" presName="bgRect" presStyleLbl="bgShp" presStyleIdx="5" presStyleCnt="7"/>
      <dgm:spPr/>
    </dgm:pt>
    <dgm:pt modelId="{AF578EAE-82F5-4D43-8B4A-C209E01F9FCA}" type="pres">
      <dgm:prSet presAssocID="{77FF9182-E48A-4256-9FE8-87FD2C604EB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ev"/>
        </a:ext>
      </dgm:extLst>
    </dgm:pt>
    <dgm:pt modelId="{52941B03-D453-464C-857D-F993685694F2}" type="pres">
      <dgm:prSet presAssocID="{77FF9182-E48A-4256-9FE8-87FD2C604EB3}" presName="spaceRect" presStyleCnt="0"/>
      <dgm:spPr/>
    </dgm:pt>
    <dgm:pt modelId="{B929C0A8-9E39-4686-939A-B6CA88B34548}" type="pres">
      <dgm:prSet presAssocID="{77FF9182-E48A-4256-9FE8-87FD2C604EB3}" presName="parTx" presStyleLbl="revTx" presStyleIdx="5" presStyleCnt="7">
        <dgm:presLayoutVars>
          <dgm:chMax val="0"/>
          <dgm:chPref val="0"/>
        </dgm:presLayoutVars>
      </dgm:prSet>
      <dgm:spPr/>
    </dgm:pt>
    <dgm:pt modelId="{5D2B0E32-CBEE-4274-91BD-A615B33F965D}" type="pres">
      <dgm:prSet presAssocID="{5A8E6618-AD19-4D5C-A8E2-76A5F7806B7E}" presName="sibTrans" presStyleCnt="0"/>
      <dgm:spPr/>
    </dgm:pt>
    <dgm:pt modelId="{65D34ABA-C6D9-474C-9355-2259D2331E9E}" type="pres">
      <dgm:prSet presAssocID="{1ABD83B2-835B-475C-B706-6D41B5A85788}" presName="compNode" presStyleCnt="0"/>
      <dgm:spPr/>
    </dgm:pt>
    <dgm:pt modelId="{4D7417D3-C5AC-49EE-9CEE-673647902F9F}" type="pres">
      <dgm:prSet presAssocID="{1ABD83B2-835B-475C-B706-6D41B5A85788}" presName="bgRect" presStyleLbl="bgShp" presStyleIdx="6" presStyleCnt="7"/>
      <dgm:spPr/>
    </dgm:pt>
    <dgm:pt modelId="{2F254CD5-CC08-4F10-8ED4-0DD6B51EAE54}" type="pres">
      <dgm:prSet presAssocID="{1ABD83B2-835B-475C-B706-6D41B5A85788}" presName="iconRect" presStyleLbl="node1" presStyleIdx="6" presStyleCnt="7" custLinFactNeighborY="4821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ař"/>
        </a:ext>
      </dgm:extLst>
    </dgm:pt>
    <dgm:pt modelId="{474D1114-4820-43CA-908B-7C59CFDD8969}" type="pres">
      <dgm:prSet presAssocID="{1ABD83B2-835B-475C-B706-6D41B5A85788}" presName="spaceRect" presStyleCnt="0"/>
      <dgm:spPr/>
    </dgm:pt>
    <dgm:pt modelId="{D66688B8-9A21-403D-A9CF-26684D17235C}" type="pres">
      <dgm:prSet presAssocID="{1ABD83B2-835B-475C-B706-6D41B5A8578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453EE1D-F82F-403A-8D94-E964928B1059}" type="presOf" srcId="{750B7EC0-7C24-4724-B597-128B7078D5E5}" destId="{63A6580B-C1B9-4BFA-A264-3ECF69C9F0F5}" srcOrd="0" destOrd="0" presId="urn:microsoft.com/office/officeart/2018/2/layout/IconVerticalSolidList"/>
    <dgm:cxn modelId="{89697022-8DC8-4B76-B941-4156803D677D}" srcId="{750B7EC0-7C24-4724-B597-128B7078D5E5}" destId="{863CE1C7-5331-44EB-96DD-D624E8A62EED}" srcOrd="1" destOrd="0" parTransId="{245876F9-B657-4EE0-B300-6F75467FC35B}" sibTransId="{02AD065F-17F5-44B2-B6F0-45858B80E233}"/>
    <dgm:cxn modelId="{CE22562C-828F-4CB3-8E1D-BDFD585B35A1}" srcId="{750B7EC0-7C24-4724-B597-128B7078D5E5}" destId="{446A85EA-EC08-4ED2-BCFE-48E13B786619}" srcOrd="0" destOrd="0" parTransId="{60BACD54-DB8F-4535-B38C-81DCF8916421}" sibTransId="{956CCEA4-C6E3-4701-9171-7823862F4313}"/>
    <dgm:cxn modelId="{136E192E-5A0E-4745-8BE1-E7645960DC14}" srcId="{750B7EC0-7C24-4724-B597-128B7078D5E5}" destId="{1ABD83B2-835B-475C-B706-6D41B5A85788}" srcOrd="6" destOrd="0" parTransId="{D35E43EC-0FA7-47DD-B4A2-74720C111A08}" sibTransId="{26FD2599-BC8B-4C06-903F-129DCBE379B4}"/>
    <dgm:cxn modelId="{B4AB3932-16AF-46B1-ABD9-99E8C032F059}" type="presOf" srcId="{77FF9182-E48A-4256-9FE8-87FD2C604EB3}" destId="{B929C0A8-9E39-4686-939A-B6CA88B34548}" srcOrd="0" destOrd="0" presId="urn:microsoft.com/office/officeart/2018/2/layout/IconVerticalSolidList"/>
    <dgm:cxn modelId="{4C9D795D-7B24-47E6-9C3B-13B0EC93DF3D}" type="presOf" srcId="{63C918C4-4F90-4337-9990-8A6BAACA5310}" destId="{F62D0BCA-15FF-4606-A94E-376E236D9AB7}" srcOrd="0" destOrd="0" presId="urn:microsoft.com/office/officeart/2018/2/layout/IconVerticalSolidList"/>
    <dgm:cxn modelId="{84C02A67-0FA3-4039-93F7-7D6DCFDEC50C}" srcId="{750B7EC0-7C24-4724-B597-128B7078D5E5}" destId="{E2CB7D13-7A19-4FA4-A669-06F341EAE148}" srcOrd="4" destOrd="0" parTransId="{FDDCCE83-4FAA-427A-A68F-F6FD60660916}" sibTransId="{DC6AD3EE-8735-4341-8E2D-1D2C7232FBFE}"/>
    <dgm:cxn modelId="{C268B956-4EFF-45DA-9FBE-6DDD9073C0D1}" srcId="{750B7EC0-7C24-4724-B597-128B7078D5E5}" destId="{77FF9182-E48A-4256-9FE8-87FD2C604EB3}" srcOrd="5" destOrd="0" parTransId="{42732E43-7C84-4B86-8F3A-6675F1717C52}" sibTransId="{5A8E6618-AD19-4D5C-A8E2-76A5F7806B7E}"/>
    <dgm:cxn modelId="{1B87A29D-BD4C-4956-9783-00C7E2B3B82D}" srcId="{750B7EC0-7C24-4724-B597-128B7078D5E5}" destId="{E8F98563-0FBB-414F-BEA3-C6A98584CAB3}" srcOrd="3" destOrd="0" parTransId="{C8497FA1-9A10-4D5D-AF06-F1FCDE9999B0}" sibTransId="{47EE791B-5B93-46AD-8D29-A03403A90D5C}"/>
    <dgm:cxn modelId="{B9CACC9F-4786-4F8B-B1F7-0E353C65AA9B}" type="presOf" srcId="{1ABD83B2-835B-475C-B706-6D41B5A85788}" destId="{D66688B8-9A21-403D-A9CF-26684D17235C}" srcOrd="0" destOrd="0" presId="urn:microsoft.com/office/officeart/2018/2/layout/IconVerticalSolidList"/>
    <dgm:cxn modelId="{AAC7D8BF-2B0E-4D6D-803B-F16ECF204311}" type="presOf" srcId="{863CE1C7-5331-44EB-96DD-D624E8A62EED}" destId="{88945F82-9350-4E89-8C65-CC0A6471C3A3}" srcOrd="0" destOrd="0" presId="urn:microsoft.com/office/officeart/2018/2/layout/IconVerticalSolidList"/>
    <dgm:cxn modelId="{A49317C7-8CB9-4D0B-B616-F3D1ACBF3840}" type="presOf" srcId="{E8F98563-0FBB-414F-BEA3-C6A98584CAB3}" destId="{1DDB83B2-DD68-43D7-8F26-2735493044F0}" srcOrd="0" destOrd="0" presId="urn:microsoft.com/office/officeart/2018/2/layout/IconVerticalSolidList"/>
    <dgm:cxn modelId="{5031DAD0-A473-4219-A35B-AD7D745442D7}" srcId="{750B7EC0-7C24-4724-B597-128B7078D5E5}" destId="{63C918C4-4F90-4337-9990-8A6BAACA5310}" srcOrd="2" destOrd="0" parTransId="{BC300B13-DB96-44C4-8547-B4EC1E12B2A0}" sibTransId="{B7D863FE-A055-4E50-BD3C-63C0AA9A65F8}"/>
    <dgm:cxn modelId="{6C8E57DB-A9CD-4CE8-8D70-7A3693C4E7B0}" type="presOf" srcId="{446A85EA-EC08-4ED2-BCFE-48E13B786619}" destId="{19A86371-FC34-4D74-9734-A77ECA45B804}" srcOrd="0" destOrd="0" presId="urn:microsoft.com/office/officeart/2018/2/layout/IconVerticalSolidList"/>
    <dgm:cxn modelId="{C3D1C7DB-44E4-4F59-9077-973E9FC3922A}" type="presOf" srcId="{E2CB7D13-7A19-4FA4-A669-06F341EAE148}" destId="{34C59756-5C87-42F8-86E3-6109A5729C92}" srcOrd="0" destOrd="0" presId="urn:microsoft.com/office/officeart/2018/2/layout/IconVerticalSolidList"/>
    <dgm:cxn modelId="{6471A8AD-71D7-409F-9307-7B0CF68225BC}" type="presParOf" srcId="{63A6580B-C1B9-4BFA-A264-3ECF69C9F0F5}" destId="{CF18518A-0E38-49EC-9A5D-D355B73598A3}" srcOrd="0" destOrd="0" presId="urn:microsoft.com/office/officeart/2018/2/layout/IconVerticalSolidList"/>
    <dgm:cxn modelId="{D3D9858C-7BE2-4312-924A-8B8D23A25DD5}" type="presParOf" srcId="{CF18518A-0E38-49EC-9A5D-D355B73598A3}" destId="{1334C9D3-819C-48E0-8FF9-579F4CCEE5B4}" srcOrd="0" destOrd="0" presId="urn:microsoft.com/office/officeart/2018/2/layout/IconVerticalSolidList"/>
    <dgm:cxn modelId="{BB183B00-837F-41B4-9058-D85D42DBECF5}" type="presParOf" srcId="{CF18518A-0E38-49EC-9A5D-D355B73598A3}" destId="{6534648B-B297-452C-949C-2D32EFF11E6D}" srcOrd="1" destOrd="0" presId="urn:microsoft.com/office/officeart/2018/2/layout/IconVerticalSolidList"/>
    <dgm:cxn modelId="{8D9ED683-6570-493D-A076-BFED67C8A8CF}" type="presParOf" srcId="{CF18518A-0E38-49EC-9A5D-D355B73598A3}" destId="{808FAAAD-B6DF-4F3C-834C-99B34875D924}" srcOrd="2" destOrd="0" presId="urn:microsoft.com/office/officeart/2018/2/layout/IconVerticalSolidList"/>
    <dgm:cxn modelId="{63045807-823A-4046-8B33-72BE6EA1300E}" type="presParOf" srcId="{CF18518A-0E38-49EC-9A5D-D355B73598A3}" destId="{19A86371-FC34-4D74-9734-A77ECA45B804}" srcOrd="3" destOrd="0" presId="urn:microsoft.com/office/officeart/2018/2/layout/IconVerticalSolidList"/>
    <dgm:cxn modelId="{EB952AF3-A51E-404E-9777-8CA878758CE7}" type="presParOf" srcId="{63A6580B-C1B9-4BFA-A264-3ECF69C9F0F5}" destId="{B14ECBDA-C1D2-4BF2-A68F-E0A830B6D3B2}" srcOrd="1" destOrd="0" presId="urn:microsoft.com/office/officeart/2018/2/layout/IconVerticalSolidList"/>
    <dgm:cxn modelId="{93079DBA-CE05-4F3C-B327-DBA899F8894C}" type="presParOf" srcId="{63A6580B-C1B9-4BFA-A264-3ECF69C9F0F5}" destId="{99D2239B-1096-4660-92B7-1C04B12C71C0}" srcOrd="2" destOrd="0" presId="urn:microsoft.com/office/officeart/2018/2/layout/IconVerticalSolidList"/>
    <dgm:cxn modelId="{B67CA4DC-C42F-492E-BE3C-2D096C99C810}" type="presParOf" srcId="{99D2239B-1096-4660-92B7-1C04B12C71C0}" destId="{A09012B5-BE79-412A-B55E-06851D86E507}" srcOrd="0" destOrd="0" presId="urn:microsoft.com/office/officeart/2018/2/layout/IconVerticalSolidList"/>
    <dgm:cxn modelId="{BCA87EC4-4FC6-40DD-9729-D6271A7886D4}" type="presParOf" srcId="{99D2239B-1096-4660-92B7-1C04B12C71C0}" destId="{91071D82-FDF6-438E-A8D3-2C731226C932}" srcOrd="1" destOrd="0" presId="urn:microsoft.com/office/officeart/2018/2/layout/IconVerticalSolidList"/>
    <dgm:cxn modelId="{DD8736AA-93B6-44E3-803B-6B42FCF0EFEC}" type="presParOf" srcId="{99D2239B-1096-4660-92B7-1C04B12C71C0}" destId="{5B81260B-356B-4262-9026-5D10020347E8}" srcOrd="2" destOrd="0" presId="urn:microsoft.com/office/officeart/2018/2/layout/IconVerticalSolidList"/>
    <dgm:cxn modelId="{3C696452-E387-4983-AEB6-8D7B8B8DE6D7}" type="presParOf" srcId="{99D2239B-1096-4660-92B7-1C04B12C71C0}" destId="{88945F82-9350-4E89-8C65-CC0A6471C3A3}" srcOrd="3" destOrd="0" presId="urn:microsoft.com/office/officeart/2018/2/layout/IconVerticalSolidList"/>
    <dgm:cxn modelId="{8E32CBA7-D4EF-4F68-8CAD-9AE78DEB6F53}" type="presParOf" srcId="{63A6580B-C1B9-4BFA-A264-3ECF69C9F0F5}" destId="{B3833DD2-397D-402F-9E53-292FA4DF1BF8}" srcOrd="3" destOrd="0" presId="urn:microsoft.com/office/officeart/2018/2/layout/IconVerticalSolidList"/>
    <dgm:cxn modelId="{209972F2-FDAA-41BB-B2A4-46231B56DB91}" type="presParOf" srcId="{63A6580B-C1B9-4BFA-A264-3ECF69C9F0F5}" destId="{381F18A5-EA85-4D68-BE71-0AF5679738F5}" srcOrd="4" destOrd="0" presId="urn:microsoft.com/office/officeart/2018/2/layout/IconVerticalSolidList"/>
    <dgm:cxn modelId="{E22E8BF0-B721-4FEE-AF9E-FC8D69C894F0}" type="presParOf" srcId="{381F18A5-EA85-4D68-BE71-0AF5679738F5}" destId="{B052A2ED-2828-4390-A14C-D146422C3137}" srcOrd="0" destOrd="0" presId="urn:microsoft.com/office/officeart/2018/2/layout/IconVerticalSolidList"/>
    <dgm:cxn modelId="{DD09B566-448B-4332-972C-93F13F6B8BBB}" type="presParOf" srcId="{381F18A5-EA85-4D68-BE71-0AF5679738F5}" destId="{5839867E-0944-4DD0-98B4-2DD991E18704}" srcOrd="1" destOrd="0" presId="urn:microsoft.com/office/officeart/2018/2/layout/IconVerticalSolidList"/>
    <dgm:cxn modelId="{BB0A4AA7-367D-41EB-94DF-24E38B502643}" type="presParOf" srcId="{381F18A5-EA85-4D68-BE71-0AF5679738F5}" destId="{00EB8443-3A4A-4070-9DC7-99405CB2039A}" srcOrd="2" destOrd="0" presId="urn:microsoft.com/office/officeart/2018/2/layout/IconVerticalSolidList"/>
    <dgm:cxn modelId="{4E877FE1-F677-4CA0-917E-E351600E7BF7}" type="presParOf" srcId="{381F18A5-EA85-4D68-BE71-0AF5679738F5}" destId="{F62D0BCA-15FF-4606-A94E-376E236D9AB7}" srcOrd="3" destOrd="0" presId="urn:microsoft.com/office/officeart/2018/2/layout/IconVerticalSolidList"/>
    <dgm:cxn modelId="{5076E68E-6E33-4D9B-B558-08A9825D4BA5}" type="presParOf" srcId="{63A6580B-C1B9-4BFA-A264-3ECF69C9F0F5}" destId="{193CD135-93FC-4626-B7BF-8A7DDA075CBF}" srcOrd="5" destOrd="0" presId="urn:microsoft.com/office/officeart/2018/2/layout/IconVerticalSolidList"/>
    <dgm:cxn modelId="{FA8C34FD-6D8A-4A79-B9CE-21130D5D64D3}" type="presParOf" srcId="{63A6580B-C1B9-4BFA-A264-3ECF69C9F0F5}" destId="{621A54AD-344E-4BAC-86F3-8A73336A89F1}" srcOrd="6" destOrd="0" presId="urn:microsoft.com/office/officeart/2018/2/layout/IconVerticalSolidList"/>
    <dgm:cxn modelId="{05EDF2B7-486F-4D84-B3E3-09A4271A101A}" type="presParOf" srcId="{621A54AD-344E-4BAC-86F3-8A73336A89F1}" destId="{DA389A44-E1CF-40A7-A992-34831A9BA1A5}" srcOrd="0" destOrd="0" presId="urn:microsoft.com/office/officeart/2018/2/layout/IconVerticalSolidList"/>
    <dgm:cxn modelId="{70AE8E17-4FD0-4A42-B232-BB63528853A3}" type="presParOf" srcId="{621A54AD-344E-4BAC-86F3-8A73336A89F1}" destId="{DA9BC877-1693-4899-A0C4-F3DC377EBC09}" srcOrd="1" destOrd="0" presId="urn:microsoft.com/office/officeart/2018/2/layout/IconVerticalSolidList"/>
    <dgm:cxn modelId="{2B3E7961-6970-4B10-8123-60FC532EF7C8}" type="presParOf" srcId="{621A54AD-344E-4BAC-86F3-8A73336A89F1}" destId="{93608938-0FE2-43FD-A57E-908F2482F864}" srcOrd="2" destOrd="0" presId="urn:microsoft.com/office/officeart/2018/2/layout/IconVerticalSolidList"/>
    <dgm:cxn modelId="{E225E1A9-7304-4290-9032-285F432D6B4B}" type="presParOf" srcId="{621A54AD-344E-4BAC-86F3-8A73336A89F1}" destId="{1DDB83B2-DD68-43D7-8F26-2735493044F0}" srcOrd="3" destOrd="0" presId="urn:microsoft.com/office/officeart/2018/2/layout/IconVerticalSolidList"/>
    <dgm:cxn modelId="{6AF18562-547F-4B3A-B9BA-C89F8C312718}" type="presParOf" srcId="{63A6580B-C1B9-4BFA-A264-3ECF69C9F0F5}" destId="{73EA7FC8-5F64-427D-B6F2-860F5A735AD8}" srcOrd="7" destOrd="0" presId="urn:microsoft.com/office/officeart/2018/2/layout/IconVerticalSolidList"/>
    <dgm:cxn modelId="{002A739B-1D74-4713-8B7D-F732D1888CE0}" type="presParOf" srcId="{63A6580B-C1B9-4BFA-A264-3ECF69C9F0F5}" destId="{5C94CE0B-3607-40ED-AE7A-11DCBA3FFF80}" srcOrd="8" destOrd="0" presId="urn:microsoft.com/office/officeart/2018/2/layout/IconVerticalSolidList"/>
    <dgm:cxn modelId="{78447F64-1437-497D-9B90-DA8EBFFD7B9C}" type="presParOf" srcId="{5C94CE0B-3607-40ED-AE7A-11DCBA3FFF80}" destId="{6F2DBD66-A238-4E80-AF7A-AA36EB5E217D}" srcOrd="0" destOrd="0" presId="urn:microsoft.com/office/officeart/2018/2/layout/IconVerticalSolidList"/>
    <dgm:cxn modelId="{678A7DFE-8407-4404-8B2E-855114501DDC}" type="presParOf" srcId="{5C94CE0B-3607-40ED-AE7A-11DCBA3FFF80}" destId="{0FECCA92-B56C-4FC7-9FCD-96C3FD740FAD}" srcOrd="1" destOrd="0" presId="urn:microsoft.com/office/officeart/2018/2/layout/IconVerticalSolidList"/>
    <dgm:cxn modelId="{CFAD204E-8777-49AA-86EC-20DEE5B0CFE4}" type="presParOf" srcId="{5C94CE0B-3607-40ED-AE7A-11DCBA3FFF80}" destId="{6A26543D-6FBB-47FA-894C-F0B03C254511}" srcOrd="2" destOrd="0" presId="urn:microsoft.com/office/officeart/2018/2/layout/IconVerticalSolidList"/>
    <dgm:cxn modelId="{17CCAD5C-FC28-4335-A9AA-D7716EA0C0D1}" type="presParOf" srcId="{5C94CE0B-3607-40ED-AE7A-11DCBA3FFF80}" destId="{34C59756-5C87-42F8-86E3-6109A5729C92}" srcOrd="3" destOrd="0" presId="urn:microsoft.com/office/officeart/2018/2/layout/IconVerticalSolidList"/>
    <dgm:cxn modelId="{F7AAF0CF-E912-4951-B425-BAC3493FFEB7}" type="presParOf" srcId="{63A6580B-C1B9-4BFA-A264-3ECF69C9F0F5}" destId="{A64D800A-1388-4F52-87F7-9A9623116528}" srcOrd="9" destOrd="0" presId="urn:microsoft.com/office/officeart/2018/2/layout/IconVerticalSolidList"/>
    <dgm:cxn modelId="{E4C63495-D387-4A8D-BD7D-6B99930C1183}" type="presParOf" srcId="{63A6580B-C1B9-4BFA-A264-3ECF69C9F0F5}" destId="{ECE9D9C0-B4A9-4964-81AA-090943199EEB}" srcOrd="10" destOrd="0" presId="urn:microsoft.com/office/officeart/2018/2/layout/IconVerticalSolidList"/>
    <dgm:cxn modelId="{C45ED6DA-390A-490C-B9C3-F7A07BF984B4}" type="presParOf" srcId="{ECE9D9C0-B4A9-4964-81AA-090943199EEB}" destId="{C1E4BD1E-6F5B-4F24-B2EF-4070D1CF7E00}" srcOrd="0" destOrd="0" presId="urn:microsoft.com/office/officeart/2018/2/layout/IconVerticalSolidList"/>
    <dgm:cxn modelId="{CD7F833C-38E1-4B1A-924A-C2FC08827E83}" type="presParOf" srcId="{ECE9D9C0-B4A9-4964-81AA-090943199EEB}" destId="{AF578EAE-82F5-4D43-8B4A-C209E01F9FCA}" srcOrd="1" destOrd="0" presId="urn:microsoft.com/office/officeart/2018/2/layout/IconVerticalSolidList"/>
    <dgm:cxn modelId="{4614F6F1-46B1-4FAB-BF76-B43609FB2AF0}" type="presParOf" srcId="{ECE9D9C0-B4A9-4964-81AA-090943199EEB}" destId="{52941B03-D453-464C-857D-F993685694F2}" srcOrd="2" destOrd="0" presId="urn:microsoft.com/office/officeart/2018/2/layout/IconVerticalSolidList"/>
    <dgm:cxn modelId="{2D4B94FF-5A8A-48B4-BAF9-3D0284323BE6}" type="presParOf" srcId="{ECE9D9C0-B4A9-4964-81AA-090943199EEB}" destId="{B929C0A8-9E39-4686-939A-B6CA88B34548}" srcOrd="3" destOrd="0" presId="urn:microsoft.com/office/officeart/2018/2/layout/IconVerticalSolidList"/>
    <dgm:cxn modelId="{C026F6B2-A53B-4ACE-AD1D-DDC535CB6FB9}" type="presParOf" srcId="{63A6580B-C1B9-4BFA-A264-3ECF69C9F0F5}" destId="{5D2B0E32-CBEE-4274-91BD-A615B33F965D}" srcOrd="11" destOrd="0" presId="urn:microsoft.com/office/officeart/2018/2/layout/IconVerticalSolidList"/>
    <dgm:cxn modelId="{7522F377-6255-4B9E-A7A0-F23C85FDEEA6}" type="presParOf" srcId="{63A6580B-C1B9-4BFA-A264-3ECF69C9F0F5}" destId="{65D34ABA-C6D9-474C-9355-2259D2331E9E}" srcOrd="12" destOrd="0" presId="urn:microsoft.com/office/officeart/2018/2/layout/IconVerticalSolidList"/>
    <dgm:cxn modelId="{75444C9A-1D98-4AFD-995C-EAE3FDB5ACD4}" type="presParOf" srcId="{65D34ABA-C6D9-474C-9355-2259D2331E9E}" destId="{4D7417D3-C5AC-49EE-9CEE-673647902F9F}" srcOrd="0" destOrd="0" presId="urn:microsoft.com/office/officeart/2018/2/layout/IconVerticalSolidList"/>
    <dgm:cxn modelId="{3E184EAC-0D3A-4606-A87D-F6E16592C29B}" type="presParOf" srcId="{65D34ABA-C6D9-474C-9355-2259D2331E9E}" destId="{2F254CD5-CC08-4F10-8ED4-0DD6B51EAE54}" srcOrd="1" destOrd="0" presId="urn:microsoft.com/office/officeart/2018/2/layout/IconVerticalSolidList"/>
    <dgm:cxn modelId="{826E3A93-F9E6-418C-A9AD-9D14FA90E22D}" type="presParOf" srcId="{65D34ABA-C6D9-474C-9355-2259D2331E9E}" destId="{474D1114-4820-43CA-908B-7C59CFDD8969}" srcOrd="2" destOrd="0" presId="urn:microsoft.com/office/officeart/2018/2/layout/IconVerticalSolidList"/>
    <dgm:cxn modelId="{ACA9113C-4640-4357-96BA-AD1FFB7C8277}" type="presParOf" srcId="{65D34ABA-C6D9-474C-9355-2259D2331E9E}" destId="{D66688B8-9A21-403D-A9CF-26684D172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4C9D3-819C-48E0-8FF9-579F4CCEE5B4}">
      <dsp:nvSpPr>
        <dsp:cNvPr id="0" name=""/>
        <dsp:cNvSpPr/>
      </dsp:nvSpPr>
      <dsp:spPr>
        <a:xfrm>
          <a:off x="0" y="3575"/>
          <a:ext cx="6338657" cy="669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4648B-B297-452C-949C-2D32EFF11E6D}">
      <dsp:nvSpPr>
        <dsp:cNvPr id="0" name=""/>
        <dsp:cNvSpPr/>
      </dsp:nvSpPr>
      <dsp:spPr>
        <a:xfrm>
          <a:off x="202547" y="145354"/>
          <a:ext cx="368627" cy="3682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86371-FC34-4D74-9734-A77ECA45B804}">
      <dsp:nvSpPr>
        <dsp:cNvPr id="0" name=""/>
        <dsp:cNvSpPr/>
      </dsp:nvSpPr>
      <dsp:spPr>
        <a:xfrm>
          <a:off x="773721" y="3575"/>
          <a:ext cx="5529980" cy="73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07" tIns="77507" rIns="77507" bIns="775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Zjistit co všechno se stalo - pouhý pád může způsobit poranění více struktur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721" y="3575"/>
        <a:ext cx="5529980" cy="732349"/>
      </dsp:txXfrm>
    </dsp:sp>
    <dsp:sp modelId="{A09012B5-BE79-412A-B55E-06851D86E507}">
      <dsp:nvSpPr>
        <dsp:cNvPr id="0" name=""/>
        <dsp:cNvSpPr/>
      </dsp:nvSpPr>
      <dsp:spPr>
        <a:xfrm>
          <a:off x="0" y="919012"/>
          <a:ext cx="6338657" cy="6695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71D82-FDF6-438E-A8D3-2C731226C932}">
      <dsp:nvSpPr>
        <dsp:cNvPr id="0" name=""/>
        <dsp:cNvSpPr/>
      </dsp:nvSpPr>
      <dsp:spPr>
        <a:xfrm>
          <a:off x="202547" y="1069667"/>
          <a:ext cx="368627" cy="3682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45F82-9350-4E89-8C65-CC0A6471C3A3}">
      <dsp:nvSpPr>
        <dsp:cNvPr id="0" name=""/>
        <dsp:cNvSpPr/>
      </dsp:nvSpPr>
      <dsp:spPr>
        <a:xfrm>
          <a:off x="773721" y="919012"/>
          <a:ext cx="5529980" cy="73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07" tIns="77507" rIns="77507" bIns="775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Bolest: Pacient ji nemusí přiznat, nemusíme ji u něj rozpoznat nebo se ji snaží skrýt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721" y="919012"/>
        <a:ext cx="5529980" cy="732349"/>
      </dsp:txXfrm>
    </dsp:sp>
    <dsp:sp modelId="{B052A2ED-2828-4390-A14C-D146422C3137}">
      <dsp:nvSpPr>
        <dsp:cNvPr id="0" name=""/>
        <dsp:cNvSpPr/>
      </dsp:nvSpPr>
      <dsp:spPr>
        <a:xfrm>
          <a:off x="0" y="1834449"/>
          <a:ext cx="6338657" cy="6695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9867E-0944-4DD0-98B4-2DD991E18704}">
      <dsp:nvSpPr>
        <dsp:cNvPr id="0" name=""/>
        <dsp:cNvSpPr/>
      </dsp:nvSpPr>
      <dsp:spPr>
        <a:xfrm>
          <a:off x="202547" y="1985104"/>
          <a:ext cx="368627" cy="3682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D0BCA-15FF-4606-A94E-376E236D9AB7}">
      <dsp:nvSpPr>
        <dsp:cNvPr id="0" name=""/>
        <dsp:cNvSpPr/>
      </dsp:nvSpPr>
      <dsp:spPr>
        <a:xfrm>
          <a:off x="808676" y="1825573"/>
          <a:ext cx="5529980" cy="73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07" tIns="77507" rIns="77507" bIns="775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Anamnéza - Kromě subjektivní (od pacienta) se zaměřit i na objektivní anamnézu (zprávy, seniorská obálka, lísteček v peněžence, rodina)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8676" y="1825573"/>
        <a:ext cx="5529980" cy="732349"/>
      </dsp:txXfrm>
    </dsp:sp>
    <dsp:sp modelId="{DA389A44-E1CF-40A7-A992-34831A9BA1A5}">
      <dsp:nvSpPr>
        <dsp:cNvPr id="0" name=""/>
        <dsp:cNvSpPr/>
      </dsp:nvSpPr>
      <dsp:spPr>
        <a:xfrm>
          <a:off x="0" y="2749887"/>
          <a:ext cx="6338657" cy="6695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BC877-1693-4899-A0C4-F3DC377EBC09}">
      <dsp:nvSpPr>
        <dsp:cNvPr id="0" name=""/>
        <dsp:cNvSpPr/>
      </dsp:nvSpPr>
      <dsp:spPr>
        <a:xfrm>
          <a:off x="202547" y="2900541"/>
          <a:ext cx="368627" cy="3682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B83B2-DD68-43D7-8F26-2735493044F0}">
      <dsp:nvSpPr>
        <dsp:cNvPr id="0" name=""/>
        <dsp:cNvSpPr/>
      </dsp:nvSpPr>
      <dsp:spPr>
        <a:xfrm>
          <a:off x="773721" y="2749887"/>
          <a:ext cx="5529980" cy="73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07" tIns="77507" rIns="77507" bIns="775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Léky na ředění krve (FIS) a polypragmazie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721" y="2749887"/>
        <a:ext cx="5529980" cy="732349"/>
      </dsp:txXfrm>
    </dsp:sp>
    <dsp:sp modelId="{6F2DBD66-A238-4E80-AF7A-AA36EB5E217D}">
      <dsp:nvSpPr>
        <dsp:cNvPr id="0" name=""/>
        <dsp:cNvSpPr/>
      </dsp:nvSpPr>
      <dsp:spPr>
        <a:xfrm>
          <a:off x="0" y="3665324"/>
          <a:ext cx="6338657" cy="6695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CCA92-B56C-4FC7-9FCD-96C3FD740FAD}">
      <dsp:nvSpPr>
        <dsp:cNvPr id="0" name=""/>
        <dsp:cNvSpPr/>
      </dsp:nvSpPr>
      <dsp:spPr>
        <a:xfrm>
          <a:off x="202547" y="3815979"/>
          <a:ext cx="368627" cy="3682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59756-5C87-42F8-86E3-6109A5729C92}">
      <dsp:nvSpPr>
        <dsp:cNvPr id="0" name=""/>
        <dsp:cNvSpPr/>
      </dsp:nvSpPr>
      <dsp:spPr>
        <a:xfrm>
          <a:off x="773721" y="3665324"/>
          <a:ext cx="5529980" cy="73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07" tIns="77507" rIns="77507" bIns="775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Problém může například činit i zajištění kvalitního periferního žilního vstupu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721" y="3665324"/>
        <a:ext cx="5529980" cy="732349"/>
      </dsp:txXfrm>
    </dsp:sp>
    <dsp:sp modelId="{C1E4BD1E-6F5B-4F24-B2EF-4070D1CF7E00}">
      <dsp:nvSpPr>
        <dsp:cNvPr id="0" name=""/>
        <dsp:cNvSpPr/>
      </dsp:nvSpPr>
      <dsp:spPr>
        <a:xfrm>
          <a:off x="0" y="4580761"/>
          <a:ext cx="6338657" cy="669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78EAE-82F5-4D43-8B4A-C209E01F9FCA}">
      <dsp:nvSpPr>
        <dsp:cNvPr id="0" name=""/>
        <dsp:cNvSpPr/>
      </dsp:nvSpPr>
      <dsp:spPr>
        <a:xfrm>
          <a:off x="202547" y="4731416"/>
          <a:ext cx="368627" cy="3682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9C0A8-9E39-4686-939A-B6CA88B34548}">
      <dsp:nvSpPr>
        <dsp:cNvPr id="0" name=""/>
        <dsp:cNvSpPr/>
      </dsp:nvSpPr>
      <dsp:spPr>
        <a:xfrm>
          <a:off x="773721" y="4580761"/>
          <a:ext cx="5529980" cy="73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07" tIns="77507" rIns="77507" bIns="775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Dbát </a:t>
          </a:r>
          <a:r>
            <a:rPr lang="cs-CZ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na dostatečnou infuzní terapii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721" y="4580761"/>
        <a:ext cx="5529980" cy="732349"/>
      </dsp:txXfrm>
    </dsp:sp>
    <dsp:sp modelId="{4D7417D3-C5AC-49EE-9CEE-673647902F9F}">
      <dsp:nvSpPr>
        <dsp:cNvPr id="0" name=""/>
        <dsp:cNvSpPr/>
      </dsp:nvSpPr>
      <dsp:spPr>
        <a:xfrm>
          <a:off x="0" y="5496199"/>
          <a:ext cx="6338657" cy="6695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54CD5-CC08-4F10-8ED4-0DD6B51EAE54}">
      <dsp:nvSpPr>
        <dsp:cNvPr id="0" name=""/>
        <dsp:cNvSpPr/>
      </dsp:nvSpPr>
      <dsp:spPr>
        <a:xfrm>
          <a:off x="202547" y="5664608"/>
          <a:ext cx="368627" cy="3682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688B8-9A21-403D-A9CF-26684D17235C}">
      <dsp:nvSpPr>
        <dsp:cNvPr id="0" name=""/>
        <dsp:cNvSpPr/>
      </dsp:nvSpPr>
      <dsp:spPr>
        <a:xfrm>
          <a:off x="773721" y="5496199"/>
          <a:ext cx="5529980" cy="73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07" tIns="77507" rIns="77507" bIns="775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Nezapomínat na lidskost: Vysvětlit co se bude dít, co budeme dělat, uklidnit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721" y="5496199"/>
        <a:ext cx="5529980" cy="732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C874-D567-4B2D-8E0E-F693ED9AC9C7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371D3-770B-442A-AD6B-B97EA0D09D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84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Podchlazená, dehydratovaná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371D3-770B-442A-AD6B-B97EA0D09DA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67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371D3-770B-442A-AD6B-B97EA0D09DA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2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5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724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7557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7B97E-73A7-4D6C-9B0E-863D02362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62A6D8-A87B-4C01-B923-57E2FDBA8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C83861-CD36-43E5-BA6D-BC2D3112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94B457-488F-4C7F-B828-A3A83B44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FF3DC4-AD62-4F26-B228-C8D03921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33342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8F98F-4F9F-4E27-9C2F-3A1F48C2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0DDE3-5BC8-482E-82C0-07D0CE6D3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0F5448-808D-4007-B89E-85225478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6FED9-F3F0-4A23-8123-BD669425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690AA1-5B0C-4E7B-AA06-B3892E4A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66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BD1C1-2F36-42D0-9990-D594E683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6A3C7-DA51-47B8-9E8A-D43DB46BC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2DC1ED-32DD-459D-8FBA-666BAA00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495BEB-07BF-40B6-B955-8AE8400E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838BD-D8FC-4BE0-A160-A3BC2C75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2431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5A055-7BEC-4B6B-B4FA-03EE89E2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9CC-5DE6-4402-98CC-312F525C4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7D0A7B-D197-4177-B26B-2EB34A404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DDFFDC-0BAB-4CF5-99AD-4B46BA0A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D61730-4D9E-46D4-A923-A0C9BDE2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74B9A-D3E8-48F9-8A5D-88C444DF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6972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06B2D-CAD6-4EE3-8CE2-0231E1A2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C15E2C-C223-46F8-95B2-FED34D8B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FD4020-A580-4D80-B68B-114289A6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FA4C94-47CD-4850-99B4-3CC870AED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0422B8-C793-4E84-95EA-A161146E3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C55A7C-0A1D-46CF-A5E6-7F5E158A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DA3363-E412-445A-B8A6-C823A72D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71AF7C-D93F-4D0C-B6F6-A4176BC4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37363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B7B36-6F27-489C-97DB-31AE2F24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42A298-E8AB-4C15-BE96-6641A71B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E8EC5F-4179-4717-952F-31654CED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D3C19C-EDCC-4691-B1E5-EAEC2262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2549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67A929-FE32-4CC2-AA20-930A2C9A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5882E2-99F5-4712-A0E9-46E48DC3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32EC8D-C060-4F18-8A8A-74F4B97A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58336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F7322-5F77-445F-8259-5D87C36F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97A1D-D2E0-496A-8421-47AEEEDC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0CE56B-FE2B-4E1F-A076-ED8B530B7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F27B4-5AB0-4442-8520-EFBFDBC5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FD6243-65B0-4BA4-90A2-7F1F479F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6478C5-EEA2-458A-AB16-989DD263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67313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56192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2AF52-C8EE-4549-9A0C-1CD2E21F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346E0A7-400C-4F77-861E-80913FEA0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5FC10D-2771-476D-8E30-66778AB8E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8CF8E7-1C27-4C84-8EE0-C8D68D25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C85B6D-5549-41A9-946A-108C5D62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669978-2917-4B99-8AAC-7BF016ED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00948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3852D-ADDE-4CB3-B3E5-08DF4387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E1117-4DFF-45B7-9335-D1F28983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DD4467-37B7-4C82-A8B6-12091299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DFA829-FFDB-487B-A79D-F3E4E043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92F36B-F174-4D26-9009-314FD22B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1232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256FDC-648B-421E-B294-5E67AAE36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C49A24-F18C-4DEA-B7B5-226C51D82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23C445-ADD3-45A4-A898-D62BAA03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0B53B8-9BC4-4756-BADF-6EE6DB68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1080D-5D0F-4B80-A6D2-30605BF1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7329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115167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4870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2109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6664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893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2753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886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DE27E7-574E-465D-91B3-6D01F074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876F7A-1FA4-46E9-9623-7A5ACD725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8E8303-6266-499E-A65E-612F59F3F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F6B6-6E70-4AF8-BF9F-7E9522AA64FA}" type="datetimeFigureOut">
              <a:rPr lang="cs-CZ" smtClean="0"/>
              <a:t>25.03.2020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4FAE3E-8FB8-4917-AB4F-1345894FD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C87960-DC7D-4AAA-A247-14CEE4EC2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DDD1-9EE8-494B-A0A2-2DBDA3E48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radius+rtg&amp;tbm=isch&amp;ved=2ahUKEwjb2pTjybPoAhUQlKQKHceYAI4Q2-cCegQIABAA&amp;oq=radius+rtg&amp;gs_l=img.3..0i24.1887.2462..2540...0.0..0.86.250.3......0....1..gws-wiz-img.......35i39j0i67j0j0i30.dr_Qw9mxQeM&amp;ei=Xjt6XtuzGJCokgXHsYLwCA#imgrc=O0Yyx_nhcKyBzM" TargetMode="External"/><Relationship Id="rId2" Type="http://schemas.openxmlformats.org/officeDocument/2006/relationships/hyperlink" Target="https://www.internimedicina.cz/pdfs/int/2013/05/04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distal+fracture+radius&amp;sxsrf=ALeKk027vuwAvgx0PxAxrsc7un3w0GugfA:1585068353561&amp;source=lnms&amp;tbm=isch&amp;sa=X&amp;ved=2ahUKEwjdkKLhx7PoAhUPuqQKHauJDH4Q_AUoAXoECA0QAw&amp;biw=1536&amp;bih=722#imgrc=Up2EBOkrgWu_2M" TargetMode="External"/><Relationship Id="rId2" Type="http://schemas.openxmlformats.org/officeDocument/2006/relationships/hyperlink" Target="https://upload.orthobullets.com/question/2892/images/femoral-neck-fracture-ap-pelvis-xray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17C81-946A-48C1-8C88-C8A9FB9C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r>
              <a:rPr lang="cs-CZ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Typická výzva:</a:t>
            </a:r>
            <a:br>
              <a:rPr lang="cs-CZ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Pád doma (žena, 82 let)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5A738F-42FE-464E-AFE6-CF9A7BF4E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1443" y="863364"/>
            <a:ext cx="3839057" cy="5120435"/>
          </a:xfrm>
        </p:spPr>
        <p:txBody>
          <a:bodyPr anchor="ctr">
            <a:normAutofit/>
          </a:bodyPr>
          <a:lstStyle/>
          <a:p>
            <a:pPr marL="342900" indent="-342900" algn="l">
              <a:buClrTx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Aneb proč si myslíme, že jezdíme pořád jen na seniorské výjezdy?</a:t>
            </a:r>
          </a:p>
          <a:p>
            <a:pPr marL="342900" indent="-342900" algn="l">
              <a:buClrTx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Fikce nebo skutečnost?</a:t>
            </a:r>
          </a:p>
          <a:p>
            <a:pPr marL="342900" indent="-342900" algn="l">
              <a:buClrTx/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Zákoutí gerontotraumatologie a péče o seniora v přednemocničních podmínkách.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96D7FC4-7D3A-48EE-BD7F-234E6A918723}"/>
              </a:ext>
            </a:extLst>
          </p:cNvPr>
          <p:cNvCxnSpPr>
            <a:cxnSpLocks/>
          </p:cNvCxnSpPr>
          <p:nvPr/>
        </p:nvCxnSpPr>
        <p:spPr>
          <a:xfrm>
            <a:off x="7979459" y="1032040"/>
            <a:ext cx="0" cy="5126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9924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8AD31D2-7E97-433E-8404-A4C84D8D0C34}"/>
              </a:ext>
            </a:extLst>
          </p:cNvPr>
          <p:cNvSpPr txBox="1"/>
          <p:nvPr/>
        </p:nvSpPr>
        <p:spPr>
          <a:xfrm>
            <a:off x="464871" y="287502"/>
            <a:ext cx="7380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Traumatologie: lékařský obor, který se zabývá akutním poraněním jakéhokoliv orgánu v těle (nejen kosti a klouby)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klasické problémy, které souvisí s poraněním se musí zdravotnický personál potýkat s dalšími specifickými problémy:</a:t>
            </a:r>
          </a:p>
          <a:p>
            <a:pPr marL="742950" lvl="1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Frailty syndrom</a:t>
            </a:r>
          </a:p>
          <a:p>
            <a:pPr marL="742950" lvl="1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Častější výskyt komplikací</a:t>
            </a:r>
          </a:p>
          <a:p>
            <a:pPr marL="742950" lvl="1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Giganti čtyř í</a:t>
            </a:r>
          </a:p>
          <a:p>
            <a:pPr marL="742950" lvl="1" indent="-285750">
              <a:buFontTx/>
              <a:buChar char="-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Péči ztěžují navíc i přidružená onemocnění, případně polymorbidita, polypragmazie nebo i alergie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45306C4-ACD2-4996-8065-23CC73601FDF}"/>
              </a:ext>
            </a:extLst>
          </p:cNvPr>
          <p:cNvSpPr/>
          <p:nvPr/>
        </p:nvSpPr>
        <p:spPr>
          <a:xfrm>
            <a:off x="192519" y="4083314"/>
            <a:ext cx="3088557" cy="2281476"/>
          </a:xfrm>
          <a:prstGeom prst="roundRect">
            <a:avLst>
              <a:gd name="adj" fmla="val 1683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Obři geriatrie:</a:t>
            </a: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Tyto „I“ znázorňují imobilitu, intelektové poruchy, instabilitu, inkontinenci a později </a:t>
            </a:r>
            <a:r>
              <a:rPr lang="cs-CZ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zařazané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iatrogenní poškození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3EF5FE4-13A8-4EE3-B43B-E822B57B888E}"/>
              </a:ext>
            </a:extLst>
          </p:cNvPr>
          <p:cNvSpPr/>
          <p:nvPr/>
        </p:nvSpPr>
        <p:spPr>
          <a:xfrm>
            <a:off x="3459034" y="4083314"/>
            <a:ext cx="3712146" cy="2486918"/>
          </a:xfrm>
          <a:prstGeom prst="roundRect">
            <a:avLst>
              <a:gd name="adj" fmla="val 13037"/>
            </a:avLst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Přehled nejčastějších chorob ve stáří: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Kardiovaskulární choroby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Metabolická onemocnění (DM)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Gastrointestinální a respirační onemocnění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Nemoci pohybového aparátu</a:t>
            </a:r>
          </a:p>
          <a:p>
            <a:pPr marL="285750" indent="-285750">
              <a:buFontTx/>
              <a:buChar char="-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0FB784F8-7506-4B11-BA26-A9F381AFCA7E}"/>
              </a:ext>
            </a:extLst>
          </p:cNvPr>
          <p:cNvSpPr/>
          <p:nvPr/>
        </p:nvSpPr>
        <p:spPr>
          <a:xfrm>
            <a:off x="7337248" y="4083314"/>
            <a:ext cx="3712147" cy="2502680"/>
          </a:xfrm>
          <a:prstGeom prst="roundRect">
            <a:avLst>
              <a:gd name="adj" fmla="val 9364"/>
            </a:avLst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frailty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moderní gerontologii popisuje nejen „křehkost“ pohybového aparátu pacienta a jeho zvýšenou náchylnost k pádům a frakturám, ale i komplexní syndrom zahrnující sklon k častým orgánovým dekompenzacím, infekčním epizodám, k psychické labilitě a s tím související rychlejší úbytek kognitivních funkcí.</a:t>
            </a:r>
          </a:p>
        </p:txBody>
      </p:sp>
      <p:pic>
        <p:nvPicPr>
          <p:cNvPr id="4098" name="Picture 2" descr="Image result for trauma clipart">
            <a:extLst>
              <a:ext uri="{FF2B5EF4-FFF2-40B4-BE49-F238E27FC236}">
                <a16:creationId xmlns:a16="http://schemas.microsoft.com/office/drawing/2014/main" id="{F146AF08-04C2-4E14-98A0-F6F2CE07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18" y="654390"/>
            <a:ext cx="2940925" cy="29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791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Image result for fell clipart">
            <a:extLst>
              <a:ext uri="{FF2B5EF4-FFF2-40B4-BE49-F238E27FC236}">
                <a16:creationId xmlns:a16="http://schemas.microsoft.com/office/drawing/2014/main" id="{E579AAC8-5BE3-4351-9559-2F8A6DB1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43" y="3346235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E71266A-7A77-46F8-8DAA-CBC8E97076B5}"/>
              </a:ext>
            </a:extLst>
          </p:cNvPr>
          <p:cNvSpPr txBox="1"/>
          <p:nvPr/>
        </p:nvSpPr>
        <p:spPr>
          <a:xfrm>
            <a:off x="363008" y="368422"/>
            <a:ext cx="7354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úrazům dochází nejčastěji v domácím prostředí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dochází ke zlomenině distálního radia (25 %)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Velmi problematickou je fraktura krčku stehenní kosti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která vyžaduje v drtivé většině případů operaci. Problémem je anestezie seniorů v pokročilém věku. Pokud není operace možná, tak dochází k trvalé ztrátě mobility, která celkově neprospívá organismu a dochází např. k pneumoniím, které mohou být až fatální.</a:t>
            </a:r>
          </a:p>
          <a:p>
            <a:pPr marL="285750" indent="-285750">
              <a:buFontTx/>
              <a:buChar char="-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vzniku zlomenin napomáhá mnoho faktorů, které přímo souvisí s vyšším věkem. Jsou to osteoporóza, poruchy stability, snížená fyzická kondice, snížená reakční rychlost, výskyt poruch percepce a další</a:t>
            </a:r>
          </a:p>
        </p:txBody>
      </p:sp>
    </p:spTree>
    <p:extLst>
      <p:ext uri="{BB962C8B-B14F-4D97-AF65-F5344CB8AC3E}">
        <p14:creationId xmlns:p14="http://schemas.microsoft.com/office/powerpoint/2010/main" val="32707547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radius rtg">
            <a:extLst>
              <a:ext uri="{FF2B5EF4-FFF2-40B4-BE49-F238E27FC236}">
                <a16:creationId xmlns:a16="http://schemas.microsoft.com/office/drawing/2014/main" id="{C0C7B2BC-8862-4545-B599-CDC619973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5"/>
          <a:stretch/>
        </p:blipFill>
        <p:spPr bwMode="auto">
          <a:xfrm>
            <a:off x="743868" y="1968170"/>
            <a:ext cx="2404913" cy="46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Image result for distal fracture radius">
            <a:extLst>
              <a:ext uri="{FF2B5EF4-FFF2-40B4-BE49-F238E27FC236}">
                <a16:creationId xmlns:a16="http://schemas.microsoft.com/office/drawing/2014/main" id="{1BB142B8-B4F2-474B-9257-F9F071E4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19" y="1968170"/>
            <a:ext cx="3646881" cy="46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mage result for radius rtg">
            <a:extLst>
              <a:ext uri="{FF2B5EF4-FFF2-40B4-BE49-F238E27FC236}">
                <a16:creationId xmlns:a16="http://schemas.microsoft.com/office/drawing/2014/main" id="{D8939823-3FFE-43DA-BE8F-378AD8730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/>
          <a:stretch/>
        </p:blipFill>
        <p:spPr bwMode="auto">
          <a:xfrm>
            <a:off x="5027573" y="1968170"/>
            <a:ext cx="1840830" cy="46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3DB061-AF1F-462F-AF96-E0074E010A0A}"/>
              </a:ext>
            </a:extLst>
          </p:cNvPr>
          <p:cNvSpPr txBox="1"/>
          <p:nvPr/>
        </p:nvSpPr>
        <p:spPr>
          <a:xfrm>
            <a:off x="2812026" y="468856"/>
            <a:ext cx="656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Fraktura distálního radia</a:t>
            </a:r>
          </a:p>
        </p:txBody>
      </p:sp>
    </p:spTree>
    <p:extLst>
      <p:ext uri="{BB962C8B-B14F-4D97-AF65-F5344CB8AC3E}">
        <p14:creationId xmlns:p14="http://schemas.microsoft.com/office/powerpoint/2010/main" val="18020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ollum femoris fracture">
            <a:extLst>
              <a:ext uri="{FF2B5EF4-FFF2-40B4-BE49-F238E27FC236}">
                <a16:creationId xmlns:a16="http://schemas.microsoft.com/office/drawing/2014/main" id="{8531E8A6-FCF0-48D7-88C5-B1B0562BB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r="17732"/>
          <a:stretch/>
        </p:blipFill>
        <p:spPr bwMode="auto">
          <a:xfrm>
            <a:off x="8867233" y="1904007"/>
            <a:ext cx="2931191" cy="47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orthobullets.com/question/2892/images/femoral-neck-fracture-ap-pelvis-xray1.jpg">
            <a:extLst>
              <a:ext uri="{FF2B5EF4-FFF2-40B4-BE49-F238E27FC236}">
                <a16:creationId xmlns:a16="http://schemas.microsoft.com/office/drawing/2014/main" id="{2B79B53E-79FC-4B87-89F3-03A6EDF05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r="42654"/>
          <a:stretch/>
        </p:blipFill>
        <p:spPr bwMode="auto">
          <a:xfrm flipH="1">
            <a:off x="393576" y="1904007"/>
            <a:ext cx="3563005" cy="47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upload.orthobullets.com/question/2892/images/femoral-neck-fracture-ap-pelvis-xray1.jpg">
            <a:extLst>
              <a:ext uri="{FF2B5EF4-FFF2-40B4-BE49-F238E27FC236}">
                <a16:creationId xmlns:a16="http://schemas.microsoft.com/office/drawing/2014/main" id="{8B0ECA31-8599-459E-B508-BD5EE4BA2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0" r="23751"/>
          <a:stretch/>
        </p:blipFill>
        <p:spPr bwMode="auto">
          <a:xfrm>
            <a:off x="4523213" y="1904007"/>
            <a:ext cx="3359767" cy="47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B1834C6-69B8-4A19-ACAB-31C4AE538279}"/>
              </a:ext>
            </a:extLst>
          </p:cNvPr>
          <p:cNvSpPr txBox="1"/>
          <p:nvPr/>
        </p:nvSpPr>
        <p:spPr>
          <a:xfrm>
            <a:off x="2812026" y="468856"/>
            <a:ext cx="656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Fraktura </a:t>
            </a:r>
            <a:r>
              <a:rPr lang="cs-CZ" sz="3600" b="1" dirty="0" err="1">
                <a:solidFill>
                  <a:schemeClr val="bg1"/>
                </a:solidFill>
              </a:rPr>
              <a:t>Collum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cs-CZ" sz="3600" b="1" dirty="0" err="1">
                <a:solidFill>
                  <a:schemeClr val="bg1"/>
                </a:solidFill>
              </a:rPr>
              <a:t>Femoris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A24B5D-2BBA-4A2B-95ED-A9B6D91F9EBE}"/>
              </a:ext>
            </a:extLst>
          </p:cNvPr>
          <p:cNvSpPr txBox="1"/>
          <p:nvPr/>
        </p:nvSpPr>
        <p:spPr>
          <a:xfrm>
            <a:off x="455767" y="1314385"/>
            <a:ext cx="262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Zdravý krček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F16C8C-5AB5-47D3-814A-1B280C15690C}"/>
              </a:ext>
            </a:extLst>
          </p:cNvPr>
          <p:cNvSpPr txBox="1"/>
          <p:nvPr/>
        </p:nvSpPr>
        <p:spPr>
          <a:xfrm>
            <a:off x="4181386" y="1314385"/>
            <a:ext cx="34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Zlomený krček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EB374A-ED40-4E73-A878-C0E99B457C2A}"/>
              </a:ext>
            </a:extLst>
          </p:cNvPr>
          <p:cNvSpPr txBox="1"/>
          <p:nvPr/>
        </p:nvSpPr>
        <p:spPr>
          <a:xfrm>
            <a:off x="8390935" y="1310986"/>
            <a:ext cx="335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Operovaný krček</a:t>
            </a:r>
          </a:p>
        </p:txBody>
      </p:sp>
    </p:spTree>
    <p:extLst>
      <p:ext uri="{BB962C8B-B14F-4D97-AF65-F5344CB8AC3E}">
        <p14:creationId xmlns:p14="http://schemas.microsoft.com/office/powerpoint/2010/main" val="27149006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FE664-A3F2-4977-A6E3-C38CF57A1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5618" y="0"/>
            <a:ext cx="72872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D05B298-6C86-4B65-8F17-3580E6BE8097}"/>
              </a:ext>
            </a:extLst>
          </p:cNvPr>
          <p:cNvSpPr/>
          <p:nvPr/>
        </p:nvSpPr>
        <p:spPr>
          <a:xfrm>
            <a:off x="4654296" y="931862"/>
            <a:ext cx="6293104" cy="508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 co se </a:t>
            </a:r>
            <a:r>
              <a:rPr lang="cs-CZ" sz="36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tedy </a:t>
            </a:r>
            <a:r>
              <a:rPr lang="en-US" sz="3600" spc="-5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zaměřit</a:t>
            </a: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při</a:t>
            </a: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péči</a:t>
            </a: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o </a:t>
            </a:r>
            <a:r>
              <a:rPr lang="en-US" sz="3600" spc="-5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seniorského</a:t>
            </a: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600" spc="-5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pacienta</a:t>
            </a: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 </a:t>
            </a:r>
            <a:r>
              <a:rPr lang="en-US" sz="3600" spc="-5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traumatem</a:t>
            </a:r>
            <a:r>
              <a:rPr lang="en-US" sz="3600" spc="-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C471A-7EB8-45A1-901F-B4BBC499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4059079" cy="686081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cký objekt 3" descr="Otázky">
            <a:extLst>
              <a:ext uri="{FF2B5EF4-FFF2-40B4-BE49-F238E27FC236}">
                <a16:creationId xmlns:a16="http://schemas.microsoft.com/office/drawing/2014/main" id="{9BD93B9C-870D-49B5-B6B1-2F3DFB091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603" y="2323658"/>
            <a:ext cx="2207871" cy="22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961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8C397E-C9BC-4DE8-986D-204E427AD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extovéPole 1">
            <a:extLst>
              <a:ext uri="{FF2B5EF4-FFF2-40B4-BE49-F238E27FC236}">
                <a16:creationId xmlns:a16="http://schemas.microsoft.com/office/drawing/2014/main" id="{71F651CE-9DB8-4614-A579-1A1201ACF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754196"/>
              </p:ext>
            </p:extLst>
          </p:nvPr>
        </p:nvGraphicFramePr>
        <p:xfrm>
          <a:off x="4571999" y="312936"/>
          <a:ext cx="6338657" cy="623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cký objekt 4" descr="Kostra">
            <a:extLst>
              <a:ext uri="{FF2B5EF4-FFF2-40B4-BE49-F238E27FC236}">
                <a16:creationId xmlns:a16="http://schemas.microsoft.com/office/drawing/2014/main" id="{DBFC2FC8-E9F3-43F7-9AC2-068D65794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009" y="1347786"/>
            <a:ext cx="4162425" cy="4162425"/>
          </a:xfrm>
          <a:prstGeom prst="rect">
            <a:avLst/>
          </a:prstGeom>
        </p:spPr>
      </p:pic>
      <p:pic>
        <p:nvPicPr>
          <p:cNvPr id="7" name="Grafický objekt 6" descr="Srdce s pulzem">
            <a:extLst>
              <a:ext uri="{FF2B5EF4-FFF2-40B4-BE49-F238E27FC236}">
                <a16:creationId xmlns:a16="http://schemas.microsoft.com/office/drawing/2014/main" id="{F4BB6D86-74CF-4387-B66C-25F27D8187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9879" y="2347034"/>
            <a:ext cx="628648" cy="6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34648B-B297-452C-949C-2D32EFF11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534648B-B297-452C-949C-2D32EFF11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534648B-B297-452C-949C-2D32EFF11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4C9D3-819C-48E0-8FF9-579F4CCE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334C9D3-819C-48E0-8FF9-579F4CCE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334C9D3-819C-48E0-8FF9-579F4CCE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86371-FC34-4D74-9734-A77ECA45B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9A86371-FC34-4D74-9734-A77ECA45B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19A86371-FC34-4D74-9734-A77ECA45B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012B5-BE79-412A-B55E-06851D86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09012B5-BE79-412A-B55E-06851D86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09012B5-BE79-412A-B55E-06851D86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071D82-FDF6-438E-A8D3-2C731226C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1071D82-FDF6-438E-A8D3-2C731226C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1071D82-FDF6-438E-A8D3-2C731226C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45F82-9350-4E89-8C65-CC0A6471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8945F82-9350-4E89-8C65-CC0A6471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8945F82-9350-4E89-8C65-CC0A6471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867E-0944-4DD0-98B4-2DD991E1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839867E-0944-4DD0-98B4-2DD991E1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839867E-0944-4DD0-98B4-2DD991E1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2A2ED-2828-4390-A14C-D146422C3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052A2ED-2828-4390-A14C-D146422C3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052A2ED-2828-4390-A14C-D146422C3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D0BCA-15FF-4606-A94E-376E236D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2D0BCA-15FF-4606-A94E-376E236D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2D0BCA-15FF-4606-A94E-376E236D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89A44-E1CF-40A7-A992-34831A9B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A389A44-E1CF-40A7-A992-34831A9B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A389A44-E1CF-40A7-A992-34831A9B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BC877-1693-4899-A0C4-F3DC377EB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A9BC877-1693-4899-A0C4-F3DC377EB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A9BC877-1693-4899-A0C4-F3DC377EB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DB83B2-DD68-43D7-8F26-27354930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DDB83B2-DD68-43D7-8F26-27354930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1DDB83B2-DD68-43D7-8F26-273549304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DBD66-A238-4E80-AF7A-AA36EB5E2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F2DBD66-A238-4E80-AF7A-AA36EB5E2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6F2DBD66-A238-4E80-AF7A-AA36EB5E2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ECCA92-B56C-4FC7-9FCD-96C3FD740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0FECCA92-B56C-4FC7-9FCD-96C3FD740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0FECCA92-B56C-4FC7-9FCD-96C3FD740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C59756-5C87-42F8-86E3-6109A5729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34C59756-5C87-42F8-86E3-6109A5729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34C59756-5C87-42F8-86E3-6109A5729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4BD1E-6F5B-4F24-B2EF-4070D1CF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C1E4BD1E-6F5B-4F24-B2EF-4070D1CF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C1E4BD1E-6F5B-4F24-B2EF-4070D1CF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78EAE-82F5-4D43-8B4A-C209E01F9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AF578EAE-82F5-4D43-8B4A-C209E01F9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AF578EAE-82F5-4D43-8B4A-C209E01F9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29C0A8-9E39-4686-939A-B6CA88B34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B929C0A8-9E39-4686-939A-B6CA88B34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B929C0A8-9E39-4686-939A-B6CA88B34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4CD5-CC08-4F10-8ED4-0DD6B51E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2F254CD5-CC08-4F10-8ED4-0DD6B51E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2F254CD5-CC08-4F10-8ED4-0DD6B51EA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7417D3-C5AC-49EE-9CEE-67364790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4D7417D3-C5AC-49EE-9CEE-67364790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4D7417D3-C5AC-49EE-9CEE-673647902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688B8-9A21-403D-A9CF-26684D172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D66688B8-9A21-403D-A9CF-26684D172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D66688B8-9A21-403D-A9CF-26684D172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eniorská obálka">
            <a:extLst>
              <a:ext uri="{FF2B5EF4-FFF2-40B4-BE49-F238E27FC236}">
                <a16:creationId xmlns:a16="http://schemas.microsoft.com/office/drawing/2014/main" id="{86BC4E47-9E2D-41D4-9BB2-B41222B6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1364456"/>
            <a:ext cx="6715125" cy="50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1DB5E57-205B-4A12-89A6-7A4DF40694E2}"/>
              </a:ext>
            </a:extLst>
          </p:cNvPr>
          <p:cNvSpPr txBox="1"/>
          <p:nvPr/>
        </p:nvSpPr>
        <p:spPr>
          <a:xfrm>
            <a:off x="2738437" y="533400"/>
            <a:ext cx="678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Seniorská obálka:</a:t>
            </a:r>
          </a:p>
        </p:txBody>
      </p:sp>
    </p:spTree>
    <p:extLst>
      <p:ext uri="{BB962C8B-B14F-4D97-AF65-F5344CB8AC3E}">
        <p14:creationId xmlns:p14="http://schemas.microsoft.com/office/powerpoint/2010/main" val="12616879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FE664-A3F2-4977-A6E3-C38CF57A1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5618" y="0"/>
            <a:ext cx="72872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A09E2A-BA79-460B-9187-B8B9FC6D839B}"/>
              </a:ext>
            </a:extLst>
          </p:cNvPr>
          <p:cNvSpPr txBox="1"/>
          <p:nvPr/>
        </p:nvSpPr>
        <p:spPr>
          <a:xfrm>
            <a:off x="4654296" y="931862"/>
            <a:ext cx="6293104" cy="508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 sz="4800" spc="-5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Kazuistika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C471A-7EB8-45A1-901F-B4BBC499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4059079" cy="686081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cký objekt 3" descr="Siréna">
            <a:extLst>
              <a:ext uri="{FF2B5EF4-FFF2-40B4-BE49-F238E27FC236}">
                <a16:creationId xmlns:a16="http://schemas.microsoft.com/office/drawing/2014/main" id="{83E3A3F0-2312-4C21-ACB0-F96A2A0CD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558" y="2161613"/>
            <a:ext cx="2531962" cy="25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64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05B4C22E-956A-400C-8377-EFF2860F61DE}"/>
              </a:ext>
            </a:extLst>
          </p:cNvPr>
          <p:cNvSpPr txBox="1"/>
          <p:nvPr/>
        </p:nvSpPr>
        <p:spPr>
          <a:xfrm>
            <a:off x="422138" y="447569"/>
            <a:ext cx="9582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svým kolegou sloužíte denní službu a tvoříte tak naprosto dokonalou bez-lékařskou posádku. Krátce po vydatném obědě dostáváte nový výjezd. Výzva zní následovně: žena, 82 let, pád doma na zem, nemůže vstát, při vědomí, dýchá. Volal manžel, složitá domluva.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bleskurychlém výjezdu se chvíli nemůžete dozvonit, ale nakonec vás pustí manžel, který již od dveří bytu působí zvláštně. Vezme vás za rukáv a zavede do kuchyně, kde na zemi leží pacientka.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scared episode 14 GIF">
            <a:extLst>
              <a:ext uri="{FF2B5EF4-FFF2-40B4-BE49-F238E27FC236}">
                <a16:creationId xmlns:a16="http://schemas.microsoft.com/office/drawing/2014/main" id="{8D4AF687-4A0F-426B-9941-598F59ECE7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4" y="3946641"/>
            <a:ext cx="3455436" cy="26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849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B7AE7344-E3A4-434F-84C5-32D67EDCE02C}"/>
              </a:ext>
            </a:extLst>
          </p:cNvPr>
          <p:cNvSpPr/>
          <p:nvPr/>
        </p:nvSpPr>
        <p:spPr>
          <a:xfrm>
            <a:off x="2468306" y="2674650"/>
            <a:ext cx="6338657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0C49F79-A2AB-4471-A2D2-F6DFDBCFCAD9}"/>
              </a:ext>
            </a:extLst>
          </p:cNvPr>
          <p:cNvSpPr/>
          <p:nvPr/>
        </p:nvSpPr>
        <p:spPr>
          <a:xfrm>
            <a:off x="2468306" y="3596574"/>
            <a:ext cx="6338657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0EA65FB-403A-4CAA-89F5-1623934F4402}"/>
              </a:ext>
            </a:extLst>
          </p:cNvPr>
          <p:cNvSpPr/>
          <p:nvPr/>
        </p:nvSpPr>
        <p:spPr>
          <a:xfrm>
            <a:off x="2468306" y="4512011"/>
            <a:ext cx="6338657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772DED11-A874-4D77-B980-F59F49C7F045}"/>
              </a:ext>
            </a:extLst>
          </p:cNvPr>
          <p:cNvSpPr/>
          <p:nvPr/>
        </p:nvSpPr>
        <p:spPr>
          <a:xfrm>
            <a:off x="2468306" y="5427449"/>
            <a:ext cx="6338657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2580420-133B-4020-9788-D3F188F9391A}"/>
              </a:ext>
            </a:extLst>
          </p:cNvPr>
          <p:cNvSpPr/>
          <p:nvPr/>
        </p:nvSpPr>
        <p:spPr>
          <a:xfrm>
            <a:off x="2589634" y="271705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Začnu se ptát pacientky co se stalo, co ji bolí a celkově odeberu anamnézu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5D49D40-1746-4285-85F7-07CA0D3615D7}"/>
              </a:ext>
            </a:extLst>
          </p:cNvPr>
          <p:cNvSpPr/>
          <p:nvPr/>
        </p:nvSpPr>
        <p:spPr>
          <a:xfrm>
            <a:off x="2580109" y="36346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Začnu se ptát manžela, co se stalo a pokusím se zjistit, jestli s ním není něco špatně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9A5ECA5-A385-45BC-A0E5-7A2B22DC3F72}"/>
              </a:ext>
            </a:extLst>
          </p:cNvPr>
          <p:cNvSpPr/>
          <p:nvPr/>
        </p:nvSpPr>
        <p:spPr>
          <a:xfrm>
            <a:off x="2589634" y="4677522"/>
            <a:ext cx="5097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kolegou vezmeme pacientku, dáme ji na nosítka a jedeme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E8929FA-E18B-4148-BF43-187113962310}"/>
              </a:ext>
            </a:extLst>
          </p:cNvPr>
          <p:cNvSpPr/>
          <p:nvPr/>
        </p:nvSpPr>
        <p:spPr>
          <a:xfrm>
            <a:off x="2589634" y="5577571"/>
            <a:ext cx="4403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Podívám se, co bylo v dotyčné domácnosti na oběd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97050B1-ABB8-4C73-91E0-0D8A4FFD38A5}"/>
              </a:ext>
            </a:extLst>
          </p:cNvPr>
          <p:cNvSpPr/>
          <p:nvPr/>
        </p:nvSpPr>
        <p:spPr>
          <a:xfrm>
            <a:off x="4070631" y="1676412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bude další postup?</a:t>
            </a:r>
          </a:p>
        </p:txBody>
      </p:sp>
    </p:spTree>
    <p:extLst>
      <p:ext uri="{BB962C8B-B14F-4D97-AF65-F5344CB8AC3E}">
        <p14:creationId xmlns:p14="http://schemas.microsoft.com/office/powerpoint/2010/main" val="414961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FE664-A3F2-4977-A6E3-C38CF57A1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5618" y="0"/>
            <a:ext cx="72872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0193BF8-73B1-43CC-91ED-5EA123855D2D}"/>
              </a:ext>
            </a:extLst>
          </p:cNvPr>
          <p:cNvSpPr txBox="1"/>
          <p:nvPr/>
        </p:nvSpPr>
        <p:spPr>
          <a:xfrm>
            <a:off x="4654296" y="931862"/>
            <a:ext cx="6293104" cy="508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5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Demografické</a:t>
            </a:r>
            <a:r>
              <a:rPr lang="en-US" sz="5400" spc="-5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spc="-5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okénko</a:t>
            </a:r>
            <a:endParaRPr lang="en-US" sz="5400" spc="-5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C471A-7EB8-45A1-901F-B4BBC499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4059079" cy="686081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cký objekt 3" descr="Glóbus: Afrika a Evropa">
            <a:extLst>
              <a:ext uri="{FF2B5EF4-FFF2-40B4-BE49-F238E27FC236}">
                <a16:creationId xmlns:a16="http://schemas.microsoft.com/office/drawing/2014/main" id="{07615CA1-913A-4E8E-8390-DBF6D61A9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185" y="2212414"/>
            <a:ext cx="2433171" cy="24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604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4386542-18AF-4F69-B57D-4CBEF48F8ABC}"/>
              </a:ext>
            </a:extLst>
          </p:cNvPr>
          <p:cNvSpPr txBox="1"/>
          <p:nvPr/>
        </p:nvSpPr>
        <p:spPr>
          <a:xfrm>
            <a:off x="440576" y="370893"/>
            <a:ext cx="10429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prvotním odběru anamnézy jsme se dozvěděli následující: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Pacientka ráno vstala, šla postavit vodu na čaj pro sebe a svého manžela. Poté uklouzla a spadla na ruku a na bok. V bezvědomí nebyla. Dle jejich slov se léčí se srdíčkem a ledvinami, ale stará se o svého manžela, který má Alzheimerovu chorobu. Léky má v pytlíčcích rozdělené od své dcery tak, že v každém pytlíčku je jen několik prášků různé barvy a je na něm napsáno ráno nebo večer.</a:t>
            </a:r>
          </a:p>
        </p:txBody>
      </p:sp>
    </p:spTree>
    <p:extLst>
      <p:ext uri="{BB962C8B-B14F-4D97-AF65-F5344CB8AC3E}">
        <p14:creationId xmlns:p14="http://schemas.microsoft.com/office/powerpoint/2010/main" val="59547295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9C58B0E1-B7BE-4F77-BEB6-AE522D22A3F4}"/>
              </a:ext>
            </a:extLst>
          </p:cNvPr>
          <p:cNvSpPr/>
          <p:nvPr/>
        </p:nvSpPr>
        <p:spPr>
          <a:xfrm>
            <a:off x="925737" y="2312447"/>
            <a:ext cx="9337129" cy="70289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7487C80-BADF-4B69-88AF-54952033FD49}"/>
              </a:ext>
            </a:extLst>
          </p:cNvPr>
          <p:cNvSpPr/>
          <p:nvPr/>
        </p:nvSpPr>
        <p:spPr>
          <a:xfrm>
            <a:off x="925737" y="3234371"/>
            <a:ext cx="9337129" cy="70289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559FE43-50B6-4BAD-8651-BC9988D58646}"/>
              </a:ext>
            </a:extLst>
          </p:cNvPr>
          <p:cNvSpPr/>
          <p:nvPr/>
        </p:nvSpPr>
        <p:spPr>
          <a:xfrm>
            <a:off x="925737" y="4149808"/>
            <a:ext cx="9337129" cy="70289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63D1855-9BF1-4DEC-9B6A-446AE6454AD8}"/>
              </a:ext>
            </a:extLst>
          </p:cNvPr>
          <p:cNvSpPr/>
          <p:nvPr/>
        </p:nvSpPr>
        <p:spPr>
          <a:xfrm>
            <a:off x="925737" y="5065246"/>
            <a:ext cx="9337129" cy="70289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137D944-FDD1-49CB-BA3B-18223A7BDFB2}"/>
              </a:ext>
            </a:extLst>
          </p:cNvPr>
          <p:cNvSpPr/>
          <p:nvPr/>
        </p:nvSpPr>
        <p:spPr>
          <a:xfrm>
            <a:off x="1047065" y="2464627"/>
            <a:ext cx="8979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Zeptáme se pana manžela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D658D65-33C1-45FE-8382-90993E5263DC}"/>
              </a:ext>
            </a:extLst>
          </p:cNvPr>
          <p:cNvSpPr/>
          <p:nvPr/>
        </p:nvSpPr>
        <p:spPr>
          <a:xfrm>
            <a:off x="1037540" y="3391581"/>
            <a:ext cx="8979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Anamnéza nám stačí, jdeme něco konečně dělat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41B0E86-E408-4081-86C1-DBD8AB1BD861}"/>
              </a:ext>
            </a:extLst>
          </p:cNvPr>
          <p:cNvSpPr/>
          <p:nvPr/>
        </p:nvSpPr>
        <p:spPr>
          <a:xfrm>
            <a:off x="-1108307" y="4341309"/>
            <a:ext cx="13508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Poptáme se pacientky, jestli nemá někde léky vypsané, případně lékařskou zprávu nebo seniorskou obálku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5CC530A-AB46-4C50-AC24-C4E9EA4F7068}"/>
              </a:ext>
            </a:extLst>
          </p:cNvPr>
          <p:cNvSpPr/>
          <p:nvPr/>
        </p:nvSpPr>
        <p:spPr>
          <a:xfrm>
            <a:off x="1420291" y="5247416"/>
            <a:ext cx="8052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Jdeme se prohrabat šuplíky ve stylu televizní soutěže Prostřeno!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32EA35-52B5-47C8-8210-F271B206E4D7}"/>
              </a:ext>
            </a:extLst>
          </p:cNvPr>
          <p:cNvSpPr/>
          <p:nvPr/>
        </p:nvSpPr>
        <p:spPr>
          <a:xfrm>
            <a:off x="2331741" y="1109146"/>
            <a:ext cx="6229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budeme v odběru anamnézy postupovat dále?</a:t>
            </a:r>
          </a:p>
        </p:txBody>
      </p:sp>
    </p:spTree>
    <p:extLst>
      <p:ext uri="{BB962C8B-B14F-4D97-AF65-F5344CB8AC3E}">
        <p14:creationId xmlns:p14="http://schemas.microsoft.com/office/powerpoint/2010/main" val="2538852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F18255-0F9A-47D8-87C7-96B8A982B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67" y="254995"/>
            <a:ext cx="4831499" cy="63480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EB751F-2F84-4E27-AF48-402BB18EB4C8}"/>
              </a:ext>
            </a:extLst>
          </p:cNvPr>
          <p:cNvSpPr txBox="1"/>
          <p:nvPr/>
        </p:nvSpPr>
        <p:spPr>
          <a:xfrm>
            <a:off x="451658" y="1989515"/>
            <a:ext cx="239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Chronická fibrilace síní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D33C82-F26C-41B6-BDF2-7ACFF7FE2CFF}"/>
              </a:ext>
            </a:extLst>
          </p:cNvPr>
          <p:cNvSpPr txBox="1"/>
          <p:nvPr/>
        </p:nvSpPr>
        <p:spPr>
          <a:xfrm>
            <a:off x="881147" y="1345278"/>
            <a:ext cx="239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Penicilin, náplast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A001F2-1FAA-487F-8EDE-7469862DC67B}"/>
              </a:ext>
            </a:extLst>
          </p:cNvPr>
          <p:cNvSpPr txBox="1"/>
          <p:nvPr/>
        </p:nvSpPr>
        <p:spPr>
          <a:xfrm>
            <a:off x="4282440" y="881196"/>
            <a:ext cx="239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468C94-3BBD-42D7-AC12-79890CCCA51A}"/>
              </a:ext>
            </a:extLst>
          </p:cNvPr>
          <p:cNvSpPr txBox="1"/>
          <p:nvPr/>
        </p:nvSpPr>
        <p:spPr>
          <a:xfrm>
            <a:off x="1360516" y="1109841"/>
            <a:ext cx="239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PhDr. Greta Vomáčková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88C8FF6-3C9D-4C49-B218-46E1CFC83C2B}"/>
              </a:ext>
            </a:extLst>
          </p:cNvPr>
          <p:cNvSpPr txBox="1"/>
          <p:nvPr/>
        </p:nvSpPr>
        <p:spPr>
          <a:xfrm>
            <a:off x="1414549" y="882537"/>
            <a:ext cx="239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1. 1. 2020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681461C-F3CE-434B-8C11-5EBF7BFE2F7D}"/>
              </a:ext>
            </a:extLst>
          </p:cNvPr>
          <p:cNvSpPr txBox="1"/>
          <p:nvPr/>
        </p:nvSpPr>
        <p:spPr>
          <a:xfrm>
            <a:off x="4205161" y="1109841"/>
            <a:ext cx="239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27. 8. 1939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2CD0D4-CC44-4003-A83C-E9101BADD644}"/>
              </a:ext>
            </a:extLst>
          </p:cNvPr>
          <p:cNvSpPr txBox="1"/>
          <p:nvPr/>
        </p:nvSpPr>
        <p:spPr>
          <a:xfrm>
            <a:off x="451658" y="2200124"/>
            <a:ext cx="239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2. typu, hypertenze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4DF837-DD83-4020-B216-18BBC6D36846}"/>
              </a:ext>
            </a:extLst>
          </p:cNvPr>
          <p:cNvSpPr txBox="1"/>
          <p:nvPr/>
        </p:nvSpPr>
        <p:spPr>
          <a:xfrm>
            <a:off x="451658" y="2418545"/>
            <a:ext cx="2395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Chronické selhávání ledvin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9EA710C-E537-44B1-8AE4-7511ED212F7C}"/>
              </a:ext>
            </a:extLst>
          </p:cNvPr>
          <p:cNvSpPr txBox="1"/>
          <p:nvPr/>
        </p:nvSpPr>
        <p:spPr>
          <a:xfrm>
            <a:off x="4282440" y="1964687"/>
            <a:ext cx="71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75CBA0A-4851-4E75-95CF-5E5B97193090}"/>
              </a:ext>
            </a:extLst>
          </p:cNvPr>
          <p:cNvSpPr txBox="1"/>
          <p:nvPr/>
        </p:nvSpPr>
        <p:spPr>
          <a:xfrm>
            <a:off x="4282440" y="2168126"/>
            <a:ext cx="71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5F5422-D532-4F4A-A225-2795592962D5}"/>
              </a:ext>
            </a:extLst>
          </p:cNvPr>
          <p:cNvSpPr txBox="1"/>
          <p:nvPr/>
        </p:nvSpPr>
        <p:spPr>
          <a:xfrm>
            <a:off x="4282440" y="2386569"/>
            <a:ext cx="71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777B89F-F76B-477C-B50A-F0D656815DA1}"/>
              </a:ext>
            </a:extLst>
          </p:cNvPr>
          <p:cNvSpPr txBox="1"/>
          <p:nvPr/>
        </p:nvSpPr>
        <p:spPr>
          <a:xfrm>
            <a:off x="784126" y="4764970"/>
            <a:ext cx="1901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Dcera Josefína Vomáčková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0BB1FE7-9FCF-42BB-9F06-B679A5EA67AE}"/>
              </a:ext>
            </a:extLst>
          </p:cNvPr>
          <p:cNvSpPr txBox="1"/>
          <p:nvPr/>
        </p:nvSpPr>
        <p:spPr>
          <a:xfrm>
            <a:off x="2612274" y="4764969"/>
            <a:ext cx="71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Březejc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755C75C-4235-4A1A-B466-DAC463A90223}"/>
              </a:ext>
            </a:extLst>
          </p:cNvPr>
          <p:cNvSpPr txBox="1"/>
          <p:nvPr/>
        </p:nvSpPr>
        <p:spPr>
          <a:xfrm>
            <a:off x="4189920" y="4789170"/>
            <a:ext cx="8964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774 240 000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B0A916-36ED-4071-AB7D-A7A3B9D75FB5}"/>
              </a:ext>
            </a:extLst>
          </p:cNvPr>
          <p:cNvSpPr txBox="1"/>
          <p:nvPr/>
        </p:nvSpPr>
        <p:spPr>
          <a:xfrm>
            <a:off x="504998" y="3061184"/>
            <a:ext cx="453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Diareg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p.o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		1000	 1 - 0 - 1										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CE2178C-07B5-4771-A231-C248A4B853B3}"/>
              </a:ext>
            </a:extLst>
          </p:cNvPr>
          <p:cNvSpPr txBox="1"/>
          <p:nvPr/>
        </p:nvSpPr>
        <p:spPr>
          <a:xfrm>
            <a:off x="512618" y="3274544"/>
            <a:ext cx="45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Warfarin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5	 1 - 0 - 0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34A8FA3-1833-4E77-841C-127646F68B68}"/>
              </a:ext>
            </a:extLst>
          </p:cNvPr>
          <p:cNvSpPr txBox="1"/>
          <p:nvPr/>
        </p:nvSpPr>
        <p:spPr>
          <a:xfrm>
            <a:off x="512964" y="3491137"/>
            <a:ext cx="45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Furosemid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10	 1 - 0 - 1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EC51030-41A6-4DDF-827E-D2E5AED42E3F}"/>
              </a:ext>
            </a:extLst>
          </p:cNvPr>
          <p:cNvSpPr txBox="1"/>
          <p:nvPr/>
        </p:nvSpPr>
        <p:spPr>
          <a:xfrm>
            <a:off x="520930" y="3705421"/>
            <a:ext cx="45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Tolura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40	 1 - 0 - 0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C585B72-2920-45F8-A4B2-574AFC79483C}"/>
              </a:ext>
            </a:extLst>
          </p:cNvPr>
          <p:cNvSpPr txBox="1"/>
          <p:nvPr/>
        </p:nvSpPr>
        <p:spPr>
          <a:xfrm>
            <a:off x="528896" y="3913936"/>
            <a:ext cx="4539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Lexaurin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1,5	 Dle po.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2E89FAC-DE41-415E-8199-1A7FC77752C8}"/>
              </a:ext>
            </a:extLst>
          </p:cNvPr>
          <p:cNvSpPr txBox="1"/>
          <p:nvPr/>
        </p:nvSpPr>
        <p:spPr>
          <a:xfrm>
            <a:off x="3325478" y="5676665"/>
            <a:ext cx="1236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Brush Script MT" panose="03060802040406070304" pitchFamily="66" charset="0"/>
                <a:cs typeface="Times New Roman" panose="02020603050405020304" pitchFamily="18" charset="0"/>
              </a:rPr>
              <a:t>Vomácková</a:t>
            </a:r>
            <a:endParaRPr lang="cs-CZ" sz="1200" dirty="0"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CE697D2-334F-40F3-9CB5-804C46365A69}"/>
              </a:ext>
            </a:extLst>
          </p:cNvPr>
          <p:cNvSpPr txBox="1"/>
          <p:nvPr/>
        </p:nvSpPr>
        <p:spPr>
          <a:xfrm>
            <a:off x="5663682" y="254995"/>
            <a:ext cx="5167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lednici jsme našli seniorskou obálku. Pacientka potvrzuje, že to co je tam napsané by mělo být pravdivé. Jaký bude náš další postup?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86E9C882-D406-4696-8A0B-F4E7489C7632}"/>
              </a:ext>
            </a:extLst>
          </p:cNvPr>
          <p:cNvSpPr/>
          <p:nvPr/>
        </p:nvSpPr>
        <p:spPr>
          <a:xfrm>
            <a:off x="5837415" y="1651923"/>
            <a:ext cx="4267261" cy="102061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550A4104-03C3-4933-8DBC-BEA608659571}"/>
              </a:ext>
            </a:extLst>
          </p:cNvPr>
          <p:cNvSpPr/>
          <p:nvPr/>
        </p:nvSpPr>
        <p:spPr>
          <a:xfrm>
            <a:off x="5836938" y="2816184"/>
            <a:ext cx="4267261" cy="102061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158A7303-0BE3-4DDA-8789-13C4395F5FE0}"/>
              </a:ext>
            </a:extLst>
          </p:cNvPr>
          <p:cNvSpPr/>
          <p:nvPr/>
        </p:nvSpPr>
        <p:spPr>
          <a:xfrm>
            <a:off x="5849786" y="3991212"/>
            <a:ext cx="4267261" cy="102061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AC7AE664-0BD9-43A9-8A74-3D0032E339DF}"/>
              </a:ext>
            </a:extLst>
          </p:cNvPr>
          <p:cNvSpPr/>
          <p:nvPr/>
        </p:nvSpPr>
        <p:spPr>
          <a:xfrm>
            <a:off x="5871286" y="5206077"/>
            <a:ext cx="4267261" cy="1241376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013084EE-CA96-47DB-99BF-2D0629BA5A59}"/>
              </a:ext>
            </a:extLst>
          </p:cNvPr>
          <p:cNvSpPr/>
          <p:nvPr/>
        </p:nvSpPr>
        <p:spPr>
          <a:xfrm>
            <a:off x="5969482" y="1854049"/>
            <a:ext cx="4103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Zavoláme do lékárny, protože tyhle léky jsem v životě neviděl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BE2ED802-A9D4-41F8-9419-9BD78E268BE1}"/>
              </a:ext>
            </a:extLst>
          </p:cNvPr>
          <p:cNvSpPr/>
          <p:nvPr/>
        </p:nvSpPr>
        <p:spPr>
          <a:xfrm>
            <a:off x="5952966" y="3022121"/>
            <a:ext cx="4103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Podáme paní inzulin, protože je to pravděpodobně hypoglykemie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8BAB940C-9F2F-4898-B877-960E07D1A42C}"/>
              </a:ext>
            </a:extLst>
          </p:cNvPr>
          <p:cNvSpPr/>
          <p:nvPr/>
        </p:nvSpPr>
        <p:spPr>
          <a:xfrm>
            <a:off x="6063668" y="4237671"/>
            <a:ext cx="3431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čas ztrácet čas, naložíme a jedeme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D24D737C-A9B3-4AD8-B70B-8C0C169CC227}"/>
              </a:ext>
            </a:extLst>
          </p:cNvPr>
          <p:cNvSpPr/>
          <p:nvPr/>
        </p:nvSpPr>
        <p:spPr>
          <a:xfrm>
            <a:off x="6019484" y="5264302"/>
            <a:ext cx="4037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Přejdeme k fyzikálnímu vyšetření. Nejdříve zjistíme, kde se pacientka poranila a poté budeme dále postupovat ještě podle harmonogramu ABCDE</a:t>
            </a:r>
          </a:p>
        </p:txBody>
      </p:sp>
    </p:spTree>
    <p:extLst>
      <p:ext uri="{BB962C8B-B14F-4D97-AF65-F5344CB8AC3E}">
        <p14:creationId xmlns:p14="http://schemas.microsoft.com/office/powerpoint/2010/main" val="3416964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8D2F26A-7C9A-491D-B7DC-8FB405B7F89D}"/>
              </a:ext>
            </a:extLst>
          </p:cNvPr>
          <p:cNvSpPr txBox="1"/>
          <p:nvPr/>
        </p:nvSpPr>
        <p:spPr>
          <a:xfrm>
            <a:off x="200953" y="267838"/>
            <a:ext cx="100347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Pacientka je při vědomí, orientovaná. Stěžuje si na bolest pravé horní končetiny, která je při našem doteku bolestivá a nateklá. Dále je bolestivá levá kyčel a přes silnou bolest není možný pohyb. Při pohledu se nám postižená končetina zdá  navíc lehce zkrácená oproti té zdravé.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Dýchání se nám zdá v pořádku, poslechově čisté, ale možná je i lehká kontuze žeber levé strany. Tlak má paní 108/68. Dle EKG je FIS přítomná, ale jinak bez známek ischemie. Glykémie je po změření rovna 7,1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/l. Vědomí není nijak porušeno, pacientka je plně orientovaná a na svůj věk působí velmi vitálně a slušně.</a:t>
            </a:r>
          </a:p>
        </p:txBody>
      </p:sp>
    </p:spTree>
    <p:extLst>
      <p:ext uri="{BB962C8B-B14F-4D97-AF65-F5344CB8AC3E}">
        <p14:creationId xmlns:p14="http://schemas.microsoft.com/office/powerpoint/2010/main" val="86980369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57007AF6-64F9-4E56-8B39-4CF55BADCE04}"/>
              </a:ext>
            </a:extLst>
          </p:cNvPr>
          <p:cNvSpPr/>
          <p:nvPr/>
        </p:nvSpPr>
        <p:spPr>
          <a:xfrm>
            <a:off x="2580273" y="2376868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8D140F2D-9310-4EE9-9285-F475AA511237}"/>
              </a:ext>
            </a:extLst>
          </p:cNvPr>
          <p:cNvSpPr/>
          <p:nvPr/>
        </p:nvSpPr>
        <p:spPr>
          <a:xfrm>
            <a:off x="2580273" y="3298792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65FE7E10-C40A-4FE0-905B-65EB84541C32}"/>
              </a:ext>
            </a:extLst>
          </p:cNvPr>
          <p:cNvSpPr/>
          <p:nvPr/>
        </p:nvSpPr>
        <p:spPr>
          <a:xfrm>
            <a:off x="2580272" y="4221486"/>
            <a:ext cx="5919915" cy="835605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F7925ED-A9B3-4822-B594-E532DD3F5BCD}"/>
              </a:ext>
            </a:extLst>
          </p:cNvPr>
          <p:cNvSpPr/>
          <p:nvPr/>
        </p:nvSpPr>
        <p:spPr>
          <a:xfrm>
            <a:off x="2580273" y="5213645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F4A3A2B-A932-415A-9369-C00776189C0C}"/>
              </a:ext>
            </a:extLst>
          </p:cNvPr>
          <p:cNvSpPr/>
          <p:nvPr/>
        </p:nvSpPr>
        <p:spPr>
          <a:xfrm>
            <a:off x="3178030" y="252886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glykémie se nám nezdá, jdeme aplikovat inzulin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0CB9D00-766B-476D-B2C5-E21ECC291D7D}"/>
              </a:ext>
            </a:extLst>
          </p:cNvPr>
          <p:cNvSpPr/>
          <p:nvPr/>
        </p:nvSpPr>
        <p:spPr>
          <a:xfrm>
            <a:off x="2757584" y="346430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Pacientka se jen potloukla, dopíšeme zprávu a ponecháme ji doma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EDCE900-9866-4FFB-B026-B38EF2934782}"/>
              </a:ext>
            </a:extLst>
          </p:cNvPr>
          <p:cNvSpPr/>
          <p:nvPr/>
        </p:nvSpPr>
        <p:spPr>
          <a:xfrm>
            <a:off x="2757584" y="4346900"/>
            <a:ext cx="565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Došlo k pádu a následně poranění pohybového aparátu. Vyšetříme tedy ještě podrobněji jestli nedošlo k poranění hlavy a jiných tkání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57F825-FA05-4523-91B9-B41D93C76DBC}"/>
              </a:ext>
            </a:extLst>
          </p:cNvPr>
          <p:cNvSpPr/>
          <p:nvPr/>
        </p:nvSpPr>
        <p:spPr>
          <a:xfrm>
            <a:off x="4310743" y="5379156"/>
            <a:ext cx="3230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Nevím, jsme úplně ztracení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7417000-8E78-477F-B4CB-67DC8B9F9974}"/>
              </a:ext>
            </a:extLst>
          </p:cNvPr>
          <p:cNvSpPr/>
          <p:nvPr/>
        </p:nvSpPr>
        <p:spPr>
          <a:xfrm>
            <a:off x="3657342" y="1418124"/>
            <a:ext cx="3765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co se dále zaměříme?</a:t>
            </a:r>
          </a:p>
        </p:txBody>
      </p:sp>
    </p:spTree>
    <p:extLst>
      <p:ext uri="{BB962C8B-B14F-4D97-AF65-F5344CB8AC3E}">
        <p14:creationId xmlns:p14="http://schemas.microsoft.com/office/powerpoint/2010/main" val="378873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148FFC0-4761-477B-9E60-AB3FEE856FD6}"/>
              </a:ext>
            </a:extLst>
          </p:cNvPr>
          <p:cNvSpPr txBox="1"/>
          <p:nvPr/>
        </p:nvSpPr>
        <p:spPr>
          <a:xfrm>
            <a:off x="274442" y="144145"/>
            <a:ext cx="1054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Naše domněnka se potvrdila. Vše co jsme na pacientce našli je fraktura pravého předloktí, zlomenina krčku levého femuru a kontuze žeber na levé straně.</a:t>
            </a:r>
          </a:p>
          <a:p>
            <a:endParaRPr lang="cs-CZ" dirty="0"/>
          </a:p>
          <a:p>
            <a:r>
              <a:rPr lang="cs-CZ" dirty="0"/>
              <a:t>Které následující úkony provedeme: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7B83A3B-EA08-4308-91D2-C9B62BC31574}"/>
              </a:ext>
            </a:extLst>
          </p:cNvPr>
          <p:cNvSpPr/>
          <p:nvPr/>
        </p:nvSpPr>
        <p:spPr>
          <a:xfrm>
            <a:off x="2738891" y="1451619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8B890EC3-EDB7-4E56-B957-FA53644F1DF8}"/>
              </a:ext>
            </a:extLst>
          </p:cNvPr>
          <p:cNvSpPr/>
          <p:nvPr/>
        </p:nvSpPr>
        <p:spPr>
          <a:xfrm>
            <a:off x="2738891" y="2188345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B789794A-B374-43C1-90AC-3A7ABD225A3E}"/>
              </a:ext>
            </a:extLst>
          </p:cNvPr>
          <p:cNvSpPr/>
          <p:nvPr/>
        </p:nvSpPr>
        <p:spPr>
          <a:xfrm>
            <a:off x="2737722" y="2952073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D067A00B-11C6-4EC1-957E-BDB17AA56355}"/>
              </a:ext>
            </a:extLst>
          </p:cNvPr>
          <p:cNvSpPr/>
          <p:nvPr/>
        </p:nvSpPr>
        <p:spPr>
          <a:xfrm>
            <a:off x="2737722" y="3701998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AE9DB38-D2E5-4FF1-ADA2-6DA4B2464104}"/>
              </a:ext>
            </a:extLst>
          </p:cNvPr>
          <p:cNvSpPr/>
          <p:nvPr/>
        </p:nvSpPr>
        <p:spPr>
          <a:xfrm>
            <a:off x="4655374" y="161260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Periferní žilní vstup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E323520-D50F-424C-B12A-3AFFF44C21A2}"/>
              </a:ext>
            </a:extLst>
          </p:cNvPr>
          <p:cNvSpPr/>
          <p:nvPr/>
        </p:nvSpPr>
        <p:spPr>
          <a:xfrm>
            <a:off x="4054537" y="233972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Fixace horní končetiny vakuovou dlahou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7F48E8D-2315-4B5D-B7D3-3FE12C26AE77}"/>
              </a:ext>
            </a:extLst>
          </p:cNvPr>
          <p:cNvSpPr/>
          <p:nvPr/>
        </p:nvSpPr>
        <p:spPr>
          <a:xfrm>
            <a:off x="3722914" y="3117584"/>
            <a:ext cx="4491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Naložení extenční dlahy na dolní končetinu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6CC7B4F-43C3-4595-A05E-823CAEBB4FD0}"/>
              </a:ext>
            </a:extLst>
          </p:cNvPr>
          <p:cNvSpPr/>
          <p:nvPr/>
        </p:nvSpPr>
        <p:spPr>
          <a:xfrm>
            <a:off x="5147562" y="3867509"/>
            <a:ext cx="1235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Podání léků</a:t>
            </a: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280783C3-F89D-4302-B86D-9B92AB077164}"/>
              </a:ext>
            </a:extLst>
          </p:cNvPr>
          <p:cNvSpPr/>
          <p:nvPr/>
        </p:nvSpPr>
        <p:spPr>
          <a:xfrm>
            <a:off x="2737721" y="4499000"/>
            <a:ext cx="5919915" cy="669577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B6F917A4-8651-4AED-8B9D-92E60735D45F}"/>
              </a:ext>
            </a:extLst>
          </p:cNvPr>
          <p:cNvSpPr/>
          <p:nvPr/>
        </p:nvSpPr>
        <p:spPr>
          <a:xfrm>
            <a:off x="2737721" y="5262728"/>
            <a:ext cx="5919915" cy="669577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F85F62CD-B4FF-4246-BD81-ECA766B06B30}"/>
              </a:ext>
            </a:extLst>
          </p:cNvPr>
          <p:cNvSpPr/>
          <p:nvPr/>
        </p:nvSpPr>
        <p:spPr>
          <a:xfrm>
            <a:off x="2737721" y="6032844"/>
            <a:ext cx="5919915" cy="669577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20982397-22AC-4F9A-9CA0-323060E4758E}"/>
              </a:ext>
            </a:extLst>
          </p:cNvPr>
          <p:cNvSpPr/>
          <p:nvPr/>
        </p:nvSpPr>
        <p:spPr>
          <a:xfrm>
            <a:off x="3760236" y="465797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Fixace dolní končetinou vakuovou dlahou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F1F6B7C7-A014-442F-B2CE-9B61197B67EF}"/>
              </a:ext>
            </a:extLst>
          </p:cNvPr>
          <p:cNvSpPr/>
          <p:nvPr/>
        </p:nvSpPr>
        <p:spPr>
          <a:xfrm>
            <a:off x="3760236" y="5428239"/>
            <a:ext cx="445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Připojíme combo-elektrody, kdyby náhodou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119489A-023E-4A1F-AC49-8B5416D0E0D0}"/>
              </a:ext>
            </a:extLst>
          </p:cNvPr>
          <p:cNvSpPr/>
          <p:nvPr/>
        </p:nvSpPr>
        <p:spPr>
          <a:xfrm>
            <a:off x="4555951" y="6171623"/>
            <a:ext cx="5093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tepelného komfortu</a:t>
            </a:r>
          </a:p>
        </p:txBody>
      </p:sp>
    </p:spTree>
    <p:extLst>
      <p:ext uri="{BB962C8B-B14F-4D97-AF65-F5344CB8AC3E}">
        <p14:creationId xmlns:p14="http://schemas.microsoft.com/office/powerpoint/2010/main" val="3247612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69BE52B-9B19-4284-AA04-77FF7813A965}"/>
              </a:ext>
            </a:extLst>
          </p:cNvPr>
          <p:cNvSpPr txBox="1"/>
          <p:nvPr/>
        </p:nvSpPr>
        <p:spPr>
          <a:xfrm>
            <a:off x="4094001" y="1588342"/>
            <a:ext cx="542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Jaké léky budeme konzultovat?</a:t>
            </a: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3CB1923-1D01-4934-A83E-7C7F5713AC2A}"/>
              </a:ext>
            </a:extLst>
          </p:cNvPr>
          <p:cNvSpPr/>
          <p:nvPr/>
        </p:nvSpPr>
        <p:spPr>
          <a:xfrm>
            <a:off x="2878852" y="2302223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38AFCA0-E9C3-4454-A703-38E402AF7411}"/>
              </a:ext>
            </a:extLst>
          </p:cNvPr>
          <p:cNvSpPr/>
          <p:nvPr/>
        </p:nvSpPr>
        <p:spPr>
          <a:xfrm>
            <a:off x="2878852" y="3224147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A79A10D-5CE5-4B0E-8B99-B854D595E2E6}"/>
              </a:ext>
            </a:extLst>
          </p:cNvPr>
          <p:cNvSpPr/>
          <p:nvPr/>
        </p:nvSpPr>
        <p:spPr>
          <a:xfrm>
            <a:off x="2878852" y="4139584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A01C00B-9789-490F-AA4B-C42F716D429B}"/>
              </a:ext>
            </a:extLst>
          </p:cNvPr>
          <p:cNvSpPr/>
          <p:nvPr/>
        </p:nvSpPr>
        <p:spPr>
          <a:xfrm>
            <a:off x="2878852" y="5055021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280537A-A1AD-4142-8CD7-5780A7C60F18}"/>
              </a:ext>
            </a:extLst>
          </p:cNvPr>
          <p:cNvSpPr/>
          <p:nvPr/>
        </p:nvSpPr>
        <p:spPr>
          <a:xfrm>
            <a:off x="5307564" y="246717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Analgetika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26F173-1054-464E-888A-C0B0F9605DE7}"/>
              </a:ext>
            </a:extLst>
          </p:cNvPr>
          <p:cNvSpPr/>
          <p:nvPr/>
        </p:nvSpPr>
        <p:spPr>
          <a:xfrm>
            <a:off x="5052914" y="337679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Bronchodilatancia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1323894-4620-4423-8F73-820437BEA9FB}"/>
              </a:ext>
            </a:extLst>
          </p:cNvPr>
          <p:cNvSpPr/>
          <p:nvPr/>
        </p:nvSpPr>
        <p:spPr>
          <a:xfrm>
            <a:off x="5253524" y="4305095"/>
            <a:ext cx="310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Krystaloidy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37BD37-97E2-4A8E-868B-3A18F939171C}"/>
              </a:ext>
            </a:extLst>
          </p:cNvPr>
          <p:cNvSpPr/>
          <p:nvPr/>
        </p:nvSpPr>
        <p:spPr>
          <a:xfrm>
            <a:off x="5288692" y="5220532"/>
            <a:ext cx="1235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Antiemetika</a:t>
            </a:r>
          </a:p>
        </p:txBody>
      </p:sp>
    </p:spTree>
    <p:extLst>
      <p:ext uri="{BB962C8B-B14F-4D97-AF65-F5344CB8AC3E}">
        <p14:creationId xmlns:p14="http://schemas.microsoft.com/office/powerpoint/2010/main" val="2484522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F7BB78C-EECF-42B6-A15F-F237089E4F40}"/>
              </a:ext>
            </a:extLst>
          </p:cNvPr>
          <p:cNvSpPr txBox="1"/>
          <p:nvPr/>
        </p:nvSpPr>
        <p:spPr>
          <a:xfrm>
            <a:off x="3676262" y="1406973"/>
            <a:ext cx="68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Kam budeme pacientku směřovat?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CBA66EA-C8FB-4B54-A742-247FA3F5981C}"/>
              </a:ext>
            </a:extLst>
          </p:cNvPr>
          <p:cNvSpPr/>
          <p:nvPr/>
        </p:nvSpPr>
        <p:spPr>
          <a:xfrm>
            <a:off x="2878852" y="2302223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B0FD9A5-6041-4E0F-B142-378A1BC9697F}"/>
              </a:ext>
            </a:extLst>
          </p:cNvPr>
          <p:cNvSpPr/>
          <p:nvPr/>
        </p:nvSpPr>
        <p:spPr>
          <a:xfrm>
            <a:off x="2878852" y="3224147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1615148-3B5D-4D12-B5A9-3159BEBB1A8F}"/>
              </a:ext>
            </a:extLst>
          </p:cNvPr>
          <p:cNvSpPr/>
          <p:nvPr/>
        </p:nvSpPr>
        <p:spPr>
          <a:xfrm>
            <a:off x="2878852" y="4139584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02764F4-2B07-4DDA-B56D-4E705397B196}"/>
              </a:ext>
            </a:extLst>
          </p:cNvPr>
          <p:cNvSpPr/>
          <p:nvPr/>
        </p:nvSpPr>
        <p:spPr>
          <a:xfrm>
            <a:off x="2878852" y="5055022"/>
            <a:ext cx="5919915" cy="66957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93D5598-1A66-41EE-A957-C3AD0C9FFA9B}"/>
              </a:ext>
            </a:extLst>
          </p:cNvPr>
          <p:cNvSpPr/>
          <p:nvPr/>
        </p:nvSpPr>
        <p:spPr>
          <a:xfrm>
            <a:off x="5043581" y="246773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Dětské oddělní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EFA3628-0F55-4B87-B6A3-2659035FC21D}"/>
              </a:ext>
            </a:extLst>
          </p:cNvPr>
          <p:cNvSpPr/>
          <p:nvPr/>
        </p:nvSpPr>
        <p:spPr>
          <a:xfrm>
            <a:off x="4841224" y="338965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Chirurgie/Traumatologie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392BB9A-29A8-4CD0-A6C5-6F93E6DA4E1B}"/>
              </a:ext>
            </a:extLst>
          </p:cNvPr>
          <p:cNvSpPr/>
          <p:nvPr/>
        </p:nvSpPr>
        <p:spPr>
          <a:xfrm>
            <a:off x="4558390" y="4305095"/>
            <a:ext cx="310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Vysokopráhový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urgentní systém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F854009-A644-43BE-90A2-6530B250F19D}"/>
              </a:ext>
            </a:extLst>
          </p:cNvPr>
          <p:cNvSpPr/>
          <p:nvPr/>
        </p:nvSpPr>
        <p:spPr>
          <a:xfrm>
            <a:off x="5230193" y="5220533"/>
            <a:ext cx="1235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Nefrologie</a:t>
            </a:r>
          </a:p>
        </p:txBody>
      </p:sp>
    </p:spTree>
    <p:extLst>
      <p:ext uri="{BB962C8B-B14F-4D97-AF65-F5344CB8AC3E}">
        <p14:creationId xmlns:p14="http://schemas.microsoft.com/office/powerpoint/2010/main" val="2749909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5C394-7159-4EAA-BB15-FB0812342C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2FDCEE-8A39-43D9-BCDF-0664EBC71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Jaroslav Duda – 3. ročník</a:t>
            </a:r>
          </a:p>
        </p:txBody>
      </p:sp>
    </p:spTree>
    <p:extLst>
      <p:ext uri="{BB962C8B-B14F-4D97-AF65-F5344CB8AC3E}">
        <p14:creationId xmlns:p14="http://schemas.microsoft.com/office/powerpoint/2010/main" val="172839676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C78A146-BF91-48E0-A4C1-9CC8C997B2C2}"/>
              </a:ext>
            </a:extLst>
          </p:cNvPr>
          <p:cNvSpPr txBox="1"/>
          <p:nvPr/>
        </p:nvSpPr>
        <p:spPr>
          <a:xfrm>
            <a:off x="439625" y="248757"/>
            <a:ext cx="502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Zdroje: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66B585F-9176-4C19-B516-3D162E109194}"/>
              </a:ext>
            </a:extLst>
          </p:cNvPr>
          <p:cNvSpPr/>
          <p:nvPr/>
        </p:nvSpPr>
        <p:spPr>
          <a:xfrm>
            <a:off x="702086" y="865028"/>
            <a:ext cx="6029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https://www.internimedicina.cz/pdfs/int/2013/05/04.pdf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AC351A9-FD41-4717-8FC9-194975D81EA3}"/>
              </a:ext>
            </a:extLst>
          </p:cNvPr>
          <p:cNvSpPr/>
          <p:nvPr/>
        </p:nvSpPr>
        <p:spPr>
          <a:xfrm>
            <a:off x="702086" y="1397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https://www.google.com/url?sa=i&amp;url=http%3A%2F%2Fwww.orthobullets.com%2Ftrauma%2F1037%2Ffemoral-neck-fractures&amp;psig=AOvVaw2HJoNu51egBND1q2FXiMtJ&amp;ust=1585154455481000&amp;source=images&amp;cd=vfe&amp;ved=0CAIQjRxqFwoTCKD6idTGs-gCFQAAAAAdAAAAABBC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8F966F5-CDC0-4C1F-854D-EFDBFBB1FEE4}"/>
              </a:ext>
            </a:extLst>
          </p:cNvPr>
          <p:cNvSpPr/>
          <p:nvPr/>
        </p:nvSpPr>
        <p:spPr>
          <a:xfrm>
            <a:off x="702086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https://www.google.com/</a:t>
            </a:r>
            <a:r>
              <a:rPr lang="cs-CZ" dirty="0" err="1">
                <a:hlinkClick r:id="rId3"/>
              </a:rPr>
              <a:t>search?q</a:t>
            </a:r>
            <a:r>
              <a:rPr lang="cs-CZ" dirty="0">
                <a:hlinkClick r:id="rId3"/>
              </a:rPr>
              <a:t>=</a:t>
            </a:r>
            <a:r>
              <a:rPr lang="cs-CZ" dirty="0" err="1">
                <a:hlinkClick r:id="rId3"/>
              </a:rPr>
              <a:t>radius+rtg&amp;tbm</a:t>
            </a:r>
            <a:r>
              <a:rPr lang="cs-CZ" dirty="0">
                <a:hlinkClick r:id="rId3"/>
              </a:rPr>
              <a:t>=</a:t>
            </a:r>
            <a:r>
              <a:rPr lang="cs-CZ" dirty="0" err="1">
                <a:hlinkClick r:id="rId3"/>
              </a:rPr>
              <a:t>isch&amp;ved</a:t>
            </a:r>
            <a:r>
              <a:rPr lang="cs-CZ" dirty="0">
                <a:hlinkClick r:id="rId3"/>
              </a:rPr>
              <a:t>=2ahUKEwjb2pTjybPoAhUQlKQKHceYAI4Q2-cCegQIABAA&amp;oq=</a:t>
            </a:r>
            <a:r>
              <a:rPr lang="cs-CZ" dirty="0" err="1">
                <a:hlinkClick r:id="rId3"/>
              </a:rPr>
              <a:t>radius+rtg&amp;gs_l</a:t>
            </a:r>
            <a:r>
              <a:rPr lang="cs-CZ" dirty="0">
                <a:hlinkClick r:id="rId3"/>
              </a:rPr>
              <a:t>=img.3..0i24.1887.2462..2540...0.0..0.86.250.3......0....1..gws-wiz-img.......35i39j0i67j0j0i30.dr_Qw9mxQeM&amp;ei=Xjt6XtuzGJCokgXHsYLwCA#imgrc=O0Yyx_nhcKyBzM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9000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2j1fqqektg7qq.cloudfront.net/wp-content/uploads/2019/04/demo.jpg">
            <a:extLst>
              <a:ext uri="{FF2B5EF4-FFF2-40B4-BE49-F238E27FC236}">
                <a16:creationId xmlns:a16="http://schemas.microsoft.com/office/drawing/2014/main" id="{D7C81F5C-174B-4AD9-95FC-E01BEC63D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1413" r="53103" b="964"/>
          <a:stretch/>
        </p:blipFill>
        <p:spPr bwMode="auto">
          <a:xfrm>
            <a:off x="7111678" y="1194739"/>
            <a:ext cx="4130599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54C53BD-0799-4B91-B4F9-8C87E7AD83A2}"/>
              </a:ext>
            </a:extLst>
          </p:cNvPr>
          <p:cNvSpPr txBox="1"/>
          <p:nvPr/>
        </p:nvSpPr>
        <p:spPr>
          <a:xfrm>
            <a:off x="351948" y="362630"/>
            <a:ext cx="67597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slyšíme z řad lékařů, sester nebo i záchranářů, že počet seniorských pacientů je rok od roku vyšší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Podobný názor však mají i demografové a sociologové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tzv.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Geriatrizaci medicíny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předpokladů bude tento trend trvat ještě minimálně dalších 40 let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Příčinou je dospívání generace tzv.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Husákových dětí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22C0FA3-D4EB-4BC7-99EB-ED5183A402A4}"/>
              </a:ext>
            </a:extLst>
          </p:cNvPr>
          <p:cNvCxnSpPr>
            <a:cxnSpLocks/>
          </p:cNvCxnSpPr>
          <p:nvPr/>
        </p:nvCxnSpPr>
        <p:spPr>
          <a:xfrm flipV="1">
            <a:off x="7491232" y="4267200"/>
            <a:ext cx="0" cy="228610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E2B57E4-E841-48F5-992A-BF9FF00816F3}"/>
              </a:ext>
            </a:extLst>
          </p:cNvPr>
          <p:cNvSpPr txBox="1"/>
          <p:nvPr/>
        </p:nvSpPr>
        <p:spPr>
          <a:xfrm>
            <a:off x="5836051" y="6153197"/>
            <a:ext cx="233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Husákovy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C1E26C07-3DC1-4276-B48F-9A3006660855}"/>
              </a:ext>
            </a:extLst>
          </p:cNvPr>
          <p:cNvSpPr/>
          <p:nvPr/>
        </p:nvSpPr>
        <p:spPr>
          <a:xfrm>
            <a:off x="0" y="4537315"/>
            <a:ext cx="3956180" cy="1754326"/>
          </a:xfrm>
          <a:custGeom>
            <a:avLst/>
            <a:gdLst>
              <a:gd name="connsiteX0" fmla="*/ 0 w 5932140"/>
              <a:gd name="connsiteY0" fmla="*/ 244043 h 1464231"/>
              <a:gd name="connsiteX1" fmla="*/ 244043 w 5932140"/>
              <a:gd name="connsiteY1" fmla="*/ 0 h 1464231"/>
              <a:gd name="connsiteX2" fmla="*/ 5688097 w 5932140"/>
              <a:gd name="connsiteY2" fmla="*/ 0 h 1464231"/>
              <a:gd name="connsiteX3" fmla="*/ 5932140 w 5932140"/>
              <a:gd name="connsiteY3" fmla="*/ 244043 h 1464231"/>
              <a:gd name="connsiteX4" fmla="*/ 5932140 w 5932140"/>
              <a:gd name="connsiteY4" fmla="*/ 1220188 h 1464231"/>
              <a:gd name="connsiteX5" fmla="*/ 5688097 w 5932140"/>
              <a:gd name="connsiteY5" fmla="*/ 1464231 h 1464231"/>
              <a:gd name="connsiteX6" fmla="*/ 244043 w 5932140"/>
              <a:gd name="connsiteY6" fmla="*/ 1464231 h 1464231"/>
              <a:gd name="connsiteX7" fmla="*/ 0 w 5932140"/>
              <a:gd name="connsiteY7" fmla="*/ 1220188 h 1464231"/>
              <a:gd name="connsiteX8" fmla="*/ 0 w 5932140"/>
              <a:gd name="connsiteY8" fmla="*/ 244043 h 1464231"/>
              <a:gd name="connsiteX0" fmla="*/ 27928 w 5960068"/>
              <a:gd name="connsiteY0" fmla="*/ 244043 h 1464231"/>
              <a:gd name="connsiteX1" fmla="*/ 75201 w 5960068"/>
              <a:gd name="connsiteY1" fmla="*/ 11575 h 1464231"/>
              <a:gd name="connsiteX2" fmla="*/ 5716025 w 5960068"/>
              <a:gd name="connsiteY2" fmla="*/ 0 h 1464231"/>
              <a:gd name="connsiteX3" fmla="*/ 5960068 w 5960068"/>
              <a:gd name="connsiteY3" fmla="*/ 244043 h 1464231"/>
              <a:gd name="connsiteX4" fmla="*/ 5960068 w 5960068"/>
              <a:gd name="connsiteY4" fmla="*/ 1220188 h 1464231"/>
              <a:gd name="connsiteX5" fmla="*/ 5716025 w 5960068"/>
              <a:gd name="connsiteY5" fmla="*/ 1464231 h 1464231"/>
              <a:gd name="connsiteX6" fmla="*/ 271971 w 5960068"/>
              <a:gd name="connsiteY6" fmla="*/ 1464231 h 1464231"/>
              <a:gd name="connsiteX7" fmla="*/ 27928 w 5960068"/>
              <a:gd name="connsiteY7" fmla="*/ 1220188 h 1464231"/>
              <a:gd name="connsiteX8" fmla="*/ 27928 w 5960068"/>
              <a:gd name="connsiteY8" fmla="*/ 244043 h 1464231"/>
              <a:gd name="connsiteX0" fmla="*/ 27928 w 5960068"/>
              <a:gd name="connsiteY0" fmla="*/ 244043 h 1464231"/>
              <a:gd name="connsiteX1" fmla="*/ 75201 w 5960068"/>
              <a:gd name="connsiteY1" fmla="*/ 11575 h 1464231"/>
              <a:gd name="connsiteX2" fmla="*/ 5716025 w 5960068"/>
              <a:gd name="connsiteY2" fmla="*/ 0 h 1464231"/>
              <a:gd name="connsiteX3" fmla="*/ 5960068 w 5960068"/>
              <a:gd name="connsiteY3" fmla="*/ 244043 h 1464231"/>
              <a:gd name="connsiteX4" fmla="*/ 5960068 w 5960068"/>
              <a:gd name="connsiteY4" fmla="*/ 1220188 h 1464231"/>
              <a:gd name="connsiteX5" fmla="*/ 5716025 w 5960068"/>
              <a:gd name="connsiteY5" fmla="*/ 1464231 h 1464231"/>
              <a:gd name="connsiteX6" fmla="*/ 179373 w 5960068"/>
              <a:gd name="connsiteY6" fmla="*/ 1464231 h 1464231"/>
              <a:gd name="connsiteX7" fmla="*/ 27928 w 5960068"/>
              <a:gd name="connsiteY7" fmla="*/ 1220188 h 1464231"/>
              <a:gd name="connsiteX8" fmla="*/ 27928 w 5960068"/>
              <a:gd name="connsiteY8" fmla="*/ 244043 h 1464231"/>
              <a:gd name="connsiteX0" fmla="*/ 27928 w 5960068"/>
              <a:gd name="connsiteY0" fmla="*/ 244043 h 1498521"/>
              <a:gd name="connsiteX1" fmla="*/ 75201 w 5960068"/>
              <a:gd name="connsiteY1" fmla="*/ 11575 h 1498521"/>
              <a:gd name="connsiteX2" fmla="*/ 5716025 w 5960068"/>
              <a:gd name="connsiteY2" fmla="*/ 0 h 1498521"/>
              <a:gd name="connsiteX3" fmla="*/ 5960068 w 5960068"/>
              <a:gd name="connsiteY3" fmla="*/ 244043 h 1498521"/>
              <a:gd name="connsiteX4" fmla="*/ 5960068 w 5960068"/>
              <a:gd name="connsiteY4" fmla="*/ 1220188 h 1498521"/>
              <a:gd name="connsiteX5" fmla="*/ 5716025 w 5960068"/>
              <a:gd name="connsiteY5" fmla="*/ 1464231 h 1498521"/>
              <a:gd name="connsiteX6" fmla="*/ 141273 w 5960068"/>
              <a:gd name="connsiteY6" fmla="*/ 1498521 h 1498521"/>
              <a:gd name="connsiteX7" fmla="*/ 27928 w 5960068"/>
              <a:gd name="connsiteY7" fmla="*/ 1220188 h 1498521"/>
              <a:gd name="connsiteX8" fmla="*/ 27928 w 5960068"/>
              <a:gd name="connsiteY8" fmla="*/ 244043 h 1498521"/>
              <a:gd name="connsiteX0" fmla="*/ 1448 w 5933588"/>
              <a:gd name="connsiteY0" fmla="*/ 244043 h 1498521"/>
              <a:gd name="connsiteX1" fmla="*/ 113491 w 5933588"/>
              <a:gd name="connsiteY1" fmla="*/ 3955 h 1498521"/>
              <a:gd name="connsiteX2" fmla="*/ 5689545 w 5933588"/>
              <a:gd name="connsiteY2" fmla="*/ 0 h 1498521"/>
              <a:gd name="connsiteX3" fmla="*/ 5933588 w 5933588"/>
              <a:gd name="connsiteY3" fmla="*/ 244043 h 1498521"/>
              <a:gd name="connsiteX4" fmla="*/ 5933588 w 5933588"/>
              <a:gd name="connsiteY4" fmla="*/ 1220188 h 1498521"/>
              <a:gd name="connsiteX5" fmla="*/ 5689545 w 5933588"/>
              <a:gd name="connsiteY5" fmla="*/ 1464231 h 1498521"/>
              <a:gd name="connsiteX6" fmla="*/ 114793 w 5933588"/>
              <a:gd name="connsiteY6" fmla="*/ 1498521 h 1498521"/>
              <a:gd name="connsiteX7" fmla="*/ 1448 w 5933588"/>
              <a:gd name="connsiteY7" fmla="*/ 1220188 h 1498521"/>
              <a:gd name="connsiteX8" fmla="*/ 1448 w 5933588"/>
              <a:gd name="connsiteY8" fmla="*/ 244043 h 1498521"/>
              <a:gd name="connsiteX0" fmla="*/ 1249 w 5933389"/>
              <a:gd name="connsiteY0" fmla="*/ 244043 h 1498521"/>
              <a:gd name="connsiteX1" fmla="*/ 113292 w 5933389"/>
              <a:gd name="connsiteY1" fmla="*/ 3955 h 1498521"/>
              <a:gd name="connsiteX2" fmla="*/ 5689346 w 5933389"/>
              <a:gd name="connsiteY2" fmla="*/ 0 h 1498521"/>
              <a:gd name="connsiteX3" fmla="*/ 5933389 w 5933389"/>
              <a:gd name="connsiteY3" fmla="*/ 244043 h 1498521"/>
              <a:gd name="connsiteX4" fmla="*/ 5933389 w 5933389"/>
              <a:gd name="connsiteY4" fmla="*/ 1220188 h 1498521"/>
              <a:gd name="connsiteX5" fmla="*/ 5689346 w 5933389"/>
              <a:gd name="connsiteY5" fmla="*/ 1464231 h 1498521"/>
              <a:gd name="connsiteX6" fmla="*/ 114594 w 5933389"/>
              <a:gd name="connsiteY6" fmla="*/ 1498521 h 1498521"/>
              <a:gd name="connsiteX7" fmla="*/ 1249 w 5933389"/>
              <a:gd name="connsiteY7" fmla="*/ 1220188 h 1498521"/>
              <a:gd name="connsiteX8" fmla="*/ 1249 w 5933389"/>
              <a:gd name="connsiteY8" fmla="*/ 244043 h 1498521"/>
              <a:gd name="connsiteX0" fmla="*/ 26584 w 5958724"/>
              <a:gd name="connsiteY0" fmla="*/ 244043 h 1498521"/>
              <a:gd name="connsiteX1" fmla="*/ 28137 w 5958724"/>
              <a:gd name="connsiteY1" fmla="*/ 7765 h 1498521"/>
              <a:gd name="connsiteX2" fmla="*/ 5714681 w 5958724"/>
              <a:gd name="connsiteY2" fmla="*/ 0 h 1498521"/>
              <a:gd name="connsiteX3" fmla="*/ 5958724 w 5958724"/>
              <a:gd name="connsiteY3" fmla="*/ 244043 h 1498521"/>
              <a:gd name="connsiteX4" fmla="*/ 5958724 w 5958724"/>
              <a:gd name="connsiteY4" fmla="*/ 1220188 h 1498521"/>
              <a:gd name="connsiteX5" fmla="*/ 5714681 w 5958724"/>
              <a:gd name="connsiteY5" fmla="*/ 1464231 h 1498521"/>
              <a:gd name="connsiteX6" fmla="*/ 139929 w 5958724"/>
              <a:gd name="connsiteY6" fmla="*/ 1498521 h 1498521"/>
              <a:gd name="connsiteX7" fmla="*/ 26584 w 5958724"/>
              <a:gd name="connsiteY7" fmla="*/ 1220188 h 1498521"/>
              <a:gd name="connsiteX8" fmla="*/ 26584 w 5958724"/>
              <a:gd name="connsiteY8" fmla="*/ 244043 h 1498521"/>
              <a:gd name="connsiteX0" fmla="*/ 1249 w 5933389"/>
              <a:gd name="connsiteY0" fmla="*/ 244043 h 1498521"/>
              <a:gd name="connsiteX1" fmla="*/ 2802 w 5933389"/>
              <a:gd name="connsiteY1" fmla="*/ 7765 h 1498521"/>
              <a:gd name="connsiteX2" fmla="*/ 5689346 w 5933389"/>
              <a:gd name="connsiteY2" fmla="*/ 0 h 1498521"/>
              <a:gd name="connsiteX3" fmla="*/ 5933389 w 5933389"/>
              <a:gd name="connsiteY3" fmla="*/ 244043 h 1498521"/>
              <a:gd name="connsiteX4" fmla="*/ 5933389 w 5933389"/>
              <a:gd name="connsiteY4" fmla="*/ 1220188 h 1498521"/>
              <a:gd name="connsiteX5" fmla="*/ 5689346 w 5933389"/>
              <a:gd name="connsiteY5" fmla="*/ 1464231 h 1498521"/>
              <a:gd name="connsiteX6" fmla="*/ 114594 w 5933389"/>
              <a:gd name="connsiteY6" fmla="*/ 1498521 h 1498521"/>
              <a:gd name="connsiteX7" fmla="*/ 1249 w 5933389"/>
              <a:gd name="connsiteY7" fmla="*/ 1220188 h 1498521"/>
              <a:gd name="connsiteX8" fmla="*/ 1249 w 5933389"/>
              <a:gd name="connsiteY8" fmla="*/ 244043 h 1498521"/>
              <a:gd name="connsiteX0" fmla="*/ 5702 w 5937842"/>
              <a:gd name="connsiteY0" fmla="*/ 244043 h 1502331"/>
              <a:gd name="connsiteX1" fmla="*/ 7255 w 5937842"/>
              <a:gd name="connsiteY1" fmla="*/ 7765 h 1502331"/>
              <a:gd name="connsiteX2" fmla="*/ 5693799 w 5937842"/>
              <a:gd name="connsiteY2" fmla="*/ 0 h 1502331"/>
              <a:gd name="connsiteX3" fmla="*/ 5937842 w 5937842"/>
              <a:gd name="connsiteY3" fmla="*/ 244043 h 1502331"/>
              <a:gd name="connsiteX4" fmla="*/ 5937842 w 5937842"/>
              <a:gd name="connsiteY4" fmla="*/ 1220188 h 1502331"/>
              <a:gd name="connsiteX5" fmla="*/ 5693799 w 5937842"/>
              <a:gd name="connsiteY5" fmla="*/ 1464231 h 1502331"/>
              <a:gd name="connsiteX6" fmla="*/ 99997 w 5937842"/>
              <a:gd name="connsiteY6" fmla="*/ 1502331 h 1502331"/>
              <a:gd name="connsiteX7" fmla="*/ 5702 w 5937842"/>
              <a:gd name="connsiteY7" fmla="*/ 1220188 h 1502331"/>
              <a:gd name="connsiteX8" fmla="*/ 5702 w 5937842"/>
              <a:gd name="connsiteY8" fmla="*/ 244043 h 1502331"/>
              <a:gd name="connsiteX0" fmla="*/ 0 w 5932140"/>
              <a:gd name="connsiteY0" fmla="*/ 244043 h 1502331"/>
              <a:gd name="connsiteX1" fmla="*/ 1553 w 5932140"/>
              <a:gd name="connsiteY1" fmla="*/ 7765 h 1502331"/>
              <a:gd name="connsiteX2" fmla="*/ 5688097 w 5932140"/>
              <a:gd name="connsiteY2" fmla="*/ 0 h 1502331"/>
              <a:gd name="connsiteX3" fmla="*/ 5932140 w 5932140"/>
              <a:gd name="connsiteY3" fmla="*/ 244043 h 1502331"/>
              <a:gd name="connsiteX4" fmla="*/ 5932140 w 5932140"/>
              <a:gd name="connsiteY4" fmla="*/ 1220188 h 1502331"/>
              <a:gd name="connsiteX5" fmla="*/ 5688097 w 5932140"/>
              <a:gd name="connsiteY5" fmla="*/ 1464231 h 1502331"/>
              <a:gd name="connsiteX6" fmla="*/ 94295 w 5932140"/>
              <a:gd name="connsiteY6" fmla="*/ 1502331 h 1502331"/>
              <a:gd name="connsiteX7" fmla="*/ 0 w 5932140"/>
              <a:gd name="connsiteY7" fmla="*/ 1220188 h 1502331"/>
              <a:gd name="connsiteX8" fmla="*/ 0 w 5932140"/>
              <a:gd name="connsiteY8" fmla="*/ 244043 h 1502331"/>
              <a:gd name="connsiteX0" fmla="*/ 0 w 5932140"/>
              <a:gd name="connsiteY0" fmla="*/ 244043 h 1502331"/>
              <a:gd name="connsiteX1" fmla="*/ 1553 w 5932140"/>
              <a:gd name="connsiteY1" fmla="*/ 7765 h 1502331"/>
              <a:gd name="connsiteX2" fmla="*/ 5688097 w 5932140"/>
              <a:gd name="connsiteY2" fmla="*/ 0 h 1502331"/>
              <a:gd name="connsiteX3" fmla="*/ 5932140 w 5932140"/>
              <a:gd name="connsiteY3" fmla="*/ 244043 h 1502331"/>
              <a:gd name="connsiteX4" fmla="*/ 5932140 w 5932140"/>
              <a:gd name="connsiteY4" fmla="*/ 1220188 h 1502331"/>
              <a:gd name="connsiteX5" fmla="*/ 5688097 w 5932140"/>
              <a:gd name="connsiteY5" fmla="*/ 1464231 h 1502331"/>
              <a:gd name="connsiteX6" fmla="*/ 10475 w 5932140"/>
              <a:gd name="connsiteY6" fmla="*/ 1502331 h 1502331"/>
              <a:gd name="connsiteX7" fmla="*/ 0 w 5932140"/>
              <a:gd name="connsiteY7" fmla="*/ 1220188 h 1502331"/>
              <a:gd name="connsiteX8" fmla="*/ 0 w 5932140"/>
              <a:gd name="connsiteY8" fmla="*/ 244043 h 150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140" h="1502331">
                <a:moveTo>
                  <a:pt x="0" y="244043"/>
                </a:moveTo>
                <a:cubicBezTo>
                  <a:pt x="0" y="109262"/>
                  <a:pt x="122" y="110635"/>
                  <a:pt x="1553" y="7765"/>
                </a:cubicBezTo>
                <a:lnTo>
                  <a:pt x="5688097" y="0"/>
                </a:lnTo>
                <a:cubicBezTo>
                  <a:pt x="5822878" y="0"/>
                  <a:pt x="5932140" y="109262"/>
                  <a:pt x="5932140" y="244043"/>
                </a:cubicBezTo>
                <a:lnTo>
                  <a:pt x="5932140" y="1220188"/>
                </a:lnTo>
                <a:cubicBezTo>
                  <a:pt x="5932140" y="1354969"/>
                  <a:pt x="5822878" y="1464231"/>
                  <a:pt x="5688097" y="1464231"/>
                </a:cubicBezTo>
                <a:lnTo>
                  <a:pt x="10475" y="1502331"/>
                </a:lnTo>
                <a:cubicBezTo>
                  <a:pt x="12854" y="1437561"/>
                  <a:pt x="0" y="1354969"/>
                  <a:pt x="0" y="1220188"/>
                </a:cubicBezTo>
                <a:lnTo>
                  <a:pt x="0" y="244043"/>
                </a:lnTo>
                <a:close/>
              </a:path>
            </a:pathLst>
          </a:custGeom>
          <a:ln w="57150">
            <a:solidFill>
              <a:srgbClr val="2D68B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Zajímavost: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Generace Husákových dětí není zásluhou komunistického představitele Gustava Husáka, ale jedná se o děti generace tzv. Baby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 2. SV).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9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97CBBD7-9389-476A-A946-0F708EE9CF97}"/>
              </a:ext>
            </a:extLst>
          </p:cNvPr>
          <p:cNvSpPr/>
          <p:nvPr/>
        </p:nvSpPr>
        <p:spPr>
          <a:xfrm>
            <a:off x="566057" y="3105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Kalvach</a:t>
            </a:r>
            <a:r>
              <a:rPr lang="cs-CZ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Z. </a:t>
            </a:r>
            <a:r>
              <a:rPr lang="cs-CZ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Geriatrické Syndromy a Geriatrický Pacient</a:t>
            </a:r>
            <a:r>
              <a:rPr lang="cs-CZ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 </a:t>
            </a:r>
            <a:r>
              <a:rPr lang="cs-CZ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vadání</a:t>
            </a:r>
            <a:r>
              <a:rPr lang="cs-CZ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Praha: Grada; 2008.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C6D8872-0990-44E9-8136-1AFDF3EC653D}"/>
              </a:ext>
            </a:extLst>
          </p:cNvPr>
          <p:cNvSpPr/>
          <p:nvPr/>
        </p:nvSpPr>
        <p:spPr>
          <a:xfrm>
            <a:off x="416768" y="21727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https://upload.orthobullets.com/question/2892/images/femoral-neck-fracture-ap-pelvis-xray1.jpg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5C8C535-F52F-4276-A6E0-ED108A7F66A9}"/>
              </a:ext>
            </a:extLst>
          </p:cNvPr>
          <p:cNvSpPr/>
          <p:nvPr/>
        </p:nvSpPr>
        <p:spPr>
          <a:xfrm>
            <a:off x="500743" y="265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https://www.google.com/search?q=distal+fracture+radius&amp;sxsrf=ALeKk027vuwAvgx0PxAxrsc7un3w0GugfA:1585068353561&amp;source=lnms&amp;tbm=isch&amp;sa=X&amp;ved=2ahUKEwjdkKLhx7PoAhUPuqQKHauJDH4Q_AUoAXoECA0QAw&amp;biw=1536&amp;bih=722#imgrc=Up2EBOkrgWu_2M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3CDCF15-61B6-44DA-9D62-17B06546914F}"/>
              </a:ext>
            </a:extLst>
          </p:cNvPr>
          <p:cNvSpPr/>
          <p:nvPr/>
        </p:nvSpPr>
        <p:spPr>
          <a:xfrm>
            <a:off x="566057" y="40388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UZIS: Stručný přehled činnosti oboru zdravotnická záchranná služba (ZZS) za období 2007–2017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679B5E7-ADA8-4F69-912D-FE0CE0529409}"/>
              </a:ext>
            </a:extLst>
          </p:cNvPr>
          <p:cNvSpPr/>
          <p:nvPr/>
        </p:nvSpPr>
        <p:spPr>
          <a:xfrm>
            <a:off x="566057" y="49719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/>
              <a:t>Wikiskripta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3441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ÄekÃ¡vanÃ½ vÃ½voj prÅ¯mÄrnÃ©ho vÄku obyvatel do roku 2101">
            <a:extLst>
              <a:ext uri="{FF2B5EF4-FFF2-40B4-BE49-F238E27FC236}">
                <a16:creationId xmlns:a16="http://schemas.microsoft.com/office/drawing/2014/main" id="{1D179283-86E2-41A7-962C-04EF6D382E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b="5770"/>
          <a:stretch/>
        </p:blipFill>
        <p:spPr bwMode="auto">
          <a:xfrm>
            <a:off x="5150733" y="2598518"/>
            <a:ext cx="6030411" cy="3524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OÄekÃ¡vanÃ½ vÃ½voj poÄtu obyvatel podle hlavnÃ­ch vÄkovÃ½ch skupin do roku 2101">
            <a:extLst>
              <a:ext uri="{FF2B5EF4-FFF2-40B4-BE49-F238E27FC236}">
                <a16:creationId xmlns:a16="http://schemas.microsoft.com/office/drawing/2014/main" id="{2D277440-7A69-46CE-AA73-B0D9DD6CD19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6189"/>
          <a:stretch/>
        </p:blipFill>
        <p:spPr bwMode="auto">
          <a:xfrm>
            <a:off x="5038976" y="2628337"/>
            <a:ext cx="6253924" cy="3207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529288-6EC2-4A77-9056-6486BD980C06}"/>
              </a:ext>
            </a:extLst>
          </p:cNvPr>
          <p:cNvSpPr txBox="1"/>
          <p:nvPr/>
        </p:nvSpPr>
        <p:spPr>
          <a:xfrm>
            <a:off x="358816" y="243069"/>
            <a:ext cx="61714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 sz="2000">
                <a:latin typeface="Bahnschrift SemiCondensed" panose="020B0502040204020203" pitchFamily="34" charset="0"/>
                <a:cs typeface="Times New Roman" panose="02020603050405020304" pitchFamily="18" charset="0"/>
              </a:defRPr>
            </a:lvl1pPr>
            <a:lvl2pPr marL="742950" lvl="1" indent="-285750">
              <a:buFontTx/>
              <a:buChar char="-"/>
              <a:defRPr sz="2000">
                <a:latin typeface="Bahnschrift SemiCondensed" panose="020B0502040204020203" pitchFamily="34" charset="0"/>
                <a:cs typeface="Times New Roman" panose="02020603050405020304" pitchFamily="18" charset="0"/>
              </a:defRPr>
            </a:lvl2pPr>
          </a:lstStyle>
          <a:p>
            <a:r>
              <a:rPr lang="cs-CZ" dirty="0">
                <a:latin typeface="Times New Roman" panose="02020603050405020304" pitchFamily="18" charset="0"/>
              </a:rPr>
              <a:t>O stárnutí populace vypovídají i další ukazatele:</a:t>
            </a:r>
          </a:p>
          <a:p>
            <a:pPr lvl="1"/>
            <a:r>
              <a:rPr lang="cs-CZ" dirty="0">
                <a:latin typeface="Times New Roman" panose="02020603050405020304" pitchFamily="18" charset="0"/>
              </a:rPr>
              <a:t>Naděje na dožití:</a:t>
            </a:r>
          </a:p>
          <a:p>
            <a:pPr lvl="2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♂ : 76 let</a:t>
            </a:r>
          </a:p>
          <a:p>
            <a:pPr lvl="2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♀ : 82 let</a:t>
            </a:r>
          </a:p>
          <a:p>
            <a:pPr lvl="2" indent="-285750">
              <a:buFontTx/>
              <a:buChar char="-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</a:rPr>
              <a:t>Průměrný věk naší populace:</a:t>
            </a:r>
          </a:p>
          <a:p>
            <a:pPr lvl="2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roku 2019: 42,3 let</a:t>
            </a:r>
          </a:p>
          <a:p>
            <a:pPr lvl="2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roku 2060: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let</a:t>
            </a:r>
          </a:p>
          <a:p>
            <a:pPr lvl="1"/>
            <a:endParaRPr lang="cs-CZ" dirty="0">
              <a:latin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</a:rPr>
              <a:t>Procento populace starších 65 let:</a:t>
            </a:r>
          </a:p>
          <a:p>
            <a:pPr lvl="2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1989: 12,5 %</a:t>
            </a:r>
          </a:p>
          <a:p>
            <a:pPr lvl="2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2018: 19,6 %</a:t>
            </a:r>
          </a:p>
          <a:p>
            <a:pPr lvl="2" indent="-285750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2060: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cca 28 % !!!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8AA077-3418-43C7-A915-24B37ECC0143}"/>
              </a:ext>
            </a:extLst>
          </p:cNvPr>
          <p:cNvSpPr txBox="1"/>
          <p:nvPr/>
        </p:nvSpPr>
        <p:spPr>
          <a:xfrm>
            <a:off x="5648445" y="2289783"/>
            <a:ext cx="5538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znázorňující vývoj průměrného věku v následujících letech: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939244B-1162-4CBA-99E0-7583535D2F2F}"/>
              </a:ext>
            </a:extLst>
          </p:cNvPr>
          <p:cNvSpPr txBox="1"/>
          <p:nvPr/>
        </p:nvSpPr>
        <p:spPr>
          <a:xfrm>
            <a:off x="6070034" y="2289783"/>
            <a:ext cx="4665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 znázorňující % občanů starších 65 let v populaci:</a:t>
            </a:r>
          </a:p>
        </p:txBody>
      </p:sp>
    </p:spTree>
    <p:extLst>
      <p:ext uri="{BB962C8B-B14F-4D97-AF65-F5344CB8AC3E}">
        <p14:creationId xmlns:p14="http://schemas.microsoft.com/office/powerpoint/2010/main" val="245244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EFFE664-A3F2-4977-A6E3-C38CF57A1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5618" y="0"/>
            <a:ext cx="72872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8BEBA5E-07FF-4492-882D-36B39B6A2CF9}"/>
              </a:ext>
            </a:extLst>
          </p:cNvPr>
          <p:cNvSpPr txBox="1"/>
          <p:nvPr/>
        </p:nvSpPr>
        <p:spPr>
          <a:xfrm>
            <a:off x="4590957" y="883625"/>
            <a:ext cx="6293104" cy="5087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 sz="4800" spc="-5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</a:t>
            </a:r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cké okénko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85C471A-7EB8-45A1-901F-B4BBC499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4059079" cy="686081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cký objekt 3" descr="Pruhový graf s vzestupným trendem">
            <a:extLst>
              <a:ext uri="{FF2B5EF4-FFF2-40B4-BE49-F238E27FC236}">
                <a16:creationId xmlns:a16="http://schemas.microsoft.com/office/drawing/2014/main" id="{CE177BFC-2848-4B3F-A659-6AD70D800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078" y="2260480"/>
            <a:ext cx="2334228" cy="23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160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A5EFCF86-297E-41FF-8616-0BB07B4FCD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923383"/>
              </p:ext>
            </p:extLst>
          </p:nvPr>
        </p:nvGraphicFramePr>
        <p:xfrm>
          <a:off x="412306" y="138897"/>
          <a:ext cx="10734114" cy="615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0299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3DD2C04-23E4-42BD-BB90-73746C6C17C2}"/>
              </a:ext>
            </a:extLst>
          </p:cNvPr>
          <p:cNvSpPr txBox="1"/>
          <p:nvPr/>
        </p:nvSpPr>
        <p:spPr>
          <a:xfrm>
            <a:off x="876059" y="412118"/>
            <a:ext cx="10099876" cy="665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000" b="1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seniorským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pacientů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ZZS se </a:t>
            </a:r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somatickými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problémy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NACA v </a:t>
            </a:r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letech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 </a:t>
            </a:r>
            <a:r>
              <a:rPr lang="en-US" sz="2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cs-CZ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C91EE25-0C29-40FF-90E6-5B5D005699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15244"/>
              </p:ext>
            </p:extLst>
          </p:nvPr>
        </p:nvGraphicFramePr>
        <p:xfrm>
          <a:off x="706057" y="1122744"/>
          <a:ext cx="10439881" cy="545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3587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6836DF8-AC4E-4723-923F-B27788562A1A}"/>
              </a:ext>
            </a:extLst>
          </p:cNvPr>
          <p:cNvSpPr txBox="1"/>
          <p:nvPr/>
        </p:nvSpPr>
        <p:spPr>
          <a:xfrm>
            <a:off x="2125883" y="1690062"/>
            <a:ext cx="7959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statistik UZIS z několika posledních let jsem zpracoval grafy, které jasně dokazují vzrůstající trend počtu výjezdů k seniorům. Tedy se nejedná o pouhé zvolání do větru, ale je to fakt. Dále pro některé zdravotníky znepokojující zpráva přichází v kombinaci s tvrzeními demografů, tedy lidově řečeno: „A bude hůř“. Celkově je důležité, aby se na tento vývoj dokázal náš zdravotní systém připravit a tím pádem ve velice úzkém slova smyslu nestavět porodnice, ale nová oddělení interny, geriatrie a další.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936835-3326-451E-A269-34AF4AD75285}"/>
              </a:ext>
            </a:extLst>
          </p:cNvPr>
          <p:cNvSpPr txBox="1"/>
          <p:nvPr/>
        </p:nvSpPr>
        <p:spPr>
          <a:xfrm>
            <a:off x="1863524" y="520861"/>
            <a:ext cx="848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Pravda nebo fikce?</a:t>
            </a:r>
          </a:p>
        </p:txBody>
      </p:sp>
      <p:pic>
        <p:nvPicPr>
          <p:cNvPr id="2054" name="Picture 6" descr="Image result for truth or fiction">
            <a:extLst>
              <a:ext uri="{FF2B5EF4-FFF2-40B4-BE49-F238E27FC236}">
                <a16:creationId xmlns:a16="http://schemas.microsoft.com/office/drawing/2014/main" id="{A773ED37-96E6-42F9-A31C-D4B56869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35" y="1790646"/>
            <a:ext cx="6217419" cy="36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7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FE664-A3F2-4977-A6E3-C38CF57A1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5618" y="0"/>
            <a:ext cx="72872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6816B-2584-4616-BC87-730CC1FA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152" y="1142174"/>
            <a:ext cx="6293104" cy="5087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to</a:t>
            </a:r>
            <a:r>
              <a:rPr lang="cs-CZ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tedy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gerontotraumatologie a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takového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pacienta</a:t>
            </a:r>
            <a:r>
              <a:rPr lang="cs-CZ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C471A-7EB8-45A1-901F-B4BBC499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4059079" cy="686081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cký objekt 4" descr="Muž s holí">
            <a:extLst>
              <a:ext uri="{FF2B5EF4-FFF2-40B4-BE49-F238E27FC236}">
                <a16:creationId xmlns:a16="http://schemas.microsoft.com/office/drawing/2014/main" id="{E12A0CE9-E5B7-446B-8803-467C1ED2A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866" y="2152893"/>
            <a:ext cx="2509345" cy="25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557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ohled">
  <a:themeElements>
    <a:clrScheme name="Vlastní 1">
      <a:dk1>
        <a:sysClr val="windowText" lastClr="000000"/>
      </a:dk1>
      <a:lt1>
        <a:sysClr val="window" lastClr="FFFFFF"/>
      </a:lt1>
      <a:dk2>
        <a:srgbClr val="548DD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1635</Words>
  <Application>Microsoft Office PowerPoint</Application>
  <PresentationFormat>Širokoúhlá obrazovka</PresentationFormat>
  <Paragraphs>157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41" baseType="lpstr">
      <vt:lpstr>Arial</vt:lpstr>
      <vt:lpstr>Brush Script MT</vt:lpstr>
      <vt:lpstr>Calibri</vt:lpstr>
      <vt:lpstr>Calibri Light</vt:lpstr>
      <vt:lpstr>Cambria</vt:lpstr>
      <vt:lpstr>Century Schoolbook</vt:lpstr>
      <vt:lpstr>Courier New</vt:lpstr>
      <vt:lpstr>Times New Roman</vt:lpstr>
      <vt:lpstr>Wingdings 2</vt:lpstr>
      <vt:lpstr>Pohled</vt:lpstr>
      <vt:lpstr>Motiv Office</vt:lpstr>
      <vt:lpstr>Typická výzva:  Pád doma (žena, 82 let)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je to tedy gerontotraumatologie a jaká jsou specifika péče o takového pacienta?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Typická výzva:  Pád doma (žena, 82 let)</dc:title>
  <dc:creator>Jaroslav Duda</dc:creator>
  <cp:lastModifiedBy>Andrea Menšíková</cp:lastModifiedBy>
  <cp:revision>1</cp:revision>
  <dcterms:created xsi:type="dcterms:W3CDTF">2020-03-24T17:09:36Z</dcterms:created>
  <dcterms:modified xsi:type="dcterms:W3CDTF">2020-03-25T07:00:33Z</dcterms:modified>
</cp:coreProperties>
</file>