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520"/>
    <a:srgbClr val="F3B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95599F-04E2-4EB3-B7B1-F1183950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A3424B-A6C4-4A92-A92A-C15AD2B46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31892-B685-4B3B-A97C-5663AF93F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000" spc="-60" dirty="0" err="1"/>
              <a:t>Onemocnění</a:t>
            </a:r>
            <a:r>
              <a:rPr lang="en-US" sz="5000" spc="-60" dirty="0"/>
              <a:t> COVID-19 a </a:t>
            </a:r>
            <a:r>
              <a:rPr lang="en-US" sz="5000" spc="-60" dirty="0" err="1"/>
              <a:t>jeho</a:t>
            </a:r>
            <a:r>
              <a:rPr lang="en-US" sz="5000" spc="-60" dirty="0"/>
              <a:t> </a:t>
            </a:r>
            <a:r>
              <a:rPr lang="en-US" sz="5000" spc="-60" dirty="0" err="1"/>
              <a:t>dopad</a:t>
            </a:r>
            <a:r>
              <a:rPr lang="en-US" sz="5000" spc="-60" dirty="0"/>
              <a:t> </a:t>
            </a:r>
            <a:r>
              <a:rPr lang="en-US" sz="5000" spc="-60" dirty="0" err="1"/>
              <a:t>na</a:t>
            </a:r>
            <a:r>
              <a:rPr lang="en-US" sz="5000" spc="-60" dirty="0"/>
              <a:t> </a:t>
            </a:r>
            <a:r>
              <a:rPr lang="en-US" sz="5000" spc="-60" dirty="0" err="1"/>
              <a:t>geriatrickou</a:t>
            </a:r>
            <a:r>
              <a:rPr lang="en-US" sz="5000" spc="-60" dirty="0"/>
              <a:t> </a:t>
            </a:r>
            <a:r>
              <a:rPr lang="en-US" sz="5000" spc="-60" dirty="0" err="1"/>
              <a:t>populaci</a:t>
            </a:r>
            <a:r>
              <a:rPr lang="en-US" sz="5000" spc="-6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F76A21-3857-46A9-90A5-1A815A9EA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182880">
              <a:buFont typeface="Wingdings 2" pitchFamily="18" charset="2"/>
              <a:buChar char=""/>
            </a:pPr>
            <a:r>
              <a:rPr lang="en-US" sz="5500" dirty="0">
                <a:solidFill>
                  <a:srgbClr val="FFFFFF"/>
                </a:solidFill>
              </a:rPr>
              <a:t>Lukáš Kleczka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sz="5500" dirty="0" err="1">
                <a:solidFill>
                  <a:srgbClr val="FFFFFF"/>
                </a:solidFill>
              </a:rPr>
              <a:t>Zdravotnické</a:t>
            </a:r>
            <a:r>
              <a:rPr lang="en-US" sz="5500" dirty="0">
                <a:solidFill>
                  <a:srgbClr val="FFFFFF"/>
                </a:solidFill>
              </a:rPr>
              <a:t> </a:t>
            </a:r>
            <a:r>
              <a:rPr lang="en-US" sz="5500" dirty="0" err="1">
                <a:solidFill>
                  <a:srgbClr val="FFFFFF"/>
                </a:solidFill>
              </a:rPr>
              <a:t>záchranářství</a:t>
            </a:r>
            <a:r>
              <a:rPr lang="en-US" sz="5500" dirty="0">
                <a:solidFill>
                  <a:srgbClr val="FFFFFF"/>
                </a:solidFill>
              </a:rPr>
              <a:t> </a:t>
            </a:r>
            <a:endParaRPr lang="cs-CZ" sz="5500" dirty="0">
              <a:solidFill>
                <a:srgbClr val="FFFFFF"/>
              </a:solidFill>
            </a:endParaRPr>
          </a:p>
          <a:p>
            <a:pPr indent="-182880">
              <a:buFont typeface="Wingdings 2" pitchFamily="18" charset="2"/>
              <a:buChar char=""/>
            </a:pPr>
            <a:r>
              <a:rPr lang="en-US" sz="5500" dirty="0">
                <a:solidFill>
                  <a:srgbClr val="FFFFFF"/>
                </a:solidFill>
              </a:rPr>
              <a:t>LF MUNI</a:t>
            </a:r>
            <a:endParaRPr lang="cs-CZ" sz="5500" dirty="0">
              <a:solidFill>
                <a:srgbClr val="FFFFFF"/>
              </a:solidFill>
            </a:endParaRPr>
          </a:p>
          <a:p>
            <a:pPr indent="-182880">
              <a:buFont typeface="Wingdings 2" pitchFamily="18" charset="2"/>
              <a:buChar char=""/>
            </a:pPr>
            <a:r>
              <a:rPr lang="cs-CZ" sz="5500" dirty="0">
                <a:solidFill>
                  <a:srgbClr val="FFFFFF"/>
                </a:solidFill>
              </a:rPr>
              <a:t>Základy geriatrie - přednáška</a:t>
            </a:r>
          </a:p>
          <a:p>
            <a:pPr indent="-182880">
              <a:buFont typeface="Wingdings 2" pitchFamily="18" charset="2"/>
              <a:buChar char=""/>
            </a:pPr>
            <a:endParaRPr lang="en-US" sz="55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 </a:t>
            </a:r>
          </a:p>
          <a:p>
            <a:pPr indent="-182880">
              <a:buFont typeface="Wingdings 2" pitchFamily="18" charset="2"/>
              <a:buChar char=""/>
            </a:pP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7" name="Grafický objekt 6" descr="Lékař">
            <a:extLst>
              <a:ext uri="{FF2B5EF4-FFF2-40B4-BE49-F238E27FC236}">
                <a16:creationId xmlns:a16="http://schemas.microsoft.com/office/drawing/2014/main" id="{442D5AC8-B1C9-4CBD-A189-E4DC5A015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7574" y="1695799"/>
            <a:ext cx="3458249" cy="345824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31AF00D-C29F-4E02-BE6B-B14648715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154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4BD2C9-A34D-4C1C-9B94-2BFD256D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informace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92811-76C0-42B7-A3C9-14CC2D0D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cs-CZ" dirty="0"/>
              <a:t>Státní zdravotní ústav na svých internetových stránkách uvádí, že onemocnění COVID-19 způsobuje RNA virus SARS-CoV-2 z rodu Coronavirů jehož původce prozatím není zcela jistě potvrzen </a:t>
            </a:r>
          </a:p>
          <a:p>
            <a:r>
              <a:rPr lang="cs-CZ" dirty="0"/>
              <a:t>Nejčastěji dochází k přenosu nákazy při kontaktu s již infikovanými jedinci, kteří šíří infekční kapénky ve svém okolí</a:t>
            </a:r>
          </a:p>
          <a:p>
            <a:r>
              <a:rPr lang="cs-CZ" dirty="0"/>
              <a:t>Mezi projevy onemocnění nejčastěji patří: horečka, suchý kašel a dušnost</a:t>
            </a:r>
          </a:p>
          <a:p>
            <a:r>
              <a:rPr lang="cs-CZ" dirty="0"/>
              <a:t>Největší riziko představuje onemocnění u populace v důchodovém věku, která je často poznamenána chronickými onemocněními jako jsou zejména: kardiovaskulární a respirační onemocnění, ICHDK, arteriální hypertenze, Diabetes </a:t>
            </a:r>
            <a:r>
              <a:rPr lang="cs-CZ" dirty="0" err="1"/>
              <a:t>mellitus</a:t>
            </a:r>
            <a:r>
              <a:rPr lang="cs-CZ" dirty="0"/>
              <a:t>, nádorové onemocnění, apod.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2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733717-8978-4840-8762-A474DFA6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95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7A893C-6217-4BC0-9E01-64F30A7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0B7BA-AEC9-4175-8464-D79B58DA4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V tabulce můžete vidět, že nejohroženější skupinou pacientů jsou lide ve věku 80+ kde podíl úmrtí činí téměř 15%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86E09DE-CE77-4251-BDD2-C10C6959C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07702"/>
              </p:ext>
            </p:extLst>
          </p:nvPr>
        </p:nvGraphicFramePr>
        <p:xfrm>
          <a:off x="5137463" y="1246454"/>
          <a:ext cx="6193768" cy="435694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695038">
                  <a:extLst>
                    <a:ext uri="{9D8B030D-6E8A-4147-A177-3AD203B41FA5}">
                      <a16:colId xmlns:a16="http://schemas.microsoft.com/office/drawing/2014/main" val="2911396184"/>
                    </a:ext>
                  </a:extLst>
                </a:gridCol>
                <a:gridCol w="1749365">
                  <a:extLst>
                    <a:ext uri="{9D8B030D-6E8A-4147-A177-3AD203B41FA5}">
                      <a16:colId xmlns:a16="http://schemas.microsoft.com/office/drawing/2014/main" val="2212111167"/>
                    </a:ext>
                  </a:extLst>
                </a:gridCol>
                <a:gridCol w="1749365">
                  <a:extLst>
                    <a:ext uri="{9D8B030D-6E8A-4147-A177-3AD203B41FA5}">
                      <a16:colId xmlns:a16="http://schemas.microsoft.com/office/drawing/2014/main" val="1654534358"/>
                    </a:ext>
                  </a:extLst>
                </a:gridCol>
              </a:tblGrid>
              <a:tr h="902355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>
                          <a:effectLst/>
                        </a:rPr>
                        <a:t>AGE</a:t>
                      </a: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>
                          <a:effectLst/>
                        </a:rPr>
                        <a:t>DEATH RATE</a:t>
                      </a:r>
                      <a:br>
                        <a:rPr lang="cs-CZ" sz="1700">
                          <a:effectLst/>
                        </a:rPr>
                      </a:br>
                      <a:r>
                        <a:rPr lang="cs-CZ" sz="1700">
                          <a:effectLst/>
                        </a:rPr>
                        <a:t>confirmed cases </a:t>
                      </a:r>
                      <a:br>
                        <a:rPr lang="cs-CZ" sz="1700">
                          <a:effectLst/>
                        </a:rPr>
                      </a:b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>
                          <a:effectLst/>
                        </a:rPr>
                        <a:t>DEATH RATE</a:t>
                      </a:r>
                      <a:br>
                        <a:rPr lang="cs-CZ" sz="1700">
                          <a:effectLst/>
                        </a:rPr>
                      </a:br>
                      <a:r>
                        <a:rPr lang="cs-CZ" sz="1700">
                          <a:effectLst/>
                        </a:rPr>
                        <a:t>all cases</a:t>
                      </a: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2382764309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1">
                          <a:effectLst/>
                        </a:rPr>
                        <a:t>80+ years old 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21.9%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14.8%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800234387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1">
                          <a:effectLst/>
                        </a:rPr>
                        <a:t>70-79 years old 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8.0%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4168466413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1">
                          <a:effectLst/>
                        </a:rPr>
                        <a:t>60-69 years old 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3.6%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3990111889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1">
                          <a:effectLst/>
                        </a:rPr>
                        <a:t>50-59 years old 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1.3%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2065081429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1">
                          <a:effectLst/>
                        </a:rPr>
                        <a:t>40-49 years old 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0.4%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2540708735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1">
                          <a:effectLst/>
                        </a:rPr>
                        <a:t>30-39 years old 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0.2%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2906455620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1">
                          <a:effectLst/>
                        </a:rPr>
                        <a:t>20-29 years old 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0.2%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3931057049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1">
                          <a:effectLst/>
                        </a:rPr>
                        <a:t>10-19 years old 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0.2%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1002056794"/>
                  </a:ext>
                </a:extLst>
              </a:tr>
              <a:tr h="383843"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>
                          <a:effectLst/>
                        </a:rPr>
                        <a:t>0-9 years old </a:t>
                      </a:r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endParaRPr lang="cs-CZ" sz="1700">
                        <a:effectLst/>
                      </a:endParaRPr>
                    </a:p>
                  </a:txBody>
                  <a:tcPr marL="45010" marR="45010" marT="45010" marB="4501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700" b="1" dirty="0">
                          <a:effectLst/>
                        </a:rPr>
                        <a:t>no </a:t>
                      </a:r>
                      <a:r>
                        <a:rPr lang="cs-CZ" sz="1700" b="1" dirty="0" err="1">
                          <a:effectLst/>
                        </a:rPr>
                        <a:t>fatalities</a:t>
                      </a:r>
                      <a:r>
                        <a:rPr lang="cs-CZ" sz="1700" b="1" dirty="0">
                          <a:effectLst/>
                        </a:rPr>
                        <a:t> </a:t>
                      </a:r>
                      <a:endParaRPr lang="cs-CZ" sz="1700" dirty="0">
                        <a:effectLst/>
                      </a:endParaRPr>
                    </a:p>
                  </a:txBody>
                  <a:tcPr marL="45010" marR="45010" marT="45010" marB="45010"/>
                </a:tc>
                <a:extLst>
                  <a:ext uri="{0D108BD9-81ED-4DB2-BD59-A6C34878D82A}">
                    <a16:rowId xmlns:a16="http://schemas.microsoft.com/office/drawing/2014/main" val="2651129432"/>
                  </a:ext>
                </a:extLst>
              </a:tr>
            </a:tbl>
          </a:graphicData>
        </a:graphic>
      </p:graphicFrame>
      <p:pic>
        <p:nvPicPr>
          <p:cNvPr id="5" name="Grafický objekt 4" descr="Statistika">
            <a:extLst>
              <a:ext uri="{FF2B5EF4-FFF2-40B4-BE49-F238E27FC236}">
                <a16:creationId xmlns:a16="http://schemas.microsoft.com/office/drawing/2014/main" id="{01767B1C-6DEB-4112-BEB9-A4C00346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0107" y="41576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FD3A18F-3514-4129-95E2-B646925B9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5608255" cy="533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3DBD43-1AAB-430C-8A95-D59023A7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Statistika II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6A546-91EC-4F5B-9478-78DD8769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FFFFFF"/>
                </a:solidFill>
              </a:rPr>
              <a:t>Zde si můžete všimnout, jaký podíl na úmrtnosti pacientů mají typické komorbidity seniorského věku, vynikají zde hlavně kardiovaskulární onemocnění 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   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2A7A560-0A0D-49B9-9EC6-D206A81F2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13545"/>
              </p:ext>
            </p:extLst>
          </p:nvPr>
        </p:nvGraphicFramePr>
        <p:xfrm>
          <a:off x="6092890" y="1108820"/>
          <a:ext cx="5238342" cy="4632211"/>
        </p:xfrm>
        <a:graphic>
          <a:graphicData uri="http://schemas.openxmlformats.org/drawingml/2006/table">
            <a:tbl>
              <a:tblPr firstRow="1" bandRow="1">
                <a:noFill/>
                <a:tableStyleId>{8EC20E35-A176-4012-BC5E-935CFFF8708E}</a:tableStyleId>
              </a:tblPr>
              <a:tblGrid>
                <a:gridCol w="2354995">
                  <a:extLst>
                    <a:ext uri="{9D8B030D-6E8A-4147-A177-3AD203B41FA5}">
                      <a16:colId xmlns:a16="http://schemas.microsoft.com/office/drawing/2014/main" val="2920945018"/>
                    </a:ext>
                  </a:extLst>
                </a:gridCol>
                <a:gridCol w="1605351">
                  <a:extLst>
                    <a:ext uri="{9D8B030D-6E8A-4147-A177-3AD203B41FA5}">
                      <a16:colId xmlns:a16="http://schemas.microsoft.com/office/drawing/2014/main" val="142804913"/>
                    </a:ext>
                  </a:extLst>
                </a:gridCol>
                <a:gridCol w="1277996">
                  <a:extLst>
                    <a:ext uri="{9D8B030D-6E8A-4147-A177-3AD203B41FA5}">
                      <a16:colId xmlns:a16="http://schemas.microsoft.com/office/drawing/2014/main" val="1877965906"/>
                    </a:ext>
                  </a:extLst>
                </a:gridCol>
              </a:tblGrid>
              <a:tr h="1640443">
                <a:tc>
                  <a:txBody>
                    <a:bodyPr/>
                    <a:lstStyle/>
                    <a:p>
                      <a:pPr algn="l" fontAlgn="t"/>
                      <a:r>
                        <a:rPr lang="cs-CZ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PRE-EXISTING CONDITION</a:t>
                      </a: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DEATH RATE</a:t>
                      </a:r>
                      <a:br>
                        <a:rPr lang="cs-CZ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cs-CZ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confirmed cases </a:t>
                      </a:r>
                      <a:br>
                        <a:rPr lang="cs-CZ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endParaRPr lang="cs-CZ" sz="19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DEATH RATE</a:t>
                      </a:r>
                      <a:br>
                        <a:rPr lang="cs-CZ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cs-CZ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all cases</a:t>
                      </a: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1945"/>
                  </a:ext>
                </a:extLst>
              </a:tr>
              <a:tr h="430538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Cardiovascular disease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13.2%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10.5%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747497"/>
                  </a:ext>
                </a:extLst>
              </a:tr>
              <a:tr h="430538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Diabetes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9.2%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7.3%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098588"/>
                  </a:ext>
                </a:extLst>
              </a:tr>
              <a:tr h="634808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Chronic respiratory disease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8.0%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6.3%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357951"/>
                  </a:ext>
                </a:extLst>
              </a:tr>
              <a:tr h="430538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Hypertension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8.4%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6.0%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63928"/>
                  </a:ext>
                </a:extLst>
              </a:tr>
              <a:tr h="430538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Cancer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7.6%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5.6%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5844"/>
                  </a:ext>
                </a:extLst>
              </a:tr>
              <a:tr h="634808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 pre-existing conditions 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0.9%</a:t>
                      </a:r>
                      <a:endParaRPr lang="cs-CZ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88557" marR="141417" marT="94278" marB="942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1178"/>
                  </a:ext>
                </a:extLst>
              </a:tr>
            </a:tbl>
          </a:graphicData>
        </a:graphic>
      </p:graphicFrame>
      <p:pic>
        <p:nvPicPr>
          <p:cNvPr id="6" name="Grafický objekt 5" descr="Prezentace s pruhovým grafem">
            <a:extLst>
              <a:ext uri="{FF2B5EF4-FFF2-40B4-BE49-F238E27FC236}">
                <a16:creationId xmlns:a16="http://schemas.microsoft.com/office/drawing/2014/main" id="{5F6997C1-B093-45BD-BF9E-7553644FD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1529" y="4147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8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7">
            <a:extLst>
              <a:ext uri="{FF2B5EF4-FFF2-40B4-BE49-F238E27FC236}">
                <a16:creationId xmlns:a16="http://schemas.microsoft.com/office/drawing/2014/main" id="{061A6E07-49F0-446B-AFEF-B49FC2A32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194B7C47-0A82-4F5E-95E3-C054DE80C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6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6DF83A-8693-4E4B-AD94-60B48988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096"/>
            <a:ext cx="3443590" cy="5321807"/>
          </a:xfrm>
          <a:solidFill>
            <a:srgbClr val="EC9520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pc="-100" dirty="0"/>
              <a:t>Média a jejich vliv na geriatrickou populaci</a:t>
            </a:r>
            <a:endParaRPr lang="en-US" spc="-100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C5EA1243-A12D-4EEE-8AE7-B7C7EC201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pPr>
              <a:buClr>
                <a:srgbClr val="466043"/>
              </a:buClr>
            </a:pPr>
            <a:r>
              <a:rPr lang="cs-CZ" dirty="0"/>
              <a:t>Kromě již zmíněného dopadu onemocnění COVID-19 na fyzické zdraví seniorské populace je zde důležitě uvést i faktor psychický, který hraje neméně důležitou roli.</a:t>
            </a:r>
          </a:p>
          <a:p>
            <a:pPr>
              <a:buClr>
                <a:srgbClr val="466043"/>
              </a:buClr>
            </a:pPr>
            <a:r>
              <a:rPr lang="cs-CZ" dirty="0"/>
              <a:t>Zde je ukázka několika nadpisů bulvárních článků, které mohou u seniorské populace vyvolávat zbytečnou paniku 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425093-309C-4C34-A1F6-004CC22BD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23925" r="40417" b="16368"/>
          <a:stretch/>
        </p:blipFill>
        <p:spPr>
          <a:xfrm>
            <a:off x="7947747" y="840134"/>
            <a:ext cx="3866883" cy="2664000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17B0B5A-8C05-48A1-B1E5-B91B9A5A1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3" t="17468" r="41730" b="17581"/>
          <a:stretch/>
        </p:blipFill>
        <p:spPr>
          <a:xfrm>
            <a:off x="7947747" y="3504134"/>
            <a:ext cx="3873600" cy="2989666"/>
          </a:xfrm>
          <a:prstGeom prst="rect">
            <a:avLst/>
          </a:prstGeom>
        </p:spPr>
      </p:pic>
      <p:sp>
        <p:nvSpPr>
          <p:cNvPr id="66" name="Rectangle 61">
            <a:extLst>
              <a:ext uri="{FF2B5EF4-FFF2-40B4-BE49-F238E27FC236}">
                <a16:creationId xmlns:a16="http://schemas.microsoft.com/office/drawing/2014/main" id="{A3BC1483-70FB-4B65-A729-3B4300373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Grafický objekt 11" descr="Bezdrátový router">
            <a:extLst>
              <a:ext uri="{FF2B5EF4-FFF2-40B4-BE49-F238E27FC236}">
                <a16:creationId xmlns:a16="http://schemas.microsoft.com/office/drawing/2014/main" id="{CB421259-EE55-41C7-BF21-53860EA1E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4595" y="45417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7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1A6E07-49F0-446B-AFEF-B49FC2A32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4B7C47-0A82-4F5E-95E3-C054DE80C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25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5DB31A-31FE-4B0B-AFA6-352365B5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096"/>
            <a:ext cx="3443590" cy="5330952"/>
          </a:xfrm>
          <a:solidFill>
            <a:srgbClr val="EC9520"/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Média a jejich vliv na geriatrickou populaci II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D978EB-0903-4D54-89AC-1D962C0E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pPr>
              <a:buClr>
                <a:srgbClr val="42562A"/>
              </a:buClr>
            </a:pPr>
            <a:r>
              <a:rPr lang="en-US" dirty="0"/>
              <a:t> </a:t>
            </a:r>
            <a:r>
              <a:rPr lang="cs-CZ" dirty="0"/>
              <a:t>S přibývajícím věkem dochází u geriatrické populace k postupnému zhoršení rozumových schopností a kognitivních funkcí. Snižuje se úbytek flexibility jejich uvažování, nedokáží se orientovat v situacích, které zahrnují protichůdné informace. </a:t>
            </a:r>
          </a:p>
          <a:p>
            <a:pPr>
              <a:buClr>
                <a:srgbClr val="42562A"/>
              </a:buClr>
            </a:pPr>
            <a:r>
              <a:rPr lang="cs-CZ" dirty="0"/>
              <a:t> Senioři většinou nemají zkušenosti s tím, jak fungují média ve svobodném světě a proto mohou být velmi důvěřiví. Informace si totiž často nemají kde ověřit.</a:t>
            </a:r>
          </a:p>
          <a:p>
            <a:pPr>
              <a:buClr>
                <a:srgbClr val="42562A"/>
              </a:buClr>
            </a:pPr>
            <a:endParaRPr lang="cs-CZ" dirty="0"/>
          </a:p>
        </p:txBody>
      </p:sp>
      <p:pic>
        <p:nvPicPr>
          <p:cNvPr id="4" name="Zástupný obsah 3" descr="Obsah obrázku snímek obrazovky, nákladní auto, monitor, počítač&#10;&#10;Popis byl vytvořen automaticky">
            <a:extLst>
              <a:ext uri="{FF2B5EF4-FFF2-40B4-BE49-F238E27FC236}">
                <a16:creationId xmlns:a16="http://schemas.microsoft.com/office/drawing/2014/main" id="{84BDDE85-3529-4550-8A62-105325AD8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9" t="19369" r="16155" b="49885"/>
          <a:stretch/>
        </p:blipFill>
        <p:spPr>
          <a:xfrm>
            <a:off x="7587560" y="1404750"/>
            <a:ext cx="3785957" cy="1908000"/>
          </a:xfrm>
          <a:prstGeom prst="rect">
            <a:avLst/>
          </a:prstGeom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126D85C9-E8B0-4FE1-B2E1-BE9370C1D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9" t="47090" r="27866" b="25903"/>
          <a:stretch/>
        </p:blipFill>
        <p:spPr>
          <a:xfrm>
            <a:off x="7587560" y="3424428"/>
            <a:ext cx="3852000" cy="207553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3BC1483-70FB-4B65-A729-3B4300373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fický objekt 6" descr="Přenosný počítač">
            <a:extLst>
              <a:ext uri="{FF2B5EF4-FFF2-40B4-BE49-F238E27FC236}">
                <a16:creationId xmlns:a16="http://schemas.microsoft.com/office/drawing/2014/main" id="{1A32E104-ADE5-4EE5-853F-AD6B9B5EA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4595" y="45855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D7CF0-AF24-4E01-AD57-0610A13E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Kazuistika z vlastní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0329F-2F3E-436B-BC02-97E08118D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Žena</a:t>
            </a:r>
          </a:p>
          <a:p>
            <a:r>
              <a:rPr lang="cs-CZ" dirty="0"/>
              <a:t>71 let</a:t>
            </a:r>
          </a:p>
          <a:p>
            <a:r>
              <a:rPr lang="cs-CZ" dirty="0"/>
              <a:t> Pacientka přichází sama na centrální příjem nejmenované nemocnice.</a:t>
            </a:r>
          </a:p>
          <a:p>
            <a:r>
              <a:rPr lang="cs-CZ" b="1" dirty="0"/>
              <a:t>NO: </a:t>
            </a:r>
            <a:r>
              <a:rPr lang="cs-CZ" dirty="0"/>
              <a:t>Stěžuje si na nevolnost, pocity bušení srdce, sevřené hrdlo a sucho v ústech, po celou dobu je neklidná, </a:t>
            </a:r>
            <a:r>
              <a:rPr lang="cs-CZ" dirty="0" err="1"/>
              <a:t>hyperventiluje</a:t>
            </a:r>
            <a:r>
              <a:rPr lang="cs-CZ" dirty="0"/>
              <a:t> a má obavu, že jde o infarkt a také z toho aby se nenakazila, protože je v rizikové  věkové skupině. Udává asi hodinu od začátku obtíží.  </a:t>
            </a:r>
          </a:p>
          <a:p>
            <a:r>
              <a:rPr lang="cs-CZ" b="1" dirty="0"/>
              <a:t>OA: </a:t>
            </a:r>
            <a:r>
              <a:rPr lang="cs-CZ" dirty="0"/>
              <a:t>hypertenze</a:t>
            </a:r>
          </a:p>
          <a:p>
            <a:r>
              <a:rPr lang="cs-CZ" b="1" dirty="0"/>
              <a:t>RA: </a:t>
            </a:r>
            <a:r>
              <a:rPr lang="cs-CZ" dirty="0"/>
              <a:t>vdova, manžel zemřel před 2 lety na CA. pankreatu</a:t>
            </a:r>
          </a:p>
          <a:p>
            <a:r>
              <a:rPr lang="cs-CZ" b="1" dirty="0"/>
              <a:t>FA: </a:t>
            </a:r>
            <a:r>
              <a:rPr lang="cs-CZ" dirty="0"/>
              <a:t>antihypertenziva, </a:t>
            </a:r>
            <a:r>
              <a:rPr lang="cs-CZ" dirty="0" err="1"/>
              <a:t>Rivotril</a:t>
            </a:r>
            <a:r>
              <a:rPr lang="cs-CZ" dirty="0"/>
              <a:t> při nespavosti</a:t>
            </a:r>
          </a:p>
          <a:p>
            <a:r>
              <a:rPr lang="cs-CZ" b="1" dirty="0"/>
              <a:t>TA: </a:t>
            </a:r>
            <a:r>
              <a:rPr lang="cs-CZ" dirty="0" err="1"/>
              <a:t>neg</a:t>
            </a:r>
            <a:r>
              <a:rPr lang="cs-CZ" dirty="0"/>
              <a:t>.</a:t>
            </a:r>
          </a:p>
          <a:p>
            <a:r>
              <a:rPr lang="cs-CZ" b="1" dirty="0"/>
              <a:t>SA: </a:t>
            </a:r>
            <a:r>
              <a:rPr lang="cs-CZ" dirty="0"/>
              <a:t>bydlí sama, bojí se zbytečně vycházet z domu aby se nenakazila, sleduje celý den zprávy v televizi nebo poslouchá rádio, zasáhla ji informace o prvním potvrzeném úmrtí na onemocnění COVID-19</a:t>
            </a:r>
          </a:p>
          <a:p>
            <a:r>
              <a:rPr lang="cs-CZ" b="1" dirty="0"/>
              <a:t>Vitální funkce: </a:t>
            </a:r>
            <a:r>
              <a:rPr lang="cs-CZ" dirty="0"/>
              <a:t>GCS: 15, FR: 110/min ,TK: 165/105 , DF: 25 ,SpO2: 100%</a:t>
            </a:r>
          </a:p>
          <a:p>
            <a:r>
              <a:rPr lang="cs-CZ" dirty="0"/>
              <a:t>Pacientka odeslána na interní ambulanci k vyšetření. Příčinou byla pravděpodobně panická ataka vyvolaná stresovou reakcí na příval negativních  informací, které se dnes a denně objevují v médiích ve spojitosti s šířením </a:t>
            </a:r>
            <a:r>
              <a:rPr lang="cs-CZ" dirty="0" err="1"/>
              <a:t>koronaviru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Grafický objekt 4" descr="Ambulance">
            <a:extLst>
              <a:ext uri="{FF2B5EF4-FFF2-40B4-BE49-F238E27FC236}">
                <a16:creationId xmlns:a16="http://schemas.microsoft.com/office/drawing/2014/main" id="{268B8266-0EDF-4FCE-B8AC-CE0E1DE36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460" y="44489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4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6488D-98E0-4C86-A9B9-7094CE2A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B80C9-10CB-46BA-9B04-1FEE2E7B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1. </a:t>
            </a:r>
            <a:r>
              <a:rPr lang="en-US"/>
              <a:t>In: </a:t>
            </a:r>
            <a:r>
              <a:rPr lang="en-US" i="1"/>
              <a:t>Onemocnění Novým Koronavirem Sars-Cov-2</a:t>
            </a:r>
            <a:r>
              <a:rPr lang="en-US"/>
              <a:t>. ; 2020. http://www.szu.cz/uploads/Epidemiologie/Coronavirus/Zakladni_info/20200223_Onemocneni_novym_koronavirem_2019.pdf. Accessed March 30, 2020.</a:t>
            </a:r>
            <a:endParaRPr lang="cs-CZ"/>
          </a:p>
          <a:p>
            <a:r>
              <a:rPr lang="cs-CZ"/>
              <a:t>2. </a:t>
            </a:r>
            <a:r>
              <a:rPr lang="en-US"/>
              <a:t>Worldometer. https://www.worldometers.info/coronavirus/. Accessed March 30, 2020.</a:t>
            </a:r>
          </a:p>
          <a:p>
            <a:r>
              <a:rPr lang="cs-CZ"/>
              <a:t>3. </a:t>
            </a:r>
            <a:r>
              <a:rPr lang="en-US"/>
              <a:t>Blesk.cz. https://www.blesk.cz/clanek/zpravy-koronavirus/639014/vojtech-a-malacova-to-tvrde-schytali-kvuli-seniorum-domovy-duchodcu-ceka-zmena.html. Accessed March 30, 2020.</a:t>
            </a:r>
          </a:p>
          <a:p>
            <a:r>
              <a:rPr lang="cs-CZ"/>
              <a:t>4. </a:t>
            </a:r>
            <a:r>
              <a:rPr lang="en-US"/>
              <a:t>https://www.info.cz/magazin/seniori-nemaji-zkusenost-se-svobodnymi-medii-proto-veri-dezinformacim-a-populistum-28018.html. Accessed March 30, 2020.</a:t>
            </a:r>
          </a:p>
          <a:p>
            <a:r>
              <a:rPr lang="cs-CZ"/>
              <a:t>5. Psychologie seniorského věku. 2010. https://www.pf.ujep.cz/wp-content/uploads/2018/06/KPS_opora_Psychologie_seniorskeho_veku_Hatlova.pdf. Accessed March 30, 2020.</a:t>
            </a:r>
          </a:p>
          <a:p>
            <a:r>
              <a:rPr lang="cs-CZ"/>
              <a:t>6. </a:t>
            </a:r>
            <a:r>
              <a:rPr lang="en-US"/>
              <a:t>https://www.extra.cz/slovenska-lekarka-mluvi-o-hruze-ve-spanelsku-lekari-vybiraji-kdo-prezije-a-kdo-zemre. Accessed March 30, 2020.</a:t>
            </a:r>
          </a:p>
          <a:p>
            <a:r>
              <a:rPr lang="cs-CZ"/>
              <a:t>7. </a:t>
            </a:r>
            <a:r>
              <a:rPr lang="en-US"/>
              <a:t>B</a:t>
            </a:r>
            <a:r>
              <a:rPr lang="cs-CZ"/>
              <a:t>lesk</a:t>
            </a:r>
            <a:r>
              <a:rPr lang="en-US"/>
              <a:t>.</a:t>
            </a:r>
            <a:r>
              <a:rPr lang="cs-CZ"/>
              <a:t>cz</a:t>
            </a:r>
            <a:r>
              <a:rPr lang="en-US"/>
              <a:t>. https://www.blesk.cz/clanek/zpravy-koronavirus/638966/seniorka-z-domova-duchodcu-u-havlickova-brodu-zemrela-armada-tu-pomahat-nechce.html. Accessed March 30, 2020.</a:t>
            </a:r>
          </a:p>
          <a:p>
            <a:r>
              <a:rPr lang="cs-CZ"/>
              <a:t>8. </a:t>
            </a:r>
            <a:r>
              <a:rPr lang="en-US"/>
              <a:t>https://www.novinky.cz/zahranicni/koronavirus/clanek/sitemi-se-siri-zla-zvrhlost-naplivej-do-tvare-seniorovi-40318453. Accessed March 30, 2020.</a:t>
            </a:r>
          </a:p>
          <a:p>
            <a:endParaRPr lang="cs-CZ"/>
          </a:p>
          <a:p>
            <a:endParaRPr lang="en-US"/>
          </a:p>
          <a:p>
            <a:endParaRPr lang="cs-CZ" dirty="0"/>
          </a:p>
        </p:txBody>
      </p:sp>
      <p:pic>
        <p:nvPicPr>
          <p:cNvPr id="5" name="Grafický objekt 4" descr="Informace">
            <a:extLst>
              <a:ext uri="{FF2B5EF4-FFF2-40B4-BE49-F238E27FC236}">
                <a16:creationId xmlns:a16="http://schemas.microsoft.com/office/drawing/2014/main" id="{B121BC1A-3BF9-4238-B8E0-E5C956F35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460" y="4209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93164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807</Words>
  <Application>Microsoft Office PowerPoint</Application>
  <PresentationFormat>Širokoúhlá obrazovka</PresentationFormat>
  <Paragraphs>87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Rámeček</vt:lpstr>
      <vt:lpstr>Onemocnění COVID-19 a jeho dopad na geriatrickou populaci </vt:lpstr>
      <vt:lpstr>Základní informace</vt:lpstr>
      <vt:lpstr>Statistika</vt:lpstr>
      <vt:lpstr>Statistika II </vt:lpstr>
      <vt:lpstr>Média a jejich vliv na geriatrickou populaci</vt:lpstr>
      <vt:lpstr>Média a jejich vliv na geriatrickou populaci II</vt:lpstr>
      <vt:lpstr>Kazuistika z vlastní praxe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COVID-19 a jeho dopad na geriatrickou populaci</dc:title>
  <dc:creator>Lukáš</dc:creator>
  <cp:lastModifiedBy>Andrea Menšíková</cp:lastModifiedBy>
  <cp:revision>24</cp:revision>
  <dcterms:created xsi:type="dcterms:W3CDTF">2020-03-29T19:26:25Z</dcterms:created>
  <dcterms:modified xsi:type="dcterms:W3CDTF">2020-03-30T12:13:07Z</dcterms:modified>
</cp:coreProperties>
</file>