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72" r:id="rId5"/>
    <p:sldId id="273" r:id="rId6"/>
    <p:sldId id="260" r:id="rId7"/>
    <p:sldId id="261" r:id="rId8"/>
    <p:sldId id="266" r:id="rId9"/>
    <p:sldId id="264" r:id="rId10"/>
    <p:sldId id="265" r:id="rId11"/>
    <p:sldId id="262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1C15AE-A5F9-43FF-A3A7-871274497B2D}" type="datetime1">
              <a:rPr lang="sk-SK" smtClean="0"/>
              <a:t>30. 3. 2020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B3FCB98-F05B-48E2-A80E-B936B43D39CD}" type="datetime1">
              <a:rPr lang="sk-SK" smtClean="0"/>
              <a:t>30. 3. 2020</a:t>
            </a:fld>
            <a:endParaRPr lang="en-US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"/>
              <a:t>Kliknutím upravíte štýly predlohy textu</a:t>
            </a:r>
            <a:endParaRPr lang="en-US"/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k-SK"/>
              <a:t>Kliknutím upravte štýl predlohy podnadpisu</a:t>
            </a:r>
            <a:endParaRPr lang="en-US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9FDBCC-721D-4AFC-AD93-22C001FBDB31}" type="datetime1">
              <a:rPr lang="sk-SK" smtClean="0"/>
              <a:t>30. 3. 2020</a:t>
            </a:fld>
            <a:endParaRPr lang="en-US" dirty="0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é číslo snímk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89534E-8AA6-4691-9013-F80AEC419F84}" type="datetime1">
              <a:rPr lang="sk-SK" smtClean="0"/>
              <a:t>30. 3. 2020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é číslo snímky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F2928-5593-4052-91CE-865B5E5B4993}" type="datetime1">
              <a:rPr lang="sk-SK" smtClean="0"/>
              <a:t>30. 3. 2020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čísla snímky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7112C8-2C9F-42CC-9A69-B908260B90B7}" type="datetime1">
              <a:rPr lang="sk-SK" smtClean="0"/>
              <a:t>30. 3. 2020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é číslo snímk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cxnSp>
        <p:nvCxnSpPr>
          <p:cNvPr id="9" name="Priama spojnic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75B15E-7C56-47D9-A09F-740F17739042}" type="datetime1">
              <a:rPr lang="sk-SK" smtClean="0"/>
              <a:t>30. 3. 2020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čísla snímk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Zástupný symbol dátumu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43900-82A8-42DE-BB2C-B5EBE085421B}" type="datetime1">
              <a:rPr lang="sk-SK" smtClean="0"/>
              <a:t>30. 3. 2020</a:t>
            </a:fld>
            <a:endParaRPr lang="en-US" dirty="0"/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é číslo snímk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Zástupný symbol dátumu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168C81-27E2-4814-A380-2333612C365A}" type="datetime1">
              <a:rPr lang="sk-SK" smtClean="0"/>
              <a:t>30. 3. 2020</a:t>
            </a:fld>
            <a:endParaRPr lang="en-US" dirty="0"/>
          </a:p>
        </p:txBody>
      </p:sp>
      <p:sp>
        <p:nvSpPr>
          <p:cNvPr id="11" name="Zástupný symbol pät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é číslo snímk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6" name="Zástupný symbol dátumu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A31F-F6EB-426E-909F-85B40B6B7DED}" type="datetime1">
              <a:rPr lang="sk-SK" smtClean="0"/>
              <a:t>30. 3. 2020</a:t>
            </a:fld>
            <a:endParaRPr lang="en-US" dirty="0"/>
          </a:p>
        </p:txBody>
      </p:sp>
      <p:sp>
        <p:nvSpPr>
          <p:cNvPr id="7" name="Zástupný symbol pät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dátumu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1429FB-D2CC-4963-83E3-EFF0B6BA0831}" type="datetime1">
              <a:rPr lang="sk-SK" smtClean="0"/>
              <a:t>30. 3. 2020</a:t>
            </a:fld>
            <a:endParaRPr lang="en-US" dirty="0"/>
          </a:p>
        </p:txBody>
      </p:sp>
      <p:sp>
        <p:nvSpPr>
          <p:cNvPr id="3" name="Zástupný symbol pät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é číslo snímk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85E90AA9-99B7-4F7D-85FF-217DE5074CAE}" type="datetime1">
              <a:rPr lang="sk-SK" smtClean="0"/>
              <a:t>30. 3. 2020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5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8F128DB5-F248-4033-88E2-71E8FAEE2C43}" type="datetime1">
              <a:rPr lang="sk-SK" smtClean="0"/>
              <a:t>30. 3. 2020</a:t>
            </a:fld>
            <a:endParaRPr lang="en-US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sk"/>
              <a:t>Kliknutím upravíte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A74610FE-C334-4094-8615-CCC2AE7602E6}" type="datetime1">
              <a:rPr lang="sk-SK" smtClean="0"/>
              <a:t>30. 3. 2020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Jq1SvgWQ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" y="786383"/>
            <a:ext cx="3304207" cy="2093975"/>
          </a:xfrm>
        </p:spPr>
        <p:txBody>
          <a:bodyPr rtlCol="0" anchor="b">
            <a:normAutofit/>
          </a:bodyPr>
          <a:lstStyle/>
          <a:p>
            <a:pPr rtl="0"/>
            <a:r>
              <a:rPr lang="sk" dirty="0"/>
              <a:t>Komu</a:t>
            </a:r>
            <a:r>
              <a:rPr lang="sk-SK" dirty="0"/>
              <a:t>n</a:t>
            </a:r>
            <a:r>
              <a:rPr lang="sk" dirty="0"/>
              <a:t>ikácia </a:t>
            </a:r>
            <a:br>
              <a:rPr lang="sk" dirty="0"/>
            </a:br>
            <a:r>
              <a:rPr lang="sk-SK" dirty="0"/>
              <a:t>s geriatrickým pacientom</a:t>
            </a:r>
            <a:endParaRPr lang="sk" dirty="0"/>
          </a:p>
        </p:txBody>
      </p:sp>
      <p:pic>
        <p:nvPicPr>
          <p:cNvPr id="5" name="Obrázok 4" descr="Obrázok s budovou, posedením, lavicou, bokom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6" r="1" b="26158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93" y="3043050"/>
            <a:ext cx="3304207" cy="3064505"/>
          </a:xfrm>
        </p:spPr>
        <p:txBody>
          <a:bodyPr rtlCol="0">
            <a:normAutofit/>
          </a:bodyPr>
          <a:lstStyle/>
          <a:p>
            <a:pPr rtl="0"/>
            <a:r>
              <a:rPr lang="sk" cap="none" dirty="0"/>
              <a:t>M</a:t>
            </a:r>
            <a:r>
              <a:rPr lang="sk-SK" cap="none" dirty="0"/>
              <a:t>ária </a:t>
            </a:r>
            <a:r>
              <a:rPr lang="sk-SK" cap="none" dirty="0" err="1"/>
              <a:t>Kušnírová</a:t>
            </a:r>
            <a:endParaRPr lang="sk" cap="none" dirty="0"/>
          </a:p>
        </p:txBody>
      </p:sp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EACBD4D3-9AEC-4BE6-B8CE-25D31AEF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sk-SK" dirty="0"/>
              <a:t>23. 3. 2020</a:t>
            </a:r>
            <a:endParaRPr lang="en-US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F22FBB17-6239-41EC-9C9E-1674054AB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1"/>
            <a:ext cx="88392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30D78-F7B2-46B1-A4C4-F0D28081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Elderspeak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B74DEC-37BE-4C76-BCD5-FCA19ED0D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Hlavné charakteristiky </a:t>
            </a:r>
            <a:r>
              <a:rPr lang="sk-SK" dirty="0" err="1"/>
              <a:t>elderspeaku</a:t>
            </a:r>
            <a:r>
              <a:rPr lang="sk-SK" dirty="0"/>
              <a:t> podľa </a:t>
            </a:r>
            <a:r>
              <a:rPr lang="sk-SK" dirty="0" err="1"/>
              <a:t>Caporaela</a:t>
            </a:r>
            <a:r>
              <a:rPr lang="sk-SK" dirty="0"/>
              <a:t> (1981) sú: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sk-SK" sz="1600" dirty="0"/>
              <a:t>spomalenie rečového tempa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sk-SK" sz="1600" dirty="0"/>
              <a:t>zvýšený tón hlasu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sk-SK" sz="1600" dirty="0"/>
              <a:t>zdôraznená intonácia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sk-SK" sz="1600" dirty="0"/>
              <a:t>častejšie opakovanie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sk-SK" sz="1600" dirty="0"/>
              <a:t>jednoduchší slovník a gramatika ako v normálnej reči dospelých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Príklad: rečové vzorce zahrňujúce prílišné zjednodušovanie, nadmerné objasňovanie situácii, 		 zjednodušené vetné skladby, ponižujúci tón, povrchnosť komunikácie, detská reč, 	 	 nadmerná mimika, neudržanie očného kontaktu, obmedzenie </a:t>
            </a:r>
            <a:r>
              <a:rPr lang="sk-SK" dirty="0" err="1"/>
              <a:t>haptických</a:t>
            </a:r>
            <a:r>
              <a:rPr lang="sk-SK" dirty="0"/>
              <a:t> kontaktov.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A277E32-902F-4BA7-A98E-CE54E7F9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23. 3. 2020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6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D859A-1C0C-43B5-BFE0-AD8ED6940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NIE SOM HLUCHÁ!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11858460-0E64-41A6-A6BA-7D4BAE05D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82" y="2108200"/>
            <a:ext cx="5638362" cy="3760788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615FFD4-C162-4247-B89B-7C27E9A8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23. 3. 2020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2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55056-A15F-406E-AF63-17A0DC79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Bariéry v komunikácii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0FB07B-FE63-403B-B4AA-BE3629B42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Interné bariéry – </a:t>
            </a:r>
            <a:r>
              <a:rPr lang="sk-SK" cap="none" dirty="0"/>
              <a:t>vyplývajú zo schopností jedinca, jeho prežívania a zdravotného stavu</a:t>
            </a:r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1ACC15E-5671-4D41-88B7-13E90ABED3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Obava z neúspechu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Negatívne emócie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Bariéry postoja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Nepripravenosť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Fyzické nepohodlie, choroba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07376D-B189-421C-96C5-B95BF042B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Externé bariéry </a:t>
            </a:r>
            <a:r>
              <a:rPr lang="sk-SK" cap="none" dirty="0"/>
              <a:t>– dané vonkajším prostredím, jeho usporiadaním atď.</a:t>
            </a: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2C0B39F-7E57-4F81-93B6-DCBB74281D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Vyrušenie ďalšou osobou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Hluk, šum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Vizuálne rozptyľovanie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Neschopnosť načúvať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Komunikačné zahltenie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86B4EB6-3EA6-446E-A1E9-DAFF0C4E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23. 3. 2020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9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C398B-91F2-495E-98BF-65C2ACE7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Bariéry v komunikácii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1B9293-ABAD-4B7C-99A4-232D3B95D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Interné bariéry – </a:t>
            </a:r>
            <a:r>
              <a:rPr lang="sk-SK" cap="none" dirty="0"/>
              <a:t>vyplývajú zo schopností jedinca, jeho prežívania a zdravotného stavu</a:t>
            </a:r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23A77AC-EA9B-44AD-88D8-3600CF06CE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Anatomické a fyziologické zmeny v priebehu starnutia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Zmeny psychických funkcii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Zmeny v kognitívnej oblasti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50A794-A3EB-4525-8709-372FC9164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Externé bariéry </a:t>
            </a:r>
            <a:r>
              <a:rPr lang="sk-SK" cap="none" dirty="0"/>
              <a:t>– dané vonkajším prostredím, jeho usporiadaním atď.</a:t>
            </a: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481F5AD-BE73-4D8D-9C52-1A7405AFF4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Zhon okolia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Krátky časový limit</a:t>
            </a:r>
          </a:p>
          <a:p>
            <a:endParaRPr lang="sk-SK" dirty="0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CFCDDD4-88BC-42D5-93A5-48799DCAB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23. 3. 2020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1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7C121-6BE0-42AE-AAE0-33B17B11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5 rád na záver...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CF4DC0-D9A6-4450-8CB0-AA69E2796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>
                <a:hlinkClick r:id="rId2"/>
              </a:rPr>
              <a:t>https://www.youtube.com/watch?v=xWJq1SvgWQ0</a:t>
            </a:r>
            <a:endParaRPr lang="sk-SK" dirty="0"/>
          </a:p>
          <a:p>
            <a:r>
              <a:rPr lang="sk-SK" dirty="0"/>
              <a:t>Komunikujme so staršími ľuďmi tak, ako chceme, aby druhí komunikovali s našimi blízkymi alebo s nami, keď nebudeme najmladší.</a:t>
            </a:r>
          </a:p>
          <a:p>
            <a:r>
              <a:rPr lang="sk-SK" dirty="0"/>
              <a:t>Vážme si starších. Dosiahli rovnaké vzdelanie a vyššie bez vymožeností dnešnej modernej doby.</a:t>
            </a:r>
          </a:p>
          <a:p>
            <a:r>
              <a:rPr lang="sk-SK" dirty="0"/>
              <a:t>Starších nehodnoťme predčasne a neodsudzujme. Nevlastníme patent na rozum a nevieme, čím všetkým si prešli.</a:t>
            </a:r>
          </a:p>
          <a:p>
            <a:r>
              <a:rPr lang="sk-SK" dirty="0"/>
              <a:t>To, že je niekto starší a potrebuje viac času neznamená, že je mentálne zaostalý.</a:t>
            </a:r>
          </a:p>
          <a:p>
            <a:r>
              <a:rPr lang="sk-SK" dirty="0"/>
              <a:t>Buďme trpezliví. Nikdy nevieme ako budeme fungovať a čoho budeme schopní, keď budeme starší.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8F1412B-F239-4ECB-856F-E1AB3F7A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23. 3. 2020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2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jekt pre obrázok 8">
            <a:extLst>
              <a:ext uri="{FF2B5EF4-FFF2-40B4-BE49-F238E27FC236}">
                <a16:creationId xmlns:a16="http://schemas.microsoft.com/office/drawing/2014/main" id="{4EAE5E0A-BC73-428F-98CD-BA0AD01D77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6620"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355337A-AFAE-43E7-8823-67BC4D3A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/>
              <a:t>Všetci sme trochu divní. A život je trochu divný. A keď nájdeme niekoho, ktorého podivnosť je kompatibilná s našou, pripojíme sa k nim a upadneme do vzájomnej uspokojujúcej podivnosti – volá sa to láska – pravá láska. 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15DFF2-6562-4096-9F0C-4129A76EA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Robert </a:t>
            </a:r>
            <a:r>
              <a:rPr lang="sk-SK" dirty="0" err="1"/>
              <a:t>Fulghum</a:t>
            </a:r>
            <a:endParaRPr lang="sk-SK" dirty="0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EBF9960-98F2-4281-9814-990FED14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23. 3. 2020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9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ĺžni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k" sz="4800" i="1" dirty="0">
                <a:solidFill>
                  <a:srgbClr val="FFFFFF"/>
                </a:solidFill>
              </a:rPr>
              <a:t>„Je to malý krok pre človeka, ale veľký skok pre ľudstvo“.</a:t>
            </a:r>
          </a:p>
        </p:txBody>
      </p:sp>
      <p:sp>
        <p:nvSpPr>
          <p:cNvPr id="49" name="Obdĺžni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sk">
                <a:solidFill>
                  <a:srgbClr val="FFFFFF"/>
                </a:solidFill>
              </a:rPr>
              <a:t>– Neil Armstrong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264AF-AF72-41AA-9909-86AA16CD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Komunikácia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063306-4067-4866-B5FD-4A939C8FC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Pochádza z latinského slova </a:t>
            </a:r>
            <a:r>
              <a:rPr lang="sk-SK" dirty="0" err="1"/>
              <a:t>communicare</a:t>
            </a:r>
            <a:r>
              <a:rPr lang="sk-SK" dirty="0"/>
              <a:t> = robiť spoločným.</a:t>
            </a:r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F7EE034-D980-4C73-8566-D0743A50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23. 3. 2020</a:t>
            </a:r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B05F459-D7D8-4AC8-9EAF-25DB3F3CB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49" y="2752222"/>
            <a:ext cx="5278026" cy="32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1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A04CE-1590-410F-A934-BDBF5CF7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Špecifiká komunikácie seniorov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6C2D17-94EE-4465-996C-8DE91FFCC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Starší človek reaguje pomalšie, čo znamená komunikačný problém s mladšími ľuďmi, ktorí sú často netrpezliví a uponáhľaní.</a:t>
            </a:r>
          </a:p>
          <a:p>
            <a:pPr marL="0" indent="0">
              <a:buNone/>
            </a:pPr>
            <a:r>
              <a:rPr lang="sk-SK" dirty="0"/>
              <a:t>Poruchy pamäte zhoršujú komunikáciu seniorov tak, že si nemôžu spomenúť na niektoré situácie, mená, názvy, čísla.</a:t>
            </a:r>
          </a:p>
          <a:p>
            <a:pPr marL="0" indent="0">
              <a:buNone/>
            </a:pPr>
            <a:r>
              <a:rPr lang="sk-SK" dirty="0"/>
              <a:t>Typickým znakom je opakovanie už povedaného.</a:t>
            </a:r>
          </a:p>
          <a:p>
            <a:pPr marL="0" indent="0">
              <a:buNone/>
            </a:pPr>
            <a:r>
              <a:rPr lang="sk-SK" dirty="0"/>
              <a:t>V dôsledku problémov so sluchom vkladajú seniori do komunikácie veľa úsilia, no i tak sa môže stať, že správne neporozumejú a reagujú neprimerane danej situácií.</a:t>
            </a:r>
          </a:p>
          <a:p>
            <a:pPr marL="0" indent="0">
              <a:buNone/>
            </a:pPr>
            <a:r>
              <a:rPr lang="sk-SK" dirty="0"/>
              <a:t>Seniori veľmi často komunikujú s ostatnými ľuďmi pomocou telesných problémov a týmto spôsobom sa snažia upútať pozornosť.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EFB90E2-9B7A-471E-97E8-3C15065A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23. 3. 2020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5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3ECD9-6787-44EA-B05F-61CF0204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Špecifiká komunikácie seniorov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9FC438-3B11-43AA-93F2-D134F03FF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Problémom je aj komunikácia vo väčšej skupine ľudí. Senior tu musí vynakladať veľké úsilie, hluk a šum komplikuje počutie staršieho človeka, ten vždy nie je schopný vnímať všetko povedané a obáva sa opakovane pýtať, preto sa radšej stiahne do pasivity.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6A732BE-F53B-436F-87B6-DAE5A27B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23. 3. 2020</a:t>
            </a:r>
            <a:endParaRPr lang="en-US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2F3DD4DC-782C-4ABA-BA7D-89D7B6FA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147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459C-1A2F-4311-8AD6-4D1D35B6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Štandardné zásady komunikácie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E6FEDB-4D25-4889-A099-BF9EB9D7AF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Dôstojnosť</a:t>
            </a:r>
          </a:p>
          <a:p>
            <a:r>
              <a:rPr lang="sk-SK" dirty="0"/>
              <a:t>Pristupovať s rešpektom a úctou</a:t>
            </a:r>
          </a:p>
          <a:p>
            <a:r>
              <a:rPr lang="sk-SK" dirty="0"/>
              <a:t>Vyhýbať sa predčasnému hodnoteniu</a:t>
            </a:r>
          </a:p>
          <a:p>
            <a:r>
              <a:rPr lang="sk-SK" dirty="0"/>
              <a:t>Individuálny prístup</a:t>
            </a:r>
          </a:p>
          <a:p>
            <a:r>
              <a:rPr lang="sk-SK" dirty="0"/>
              <a:t>Orientácia na aktuálne potreby</a:t>
            </a:r>
          </a:p>
          <a:p>
            <a:r>
              <a:rPr lang="sk-SK" dirty="0"/>
              <a:t>Zdôrazniť podstatné myšlienky</a:t>
            </a:r>
          </a:p>
          <a:p>
            <a:r>
              <a:rPr lang="sk-SK" dirty="0"/>
              <a:t>Zhrnúť základné informácie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7A6FE1D8-BFAF-4485-A38E-A90C2D97D2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55" y="2340839"/>
            <a:ext cx="5126325" cy="2880062"/>
          </a:xfrm>
        </p:spPr>
      </p:pic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3A98A62-7614-4324-8410-B85895A2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23. 3. 2020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79960-F5B5-4E7C-9C2D-86F71646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Štandardné zásady komunikácie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5D872B-3908-4155-8678-2F2C8773B1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Hovoriť zrozumiteľne</a:t>
            </a:r>
          </a:p>
          <a:p>
            <a:r>
              <a:rPr lang="sk-SK" dirty="0"/>
              <a:t>Dostatočne artikulovať</a:t>
            </a:r>
          </a:p>
          <a:p>
            <a:r>
              <a:rPr lang="sk-SK" dirty="0"/>
              <a:t>Hovoriť pomalšie</a:t>
            </a:r>
          </a:p>
          <a:p>
            <a:r>
              <a:rPr lang="sk-SK" dirty="0"/>
              <a:t>Komunikovať s kľudom</a:t>
            </a:r>
          </a:p>
          <a:p>
            <a:r>
              <a:rPr lang="sk-SK" dirty="0"/>
              <a:t>Hovoriť nahlas, ale nekričať</a:t>
            </a:r>
          </a:p>
          <a:p>
            <a:r>
              <a:rPr lang="sk-SK" dirty="0"/>
              <a:t>Dať pacientovi priestor na spätnú väzbu</a:t>
            </a:r>
          </a:p>
          <a:p>
            <a:r>
              <a:rPr lang="sk-SK" dirty="0"/>
              <a:t>Opakovať, ak pacient nerozumie</a:t>
            </a:r>
          </a:p>
          <a:p>
            <a:endParaRPr lang="sk-SK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91DB26CB-F896-4770-A9D4-51251D6EBD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2369705"/>
            <a:ext cx="5202556" cy="2897474"/>
          </a:xfrm>
        </p:spPr>
      </p:pic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C209096-BBFB-4CAB-839B-BBCE8F1B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23. 3. 2020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79230-8724-4B97-88BB-5F7A0AE6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Štandardné zásady komunikácie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9456BC-BF56-4F23-BC74-DAB2AC378B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Dôležité informácie pacientovi čitateľne zapísať odpovedajúcou veľkosťou písma</a:t>
            </a:r>
          </a:p>
          <a:p>
            <a:r>
              <a:rPr lang="sk-SK" dirty="0"/>
              <a:t>Nevnucovať svoj názor, ale využívať vhodnú argumentáciu a logické formulácie podporujúce náš názor a postoj</a:t>
            </a:r>
          </a:p>
          <a:p>
            <a:r>
              <a:rPr lang="sk-SK" dirty="0"/>
              <a:t>Byť trpezlivý!</a:t>
            </a:r>
          </a:p>
          <a:p>
            <a:r>
              <a:rPr lang="sk-SK" dirty="0"/>
              <a:t>Načúvať!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40DB9522-7D08-42A1-9FBB-3871BE7DCE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88" y="2447946"/>
            <a:ext cx="4638675" cy="3093996"/>
          </a:xfrm>
        </p:spPr>
      </p:pic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FD0E456-D4E2-4A69-82F9-038EBF49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23. 3. 2020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0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C157B-7AC3-491E-B769-D62E6F88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Elderspeak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3072F3-7CD3-4943-8E13-373E7CEA1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Vychádza zo stereotypov nereálneho hodnotenia seniorov a ich schopností - seniori sú často   považovaní za menej kompetentných, z toho dôvodu mladšie osoby v komunikácii s nimi využívajú jednoduchší komunikačný štýl so zmenou emocionálneho tónu reči a zmenou ďalších </a:t>
            </a:r>
            <a:r>
              <a:rPr lang="sk-SK" dirty="0" err="1"/>
              <a:t>paralingvistických</a:t>
            </a:r>
            <a:r>
              <a:rPr lang="sk-SK" dirty="0"/>
              <a:t> a </a:t>
            </a:r>
            <a:r>
              <a:rPr lang="sk-SK" dirty="0" err="1"/>
              <a:t>nonverbálnych</a:t>
            </a:r>
            <a:r>
              <a:rPr lang="sk-SK" dirty="0"/>
              <a:t> prvkov komunikácie.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Využíva väčšina personálu starajúca sa o seniorov, často nevedome.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Štýl reči a komunikácie, ktorá zlyháva a nevedie k dosahovaniu cieľov podpory klientov a má   potenciálne negatívny efekt.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err="1"/>
              <a:t>Kalvach</a:t>
            </a:r>
            <a:r>
              <a:rPr lang="sk-SK" dirty="0"/>
              <a:t> (2006) definuje </a:t>
            </a:r>
            <a:r>
              <a:rPr lang="sk-SK" dirty="0" err="1"/>
              <a:t>elderspeak</a:t>
            </a:r>
            <a:r>
              <a:rPr lang="sk-SK" dirty="0"/>
              <a:t> ako anglické označenie pre eticky nevhodné hovorenie o starých ľuďoch a s nimi.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766E58D-37C2-4A86-8124-419B3F1E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23. 3. 2020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4430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25_TF56160789" id="{01CD23B7-1012-4595-9872-07C8530F8E55}" vid="{34D8D672-22A3-47FE-AB6F-5FE0CA8342B3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Microsoft Office PowerPoint</Application>
  <PresentationFormat>Širokoúhlá obrazovka</PresentationFormat>
  <Paragraphs>93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Courier New</vt:lpstr>
      <vt:lpstr>Franklin Gothic Book</vt:lpstr>
      <vt:lpstr>1_RetrospectVTI</vt:lpstr>
      <vt:lpstr>Komunikácia  s geriatrickým pacientom</vt:lpstr>
      <vt:lpstr>„Je to malý krok pre človeka, ale veľký skok pre ľudstvo“.</vt:lpstr>
      <vt:lpstr>Komunikácia</vt:lpstr>
      <vt:lpstr>Špecifiká komunikácie seniorov</vt:lpstr>
      <vt:lpstr>Špecifiká komunikácie seniorov</vt:lpstr>
      <vt:lpstr>Štandardné zásady komunikácie</vt:lpstr>
      <vt:lpstr>Štandardné zásady komunikácie</vt:lpstr>
      <vt:lpstr>Štandardné zásady komunikácie</vt:lpstr>
      <vt:lpstr>Elderspeak</vt:lpstr>
      <vt:lpstr>Elderspeak</vt:lpstr>
      <vt:lpstr>NIE SOM HLUCHÁ!</vt:lpstr>
      <vt:lpstr>Bariéry v komunikácii</vt:lpstr>
      <vt:lpstr>Bariéry v komunikácii</vt:lpstr>
      <vt:lpstr>5 rád na záver...</vt:lpstr>
      <vt:lpstr>Všetci sme trochu divní. A život je trochu divný. A keď nájdeme niekoho, ktorého podivnosť je kompatibilná s našou, pripojíme sa k nim a upadneme do vzájomnej uspokojujúcej podivnosti – volá sa to láska – pravá láska.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2020-03-29T13:06:41Z</dcterms:created>
  <dcterms:modified xsi:type="dcterms:W3CDTF">2020-03-30T12:14:08Z</dcterms:modified>
</cp:coreProperties>
</file>