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9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317" r:id="rId17"/>
    <p:sldId id="272" r:id="rId18"/>
    <p:sldId id="273" r:id="rId19"/>
    <p:sldId id="274" r:id="rId20"/>
    <p:sldId id="275" r:id="rId21"/>
    <p:sldId id="276" r:id="rId22"/>
    <p:sldId id="279" r:id="rId23"/>
    <p:sldId id="280" r:id="rId24"/>
    <p:sldId id="281" r:id="rId25"/>
    <p:sldId id="282" r:id="rId26"/>
    <p:sldId id="283" r:id="rId27"/>
    <p:sldId id="284" r:id="rId28"/>
    <p:sldId id="286" r:id="rId29"/>
    <p:sldId id="287" r:id="rId30"/>
    <p:sldId id="288" r:id="rId31"/>
    <p:sldId id="289" r:id="rId32"/>
    <p:sldId id="290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3" r:id="rId52"/>
    <p:sldId id="315" r:id="rId53"/>
    <p:sldId id="316" r:id="rId54"/>
  </p:sldIdLst>
  <p:sldSz cx="9144000" cy="6858000" type="screen4x3"/>
  <p:notesSz cx="6858000" cy="9144000"/>
  <p:custDataLst>
    <p:tags r:id="rId5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4444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026" y="10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gs" Target="tags/tag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BF7883-7CC7-4E02-AE74-E052CD01112C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8926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1C1C5A-0A0B-4135-BB3A-14B09C7565BE}" type="slidenum">
              <a:rPr lang="cs-CZ" altLang="cs-CZ" smtClean="0"/>
              <a:pPr>
                <a:spcBef>
                  <a:spcPct val="0"/>
                </a:spcBef>
              </a:pPr>
              <a:t>15</a:t>
            </a:fld>
            <a:endParaRPr lang="cs-CZ" alt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38713" cy="370363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691063"/>
            <a:ext cx="4987925" cy="4443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36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1C1C5A-0A0B-4135-BB3A-14B09C7565BE}" type="slidenum">
              <a:rPr lang="cs-CZ" altLang="cs-CZ" smtClean="0"/>
              <a:pPr>
                <a:spcBef>
                  <a:spcPct val="0"/>
                </a:spcBef>
              </a:pPr>
              <a:t>16</a:t>
            </a:fld>
            <a:endParaRPr lang="cs-CZ" alt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38713" cy="370363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691063"/>
            <a:ext cx="4987925" cy="4443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3226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BE7BBE-FF25-451F-984D-9C20BC09F048}" type="slidenum">
              <a:rPr lang="cs-CZ" altLang="cs-CZ" smtClean="0"/>
              <a:pPr>
                <a:spcBef>
                  <a:spcPct val="0"/>
                </a:spcBef>
              </a:pPr>
              <a:t>21</a:t>
            </a:fld>
            <a:endParaRPr lang="cs-CZ" altLang="cs-C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38713" cy="3703638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691063"/>
            <a:ext cx="4987925" cy="4443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2139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6934B8-AAA5-4462-A906-58F7ACE7E5DF}" type="slidenum">
              <a:rPr lang="cs-CZ" altLang="cs-CZ" smtClean="0"/>
              <a:pPr>
                <a:spcBef>
                  <a:spcPct val="0"/>
                </a:spcBef>
              </a:pPr>
              <a:t>22</a:t>
            </a:fld>
            <a:endParaRPr lang="cs-CZ" altLang="cs-CZ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38713" cy="3703638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691063"/>
            <a:ext cx="4987925" cy="4443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331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42F6C4-2244-4346-9F49-8BB5236E0C5C}" type="slidenum">
              <a:rPr lang="cs-CZ" altLang="cs-CZ" smtClean="0"/>
              <a:pPr>
                <a:spcBef>
                  <a:spcPct val="0"/>
                </a:spcBef>
              </a:pPr>
              <a:t>23</a:t>
            </a:fld>
            <a:endParaRPr lang="cs-CZ" altLang="cs-CZ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38713" cy="370363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691063"/>
            <a:ext cx="4987925" cy="4443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6501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A0DB75-D914-450E-900B-E38F44A0D34F}" type="slidenum">
              <a:rPr lang="cs-CZ" altLang="cs-CZ" smtClean="0"/>
              <a:pPr>
                <a:spcBef>
                  <a:spcPct val="0"/>
                </a:spcBef>
              </a:pPr>
              <a:t>24</a:t>
            </a:fld>
            <a:endParaRPr lang="cs-CZ" altLang="cs-CZ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38713" cy="370363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691063"/>
            <a:ext cx="4987925" cy="4443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808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743DB8-FE1C-4A74-B361-5C1C1D853008}" type="slidenum">
              <a:rPr lang="cs-CZ" altLang="cs-CZ" smtClean="0"/>
              <a:pPr>
                <a:spcBef>
                  <a:spcPct val="0"/>
                </a:spcBef>
              </a:pPr>
              <a:t>25</a:t>
            </a:fld>
            <a:endParaRPr lang="cs-CZ" altLang="cs-CZ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38713" cy="3703638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691063"/>
            <a:ext cx="4987925" cy="4443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781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D6BBC4-F4AC-4597-908F-8007011837B7}" type="slidenum">
              <a:rPr lang="cs-CZ" altLang="cs-CZ" smtClean="0"/>
              <a:pPr>
                <a:spcBef>
                  <a:spcPct val="0"/>
                </a:spcBef>
              </a:pPr>
              <a:t>38</a:t>
            </a:fld>
            <a:endParaRPr lang="cs-CZ" altLang="cs-C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099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BB9F04-4BF4-454E-8160-B53767AC2A0A}" type="slidenum">
              <a:rPr lang="cs-CZ" altLang="cs-CZ" smtClean="0"/>
              <a:pPr>
                <a:spcBef>
                  <a:spcPct val="0"/>
                </a:spcBef>
              </a:pPr>
              <a:t>39</a:t>
            </a:fld>
            <a:endParaRPr lang="cs-CZ" altLang="cs-CZ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058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1C2C49-B9D9-48F5-8A2F-FC5D22065C04}" type="slidenum">
              <a:rPr lang="cs-CZ" altLang="cs-CZ" smtClean="0"/>
              <a:pPr>
                <a:spcBef>
                  <a:spcPct val="0"/>
                </a:spcBef>
              </a:pPr>
              <a:t>43</a:t>
            </a:fld>
            <a:endParaRPr lang="cs-CZ" altLang="cs-CZ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286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BC587A-FA57-4F31-B97A-F3E608CF70A0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59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30E46D-5E30-42B4-83BE-656F75D73218}" type="slidenum">
              <a:rPr lang="cs-CZ" altLang="cs-CZ" smtClean="0"/>
              <a:pPr>
                <a:spcBef>
                  <a:spcPct val="0"/>
                </a:spcBef>
              </a:pPr>
              <a:t>45</a:t>
            </a:fld>
            <a:endParaRPr lang="cs-CZ" altLang="cs-CZ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3531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25E5A9-CF17-4FB9-9183-6464B73E9A29}" type="slidenum">
              <a:rPr lang="cs-CZ" altLang="cs-CZ" smtClean="0"/>
              <a:pPr>
                <a:spcBef>
                  <a:spcPct val="0"/>
                </a:spcBef>
              </a:pPr>
              <a:t>46</a:t>
            </a:fld>
            <a:endParaRPr lang="cs-CZ" altLang="cs-CZ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510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5DA8C9-6B8E-449E-8EF6-D711683DA448}" type="slidenum">
              <a:rPr lang="cs-CZ" altLang="cs-CZ" smtClean="0"/>
              <a:pPr>
                <a:spcBef>
                  <a:spcPct val="0"/>
                </a:spcBef>
              </a:pPr>
              <a:t>50</a:t>
            </a:fld>
            <a:endParaRPr lang="cs-CZ" altLang="cs-CZ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38713" cy="3703638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198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0120E7-E3B3-4F48-9FBE-98295437F2AB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38713" cy="370363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691063"/>
            <a:ext cx="4987925" cy="4443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683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0120E7-E3B3-4F48-9FBE-98295437F2AB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38713" cy="370363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691063"/>
            <a:ext cx="4987925" cy="4443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663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C145AD-B508-43FA-BACF-E19271E412A7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189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84CBB9-75CF-4EC0-8205-8BFD736EC793}" type="slidenum">
              <a:rPr lang="cs-CZ" altLang="cs-CZ" smtClean="0"/>
              <a:pPr>
                <a:spcBef>
                  <a:spcPct val="0"/>
                </a:spcBef>
              </a:pPr>
              <a:t>10</a:t>
            </a:fld>
            <a:endParaRPr lang="cs-CZ" alt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30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B1F550-D240-4A26-8729-4D702EB35B18}" type="slidenum">
              <a:rPr lang="cs-CZ" altLang="cs-CZ" smtClean="0"/>
              <a:pPr>
                <a:spcBef>
                  <a:spcPct val="0"/>
                </a:spcBef>
              </a:pPr>
              <a:t>11</a:t>
            </a:fld>
            <a:endParaRPr lang="cs-CZ" alt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396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70F1D1-D2C5-4874-B5F0-2A4699A28190}" type="slidenum">
              <a:rPr lang="cs-CZ" altLang="cs-CZ" smtClean="0"/>
              <a:pPr>
                <a:spcBef>
                  <a:spcPct val="0"/>
                </a:spcBef>
              </a:pPr>
              <a:t>12</a:t>
            </a:fld>
            <a:endParaRPr lang="cs-CZ" alt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911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396F8B-506F-4211-8DAB-22272B3BC6F6}" type="slidenum">
              <a:rPr lang="cs-CZ" altLang="cs-CZ" smtClean="0"/>
              <a:pPr>
                <a:spcBef>
                  <a:spcPct val="0"/>
                </a:spcBef>
              </a:pPr>
              <a:t>13</a:t>
            </a:fld>
            <a:endParaRPr lang="cs-CZ" alt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247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20" y="0"/>
            <a:ext cx="2744392" cy="1097756"/>
          </a:xfrm>
          <a:prstGeom prst="rect">
            <a:avLst/>
          </a:prstGeom>
        </p:spPr>
      </p:pic>
      <p:sp>
        <p:nvSpPr>
          <p:cNvPr id="10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597912" y="6043400"/>
            <a:ext cx="2993998" cy="46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2571212" y="6045051"/>
            <a:ext cx="2855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+mj-lt"/>
              </a:rPr>
              <a:t>Lékařská fakulta Masarykovy univerzity</a:t>
            </a:r>
          </a:p>
          <a:p>
            <a:r>
              <a:rPr lang="cs-CZ" sz="1200" dirty="0" smtClean="0">
                <a:latin typeface="+mj-lt"/>
              </a:rPr>
              <a:t>Institut biostatistiky</a:t>
            </a:r>
            <a:r>
              <a:rPr lang="cs-CZ" sz="1200" baseline="0" dirty="0" smtClean="0">
                <a:latin typeface="+mj-lt"/>
              </a:rPr>
              <a:t> a analýz</a:t>
            </a:r>
            <a:endParaRPr lang="en-US" sz="1200" dirty="0" smtClean="0">
              <a:latin typeface="+mj-lt"/>
            </a:endParaRPr>
          </a:p>
        </p:txBody>
      </p:sp>
      <p:sp>
        <p:nvSpPr>
          <p:cNvPr id="14" name="Rectangle 1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07020" y="2022089"/>
            <a:ext cx="8084890" cy="1732155"/>
          </a:xfrm>
        </p:spPr>
        <p:txBody>
          <a:bodyPr tIns="0" bIns="0" anchor="ctr"/>
          <a:lstStyle>
            <a:lvl1pPr>
              <a:defRPr sz="4000"/>
            </a:lvl1pPr>
          </a:lstStyle>
          <a:p>
            <a:pPr lvl="0"/>
            <a:r>
              <a:rPr lang="cs-CZ" altLang="cs-CZ" noProof="0" dirty="0" smtClean="0"/>
              <a:t>Kliknutím vložte nadpis.</a:t>
            </a:r>
          </a:p>
        </p:txBody>
      </p:sp>
      <p:sp>
        <p:nvSpPr>
          <p:cNvPr id="15" name="Zástupný symbol pro text 3"/>
          <p:cNvSpPr>
            <a:spLocks noGrp="1"/>
          </p:cNvSpPr>
          <p:nvPr>
            <p:ph type="body" sz="quarter" idx="10" hasCustomPrompt="1"/>
          </p:nvPr>
        </p:nvSpPr>
        <p:spPr>
          <a:xfrm>
            <a:off x="506413" y="3747004"/>
            <a:ext cx="8085137" cy="742950"/>
          </a:xfrm>
        </p:spPr>
        <p:txBody>
          <a:bodyPr anchor="ctr"/>
          <a:lstStyle>
            <a:lvl1pPr marL="0" indent="0">
              <a:buNone/>
              <a:defRPr sz="2800"/>
            </a:lvl1pPr>
          </a:lstStyle>
          <a:p>
            <a:pPr lvl="0"/>
            <a:r>
              <a:rPr lang="cs-CZ" altLang="cs-CZ" noProof="0" dirty="0" smtClean="0"/>
              <a:t>Kliknutím vložte podnadpis.</a:t>
            </a:r>
            <a:endParaRPr lang="cs-CZ" dirty="0"/>
          </a:p>
        </p:txBody>
      </p:sp>
      <p:grpSp>
        <p:nvGrpSpPr>
          <p:cNvPr id="16" name="Skupina 15"/>
          <p:cNvGrpSpPr/>
          <p:nvPr userDrawn="1"/>
        </p:nvGrpSpPr>
        <p:grpSpPr>
          <a:xfrm>
            <a:off x="502107" y="5948716"/>
            <a:ext cx="2011184" cy="612000"/>
            <a:chOff x="677195" y="5757001"/>
            <a:chExt cx="2011184" cy="612000"/>
          </a:xfrm>
        </p:grpSpPr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3553" y="5764750"/>
              <a:ext cx="594000" cy="594000"/>
            </a:xfrm>
            <a:prstGeom prst="rect">
              <a:avLst/>
            </a:prstGeom>
          </p:spPr>
        </p:pic>
        <p:pic>
          <p:nvPicPr>
            <p:cNvPr id="18" name="Obráze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95" y="5757001"/>
              <a:ext cx="612000" cy="612000"/>
            </a:xfrm>
            <a:prstGeom prst="rect">
              <a:avLst/>
            </a:prstGeom>
          </p:spPr>
        </p:pic>
        <p:pic>
          <p:nvPicPr>
            <p:cNvPr id="19" name="Obrázek 18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8379" y="5850192"/>
              <a:ext cx="540000" cy="44874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952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85763" y="836613"/>
            <a:ext cx="424815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786313" y="836613"/>
            <a:ext cx="4249737" cy="2695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786313" y="3684588"/>
            <a:ext cx="4249737" cy="2697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24F6D-563E-489D-90B8-F064270CB5D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617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cs-CZ" dirty="0" smtClean="0"/>
              <a:t>První úroveň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  <a:p>
            <a:pPr lvl="2"/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1" name="Skupina 10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2" name="Skupina 11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4" name="Obrázek 13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5" name="Obrázek 14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3" name="Obrázek 12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Rozdělovník / konečný sná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3" name="Skupina 12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4" name="Skupina 13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6" name="Obrázek 15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7" name="Obrázek 16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5" name="Obrázek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dpis a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 sz="2000"/>
            </a:lvl1pPr>
            <a:lvl2pPr marL="800100" indent="-342900">
              <a:buFont typeface="Wingdings" panose="05000000000000000000" pitchFamily="2" charset="2"/>
              <a:buChar char="§"/>
              <a:defRPr sz="1800" baseline="0"/>
            </a:lvl2pPr>
            <a:lvl3pPr marL="1257300" indent="-342900">
              <a:buSzPct val="100000"/>
              <a:buFont typeface="Arial" panose="020B0604020202020204" pitchFamily="34" charset="0"/>
              <a:buChar char="•"/>
              <a:defRPr sz="1600" baseline="0"/>
            </a:lvl3pPr>
            <a:lvl4pPr>
              <a:defRPr sz="1400"/>
            </a:lvl4pPr>
            <a:lvl5pPr>
              <a:defRPr sz="1200"/>
            </a:lvl5pPr>
            <a:lvl6pPr marL="2286000" indent="0"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První úroveň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  <a:p>
            <a:pPr lvl="5"/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 sz="2000"/>
            </a:lvl1pPr>
            <a:lvl2pPr marL="742950" indent="-285750">
              <a:buFont typeface="Wingdings" panose="05000000000000000000" pitchFamily="2" charset="2"/>
              <a:buChar char="§"/>
              <a:defRPr sz="18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714500" indent="-34290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»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První úroveň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  <a:p>
            <a:pPr lvl="0"/>
            <a:endParaRPr lang="cs-CZ" dirty="0" smtClean="0"/>
          </a:p>
        </p:txBody>
      </p:sp>
      <p:sp>
        <p:nvSpPr>
          <p:cNvPr id="8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4" name="Skupina 13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5" name="Skupina 14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7" name="Obrázek 16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8" name="Obrázek 17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6" name="Obrázek 15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3" name="Skupina 12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4" name="Skupina 13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6" name="Obrázek 15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7" name="Obrázek 16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5" name="Obrázek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6477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9" name="Skupina 8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0" name="Skupina 9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8" name="Obrázek 17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9" name="Obrázek 18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- redukova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813455" y="109539"/>
            <a:ext cx="7237411" cy="6477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2" name="Skupina 11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3" name="Skupina 12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5" name="Obrázek 14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6" name="Obrázek 15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4" name="Obrázek 13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90962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1" name="Skupina 10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2" name="Skupina 11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4" name="Obrázek 13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5" name="Obrázek 14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3" name="Obrázek 12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901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832ED-9FB7-4A38-BD46-FCD3D3D4F23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379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První úroveň</a:t>
            </a:r>
          </a:p>
          <a:p>
            <a:pPr lvl="1"/>
            <a:r>
              <a:rPr lang="cs-CZ" altLang="cs-CZ" dirty="0" smtClean="0"/>
              <a:t>Druhá 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  <a:p>
            <a:pPr lvl="4"/>
            <a:r>
              <a:rPr lang="cs-CZ" altLang="cs-CZ" dirty="0" smtClean="0"/>
              <a:t>Pátá úroveň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733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89" y="0"/>
            <a:ext cx="1827611" cy="731044"/>
          </a:xfrm>
          <a:prstGeom prst="rect">
            <a:avLst/>
          </a:prstGeom>
        </p:spPr>
      </p:pic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09589" y="6248400"/>
            <a:ext cx="6212944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anose="05000000000000000000" pitchFamily="2" charset="2"/>
        <a:buChar char="§"/>
        <a:defRPr sz="20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12001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Arial" panose="020B0604020202020204" pitchFamily="34" charset="0"/>
        <a:buChar char="•"/>
        <a:defRPr sz="1600" baseline="0">
          <a:solidFill>
            <a:schemeClr val="tx1"/>
          </a:solidFill>
          <a:latin typeface="+mn-lt"/>
        </a:defRPr>
      </a:lvl3pPr>
      <a:lvl4pPr marL="17145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Arial" panose="020B0604020202020204" pitchFamily="34" charset="0"/>
        <a:buChar char="•"/>
        <a:defRPr sz="1400" baseline="0">
          <a:solidFill>
            <a:schemeClr val="tx1"/>
          </a:solidFill>
          <a:latin typeface="+mn-lt"/>
        </a:defRPr>
      </a:lvl4pPr>
      <a:lvl5pPr marL="21145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Font typeface="Arial" panose="020B0604020202020204" pitchFamily="34" charset="0"/>
        <a:buChar char="»"/>
        <a:defRPr sz="1200" baseline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8.wmf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9.wmf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7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8.e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z="1600" dirty="0" smtClean="0"/>
              <a:t>Tomáš Pavlík</a:t>
            </a:r>
            <a:endParaRPr lang="en-US" sz="16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altLang="cs-CZ" dirty="0" smtClean="0"/>
              <a:t>Klíčové aspekty hodnocení klinických studií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780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Interní validita </a:t>
            </a:r>
            <a:r>
              <a:rPr lang="cs-CZ" dirty="0" smtClean="0"/>
              <a:t>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Interní </a:t>
            </a:r>
            <a:r>
              <a:rPr lang="cs-CZ" b="1" dirty="0"/>
              <a:t>validita studie jednoznačně souvisí se zkreslením výsledků </a:t>
            </a:r>
            <a:r>
              <a:rPr lang="cs-CZ" dirty="0"/>
              <a:t>(</a:t>
            </a:r>
            <a:r>
              <a:rPr lang="cs-CZ" dirty="0" err="1"/>
              <a:t>bias</a:t>
            </a:r>
            <a:r>
              <a:rPr lang="cs-CZ" dirty="0"/>
              <a:t>):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en-US" i="1" dirty="0" smtClean="0"/>
              <a:t>„Bias is any process at any stage of inference tending to produce results that differ systematically from the true values.”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307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Interní validita </a:t>
            </a:r>
            <a:r>
              <a:rPr lang="cs-CZ" dirty="0" smtClean="0"/>
              <a:t>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Výběrové zkreslení </a:t>
            </a:r>
            <a:r>
              <a:rPr lang="cs-CZ" sz="1800" dirty="0" smtClean="0"/>
              <a:t>(</a:t>
            </a:r>
            <a:r>
              <a:rPr lang="en-US" sz="1800" i="1" dirty="0" smtClean="0"/>
              <a:t>selection bias</a:t>
            </a:r>
            <a:r>
              <a:rPr lang="cs-CZ" sz="1800" dirty="0" smtClean="0"/>
              <a:t>): </a:t>
            </a:r>
            <a:r>
              <a:rPr lang="cs-CZ" sz="1800" dirty="0"/>
              <a:t>vzniká ve chvíli, kdy srovnávané skupiny nejsou srovnatelné stran nějakého faktoru, který ovlivňuje výsledek. Vznik výběrového zkreslení se snažíme minimalizovat použitím randomizace.</a:t>
            </a:r>
          </a:p>
          <a:p>
            <a:r>
              <a:rPr lang="cs-CZ" sz="1800" b="1" dirty="0"/>
              <a:t>Prováděcí zkreslení </a:t>
            </a:r>
            <a:r>
              <a:rPr lang="cs-CZ" sz="1800" dirty="0" smtClean="0"/>
              <a:t>(</a:t>
            </a:r>
            <a:r>
              <a:rPr lang="en-US" sz="1800" i="1" dirty="0" smtClean="0"/>
              <a:t>performance bias</a:t>
            </a:r>
            <a:r>
              <a:rPr lang="cs-CZ" sz="1800" dirty="0" smtClean="0"/>
              <a:t>): </a:t>
            </a:r>
            <a:r>
              <a:rPr lang="cs-CZ" sz="1800" dirty="0"/>
              <a:t>vzniká ve chvíli, kdy srovnávané skupiny mají různé experimentální podmínky (samozřejmě kromě sledované intervence) – např. dostávají jinou léčbu/péči. </a:t>
            </a:r>
          </a:p>
          <a:p>
            <a:r>
              <a:rPr lang="cs-CZ" sz="1800" b="1" dirty="0"/>
              <a:t>Detekční zkreslení </a:t>
            </a:r>
            <a:r>
              <a:rPr lang="cs-CZ" sz="1800" dirty="0"/>
              <a:t>(</a:t>
            </a:r>
            <a:r>
              <a:rPr lang="cs-CZ" sz="1800" i="1" dirty="0" err="1"/>
              <a:t>detection</a:t>
            </a:r>
            <a:r>
              <a:rPr lang="cs-CZ" sz="1800" i="1" dirty="0"/>
              <a:t> </a:t>
            </a:r>
            <a:r>
              <a:rPr lang="cs-CZ" sz="1800" i="1" dirty="0" err="1"/>
              <a:t>bias</a:t>
            </a:r>
            <a:r>
              <a:rPr lang="cs-CZ" sz="1800" dirty="0"/>
              <a:t>): vzniká ve chvíli, kdy je u srovnávaných skupin různě hodnocena cílová proměnná. Vznik prováděcího a detekčního zkreslení se snažíme minimalizovat použitím zaslepení.</a:t>
            </a:r>
          </a:p>
          <a:p>
            <a:r>
              <a:rPr lang="cs-CZ" sz="1800" b="1" dirty="0"/>
              <a:t>Úbytkové zkreslení </a:t>
            </a:r>
            <a:r>
              <a:rPr lang="cs-CZ" sz="1800" dirty="0"/>
              <a:t>(</a:t>
            </a:r>
            <a:r>
              <a:rPr lang="cs-CZ" sz="1800" i="1" dirty="0" err="1"/>
              <a:t>attrition</a:t>
            </a:r>
            <a:r>
              <a:rPr lang="cs-CZ" sz="1800" i="1" dirty="0"/>
              <a:t> </a:t>
            </a:r>
            <a:r>
              <a:rPr lang="cs-CZ" sz="1800" i="1" dirty="0" err="1"/>
              <a:t>bias</a:t>
            </a:r>
            <a:r>
              <a:rPr lang="cs-CZ" sz="1800" dirty="0"/>
              <a:t>): vzniká ve chvíli, kdy srovnávané skupiny nejsou srovnatelné stran subjektů, které předčasně opustily studii a nelze u nich hodnotit cílovou proměnnou. Vznik úbytkového zkreslení se snažíme minimalizovat použitím </a:t>
            </a:r>
            <a:r>
              <a:rPr lang="cs-CZ" sz="1800" i="1" dirty="0" err="1"/>
              <a:t>intention</a:t>
            </a:r>
            <a:r>
              <a:rPr lang="cs-CZ" sz="1800" i="1" dirty="0"/>
              <a:t>-to </a:t>
            </a:r>
            <a:r>
              <a:rPr lang="cs-CZ" sz="1800" i="1" dirty="0" err="1"/>
              <a:t>treat</a:t>
            </a:r>
            <a:r>
              <a:rPr lang="cs-CZ" sz="1800" i="1" dirty="0"/>
              <a:t> </a:t>
            </a:r>
            <a:r>
              <a:rPr lang="cs-CZ" sz="1800" dirty="0"/>
              <a:t>analýzy.</a:t>
            </a:r>
          </a:p>
          <a:p>
            <a:endParaRPr lang="cs-CZ" sz="1800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985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Externí validita </a:t>
            </a:r>
            <a:r>
              <a:rPr lang="cs-CZ" dirty="0" smtClean="0"/>
              <a:t>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Externí validita studie souvisí s možností zobecnění jejích výsledků na jinou populaci subjektů v jiném prostředí a za jiných podmínek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b="1" dirty="0"/>
              <a:t>Jiná populace subjektů</a:t>
            </a:r>
            <a:r>
              <a:rPr lang="cs-CZ" dirty="0"/>
              <a:t>: vliv věku, pohlaví, tíže onemocnění, rizikových faktorů, komorbidit</a:t>
            </a:r>
          </a:p>
          <a:p>
            <a:r>
              <a:rPr lang="cs-CZ" b="1" dirty="0"/>
              <a:t>Jiné prostředí</a:t>
            </a:r>
            <a:r>
              <a:rPr lang="cs-CZ" dirty="0"/>
              <a:t>: systém zdravotnictví (USA⨯EU), organizace léčebné péče, specializace a zkušenosti lékařů</a:t>
            </a:r>
          </a:p>
          <a:p>
            <a:r>
              <a:rPr lang="cs-CZ" b="1" dirty="0"/>
              <a:t>Jiné podmínky </a:t>
            </a:r>
            <a:r>
              <a:rPr lang="cs-CZ" b="1" dirty="0" smtClean="0"/>
              <a:t>léčby</a:t>
            </a:r>
            <a:r>
              <a:rPr lang="cs-CZ" dirty="0" smtClean="0"/>
              <a:t>: </a:t>
            </a:r>
            <a:r>
              <a:rPr lang="cs-CZ" dirty="0"/>
              <a:t>dávkování, podání, pravidelné sledování, další léčebné modality, souběžná léčba</a:t>
            </a:r>
          </a:p>
          <a:p>
            <a:r>
              <a:rPr lang="cs-CZ" b="1" dirty="0"/>
              <a:t>Jiné podmínky </a:t>
            </a:r>
            <a:r>
              <a:rPr lang="cs-CZ" b="1" dirty="0" smtClean="0"/>
              <a:t>měření </a:t>
            </a:r>
            <a:r>
              <a:rPr lang="cs-CZ" b="1" dirty="0"/>
              <a:t>výsledků léčby</a:t>
            </a:r>
            <a:r>
              <a:rPr lang="cs-CZ" dirty="0"/>
              <a:t>: definice cílové proměnné a její měřitelnost v daném </a:t>
            </a:r>
            <a:r>
              <a:rPr lang="cs-CZ" dirty="0" smtClean="0"/>
              <a:t>prostředí</a:t>
            </a:r>
            <a:endParaRPr lang="cs-CZ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290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4840596" y="1880332"/>
            <a:ext cx="2339975" cy="90011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Klinická studie</a:t>
            </a:r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6406666" y="3194976"/>
            <a:ext cx="2159000" cy="900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tIns="72000" rIns="72000" bIns="72000"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fontAlgn="b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latin typeface="Arial" panose="020B0604020202020204" pitchFamily="34" charset="0"/>
                <a:cs typeface="Arial" panose="020B0604020202020204" pitchFamily="34" charset="0"/>
              </a:rPr>
              <a:t>Výsledky nelze zobecnit na žádnou populaci</a:t>
            </a:r>
          </a:p>
        </p:txBody>
      </p:sp>
      <p:sp>
        <p:nvSpPr>
          <p:cNvPr id="27653" name="Rectangle 10"/>
          <p:cNvSpPr>
            <a:spLocks noChangeArrowheads="1"/>
          </p:cNvSpPr>
          <p:nvPr/>
        </p:nvSpPr>
        <p:spPr bwMode="auto">
          <a:xfrm>
            <a:off x="5576403" y="3339438"/>
            <a:ext cx="876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1400"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endParaRPr lang="en-US" altLang="cs-CZ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453916" y="3194976"/>
            <a:ext cx="2160587" cy="9001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algn="ctr" eaLnBrk="1" fontAlgn="b" hangingPunct="1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Interní validita?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408253" y="4511013"/>
            <a:ext cx="2159000" cy="900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tIns="72000" rIns="72000" bIns="72000"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fontAlgn="b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latin typeface="Arial" panose="020B0604020202020204" pitchFamily="34" charset="0"/>
                <a:cs typeface="Arial" panose="020B0604020202020204" pitchFamily="34" charset="0"/>
              </a:rPr>
              <a:t>Výsledky lze zobecnit pouze na populaci danou vstupními kritérii studie 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3455503" y="4511013"/>
            <a:ext cx="2160588" cy="9001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000" tIns="72000" rIns="72000" bIns="72000" anchor="ctr"/>
          <a:lstStyle/>
          <a:p>
            <a:pPr algn="ctr" eaLnBrk="1" fontAlgn="b" hangingPunct="1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Externí validita?</a:t>
            </a:r>
          </a:p>
        </p:txBody>
      </p:sp>
      <p:sp>
        <p:nvSpPr>
          <p:cNvPr id="27657" name="Rectangle 14"/>
          <p:cNvSpPr>
            <a:spLocks noChangeArrowheads="1"/>
          </p:cNvSpPr>
          <p:nvPr/>
        </p:nvSpPr>
        <p:spPr bwMode="auto">
          <a:xfrm>
            <a:off x="3598378" y="4144301"/>
            <a:ext cx="7159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1400"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  <a:endParaRPr lang="en-US" altLang="cs-CZ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8" name="Rectangle 13"/>
          <p:cNvSpPr>
            <a:spLocks noChangeArrowheads="1"/>
          </p:cNvSpPr>
          <p:nvPr/>
        </p:nvSpPr>
        <p:spPr bwMode="auto">
          <a:xfrm>
            <a:off x="3455503" y="5827051"/>
            <a:ext cx="2160588" cy="900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tIns="72000" rIns="72000" bIns="72000"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fontAlgn="b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Výsledky lze zobecnit i na širší populaci subjektů</a:t>
            </a:r>
          </a:p>
        </p:txBody>
      </p:sp>
      <p:cxnSp>
        <p:nvCxnSpPr>
          <p:cNvPr id="27659" name="Přímá spojovací šipka 12"/>
          <p:cNvCxnSpPr>
            <a:cxnSpLocks noChangeShapeType="1"/>
            <a:stCxn id="7" idx="3"/>
            <a:endCxn id="27652" idx="1"/>
          </p:cNvCxnSpPr>
          <p:nvPr/>
        </p:nvCxnSpPr>
        <p:spPr bwMode="auto">
          <a:xfrm>
            <a:off x="5614503" y="3645826"/>
            <a:ext cx="79216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1" name="Přímá spojovací šipka 14"/>
          <p:cNvCxnSpPr>
            <a:cxnSpLocks noChangeShapeType="1"/>
            <a:stCxn id="7" idx="2"/>
            <a:endCxn id="10" idx="0"/>
          </p:cNvCxnSpPr>
          <p:nvPr/>
        </p:nvCxnSpPr>
        <p:spPr bwMode="auto">
          <a:xfrm>
            <a:off x="4533416" y="4095088"/>
            <a:ext cx="1587" cy="415925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2" name="Rectangle 10"/>
          <p:cNvSpPr>
            <a:spLocks noChangeArrowheads="1"/>
          </p:cNvSpPr>
          <p:nvPr/>
        </p:nvSpPr>
        <p:spPr bwMode="auto">
          <a:xfrm>
            <a:off x="5576403" y="4642776"/>
            <a:ext cx="876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1400"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endParaRPr lang="en-US" altLang="cs-CZ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63" name="Rectangle 14"/>
          <p:cNvSpPr>
            <a:spLocks noChangeArrowheads="1"/>
          </p:cNvSpPr>
          <p:nvPr/>
        </p:nvSpPr>
        <p:spPr bwMode="auto">
          <a:xfrm>
            <a:off x="3598378" y="5477801"/>
            <a:ext cx="7159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1400"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  <a:endParaRPr lang="en-US" altLang="cs-CZ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664" name="Přímá spojovací šipka 17"/>
          <p:cNvCxnSpPr>
            <a:cxnSpLocks noChangeShapeType="1"/>
            <a:stCxn id="10" idx="3"/>
            <a:endCxn id="27655" idx="1"/>
          </p:cNvCxnSpPr>
          <p:nvPr/>
        </p:nvCxnSpPr>
        <p:spPr bwMode="auto">
          <a:xfrm>
            <a:off x="5616091" y="4960276"/>
            <a:ext cx="79216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5" name="Přímá spojovací šipka 18"/>
          <p:cNvCxnSpPr>
            <a:cxnSpLocks noChangeShapeType="1"/>
            <a:stCxn id="10" idx="2"/>
            <a:endCxn id="27658" idx="0"/>
          </p:cNvCxnSpPr>
          <p:nvPr/>
        </p:nvCxnSpPr>
        <p:spPr bwMode="auto">
          <a:xfrm>
            <a:off x="4535003" y="5411126"/>
            <a:ext cx="0" cy="415925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6" name="Rectangle 3"/>
          <p:cNvSpPr txBox="1">
            <a:spLocks noChangeArrowheads="1"/>
          </p:cNvSpPr>
          <p:nvPr/>
        </p:nvSpPr>
        <p:spPr bwMode="auto">
          <a:xfrm>
            <a:off x="431800" y="2041525"/>
            <a:ext cx="2808287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 indent="-182563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35000"/>
              </a:lnSpc>
              <a:spcBef>
                <a:spcPct val="20000"/>
              </a:spcBef>
              <a:buClr>
                <a:schemeClr val="tx1"/>
              </a:buClr>
              <a:buSzTx/>
              <a:buFontTx/>
              <a:buBlip>
                <a:blip r:embed="rId3"/>
              </a:buBlip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Interní validita studie je nutným předpokladem externí validity.</a:t>
            </a:r>
            <a:endParaRPr lang="en-US" altLang="cs-CZ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Interní a externí validita </a:t>
            </a:r>
            <a:r>
              <a:rPr lang="cs-CZ" dirty="0" smtClean="0"/>
              <a:t>studie</a:t>
            </a:r>
            <a:endParaRPr lang="cs-CZ" dirty="0"/>
          </a:p>
        </p:txBody>
      </p:sp>
      <p:cxnSp>
        <p:nvCxnSpPr>
          <p:cNvPr id="23" name="Přímá spojovací šipka 14"/>
          <p:cNvCxnSpPr>
            <a:cxnSpLocks noChangeShapeType="1"/>
          </p:cNvCxnSpPr>
          <p:nvPr/>
        </p:nvCxnSpPr>
        <p:spPr bwMode="auto">
          <a:xfrm>
            <a:off x="5247131" y="2779748"/>
            <a:ext cx="1587" cy="415925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97022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Cílové parametry hodnocení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466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2400" dirty="0" smtClean="0"/>
              <a:t>Cílové parametry testování hypotéz v klinických studiích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Primární cíl</a:t>
            </a:r>
            <a:r>
              <a:rPr lang="cs-CZ" dirty="0" smtClean="0"/>
              <a:t> – hlavní cíl studie, který ovlivňuje design, randomizaci, velikost vzorku i formu statistického hodnocení. </a:t>
            </a:r>
          </a:p>
          <a:p>
            <a:endParaRPr lang="cs-CZ" b="1" dirty="0" smtClean="0"/>
          </a:p>
          <a:p>
            <a:r>
              <a:rPr lang="cs-CZ" b="1" dirty="0" smtClean="0"/>
              <a:t>Sekundární cíl/cíle</a:t>
            </a:r>
            <a:r>
              <a:rPr lang="cs-CZ" dirty="0" smtClean="0"/>
              <a:t> – další cíl/cíle studie, které jsou vyhodnocovány současně s primárním cílem, ale neovlivňují statistické aspekty studie.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03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2400" dirty="0" smtClean="0"/>
              <a:t>Cílové parametry testování hypotéz v klinických studiích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Klinický parametr</a:t>
            </a:r>
            <a:r>
              <a:rPr lang="cs-CZ" dirty="0"/>
              <a:t>: Většinou je hodnocena změna v daném parametru nebo dosažení určité hladiny.</a:t>
            </a:r>
          </a:p>
          <a:p>
            <a:r>
              <a:rPr lang="cs-CZ" b="1" dirty="0" smtClean="0"/>
              <a:t>Léčebná </a:t>
            </a:r>
            <a:r>
              <a:rPr lang="cs-CZ" b="1" dirty="0"/>
              <a:t>odpověď a odvozené parametry</a:t>
            </a:r>
            <a:r>
              <a:rPr lang="cs-CZ" dirty="0"/>
              <a:t>: Hodnocení ústupu nádoru jako odpovědi na léčbu a délky času trvání této redukce. Tento </a:t>
            </a:r>
            <a:r>
              <a:rPr lang="cs-CZ" dirty="0" err="1"/>
              <a:t>endpoint</a:t>
            </a:r>
            <a:r>
              <a:rPr lang="cs-CZ" dirty="0"/>
              <a:t> je nejčastěji používaný ve studiích fáze II ale i v ostatních typech studií. </a:t>
            </a:r>
            <a:endParaRPr lang="cs-CZ" dirty="0" smtClean="0"/>
          </a:p>
          <a:p>
            <a:r>
              <a:rPr lang="cs-CZ" b="1" dirty="0" err="1" smtClean="0"/>
              <a:t>Time</a:t>
            </a:r>
            <a:r>
              <a:rPr lang="cs-CZ" b="1" dirty="0" smtClean="0"/>
              <a:t>-to-</a:t>
            </a:r>
            <a:r>
              <a:rPr lang="cs-CZ" b="1" dirty="0" err="1" smtClean="0"/>
              <a:t>event</a:t>
            </a:r>
            <a:r>
              <a:rPr lang="cs-CZ" dirty="0"/>
              <a:t>: Hodnotí délku času, po kterou je subjekt bez sledované události, např. bez zhoršení primárního onemocnění. Často používaný </a:t>
            </a:r>
            <a:r>
              <a:rPr lang="cs-CZ" dirty="0" err="1"/>
              <a:t>endpoint</a:t>
            </a:r>
            <a:r>
              <a:rPr lang="cs-CZ" dirty="0"/>
              <a:t> pro studie fáze III. OS, PFS, </a:t>
            </a:r>
            <a:r>
              <a:rPr lang="cs-CZ" dirty="0" smtClean="0"/>
              <a:t>DFS.</a:t>
            </a:r>
          </a:p>
          <a:p>
            <a:r>
              <a:rPr lang="cs-CZ" b="1" dirty="0" smtClean="0"/>
              <a:t>Kvalita </a:t>
            </a:r>
            <a:r>
              <a:rPr lang="cs-CZ" b="1" dirty="0"/>
              <a:t>života</a:t>
            </a:r>
            <a:r>
              <a:rPr lang="cs-CZ" dirty="0"/>
              <a:t>: Parametr založený na subjektivním zhodnocení celkového zdravotního stavu pacienta a ovlivnění jednotlivých aspektů jeho života. Jedná se o současné zhodnocení přínosů léčby a negativního vlivu nežádoucích účinků. </a:t>
            </a:r>
          </a:p>
          <a:p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247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dirty="0" smtClean="0"/>
              <a:t>Přežití jako cílový parametr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ClrTx/>
              <a:buSzTx/>
            </a:pPr>
            <a:r>
              <a:rPr lang="cs-CZ" altLang="cs-CZ" sz="1800" b="0" dirty="0" smtClean="0">
                <a:latin typeface="Arial" panose="020B0604020202020204" pitchFamily="34" charset="0"/>
              </a:rPr>
              <a:t>Studujeme čas předcházející události, která nás zajímá, ale na rozdíl od mortality nechceme pouze počty událostí (událost = smrt, progrese nemoci, relaps …).</a:t>
            </a:r>
          </a:p>
          <a:p>
            <a:pPr>
              <a:buClrTx/>
              <a:buSzTx/>
            </a:pPr>
            <a:r>
              <a:rPr lang="cs-CZ" altLang="cs-CZ" sz="1800" b="0" dirty="0" smtClean="0">
                <a:latin typeface="Arial" panose="020B0604020202020204" pitchFamily="34" charset="0"/>
              </a:rPr>
              <a:t>Musí být jasně časově definován počátek (je většinou individuální) i konec sledování.</a:t>
            </a:r>
          </a:p>
          <a:p>
            <a:pPr>
              <a:buClrTx/>
              <a:buSzTx/>
            </a:pPr>
            <a:r>
              <a:rPr lang="cs-CZ" altLang="cs-CZ" sz="1800" b="0" dirty="0" err="1" smtClean="0">
                <a:latin typeface="Arial" panose="020B0604020202020204" pitchFamily="34" charset="0"/>
              </a:rPr>
              <a:t>Cenzorování</a:t>
            </a:r>
            <a:r>
              <a:rPr lang="cs-CZ" altLang="cs-CZ" sz="1800" b="0" dirty="0" smtClean="0">
                <a:latin typeface="Arial" panose="020B0604020202020204" pitchFamily="34" charset="0"/>
              </a:rPr>
              <a:t> je typické pro analýzu přežití (kompletní čas přežití nemusí být pozorován u všech subjektů).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910" y="3803690"/>
            <a:ext cx="4320000" cy="2571423"/>
          </a:xfrm>
          <a:prstGeom prst="rect">
            <a:avLst/>
          </a:prstGeom>
        </p:spPr>
      </p:pic>
      <p:sp>
        <p:nvSpPr>
          <p:cNvPr id="1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748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cs-CZ" dirty="0" smtClean="0"/>
              <a:t>Testování hypotéz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Testování hypotéz se zabývá rozhodováním o platnosti stanovených hypotéz na základě pozorovaných dat</a:t>
            </a:r>
            <a:r>
              <a:rPr lang="cs-CZ" sz="1800" dirty="0" smtClean="0"/>
              <a:t>. </a:t>
            </a:r>
          </a:p>
          <a:p>
            <a:r>
              <a:rPr lang="cs-CZ" sz="1800" b="1" dirty="0" smtClean="0"/>
              <a:t>Platnost </a:t>
            </a:r>
            <a:r>
              <a:rPr lang="cs-CZ" sz="1800" b="1" dirty="0"/>
              <a:t>hypotéz ověřujeme pomocí statistického testu </a:t>
            </a:r>
            <a:r>
              <a:rPr lang="cs-CZ" sz="1800" dirty="0"/>
              <a:t>– rozhodovacího pravidla, které každému náhodnému výběru přiřadí právě jedno ze dvou možných rozhodnutí – </a:t>
            </a:r>
            <a:r>
              <a:rPr lang="cs-CZ" sz="1800" i="1" dirty="0"/>
              <a:t>H</a:t>
            </a:r>
            <a:r>
              <a:rPr lang="cs-CZ" sz="1800" baseline="-25000" dirty="0"/>
              <a:t>0</a:t>
            </a:r>
            <a:r>
              <a:rPr lang="cs-CZ" sz="1800" dirty="0"/>
              <a:t> nezamítáme nebo </a:t>
            </a:r>
            <a:r>
              <a:rPr lang="cs-CZ" sz="1800" i="1" dirty="0"/>
              <a:t>H</a:t>
            </a:r>
            <a:r>
              <a:rPr lang="cs-CZ" sz="1800" baseline="-25000" dirty="0"/>
              <a:t>0</a:t>
            </a:r>
            <a:r>
              <a:rPr lang="cs-CZ" sz="1800" dirty="0"/>
              <a:t> zamítáme.</a:t>
            </a:r>
          </a:p>
          <a:p>
            <a:endParaRPr lang="cs-CZ" sz="1800" dirty="0"/>
          </a:p>
          <a:p>
            <a:r>
              <a:rPr lang="cs-CZ" sz="1800" b="1" dirty="0"/>
              <a:t>Nulová hypotéza </a:t>
            </a:r>
            <a:r>
              <a:rPr lang="cs-CZ" sz="1800" dirty="0" smtClean="0"/>
              <a:t>(</a:t>
            </a:r>
            <a:r>
              <a:rPr lang="cs-CZ" sz="1800" i="1" dirty="0"/>
              <a:t>H</a:t>
            </a:r>
            <a:r>
              <a:rPr lang="cs-CZ" sz="1800" baseline="-25000" dirty="0"/>
              <a:t>0</a:t>
            </a:r>
            <a:r>
              <a:rPr lang="cs-CZ" sz="1800" dirty="0" smtClean="0"/>
              <a:t>, „</a:t>
            </a:r>
            <a:r>
              <a:rPr lang="cs-CZ" sz="1800" dirty="0" err="1"/>
              <a:t>null</a:t>
            </a:r>
            <a:r>
              <a:rPr lang="cs-CZ" sz="1800" dirty="0"/>
              <a:t> </a:t>
            </a:r>
            <a:r>
              <a:rPr lang="cs-CZ" sz="1800" dirty="0" err="1"/>
              <a:t>hypothesis</a:t>
            </a:r>
            <a:r>
              <a:rPr lang="cs-CZ" sz="1800" dirty="0"/>
              <a:t>“) – tvrzení o neznámých vlastnostech </a:t>
            </a:r>
            <a:r>
              <a:rPr lang="cs-CZ" sz="1800" dirty="0" smtClean="0"/>
              <a:t>sledované </a:t>
            </a:r>
            <a:r>
              <a:rPr lang="cs-CZ" sz="1800" dirty="0"/>
              <a:t>náhodné veličiny (na cílové populaci). Může být tvrzením o parametrech rozdělení nebo tvaru rozdělení pravděpodobnosti.</a:t>
            </a:r>
          </a:p>
          <a:p>
            <a:endParaRPr lang="cs-CZ" sz="1800" dirty="0"/>
          </a:p>
          <a:p>
            <a:r>
              <a:rPr lang="cs-CZ" sz="1800" b="1" dirty="0"/>
              <a:t>Alternativní hypotéza </a:t>
            </a:r>
            <a:r>
              <a:rPr lang="cs-CZ" sz="1800" dirty="0" smtClean="0"/>
              <a:t>(</a:t>
            </a:r>
            <a:r>
              <a:rPr lang="cs-CZ" sz="1800" i="1" dirty="0" smtClean="0"/>
              <a:t>H</a:t>
            </a:r>
            <a:r>
              <a:rPr lang="cs-CZ" sz="1800" baseline="-25000" dirty="0" smtClean="0"/>
              <a:t>1</a:t>
            </a:r>
            <a:r>
              <a:rPr lang="cs-CZ" sz="1800" dirty="0" smtClean="0"/>
              <a:t>) – </a:t>
            </a:r>
            <a:r>
              <a:rPr lang="cs-CZ" sz="1800" dirty="0"/>
              <a:t>tvrzení o neznámých vlastnostech </a:t>
            </a:r>
            <a:r>
              <a:rPr lang="cs-CZ" sz="1800" dirty="0" smtClean="0"/>
              <a:t>sledované </a:t>
            </a:r>
            <a:r>
              <a:rPr lang="cs-CZ" sz="1800" dirty="0"/>
              <a:t>náhodné veličiny, které popírá platnost nulové hypotézy. Vymezuje, jaká situace nastává, když nulová hypotéza neplatí.</a:t>
            </a:r>
          </a:p>
          <a:p>
            <a:endParaRPr lang="cs-CZ" sz="1800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43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cs-CZ" dirty="0" smtClean="0"/>
              <a:t>Příklady – hypotézy</a:t>
            </a:r>
            <a:endParaRPr lang="cs-CZ" dirty="0"/>
          </a:p>
        </p:txBody>
      </p:sp>
      <p:sp>
        <p:nvSpPr>
          <p:cNvPr id="35843" name="Podnadpis 2"/>
          <p:cNvSpPr txBox="1">
            <a:spLocks/>
          </p:cNvSpPr>
          <p:nvPr/>
        </p:nvSpPr>
        <p:spPr bwMode="auto">
          <a:xfrm>
            <a:off x="836441" y="1916644"/>
            <a:ext cx="7416800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ClrTx/>
              <a:buSzTx/>
              <a:buFont typeface="Georgia" panose="02040502050405020303" pitchFamily="18" charset="0"/>
              <a:buAutoNum type="arabicPeriod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Urychluje použití antibiotika ve srovnání s použitím běžné dezinfekce hojení rány?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 doba hojení s antibiotiky: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Střední doba hojení bez antibiotik: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Tx/>
              <a:buSzTx/>
              <a:buFont typeface="Georgia" panose="02040502050405020303" pitchFamily="18" charset="0"/>
              <a:buAutoNum type="arabicPeriod"/>
            </a:pPr>
            <a:endParaRPr lang="cs-CZ" alt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AutoNum type="arabicPeriod" startAt="2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Je průměrný objem prostaty mužů nad 70 let stejný jako průměrný objem prostaty celé mužské populace?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AutoNum type="arabicPeriod" startAt="2"/>
            </a:pPr>
            <a:endParaRPr lang="cs-CZ" alt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Střední </a:t>
            </a:r>
            <a:r>
              <a:rPr lang="pl-PL" altLang="cs-CZ" sz="1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objem prostaty mužů nad 70 let </a:t>
            </a:r>
            <a:r>
              <a:rPr lang="cs-CZ" altLang="cs-CZ" sz="1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Populační hodnota (konstanta):</a:t>
            </a:r>
            <a:endParaRPr lang="cs-CZ" alt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584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0495416"/>
              </p:ext>
            </p:extLst>
          </p:nvPr>
        </p:nvGraphicFramePr>
        <p:xfrm>
          <a:off x="6640341" y="3037419"/>
          <a:ext cx="11191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" name="Rovnice" r:id="rId3" imgW="711200" imgH="228600" progId="Equation.3">
                  <p:embed/>
                </p:oleObj>
              </mc:Choice>
              <mc:Fallback>
                <p:oleObj name="Rovnice" r:id="rId3" imgW="711200" imgH="228600" progId="Equation.3">
                  <p:embed/>
                  <p:pic>
                    <p:nvPicPr>
                      <p:cNvPr id="3584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0341" y="3037419"/>
                        <a:ext cx="1119188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076333"/>
              </p:ext>
            </p:extLst>
          </p:nvPr>
        </p:nvGraphicFramePr>
        <p:xfrm>
          <a:off x="4951241" y="3058056"/>
          <a:ext cx="23971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Rovnice" r:id="rId5" imgW="152268" imgH="215713" progId="Equation.3">
                  <p:embed/>
                </p:oleObj>
              </mc:Choice>
              <mc:Fallback>
                <p:oleObj name="Rovnice" r:id="rId5" imgW="152268" imgH="215713" progId="Equation.3">
                  <p:embed/>
                  <p:pic>
                    <p:nvPicPr>
                      <p:cNvPr id="3584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1241" y="3058056"/>
                        <a:ext cx="239713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105988"/>
              </p:ext>
            </p:extLst>
          </p:nvPr>
        </p:nvGraphicFramePr>
        <p:xfrm>
          <a:off x="4951241" y="3450169"/>
          <a:ext cx="258763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Rovnice" r:id="rId7" imgW="164885" imgH="215619" progId="Equation.3">
                  <p:embed/>
                </p:oleObj>
              </mc:Choice>
              <mc:Fallback>
                <p:oleObj name="Rovnice" r:id="rId7" imgW="164885" imgH="215619" progId="Equation.3">
                  <p:embed/>
                  <p:pic>
                    <p:nvPicPr>
                      <p:cNvPr id="358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1241" y="3450169"/>
                        <a:ext cx="258763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400317"/>
              </p:ext>
            </p:extLst>
          </p:nvPr>
        </p:nvGraphicFramePr>
        <p:xfrm>
          <a:off x="6649866" y="3439056"/>
          <a:ext cx="1100138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Rovnice" r:id="rId9" imgW="698197" imgH="215806" progId="Equation.3">
                  <p:embed/>
                </p:oleObj>
              </mc:Choice>
              <mc:Fallback>
                <p:oleObj name="Rovnice" r:id="rId9" imgW="698197" imgH="215806" progId="Equation.3">
                  <p:embed/>
                  <p:pic>
                    <p:nvPicPr>
                      <p:cNvPr id="3584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9866" y="3439056"/>
                        <a:ext cx="1100138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057053"/>
              </p:ext>
            </p:extLst>
          </p:nvPr>
        </p:nvGraphicFramePr>
        <p:xfrm>
          <a:off x="6640341" y="5288494"/>
          <a:ext cx="11191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Rovnice" r:id="rId11" imgW="711200" imgH="228600" progId="Equation.3">
                  <p:embed/>
                </p:oleObj>
              </mc:Choice>
              <mc:Fallback>
                <p:oleObj name="Rovnice" r:id="rId11" imgW="711200" imgH="228600" progId="Equation.3">
                  <p:embed/>
                  <p:pic>
                    <p:nvPicPr>
                      <p:cNvPr id="3584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0341" y="5288494"/>
                        <a:ext cx="1119188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301510"/>
              </p:ext>
            </p:extLst>
          </p:nvPr>
        </p:nvGraphicFramePr>
        <p:xfrm>
          <a:off x="5565604" y="5309131"/>
          <a:ext cx="239712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Rovnice" r:id="rId13" imgW="152268" imgH="215713" progId="Equation.3">
                  <p:embed/>
                </p:oleObj>
              </mc:Choice>
              <mc:Fallback>
                <p:oleObj name="Rovnice" r:id="rId13" imgW="152268" imgH="215713" progId="Equation.3">
                  <p:embed/>
                  <p:pic>
                    <p:nvPicPr>
                      <p:cNvPr id="3584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604" y="5309131"/>
                        <a:ext cx="239712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877188"/>
              </p:ext>
            </p:extLst>
          </p:nvPr>
        </p:nvGraphicFramePr>
        <p:xfrm>
          <a:off x="5565604" y="5691719"/>
          <a:ext cx="25876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Rovnice" r:id="rId14" imgW="165028" imgH="228501" progId="Equation.3">
                  <p:embed/>
                </p:oleObj>
              </mc:Choice>
              <mc:Fallback>
                <p:oleObj name="Rovnice" r:id="rId14" imgW="165028" imgH="228501" progId="Equation.3">
                  <p:embed/>
                  <p:pic>
                    <p:nvPicPr>
                      <p:cNvPr id="3585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604" y="5691719"/>
                        <a:ext cx="258762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330066"/>
              </p:ext>
            </p:extLst>
          </p:nvPr>
        </p:nvGraphicFramePr>
        <p:xfrm>
          <a:off x="6651454" y="5680606"/>
          <a:ext cx="11001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Rovnice" r:id="rId16" imgW="698500" imgH="228600" progId="Equation.3">
                  <p:embed/>
                </p:oleObj>
              </mc:Choice>
              <mc:Fallback>
                <p:oleObj name="Rovnice" r:id="rId16" imgW="698500" imgH="228600" progId="Equation.3">
                  <p:embed/>
                  <p:pic>
                    <p:nvPicPr>
                      <p:cNvPr id="3585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454" y="5680606"/>
                        <a:ext cx="11001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analýzy dat v klinických studiích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805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defRPr/>
            </a:pPr>
            <a:r>
              <a:rPr lang="cs-CZ" sz="2400" dirty="0" smtClean="0"/>
              <a:t>Proč nulová hypotéza vyjadřuje nepřítomnost efektu?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Nulová hypotéza odráží fakt, že se něco nestalo nebo neprojevilo </a:t>
            </a:r>
            <a:r>
              <a:rPr lang="cs-CZ" dirty="0" smtClean="0"/>
              <a:t>a </a:t>
            </a:r>
            <a:r>
              <a:rPr lang="cs-CZ" dirty="0"/>
              <a:t>je </a:t>
            </a:r>
            <a:r>
              <a:rPr lang="cs-CZ" dirty="0" smtClean="0"/>
              <a:t>tedy stanovena </a:t>
            </a:r>
            <a:r>
              <a:rPr lang="cs-CZ" dirty="0"/>
              <a:t>obvykle jako opak toho, co chceme experimentem prokázat.</a:t>
            </a:r>
          </a:p>
          <a:p>
            <a:endParaRPr lang="cs-CZ" b="1" dirty="0" smtClean="0"/>
          </a:p>
          <a:p>
            <a:r>
              <a:rPr lang="cs-CZ" b="1" dirty="0" smtClean="0"/>
              <a:t>Nulová </a:t>
            </a:r>
            <a:r>
              <a:rPr lang="cs-CZ" b="1" dirty="0"/>
              <a:t>hypotéza je postavena tak, abychom ji mohli pomocí pozorovaných hodnot vyvrátit</a:t>
            </a:r>
            <a:r>
              <a:rPr lang="cs-CZ" b="1" dirty="0" smtClean="0"/>
              <a:t>.</a:t>
            </a:r>
            <a:r>
              <a:rPr lang="cs-CZ" dirty="0"/>
              <a:t> Zamítnout nulovou hypotézu je jednodušší než nulovou hypotézu potvrdit.</a:t>
            </a:r>
            <a:endParaRPr lang="cs-CZ" b="1" dirty="0"/>
          </a:p>
          <a:p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/>
              <a:t>zamítnutí platnosti nulové hypotézy nám totiž stačí najít jeden </a:t>
            </a:r>
            <a:r>
              <a:rPr lang="cs-CZ" dirty="0" smtClean="0"/>
              <a:t>příklad (důkaz), </a:t>
            </a:r>
            <a:r>
              <a:rPr lang="cs-CZ" dirty="0"/>
              <a:t>kdy nulová hypotéza neplatí – tím příkladem má být náš </a:t>
            </a:r>
            <a:r>
              <a:rPr lang="cs-CZ" dirty="0" smtClean="0"/>
              <a:t>experiment a datový soubor (naše </a:t>
            </a:r>
            <a:r>
              <a:rPr lang="cs-CZ" dirty="0"/>
              <a:t>pozorovaná data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65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 v klinických </a:t>
            </a:r>
            <a:r>
              <a:rPr lang="cs-CZ" dirty="0" smtClean="0"/>
              <a:t>studiích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Co chceme prokázat:</a:t>
            </a:r>
          </a:p>
          <a:p>
            <a:pPr marL="341313" indent="-341313">
              <a:buBlip>
                <a:blip r:embed="rId3"/>
              </a:buBlip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Experimentální léčba je lepší než standardní (placebo) 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hodnocení superiority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superiority trial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+mj-lt"/>
              <a:buAutoNum type="arabicPeriod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Experimentální léčba není horší než standardní (placebo) 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hodnocení non-inferiority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non-inferiority trial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+mj-lt"/>
              <a:buAutoNum type="arabicPeriod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Experimentální léčba je „stejně dobrá“ jako standardní (placebo) 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hodnocení ekvivalence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cs-CZ" sz="2000" i="1" dirty="0" err="1">
                <a:latin typeface="Arial" pitchFamily="34" charset="0"/>
                <a:cs typeface="Arial" pitchFamily="34" charset="0"/>
              </a:rPr>
              <a:t>equivalence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 trial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341313" indent="-341313">
              <a:buBlip>
                <a:blip r:embed="rId3"/>
              </a:buBlip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729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hodnocení </a:t>
            </a:r>
            <a:r>
              <a:rPr lang="cs-CZ" dirty="0" smtClean="0"/>
              <a:t>non-inferiority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Je třeba vždy pečlivě zvážit, zda je vhodnější hodnocení non-inferiority nebo superiority.</a:t>
            </a:r>
          </a:p>
          <a:p>
            <a:pPr marL="341313" indent="-341313">
              <a:buBlip>
                <a:blip r:embed="rId3"/>
              </a:buBlip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Důvody pro hodnocení non-inferiority:</a:t>
            </a:r>
          </a:p>
          <a:p>
            <a:pPr>
              <a:buFont typeface="+mj-lt"/>
              <a:buAutoNum type="arabicPeriod"/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Nepředpokládáme žádný podstatný rozdíl mezi léčivy/postupy</a:t>
            </a:r>
          </a:p>
          <a:p>
            <a:pPr marL="798513" lvl="1" indent="-341313">
              <a:buBlip>
                <a:blip r:embed="rId3"/>
              </a:buBlip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Nové léčivo/postup je ze stejné skupiny jako standardní léčivo/postup </a:t>
            </a:r>
          </a:p>
          <a:p>
            <a:pPr marL="798513" lvl="1" indent="-341313">
              <a:buBlip>
                <a:blip r:embed="rId3"/>
              </a:buBlip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V nějakém ohledu předpokládáme rozdíl mezi léčivy/postupy</a:t>
            </a:r>
          </a:p>
          <a:p>
            <a:pPr marL="798513" lvl="1" indent="-341313">
              <a:buBlip>
                <a:blip r:embed="rId3"/>
              </a:buBlip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Nové léčivo/postup má méně nežádoucích účinků</a:t>
            </a:r>
          </a:p>
          <a:p>
            <a:pPr marL="798513" lvl="1" indent="-341313">
              <a:buBlip>
                <a:blip r:embed="rId3"/>
              </a:buBlip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Nové léčivo/postup je méně invazivní</a:t>
            </a:r>
          </a:p>
          <a:p>
            <a:pPr marL="798513" lvl="1" indent="-341313">
              <a:buBlip>
                <a:blip r:embed="rId3"/>
              </a:buBlip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Nové léčivo/postup je levnější</a:t>
            </a:r>
          </a:p>
          <a:p>
            <a:endParaRPr lang="cs-CZ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15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s hodnocením ekvivalence a </a:t>
            </a:r>
            <a:r>
              <a:rPr lang="cs-CZ" dirty="0" smtClean="0"/>
              <a:t>non-inferiority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/>
              <a:t>hodnocení ekvivalence a non-inferiority nelze použít standardní přístup v testování </a:t>
            </a:r>
            <a:r>
              <a:rPr lang="cs-CZ" dirty="0" smtClean="0"/>
              <a:t>hypotéz.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Pro vyhodnocení hypotéz se používá přístup pomocí intervalů spolehlivosti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Lze je však použít jako náhradu testování hypotéz?</a:t>
            </a:r>
          </a:p>
          <a:p>
            <a:endParaRPr lang="cs-CZ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130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Hranice non-inferiority (non-inferiority </a:t>
            </a:r>
            <a:r>
              <a:rPr lang="cs-CZ" dirty="0" err="1"/>
              <a:t>margin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Stanovit hranici pro hodnocení non-inferiority není jednoduché, určitě by měla být stanovena nějakým odůvodnitelným způsobem.</a:t>
            </a:r>
          </a:p>
          <a:p>
            <a:endParaRPr lang="cs-CZ" dirty="0"/>
          </a:p>
          <a:p>
            <a:r>
              <a:rPr lang="cs-CZ" b="1" dirty="0"/>
              <a:t>Přímé </a:t>
            </a:r>
            <a:r>
              <a:rPr lang="cs-CZ" b="1" dirty="0" smtClean="0"/>
              <a:t>stanovení</a:t>
            </a:r>
            <a:r>
              <a:rPr lang="cs-CZ" dirty="0" smtClean="0"/>
              <a:t>: Stanovení </a:t>
            </a:r>
            <a:r>
              <a:rPr lang="cs-CZ" dirty="0"/>
              <a:t>úvahou na základě přímého srovnání účinnosti/bezpečnosti srovnávaných látek – přímého stanovení maximálního možného snížení účinnosti/bezpečnosti. </a:t>
            </a:r>
          </a:p>
          <a:p>
            <a:endParaRPr lang="cs-CZ" dirty="0"/>
          </a:p>
          <a:p>
            <a:r>
              <a:rPr lang="cs-CZ" b="1" dirty="0"/>
              <a:t>Nepřímé </a:t>
            </a:r>
            <a:r>
              <a:rPr lang="cs-CZ" b="1" dirty="0" smtClean="0"/>
              <a:t>stanovení</a:t>
            </a:r>
            <a:r>
              <a:rPr lang="cs-CZ" dirty="0" smtClean="0"/>
              <a:t>: Stanovení </a:t>
            </a:r>
            <a:r>
              <a:rPr lang="cs-CZ" dirty="0"/>
              <a:t>úvahou na základě srovnání účinnosti/bezpečnosti standardního postupu s placebem (historickou kontrolou) – stanovení provedeme na základě publikovaných dat o účinnosti standardního postupu.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57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4" t="26900" r="41827" b="10101"/>
          <a:stretch>
            <a:fillRect/>
          </a:stretch>
        </p:blipFill>
        <p:spPr bwMode="auto">
          <a:xfrm>
            <a:off x="1800225" y="1741172"/>
            <a:ext cx="554355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Obdélník 5"/>
          <p:cNvSpPr>
            <a:spLocks noChangeArrowheads="1"/>
          </p:cNvSpPr>
          <p:nvPr/>
        </p:nvSpPr>
        <p:spPr bwMode="auto">
          <a:xfrm>
            <a:off x="2308634" y="6110819"/>
            <a:ext cx="66995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000" dirty="0">
                <a:latin typeface="Arial" panose="020B0604020202020204" pitchFamily="34" charset="0"/>
                <a:cs typeface="Arial" panose="020B0604020202020204" pitchFamily="34" charset="0"/>
              </a:rPr>
              <a:t>Zdroj</a:t>
            </a:r>
            <a:r>
              <a:rPr lang="cs-CZ" altLang="cs-CZ" sz="1000" b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cs-CZ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Piaggio</a:t>
            </a:r>
            <a:r>
              <a:rPr lang="en-US" altLang="cs-CZ" sz="1000" b="0" dirty="0">
                <a:latin typeface="Arial" panose="020B0604020202020204" pitchFamily="34" charset="0"/>
                <a:cs typeface="Arial" panose="020B0604020202020204" pitchFamily="34" charset="0"/>
              </a:rPr>
              <a:t> G, </a:t>
            </a:r>
            <a:r>
              <a:rPr lang="en-US" altLang="cs-CZ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Elbourne</a:t>
            </a:r>
            <a:r>
              <a:rPr lang="en-US" altLang="cs-CZ" sz="1000" b="0" dirty="0">
                <a:latin typeface="Arial" panose="020B0604020202020204" pitchFamily="34" charset="0"/>
                <a:cs typeface="Arial" panose="020B0604020202020204" pitchFamily="34" charset="0"/>
              </a:rPr>
              <a:t> DR, Altman DG, </a:t>
            </a:r>
            <a:r>
              <a:rPr lang="en-US" altLang="cs-CZ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Pocock</a:t>
            </a:r>
            <a:r>
              <a:rPr lang="en-US" altLang="cs-CZ" sz="1000" b="0" dirty="0">
                <a:latin typeface="Arial" panose="020B0604020202020204" pitchFamily="34" charset="0"/>
                <a:cs typeface="Arial" panose="020B0604020202020204" pitchFamily="34" charset="0"/>
              </a:rPr>
              <a:t> SJ, Evans SJ; CONSORT Group.</a:t>
            </a:r>
            <a:r>
              <a:rPr lang="cs-CZ" altLang="cs-CZ" sz="1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000" b="0" dirty="0">
                <a:latin typeface="Arial" panose="020B0604020202020204" pitchFamily="34" charset="0"/>
                <a:cs typeface="Arial" panose="020B0604020202020204" pitchFamily="34" charset="0"/>
              </a:rPr>
              <a:t>Reporting of </a:t>
            </a:r>
            <a:r>
              <a:rPr lang="en-US" altLang="cs-CZ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noninferiority</a:t>
            </a:r>
            <a:r>
              <a:rPr lang="en-US" altLang="cs-CZ" sz="1000" b="0" dirty="0">
                <a:latin typeface="Arial" panose="020B0604020202020204" pitchFamily="34" charset="0"/>
                <a:cs typeface="Arial" panose="020B0604020202020204" pitchFamily="34" charset="0"/>
              </a:rPr>
              <a:t> and equivalence randomized trials: an extension of the CONSORT statement.</a:t>
            </a:r>
            <a:r>
              <a:rPr lang="cs-CZ" altLang="cs-CZ" sz="1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000" b="0" dirty="0">
                <a:latin typeface="Arial" panose="020B0604020202020204" pitchFamily="34" charset="0"/>
                <a:cs typeface="Arial" panose="020B0604020202020204" pitchFamily="34" charset="0"/>
              </a:rPr>
              <a:t>JAMA. 2006 Mar 8;295(10):1152-60</a:t>
            </a:r>
            <a:r>
              <a:rPr lang="en-US" altLang="cs-CZ" sz="1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altLang="cs-CZ" sz="1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Statistics </a:t>
            </a:r>
            <a:r>
              <a:rPr lang="en-US" altLang="cs-CZ" sz="1000" b="0" dirty="0">
                <a:latin typeface="Arial" panose="020B0604020202020204" pitchFamily="34" charset="0"/>
                <a:cs typeface="Arial" panose="020B0604020202020204" pitchFamily="34" charset="0"/>
              </a:rPr>
              <a:t>and Informatics Services Group, Department of Reproductive Health and Research, World Health Organization, Geneva.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Superiorita a </a:t>
            </a:r>
            <a:r>
              <a:rPr lang="cs-CZ" dirty="0" smtClean="0"/>
              <a:t>non-inferiorita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480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Experimentální Design klinických studií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298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Základní koncept, adekvátně zohledňuje stanovené cíle</a:t>
            </a:r>
          </a:p>
          <a:p>
            <a:r>
              <a:rPr lang="cs-CZ" b="0" dirty="0" smtClean="0"/>
              <a:t>Určuje jak provedení, tak vyhodnocení (vyhodnocení je tedy s designem bezprostředně svázáno)</a:t>
            </a:r>
          </a:p>
          <a:p>
            <a:r>
              <a:rPr lang="cs-CZ" b="0" dirty="0" smtClean="0"/>
              <a:t>Špatný design většinou vede k tomu, že studii nelze vyhodnotit </a:t>
            </a:r>
          </a:p>
          <a:p>
            <a:endParaRPr lang="cs-CZ" b="0" dirty="0" smtClean="0"/>
          </a:p>
          <a:p>
            <a:r>
              <a:rPr lang="cs-CZ" dirty="0"/>
              <a:t>Epidemiologické studie, neintervenční studie (NIS)</a:t>
            </a:r>
          </a:p>
          <a:p>
            <a:pPr lvl="1"/>
            <a:r>
              <a:rPr lang="cs-CZ" dirty="0"/>
              <a:t>Retrospektivní </a:t>
            </a:r>
            <a:r>
              <a:rPr lang="cs-CZ" dirty="0" smtClean="0"/>
              <a:t>vs. </a:t>
            </a:r>
            <a:r>
              <a:rPr lang="cs-CZ" dirty="0"/>
              <a:t>prospektivní</a:t>
            </a:r>
          </a:p>
          <a:p>
            <a:pPr lvl="1"/>
            <a:r>
              <a:rPr lang="cs-CZ" dirty="0"/>
              <a:t>Studie případů a kontrol</a:t>
            </a:r>
          </a:p>
          <a:p>
            <a:pPr lvl="1"/>
            <a:r>
              <a:rPr lang="cs-CZ" dirty="0" err="1" smtClean="0"/>
              <a:t>Kohortové</a:t>
            </a:r>
            <a:r>
              <a:rPr lang="cs-CZ" dirty="0" smtClean="0"/>
              <a:t> </a:t>
            </a:r>
            <a:r>
              <a:rPr lang="cs-CZ" dirty="0"/>
              <a:t>studie</a:t>
            </a:r>
          </a:p>
          <a:p>
            <a:r>
              <a:rPr lang="cs-CZ" b="1" dirty="0"/>
              <a:t>Klinická hodnocení</a:t>
            </a:r>
          </a:p>
          <a:p>
            <a:pPr lvl="1"/>
            <a:r>
              <a:rPr lang="cs-CZ" dirty="0"/>
              <a:t>Vždy prospektivní, intervence (resp. diagnostika, monitoring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Design studie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58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/>
              <a:t>Randomizovaná kontrolovaná studie (paralelní ramena)</a:t>
            </a:r>
            <a:endParaRPr lang="cs-CZ" sz="2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 smtClean="0"/>
              <a:t>Srovnávána účinnost a bezpečnost dvou nebo více intervencí</a:t>
            </a:r>
          </a:p>
          <a:p>
            <a:r>
              <a:rPr lang="cs-CZ" b="0" dirty="0" smtClean="0"/>
              <a:t>Minimalizuje výběrové zkreslení</a:t>
            </a:r>
            <a:endParaRPr lang="en-US" b="0" dirty="0" smtClean="0"/>
          </a:p>
          <a:p>
            <a:r>
              <a:rPr lang="cs-CZ" b="0" dirty="0" smtClean="0"/>
              <a:t>“Zlatý </a:t>
            </a:r>
            <a:r>
              <a:rPr lang="cs-CZ" b="0" dirty="0"/>
              <a:t>standard”</a:t>
            </a:r>
          </a:p>
          <a:p>
            <a:r>
              <a:rPr lang="cs-CZ" b="0" dirty="0"/>
              <a:t>Studie fáze III </a:t>
            </a:r>
            <a:r>
              <a:rPr lang="en-US" b="0" dirty="0"/>
              <a:t>(II</a:t>
            </a:r>
            <a:r>
              <a:rPr lang="en-US" b="0" dirty="0" smtClean="0"/>
              <a:t>)</a:t>
            </a:r>
            <a:endParaRPr lang="cs-CZ" b="0" dirty="0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245" y="3241818"/>
            <a:ext cx="6143007" cy="2999867"/>
          </a:xfrm>
          <a:prstGeom prst="rect">
            <a:avLst/>
          </a:prstGeom>
        </p:spPr>
      </p:pic>
      <p:sp>
        <p:nvSpPr>
          <p:cNvPr id="5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2608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Cross-over</a:t>
            </a:r>
            <a:r>
              <a:rPr lang="cs-CZ" sz="2600" dirty="0" smtClean="0"/>
              <a:t> studie</a:t>
            </a:r>
            <a:endParaRPr lang="cs-CZ" sz="2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 smtClean="0"/>
              <a:t>Rovněž randomizovaná</a:t>
            </a:r>
            <a:r>
              <a:rPr lang="en-US" b="0" dirty="0" smtClean="0"/>
              <a:t>, </a:t>
            </a:r>
            <a:r>
              <a:rPr lang="cs-CZ" b="0" dirty="0" smtClean="0"/>
              <a:t>kontrolovaná</a:t>
            </a:r>
          </a:p>
          <a:p>
            <a:r>
              <a:rPr lang="cs-CZ" b="0" dirty="0" smtClean="0"/>
              <a:t>Pacient je </a:t>
            </a:r>
            <a:r>
              <a:rPr lang="en-US" b="0" dirty="0" smtClean="0"/>
              <a:t>“s</a:t>
            </a:r>
            <a:r>
              <a:rPr lang="cs-CZ" b="0" dirty="0" smtClean="0"/>
              <a:t>á</a:t>
            </a:r>
            <a:r>
              <a:rPr lang="en-US" b="0" dirty="0" smtClean="0"/>
              <a:t>m </a:t>
            </a:r>
            <a:r>
              <a:rPr lang="cs-CZ" b="0" dirty="0" smtClean="0"/>
              <a:t>sobě</a:t>
            </a:r>
            <a:r>
              <a:rPr lang="en-US" b="0" dirty="0" smtClean="0"/>
              <a:t> </a:t>
            </a:r>
            <a:r>
              <a:rPr lang="cs-CZ" b="0" dirty="0" smtClean="0"/>
              <a:t>kontrolou</a:t>
            </a:r>
            <a:r>
              <a:rPr lang="en-US" b="0" dirty="0" smtClean="0"/>
              <a:t>”</a:t>
            </a:r>
            <a:r>
              <a:rPr lang="cs-CZ" b="0" dirty="0" smtClean="0"/>
              <a:t> </a:t>
            </a:r>
            <a:r>
              <a:rPr lang="en-US" b="0" dirty="0" smtClean="0"/>
              <a:t>(pro </a:t>
            </a:r>
            <a:r>
              <a:rPr lang="cs-CZ" b="0" dirty="0" smtClean="0"/>
              <a:t>stejnou přesnost je nutný menší celkový počet pacientů</a:t>
            </a:r>
            <a:r>
              <a:rPr lang="en-US" b="0" dirty="0" smtClean="0"/>
              <a:t>, </a:t>
            </a:r>
            <a:r>
              <a:rPr lang="cs-CZ" b="0" dirty="0" smtClean="0"/>
              <a:t>interpretace</a:t>
            </a:r>
            <a:r>
              <a:rPr lang="en-US" b="0" dirty="0" smtClean="0"/>
              <a:t>)</a:t>
            </a:r>
            <a:endParaRPr lang="cs-CZ" b="0" dirty="0" smtClean="0"/>
          </a:p>
          <a:p>
            <a:r>
              <a:rPr lang="cs-CZ" b="0" dirty="0"/>
              <a:t>Studie fáze III </a:t>
            </a:r>
            <a:r>
              <a:rPr lang="en-US" b="0" dirty="0"/>
              <a:t>(II)</a:t>
            </a:r>
            <a:r>
              <a:rPr lang="cs-CZ" b="0" dirty="0"/>
              <a:t>, </a:t>
            </a:r>
            <a:r>
              <a:rPr lang="cs-CZ" b="0" dirty="0" err="1"/>
              <a:t>bioekvivalenční</a:t>
            </a:r>
            <a:r>
              <a:rPr lang="cs-CZ" b="0" dirty="0"/>
              <a:t> studie </a:t>
            </a:r>
            <a:r>
              <a:rPr lang="en-US" b="0" dirty="0"/>
              <a:t>(</a:t>
            </a:r>
            <a:r>
              <a:rPr lang="en-US" b="0" dirty="0" err="1"/>
              <a:t>generika</a:t>
            </a:r>
            <a:r>
              <a:rPr lang="en-US" b="0" dirty="0" smtClean="0"/>
              <a:t>)</a:t>
            </a:r>
            <a:endParaRPr lang="cs-CZ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762" y="3528258"/>
            <a:ext cx="8084476" cy="32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88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Medicína založená na důkazech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spcBef>
                <a:spcPct val="3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latin typeface="Arial" charset="0"/>
              </a:rPr>
              <a:t>Úkolem zdravotního systému je zajistit dostupnými prostředky nejlepší možný zdravotní a psychický stav národa.</a:t>
            </a:r>
          </a:p>
          <a:p>
            <a:pPr marL="285750" indent="-285750">
              <a:spcBef>
                <a:spcPct val="3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800" dirty="0" smtClean="0">
                <a:latin typeface="Arial" charset="0"/>
              </a:rPr>
              <a:t>K </a:t>
            </a:r>
            <a:r>
              <a:rPr lang="cs-CZ" sz="1800" dirty="0">
                <a:latin typeface="Arial" charset="0"/>
              </a:rPr>
              <a:t>naplňování tohoto úkolu by měl pomoci princip nazvaný </a:t>
            </a:r>
            <a:r>
              <a:rPr lang="cs-CZ" sz="1800" b="1" dirty="0">
                <a:latin typeface="Arial" charset="0"/>
              </a:rPr>
              <a:t>medicína založená na důkazech </a:t>
            </a:r>
            <a:r>
              <a:rPr lang="cs-CZ" sz="1800" dirty="0">
                <a:latin typeface="Arial" charset="0"/>
              </a:rPr>
              <a:t>(„</a:t>
            </a:r>
            <a:r>
              <a:rPr lang="cs-CZ" sz="1800" i="1" dirty="0">
                <a:latin typeface="Arial" charset="0"/>
              </a:rPr>
              <a:t>evidence </a:t>
            </a:r>
            <a:r>
              <a:rPr lang="cs-CZ" sz="1800" i="1" dirty="0" err="1">
                <a:latin typeface="Arial" charset="0"/>
              </a:rPr>
              <a:t>based</a:t>
            </a:r>
            <a:r>
              <a:rPr lang="cs-CZ" sz="1800" i="1" dirty="0">
                <a:latin typeface="Arial" charset="0"/>
              </a:rPr>
              <a:t> </a:t>
            </a:r>
            <a:r>
              <a:rPr lang="cs-CZ" sz="1800" i="1" dirty="0" err="1">
                <a:latin typeface="Arial" charset="0"/>
              </a:rPr>
              <a:t>medicine</a:t>
            </a:r>
            <a:r>
              <a:rPr lang="cs-CZ" sz="1800" dirty="0" smtClean="0">
                <a:latin typeface="Arial" charset="0"/>
              </a:rPr>
              <a:t>“) = </a:t>
            </a:r>
            <a:r>
              <a:rPr lang="cs-CZ" sz="1800" dirty="0" smtClean="0">
                <a:solidFill>
                  <a:srgbClr val="FF0000"/>
                </a:solidFill>
                <a:latin typeface="Arial" charset="0"/>
              </a:rPr>
              <a:t>proces </a:t>
            </a:r>
            <a:r>
              <a:rPr lang="cs-CZ" sz="1800" dirty="0">
                <a:solidFill>
                  <a:srgbClr val="FF0000"/>
                </a:solidFill>
                <a:latin typeface="Arial" charset="0"/>
              </a:rPr>
              <a:t>zabývající se systematickým hledáním, hodnocením a hlavně využitím současných výsledků klinického výzkumu při poskytování péče jednotlivým pacientům.</a:t>
            </a:r>
          </a:p>
          <a:p>
            <a:pPr marL="742950" lvl="1" indent="-285750">
              <a:spcBef>
                <a:spcPct val="3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cs-CZ" sz="1600" dirty="0" smtClean="0">
              <a:latin typeface="Arial" charset="0"/>
            </a:endParaRPr>
          </a:p>
          <a:p>
            <a:pPr marL="742950" lvl="1" indent="-285750">
              <a:spcBef>
                <a:spcPct val="3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0" smtClean="0">
                <a:latin typeface="Arial" charset="0"/>
              </a:rPr>
              <a:t>Poskytování </a:t>
            </a:r>
            <a:r>
              <a:rPr lang="cs-CZ" sz="1600" dirty="0">
                <a:latin typeface="Arial" charset="0"/>
              </a:rPr>
              <a:t>důkazů pomocí klinického výzkumu a vědecké literatury.</a:t>
            </a:r>
          </a:p>
          <a:p>
            <a:pPr marL="742950" lvl="1" indent="-285750">
              <a:spcBef>
                <a:spcPct val="3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charset="0"/>
              </a:rPr>
              <a:t>Vytváření klinických doporučení (založených na důkazech) a jejich distribuce.</a:t>
            </a:r>
          </a:p>
          <a:p>
            <a:pPr marL="742950" lvl="1" indent="-285750">
              <a:spcBef>
                <a:spcPct val="3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charset="0"/>
              </a:rPr>
              <a:t>Implementace účinných a efektivních postupů pomocí výuky a řízení kvality.</a:t>
            </a:r>
          </a:p>
          <a:p>
            <a:pPr marL="742950" lvl="1" indent="-285750">
              <a:spcBef>
                <a:spcPct val="3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charset="0"/>
              </a:rPr>
              <a:t>Hodnocení dodržování doporučených postupů pomocí klinických auditů, indikátorů kvality a výsledků léčebné péče.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729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Cross-over</a:t>
            </a:r>
            <a:r>
              <a:rPr lang="cs-CZ" sz="2600" dirty="0" smtClean="0"/>
              <a:t> studie </a:t>
            </a:r>
            <a:r>
              <a:rPr lang="en-US" sz="2600" dirty="0" smtClean="0"/>
              <a:t>(II)</a:t>
            </a:r>
            <a:endParaRPr lang="cs-CZ" sz="2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 smtClean="0"/>
              <a:t>Efekt</a:t>
            </a:r>
          </a:p>
          <a:p>
            <a:pPr lvl="1"/>
            <a:r>
              <a:rPr lang="cs-CZ" sz="2000" b="0" dirty="0" smtClean="0"/>
              <a:t>Intervence</a:t>
            </a:r>
          </a:p>
          <a:p>
            <a:pPr lvl="1"/>
            <a:r>
              <a:rPr lang="cs-CZ" sz="2000" b="0" dirty="0" smtClean="0"/>
              <a:t>Carry-</a:t>
            </a:r>
            <a:r>
              <a:rPr lang="cs-CZ" sz="2000" b="0" dirty="0" err="1" smtClean="0"/>
              <a:t>over</a:t>
            </a:r>
            <a:r>
              <a:rPr lang="cs-CZ" sz="2000" b="0" dirty="0" smtClean="0"/>
              <a:t> (farmakologický, psychologický)</a:t>
            </a:r>
          </a:p>
          <a:p>
            <a:pPr lvl="1"/>
            <a:r>
              <a:rPr lang="cs-CZ" sz="2000" dirty="0" smtClean="0"/>
              <a:t>V</a:t>
            </a:r>
            <a:r>
              <a:rPr lang="cs-CZ" sz="2000" b="0" dirty="0" smtClean="0"/>
              <a:t>liv časového období (z</a:t>
            </a:r>
            <a:r>
              <a:rPr lang="cs-CZ" sz="2000" dirty="0" smtClean="0"/>
              <a:t>měna podmínek</a:t>
            </a:r>
            <a:r>
              <a:rPr lang="cs-CZ" sz="2000" b="0" dirty="0" smtClean="0"/>
              <a:t>)</a:t>
            </a:r>
          </a:p>
          <a:p>
            <a:pPr lvl="1"/>
            <a:r>
              <a:rPr lang="cs-CZ" sz="2000" dirty="0" smtClean="0"/>
              <a:t>(Interakce léčby a časového období)</a:t>
            </a:r>
            <a:r>
              <a:rPr lang="cs-CZ" sz="2000" b="0" dirty="0" smtClean="0"/>
              <a:t> </a:t>
            </a:r>
          </a:p>
          <a:p>
            <a:r>
              <a:rPr lang="cs-CZ" b="0" dirty="0" smtClean="0"/>
              <a:t>Není možné realizovat vždy </a:t>
            </a:r>
          </a:p>
          <a:p>
            <a:pPr lvl="1"/>
            <a:r>
              <a:rPr lang="cs-CZ" sz="2000" b="0" dirty="0" smtClean="0"/>
              <a:t>vhodné pro relativně stabilní chronická onemocnění (DM, hypertenze)</a:t>
            </a:r>
          </a:p>
          <a:p>
            <a:pPr lvl="1"/>
            <a:r>
              <a:rPr lang="cs-CZ" sz="2000" b="0" dirty="0" smtClean="0"/>
              <a:t>nevhodné pro měnící se </a:t>
            </a:r>
            <a:r>
              <a:rPr lang="cs-CZ" sz="2000" dirty="0" smtClean="0"/>
              <a:t>onemocnění</a:t>
            </a:r>
            <a:r>
              <a:rPr lang="cs-CZ" sz="2000" b="0" dirty="0" smtClean="0"/>
              <a:t> (onkologie</a:t>
            </a:r>
            <a:r>
              <a:rPr lang="cs-CZ" sz="2000" dirty="0" smtClean="0"/>
              <a:t> - </a:t>
            </a:r>
            <a:r>
              <a:rPr lang="cs-CZ" sz="2000" b="0" dirty="0" smtClean="0"/>
              <a:t>progrese, vliv sekvence) nebo podmínky </a:t>
            </a:r>
            <a:r>
              <a:rPr lang="cs-CZ" sz="2000" dirty="0" smtClean="0"/>
              <a:t>(</a:t>
            </a:r>
            <a:r>
              <a:rPr lang="cs-CZ" sz="2000" b="0" dirty="0" smtClean="0"/>
              <a:t>alergie) </a:t>
            </a:r>
          </a:p>
          <a:p>
            <a:endParaRPr lang="cs-CZ" b="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66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err="1" smtClean="0"/>
              <a:t>Faktori</a:t>
            </a:r>
            <a:r>
              <a:rPr lang="cs-CZ" sz="2600" dirty="0" err="1" smtClean="0"/>
              <a:t>ální</a:t>
            </a:r>
            <a:r>
              <a:rPr lang="cs-CZ" sz="2600" dirty="0" smtClean="0"/>
              <a:t> design</a:t>
            </a:r>
            <a:endParaRPr lang="cs-CZ" sz="2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 smtClean="0"/>
              <a:t>Rovněž randomizovaná</a:t>
            </a:r>
            <a:r>
              <a:rPr lang="en-US" b="0" dirty="0" smtClean="0"/>
              <a:t>, </a:t>
            </a:r>
            <a:r>
              <a:rPr lang="cs-CZ" b="0" dirty="0" smtClean="0"/>
              <a:t>kontrolovaná</a:t>
            </a:r>
          </a:p>
          <a:p>
            <a:r>
              <a:rPr lang="cs-CZ" b="0" dirty="0" smtClean="0"/>
              <a:t>Studie spíše </a:t>
            </a:r>
            <a:r>
              <a:rPr lang="en-US" b="0" dirty="0" smtClean="0"/>
              <a:t>“</a:t>
            </a:r>
            <a:r>
              <a:rPr lang="cs-CZ" b="0" dirty="0" smtClean="0"/>
              <a:t>optimalizující</a:t>
            </a:r>
            <a:r>
              <a:rPr lang="en-US" b="0" dirty="0" smtClean="0"/>
              <a:t>”</a:t>
            </a:r>
            <a:r>
              <a:rPr lang="cs-CZ" b="0" dirty="0" smtClean="0"/>
              <a:t> již zavedené intervence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365" y="3015482"/>
            <a:ext cx="6083269" cy="2999867"/>
          </a:xfrm>
          <a:prstGeom prst="rect">
            <a:avLst/>
          </a:prstGeom>
        </p:spPr>
      </p:pic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7782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Dose-finding</a:t>
            </a:r>
            <a:r>
              <a:rPr lang="en-US" sz="2600" dirty="0" smtClean="0"/>
              <a:t>, </a:t>
            </a:r>
            <a:r>
              <a:rPr lang="cs-CZ" sz="2600" dirty="0" smtClean="0"/>
              <a:t>dose</a:t>
            </a:r>
            <a:r>
              <a:rPr lang="en-US" sz="2600" dirty="0" smtClean="0"/>
              <a:t>-ranging, dose-response, </a:t>
            </a:r>
            <a:r>
              <a:rPr lang="en-US" sz="2600" dirty="0" err="1" smtClean="0"/>
              <a:t>apod</a:t>
            </a:r>
            <a:r>
              <a:rPr lang="en-US" sz="2600" dirty="0"/>
              <a:t>.</a:t>
            </a:r>
            <a:endParaRPr lang="cs-CZ" sz="2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/>
              <a:t>Studie </a:t>
            </a:r>
            <a:r>
              <a:rPr lang="cs-CZ" b="0" dirty="0" smtClean="0"/>
              <a:t>fáze</a:t>
            </a:r>
            <a:r>
              <a:rPr lang="en-US" b="0" dirty="0" smtClean="0"/>
              <a:t> </a:t>
            </a:r>
            <a:r>
              <a:rPr lang="cs-CZ" b="0" dirty="0" smtClean="0"/>
              <a:t>I, II</a:t>
            </a:r>
            <a:endParaRPr lang="en-US" b="0" dirty="0" smtClean="0"/>
          </a:p>
          <a:p>
            <a:r>
              <a:rPr lang="cs-CZ" b="0" dirty="0" smtClean="0"/>
              <a:t>Stanovení optimální dávky </a:t>
            </a:r>
            <a:r>
              <a:rPr lang="en-US" b="0" dirty="0" smtClean="0"/>
              <a:t>(</a:t>
            </a:r>
            <a:r>
              <a:rPr lang="cs-CZ" b="0" dirty="0" smtClean="0"/>
              <a:t>max. účinek, min. nežádoucí účinek</a:t>
            </a:r>
            <a:r>
              <a:rPr lang="en-US" b="0" dirty="0" smtClean="0"/>
              <a:t>)</a:t>
            </a:r>
            <a:endParaRPr lang="cs-CZ" b="0" dirty="0" smtClean="0"/>
          </a:p>
          <a:p>
            <a:r>
              <a:rPr lang="cs-CZ" b="0" dirty="0" smtClean="0"/>
              <a:t>Odpověď vs. dávka</a:t>
            </a:r>
          </a:p>
          <a:p>
            <a:r>
              <a:rPr lang="cs-CZ" b="0" dirty="0" smtClean="0"/>
              <a:t>Zpravidla více dávek</a:t>
            </a:r>
            <a:r>
              <a:rPr lang="en-US" b="0" dirty="0" smtClean="0"/>
              <a:t> (ran</a:t>
            </a:r>
            <a:r>
              <a:rPr lang="cs-CZ" b="0" dirty="0" smtClean="0"/>
              <a:t>é fáze více, pozdější fáze srovnávají už jen několik vybraných</a:t>
            </a:r>
            <a:r>
              <a:rPr lang="en-US" b="0" dirty="0" smtClean="0"/>
              <a:t>)</a:t>
            </a:r>
          </a:p>
          <a:p>
            <a:pPr lvl="1"/>
            <a:r>
              <a:rPr lang="cs-CZ" b="0" dirty="0" smtClean="0"/>
              <a:t>Paralelně více dávek, pacienti randomizováni </a:t>
            </a:r>
            <a:r>
              <a:rPr lang="en-US" b="0" dirty="0" smtClean="0"/>
              <a:t>(</a:t>
            </a:r>
            <a:r>
              <a:rPr lang="cs-CZ" b="0" dirty="0" smtClean="0"/>
              <a:t>nutná znalost bezpečnostního profilu</a:t>
            </a:r>
            <a:r>
              <a:rPr lang="en-US" b="0" dirty="0" smtClean="0"/>
              <a:t>)</a:t>
            </a:r>
            <a:endParaRPr lang="cs-CZ" b="0" dirty="0" smtClean="0"/>
          </a:p>
          <a:p>
            <a:pPr lvl="1"/>
            <a:r>
              <a:rPr lang="cs-CZ" b="0" dirty="0" err="1" smtClean="0"/>
              <a:t>Cross-over</a:t>
            </a:r>
            <a:endParaRPr lang="cs-CZ" b="0" dirty="0" smtClean="0"/>
          </a:p>
          <a:p>
            <a:pPr lvl="1"/>
            <a:r>
              <a:rPr lang="cs-CZ" b="0" dirty="0" smtClean="0"/>
              <a:t>Titrace pro každého pacienta </a:t>
            </a:r>
            <a:r>
              <a:rPr lang="en-US" b="0" dirty="0" smtClean="0"/>
              <a:t>(</a:t>
            </a:r>
            <a:r>
              <a:rPr lang="cs-CZ" b="0" dirty="0" smtClean="0"/>
              <a:t>chronická onemocnění</a:t>
            </a:r>
            <a:r>
              <a:rPr lang="en-US" b="0" dirty="0" smtClean="0"/>
              <a:t>)</a:t>
            </a:r>
            <a:endParaRPr lang="cs-CZ" b="0" dirty="0" smtClean="0"/>
          </a:p>
          <a:p>
            <a:pPr lvl="1"/>
            <a:r>
              <a:rPr lang="cs-CZ" dirty="0" smtClean="0"/>
              <a:t>Eskalace dávky</a:t>
            </a:r>
            <a:endParaRPr lang="cs-CZ" b="0" dirty="0" smtClean="0"/>
          </a:p>
          <a:p>
            <a:endParaRPr lang="cs-CZ" b="0" dirty="0"/>
          </a:p>
          <a:p>
            <a:endParaRPr lang="cs-CZ" b="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867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 informací o designu studie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 smtClean="0"/>
              <a:t>Popis ramen (skupin)</a:t>
            </a:r>
          </a:p>
          <a:p>
            <a:r>
              <a:rPr lang="cs-CZ" b="0" dirty="0" smtClean="0"/>
              <a:t>Přiřazení intervence (randomizace, dle zařazení) zaslepení</a:t>
            </a:r>
          </a:p>
          <a:p>
            <a:r>
              <a:rPr lang="cs-CZ" b="0" dirty="0" smtClean="0"/>
              <a:t>Popis fází </a:t>
            </a:r>
          </a:p>
          <a:p>
            <a:pPr lvl="1"/>
            <a:r>
              <a:rPr lang="cs-CZ" b="0" dirty="0" err="1" smtClean="0"/>
              <a:t>screening</a:t>
            </a:r>
            <a:endParaRPr lang="cs-CZ" b="0" dirty="0" smtClean="0"/>
          </a:p>
          <a:p>
            <a:pPr lvl="1"/>
            <a:r>
              <a:rPr lang="cs-CZ" b="0" dirty="0" smtClean="0"/>
              <a:t>run-in</a:t>
            </a:r>
          </a:p>
          <a:p>
            <a:pPr lvl="1"/>
            <a:r>
              <a:rPr lang="cs-CZ" b="0" dirty="0" smtClean="0"/>
              <a:t>průběh a ukončení intervence</a:t>
            </a:r>
          </a:p>
          <a:p>
            <a:pPr lvl="1"/>
            <a:r>
              <a:rPr lang="cs-CZ" b="0" dirty="0" smtClean="0"/>
              <a:t>průběh a ukončení následného sledování (</a:t>
            </a:r>
            <a:r>
              <a:rPr lang="cs-CZ" b="0" dirty="0" err="1" smtClean="0"/>
              <a:t>follow</a:t>
            </a:r>
            <a:r>
              <a:rPr lang="cs-CZ" b="0" dirty="0" smtClean="0"/>
              <a:t>-up)</a:t>
            </a:r>
          </a:p>
          <a:p>
            <a:r>
              <a:rPr lang="cs-CZ" b="0" dirty="0" smtClean="0"/>
              <a:t>Počet pacientů</a:t>
            </a:r>
          </a:p>
          <a:p>
            <a:r>
              <a:rPr lang="cs-CZ" b="0" dirty="0" smtClean="0"/>
              <a:t>Popis základního sledování během jednotlivých fází (co se bude sledovat, jak často)</a:t>
            </a:r>
          </a:p>
          <a:p>
            <a:r>
              <a:rPr lang="cs-CZ" b="0" dirty="0" smtClean="0"/>
              <a:t>Ukončení účasti pacienta ve studii, ukončení studie</a:t>
            </a:r>
          </a:p>
          <a:p>
            <a:endParaRPr lang="cs-CZ" b="0" dirty="0" smtClean="0"/>
          </a:p>
          <a:p>
            <a:endParaRPr lang="cs-CZ" b="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62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populace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8808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definují </a:t>
            </a:r>
            <a:r>
              <a:rPr lang="en-US" dirty="0" smtClean="0"/>
              <a:t>“</a:t>
            </a:r>
            <a:r>
              <a:rPr lang="cs-CZ" dirty="0" smtClean="0"/>
              <a:t>analyzované populace</a:t>
            </a:r>
            <a:r>
              <a:rPr lang="en-US" dirty="0" smtClean="0"/>
              <a:t>”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b="1" dirty="0" smtClean="0"/>
              <a:t>Ideální stav</a:t>
            </a:r>
            <a:r>
              <a:rPr lang="cs-CZ" sz="2400" dirty="0" smtClean="0"/>
              <a:t>: </a:t>
            </a:r>
            <a:r>
              <a:rPr lang="cs-CZ" sz="2400" b="0" dirty="0" smtClean="0"/>
              <a:t>všichni pacienti zařazeni do studie, randomizováni, podstoupí intervenci dle protokolu, ukončí dle protokolu, apod.</a:t>
            </a:r>
          </a:p>
          <a:p>
            <a:r>
              <a:rPr lang="cs-CZ" sz="2400" b="1" dirty="0" smtClean="0"/>
              <a:t>Realistický stav</a:t>
            </a:r>
            <a:r>
              <a:rPr lang="cs-CZ" sz="2400" dirty="0" smtClean="0"/>
              <a:t>: </a:t>
            </a:r>
            <a:r>
              <a:rPr lang="cs-CZ" sz="2400" b="0" dirty="0" smtClean="0"/>
              <a:t>zařazení pacientů nebo průběh intervence neodpovídá protokolu, pacienti ukončí intervenci/studii z bezpečnostních/jiných důvodů, bez udání důvodů, “</a:t>
            </a:r>
            <a:r>
              <a:rPr lang="cs-CZ" sz="2400" b="0" dirty="0" err="1" smtClean="0"/>
              <a:t>lost</a:t>
            </a:r>
            <a:r>
              <a:rPr lang="cs-CZ" sz="2400" b="0" dirty="0" smtClean="0"/>
              <a:t> to </a:t>
            </a:r>
            <a:r>
              <a:rPr lang="cs-CZ" sz="2400" b="0" dirty="0" err="1" smtClean="0"/>
              <a:t>follow</a:t>
            </a:r>
            <a:r>
              <a:rPr lang="cs-CZ" sz="2400" b="0" dirty="0" smtClean="0"/>
              <a:t> up”, chyby, …</a:t>
            </a:r>
          </a:p>
          <a:p>
            <a:endParaRPr lang="cs-CZ" sz="2400" b="0" dirty="0" smtClean="0"/>
          </a:p>
          <a:p>
            <a:pPr marL="0" indent="0">
              <a:buNone/>
            </a:pPr>
            <a:r>
              <a:rPr lang="cs-CZ" sz="2400" dirty="0" smtClean="0"/>
              <a:t>Mají takoví pacienti být zařazeni do vyhodnocení?</a:t>
            </a:r>
          </a:p>
          <a:p>
            <a:r>
              <a:rPr lang="cs-CZ" sz="2400" b="0" dirty="0" smtClean="0"/>
              <a:t>ANO: může vést ke zkreslení (např. pokud pacient nedostal léčbu v plné dávce, nebude</a:t>
            </a:r>
            <a:r>
              <a:rPr lang="en-US" sz="2400" b="0" dirty="0" smtClean="0"/>
              <a:t> </a:t>
            </a:r>
            <a:r>
              <a:rPr lang="cs-CZ" sz="2400" b="0" dirty="0" smtClean="0"/>
              <a:t>účinek</a:t>
            </a:r>
            <a:r>
              <a:rPr lang="en-US" sz="2400" b="0" dirty="0" smtClean="0"/>
              <a:t> </a:t>
            </a:r>
            <a:r>
              <a:rPr lang="cs-CZ" sz="2400" b="0" dirty="0" smtClean="0"/>
              <a:t>stejný, jako kdyby ji dostal)</a:t>
            </a:r>
          </a:p>
          <a:p>
            <a:r>
              <a:rPr lang="cs-CZ" sz="2400" b="0" dirty="0" smtClean="0"/>
              <a:t>NE: může vést ke zkreslení (např. tímto z jednoho ramene vyloučeni pacienti s horší prognózou, to povede k umělému rozdílu mezi  rameny)</a:t>
            </a:r>
            <a:endParaRPr lang="en-US" sz="2400" b="0" dirty="0" smtClean="0"/>
          </a:p>
          <a:p>
            <a:pPr marL="0" indent="0">
              <a:buNone/>
            </a:pPr>
            <a:r>
              <a:rPr lang="cs-CZ" sz="2400" b="0" dirty="0" smtClean="0"/>
              <a:t>→</a:t>
            </a:r>
            <a:r>
              <a:rPr lang="en-US" sz="2400" b="0" dirty="0" smtClean="0"/>
              <a:t> </a:t>
            </a:r>
            <a:r>
              <a:rPr lang="cs-CZ" sz="2400" b="0" dirty="0" smtClean="0"/>
              <a:t>Je nezbytná definice analyzovaných populací </a:t>
            </a:r>
            <a:r>
              <a:rPr lang="en-US" sz="2400" b="0" dirty="0" smtClean="0"/>
              <a:t>(</a:t>
            </a:r>
            <a:r>
              <a:rPr lang="cs-CZ" sz="2400" b="0" dirty="0" smtClean="0"/>
              <a:t>záleží na </a:t>
            </a:r>
            <a:r>
              <a:rPr lang="cs-CZ" sz="2400" b="0" dirty="0"/>
              <a:t>otázce, která se má </a:t>
            </a:r>
            <a:r>
              <a:rPr lang="cs-CZ" sz="2400" b="0" dirty="0" smtClean="0"/>
              <a:t>zodpovědět</a:t>
            </a:r>
            <a:r>
              <a:rPr lang="en-US" sz="2400" b="0" dirty="0" smtClean="0"/>
              <a:t>)</a:t>
            </a:r>
            <a:r>
              <a:rPr lang="cs-CZ" sz="2400" b="0" dirty="0" smtClean="0"/>
              <a:t> </a:t>
            </a:r>
            <a:r>
              <a:rPr lang="en-US" sz="2400" b="0" dirty="0" smtClean="0"/>
              <a:t>(“analysis population”, “analysis set”)</a:t>
            </a:r>
          </a:p>
          <a:p>
            <a:pPr marL="0" indent="0">
              <a:buNone/>
            </a:pPr>
            <a:endParaRPr lang="en-US" sz="2400" b="0" dirty="0"/>
          </a:p>
          <a:p>
            <a:r>
              <a:rPr lang="cs-CZ" sz="2400" b="0" dirty="0" smtClean="0"/>
              <a:t>Neplést si se studijní populací </a:t>
            </a:r>
            <a:r>
              <a:rPr lang="en-US" sz="2400" b="0" dirty="0" smtClean="0"/>
              <a:t>(“study population”, “patient population”)</a:t>
            </a:r>
            <a:r>
              <a:rPr lang="cs-CZ" sz="2400" b="0" dirty="0" smtClean="0"/>
              <a:t>, kterou mají zařazení pacienti reprezentovat</a:t>
            </a:r>
            <a:r>
              <a:rPr lang="en-US" sz="2400" b="0" dirty="0" smtClean="0"/>
              <a:t> (</a:t>
            </a:r>
            <a:r>
              <a:rPr lang="cs-CZ" sz="2400" dirty="0" smtClean="0"/>
              <a:t>daná indikace</a:t>
            </a:r>
            <a:r>
              <a:rPr lang="en-US" sz="2400" b="0" dirty="0" smtClean="0"/>
              <a:t>, </a:t>
            </a:r>
            <a:r>
              <a:rPr lang="cs-CZ" sz="2400" b="0" dirty="0" smtClean="0"/>
              <a:t>kritéria pro zařazení</a:t>
            </a:r>
            <a:r>
              <a:rPr lang="en-US" sz="2400" b="0" dirty="0" smtClean="0"/>
              <a:t>)</a:t>
            </a:r>
            <a:endParaRPr lang="cs-CZ" sz="2400" b="0" dirty="0" smtClean="0"/>
          </a:p>
          <a:p>
            <a:endParaRPr lang="cs-CZ" sz="2400" b="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93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Analyzované populace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i="1" dirty="0" err="1" smtClean="0"/>
              <a:t>Intention</a:t>
            </a:r>
            <a:r>
              <a:rPr lang="cs-CZ" sz="1600" i="1" dirty="0" smtClean="0"/>
              <a:t>-to-</a:t>
            </a:r>
            <a:r>
              <a:rPr lang="cs-CZ" sz="1600" i="1" dirty="0" err="1" smtClean="0"/>
              <a:t>treat</a:t>
            </a:r>
            <a:r>
              <a:rPr lang="cs-CZ" sz="1600" i="1" dirty="0" smtClean="0"/>
              <a:t> </a:t>
            </a:r>
            <a:r>
              <a:rPr lang="cs-CZ" sz="1600" dirty="0" smtClean="0"/>
              <a:t>(ITT) </a:t>
            </a:r>
            <a:r>
              <a:rPr lang="cs-CZ" sz="1600" b="0" dirty="0"/>
              <a:t>- </a:t>
            </a:r>
            <a:r>
              <a:rPr lang="cs-CZ" sz="1600" b="0" dirty="0" smtClean="0"/>
              <a:t>soubor pacientů plánovaných </a:t>
            </a:r>
            <a:r>
              <a:rPr lang="cs-CZ" sz="1600" b="0" dirty="0"/>
              <a:t>pro </a:t>
            </a:r>
            <a:r>
              <a:rPr lang="cs-CZ" sz="1600" b="0" dirty="0" smtClean="0"/>
              <a:t>použití intervence bez </a:t>
            </a:r>
            <a:r>
              <a:rPr lang="cs-CZ" sz="1600" b="0" dirty="0"/>
              <a:t>ohledu na to, zda a v jaké </a:t>
            </a:r>
            <a:r>
              <a:rPr lang="cs-CZ" sz="1600" b="0" dirty="0" smtClean="0"/>
              <a:t>míře byla reálně aplikována.</a:t>
            </a:r>
          </a:p>
          <a:p>
            <a:pPr lvl="1"/>
            <a:r>
              <a:rPr lang="cs-CZ" sz="1600" b="0" dirty="0" smtClean="0"/>
              <a:t>Např</a:t>
            </a:r>
            <a:r>
              <a:rPr lang="cs-CZ" sz="1600" b="0" dirty="0"/>
              <a:t>. všichni pacienti, kteří podstoupili randomizaci, analyzováno dle léčby přiřazené při randomizaci, bez ohledu na skutečnost</a:t>
            </a:r>
          </a:p>
          <a:p>
            <a:pPr lvl="1"/>
            <a:r>
              <a:rPr lang="cs-CZ" sz="1600" b="0" dirty="0"/>
              <a:t>„Gold standard” pro fázi III, </a:t>
            </a:r>
            <a:r>
              <a:rPr lang="cs-CZ" sz="1600" b="0" dirty="0" smtClean="0"/>
              <a:t>konzervativní </a:t>
            </a:r>
            <a:r>
              <a:rPr lang="cs-CZ" sz="1600" b="0" dirty="0"/>
              <a:t>z hlediska superiority (účinek prokázán přesto, že byli započítáni pacienti, u kterých nemohlo k </a:t>
            </a:r>
            <a:r>
              <a:rPr lang="en-US" sz="1600" b="0" dirty="0" err="1" smtClean="0"/>
              <a:t>pln</a:t>
            </a:r>
            <a:r>
              <a:rPr lang="cs-CZ" sz="1600" b="0" dirty="0" smtClean="0"/>
              <a:t>é</a:t>
            </a:r>
            <a:r>
              <a:rPr lang="en-US" sz="1600" b="0" dirty="0" smtClean="0"/>
              <a:t>mu </a:t>
            </a:r>
            <a:r>
              <a:rPr lang="cs-CZ" sz="1600" b="0" dirty="0" smtClean="0"/>
              <a:t>účinku </a:t>
            </a:r>
            <a:r>
              <a:rPr lang="cs-CZ" sz="1600" b="0" dirty="0"/>
              <a:t>dojít, odpovídá účinku v reálné populaci)</a:t>
            </a:r>
          </a:p>
          <a:p>
            <a:r>
              <a:rPr lang="cs-CZ" sz="1600" i="1" dirty="0" err="1" smtClean="0"/>
              <a:t>Modified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intention</a:t>
            </a:r>
            <a:r>
              <a:rPr lang="cs-CZ" sz="1600" i="1" dirty="0" smtClean="0"/>
              <a:t>-to-</a:t>
            </a:r>
            <a:r>
              <a:rPr lang="cs-CZ" sz="1600" i="1" dirty="0" err="1" smtClean="0"/>
              <a:t>treat</a:t>
            </a:r>
            <a:r>
              <a:rPr lang="cs-CZ" sz="1600" i="1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mITT</a:t>
            </a:r>
            <a:r>
              <a:rPr lang="cs-CZ" sz="1600" dirty="0" smtClean="0"/>
              <a:t>) </a:t>
            </a:r>
            <a:r>
              <a:rPr lang="cs-CZ" sz="1600" b="0" dirty="0" smtClean="0"/>
              <a:t>– podskupina </a:t>
            </a:r>
            <a:r>
              <a:rPr lang="cs-CZ" sz="1600" b="0" dirty="0"/>
              <a:t>pacientů </a:t>
            </a:r>
            <a:r>
              <a:rPr lang="cs-CZ" sz="1600" b="0" dirty="0" smtClean="0"/>
              <a:t>ITT, kterým byla podána alespoň jedna dávka léčiva.</a:t>
            </a:r>
            <a:endParaRPr lang="cs-CZ" sz="1600" b="0" dirty="0"/>
          </a:p>
          <a:p>
            <a:r>
              <a:rPr lang="cs-CZ" sz="1600" i="1" dirty="0" smtClean="0"/>
              <a:t>Per-</a:t>
            </a:r>
            <a:r>
              <a:rPr lang="cs-CZ" sz="1600" i="1" dirty="0" err="1" smtClean="0"/>
              <a:t>protocol</a:t>
            </a:r>
            <a:r>
              <a:rPr lang="cs-CZ" sz="1600" i="1" dirty="0" smtClean="0"/>
              <a:t> </a:t>
            </a:r>
            <a:r>
              <a:rPr lang="cs-CZ" sz="1600" dirty="0" smtClean="0"/>
              <a:t>(</a:t>
            </a:r>
            <a:r>
              <a:rPr lang="cs-CZ" sz="1600" dirty="0"/>
              <a:t>PP) </a:t>
            </a:r>
            <a:r>
              <a:rPr lang="cs-CZ" sz="1600" b="0" dirty="0"/>
              <a:t>- </a:t>
            </a:r>
            <a:r>
              <a:rPr lang="cs-CZ" sz="1600" b="0" dirty="0" smtClean="0"/>
              <a:t>soubor </a:t>
            </a:r>
            <a:r>
              <a:rPr lang="cs-CZ" sz="1600" b="0" dirty="0"/>
              <a:t>pacientů, </a:t>
            </a:r>
            <a:r>
              <a:rPr lang="cs-CZ" sz="1600" b="0" dirty="0" smtClean="0"/>
              <a:t>kteří odpovídali zařazovacím kritériím a dodrželi protokol (tedy žádné </a:t>
            </a:r>
            <a:r>
              <a:rPr lang="cs-CZ" sz="1600" b="0" dirty="0"/>
              <a:t>významné odchylky od </a:t>
            </a:r>
            <a:r>
              <a:rPr lang="cs-CZ" sz="1600" b="0" dirty="0" smtClean="0"/>
              <a:t>protokolu).</a:t>
            </a:r>
            <a:endParaRPr lang="cs-CZ" sz="1600" b="0" dirty="0"/>
          </a:p>
          <a:p>
            <a:pPr lvl="1"/>
            <a:r>
              <a:rPr lang="cs-CZ" sz="1600" b="0" dirty="0"/>
              <a:t>Běžnější pro fázi </a:t>
            </a:r>
            <a:r>
              <a:rPr lang="cs-CZ" sz="1600" b="0" dirty="0" smtClean="0"/>
              <a:t>II</a:t>
            </a:r>
            <a:r>
              <a:rPr lang="cs-CZ" sz="1600" dirty="0"/>
              <a:t> </a:t>
            </a:r>
            <a:r>
              <a:rPr lang="en-US" sz="1600" dirty="0" smtClean="0"/>
              <a:t>(</a:t>
            </a:r>
            <a:r>
              <a:rPr lang="cs-CZ" sz="1600" dirty="0" smtClean="0"/>
              <a:t>měření </a:t>
            </a:r>
            <a:r>
              <a:rPr lang="en-US" sz="1600" dirty="0" smtClean="0"/>
              <a:t>“</a:t>
            </a:r>
            <a:r>
              <a:rPr lang="en-US" sz="1600" b="0" dirty="0" err="1" smtClean="0"/>
              <a:t>biologick</a:t>
            </a:r>
            <a:r>
              <a:rPr lang="cs-CZ" sz="1600" b="0" dirty="0" err="1" smtClean="0"/>
              <a:t>ého</a:t>
            </a:r>
            <a:r>
              <a:rPr lang="cs-CZ" sz="1600" b="0" dirty="0" smtClean="0"/>
              <a:t> účinku</a:t>
            </a:r>
            <a:r>
              <a:rPr lang="en-US" sz="1600" b="0" dirty="0" smtClean="0"/>
              <a:t>“)</a:t>
            </a:r>
            <a:r>
              <a:rPr lang="cs-CZ" sz="1600" b="0" dirty="0" smtClean="0"/>
              <a:t> a ekvivalenční studie</a:t>
            </a:r>
            <a:r>
              <a:rPr lang="en-US" sz="1600" b="0" dirty="0" smtClean="0"/>
              <a:t> (</a:t>
            </a:r>
            <a:r>
              <a:rPr lang="cs-CZ" sz="1600" b="0" dirty="0" smtClean="0"/>
              <a:t>konzervativní </a:t>
            </a:r>
            <a:r>
              <a:rPr lang="cs-CZ" sz="1600" b="0" dirty="0"/>
              <a:t>z hlediska </a:t>
            </a:r>
            <a:r>
              <a:rPr lang="cs-CZ" sz="1600" b="0" dirty="0" smtClean="0"/>
              <a:t>ekvivalence</a:t>
            </a:r>
            <a:r>
              <a:rPr lang="en-US" sz="1600" b="0" dirty="0" smtClean="0"/>
              <a:t>; </a:t>
            </a:r>
            <a:r>
              <a:rPr lang="cs-CZ" sz="1600" b="0" dirty="0" smtClean="0"/>
              <a:t>zařazení pacientů neléčených dle protokolu povede ke snížení účinku intervencí, tj. povede k rovnosti</a:t>
            </a:r>
            <a:r>
              <a:rPr lang="en-US" sz="1600" b="0" dirty="0" smtClean="0"/>
              <a:t>)</a:t>
            </a:r>
            <a:endParaRPr lang="cs-CZ" sz="1600" b="0" dirty="0"/>
          </a:p>
          <a:p>
            <a:r>
              <a:rPr lang="cs-CZ" sz="1600" i="1" dirty="0" err="1" smtClean="0"/>
              <a:t>Safety</a:t>
            </a:r>
            <a:r>
              <a:rPr lang="cs-CZ" sz="1600" i="1" dirty="0" smtClean="0"/>
              <a:t> set </a:t>
            </a:r>
            <a:r>
              <a:rPr lang="cs-CZ" sz="1600" b="0" dirty="0"/>
              <a:t>- soubor </a:t>
            </a:r>
            <a:r>
              <a:rPr lang="cs-CZ" sz="1600" b="0" dirty="0" smtClean="0"/>
              <a:t>pacientů, </a:t>
            </a:r>
            <a:r>
              <a:rPr lang="cs-CZ" sz="1600" b="0" dirty="0"/>
              <a:t>kterým byla podána alespoň jedna dávka </a:t>
            </a:r>
            <a:r>
              <a:rPr lang="cs-CZ" sz="1600" b="0" dirty="0" smtClean="0"/>
              <a:t>léčiva</a:t>
            </a:r>
            <a:endParaRPr lang="cs-CZ" sz="1600" b="0" dirty="0"/>
          </a:p>
          <a:p>
            <a:pPr lvl="1"/>
            <a:r>
              <a:rPr lang="cs-CZ" sz="1600" dirty="0" smtClean="0"/>
              <a:t>Analyzováno </a:t>
            </a:r>
            <a:r>
              <a:rPr lang="cs-CZ" sz="1600" dirty="0"/>
              <a:t>na základě léčby skutečně obdržené, bez ohledu na randomizaci</a:t>
            </a:r>
            <a:endParaRPr lang="cs-CZ" sz="1600" b="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randomizace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4171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mtClean="0"/>
              <a:t>Randomizace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800" b="0" smtClean="0">
                <a:latin typeface="Arial" panose="020B0604020202020204" pitchFamily="34" charset="0"/>
              </a:rPr>
              <a:t>Metodika a proces náhodného (pseudonáhodného) rozdělování subjektů hodnocení (pacientů) do dvou nebo více léčebných skupin.</a:t>
            </a: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1979613" y="2765354"/>
            <a:ext cx="5548312" cy="3663950"/>
            <a:chOff x="1247" y="1586"/>
            <a:chExt cx="3495" cy="2308"/>
          </a:xfrm>
        </p:grpSpPr>
        <p:pic>
          <p:nvPicPr>
            <p:cNvPr id="54277" name="Picture 5" descr="Randomizati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" y="1586"/>
              <a:ext cx="3495" cy="2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278" name="Rectangle 6"/>
            <p:cNvSpPr>
              <a:spLocks noChangeArrowheads="1"/>
            </p:cNvSpPr>
            <p:nvPr/>
          </p:nvSpPr>
          <p:spPr bwMode="auto">
            <a:xfrm>
              <a:off x="2511" y="2486"/>
              <a:ext cx="734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latin typeface="Arial" panose="020B0604020202020204" pitchFamily="34" charset="0"/>
                </a:rPr>
                <a:t>Randomizace</a:t>
              </a:r>
            </a:p>
          </p:txBody>
        </p:sp>
        <p:sp>
          <p:nvSpPr>
            <p:cNvPr id="54279" name="Rectangle 7"/>
            <p:cNvSpPr>
              <a:spLocks noChangeArrowheads="1"/>
            </p:cNvSpPr>
            <p:nvPr/>
          </p:nvSpPr>
          <p:spPr bwMode="auto">
            <a:xfrm>
              <a:off x="2789" y="1706"/>
              <a:ext cx="726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latin typeface="Arial" panose="020B0604020202020204" pitchFamily="34" charset="0"/>
                </a:rPr>
                <a:t>Kontrolní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latin typeface="Arial" panose="020B0604020202020204" pitchFamily="34" charset="0"/>
                </a:rPr>
                <a:t>skupina</a:t>
              </a:r>
            </a:p>
          </p:txBody>
        </p:sp>
        <p:sp>
          <p:nvSpPr>
            <p:cNvPr id="54280" name="Rectangle 8"/>
            <p:cNvSpPr>
              <a:spLocks noChangeArrowheads="1"/>
            </p:cNvSpPr>
            <p:nvPr/>
          </p:nvSpPr>
          <p:spPr bwMode="auto">
            <a:xfrm>
              <a:off x="3651" y="3606"/>
              <a:ext cx="953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latin typeface="Arial" panose="020B0604020202020204" pitchFamily="34" charset="0"/>
                </a:rPr>
                <a:t>Experimentální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latin typeface="Arial" panose="020B0604020202020204" pitchFamily="34" charset="0"/>
                </a:rPr>
                <a:t>skupina</a:t>
              </a:r>
            </a:p>
          </p:txBody>
        </p:sp>
      </p:grpSp>
      <p:sp>
        <p:nvSpPr>
          <p:cNvPr id="9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8714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it-IT" smtClean="0"/>
              <a:t>Cíle a smysl randomizační procedury</a:t>
            </a:r>
            <a:endParaRPr lang="cs-CZ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Tx/>
            </a:pPr>
            <a:r>
              <a:rPr lang="cs-CZ" altLang="cs-CZ" sz="1800" b="1" dirty="0" smtClean="0">
                <a:latin typeface="Arial" panose="020B0604020202020204" pitchFamily="34" charset="0"/>
              </a:rPr>
              <a:t>Zamezit subjektivnímu a selektivnímu rozdělování pacientů (subjektů) do léčebných skupin a zamezit tak systematické chybě - zkreslení</a:t>
            </a:r>
            <a:r>
              <a:rPr lang="cs-CZ" altLang="cs-CZ" sz="1800" b="0" dirty="0" smtClean="0"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</a:pPr>
            <a:endParaRPr lang="cs-CZ" altLang="cs-CZ" sz="1800" b="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Tx/>
            </a:pPr>
            <a:r>
              <a:rPr lang="cs-CZ" altLang="cs-CZ" sz="1800" b="0" dirty="0" smtClean="0">
                <a:latin typeface="Arial" panose="020B0604020202020204" pitchFamily="34" charset="0"/>
              </a:rPr>
              <a:t>Splnit základní </a:t>
            </a:r>
            <a:r>
              <a:rPr lang="cs-CZ" altLang="cs-CZ" sz="1800" dirty="0" smtClean="0">
                <a:latin typeface="Arial" panose="020B0604020202020204" pitchFamily="34" charset="0"/>
              </a:rPr>
              <a:t>předpoklad validního použití statistických testů</a:t>
            </a:r>
            <a:r>
              <a:rPr lang="cs-CZ" altLang="cs-CZ" sz="1800" b="0" dirty="0" smtClean="0">
                <a:latin typeface="Arial" panose="020B0604020202020204" pitchFamily="34" charset="0"/>
              </a:rPr>
              <a:t> - náhodný výběr z populace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</a:pPr>
            <a:endParaRPr lang="cs-CZ" altLang="cs-CZ" sz="1800" b="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Tx/>
            </a:pPr>
            <a:r>
              <a:rPr lang="cs-CZ" altLang="cs-CZ" sz="1800" b="0" dirty="0" smtClean="0">
                <a:latin typeface="Arial" panose="020B0604020202020204" pitchFamily="34" charset="0"/>
              </a:rPr>
              <a:t>Zabezpečit požadovaný poměr počtu pacientů v jednotlivých léčebných skupinách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</a:pPr>
            <a:endParaRPr lang="cs-CZ" altLang="cs-CZ" sz="1800" b="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Tx/>
            </a:pPr>
            <a:r>
              <a:rPr lang="cs-CZ" altLang="cs-CZ" sz="1800" b="0" dirty="0" smtClean="0">
                <a:latin typeface="Arial" panose="020B0604020202020204" pitchFamily="34" charset="0"/>
              </a:rPr>
              <a:t>Možnost kontroly rovnoměrné distribuce prognostických faktorů v léčebných skupinách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</a:pPr>
            <a:endParaRPr lang="cs-CZ" altLang="cs-CZ" sz="1800" b="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Tx/>
            </a:pPr>
            <a:r>
              <a:rPr lang="cs-CZ" altLang="cs-CZ" sz="1800" b="0" dirty="0" smtClean="0">
                <a:latin typeface="Arial" panose="020B0604020202020204" pitchFamily="34" charset="0"/>
              </a:rPr>
              <a:t>Randomizace však </a:t>
            </a:r>
            <a:r>
              <a:rPr lang="cs-CZ" altLang="cs-CZ" sz="1800" dirty="0" smtClean="0">
                <a:latin typeface="Arial" panose="020B0604020202020204" pitchFamily="34" charset="0"/>
              </a:rPr>
              <a:t>není zárukou</a:t>
            </a:r>
            <a:r>
              <a:rPr lang="cs-CZ" altLang="cs-CZ" sz="1800" b="0" dirty="0" smtClean="0">
                <a:latin typeface="Arial" panose="020B0604020202020204" pitchFamily="34" charset="0"/>
              </a:rPr>
              <a:t> rovnoměrné distribuce prognostických faktorů – i při minimálním rozdílu v klíčovém parametru mezi jednotlivými skupinami je nutné tento rozdíl brát při statistickém hodnocení v potaz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</a:pPr>
            <a:endParaRPr lang="cs-CZ" altLang="cs-CZ" sz="1800" b="0" dirty="0" smtClean="0">
              <a:latin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8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Cochrane</a:t>
            </a:r>
            <a:r>
              <a:rPr lang="cs-CZ" dirty="0"/>
              <a:t> </a:t>
            </a:r>
            <a:r>
              <a:rPr lang="cs-CZ" dirty="0" err="1"/>
              <a:t>collaboration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4698999" cy="4114800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b="1" dirty="0" err="1"/>
              <a:t>Cochrane</a:t>
            </a:r>
            <a:r>
              <a:rPr lang="cs-CZ" altLang="cs-CZ" b="1" dirty="0"/>
              <a:t> Database </a:t>
            </a:r>
            <a:r>
              <a:rPr lang="cs-CZ" altLang="cs-CZ" b="1" dirty="0" err="1"/>
              <a:t>of</a:t>
            </a:r>
            <a:r>
              <a:rPr lang="cs-CZ" altLang="cs-CZ" b="1" dirty="0"/>
              <a:t> </a:t>
            </a:r>
            <a:r>
              <a:rPr lang="cs-CZ" altLang="cs-CZ" b="1" dirty="0" err="1"/>
              <a:t>Systematic</a:t>
            </a:r>
            <a:r>
              <a:rPr lang="cs-CZ" altLang="cs-CZ" b="1" dirty="0"/>
              <a:t> </a:t>
            </a:r>
            <a:r>
              <a:rPr lang="cs-CZ" altLang="cs-CZ" b="1" dirty="0" err="1"/>
              <a:t>Reviews</a:t>
            </a:r>
            <a:r>
              <a:rPr lang="cs-CZ" altLang="cs-CZ" b="1" dirty="0"/>
              <a:t> (CDSR) obsahuje systematické přehledy </a:t>
            </a:r>
            <a:r>
              <a:rPr lang="cs-CZ" altLang="cs-CZ" dirty="0"/>
              <a:t>(</a:t>
            </a:r>
            <a:r>
              <a:rPr lang="cs-CZ" altLang="cs-CZ" dirty="0" err="1"/>
              <a:t>systematic</a:t>
            </a:r>
            <a:r>
              <a:rPr lang="cs-CZ" altLang="cs-CZ" dirty="0"/>
              <a:t> </a:t>
            </a:r>
            <a:r>
              <a:rPr lang="cs-CZ" altLang="cs-CZ" dirty="0" err="1"/>
              <a:t>reviews</a:t>
            </a:r>
            <a:r>
              <a:rPr lang="cs-CZ" altLang="cs-CZ" dirty="0"/>
              <a:t>, </a:t>
            </a:r>
            <a:r>
              <a:rPr lang="cs-CZ" altLang="cs-CZ" dirty="0" err="1"/>
              <a:t>Cochrane</a:t>
            </a:r>
            <a:r>
              <a:rPr lang="cs-CZ" altLang="cs-CZ" dirty="0"/>
              <a:t> </a:t>
            </a:r>
            <a:r>
              <a:rPr lang="cs-CZ" altLang="cs-CZ" dirty="0" err="1"/>
              <a:t>reviews</a:t>
            </a:r>
            <a:r>
              <a:rPr lang="cs-CZ" altLang="cs-CZ" dirty="0"/>
              <a:t>) o účinnosti zdravotní péče. </a:t>
            </a: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dirty="0"/>
              <a:t>Jedná se o </a:t>
            </a:r>
            <a:r>
              <a:rPr lang="cs-CZ" altLang="cs-CZ" dirty="0" err="1"/>
              <a:t>metaanalýzy</a:t>
            </a:r>
            <a:r>
              <a:rPr lang="cs-CZ" altLang="cs-CZ" dirty="0"/>
              <a:t>, ve kterých jsou shrnuty a statisticky zpracovány (re-analyzovány) výsledky z více studií. </a:t>
            </a:r>
            <a:r>
              <a:rPr lang="cs-CZ" altLang="cs-CZ" dirty="0" err="1"/>
              <a:t>Metaanalýzy</a:t>
            </a:r>
            <a:r>
              <a:rPr lang="cs-CZ" altLang="cs-CZ" dirty="0"/>
              <a:t> jsou připravovány a pravidelně aktualizovány členy mezinárodní sítě odborníků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  <p:pic>
        <p:nvPicPr>
          <p:cNvPr id="10244" name="Picture 2" descr="http://community-archive.cochrane.org/sites/default/files/uploads/images/cclogo150x17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0" y="2103968"/>
            <a:ext cx="14287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Obdélník 3"/>
          <p:cNvSpPr>
            <a:spLocks noChangeArrowheads="1"/>
          </p:cNvSpPr>
          <p:nvPr/>
        </p:nvSpPr>
        <p:spPr bwMode="auto">
          <a:xfrm>
            <a:off x="5377127" y="4839231"/>
            <a:ext cx="331099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100" b="0">
                <a:latin typeface="Arial" panose="020B0604020202020204" pitchFamily="34" charset="0"/>
              </a:rPr>
              <a:t>Mulrow CD. Rationale for systematic reviews. BMJ. 1994 Sep 3; 309(6954):597–9.</a:t>
            </a:r>
            <a:endParaRPr lang="cs-CZ" altLang="cs-CZ" sz="1100" b="0">
              <a:latin typeface="Arial" panose="020B0604020202020204" pitchFamily="34" charset="0"/>
            </a:endParaRPr>
          </a:p>
        </p:txBody>
      </p:sp>
      <p:sp>
        <p:nvSpPr>
          <p:cNvPr id="10246" name="Obdélník 4"/>
          <p:cNvSpPr>
            <a:spLocks noChangeArrowheads="1"/>
          </p:cNvSpPr>
          <p:nvPr/>
        </p:nvSpPr>
        <p:spPr bwMode="auto">
          <a:xfrm>
            <a:off x="5670550" y="4048656"/>
            <a:ext cx="272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http://www.cochrane.org/</a:t>
            </a:r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24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Text Box 2"/>
          <p:cNvSpPr txBox="1">
            <a:spLocks noChangeArrowheads="1"/>
          </p:cNvSpPr>
          <p:nvPr/>
        </p:nvSpPr>
        <p:spPr bwMode="auto">
          <a:xfrm>
            <a:off x="609600" y="1736450"/>
            <a:ext cx="800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Princip: Náhodné rozdělování pacientů do definovaných skupin</a:t>
            </a:r>
          </a:p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Např. klinická studie se </a:t>
            </a:r>
            <a:r>
              <a:rPr lang="cs-CZ" altLang="cs-CZ" sz="1800" b="0" dirty="0" smtClean="0">
                <a:latin typeface="Arial" panose="020B0604020202020204" pitchFamily="34" charset="0"/>
              </a:rPr>
              <a:t>dvěma </a:t>
            </a:r>
            <a:r>
              <a:rPr lang="cs-CZ" altLang="cs-CZ" sz="1800" b="0" dirty="0">
                <a:latin typeface="Arial" panose="020B0604020202020204" pitchFamily="34" charset="0"/>
              </a:rPr>
              <a:t>rameny: A,B; N = 100.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971550" y="3626884"/>
            <a:ext cx="1385888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0">
                <a:latin typeface="Arial" panose="020B0604020202020204" pitchFamily="34" charset="0"/>
              </a:rPr>
              <a:t>Subjekty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3878263" y="2525159"/>
            <a:ext cx="533400" cy="2700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600">
              <a:latin typeface="Arial" panose="020B0604020202020204" pitchFamily="34" charset="0"/>
            </a:endParaRPr>
          </a:p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R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A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N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D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O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M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I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Z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A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C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E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600">
              <a:latin typeface="Arial" panose="020B0604020202020204" pitchFamily="34" charset="0"/>
            </a:endParaRPr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V="1">
            <a:off x="2430463" y="3820559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5446713" y="3880678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4564063" y="2571196"/>
            <a:ext cx="944562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0">
                <a:latin typeface="Arial" panose="020B0604020202020204" pitchFamily="34" charset="0"/>
              </a:rPr>
              <a:t>P = 0,5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564063" y="4826828"/>
            <a:ext cx="944562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0">
                <a:latin typeface="Arial" panose="020B0604020202020204" pitchFamily="34" charset="0"/>
              </a:rPr>
              <a:t>P = 0,5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6421438" y="2569609"/>
            <a:ext cx="13716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Rameno A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6421438" y="4828416"/>
            <a:ext cx="1463675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>
                <a:latin typeface="Arial" panose="020B0604020202020204" pitchFamily="34" charset="0"/>
              </a:rPr>
              <a:t>Rameno B</a:t>
            </a:r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V="1">
            <a:off x="5446713" y="2982359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8711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mtClean="0"/>
              <a:t>Kompletní randomizace </a:t>
            </a:r>
          </a:p>
        </p:txBody>
      </p:sp>
      <p:sp>
        <p:nvSpPr>
          <p:cNvPr id="687120" name="Text Box 16"/>
          <p:cNvSpPr txBox="1">
            <a:spLocks noChangeArrowheads="1"/>
          </p:cNvSpPr>
          <p:nvPr/>
        </p:nvSpPr>
        <p:spPr bwMode="auto">
          <a:xfrm>
            <a:off x="609600" y="5667375"/>
            <a:ext cx="82835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Při použití kompletní randomizace je pravděpodobnost shodného počtu SH ve dvou léčebných skupinách se 100 SH celkem pouze 8%.</a:t>
            </a:r>
            <a:endParaRPr lang="cs-CZ" altLang="cs-CZ" sz="1800" b="0" dirty="0">
              <a:latin typeface="Arial" panose="020B0604020202020204" pitchFamily="34" charset="0"/>
            </a:endParaRPr>
          </a:p>
        </p:txBody>
      </p:sp>
      <p:sp>
        <p:nvSpPr>
          <p:cNvPr id="687121" name="Rectangle 17"/>
          <p:cNvSpPr>
            <a:spLocks noChangeArrowheads="1"/>
          </p:cNvSpPr>
          <p:nvPr/>
        </p:nvSpPr>
        <p:spPr bwMode="auto">
          <a:xfrm>
            <a:off x="609600" y="5205550"/>
            <a:ext cx="824388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FF0000"/>
                </a:solidFill>
                <a:latin typeface="Arial" panose="020B0604020202020204" pitchFamily="34" charset="0"/>
              </a:rPr>
              <a:t>Nevhodná!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FF0000"/>
                </a:solidFill>
                <a:latin typeface="Arial" panose="020B0604020202020204" pitchFamily="34" charset="0"/>
              </a:rPr>
              <a:t>Riziko nevyváženého počtu subjektů hodnocení v léčebných skupinách</a:t>
            </a:r>
            <a:endParaRPr lang="cs-CZ" altLang="cs-CZ" sz="1800" i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2629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06" grpId="0" autoUpdateAnimBg="0"/>
      <p:bldP spid="687120" grpId="0" autoUpdateAnimBg="0"/>
      <p:bldP spid="68712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3"/>
          <p:cNvSpPr txBox="1">
            <a:spLocks noChangeArrowheads="1"/>
          </p:cNvSpPr>
          <p:nvPr/>
        </p:nvSpPr>
        <p:spPr bwMode="auto">
          <a:xfrm>
            <a:off x="755650" y="1887401"/>
            <a:ext cx="82089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2000" u="sng" dirty="0">
                <a:latin typeface="Arial" panose="020B0604020202020204" pitchFamily="34" charset="0"/>
              </a:rPr>
              <a:t>Princip metody:</a:t>
            </a:r>
            <a:r>
              <a:rPr lang="cs-CZ" altLang="cs-CZ" sz="2000" b="0" dirty="0">
                <a:latin typeface="Arial" panose="020B0604020202020204" pitchFamily="34" charset="0"/>
              </a:rPr>
              <a:t> pravidelné opakování bloků složených z identifikátorů skupin zajišťující stejný počet subjektů v obou skupinách.</a:t>
            </a:r>
            <a:endParaRPr lang="cs-CZ" altLang="cs-CZ" b="0" u="sng" dirty="0">
              <a:latin typeface="Arial" panose="020B0604020202020204" pitchFamily="34" charset="0"/>
            </a:endParaRPr>
          </a:p>
        </p:txBody>
      </p:sp>
      <p:sp>
        <p:nvSpPr>
          <p:cNvPr id="59395" name="Text Box 5"/>
          <p:cNvSpPr txBox="1">
            <a:spLocks noChangeArrowheads="1"/>
          </p:cNvSpPr>
          <p:nvPr/>
        </p:nvSpPr>
        <p:spPr bwMode="auto">
          <a:xfrm>
            <a:off x="755650" y="2821402"/>
            <a:ext cx="785018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Př.:</a:t>
            </a:r>
            <a:r>
              <a:rPr lang="cs-CZ" altLang="cs-CZ" sz="1800" b="0" dirty="0">
                <a:latin typeface="Arial" panose="020B0604020202020204" pitchFamily="34" charset="0"/>
              </a:rPr>
              <a:t>  Klinická studie se </a:t>
            </a:r>
            <a:r>
              <a:rPr lang="cs-CZ" altLang="cs-CZ" sz="1800" b="0" dirty="0" err="1">
                <a:latin typeface="Arial" panose="020B0604020202020204" pitchFamily="34" charset="0"/>
              </a:rPr>
              <a:t>dvěmi</a:t>
            </a:r>
            <a:r>
              <a:rPr lang="cs-CZ" altLang="cs-CZ" sz="1800" b="0" dirty="0">
                <a:latin typeface="Arial" panose="020B0604020202020204" pitchFamily="34" charset="0"/>
              </a:rPr>
              <a:t> rameny: A,B      N = 80</a:t>
            </a:r>
          </a:p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800" b="0" dirty="0" smtClean="0">
                <a:latin typeface="Arial" panose="020B0604020202020204" pitchFamily="34" charset="0"/>
              </a:rPr>
              <a:t>1</a:t>
            </a:r>
            <a:r>
              <a:rPr lang="cs-CZ" altLang="cs-CZ" sz="1800" b="0" dirty="0">
                <a:latin typeface="Arial" panose="020B0604020202020204" pitchFamily="34" charset="0"/>
              </a:rPr>
              <a:t>) Volba velikosti bloku: B = 4</a:t>
            </a:r>
          </a:p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2) Permutace: Celkem 6 možností bloku:</a:t>
            </a:r>
            <a:br>
              <a:rPr lang="cs-CZ" altLang="cs-CZ" sz="1800" b="0" dirty="0">
                <a:latin typeface="Arial" panose="020B0604020202020204" pitchFamily="34" charset="0"/>
              </a:rPr>
            </a:br>
            <a:endParaRPr lang="cs-CZ" altLang="cs-CZ" sz="1800" b="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endParaRPr lang="cs-CZ" altLang="cs-CZ" sz="1800" b="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endParaRPr lang="cs-CZ" altLang="cs-CZ" sz="1800" b="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endParaRPr lang="cs-CZ" altLang="cs-CZ" sz="1800" b="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endParaRPr lang="cs-CZ" altLang="cs-CZ" sz="1800" b="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endParaRPr lang="cs-CZ" altLang="cs-CZ" sz="1800" b="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endParaRPr lang="cs-CZ" altLang="cs-CZ" sz="1800" b="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3) Sestavení </a:t>
            </a:r>
            <a:r>
              <a:rPr lang="cs-CZ" altLang="cs-CZ" sz="1800" b="0" dirty="0" err="1">
                <a:latin typeface="Arial" panose="020B0604020202020204" pitchFamily="34" charset="0"/>
              </a:rPr>
              <a:t>randomizačního</a:t>
            </a:r>
            <a:r>
              <a:rPr lang="cs-CZ" altLang="cs-CZ" sz="1800" b="0" dirty="0">
                <a:latin typeface="Arial" panose="020B0604020202020204" pitchFamily="34" charset="0"/>
              </a:rPr>
              <a:t> plánu jako sekvence 20 náhodně po sobě jdoucích bloků</a:t>
            </a:r>
          </a:p>
        </p:txBody>
      </p:sp>
      <p:graphicFrame>
        <p:nvGraphicFramePr>
          <p:cNvPr id="5939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449366"/>
              </p:ext>
            </p:extLst>
          </p:nvPr>
        </p:nvGraphicFramePr>
        <p:xfrm>
          <a:off x="3635375" y="3932584"/>
          <a:ext cx="19812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list" r:id="rId3" imgW="1229106" imgH="981456" progId="Excel.Sheet.8">
                  <p:embed/>
                </p:oleObj>
              </mc:Choice>
              <mc:Fallback>
                <p:oleObj name="list" r:id="rId3" imgW="1229106" imgH="981456" progId="Excel.Sheet.8">
                  <p:embed/>
                  <p:pic>
                    <p:nvPicPr>
                      <p:cNvPr id="5939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932584"/>
                        <a:ext cx="1981200" cy="1581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018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dirty="0" smtClean="0"/>
              <a:t>Permutační bloková randomizace 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0050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Text Box 2"/>
          <p:cNvSpPr txBox="1">
            <a:spLocks noChangeArrowheads="1"/>
          </p:cNvSpPr>
          <p:nvPr/>
        </p:nvSpPr>
        <p:spPr bwMode="auto">
          <a:xfrm>
            <a:off x="684213" y="1748391"/>
            <a:ext cx="71628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Principem je provedení permutační blokové randomizace v rámci definovaných podskupin pacientů.</a:t>
            </a:r>
          </a:p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Char char="·"/>
            </a:pPr>
            <a:endParaRPr lang="cs-CZ" altLang="cs-CZ" sz="1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600" b="0" dirty="0">
                <a:latin typeface="Arial" panose="020B0604020202020204" pitchFamily="34" charset="0"/>
              </a:rPr>
              <a:t>Př.: KH: N = 80 SH, 2 ramena (A,B), blok o velikosti B = 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0" dirty="0" smtClean="0">
                <a:latin typeface="Arial" panose="020B0604020202020204" pitchFamily="34" charset="0"/>
              </a:rPr>
              <a:t>1</a:t>
            </a:r>
            <a:r>
              <a:rPr lang="cs-CZ" altLang="cs-CZ" sz="1600" b="0" dirty="0">
                <a:latin typeface="Arial" panose="020B0604020202020204" pitchFamily="34" charset="0"/>
              </a:rPr>
              <a:t>) Volba stratifikačních </a:t>
            </a:r>
            <a:r>
              <a:rPr lang="cs-CZ" altLang="cs-CZ" sz="1600" b="0" dirty="0" err="1">
                <a:latin typeface="Arial" panose="020B0604020202020204" pitchFamily="34" charset="0"/>
              </a:rPr>
              <a:t>kriterií</a:t>
            </a:r>
            <a:r>
              <a:rPr lang="cs-CZ" altLang="cs-CZ" sz="1600" b="0" dirty="0">
                <a:latin typeface="Arial" panose="020B0604020202020204" pitchFamily="34" charset="0"/>
              </a:rPr>
              <a:t>:</a:t>
            </a:r>
          </a:p>
          <a:p>
            <a:pPr lvl="2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0" dirty="0">
                <a:latin typeface="Arial" panose="020B0604020202020204" pitchFamily="34" charset="0"/>
              </a:rPr>
              <a:t> pohlaví:	muž x žena</a:t>
            </a:r>
          </a:p>
          <a:p>
            <a:pPr lvl="2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0" dirty="0">
                <a:latin typeface="Arial" panose="020B0604020202020204" pitchFamily="34" charset="0"/>
              </a:rPr>
              <a:t> věk:	≤50 x &gt;50</a:t>
            </a:r>
          </a:p>
          <a:p>
            <a:pPr lvl="2">
              <a:spcBef>
                <a:spcPct val="0"/>
              </a:spcBef>
              <a:buClrTx/>
              <a:buSzTx/>
              <a:buFontTx/>
              <a:buChar char="•"/>
            </a:pPr>
            <a:endParaRPr lang="cs-CZ" altLang="cs-CZ" sz="1600" b="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0" dirty="0">
                <a:latin typeface="Arial" panose="020B0604020202020204" pitchFamily="34" charset="0"/>
              </a:rPr>
              <a:t>2) Vytvoření čtyř podskupin SH na základě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0" dirty="0">
                <a:latin typeface="Arial" panose="020B0604020202020204" pitchFamily="34" charset="0"/>
              </a:rPr>
              <a:t>všech možných kombinací prognostických faktorů</a:t>
            </a:r>
            <a:br>
              <a:rPr lang="cs-CZ" altLang="cs-CZ" sz="1600" b="0" dirty="0">
                <a:latin typeface="Arial" panose="020B0604020202020204" pitchFamily="34" charset="0"/>
              </a:rPr>
            </a:br>
            <a:endParaRPr lang="cs-CZ" altLang="cs-CZ" sz="1600" b="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0" dirty="0">
                <a:latin typeface="Arial" panose="020B0604020202020204" pitchFamily="34" charset="0"/>
              </a:rPr>
              <a:t>3) Bloková randomizace v rámci podskupin:</a:t>
            </a:r>
          </a:p>
          <a:p>
            <a:pPr lvl="2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0" dirty="0">
              <a:latin typeface="Arial" panose="020B0604020202020204" pitchFamily="34" charset="0"/>
            </a:endParaRPr>
          </a:p>
        </p:txBody>
      </p:sp>
      <p:graphicFrame>
        <p:nvGraphicFramePr>
          <p:cNvPr id="6912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137660"/>
              </p:ext>
            </p:extLst>
          </p:nvPr>
        </p:nvGraphicFramePr>
        <p:xfrm>
          <a:off x="5508625" y="2866337"/>
          <a:ext cx="3352800" cy="214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list" r:id="rId3" imgW="3057906" imgH="1953158" progId="Excel.Sheet.8">
                  <p:embed/>
                </p:oleObj>
              </mc:Choice>
              <mc:Fallback>
                <p:oleObj name="list" r:id="rId3" imgW="3057906" imgH="1953158" progId="Excel.Sheet.8">
                  <p:embed/>
                  <p:pic>
                    <p:nvPicPr>
                      <p:cNvPr id="6912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866337"/>
                        <a:ext cx="3352800" cy="2141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12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2400" dirty="0" smtClean="0"/>
              <a:t>Stratifikovaná permutační bloková randomizace </a:t>
            </a:r>
          </a:p>
        </p:txBody>
      </p:sp>
      <p:sp>
        <p:nvSpPr>
          <p:cNvPr id="691209" name="Text Box 9"/>
          <p:cNvSpPr txBox="1">
            <a:spLocks noChangeArrowheads="1"/>
          </p:cNvSpPr>
          <p:nvPr/>
        </p:nvSpPr>
        <p:spPr bwMode="auto">
          <a:xfrm>
            <a:off x="611188" y="5127416"/>
            <a:ext cx="82470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sz="1600" b="0" dirty="0">
                <a:latin typeface="Arial" panose="020B0604020202020204" pitchFamily="34" charset="0"/>
              </a:rPr>
              <a:t>Stratifikační faktor musí být parametr zjistitelný před randomizací </a:t>
            </a:r>
            <a:r>
              <a:rPr lang="cs-CZ" altLang="cs-CZ" sz="1600" b="0" dirty="0" smtClean="0">
                <a:latin typeface="Arial" panose="020B0604020202020204" pitchFamily="34" charset="0"/>
              </a:rPr>
              <a:t>subjektů, 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sz="1600" b="0" dirty="0" smtClean="0">
                <a:latin typeface="Arial" panose="020B0604020202020204" pitchFamily="34" charset="0"/>
              </a:rPr>
              <a:t>Maximální efektivita - 2-3 stratifikační parametry </a:t>
            </a:r>
            <a:r>
              <a:rPr lang="cs-CZ" altLang="cs-CZ" sz="1600" b="0" dirty="0">
                <a:latin typeface="Arial" panose="020B0604020202020204" pitchFamily="34" charset="0"/>
              </a:rPr>
              <a:t>(dle rozsahu studie</a:t>
            </a:r>
            <a:r>
              <a:rPr lang="cs-CZ" altLang="cs-CZ" sz="1600" b="0" dirty="0" smtClean="0">
                <a:latin typeface="Arial" panose="020B0604020202020204" pitchFamily="34" charset="0"/>
              </a:rPr>
              <a:t>),</a:t>
            </a:r>
            <a:endParaRPr lang="cs-CZ" altLang="cs-CZ" sz="1600" b="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sz="1600" b="0" dirty="0" smtClean="0">
                <a:latin typeface="Arial" panose="020B0604020202020204" pitchFamily="34" charset="0"/>
              </a:rPr>
              <a:t>Stratifikací </a:t>
            </a:r>
            <a:r>
              <a:rPr lang="cs-CZ" altLang="cs-CZ" sz="1600" b="0" dirty="0">
                <a:latin typeface="Arial" panose="020B0604020202020204" pitchFamily="34" charset="0"/>
              </a:rPr>
              <a:t>nelze kontrolovat všechny prognostické faktory, tento problém je předmětem post-</a:t>
            </a:r>
            <a:r>
              <a:rPr lang="cs-CZ" altLang="cs-CZ" sz="1600" b="0" dirty="0" err="1">
                <a:latin typeface="Arial" panose="020B0604020202020204" pitchFamily="34" charset="0"/>
              </a:rPr>
              <a:t>randomizačních</a:t>
            </a:r>
            <a:r>
              <a:rPr lang="cs-CZ" altLang="cs-CZ" sz="1600" b="0" dirty="0">
                <a:latin typeface="Arial" panose="020B0604020202020204" pitchFamily="34" charset="0"/>
              </a:rPr>
              <a:t> vícerozměrných statistických </a:t>
            </a:r>
            <a:r>
              <a:rPr lang="cs-CZ" altLang="cs-CZ" sz="1600" b="0" dirty="0" smtClean="0">
                <a:latin typeface="Arial" panose="020B0604020202020204" pitchFamily="34" charset="0"/>
              </a:rPr>
              <a:t>analýz.</a:t>
            </a:r>
            <a:endParaRPr lang="cs-CZ" altLang="cs-CZ" sz="1600" b="0" dirty="0">
              <a:latin typeface="Arial" panose="020B0604020202020204" pitchFamily="34" charset="0"/>
            </a:endParaRP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2498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02" grpId="0" autoUpdateAnimBg="0"/>
      <p:bldP spid="691209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mtClean="0"/>
              <a:t>Limitace randomizačních procedur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</a:pPr>
            <a:r>
              <a:rPr lang="cs-CZ" altLang="cs-CZ" sz="1800" b="1" dirty="0" smtClean="0">
                <a:latin typeface="Arial" panose="020B0604020202020204" pitchFamily="34" charset="0"/>
              </a:rPr>
              <a:t>Randomizace nezaručuje externí validitu </a:t>
            </a:r>
            <a:r>
              <a:rPr lang="cs-CZ" altLang="cs-CZ" sz="1800" b="0" dirty="0" smtClean="0">
                <a:latin typeface="Arial" panose="020B0604020202020204" pitchFamily="34" charset="0"/>
              </a:rPr>
              <a:t>klinické studie, ta je dána především vstupními kritérii.</a:t>
            </a:r>
          </a:p>
          <a:p>
            <a:pPr>
              <a:buClr>
                <a:schemeClr val="tx1"/>
              </a:buClr>
              <a:buSzTx/>
            </a:pPr>
            <a:endParaRPr lang="cs-CZ" altLang="cs-CZ" sz="1800" b="0" dirty="0" smtClean="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SzTx/>
            </a:pPr>
            <a:r>
              <a:rPr lang="cs-CZ" altLang="cs-CZ" sz="1800" b="1" dirty="0" smtClean="0">
                <a:latin typeface="Arial" panose="020B0604020202020204" pitchFamily="34" charset="0"/>
              </a:rPr>
              <a:t>Randomizace nezaručuje rovnoměrnou distribuci všech prognostických faktorů </a:t>
            </a:r>
            <a:r>
              <a:rPr lang="cs-CZ" altLang="cs-CZ" sz="1800" b="0" dirty="0" smtClean="0">
                <a:latin typeface="Arial" panose="020B0604020202020204" pitchFamily="34" charset="0"/>
              </a:rPr>
              <a:t>v léčebných skupinách.</a:t>
            </a:r>
          </a:p>
          <a:p>
            <a:pPr>
              <a:buClr>
                <a:schemeClr val="tx1"/>
              </a:buClr>
              <a:buSzTx/>
            </a:pPr>
            <a:endParaRPr lang="cs-CZ" altLang="cs-CZ" sz="1800" b="0" dirty="0" smtClean="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SzTx/>
            </a:pPr>
            <a:r>
              <a:rPr lang="cs-CZ" altLang="cs-CZ" sz="1800" dirty="0" smtClean="0">
                <a:latin typeface="Arial" panose="020B0604020202020204" pitchFamily="34" charset="0"/>
              </a:rPr>
              <a:t>Randomizace</a:t>
            </a:r>
            <a:r>
              <a:rPr lang="cs-CZ" altLang="cs-CZ" sz="1800" b="0" dirty="0" smtClean="0">
                <a:latin typeface="Arial" panose="020B0604020202020204" pitchFamily="34" charset="0"/>
              </a:rPr>
              <a:t> je pouze jedna z řady metod využívaných k minimalizaci rizika zkreslení výsledků klinických studií – tzn. není </a:t>
            </a:r>
            <a:r>
              <a:rPr lang="cs-CZ" altLang="cs-CZ" sz="1800" b="0" dirty="0" err="1" smtClean="0">
                <a:latin typeface="Arial" panose="020B0604020202020204" pitchFamily="34" charset="0"/>
              </a:rPr>
              <a:t>samospásná</a:t>
            </a:r>
            <a:r>
              <a:rPr lang="cs-CZ" altLang="cs-CZ" sz="1800" b="0" dirty="0" smtClean="0">
                <a:latin typeface="Arial" panose="020B0604020202020204" pitchFamily="34" charset="0"/>
              </a:rPr>
              <a:t>.</a:t>
            </a:r>
          </a:p>
          <a:p>
            <a:pPr>
              <a:buClr>
                <a:schemeClr val="tx1"/>
              </a:buClr>
              <a:buSzTx/>
            </a:pPr>
            <a:endParaRPr lang="cs-CZ" altLang="cs-CZ" sz="1800" b="0" dirty="0" smtClean="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SzTx/>
            </a:pPr>
            <a:r>
              <a:rPr lang="cs-CZ" altLang="cs-CZ" sz="1800" b="0" dirty="0" smtClean="0">
                <a:latin typeface="Arial" panose="020B0604020202020204" pitchFamily="34" charset="0"/>
              </a:rPr>
              <a:t>Výběr vhodné </a:t>
            </a:r>
            <a:r>
              <a:rPr lang="cs-CZ" altLang="cs-CZ" sz="1800" b="0" dirty="0" err="1" smtClean="0">
                <a:latin typeface="Arial" panose="020B0604020202020204" pitchFamily="34" charset="0"/>
              </a:rPr>
              <a:t>randomizační</a:t>
            </a:r>
            <a:r>
              <a:rPr lang="cs-CZ" altLang="cs-CZ" sz="1800" b="0" dirty="0" smtClean="0">
                <a:latin typeface="Arial" panose="020B0604020202020204" pitchFamily="34" charset="0"/>
              </a:rPr>
              <a:t> procedury je limitován a předurčen designem klinické studie.</a:t>
            </a:r>
          </a:p>
          <a:p>
            <a:pPr>
              <a:buClr>
                <a:schemeClr val="tx1"/>
              </a:buClr>
              <a:buSzTx/>
            </a:pPr>
            <a:endParaRPr lang="cs-CZ" altLang="cs-CZ" sz="1800" b="0" dirty="0" smtClean="0">
              <a:latin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6495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Zaslepení </a:t>
            </a:r>
            <a:r>
              <a:rPr lang="cs-CZ" dirty="0" smtClean="0"/>
              <a:t>studie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5983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Blinding</a:t>
            </a:r>
            <a:r>
              <a:rPr lang="cs-CZ" dirty="0"/>
              <a:t> - </a:t>
            </a:r>
            <a:r>
              <a:rPr lang="cs-CZ" dirty="0" smtClean="0"/>
              <a:t>zaslepení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Zaslepení studie je proces, kdy pacient a/nebo </a:t>
            </a:r>
            <a:r>
              <a:rPr lang="cs-CZ" b="1" dirty="0" err="1"/>
              <a:t>investigátor</a:t>
            </a:r>
            <a:r>
              <a:rPr lang="cs-CZ" b="1" dirty="0"/>
              <a:t> nevědí, jakou léčbu pacient dostává </a:t>
            </a:r>
            <a:r>
              <a:rPr lang="cs-CZ" dirty="0"/>
              <a:t>(při paralelním uspořádání studie není znám podaný lék, při </a:t>
            </a:r>
            <a:r>
              <a:rPr lang="cs-CZ" dirty="0" err="1" smtClean="0"/>
              <a:t>cross-over</a:t>
            </a:r>
            <a:r>
              <a:rPr lang="cs-CZ" dirty="0" smtClean="0"/>
              <a:t> </a:t>
            </a:r>
            <a:r>
              <a:rPr lang="cs-CZ" dirty="0"/>
              <a:t>uspořádání studie není známo pořadí podaných léků</a:t>
            </a:r>
            <a:r>
              <a:rPr lang="cs-CZ" dirty="0" smtClean="0"/>
              <a:t>). Neznamená to, </a:t>
            </a:r>
            <a:r>
              <a:rPr lang="cs-CZ" dirty="0"/>
              <a:t>že by pacienti nevěděli, jaké léky jsou ve studii použity!</a:t>
            </a:r>
          </a:p>
          <a:p>
            <a:endParaRPr lang="cs-CZ" dirty="0"/>
          </a:p>
          <a:p>
            <a:r>
              <a:rPr lang="cs-CZ" b="1" dirty="0"/>
              <a:t>Cílem zaslepení je vyhnout se úmyslnému i neúmyslnému zkreslení výsledků studie</a:t>
            </a:r>
            <a:r>
              <a:rPr lang="cs-CZ" dirty="0"/>
              <a:t>.</a:t>
            </a:r>
          </a:p>
          <a:p>
            <a:r>
              <a:rPr lang="cs-CZ" dirty="0"/>
              <a:t>Pacient jinak hodnotí svůj zdravotní stav, když ví, je-li mu podávána nová léčba nebo placebo.</a:t>
            </a:r>
          </a:p>
          <a:p>
            <a:r>
              <a:rPr lang="cs-CZ" dirty="0"/>
              <a:t>Lékař může být tímto vědomím také ovlivněn, např. při použití kategoriálního hodnocení.</a:t>
            </a:r>
          </a:p>
          <a:p>
            <a:endParaRPr lang="cs-CZ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2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Text Box 3"/>
          <p:cNvSpPr txBox="1">
            <a:spLocks noChangeArrowheads="1"/>
          </p:cNvSpPr>
          <p:nvPr/>
        </p:nvSpPr>
        <p:spPr bwMode="auto">
          <a:xfrm>
            <a:off x="1592677" y="2134986"/>
            <a:ext cx="6327686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/>
          <a:lstStyle>
            <a:lvl1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179388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Single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blinded</a:t>
            </a:r>
            <a:r>
              <a:rPr lang="cs-CZ" altLang="cs-CZ" sz="2000" b="0" dirty="0" smtClean="0">
                <a:latin typeface="Arial" panose="020B0604020202020204" pitchFamily="34" charset="0"/>
              </a:rPr>
              <a:t> </a:t>
            </a:r>
            <a:r>
              <a:rPr lang="cs-CZ" altLang="cs-CZ" sz="2000" b="0" dirty="0">
                <a:latin typeface="Arial" panose="020B0604020202020204" pitchFamily="34" charset="0"/>
              </a:rPr>
              <a:t>(jednoduše </a:t>
            </a:r>
            <a:r>
              <a:rPr lang="cs-CZ" altLang="cs-CZ" sz="2000" b="0" dirty="0" smtClean="0">
                <a:latin typeface="Arial" panose="020B0604020202020204" pitchFamily="34" charset="0"/>
              </a:rPr>
              <a:t>zaslepená</a:t>
            </a:r>
            <a:r>
              <a:rPr lang="cs-CZ" altLang="cs-CZ" sz="2000" b="0" dirty="0">
                <a:latin typeface="Arial" panose="020B0604020202020204" pitchFamily="34" charset="0"/>
              </a:rPr>
              <a:t>) studie</a:t>
            </a:r>
          </a:p>
          <a:p>
            <a:pPr lvl="1">
              <a:spcBef>
                <a:spcPct val="0"/>
              </a:spcBef>
              <a:buClrTx/>
              <a:buSzPct val="70000"/>
              <a:buFontTx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- pacient neví jaký lék dostává, zatímco lékař jej zná</a:t>
            </a:r>
          </a:p>
          <a:p>
            <a:pPr lvl="1">
              <a:spcBef>
                <a:spcPct val="0"/>
              </a:spcBef>
              <a:buClrTx/>
              <a:buSzPct val="70000"/>
              <a:buFontTx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- téměř se nepoužívají, pouze v případech, kdy nelze jinak</a:t>
            </a:r>
          </a:p>
          <a:p>
            <a:pPr lvl="1">
              <a:spcBef>
                <a:spcPct val="0"/>
              </a:spcBef>
              <a:buClrTx/>
              <a:buSzPct val="70000"/>
              <a:buFontTx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- např. v chirurgii (lékař musí vědět, jak pacienta operovat)</a:t>
            </a:r>
          </a:p>
          <a:p>
            <a:pPr lvl="1"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endParaRPr lang="cs-CZ" altLang="cs-CZ" sz="1800" b="0" dirty="0">
              <a:latin typeface="Arial" panose="020B0604020202020204" pitchFamily="34" charset="0"/>
            </a:endParaRPr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auto">
          <a:xfrm>
            <a:off x="547477" y="2111379"/>
            <a:ext cx="1044000" cy="360000"/>
          </a:xfrm>
          <a:prstGeom prst="rightArrow">
            <a:avLst>
              <a:gd name="adj1" fmla="val 50000"/>
              <a:gd name="adj2" fmla="val 4993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0"/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>
            <a:off x="547477" y="3406084"/>
            <a:ext cx="1044000" cy="360000"/>
          </a:xfrm>
          <a:prstGeom prst="rightArrow">
            <a:avLst>
              <a:gd name="adj1" fmla="val 50000"/>
              <a:gd name="adj2" fmla="val 4993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0"/>
          </a:p>
        </p:txBody>
      </p:sp>
      <p:sp>
        <p:nvSpPr>
          <p:cNvPr id="67590" name="AutoShape 6"/>
          <p:cNvSpPr>
            <a:spLocks noChangeArrowheads="1"/>
          </p:cNvSpPr>
          <p:nvPr/>
        </p:nvSpPr>
        <p:spPr bwMode="auto">
          <a:xfrm>
            <a:off x="547477" y="4793557"/>
            <a:ext cx="1044000" cy="360000"/>
          </a:xfrm>
          <a:prstGeom prst="rightArrow">
            <a:avLst>
              <a:gd name="adj1" fmla="val 50000"/>
              <a:gd name="adj2" fmla="val 4993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0"/>
          </a:p>
        </p:txBody>
      </p:sp>
      <p:sp>
        <p:nvSpPr>
          <p:cNvPr id="626695" name="Text Box 7"/>
          <p:cNvSpPr txBox="1">
            <a:spLocks noChangeArrowheads="1"/>
          </p:cNvSpPr>
          <p:nvPr/>
        </p:nvSpPr>
        <p:spPr bwMode="auto">
          <a:xfrm>
            <a:off x="1592677" y="3466204"/>
            <a:ext cx="6570921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/>
          <a:lstStyle>
            <a:lvl1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179388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Double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blinded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b="0" dirty="0">
                <a:latin typeface="Arial" panose="020B0604020202020204" pitchFamily="34" charset="0"/>
              </a:rPr>
              <a:t>(dvojitě </a:t>
            </a:r>
            <a:r>
              <a:rPr lang="cs-CZ" altLang="cs-CZ" sz="2000" b="0" dirty="0" smtClean="0">
                <a:latin typeface="Arial" panose="020B0604020202020204" pitchFamily="34" charset="0"/>
              </a:rPr>
              <a:t>zaslepená</a:t>
            </a:r>
            <a:r>
              <a:rPr lang="cs-CZ" altLang="cs-CZ" sz="2000" b="0" dirty="0">
                <a:latin typeface="Arial" panose="020B0604020202020204" pitchFamily="34" charset="0"/>
              </a:rPr>
              <a:t>) studie </a:t>
            </a:r>
          </a:p>
          <a:p>
            <a:pPr lvl="1"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- pacient ani lékař neznají léčbu přidělenou pacientovi</a:t>
            </a:r>
          </a:p>
          <a:p>
            <a:pPr lvl="1"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- drtivá většina studií je dvojitě zaslepená</a:t>
            </a:r>
          </a:p>
          <a:p>
            <a:pPr lvl="1"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- např. v onkologii při testování nových modalit léčby rakoviny</a:t>
            </a:r>
          </a:p>
          <a:p>
            <a:pPr lvl="1"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endParaRPr lang="cs-CZ" altLang="cs-CZ" sz="1800" b="0" dirty="0">
              <a:latin typeface="Arial" panose="020B0604020202020204" pitchFamily="34" charset="0"/>
            </a:endParaRPr>
          </a:p>
        </p:txBody>
      </p:sp>
      <p:sp>
        <p:nvSpPr>
          <p:cNvPr id="626696" name="Text Box 8"/>
          <p:cNvSpPr txBox="1">
            <a:spLocks noChangeArrowheads="1"/>
          </p:cNvSpPr>
          <p:nvPr/>
        </p:nvSpPr>
        <p:spPr bwMode="auto">
          <a:xfrm>
            <a:off x="1592677" y="4829864"/>
            <a:ext cx="669998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/>
          <a:lstStyle>
            <a:lvl1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179388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Triple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blinded</a:t>
            </a:r>
            <a:r>
              <a:rPr lang="cs-CZ" altLang="cs-CZ" sz="2000" b="0" dirty="0" smtClean="0">
                <a:latin typeface="Arial" panose="020B0604020202020204" pitchFamily="34" charset="0"/>
              </a:rPr>
              <a:t> </a:t>
            </a:r>
            <a:r>
              <a:rPr lang="cs-CZ" altLang="cs-CZ" sz="2000" b="0" dirty="0">
                <a:latin typeface="Arial" panose="020B0604020202020204" pitchFamily="34" charset="0"/>
              </a:rPr>
              <a:t>(trojitě </a:t>
            </a:r>
            <a:r>
              <a:rPr lang="cs-CZ" altLang="cs-CZ" sz="2000" b="0" dirty="0" smtClean="0">
                <a:latin typeface="Arial" panose="020B0604020202020204" pitchFamily="34" charset="0"/>
              </a:rPr>
              <a:t>zaslepená</a:t>
            </a:r>
            <a:r>
              <a:rPr lang="cs-CZ" altLang="cs-CZ" sz="2000" b="0" dirty="0">
                <a:latin typeface="Arial" panose="020B0604020202020204" pitchFamily="34" charset="0"/>
              </a:rPr>
              <a:t>) studie </a:t>
            </a:r>
          </a:p>
          <a:p>
            <a:pPr lvl="1"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800" b="0" dirty="0" smtClean="0">
                <a:latin typeface="Arial" panose="020B0604020202020204" pitchFamily="34" charset="0"/>
              </a:rPr>
              <a:t>- pacient</a:t>
            </a:r>
            <a:r>
              <a:rPr lang="cs-CZ" altLang="cs-CZ" sz="1800" b="0" dirty="0">
                <a:latin typeface="Arial" panose="020B0604020202020204" pitchFamily="34" charset="0"/>
              </a:rPr>
              <a:t>, lékař ani statistik studie neznají </a:t>
            </a:r>
            <a:r>
              <a:rPr lang="cs-CZ" altLang="cs-CZ" sz="1800" b="0" dirty="0" smtClean="0">
                <a:latin typeface="Arial" panose="020B0604020202020204" pitchFamily="34" charset="0"/>
              </a:rPr>
              <a:t>přidělenou léčbu</a:t>
            </a:r>
          </a:p>
          <a:p>
            <a:pPr lvl="1"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800" b="0" dirty="0" smtClean="0">
                <a:latin typeface="Arial" panose="020B0604020202020204" pitchFamily="34" charset="0"/>
              </a:rPr>
              <a:t>- modifikace dvojitě zaslepené studie</a:t>
            </a:r>
          </a:p>
          <a:p>
            <a:pPr lvl="1"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r>
              <a:rPr lang="cs-CZ" altLang="cs-CZ" sz="1800" b="0" dirty="0" smtClean="0">
                <a:latin typeface="Arial" panose="020B0604020202020204" pitchFamily="34" charset="0"/>
              </a:rPr>
              <a:t>- </a:t>
            </a:r>
            <a:r>
              <a:rPr lang="cs-CZ" altLang="cs-CZ" sz="1800" b="0" dirty="0">
                <a:latin typeface="Arial" panose="020B0604020202020204" pitchFamily="34" charset="0"/>
              </a:rPr>
              <a:t>z hlediska objektivity studie je to další zlepšení</a:t>
            </a:r>
          </a:p>
          <a:p>
            <a:pPr lvl="1">
              <a:spcBef>
                <a:spcPct val="0"/>
              </a:spcBef>
              <a:buClrTx/>
              <a:buSzPct val="70000"/>
              <a:buFont typeface="Symbol" panose="05050102010706020507" pitchFamily="18" charset="2"/>
              <a:buNone/>
            </a:pPr>
            <a:endParaRPr lang="cs-CZ" altLang="cs-CZ" sz="1800" b="0" dirty="0">
              <a:latin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Blind (zaslepené) </a:t>
            </a:r>
            <a:r>
              <a:rPr lang="cs-CZ" dirty="0" smtClean="0"/>
              <a:t>studie</a:t>
            </a:r>
            <a:endParaRPr lang="cs-CZ" dirty="0"/>
          </a:p>
        </p:txBody>
      </p:sp>
      <p:sp>
        <p:nvSpPr>
          <p:cNvPr id="9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1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autoUpdateAnimBg="0"/>
      <p:bldP spid="626695" grpId="0" autoUpdateAnimBg="0"/>
      <p:bldP spid="626696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Odhad velikosti vzorku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0062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2400" dirty="0" smtClean="0"/>
              <a:t>Proč je důležité prospektivně stanovit velikost vzorku?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Etické </a:t>
            </a:r>
            <a:r>
              <a:rPr lang="cs-CZ" dirty="0"/>
              <a:t>aspekty – nelze zbytečně léčit lidi</a:t>
            </a:r>
          </a:p>
          <a:p>
            <a:r>
              <a:rPr lang="cs-CZ" dirty="0" smtClean="0"/>
              <a:t>Statistické </a:t>
            </a:r>
            <a:r>
              <a:rPr lang="cs-CZ" dirty="0"/>
              <a:t>vlastnosti – při velkém N lze prokázat cokoliv</a:t>
            </a:r>
          </a:p>
          <a:p>
            <a:r>
              <a:rPr lang="cs-CZ" dirty="0" smtClean="0"/>
              <a:t>Ekonomické </a:t>
            </a:r>
            <a:r>
              <a:rPr lang="cs-CZ" dirty="0"/>
              <a:t>aspekty – zbytečné plýtvání prostředky</a:t>
            </a:r>
          </a:p>
          <a:p>
            <a:r>
              <a:rPr lang="cs-CZ" dirty="0" smtClean="0"/>
              <a:t>Požadavky </a:t>
            </a:r>
            <a:r>
              <a:rPr lang="cs-CZ" dirty="0"/>
              <a:t>legislativních autorit (SÚKL, FDA) na výpočet velikosti </a:t>
            </a:r>
            <a:r>
              <a:rPr lang="cs-CZ" dirty="0" smtClean="0"/>
              <a:t>vzorku</a:t>
            </a:r>
          </a:p>
          <a:p>
            <a:endParaRPr lang="cs-CZ" dirty="0"/>
          </a:p>
          <a:p>
            <a:r>
              <a:rPr lang="cs-CZ" altLang="cs-CZ" u="sng" dirty="0">
                <a:latin typeface="Arial" panose="020B0604020202020204" pitchFamily="34" charset="0"/>
              </a:rPr>
              <a:t>Rizika neplánovaného počtu subjektů hodnocení: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endParaRPr lang="cs-CZ" altLang="cs-CZ" dirty="0">
              <a:latin typeface="Arial" panose="020B0604020202020204" pitchFamily="34" charset="0"/>
            </a:endParaRPr>
          </a:p>
          <a:p>
            <a:pPr marL="665163" lvl="1" indent="-265113">
              <a:buFont typeface="+mj-lt"/>
              <a:buAutoNum type="arabicPeriod"/>
            </a:pPr>
            <a:r>
              <a:rPr lang="cs-CZ" sz="2000" dirty="0" smtClean="0"/>
              <a:t>Malý </a:t>
            </a:r>
            <a:r>
              <a:rPr lang="cs-CZ" sz="2000" dirty="0"/>
              <a:t>vzorek – ztráta času, nemožnost prokázat rozdíl mezi </a:t>
            </a:r>
            <a:r>
              <a:rPr lang="cs-CZ" sz="2000" dirty="0" smtClean="0"/>
              <a:t>srovnávanými </a:t>
            </a:r>
            <a:r>
              <a:rPr lang="cs-CZ" sz="2000" dirty="0"/>
              <a:t>skupinami pacientů </a:t>
            </a:r>
          </a:p>
          <a:p>
            <a:pPr marL="665163" lvl="1" indent="-265113">
              <a:buFont typeface="+mj-lt"/>
              <a:buAutoNum type="arabicPeriod"/>
            </a:pPr>
            <a:r>
              <a:rPr lang="cs-CZ" sz="2000" dirty="0" smtClean="0"/>
              <a:t>Velký </a:t>
            </a:r>
            <a:r>
              <a:rPr lang="cs-CZ" sz="2000" dirty="0"/>
              <a:t>vzorek – ztráta času a prostředků, průkaz klinicky </a:t>
            </a:r>
            <a:r>
              <a:rPr lang="cs-CZ" sz="2000" dirty="0" smtClean="0"/>
              <a:t>nevýznamného </a:t>
            </a:r>
            <a:r>
              <a:rPr lang="cs-CZ" sz="2000" dirty="0"/>
              <a:t>rozdílu mezi srovnávanými skupinami pacientů </a:t>
            </a:r>
          </a:p>
          <a:p>
            <a:endParaRPr lang="cs-CZ" dirty="0"/>
          </a:p>
        </p:txBody>
      </p:sp>
      <p:sp>
        <p:nvSpPr>
          <p:cNvPr id="7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303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2400" smtClean="0"/>
              <a:t>Jak tedy zní otázka při plánování klinických studií?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Kolik </a:t>
            </a:r>
            <a:r>
              <a:rPr lang="cs-CZ" b="1" dirty="0"/>
              <a:t>subjektů hodnocení potřebujeme </a:t>
            </a:r>
            <a:r>
              <a:rPr lang="cs-CZ" dirty="0"/>
              <a:t>pro korektní ověření klinické hypotézy (klinicky významného rozdílu)?</a:t>
            </a:r>
          </a:p>
          <a:p>
            <a:endParaRPr lang="cs-CZ" dirty="0"/>
          </a:p>
          <a:p>
            <a:r>
              <a:rPr lang="cs-CZ" dirty="0"/>
              <a:t>Nebudeme-li schopni tyto subjekty z různých důvodů zajistit, jaká je cena za snížení velikosti vzorku</a:t>
            </a:r>
            <a:r>
              <a:rPr lang="cs-CZ" dirty="0" smtClean="0"/>
              <a:t>? Vede na tzv. </a:t>
            </a:r>
            <a:r>
              <a:rPr lang="cs-CZ" dirty="0" err="1" smtClean="0"/>
              <a:t>power</a:t>
            </a:r>
            <a:r>
              <a:rPr lang="cs-CZ" dirty="0" smtClean="0"/>
              <a:t> analýzu.</a:t>
            </a:r>
            <a:endParaRPr lang="cs-CZ" dirty="0"/>
          </a:p>
          <a:p>
            <a:endParaRPr lang="cs-CZ" dirty="0"/>
          </a:p>
          <a:p>
            <a:r>
              <a:rPr lang="cs-CZ" dirty="0"/>
              <a:t>Důvody pro nedostatečné N:</a:t>
            </a:r>
          </a:p>
          <a:p>
            <a:pPr lvl="1"/>
            <a:r>
              <a:rPr lang="cs-CZ" sz="2000" dirty="0"/>
              <a:t>Nedostatek </a:t>
            </a:r>
            <a:r>
              <a:rPr lang="cs-CZ" sz="2000" dirty="0" smtClean="0"/>
              <a:t>prostředků,</a:t>
            </a:r>
            <a:endParaRPr lang="cs-CZ" sz="2000" dirty="0"/>
          </a:p>
          <a:p>
            <a:pPr lvl="1"/>
            <a:r>
              <a:rPr lang="cs-CZ" sz="2000" dirty="0"/>
              <a:t>Nedostatečná incidence – museli bychom čekat X let na dostatečný počet vhodných </a:t>
            </a:r>
            <a:r>
              <a:rPr lang="cs-CZ" sz="2000" dirty="0" smtClean="0"/>
              <a:t>pacientů.</a:t>
            </a:r>
            <a:endParaRPr lang="cs-CZ" sz="2000" dirty="0"/>
          </a:p>
        </p:txBody>
      </p:sp>
      <p:sp>
        <p:nvSpPr>
          <p:cNvPr id="7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93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klinických </a:t>
            </a:r>
            <a:r>
              <a:rPr lang="cs-CZ" dirty="0" smtClean="0"/>
              <a:t>studií</a:t>
            </a:r>
            <a:endParaRPr 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Clr>
                <a:schemeClr val="tx1"/>
              </a:buClr>
              <a:buSzTx/>
            </a:pPr>
            <a:r>
              <a:rPr lang="cs-CZ" altLang="cs-CZ" sz="1800" b="1" dirty="0" smtClean="0"/>
              <a:t>Primární cíl</a:t>
            </a:r>
            <a:r>
              <a:rPr lang="cs-CZ" altLang="cs-CZ" sz="1800" b="0" dirty="0" smtClean="0"/>
              <a:t>: ověření </a:t>
            </a:r>
            <a:r>
              <a:rPr lang="cs-CZ" altLang="cs-CZ" sz="1800" b="1" dirty="0" smtClean="0"/>
              <a:t>účinnosti</a:t>
            </a:r>
            <a:r>
              <a:rPr lang="cs-CZ" altLang="cs-CZ" sz="1800" b="0" dirty="0" smtClean="0"/>
              <a:t> nebo </a:t>
            </a:r>
            <a:r>
              <a:rPr lang="cs-CZ" altLang="cs-CZ" sz="1800" b="1" dirty="0" smtClean="0"/>
              <a:t>bezpečnosti</a:t>
            </a:r>
            <a:r>
              <a:rPr lang="cs-CZ" altLang="cs-CZ" sz="1800" b="0" dirty="0" smtClean="0"/>
              <a:t> nového léčebného postupu nebo intervence.</a:t>
            </a:r>
          </a:p>
          <a:p>
            <a:pPr>
              <a:buClr>
                <a:schemeClr val="tx1"/>
              </a:buClr>
              <a:buSzTx/>
            </a:pPr>
            <a:r>
              <a:rPr lang="cs-CZ" altLang="cs-CZ" sz="1800" b="1" dirty="0" smtClean="0"/>
              <a:t>Otázka</a:t>
            </a:r>
            <a:r>
              <a:rPr lang="cs-CZ" altLang="cs-CZ" sz="1800" b="0" dirty="0" smtClean="0"/>
              <a:t>: Jsou dosažené výsledky reálné nebo náhodné? 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75" y="2956453"/>
            <a:ext cx="3829050" cy="319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227763" y="3705753"/>
            <a:ext cx="606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5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651500" y="3777190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62926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mtClean="0"/>
              <a:t>Princip testování hypotéz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27906"/>
            <a:ext cx="8207375" cy="790575"/>
          </a:xfrm>
          <a:noFill/>
        </p:spPr>
        <p:txBody>
          <a:bodyPr/>
          <a:lstStyle/>
          <a:p>
            <a:pPr>
              <a:buClrTx/>
            </a:pPr>
            <a:r>
              <a:rPr lang="cs-CZ" altLang="cs-CZ" sz="1800" b="0" dirty="0" smtClean="0">
                <a:latin typeface="Arial" panose="020B0604020202020204" pitchFamily="34" charset="0"/>
              </a:rPr>
              <a:t>Hypotézy jsou testovány na základě testových statistik, které odrážejí, jak moc se náš výsledek liší od počátečních předpokladů = nulové hypotézy.</a:t>
            </a:r>
          </a:p>
        </p:txBody>
      </p:sp>
      <p:sp>
        <p:nvSpPr>
          <p:cNvPr id="73746" name="Rectangle 6"/>
          <p:cNvSpPr>
            <a:spLocks noChangeArrowheads="1"/>
          </p:cNvSpPr>
          <p:nvPr/>
        </p:nvSpPr>
        <p:spPr bwMode="auto">
          <a:xfrm>
            <a:off x="1247841" y="3741201"/>
            <a:ext cx="2505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 smtClean="0">
                <a:latin typeface="Arial" panose="020B0604020202020204" pitchFamily="34" charset="0"/>
              </a:rPr>
              <a:t>N – velikost vzorku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73747" name="Rectangle 7"/>
          <p:cNvSpPr>
            <a:spLocks noChangeArrowheads="1"/>
          </p:cNvSpPr>
          <p:nvPr/>
        </p:nvSpPr>
        <p:spPr bwMode="auto">
          <a:xfrm>
            <a:off x="278197" y="4591520"/>
            <a:ext cx="85876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l-GR" altLang="cs-CZ" sz="2000" dirty="0" smtClean="0">
                <a:latin typeface="Arial" panose="020B0604020202020204" pitchFamily="34" charset="0"/>
              </a:rPr>
              <a:t>α</a:t>
            </a:r>
            <a:r>
              <a:rPr lang="cs-CZ" altLang="cs-CZ" sz="2000" dirty="0" smtClean="0">
                <a:latin typeface="Arial" panose="020B0604020202020204" pitchFamily="34" charset="0"/>
              </a:rPr>
              <a:t>, </a:t>
            </a:r>
            <a:r>
              <a:rPr lang="el-GR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</a:rPr>
              <a:t>– pravděpodobnosti falešně pozitivního a negativního výsledku </a:t>
            </a:r>
            <a:endParaRPr lang="el-GR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749" name="Rectangle 9"/>
          <p:cNvSpPr>
            <a:spLocks noChangeArrowheads="1"/>
          </p:cNvSpPr>
          <p:nvPr/>
        </p:nvSpPr>
        <p:spPr bwMode="auto">
          <a:xfrm>
            <a:off x="4552906" y="3741201"/>
            <a:ext cx="39453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variabilita cílové proměnné</a:t>
            </a:r>
            <a:endParaRPr lang="el-GR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3734" name="Group 10"/>
          <p:cNvGrpSpPr>
            <a:grpSpLocks/>
          </p:cNvGrpSpPr>
          <p:nvPr/>
        </p:nvGrpSpPr>
        <p:grpSpPr bwMode="auto">
          <a:xfrm>
            <a:off x="1042988" y="2497414"/>
            <a:ext cx="7129462" cy="749230"/>
            <a:chOff x="657" y="1418"/>
            <a:chExt cx="4491" cy="590"/>
          </a:xfrm>
        </p:grpSpPr>
        <p:grpSp>
          <p:nvGrpSpPr>
            <p:cNvPr id="73739" name="Group 11"/>
            <p:cNvGrpSpPr>
              <a:grpSpLocks/>
            </p:cNvGrpSpPr>
            <p:nvPr/>
          </p:nvGrpSpPr>
          <p:grpSpPr bwMode="auto">
            <a:xfrm>
              <a:off x="694" y="1441"/>
              <a:ext cx="4417" cy="544"/>
              <a:chOff x="1185" y="1389"/>
              <a:chExt cx="4417" cy="544"/>
            </a:xfrm>
          </p:grpSpPr>
          <p:sp>
            <p:nvSpPr>
              <p:cNvPr id="73741" name="Line 12"/>
              <p:cNvSpPr>
                <a:spLocks noChangeShapeType="1"/>
              </p:cNvSpPr>
              <p:nvPr/>
            </p:nvSpPr>
            <p:spPr bwMode="auto">
              <a:xfrm>
                <a:off x="3084" y="1661"/>
                <a:ext cx="24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742" name="Text Box 13"/>
              <p:cNvSpPr txBox="1">
                <a:spLocks noChangeArrowheads="1"/>
              </p:cNvSpPr>
              <p:nvPr/>
            </p:nvSpPr>
            <p:spPr bwMode="auto">
              <a:xfrm>
                <a:off x="3061" y="1389"/>
                <a:ext cx="2541" cy="254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8C8C8C"/>
                </a:prst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30000"/>
                  </a:spcBef>
                  <a:buClr>
                    <a:schemeClr val="accent1"/>
                  </a:buClr>
                  <a:buSzPct val="80000"/>
                  <a:buFont typeface="Wingdings" panose="05000000000000000000" pitchFamily="2" charset="2"/>
                  <a:buChar char="þ"/>
                  <a:defRPr sz="2800"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30000"/>
                  </a:spcBef>
                  <a:buClr>
                    <a:srgbClr val="EEA320"/>
                  </a:buClr>
                  <a:buSzPct val="80000"/>
                  <a:buFont typeface="Wingdings" panose="05000000000000000000" pitchFamily="2" charset="2"/>
                  <a:buChar char="è"/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30000"/>
                  </a:spcBef>
                  <a:buClr>
                    <a:schemeClr val="accent1"/>
                  </a:buClr>
                  <a:buSzPct val="80000"/>
                  <a:buFont typeface="Wingdings" panose="05000000000000000000" pitchFamily="2" charset="2"/>
                  <a:buChar char="q"/>
                  <a:defRPr sz="2000"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30000"/>
                  </a:spcBef>
                  <a:buClr>
                    <a:srgbClr val="EEA320"/>
                  </a:buClr>
                  <a:buSzPct val="50000"/>
                  <a:buFont typeface="Wingdings" panose="05000000000000000000" pitchFamily="2" charset="2"/>
                  <a:buChar char="l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30000"/>
                  </a:spcBef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30000"/>
                  </a:spcBef>
                  <a:spcAft>
                    <a:spcPct val="0"/>
                  </a:spcAft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30000"/>
                  </a:spcBef>
                  <a:spcAft>
                    <a:spcPct val="0"/>
                  </a:spcAft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30000"/>
                  </a:spcBef>
                  <a:spcAft>
                    <a:spcPct val="0"/>
                  </a:spcAft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30000"/>
                  </a:spcBef>
                  <a:spcAft>
                    <a:spcPct val="0"/>
                  </a:spcAft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>
                    <a:latin typeface="Arial" panose="020B0604020202020204" pitchFamily="34" charset="0"/>
                  </a:rPr>
                  <a:t>Pozorovaná hodnota – Očekávaná hodnota</a:t>
                </a:r>
              </a:p>
            </p:txBody>
          </p:sp>
          <p:sp>
            <p:nvSpPr>
              <p:cNvPr id="73743" name="Text Box 14"/>
              <p:cNvSpPr txBox="1">
                <a:spLocks noChangeArrowheads="1"/>
              </p:cNvSpPr>
              <p:nvPr/>
            </p:nvSpPr>
            <p:spPr bwMode="auto">
              <a:xfrm>
                <a:off x="3061" y="1679"/>
                <a:ext cx="2541" cy="254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8C8C8C"/>
                </a:prst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30000"/>
                  </a:spcBef>
                  <a:buClr>
                    <a:schemeClr val="accent1"/>
                  </a:buClr>
                  <a:buSzPct val="80000"/>
                  <a:buFont typeface="Wingdings" panose="05000000000000000000" pitchFamily="2" charset="2"/>
                  <a:buChar char="þ"/>
                  <a:defRPr sz="2800"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30000"/>
                  </a:spcBef>
                  <a:buClr>
                    <a:srgbClr val="EEA320"/>
                  </a:buClr>
                  <a:buSzPct val="80000"/>
                  <a:buFont typeface="Wingdings" panose="05000000000000000000" pitchFamily="2" charset="2"/>
                  <a:buChar char="è"/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30000"/>
                  </a:spcBef>
                  <a:buClr>
                    <a:schemeClr val="accent1"/>
                  </a:buClr>
                  <a:buSzPct val="80000"/>
                  <a:buFont typeface="Wingdings" panose="05000000000000000000" pitchFamily="2" charset="2"/>
                  <a:buChar char="q"/>
                  <a:defRPr sz="2000"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30000"/>
                  </a:spcBef>
                  <a:buClr>
                    <a:srgbClr val="EEA320"/>
                  </a:buClr>
                  <a:buSzPct val="50000"/>
                  <a:buFont typeface="Wingdings" panose="05000000000000000000" pitchFamily="2" charset="2"/>
                  <a:buChar char="l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30000"/>
                  </a:spcBef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30000"/>
                  </a:spcBef>
                  <a:spcAft>
                    <a:spcPct val="0"/>
                  </a:spcAft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30000"/>
                  </a:spcBef>
                  <a:spcAft>
                    <a:spcPct val="0"/>
                  </a:spcAft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30000"/>
                  </a:spcBef>
                  <a:spcAft>
                    <a:spcPct val="0"/>
                  </a:spcAft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30000"/>
                  </a:spcBef>
                  <a:spcAft>
                    <a:spcPct val="0"/>
                  </a:spcAft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>
                    <a:latin typeface="Arial" panose="020B0604020202020204" pitchFamily="34" charset="0"/>
                  </a:rPr>
                  <a:t>Chyba pozorované hodnoty</a:t>
                </a:r>
              </a:p>
            </p:txBody>
          </p:sp>
          <p:sp>
            <p:nvSpPr>
              <p:cNvPr id="73744" name="Text Box 15"/>
              <p:cNvSpPr txBox="1">
                <a:spLocks noChangeArrowheads="1"/>
              </p:cNvSpPr>
              <p:nvPr/>
            </p:nvSpPr>
            <p:spPr bwMode="auto">
              <a:xfrm>
                <a:off x="1185" y="1495"/>
                <a:ext cx="2250" cy="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30000"/>
                  </a:spcBef>
                  <a:buClr>
                    <a:schemeClr val="accent1"/>
                  </a:buClr>
                  <a:buSzPct val="80000"/>
                  <a:buFont typeface="Wingdings" panose="05000000000000000000" pitchFamily="2" charset="2"/>
                  <a:buChar char="þ"/>
                  <a:defRPr sz="2800"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30000"/>
                  </a:spcBef>
                  <a:buClr>
                    <a:srgbClr val="EEA320"/>
                  </a:buClr>
                  <a:buSzPct val="80000"/>
                  <a:buFont typeface="Wingdings" panose="05000000000000000000" pitchFamily="2" charset="2"/>
                  <a:buChar char="è"/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30000"/>
                  </a:spcBef>
                  <a:buClr>
                    <a:schemeClr val="accent1"/>
                  </a:buClr>
                  <a:buSzPct val="80000"/>
                  <a:buFont typeface="Wingdings" panose="05000000000000000000" pitchFamily="2" charset="2"/>
                  <a:buChar char="q"/>
                  <a:defRPr sz="2000"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30000"/>
                  </a:spcBef>
                  <a:buClr>
                    <a:srgbClr val="EEA320"/>
                  </a:buClr>
                  <a:buSzPct val="50000"/>
                  <a:buFont typeface="Wingdings" panose="05000000000000000000" pitchFamily="2" charset="2"/>
                  <a:buChar char="l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30000"/>
                  </a:spcBef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30000"/>
                  </a:spcBef>
                  <a:spcAft>
                    <a:spcPct val="0"/>
                  </a:spcAft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30000"/>
                  </a:spcBef>
                  <a:spcAft>
                    <a:spcPct val="0"/>
                  </a:spcAft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30000"/>
                  </a:spcBef>
                  <a:spcAft>
                    <a:spcPct val="0"/>
                  </a:spcAft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30000"/>
                  </a:spcBef>
                  <a:spcAft>
                    <a:spcPct val="0"/>
                  </a:spcAft>
                  <a:buClr>
                    <a:srgbClr val="DDD4C6"/>
                  </a:buClr>
                  <a:buChar char="•"/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800">
                    <a:latin typeface="Arial" panose="020B0604020202020204" pitchFamily="34" charset="0"/>
                  </a:rPr>
                  <a:t>Testová statistika =</a:t>
                </a:r>
              </a:p>
            </p:txBody>
          </p:sp>
        </p:grpSp>
        <p:sp>
          <p:nvSpPr>
            <p:cNvPr id="73740" name="Rectangle 16"/>
            <p:cNvSpPr>
              <a:spLocks noChangeArrowheads="1"/>
            </p:cNvSpPr>
            <p:nvPr/>
          </p:nvSpPr>
          <p:spPr bwMode="auto">
            <a:xfrm>
              <a:off x="657" y="1418"/>
              <a:ext cx="4491" cy="590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  <a:ln w="25400">
              <a:solidFill>
                <a:schemeClr val="tx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b="0"/>
            </a:p>
          </p:txBody>
        </p:sp>
      </p:grpSp>
      <p:sp>
        <p:nvSpPr>
          <p:cNvPr id="73736" name="Rectangle 18"/>
          <p:cNvSpPr>
            <a:spLocks noChangeArrowheads="1"/>
          </p:cNvSpPr>
          <p:nvPr/>
        </p:nvSpPr>
        <p:spPr bwMode="auto">
          <a:xfrm>
            <a:off x="611188" y="5323233"/>
            <a:ext cx="82089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Testová statistika obsahuje (tj. vychází) z určitých parametrů. Pokud chceme vypočítat jeden z nich, ostatní musíme znát (expertně odhadnout).</a:t>
            </a:r>
          </a:p>
        </p:txBody>
      </p:sp>
      <p:sp>
        <p:nvSpPr>
          <p:cNvPr id="73738" name="Rectangle 20"/>
          <p:cNvSpPr>
            <a:spLocks noChangeArrowheads="1"/>
          </p:cNvSpPr>
          <p:nvPr/>
        </p:nvSpPr>
        <p:spPr bwMode="auto">
          <a:xfrm>
            <a:off x="1967762" y="4176879"/>
            <a:ext cx="52084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altLang="cs-CZ" sz="2000" b="1" dirty="0" smtClean="0">
                <a:latin typeface="Arial" panose="020B0604020202020204" pitchFamily="34" charset="0"/>
                <a:sym typeface="Symbol" panose="05050102010706020507" pitchFamily="18" charset="2"/>
              </a:rPr>
              <a:t> - v</a:t>
            </a:r>
            <a:r>
              <a:rPr lang="cs-CZ" altLang="cs-CZ" sz="2000" b="1" dirty="0" smtClean="0">
                <a:latin typeface="Arial" panose="020B0604020202020204" pitchFamily="34" charset="0"/>
              </a:rPr>
              <a:t>elikost klinicky </a:t>
            </a:r>
            <a:r>
              <a:rPr lang="cs-CZ" altLang="cs-CZ" sz="2000" b="1" dirty="0">
                <a:latin typeface="Arial" panose="020B0604020202020204" pitchFamily="34" charset="0"/>
              </a:rPr>
              <a:t>významného rozdílu</a:t>
            </a:r>
          </a:p>
        </p:txBody>
      </p:sp>
      <p:sp>
        <p:nvSpPr>
          <p:cNvPr id="2" name="Levá složená závorka 1"/>
          <p:cNvSpPr/>
          <p:nvPr/>
        </p:nvSpPr>
        <p:spPr bwMode="auto">
          <a:xfrm rot="5400000">
            <a:off x="4435930" y="-423177"/>
            <a:ext cx="335551" cy="7985036"/>
          </a:xfrm>
          <a:prstGeom prst="leftBrace">
            <a:avLst>
              <a:gd name="adj1" fmla="val 95291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dirty="0" smtClean="0"/>
              <a:t>Srovnání dvou výběrů – příklad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 smtClean="0">
                <a:latin typeface="Arial" panose="020B0604020202020204" pitchFamily="34" charset="0"/>
              </a:rPr>
              <a:t>Účinnost </a:t>
            </a:r>
            <a:r>
              <a:rPr lang="cs-CZ" altLang="cs-CZ" sz="1800" dirty="0">
                <a:latin typeface="Arial" panose="020B0604020202020204" pitchFamily="34" charset="0"/>
              </a:rPr>
              <a:t>dvou preparátů pro léčbu infekce dýchacích </a:t>
            </a:r>
            <a:r>
              <a:rPr lang="cs-CZ" altLang="cs-CZ" sz="1800" dirty="0" smtClean="0">
                <a:latin typeface="Arial" panose="020B0604020202020204" pitchFamily="34" charset="0"/>
              </a:rPr>
              <a:t>cest: primárním </a:t>
            </a:r>
            <a:r>
              <a:rPr lang="cs-CZ" altLang="cs-CZ" sz="1800" dirty="0">
                <a:latin typeface="Arial" panose="020B0604020202020204" pitchFamily="34" charset="0"/>
              </a:rPr>
              <a:t>cílem studie je odpověď pacienta na podání léku (ano/ne</a:t>
            </a:r>
            <a:r>
              <a:rPr lang="cs-CZ" altLang="cs-CZ" sz="1800" dirty="0" smtClean="0">
                <a:latin typeface="Arial" panose="020B0604020202020204" pitchFamily="34" charset="0"/>
              </a:rPr>
              <a:t>). Standardní </a:t>
            </a:r>
            <a:r>
              <a:rPr lang="cs-CZ" altLang="cs-CZ" sz="1800" dirty="0">
                <a:latin typeface="Arial" panose="020B0604020202020204" pitchFamily="34" charset="0"/>
              </a:rPr>
              <a:t>přípravek účinkuje u 80% pacientů s tím, že klinicky významný posun by bylo dosažení odpovědi u 90% pacientů, tedy zvýšení účinnosti o 10% při použití nového léku oproti standardu.</a:t>
            </a:r>
          </a:p>
          <a:p>
            <a:endParaRPr lang="cs-CZ" sz="1800" dirty="0"/>
          </a:p>
        </p:txBody>
      </p:sp>
      <p:sp>
        <p:nvSpPr>
          <p:cNvPr id="590852" name="Text Box 4"/>
          <p:cNvSpPr txBox="1">
            <a:spLocks noChangeArrowheads="1"/>
          </p:cNvSpPr>
          <p:nvPr/>
        </p:nvSpPr>
        <p:spPr bwMode="auto">
          <a:xfrm>
            <a:off x="568325" y="3414507"/>
            <a:ext cx="83058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0" dirty="0">
                <a:solidFill>
                  <a:srgbClr val="FF0000"/>
                </a:solidFill>
                <a:latin typeface="Arial" panose="020B0604020202020204" pitchFamily="34" charset="0"/>
              </a:rPr>
              <a:t>Rameno A </a:t>
            </a:r>
            <a:r>
              <a:rPr lang="en-US" altLang="cs-CZ" sz="1800" b="0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cs-CZ" altLang="cs-CZ" sz="1800" b="0" dirty="0">
                <a:solidFill>
                  <a:srgbClr val="FF0000"/>
                </a:solidFill>
                <a:latin typeface="Arial" panose="020B0604020202020204" pitchFamily="34" charset="0"/>
              </a:rPr>
              <a:t>standardní lék</a:t>
            </a:r>
            <a:r>
              <a:rPr lang="en-US" altLang="cs-CZ" sz="1800" b="0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r>
              <a:rPr lang="cs-CZ" altLang="cs-CZ" sz="1800" b="0" dirty="0">
                <a:solidFill>
                  <a:srgbClr val="FF0000"/>
                </a:solidFill>
                <a:latin typeface="Arial" panose="020B0604020202020204" pitchFamily="34" charset="0"/>
              </a:rPr>
              <a:t>: účinnost = 80%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0" dirty="0">
                <a:solidFill>
                  <a:srgbClr val="FF0000"/>
                </a:solidFill>
                <a:latin typeface="Arial" panose="020B0604020202020204" pitchFamily="34" charset="0"/>
              </a:rPr>
              <a:t>Rameno B </a:t>
            </a:r>
            <a:r>
              <a:rPr lang="en-US" altLang="cs-CZ" sz="1800" b="0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cs-CZ" altLang="cs-CZ" sz="1800" b="0" dirty="0">
                <a:solidFill>
                  <a:srgbClr val="FF0000"/>
                </a:solidFill>
                <a:latin typeface="Arial" panose="020B0604020202020204" pitchFamily="34" charset="0"/>
              </a:rPr>
              <a:t>nový lék</a:t>
            </a:r>
            <a:r>
              <a:rPr lang="en-US" altLang="cs-CZ" sz="1800" b="0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r>
              <a:rPr lang="cs-CZ" altLang="cs-CZ" sz="1800" b="0" dirty="0">
                <a:solidFill>
                  <a:srgbClr val="FF0000"/>
                </a:solidFill>
                <a:latin typeface="Arial" panose="020B0604020202020204" pitchFamily="34" charset="0"/>
              </a:rPr>
              <a:t>: požadujeme účinnost = 90%</a:t>
            </a:r>
          </a:p>
        </p:txBody>
      </p:sp>
      <p:sp>
        <p:nvSpPr>
          <p:cNvPr id="590853" name="Text Box 5"/>
          <p:cNvSpPr txBox="1">
            <a:spLocks noChangeArrowheads="1"/>
          </p:cNvSpPr>
          <p:nvPr/>
        </p:nvSpPr>
        <p:spPr bwMode="auto">
          <a:xfrm>
            <a:off x="569913" y="4156901"/>
            <a:ext cx="565785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Symbol" panose="05050102010706020507" pitchFamily="18" charset="2"/>
              <a:buNone/>
            </a:pPr>
            <a:r>
              <a:rPr lang="el-GR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cs-CZ" altLang="cs-CZ" sz="1800" b="0" dirty="0">
                <a:latin typeface="Arial" panose="020B0604020202020204" pitchFamily="34" charset="0"/>
              </a:rPr>
              <a:t> = 0.05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Symbol" panose="05050102010706020507" pitchFamily="18" charset="2"/>
              <a:buNone/>
            </a:pPr>
            <a:r>
              <a:rPr lang="el-GR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cs-CZ" altLang="cs-CZ" sz="1800" b="0" dirty="0">
                <a:latin typeface="Arial" panose="020B0604020202020204" pitchFamily="34" charset="0"/>
              </a:rPr>
              <a:t> = 0.20 </a:t>
            </a:r>
            <a:r>
              <a:rPr lang="cs-CZ" altLang="cs-CZ" sz="1800" b="0" dirty="0">
                <a:latin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cs-CZ" altLang="cs-CZ" sz="1800" b="0" dirty="0">
                <a:latin typeface="Arial" panose="020B0604020202020204" pitchFamily="34" charset="0"/>
              </a:rPr>
              <a:t>síla testu:</a:t>
            </a:r>
            <a:r>
              <a:rPr lang="en-US" altLang="cs-CZ" sz="1800" b="0" dirty="0">
                <a:latin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1-</a:t>
            </a:r>
            <a:r>
              <a:rPr lang="el-GR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altLang="cs-CZ" sz="1800" b="0" dirty="0">
                <a:latin typeface="Arial" panose="020B0604020202020204" pitchFamily="34" charset="0"/>
              </a:rPr>
              <a:t>0.80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odhad incidence úspěchů v kontrolní skupině = 80%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klinicky významný rozdíl mezi rameny = 10%</a:t>
            </a:r>
          </a:p>
        </p:txBody>
      </p:sp>
      <p:sp>
        <p:nvSpPr>
          <p:cNvPr id="590854" name="Text Box 6"/>
          <p:cNvSpPr txBox="1">
            <a:spLocks noChangeArrowheads="1"/>
          </p:cNvSpPr>
          <p:nvPr/>
        </p:nvSpPr>
        <p:spPr bwMode="auto">
          <a:xfrm>
            <a:off x="6516688" y="4223576"/>
            <a:ext cx="2303462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N = 199 pacientů v jednom rameni</a:t>
            </a:r>
          </a:p>
        </p:txBody>
      </p:sp>
      <p:sp>
        <p:nvSpPr>
          <p:cNvPr id="79879" name="AutoShape 7"/>
          <p:cNvSpPr>
            <a:spLocks/>
          </p:cNvSpPr>
          <p:nvPr/>
        </p:nvSpPr>
        <p:spPr bwMode="auto">
          <a:xfrm rot="10800000">
            <a:off x="6084888" y="4150551"/>
            <a:ext cx="287337" cy="1584325"/>
          </a:xfrm>
          <a:prstGeom prst="leftBrace">
            <a:avLst>
              <a:gd name="adj1" fmla="val 45949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0"/>
          </a:p>
        </p:txBody>
      </p: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539750" y="5797413"/>
            <a:ext cx="8496300" cy="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0857" name="Text Box 9"/>
          <p:cNvSpPr txBox="1">
            <a:spLocks noChangeArrowheads="1"/>
          </p:cNvSpPr>
          <p:nvPr/>
        </p:nvSpPr>
        <p:spPr bwMode="auto">
          <a:xfrm>
            <a:off x="611188" y="5861190"/>
            <a:ext cx="817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1800" b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el-GR" altLang="cs-CZ" sz="180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cs-CZ" altLang="cs-CZ" sz="1800" b="0">
                <a:latin typeface="Arial" panose="020B0604020202020204" pitchFamily="34" charset="0"/>
              </a:rPr>
              <a:t> = 0.10 </a:t>
            </a:r>
            <a:r>
              <a:rPr lang="cs-CZ" altLang="cs-CZ" sz="1800" b="0">
                <a:latin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cs-CZ" altLang="cs-CZ" sz="1800" b="0">
                <a:latin typeface="Arial" panose="020B0604020202020204" pitchFamily="34" charset="0"/>
              </a:rPr>
              <a:t>síla testu:</a:t>
            </a:r>
            <a:r>
              <a:rPr lang="en-US" altLang="cs-CZ" sz="1800" b="0">
                <a:latin typeface="Arial" panose="020B0604020202020204" pitchFamily="34" charset="0"/>
              </a:rPr>
              <a:t> 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1-</a:t>
            </a:r>
            <a:r>
              <a:rPr lang="el-GR" altLang="cs-CZ" sz="180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altLang="cs-CZ" sz="1800" b="0">
                <a:latin typeface="Arial" panose="020B0604020202020204" pitchFamily="34" charset="0"/>
              </a:rPr>
              <a:t>0.90 je odhad počtu pacientů v 1 rameni = 266</a:t>
            </a:r>
          </a:p>
        </p:txBody>
      </p:sp>
      <p:sp>
        <p:nvSpPr>
          <p:cNvPr id="1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115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2" grpId="0" autoUpdateAnimBg="0"/>
      <p:bldP spid="590853" grpId="0" autoUpdateAnimBg="0"/>
      <p:bldP spid="590854" grpId="0" autoUpdateAnimBg="0"/>
      <p:bldP spid="590857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mtClean="0"/>
              <a:t>Odhad velikosti vzorku – shrnutí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Optimalizace velikosti vzorku je nutná z hlediska korektního statistického zpracování výsledků a dostatečné </a:t>
            </a:r>
            <a:r>
              <a:rPr lang="cs-CZ" dirty="0" smtClean="0"/>
              <a:t>síly </a:t>
            </a:r>
            <a:r>
              <a:rPr lang="cs-CZ" dirty="0"/>
              <a:t>studie prokázat klinicky zajímavý rozdíl.</a:t>
            </a:r>
          </a:p>
          <a:p>
            <a:endParaRPr lang="cs-CZ" dirty="0" smtClean="0"/>
          </a:p>
          <a:p>
            <a:r>
              <a:rPr lang="cs-CZ" dirty="0" smtClean="0"/>
              <a:t>Optimalizace </a:t>
            </a:r>
            <a:r>
              <a:rPr lang="cs-CZ" dirty="0"/>
              <a:t>velikosti vzorku je založena na principu testování klinických hypotéz.</a:t>
            </a:r>
          </a:p>
          <a:p>
            <a:endParaRPr lang="cs-CZ" dirty="0" smtClean="0"/>
          </a:p>
          <a:p>
            <a:r>
              <a:rPr lang="cs-CZ" dirty="0" smtClean="0"/>
              <a:t>Parametry </a:t>
            </a:r>
            <a:r>
              <a:rPr lang="cs-CZ" dirty="0"/>
              <a:t>nezbytné pro výpočet optimální velikosti vzorku závisí na typu studovaného problému, pokud o nich nemáme apriorní informaci, lze je odhadnout na základě předchozích studií nebo expertní znalosti.</a:t>
            </a:r>
          </a:p>
          <a:p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559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Zkreslení v klinických </a:t>
            </a:r>
            <a:r>
              <a:rPr lang="cs-CZ" dirty="0" smtClean="0"/>
              <a:t>studiích</a:t>
            </a:r>
            <a:endParaRPr 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Clr>
                <a:schemeClr val="tx1"/>
              </a:buClr>
              <a:buSzTx/>
            </a:pPr>
            <a:r>
              <a:rPr lang="cs-CZ" altLang="cs-CZ" sz="1800" b="1" dirty="0" smtClean="0">
                <a:latin typeface="Arial" panose="020B0604020202020204" pitchFamily="34" charset="0"/>
              </a:rPr>
              <a:t>V hodnocení klinických studií se snažíme vyhnout zkreslení výsledků</a:t>
            </a:r>
            <a:r>
              <a:rPr lang="cs-CZ" altLang="cs-CZ" sz="1800" b="0" dirty="0" smtClean="0">
                <a:latin typeface="Arial" panose="020B0604020202020204" pitchFamily="34" charset="0"/>
              </a:rPr>
              <a:t>, tzv. „</a:t>
            </a:r>
            <a:r>
              <a:rPr lang="cs-CZ" altLang="cs-CZ" sz="1800" i="1" dirty="0" err="1" smtClean="0">
                <a:latin typeface="Arial" panose="020B0604020202020204" pitchFamily="34" charset="0"/>
              </a:rPr>
              <a:t>bias</a:t>
            </a:r>
            <a:r>
              <a:rPr lang="cs-CZ" altLang="cs-CZ" sz="1800" b="0" dirty="0" smtClean="0">
                <a:latin typeface="Arial" panose="020B0604020202020204" pitchFamily="34" charset="0"/>
              </a:rPr>
              <a:t>“. V případě klinických studií se jedná o </a:t>
            </a:r>
            <a:r>
              <a:rPr lang="cs-CZ" altLang="cs-CZ" sz="1800" dirty="0" smtClean="0">
                <a:latin typeface="Arial" panose="020B0604020202020204" pitchFamily="34" charset="0"/>
              </a:rPr>
              <a:t>zkreslení výsledků</a:t>
            </a:r>
            <a:r>
              <a:rPr lang="cs-CZ" altLang="cs-CZ" sz="1800" b="0" dirty="0" smtClean="0">
                <a:latin typeface="Arial" panose="020B0604020202020204" pitchFamily="34" charset="0"/>
              </a:rPr>
              <a:t> jinými faktory než těmi, které jsou cíli studie.</a:t>
            </a:r>
          </a:p>
          <a:p>
            <a:pPr>
              <a:buClr>
                <a:schemeClr val="tx1"/>
              </a:buClr>
              <a:buSzTx/>
            </a:pPr>
            <a:r>
              <a:rPr lang="cs-CZ" altLang="cs-CZ" sz="1800" b="0" dirty="0" smtClean="0">
                <a:latin typeface="Arial" panose="020B0604020202020204" pitchFamily="34" charset="0"/>
              </a:rPr>
              <a:t>Statistické srovnání není nikdy 100% spolehlivé, existuje náhoda a tedy i pravděpodobnost chybného úsudku – to nelze ovlivnit.</a:t>
            </a:r>
          </a:p>
          <a:p>
            <a:pPr marL="342900" lvl="1" indent="-342900">
              <a:buClr>
                <a:schemeClr val="tx1"/>
              </a:buClr>
              <a:buSzTx/>
            </a:pPr>
            <a:r>
              <a:rPr lang="cs-CZ" altLang="cs-CZ" b="0" dirty="0" smtClean="0">
                <a:latin typeface="Arial" panose="020B0604020202020204" pitchFamily="34" charset="0"/>
              </a:rPr>
              <a:t>My však chceme použít adekvátní metody pro odstranění vlivů, které by zkreslily výsledky a nebyly přitom náhodné (např. </a:t>
            </a:r>
            <a:r>
              <a:rPr lang="cs-CZ" altLang="cs-CZ" dirty="0" smtClean="0">
                <a:latin typeface="Arial" panose="020B0604020202020204" pitchFamily="34" charset="0"/>
              </a:rPr>
              <a:t>zastoupení pohlaví</a:t>
            </a:r>
            <a:r>
              <a:rPr lang="cs-CZ" altLang="cs-CZ" b="0" dirty="0" smtClean="0">
                <a:latin typeface="Arial" panose="020B0604020202020204" pitchFamily="34" charset="0"/>
              </a:rPr>
              <a:t>).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592" y="4137025"/>
            <a:ext cx="251777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19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219544" cy="647700"/>
          </a:xfrm>
        </p:spPr>
        <p:txBody>
          <a:bodyPr/>
          <a:lstStyle/>
          <a:p>
            <a:r>
              <a:rPr lang="cs-CZ" dirty="0"/>
              <a:t>Statisticky korektní zpracování klinických </a:t>
            </a:r>
            <a:r>
              <a:rPr lang="cs-CZ" dirty="0" smtClean="0"/>
              <a:t>studií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Úspěch a validita klinické studie jsou závislé na mnoha aspektech, některé z nich jsou však klíčové</a:t>
            </a:r>
            <a:r>
              <a:rPr lang="cs-CZ" altLang="cs-CZ" dirty="0" smtClean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37343" y="3540850"/>
            <a:ext cx="472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 smtClean="0">
                <a:latin typeface="Arial" panose="020B0604020202020204" pitchFamily="34" charset="0"/>
              </a:rPr>
              <a:t>2. </a:t>
            </a:r>
            <a:r>
              <a:rPr lang="cs-CZ" altLang="cs-CZ" sz="2000" dirty="0">
                <a:latin typeface="Arial" panose="020B0604020202020204" pitchFamily="34" charset="0"/>
              </a:rPr>
              <a:t>Použití souběžné kontrolní skupiny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37343" y="4211592"/>
            <a:ext cx="2103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 smtClean="0">
                <a:latin typeface="Arial" panose="020B0604020202020204" pitchFamily="34" charset="0"/>
              </a:rPr>
              <a:t>3. </a:t>
            </a:r>
            <a:r>
              <a:rPr lang="cs-CZ" altLang="cs-CZ" sz="2000" dirty="0">
                <a:latin typeface="Arial" panose="020B0604020202020204" pitchFamily="34" charset="0"/>
              </a:rPr>
              <a:t>Randomizace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37343" y="4882334"/>
            <a:ext cx="2454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 smtClean="0">
                <a:latin typeface="Arial" panose="020B0604020202020204" pitchFamily="34" charset="0"/>
              </a:rPr>
              <a:t>4. </a:t>
            </a:r>
            <a:r>
              <a:rPr lang="cs-CZ" altLang="cs-CZ" sz="2000" dirty="0">
                <a:latin typeface="Arial" panose="020B0604020202020204" pitchFamily="34" charset="0"/>
              </a:rPr>
              <a:t>Zaslepení studie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37343" y="5553075"/>
            <a:ext cx="4002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 smtClean="0">
                <a:latin typeface="Arial" panose="020B0604020202020204" pitchFamily="34" charset="0"/>
              </a:rPr>
              <a:t>5. </a:t>
            </a:r>
            <a:r>
              <a:rPr lang="cs-CZ" altLang="cs-CZ" sz="2000" dirty="0">
                <a:latin typeface="Arial" panose="020B0604020202020204" pitchFamily="34" charset="0"/>
              </a:rPr>
              <a:t>Optimalizace velikosti vzorku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37343" y="2866933"/>
            <a:ext cx="71529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 smtClean="0">
                <a:latin typeface="Arial" panose="020B0604020202020204" pitchFamily="34" charset="0"/>
              </a:rPr>
              <a:t>1. </a:t>
            </a:r>
            <a:r>
              <a:rPr lang="cs-CZ" altLang="cs-CZ" sz="2000" dirty="0">
                <a:latin typeface="Arial" panose="020B0604020202020204" pitchFamily="34" charset="0"/>
              </a:rPr>
              <a:t>Správná formulace klinické hypotézy </a:t>
            </a:r>
            <a:r>
              <a:rPr lang="cs-CZ" altLang="cs-CZ" sz="2000" dirty="0" smtClean="0">
                <a:latin typeface="Arial" panose="020B0604020202020204" pitchFamily="34" charset="0"/>
              </a:rPr>
              <a:t>+ cílový parametr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18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596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219544" cy="647700"/>
          </a:xfrm>
        </p:spPr>
        <p:txBody>
          <a:bodyPr/>
          <a:lstStyle/>
          <a:p>
            <a:r>
              <a:rPr lang="cs-CZ" dirty="0"/>
              <a:t>Statisticky korektní zpracování klinických </a:t>
            </a:r>
            <a:r>
              <a:rPr lang="cs-CZ" dirty="0" smtClean="0"/>
              <a:t>studií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altLang="cs-CZ" sz="1600" b="1" dirty="0" smtClean="0">
                <a:latin typeface="Arial" panose="020B0604020202020204" pitchFamily="34" charset="0"/>
              </a:rPr>
              <a:t>Správná </a:t>
            </a:r>
            <a:r>
              <a:rPr lang="cs-CZ" altLang="cs-CZ" sz="1600" b="1" dirty="0">
                <a:latin typeface="Arial" panose="020B0604020202020204" pitchFamily="34" charset="0"/>
              </a:rPr>
              <a:t>formulace klinické </a:t>
            </a:r>
            <a:r>
              <a:rPr lang="cs-CZ" altLang="cs-CZ" sz="1600" b="1" dirty="0" smtClean="0">
                <a:latin typeface="Arial" panose="020B0604020202020204" pitchFamily="34" charset="0"/>
              </a:rPr>
              <a:t>hypotézy</a:t>
            </a:r>
            <a:r>
              <a:rPr lang="cs-CZ" altLang="cs-CZ" sz="1600" dirty="0" smtClean="0">
                <a:latin typeface="Arial" panose="020B0604020202020204" pitchFamily="34" charset="0"/>
              </a:rPr>
              <a:t>: Je </a:t>
            </a:r>
            <a:r>
              <a:rPr lang="cs-CZ" altLang="cs-CZ" sz="1600" dirty="0">
                <a:latin typeface="Arial" panose="020B0604020202020204" pitchFamily="34" charset="0"/>
              </a:rPr>
              <a:t>nutné definovat, co vlastně hodnotíme, neboť od hypotézy se odvíjí nejen uspořádání celé studie, ale i forma jejího vyhodnocení</a:t>
            </a:r>
            <a:r>
              <a:rPr lang="cs-CZ" altLang="cs-CZ" sz="16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cs-CZ" altLang="cs-CZ" sz="1600" b="1" dirty="0" smtClean="0">
                <a:latin typeface="Arial" panose="020B0604020202020204" pitchFamily="34" charset="0"/>
              </a:rPr>
              <a:t>Použití </a:t>
            </a:r>
            <a:r>
              <a:rPr lang="cs-CZ" altLang="cs-CZ" sz="1600" b="1" dirty="0">
                <a:latin typeface="Arial" panose="020B0604020202020204" pitchFamily="34" charset="0"/>
              </a:rPr>
              <a:t>souběžné kontrolní </a:t>
            </a:r>
            <a:r>
              <a:rPr lang="cs-CZ" altLang="cs-CZ" sz="1600" b="1" dirty="0" smtClean="0">
                <a:latin typeface="Arial" panose="020B0604020202020204" pitchFamily="34" charset="0"/>
              </a:rPr>
              <a:t>skupiny</a:t>
            </a:r>
            <a:r>
              <a:rPr lang="cs-CZ" altLang="cs-CZ" sz="1600" dirty="0" smtClean="0">
                <a:latin typeface="Arial" panose="020B0604020202020204" pitchFamily="34" charset="0"/>
              </a:rPr>
              <a:t>: Účinnost </a:t>
            </a:r>
            <a:r>
              <a:rPr lang="cs-CZ" altLang="cs-CZ" sz="1600" dirty="0">
                <a:latin typeface="Arial" panose="020B0604020202020204" pitchFamily="34" charset="0"/>
              </a:rPr>
              <a:t>i bezpečnost léčby musí být hodnoceny v kontextu kontrolní skupiny pacientů, kteří nebyli exponováni experimentální léčbě, ale jsou srovnatelní v ostatních klinických faktorech</a:t>
            </a:r>
            <a:r>
              <a:rPr lang="cs-CZ" altLang="cs-CZ" sz="16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cs-CZ" altLang="cs-CZ" sz="1600" b="1" dirty="0" smtClean="0">
                <a:latin typeface="Arial" panose="020B0604020202020204" pitchFamily="34" charset="0"/>
              </a:rPr>
              <a:t>Randomizace</a:t>
            </a:r>
            <a:r>
              <a:rPr lang="cs-CZ" altLang="cs-CZ" sz="1600" dirty="0" smtClean="0">
                <a:latin typeface="Arial" panose="020B0604020202020204" pitchFamily="34" charset="0"/>
              </a:rPr>
              <a:t>: Přiřazování </a:t>
            </a:r>
            <a:r>
              <a:rPr lang="cs-CZ" altLang="cs-CZ" sz="1600" dirty="0">
                <a:latin typeface="Arial" panose="020B0604020202020204" pitchFamily="34" charset="0"/>
              </a:rPr>
              <a:t>subjektů do skupin musí být náhodné, protože pouze přiřazování, které není zatíženo subjektivitou, může umožnit relevantní srovnání primárních cílů studie.</a:t>
            </a:r>
          </a:p>
          <a:p>
            <a:pPr>
              <a:buFont typeface="+mj-lt"/>
              <a:buAutoNum type="arabicPeriod"/>
            </a:pPr>
            <a:r>
              <a:rPr lang="cs-CZ" altLang="cs-CZ" sz="1600" b="1" dirty="0" smtClean="0">
                <a:latin typeface="Arial" panose="020B0604020202020204" pitchFamily="34" charset="0"/>
              </a:rPr>
              <a:t>Zaslepení</a:t>
            </a:r>
            <a:r>
              <a:rPr lang="cs-CZ" altLang="cs-CZ" sz="1600" dirty="0" smtClean="0">
                <a:latin typeface="Arial" panose="020B0604020202020204" pitchFamily="34" charset="0"/>
              </a:rPr>
              <a:t>: Cílem </a:t>
            </a:r>
            <a:r>
              <a:rPr lang="cs-CZ" altLang="cs-CZ" sz="1600" dirty="0">
                <a:latin typeface="Arial" panose="020B0604020202020204" pitchFamily="34" charset="0"/>
              </a:rPr>
              <a:t>zaslepení studie je vyhnout se subjektivnímu hodnocení výsledků léčby nebo experimentu při vědomí pacienta a/nebo lékaře, do které léčebné skupiny pacient patří.</a:t>
            </a:r>
          </a:p>
          <a:p>
            <a:pPr>
              <a:buFont typeface="+mj-lt"/>
              <a:buAutoNum type="arabicPeriod"/>
            </a:pPr>
            <a:r>
              <a:rPr lang="cs-CZ" altLang="cs-CZ" sz="1600" b="1" dirty="0" smtClean="0">
                <a:latin typeface="Arial" panose="020B0604020202020204" pitchFamily="34" charset="0"/>
              </a:rPr>
              <a:t>Optimalizace </a:t>
            </a:r>
            <a:r>
              <a:rPr lang="cs-CZ" altLang="cs-CZ" sz="1600" b="1" dirty="0">
                <a:latin typeface="Arial" panose="020B0604020202020204" pitchFamily="34" charset="0"/>
              </a:rPr>
              <a:t>velikosti </a:t>
            </a:r>
            <a:r>
              <a:rPr lang="cs-CZ" altLang="cs-CZ" sz="1600" b="1" dirty="0" smtClean="0">
                <a:latin typeface="Arial" panose="020B0604020202020204" pitchFamily="34" charset="0"/>
              </a:rPr>
              <a:t>vzorku</a:t>
            </a:r>
            <a:r>
              <a:rPr lang="cs-CZ" altLang="cs-CZ" sz="1600" dirty="0" smtClean="0">
                <a:latin typeface="Arial" panose="020B0604020202020204" pitchFamily="34" charset="0"/>
              </a:rPr>
              <a:t>: Počet </a:t>
            </a:r>
            <a:r>
              <a:rPr lang="cs-CZ" altLang="cs-CZ" sz="1600" dirty="0">
                <a:latin typeface="Arial" panose="020B0604020202020204" pitchFamily="34" charset="0"/>
              </a:rPr>
              <a:t>subjektů zapojených do klinické studie musí být optimalizován, aby nedošlo k ovlivnění statistického testu, případně aby tento test měl vůbec smysl</a:t>
            </a:r>
            <a:r>
              <a:rPr lang="cs-CZ" altLang="cs-CZ" sz="16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cs-CZ" altLang="cs-CZ" sz="1600" dirty="0" smtClean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endParaRPr lang="cs-CZ" altLang="cs-CZ" sz="1600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endParaRPr lang="cs-CZ" sz="1600" dirty="0"/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7446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Validita klinické </a:t>
            </a:r>
            <a:r>
              <a:rPr lang="cs-CZ" dirty="0" smtClean="0"/>
              <a:t>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Medicína založená na důkazech – zajímají nás pouze „kvalitní“ důkazy</a:t>
            </a:r>
            <a:r>
              <a:rPr lang="cs-CZ" dirty="0" smtClean="0"/>
              <a:t>. Hlavním </a:t>
            </a:r>
            <a:r>
              <a:rPr lang="cs-CZ" dirty="0"/>
              <a:t>aspektem kvality je </a:t>
            </a:r>
            <a:r>
              <a:rPr lang="cs-CZ" b="1" dirty="0"/>
              <a:t>validita získaných výsledků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b="1" dirty="0"/>
              <a:t>Interní validita studie</a:t>
            </a:r>
            <a:r>
              <a:rPr lang="cs-CZ" dirty="0"/>
              <a:t>: odráží, jak moc lze rozdíly v účinnosti a bezpečnosti pozorované u srovnávaných skupin přisuzovat sledované intervenci. Chceme minimalizovat nenáhodnou chybu (zkreslení).</a:t>
            </a:r>
          </a:p>
          <a:p>
            <a:endParaRPr lang="cs-CZ" dirty="0"/>
          </a:p>
          <a:p>
            <a:r>
              <a:rPr lang="cs-CZ" b="1" dirty="0"/>
              <a:t>Externí validita studie</a:t>
            </a:r>
            <a:r>
              <a:rPr lang="cs-CZ" dirty="0"/>
              <a:t>: odráží </a:t>
            </a:r>
            <a:r>
              <a:rPr lang="cs-CZ" dirty="0" err="1"/>
              <a:t>zobecnitelnost</a:t>
            </a:r>
            <a:r>
              <a:rPr lang="cs-CZ" dirty="0"/>
              <a:t> (z hlediska korektnosti) výsledků na jiné populace a experimentální podmínky.</a:t>
            </a:r>
          </a:p>
          <a:p>
            <a:endParaRPr lang="cs-CZ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</a:t>
            </a:r>
            <a:r>
              <a:rPr lang="cs-CZ" altLang="cs-CZ" dirty="0" smtClean="0"/>
              <a:t>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2379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017_podzim_DSAM051_Pavlík1[20190115140413450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IBA">
      <a:dk1>
        <a:sysClr val="windowText" lastClr="000000"/>
      </a:dk1>
      <a:lt1>
        <a:sysClr val="window" lastClr="FFFFFF"/>
      </a:lt1>
      <a:dk2>
        <a:srgbClr val="242852"/>
      </a:dk2>
      <a:lt2>
        <a:srgbClr val="D4E5F6"/>
      </a:lt2>
      <a:accent1>
        <a:srgbClr val="002E8A"/>
      </a:accent1>
      <a:accent2>
        <a:srgbClr val="6598FF"/>
      </a:accent2>
      <a:accent3>
        <a:srgbClr val="002776"/>
      </a:accent3>
      <a:accent4>
        <a:srgbClr val="0038A9"/>
      </a:accent4>
      <a:accent5>
        <a:srgbClr val="004EED"/>
      </a:accent5>
      <a:accent6>
        <a:srgbClr val="4381FF"/>
      </a:accent6>
      <a:hlink>
        <a:srgbClr val="9454C3"/>
      </a:hlink>
      <a:folHlink>
        <a:srgbClr val="3EBBF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ba_sablona_4×3_cz.potx" id="{66E5407E-0763-4CED-94F7-CE0314AC6F56}" vid="{6F9C6E3C-1848-4264-99E8-79669ADBE3A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iba_sablona_4×3_cz</Template>
  <TotalTime>375</TotalTime>
  <Words>3675</Words>
  <Application>Microsoft Office PowerPoint</Application>
  <PresentationFormat>Předvádění na obrazovce (4:3)</PresentationFormat>
  <Paragraphs>427</Paragraphs>
  <Slides>53</Slides>
  <Notes>22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53</vt:i4>
      </vt:variant>
    </vt:vector>
  </HeadingPairs>
  <TitlesOfParts>
    <vt:vector size="62" baseType="lpstr">
      <vt:lpstr>Arial</vt:lpstr>
      <vt:lpstr>Georgia</vt:lpstr>
      <vt:lpstr>Symbol</vt:lpstr>
      <vt:lpstr>Tahoma</vt:lpstr>
      <vt:lpstr>Verdana</vt:lpstr>
      <vt:lpstr>Wingdings</vt:lpstr>
      <vt:lpstr>Prezentace_MU_CZ</vt:lpstr>
      <vt:lpstr>Rovnice</vt:lpstr>
      <vt:lpstr>list</vt:lpstr>
      <vt:lpstr>Plánování, organizace a hodnocení klinických studií</vt:lpstr>
      <vt:lpstr>Úvod do analýzy dat v klinických studiích</vt:lpstr>
      <vt:lpstr>Medicína založená na důkazech</vt:lpstr>
      <vt:lpstr>The Cochrane collaboration</vt:lpstr>
      <vt:lpstr>Cíl klinických studií</vt:lpstr>
      <vt:lpstr>Zkreslení v klinických studiích</vt:lpstr>
      <vt:lpstr>Statisticky korektní zpracování klinických studií</vt:lpstr>
      <vt:lpstr>Statisticky korektní zpracování klinických studií</vt:lpstr>
      <vt:lpstr>Validita klinické studie</vt:lpstr>
      <vt:lpstr>Interní validita studie</vt:lpstr>
      <vt:lpstr>Interní validita studie</vt:lpstr>
      <vt:lpstr>Externí validita studie</vt:lpstr>
      <vt:lpstr>Interní a externí validita studie</vt:lpstr>
      <vt:lpstr>Cílové parametry hodnocení</vt:lpstr>
      <vt:lpstr>Cílové parametry testování hypotéz v klinických studiích</vt:lpstr>
      <vt:lpstr>Cílové parametry testování hypotéz v klinických studiích</vt:lpstr>
      <vt:lpstr>Přežití jako cílový parametr</vt:lpstr>
      <vt:lpstr>Testování hypotéz</vt:lpstr>
      <vt:lpstr>Příklady – hypotézy</vt:lpstr>
      <vt:lpstr>Proč nulová hypotéza vyjadřuje nepřítomnost efektu?</vt:lpstr>
      <vt:lpstr>Hypotézy v klinických studiích</vt:lpstr>
      <vt:lpstr>Důvody pro hodnocení non-inferiority</vt:lpstr>
      <vt:lpstr>Problém s hodnocením ekvivalence a non-inferiority</vt:lpstr>
      <vt:lpstr>Hranice non-inferiority (non-inferiority margin)</vt:lpstr>
      <vt:lpstr>Superiorita a non-inferiorita</vt:lpstr>
      <vt:lpstr>Experimentální Design klinických studií</vt:lpstr>
      <vt:lpstr>Design studie</vt:lpstr>
      <vt:lpstr>Randomizovaná kontrolovaná studie (paralelní ramena)</vt:lpstr>
      <vt:lpstr>Cross-over studie</vt:lpstr>
      <vt:lpstr>Cross-over studie (II)</vt:lpstr>
      <vt:lpstr>Faktoriální design</vt:lpstr>
      <vt:lpstr>Dose-finding, dose-ranging, dose-response, apod.</vt:lpstr>
      <vt:lpstr>Součást informací o designu studie</vt:lpstr>
      <vt:lpstr>populace</vt:lpstr>
      <vt:lpstr>Proč se definují “analyzované populace”</vt:lpstr>
      <vt:lpstr>Analyzované populace</vt:lpstr>
      <vt:lpstr>randomizace</vt:lpstr>
      <vt:lpstr>Randomizace</vt:lpstr>
      <vt:lpstr>Cíle a smysl randomizační procedury</vt:lpstr>
      <vt:lpstr>Kompletní randomizace </vt:lpstr>
      <vt:lpstr>Permutační bloková randomizace </vt:lpstr>
      <vt:lpstr>Stratifikovaná permutační bloková randomizace </vt:lpstr>
      <vt:lpstr>Limitace randomizačních procedur</vt:lpstr>
      <vt:lpstr>Zaslepení studie</vt:lpstr>
      <vt:lpstr>Blinding - zaslepení</vt:lpstr>
      <vt:lpstr>Blind (zaslepené) studie</vt:lpstr>
      <vt:lpstr>Odhad velikosti vzorku</vt:lpstr>
      <vt:lpstr>Proč je důležité prospektivně stanovit velikost vzorku?</vt:lpstr>
      <vt:lpstr>Jak tedy zní otázka při plánování klinických studií?</vt:lpstr>
      <vt:lpstr>Princip testování hypotéz</vt:lpstr>
      <vt:lpstr>Srovnání dvou výběrů – příklad</vt:lpstr>
      <vt:lpstr>Odhad velikosti vzorku – shrnutí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Plánování, organizace a hodnocení klinických studií</dc:title>
  <dc:creator>pavlik</dc:creator>
  <cp:lastModifiedBy>ucitel</cp:lastModifiedBy>
  <cp:revision>31</cp:revision>
  <cp:lastPrinted>1601-01-01T00:00:00Z</cp:lastPrinted>
  <dcterms:created xsi:type="dcterms:W3CDTF">2018-01-05T14:52:36Z</dcterms:created>
  <dcterms:modified xsi:type="dcterms:W3CDTF">2019-01-15T13:04:13Z</dcterms:modified>
</cp:coreProperties>
</file>