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8" r:id="rId2"/>
    <p:sldMasterId id="2147483700" r:id="rId3"/>
  </p:sldMasterIdLst>
  <p:notesMasterIdLst>
    <p:notesMasterId r:id="rId48"/>
  </p:notesMasterIdLst>
  <p:sldIdLst>
    <p:sldId id="383" r:id="rId4"/>
    <p:sldId id="384" r:id="rId5"/>
    <p:sldId id="386" r:id="rId6"/>
    <p:sldId id="387" r:id="rId7"/>
    <p:sldId id="388" r:id="rId8"/>
    <p:sldId id="389" r:id="rId9"/>
    <p:sldId id="391" r:id="rId10"/>
    <p:sldId id="394" r:id="rId11"/>
    <p:sldId id="398" r:id="rId12"/>
    <p:sldId id="399" r:id="rId13"/>
    <p:sldId id="400" r:id="rId14"/>
    <p:sldId id="404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7" r:id="rId23"/>
    <p:sldId id="418" r:id="rId24"/>
    <p:sldId id="419" r:id="rId25"/>
    <p:sldId id="420" r:id="rId26"/>
    <p:sldId id="421" r:id="rId27"/>
    <p:sldId id="422" r:id="rId28"/>
    <p:sldId id="423" r:id="rId29"/>
    <p:sldId id="424" r:id="rId30"/>
    <p:sldId id="425" r:id="rId31"/>
    <p:sldId id="426" r:id="rId32"/>
    <p:sldId id="428" r:id="rId33"/>
    <p:sldId id="429" r:id="rId34"/>
    <p:sldId id="430" r:id="rId35"/>
    <p:sldId id="431" r:id="rId36"/>
    <p:sldId id="432" r:id="rId37"/>
    <p:sldId id="433" r:id="rId38"/>
    <p:sldId id="434" r:id="rId39"/>
    <p:sldId id="436" r:id="rId40"/>
    <p:sldId id="437" r:id="rId41"/>
    <p:sldId id="439" r:id="rId42"/>
    <p:sldId id="440" r:id="rId43"/>
    <p:sldId id="441" r:id="rId44"/>
    <p:sldId id="442" r:id="rId45"/>
    <p:sldId id="443" r:id="rId46"/>
    <p:sldId id="445" r:id="rId47"/>
  </p:sldIdLst>
  <p:sldSz cx="9144000" cy="6858000" type="screen4x3"/>
  <p:notesSz cx="6797675" cy="9874250"/>
  <p:custDataLst>
    <p:tags r:id="rId49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15" d="100"/>
          <a:sy n="115" d="100"/>
        </p:scale>
        <p:origin x="5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4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8FEAF-5407-40D8-B13C-D71DD04E079C}" type="datetimeFigureOut">
              <a:rPr lang="cs-CZ" smtClean="0"/>
              <a:pPr/>
              <a:t>16.01.2019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26AE9-E6AA-4A55-91DC-93E0A044A17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582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9D83EE-62AF-4D8C-A896-DB1BE678C0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856985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8F87B9-224D-4815-A271-65B5BABCD4C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38629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8F87B9-224D-4815-A271-65B5BABCD4C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04030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8F87B9-224D-4815-A271-65B5BABCD4C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33837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8F87B9-224D-4815-A271-65B5BABCD4C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17971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8F87B9-224D-4815-A271-65B5BABCD4C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48307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8F87B9-224D-4815-A271-65B5BABCD4C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21638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8F87B9-224D-4815-A271-65B5BABCD4C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69495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8F87B9-224D-4815-A271-65B5BABCD4C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48264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8F87B9-224D-4815-A271-65B5BABCD4C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01777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8F87B9-224D-4815-A271-65B5BABCD4C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29784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8F87B9-224D-4815-A271-65B5BABCD4C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44163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9D83EE-62AF-4D8C-A896-DB1BE678C0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323800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8F87B9-224D-4815-A271-65B5BABCD4C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20888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8F87B9-224D-4815-A271-65B5BABCD4C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023382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/>
              <a:pPr/>
              <a:t>39</a:t>
            </a:fld>
            <a:endParaRPr kumimoji="0" lang="ru-RU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64944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/>
              <a:pPr/>
              <a:t>40</a:t>
            </a:fld>
            <a:endParaRPr kumimoji="0" lang="ru-RU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09281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/>
              <a:pPr/>
              <a:t>41</a:t>
            </a:fld>
            <a:endParaRPr kumimoji="0" lang="ru-RU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696417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/>
              <a:pPr/>
              <a:t>42</a:t>
            </a:fld>
            <a:endParaRPr kumimoji="0" lang="ru-RU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8016498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/>
              <a:pPr/>
              <a:t>43</a:t>
            </a:fld>
            <a:endParaRPr kumimoji="0" lang="ru-RU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5002879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59D83EE-62AF-4D8C-A896-DB1BE678C052}" type="slidenum">
              <a:rPr kumimoji="0" lang="ru-RU" sz="1200" smtClean="0"/>
              <a:pPr/>
              <a:t>44</a:t>
            </a:fld>
            <a:endParaRPr kumimoji="0" lang="ru-RU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51718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8F87B9-224D-4815-A271-65B5BABCD4C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6590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8F87B9-224D-4815-A271-65B5BABCD4C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48701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8F87B9-224D-4815-A271-65B5BABCD4C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98689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8F87B9-224D-4815-A271-65B5BABCD4C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70442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8F87B9-224D-4815-A271-65B5BABCD4C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02128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8F87B9-224D-4815-A271-65B5BABCD4C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55632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8F87B9-224D-4815-A271-65B5BABCD4C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6059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7126560" cy="1470025"/>
          </a:xfrm>
          <a:noFill/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886200"/>
            <a:ext cx="7128792" cy="206308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C8B030-DF20-4EA4-9319-FF3F0BBB5F1C}" type="slidenum">
              <a:rPr kumimoji="1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0EEE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sz="1050" b="1" i="0" u="none" strike="noStrike" kern="1200" cap="none" spc="0" normalizeH="0" baseline="0" noProof="0">
              <a:ln>
                <a:noFill/>
              </a:ln>
              <a:solidFill>
                <a:srgbClr val="F0EEE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7311"/>
            <a:ext cx="5035768" cy="914400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1324606" y="3717032"/>
            <a:ext cx="3456384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795058" y="3717032"/>
            <a:ext cx="108012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889246" y="3717032"/>
            <a:ext cx="2592288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646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47CF2-ED5D-4330-ACA9-8DF4E3D1B2D7}" type="slidenum">
              <a:rPr kumimoji="1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87837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sz="1050" b="1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25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4565BC-93CA-486F-BE80-6771244B6789}" type="slidenum">
              <a:rPr kumimoji="1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87837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sz="1050" b="1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236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9"/>
          <p:cNvSpPr>
            <a:spLocks noChangeArrowheads="1"/>
          </p:cNvSpPr>
          <p:nvPr userDrawn="1"/>
        </p:nvSpPr>
        <p:spPr bwMode="auto">
          <a:xfrm>
            <a:off x="0" y="1219200"/>
            <a:ext cx="9144000" cy="1905000"/>
          </a:xfrm>
          <a:prstGeom prst="rect">
            <a:avLst/>
          </a:prstGeom>
          <a:gradFill rotWithShape="0">
            <a:gsLst>
              <a:gs pos="0">
                <a:srgbClr val="8C4600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Arc 52"/>
          <p:cNvSpPr>
            <a:spLocks/>
          </p:cNvSpPr>
          <p:nvPr userDrawn="1"/>
        </p:nvSpPr>
        <p:spPr bwMode="auto">
          <a:xfrm flipH="1">
            <a:off x="5715000" y="1924050"/>
            <a:ext cx="3429000" cy="6854825"/>
          </a:xfrm>
          <a:custGeom>
            <a:avLst/>
            <a:gdLst>
              <a:gd name="T0" fmla="*/ 7938 w 21600"/>
              <a:gd name="T1" fmla="*/ 0 h 43184"/>
              <a:gd name="T2" fmla="*/ 130175 w 21600"/>
              <a:gd name="T3" fmla="*/ 6854825 h 43184"/>
              <a:gd name="T4" fmla="*/ 0 w 21600"/>
              <a:gd name="T5" fmla="*/ 3428682 h 431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4" fill="none" extrusionOk="0">
                <a:moveTo>
                  <a:pt x="49" y="0"/>
                </a:moveTo>
                <a:cubicBezTo>
                  <a:pt x="11959" y="27"/>
                  <a:pt x="21600" y="9690"/>
                  <a:pt x="21600" y="21600"/>
                </a:cubicBezTo>
                <a:cubicBezTo>
                  <a:pt x="21600" y="33210"/>
                  <a:pt x="12421" y="42743"/>
                  <a:pt x="820" y="43184"/>
                </a:cubicBezTo>
              </a:path>
              <a:path w="21600" h="43184" stroke="0" extrusionOk="0">
                <a:moveTo>
                  <a:pt x="49" y="0"/>
                </a:moveTo>
                <a:cubicBezTo>
                  <a:pt x="11959" y="27"/>
                  <a:pt x="21600" y="9690"/>
                  <a:pt x="21600" y="21600"/>
                </a:cubicBezTo>
                <a:cubicBezTo>
                  <a:pt x="21600" y="33210"/>
                  <a:pt x="12421" y="42743"/>
                  <a:pt x="820" y="43184"/>
                </a:cubicBezTo>
                <a:lnTo>
                  <a:pt x="0" y="21600"/>
                </a:lnTo>
                <a:lnTo>
                  <a:pt x="49" y="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Arc 53"/>
          <p:cNvSpPr>
            <a:spLocks/>
          </p:cNvSpPr>
          <p:nvPr userDrawn="1"/>
        </p:nvSpPr>
        <p:spPr bwMode="auto">
          <a:xfrm flipV="1">
            <a:off x="6754813" y="1066800"/>
            <a:ext cx="2355850" cy="2381250"/>
          </a:xfrm>
          <a:custGeom>
            <a:avLst/>
            <a:gdLst>
              <a:gd name="T0" fmla="*/ 0 w 21546"/>
              <a:gd name="T1" fmla="*/ 2213342 h 21599"/>
              <a:gd name="T2" fmla="*/ 2329936 w 21546"/>
              <a:gd name="T3" fmla="*/ 0 h 21599"/>
              <a:gd name="T4" fmla="*/ 2355850 w 21546"/>
              <a:gd name="T5" fmla="*/ 2381250 h 215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46" h="21599" fill="none" extrusionOk="0">
                <a:moveTo>
                  <a:pt x="-1" y="20075"/>
                </a:moveTo>
                <a:cubicBezTo>
                  <a:pt x="792" y="8856"/>
                  <a:pt x="10062" y="123"/>
                  <a:pt x="21309" y="0"/>
                </a:cubicBezTo>
              </a:path>
              <a:path w="21546" h="21599" stroke="0" extrusionOk="0">
                <a:moveTo>
                  <a:pt x="-1" y="20075"/>
                </a:moveTo>
                <a:cubicBezTo>
                  <a:pt x="792" y="8856"/>
                  <a:pt x="10062" y="123"/>
                  <a:pt x="21309" y="0"/>
                </a:cubicBezTo>
                <a:lnTo>
                  <a:pt x="21546" y="21599"/>
                </a:lnTo>
                <a:lnTo>
                  <a:pt x="-1" y="20075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Line 54"/>
          <p:cNvSpPr>
            <a:spLocks noChangeShapeType="1"/>
          </p:cNvSpPr>
          <p:nvPr userDrawn="1"/>
        </p:nvSpPr>
        <p:spPr bwMode="auto">
          <a:xfrm rot="2975352" flipH="1">
            <a:off x="5307013" y="2894013"/>
            <a:ext cx="4541837" cy="587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Line 55"/>
          <p:cNvSpPr>
            <a:spLocks noChangeShapeType="1"/>
          </p:cNvSpPr>
          <p:nvPr userDrawn="1"/>
        </p:nvSpPr>
        <p:spPr bwMode="auto">
          <a:xfrm>
            <a:off x="7239000" y="1219200"/>
            <a:ext cx="1588" cy="681196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58"/>
          <p:cNvSpPr>
            <a:spLocks noChangeArrowheads="1"/>
          </p:cNvSpPr>
          <p:nvPr userDrawn="1"/>
        </p:nvSpPr>
        <p:spPr bwMode="auto">
          <a:xfrm>
            <a:off x="990600" y="0"/>
            <a:ext cx="6943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INSTITUTE OF BIOSTATISTICS AND ANALYSES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Faculty of Medicine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&amp;</a:t>
            </a: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Faculty of Science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Masaryk University, Brno, Czech Republic </a:t>
            </a:r>
            <a:endParaRPr kumimoji="0" lang="cs-CZ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reeform 63"/>
          <p:cNvSpPr>
            <a:spLocks/>
          </p:cNvSpPr>
          <p:nvPr userDrawn="1"/>
        </p:nvSpPr>
        <p:spPr bwMode="auto">
          <a:xfrm>
            <a:off x="600075" y="514350"/>
            <a:ext cx="177800" cy="222250"/>
          </a:xfrm>
          <a:custGeom>
            <a:avLst/>
            <a:gdLst>
              <a:gd name="T0" fmla="*/ 165 w 224"/>
              <a:gd name="T1" fmla="*/ 135 h 281"/>
              <a:gd name="T2" fmla="*/ 165 w 224"/>
              <a:gd name="T3" fmla="*/ 135 h 281"/>
              <a:gd name="T4" fmla="*/ 177 w 224"/>
              <a:gd name="T5" fmla="*/ 139 h 281"/>
              <a:gd name="T6" fmla="*/ 188 w 224"/>
              <a:gd name="T7" fmla="*/ 144 h 281"/>
              <a:gd name="T8" fmla="*/ 198 w 224"/>
              <a:gd name="T9" fmla="*/ 149 h 281"/>
              <a:gd name="T10" fmla="*/ 205 w 224"/>
              <a:gd name="T11" fmla="*/ 156 h 281"/>
              <a:gd name="T12" fmla="*/ 205 w 224"/>
              <a:gd name="T13" fmla="*/ 156 h 281"/>
              <a:gd name="T14" fmla="*/ 212 w 224"/>
              <a:gd name="T15" fmla="*/ 165 h 281"/>
              <a:gd name="T16" fmla="*/ 215 w 224"/>
              <a:gd name="T17" fmla="*/ 175 h 281"/>
              <a:gd name="T18" fmla="*/ 219 w 224"/>
              <a:gd name="T19" fmla="*/ 187 h 281"/>
              <a:gd name="T20" fmla="*/ 219 w 224"/>
              <a:gd name="T21" fmla="*/ 199 h 281"/>
              <a:gd name="T22" fmla="*/ 219 w 224"/>
              <a:gd name="T23" fmla="*/ 199 h 281"/>
              <a:gd name="T24" fmla="*/ 219 w 224"/>
              <a:gd name="T25" fmla="*/ 210 h 281"/>
              <a:gd name="T26" fmla="*/ 217 w 224"/>
              <a:gd name="T27" fmla="*/ 220 h 281"/>
              <a:gd name="T28" fmla="*/ 214 w 224"/>
              <a:gd name="T29" fmla="*/ 229 h 281"/>
              <a:gd name="T30" fmla="*/ 210 w 224"/>
              <a:gd name="T31" fmla="*/ 239 h 281"/>
              <a:gd name="T32" fmla="*/ 210 w 224"/>
              <a:gd name="T33" fmla="*/ 239 h 281"/>
              <a:gd name="T34" fmla="*/ 205 w 224"/>
              <a:gd name="T35" fmla="*/ 248 h 281"/>
              <a:gd name="T36" fmla="*/ 198 w 224"/>
              <a:gd name="T37" fmla="*/ 255 h 281"/>
              <a:gd name="T38" fmla="*/ 191 w 224"/>
              <a:gd name="T39" fmla="*/ 262 h 281"/>
              <a:gd name="T40" fmla="*/ 184 w 224"/>
              <a:gd name="T41" fmla="*/ 267 h 281"/>
              <a:gd name="T42" fmla="*/ 184 w 224"/>
              <a:gd name="T43" fmla="*/ 267 h 281"/>
              <a:gd name="T44" fmla="*/ 170 w 224"/>
              <a:gd name="T45" fmla="*/ 274 h 281"/>
              <a:gd name="T46" fmla="*/ 153 w 224"/>
              <a:gd name="T47" fmla="*/ 277 h 281"/>
              <a:gd name="T48" fmla="*/ 153 w 224"/>
              <a:gd name="T49" fmla="*/ 277 h 281"/>
              <a:gd name="T50" fmla="*/ 129 w 224"/>
              <a:gd name="T51" fmla="*/ 281 h 281"/>
              <a:gd name="T52" fmla="*/ 91 w 224"/>
              <a:gd name="T53" fmla="*/ 281 h 281"/>
              <a:gd name="T54" fmla="*/ 72 w 224"/>
              <a:gd name="T55" fmla="*/ 281 h 281"/>
              <a:gd name="T56" fmla="*/ 0 w 224"/>
              <a:gd name="T57" fmla="*/ 281 h 281"/>
              <a:gd name="T58" fmla="*/ 44 w 224"/>
              <a:gd name="T59" fmla="*/ 0 h 281"/>
              <a:gd name="T60" fmla="*/ 107 w 224"/>
              <a:gd name="T61" fmla="*/ 0 h 281"/>
              <a:gd name="T62" fmla="*/ 107 w 224"/>
              <a:gd name="T63" fmla="*/ 0 h 281"/>
              <a:gd name="T64" fmla="*/ 139 w 224"/>
              <a:gd name="T65" fmla="*/ 2 h 281"/>
              <a:gd name="T66" fmla="*/ 160 w 224"/>
              <a:gd name="T67" fmla="*/ 2 h 281"/>
              <a:gd name="T68" fmla="*/ 160 w 224"/>
              <a:gd name="T69" fmla="*/ 2 h 281"/>
              <a:gd name="T70" fmla="*/ 174 w 224"/>
              <a:gd name="T71" fmla="*/ 6 h 281"/>
              <a:gd name="T72" fmla="*/ 186 w 224"/>
              <a:gd name="T73" fmla="*/ 9 h 281"/>
              <a:gd name="T74" fmla="*/ 186 w 224"/>
              <a:gd name="T75" fmla="*/ 9 h 281"/>
              <a:gd name="T76" fmla="*/ 195 w 224"/>
              <a:gd name="T77" fmla="*/ 13 h 281"/>
              <a:gd name="T78" fmla="*/ 202 w 224"/>
              <a:gd name="T79" fmla="*/ 18 h 281"/>
              <a:gd name="T80" fmla="*/ 208 w 224"/>
              <a:gd name="T81" fmla="*/ 25 h 281"/>
              <a:gd name="T82" fmla="*/ 214 w 224"/>
              <a:gd name="T83" fmla="*/ 32 h 281"/>
              <a:gd name="T84" fmla="*/ 214 w 224"/>
              <a:gd name="T85" fmla="*/ 32 h 281"/>
              <a:gd name="T86" fmla="*/ 217 w 224"/>
              <a:gd name="T87" fmla="*/ 40 h 281"/>
              <a:gd name="T88" fmla="*/ 221 w 224"/>
              <a:gd name="T89" fmla="*/ 49 h 281"/>
              <a:gd name="T90" fmla="*/ 222 w 224"/>
              <a:gd name="T91" fmla="*/ 58 h 281"/>
              <a:gd name="T92" fmla="*/ 224 w 224"/>
              <a:gd name="T93" fmla="*/ 68 h 281"/>
              <a:gd name="T94" fmla="*/ 224 w 224"/>
              <a:gd name="T95" fmla="*/ 68 h 281"/>
              <a:gd name="T96" fmla="*/ 222 w 224"/>
              <a:gd name="T97" fmla="*/ 82 h 281"/>
              <a:gd name="T98" fmla="*/ 219 w 224"/>
              <a:gd name="T99" fmla="*/ 94 h 281"/>
              <a:gd name="T100" fmla="*/ 215 w 224"/>
              <a:gd name="T101" fmla="*/ 104 h 281"/>
              <a:gd name="T102" fmla="*/ 208 w 224"/>
              <a:gd name="T103" fmla="*/ 113 h 281"/>
              <a:gd name="T104" fmla="*/ 208 w 224"/>
              <a:gd name="T105" fmla="*/ 113 h 281"/>
              <a:gd name="T106" fmla="*/ 200 w 224"/>
              <a:gd name="T107" fmla="*/ 122 h 281"/>
              <a:gd name="T108" fmla="*/ 189 w 224"/>
              <a:gd name="T109" fmla="*/ 128 h 281"/>
              <a:gd name="T110" fmla="*/ 177 w 224"/>
              <a:gd name="T111" fmla="*/ 132 h 281"/>
              <a:gd name="T112" fmla="*/ 165 w 224"/>
              <a:gd name="T113" fmla="*/ 135 h 28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4" h="281">
                <a:moveTo>
                  <a:pt x="165" y="135"/>
                </a:moveTo>
                <a:lnTo>
                  <a:pt x="165" y="135"/>
                </a:lnTo>
                <a:lnTo>
                  <a:pt x="177" y="139"/>
                </a:lnTo>
                <a:lnTo>
                  <a:pt x="188" y="144"/>
                </a:lnTo>
                <a:lnTo>
                  <a:pt x="198" y="149"/>
                </a:lnTo>
                <a:lnTo>
                  <a:pt x="205" y="156"/>
                </a:lnTo>
                <a:lnTo>
                  <a:pt x="212" y="165"/>
                </a:lnTo>
                <a:lnTo>
                  <a:pt x="215" y="175"/>
                </a:lnTo>
                <a:lnTo>
                  <a:pt x="219" y="187"/>
                </a:lnTo>
                <a:lnTo>
                  <a:pt x="219" y="199"/>
                </a:lnTo>
                <a:lnTo>
                  <a:pt x="219" y="210"/>
                </a:lnTo>
                <a:lnTo>
                  <a:pt x="217" y="220"/>
                </a:lnTo>
                <a:lnTo>
                  <a:pt x="214" y="229"/>
                </a:lnTo>
                <a:lnTo>
                  <a:pt x="210" y="239"/>
                </a:lnTo>
                <a:lnTo>
                  <a:pt x="205" y="248"/>
                </a:lnTo>
                <a:lnTo>
                  <a:pt x="198" y="255"/>
                </a:lnTo>
                <a:lnTo>
                  <a:pt x="191" y="262"/>
                </a:lnTo>
                <a:lnTo>
                  <a:pt x="184" y="267"/>
                </a:lnTo>
                <a:lnTo>
                  <a:pt x="170" y="274"/>
                </a:lnTo>
                <a:lnTo>
                  <a:pt x="153" y="277"/>
                </a:lnTo>
                <a:lnTo>
                  <a:pt x="129" y="281"/>
                </a:lnTo>
                <a:lnTo>
                  <a:pt x="91" y="281"/>
                </a:lnTo>
                <a:lnTo>
                  <a:pt x="72" y="281"/>
                </a:lnTo>
                <a:lnTo>
                  <a:pt x="0" y="281"/>
                </a:lnTo>
                <a:lnTo>
                  <a:pt x="44" y="0"/>
                </a:lnTo>
                <a:lnTo>
                  <a:pt x="107" y="0"/>
                </a:lnTo>
                <a:lnTo>
                  <a:pt x="139" y="2"/>
                </a:lnTo>
                <a:lnTo>
                  <a:pt x="160" y="2"/>
                </a:lnTo>
                <a:lnTo>
                  <a:pt x="174" y="6"/>
                </a:lnTo>
                <a:lnTo>
                  <a:pt x="186" y="9"/>
                </a:lnTo>
                <a:lnTo>
                  <a:pt x="195" y="13"/>
                </a:lnTo>
                <a:lnTo>
                  <a:pt x="202" y="18"/>
                </a:lnTo>
                <a:lnTo>
                  <a:pt x="208" y="25"/>
                </a:lnTo>
                <a:lnTo>
                  <a:pt x="214" y="32"/>
                </a:lnTo>
                <a:lnTo>
                  <a:pt x="217" y="40"/>
                </a:lnTo>
                <a:lnTo>
                  <a:pt x="221" y="49"/>
                </a:lnTo>
                <a:lnTo>
                  <a:pt x="222" y="58"/>
                </a:lnTo>
                <a:lnTo>
                  <a:pt x="224" y="68"/>
                </a:lnTo>
                <a:lnTo>
                  <a:pt x="222" y="82"/>
                </a:lnTo>
                <a:lnTo>
                  <a:pt x="219" y="94"/>
                </a:lnTo>
                <a:lnTo>
                  <a:pt x="215" y="104"/>
                </a:lnTo>
                <a:lnTo>
                  <a:pt x="208" y="113"/>
                </a:lnTo>
                <a:lnTo>
                  <a:pt x="200" y="122"/>
                </a:lnTo>
                <a:lnTo>
                  <a:pt x="189" y="128"/>
                </a:lnTo>
                <a:lnTo>
                  <a:pt x="177" y="132"/>
                </a:lnTo>
                <a:lnTo>
                  <a:pt x="165" y="13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3" descr="imag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19081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56"/>
          <p:cNvSpPr>
            <a:spLocks noChangeShapeType="1"/>
          </p:cNvSpPr>
          <p:nvPr userDrawn="1"/>
        </p:nvSpPr>
        <p:spPr bwMode="auto">
          <a:xfrm>
            <a:off x="-4763" y="2501900"/>
            <a:ext cx="9144001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81"/>
          <p:cNvSpPr>
            <a:spLocks noChangeArrowheads="1"/>
          </p:cNvSpPr>
          <p:nvPr userDrawn="1"/>
        </p:nvSpPr>
        <p:spPr bwMode="auto">
          <a:xfrm>
            <a:off x="0" y="2505075"/>
            <a:ext cx="9144000" cy="657225"/>
          </a:xfrm>
          <a:prstGeom prst="rect">
            <a:avLst/>
          </a:prstGeom>
          <a:solidFill>
            <a:srgbClr val="F0DA9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" name="Picture 85" descr="logo_mu-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188913"/>
            <a:ext cx="736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6" descr="logo-IBA-transparen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27013"/>
            <a:ext cx="6667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914064"/>
      </p:ext>
    </p:extLst>
  </p:cSld>
  <p:clrMapOvr>
    <a:masterClrMapping/>
  </p:clrMapOvr>
  <p:transition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0"/>
            <a:ext cx="7972425" cy="6207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950" y="1052513"/>
            <a:ext cx="4351338" cy="53292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11688" y="1052513"/>
            <a:ext cx="4352925" cy="25876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11688" y="3792538"/>
            <a:ext cx="4352925" cy="25892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1092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07950" y="0"/>
            <a:ext cx="8907463" cy="6381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75863"/>
      </p:ext>
    </p:extLst>
  </p:cSld>
  <p:clrMapOvr>
    <a:masterClrMapping/>
  </p:clrMapOvr>
  <p:transition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4F77-2A5B-4709-8E73-81DBDB26DB5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16.01.2019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F8CFE-D8A9-4243-829A-0BFCCA908B3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830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4F77-2A5B-4709-8E73-81DBDB26DB5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16.01.2019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F8CFE-D8A9-4243-829A-0BFCCA908B3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18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404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0"/>
          <p:cNvSpPr>
            <a:spLocks noChangeArrowheads="1"/>
          </p:cNvSpPr>
          <p:nvPr userDrawn="1"/>
        </p:nvSpPr>
        <p:spPr bwMode="auto">
          <a:xfrm>
            <a:off x="2640013" y="6473825"/>
            <a:ext cx="1314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Tomáš Pavlík</a:t>
            </a:r>
          </a:p>
        </p:txBody>
      </p:sp>
      <p:sp>
        <p:nvSpPr>
          <p:cNvPr id="10" name="Rectangle 21"/>
          <p:cNvSpPr>
            <a:spLocks noChangeArrowheads="1"/>
          </p:cNvSpPr>
          <p:nvPr userDrawn="1"/>
        </p:nvSpPr>
        <p:spPr bwMode="auto">
          <a:xfrm>
            <a:off x="5214938" y="6472645"/>
            <a:ext cx="34718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dirty="0" smtClean="0"/>
              <a:t>Plánování, organizace a hodnocení klinických studií</a:t>
            </a:r>
          </a:p>
        </p:txBody>
      </p:sp>
    </p:spTree>
    <p:extLst>
      <p:ext uri="{BB962C8B-B14F-4D97-AF65-F5344CB8AC3E}">
        <p14:creationId xmlns:p14="http://schemas.microsoft.com/office/powerpoint/2010/main" val="66822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4F77-2A5B-4709-8E73-81DBDB26DB5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16.01.2019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F8CFE-D8A9-4243-829A-0BFCCA908B3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838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4F77-2A5B-4709-8E73-81DBDB26DB5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16.01.2019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F8CFE-D8A9-4243-829A-0BFCCA908B3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081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4F77-2A5B-4709-8E73-81DBDB26DB5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16.01.2019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F8CFE-D8A9-4243-829A-0BFCCA908B3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40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 dirty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DCEC30-DE3E-47D4-A922-E10A5BF5A757}" type="slidenum">
              <a:rPr kumimoji="1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87837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sz="1050" b="1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059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4F77-2A5B-4709-8E73-81DBDB26DB5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16.01.2019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F8CFE-D8A9-4243-829A-0BFCCA908B3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350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4F77-2A5B-4709-8E73-81DBDB26DB5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16.01.2019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F8CFE-D8A9-4243-829A-0BFCCA908B3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619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4F77-2A5B-4709-8E73-81DBDB26DB5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16.01.2019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F8CFE-D8A9-4243-829A-0BFCCA908B3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866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4F77-2A5B-4709-8E73-81DBDB26DB5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16.01.2019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F8CFE-D8A9-4243-829A-0BFCCA908B3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311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4F77-2A5B-4709-8E73-81DBDB26DB5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16.01.2019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F8CFE-D8A9-4243-829A-0BFCCA908B3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79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4F77-2A5B-4709-8E73-81DBDB26DB5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16.01.2019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F8CFE-D8A9-4243-829A-0BFCCA908B3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690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7126560" cy="1470025"/>
          </a:xfrm>
          <a:noFill/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886200"/>
            <a:ext cx="7128792" cy="206308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C8B030-DF20-4EA4-9319-FF3F0BBB5F1C}" type="slidenum">
              <a:rPr kumimoji="1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0EEE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sz="1050" b="1" i="0" u="none" strike="noStrike" kern="1200" cap="none" spc="0" normalizeH="0" baseline="0" noProof="0">
              <a:ln>
                <a:noFill/>
              </a:ln>
              <a:solidFill>
                <a:srgbClr val="F0EEE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7311"/>
            <a:ext cx="5035768" cy="914400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1324606" y="3717032"/>
            <a:ext cx="3456384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795058" y="3717032"/>
            <a:ext cx="108012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889246" y="3717032"/>
            <a:ext cx="2592288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82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 dirty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DCEC30-DE3E-47D4-A922-E10A5BF5A757}" type="slidenum">
              <a:rPr kumimoji="1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87837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sz="1050" b="1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452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19" y="6202100"/>
            <a:ext cx="313200" cy="320238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68" y="6200280"/>
            <a:ext cx="313200" cy="323877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149" y="6199094"/>
            <a:ext cx="304739" cy="326250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1324606" y="4257926"/>
            <a:ext cx="3456384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4795058" y="4257926"/>
            <a:ext cx="108012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5889246" y="4257926"/>
            <a:ext cx="2592288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4606" y="4406900"/>
            <a:ext cx="7170106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24606" y="2906713"/>
            <a:ext cx="7170106" cy="1242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 dirty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 dirty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6BCCBA-A879-4409-BE60-EDA65FE03E79}" type="slidenum">
              <a:rPr kumimoji="1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87837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sz="1050" b="1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2" name="Obrázek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7311"/>
            <a:ext cx="503576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4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47BB14-2F95-43DB-94BB-6F943D449152}" type="slidenum">
              <a:rPr kumimoji="1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87837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sz="1050" b="1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37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19" y="6202100"/>
            <a:ext cx="313200" cy="320238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68" y="6200280"/>
            <a:ext cx="313200" cy="323877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149" y="6199094"/>
            <a:ext cx="304739" cy="326250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1324606" y="4257926"/>
            <a:ext cx="3456384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4795058" y="4257926"/>
            <a:ext cx="108012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5889246" y="4257926"/>
            <a:ext cx="2592288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4606" y="4406900"/>
            <a:ext cx="7170106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24606" y="2906713"/>
            <a:ext cx="7170106" cy="1242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 dirty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 dirty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6BCCBA-A879-4409-BE60-EDA65FE03E79}" type="slidenum">
              <a:rPr kumimoji="1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87837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sz="1050" b="1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2" name="Obrázek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7311"/>
            <a:ext cx="503576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2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124C2-3ED1-499B-A7AB-3B775064C814}" type="slidenum">
              <a:rPr kumimoji="1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87837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sz="1050" b="1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197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C60F05-A2A9-46C3-9D60-0AD07A9D9C5C}" type="slidenum">
              <a:rPr kumimoji="1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87837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sz="1050" b="1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773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6601B0-BE0F-4044-B772-E68668676620}" type="slidenum">
              <a:rPr kumimoji="1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87837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sz="1050" b="1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746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E74162-4112-42A6-9C25-D0CCBAD0E64A}" type="slidenum">
              <a:rPr kumimoji="1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87837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sz="1050" b="1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901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B6AADC-15A3-4281-80B2-596BE519E997}" type="slidenum">
              <a:rPr kumimoji="1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87837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sz="1050" b="1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893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47CF2-ED5D-4330-ACA9-8DF4E3D1B2D7}" type="slidenum">
              <a:rPr kumimoji="1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87837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sz="1050" b="1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7584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4565BC-93CA-486F-BE80-6771244B6789}" type="slidenum">
              <a:rPr kumimoji="1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87837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sz="1050" b="1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9766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9"/>
          <p:cNvSpPr>
            <a:spLocks noChangeArrowheads="1"/>
          </p:cNvSpPr>
          <p:nvPr userDrawn="1"/>
        </p:nvSpPr>
        <p:spPr bwMode="auto">
          <a:xfrm>
            <a:off x="0" y="1219200"/>
            <a:ext cx="9144000" cy="1905000"/>
          </a:xfrm>
          <a:prstGeom prst="rect">
            <a:avLst/>
          </a:prstGeom>
          <a:gradFill rotWithShape="0">
            <a:gsLst>
              <a:gs pos="0">
                <a:srgbClr val="8C4600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Arc 52"/>
          <p:cNvSpPr>
            <a:spLocks/>
          </p:cNvSpPr>
          <p:nvPr userDrawn="1"/>
        </p:nvSpPr>
        <p:spPr bwMode="auto">
          <a:xfrm flipH="1">
            <a:off x="5715000" y="1924050"/>
            <a:ext cx="3429000" cy="6854825"/>
          </a:xfrm>
          <a:custGeom>
            <a:avLst/>
            <a:gdLst>
              <a:gd name="T0" fmla="*/ 7938 w 21600"/>
              <a:gd name="T1" fmla="*/ 0 h 43184"/>
              <a:gd name="T2" fmla="*/ 130175 w 21600"/>
              <a:gd name="T3" fmla="*/ 6854825 h 43184"/>
              <a:gd name="T4" fmla="*/ 0 w 21600"/>
              <a:gd name="T5" fmla="*/ 3428682 h 431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4" fill="none" extrusionOk="0">
                <a:moveTo>
                  <a:pt x="49" y="0"/>
                </a:moveTo>
                <a:cubicBezTo>
                  <a:pt x="11959" y="27"/>
                  <a:pt x="21600" y="9690"/>
                  <a:pt x="21600" y="21600"/>
                </a:cubicBezTo>
                <a:cubicBezTo>
                  <a:pt x="21600" y="33210"/>
                  <a:pt x="12421" y="42743"/>
                  <a:pt x="820" y="43184"/>
                </a:cubicBezTo>
              </a:path>
              <a:path w="21600" h="43184" stroke="0" extrusionOk="0">
                <a:moveTo>
                  <a:pt x="49" y="0"/>
                </a:moveTo>
                <a:cubicBezTo>
                  <a:pt x="11959" y="27"/>
                  <a:pt x="21600" y="9690"/>
                  <a:pt x="21600" y="21600"/>
                </a:cubicBezTo>
                <a:cubicBezTo>
                  <a:pt x="21600" y="33210"/>
                  <a:pt x="12421" y="42743"/>
                  <a:pt x="820" y="43184"/>
                </a:cubicBezTo>
                <a:lnTo>
                  <a:pt x="0" y="21600"/>
                </a:lnTo>
                <a:lnTo>
                  <a:pt x="49" y="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Arc 53"/>
          <p:cNvSpPr>
            <a:spLocks/>
          </p:cNvSpPr>
          <p:nvPr userDrawn="1"/>
        </p:nvSpPr>
        <p:spPr bwMode="auto">
          <a:xfrm flipV="1">
            <a:off x="6754813" y="1066800"/>
            <a:ext cx="2355850" cy="2381250"/>
          </a:xfrm>
          <a:custGeom>
            <a:avLst/>
            <a:gdLst>
              <a:gd name="T0" fmla="*/ 0 w 21546"/>
              <a:gd name="T1" fmla="*/ 2213342 h 21599"/>
              <a:gd name="T2" fmla="*/ 2329936 w 21546"/>
              <a:gd name="T3" fmla="*/ 0 h 21599"/>
              <a:gd name="T4" fmla="*/ 2355850 w 21546"/>
              <a:gd name="T5" fmla="*/ 2381250 h 215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46" h="21599" fill="none" extrusionOk="0">
                <a:moveTo>
                  <a:pt x="-1" y="20075"/>
                </a:moveTo>
                <a:cubicBezTo>
                  <a:pt x="792" y="8856"/>
                  <a:pt x="10062" y="123"/>
                  <a:pt x="21309" y="0"/>
                </a:cubicBezTo>
              </a:path>
              <a:path w="21546" h="21599" stroke="0" extrusionOk="0">
                <a:moveTo>
                  <a:pt x="-1" y="20075"/>
                </a:moveTo>
                <a:cubicBezTo>
                  <a:pt x="792" y="8856"/>
                  <a:pt x="10062" y="123"/>
                  <a:pt x="21309" y="0"/>
                </a:cubicBezTo>
                <a:lnTo>
                  <a:pt x="21546" y="21599"/>
                </a:lnTo>
                <a:lnTo>
                  <a:pt x="-1" y="20075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Line 54"/>
          <p:cNvSpPr>
            <a:spLocks noChangeShapeType="1"/>
          </p:cNvSpPr>
          <p:nvPr userDrawn="1"/>
        </p:nvSpPr>
        <p:spPr bwMode="auto">
          <a:xfrm rot="2975352" flipH="1">
            <a:off x="5307013" y="2894013"/>
            <a:ext cx="4541837" cy="587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Line 55"/>
          <p:cNvSpPr>
            <a:spLocks noChangeShapeType="1"/>
          </p:cNvSpPr>
          <p:nvPr userDrawn="1"/>
        </p:nvSpPr>
        <p:spPr bwMode="auto">
          <a:xfrm>
            <a:off x="7239000" y="1219200"/>
            <a:ext cx="1588" cy="681196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58"/>
          <p:cNvSpPr>
            <a:spLocks noChangeArrowheads="1"/>
          </p:cNvSpPr>
          <p:nvPr userDrawn="1"/>
        </p:nvSpPr>
        <p:spPr bwMode="auto">
          <a:xfrm>
            <a:off x="990600" y="0"/>
            <a:ext cx="6943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INSTITUTE OF BIOSTATISTICS AND ANALYSES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Faculty of Medicine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&amp;</a:t>
            </a: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Faculty of Science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Masaryk University, Brno, Czech Republic </a:t>
            </a:r>
            <a:endParaRPr kumimoji="0" lang="cs-CZ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reeform 63"/>
          <p:cNvSpPr>
            <a:spLocks/>
          </p:cNvSpPr>
          <p:nvPr userDrawn="1"/>
        </p:nvSpPr>
        <p:spPr bwMode="auto">
          <a:xfrm>
            <a:off x="600075" y="514350"/>
            <a:ext cx="177800" cy="222250"/>
          </a:xfrm>
          <a:custGeom>
            <a:avLst/>
            <a:gdLst>
              <a:gd name="T0" fmla="*/ 165 w 224"/>
              <a:gd name="T1" fmla="*/ 135 h 281"/>
              <a:gd name="T2" fmla="*/ 165 w 224"/>
              <a:gd name="T3" fmla="*/ 135 h 281"/>
              <a:gd name="T4" fmla="*/ 177 w 224"/>
              <a:gd name="T5" fmla="*/ 139 h 281"/>
              <a:gd name="T6" fmla="*/ 188 w 224"/>
              <a:gd name="T7" fmla="*/ 144 h 281"/>
              <a:gd name="T8" fmla="*/ 198 w 224"/>
              <a:gd name="T9" fmla="*/ 149 h 281"/>
              <a:gd name="T10" fmla="*/ 205 w 224"/>
              <a:gd name="T11" fmla="*/ 156 h 281"/>
              <a:gd name="T12" fmla="*/ 205 w 224"/>
              <a:gd name="T13" fmla="*/ 156 h 281"/>
              <a:gd name="T14" fmla="*/ 212 w 224"/>
              <a:gd name="T15" fmla="*/ 165 h 281"/>
              <a:gd name="T16" fmla="*/ 215 w 224"/>
              <a:gd name="T17" fmla="*/ 175 h 281"/>
              <a:gd name="T18" fmla="*/ 219 w 224"/>
              <a:gd name="T19" fmla="*/ 187 h 281"/>
              <a:gd name="T20" fmla="*/ 219 w 224"/>
              <a:gd name="T21" fmla="*/ 199 h 281"/>
              <a:gd name="T22" fmla="*/ 219 w 224"/>
              <a:gd name="T23" fmla="*/ 199 h 281"/>
              <a:gd name="T24" fmla="*/ 219 w 224"/>
              <a:gd name="T25" fmla="*/ 210 h 281"/>
              <a:gd name="T26" fmla="*/ 217 w 224"/>
              <a:gd name="T27" fmla="*/ 220 h 281"/>
              <a:gd name="T28" fmla="*/ 214 w 224"/>
              <a:gd name="T29" fmla="*/ 229 h 281"/>
              <a:gd name="T30" fmla="*/ 210 w 224"/>
              <a:gd name="T31" fmla="*/ 239 h 281"/>
              <a:gd name="T32" fmla="*/ 210 w 224"/>
              <a:gd name="T33" fmla="*/ 239 h 281"/>
              <a:gd name="T34" fmla="*/ 205 w 224"/>
              <a:gd name="T35" fmla="*/ 248 h 281"/>
              <a:gd name="T36" fmla="*/ 198 w 224"/>
              <a:gd name="T37" fmla="*/ 255 h 281"/>
              <a:gd name="T38" fmla="*/ 191 w 224"/>
              <a:gd name="T39" fmla="*/ 262 h 281"/>
              <a:gd name="T40" fmla="*/ 184 w 224"/>
              <a:gd name="T41" fmla="*/ 267 h 281"/>
              <a:gd name="T42" fmla="*/ 184 w 224"/>
              <a:gd name="T43" fmla="*/ 267 h 281"/>
              <a:gd name="T44" fmla="*/ 170 w 224"/>
              <a:gd name="T45" fmla="*/ 274 h 281"/>
              <a:gd name="T46" fmla="*/ 153 w 224"/>
              <a:gd name="T47" fmla="*/ 277 h 281"/>
              <a:gd name="T48" fmla="*/ 153 w 224"/>
              <a:gd name="T49" fmla="*/ 277 h 281"/>
              <a:gd name="T50" fmla="*/ 129 w 224"/>
              <a:gd name="T51" fmla="*/ 281 h 281"/>
              <a:gd name="T52" fmla="*/ 91 w 224"/>
              <a:gd name="T53" fmla="*/ 281 h 281"/>
              <a:gd name="T54" fmla="*/ 72 w 224"/>
              <a:gd name="T55" fmla="*/ 281 h 281"/>
              <a:gd name="T56" fmla="*/ 0 w 224"/>
              <a:gd name="T57" fmla="*/ 281 h 281"/>
              <a:gd name="T58" fmla="*/ 44 w 224"/>
              <a:gd name="T59" fmla="*/ 0 h 281"/>
              <a:gd name="T60" fmla="*/ 107 w 224"/>
              <a:gd name="T61" fmla="*/ 0 h 281"/>
              <a:gd name="T62" fmla="*/ 107 w 224"/>
              <a:gd name="T63" fmla="*/ 0 h 281"/>
              <a:gd name="T64" fmla="*/ 139 w 224"/>
              <a:gd name="T65" fmla="*/ 2 h 281"/>
              <a:gd name="T66" fmla="*/ 160 w 224"/>
              <a:gd name="T67" fmla="*/ 2 h 281"/>
              <a:gd name="T68" fmla="*/ 160 w 224"/>
              <a:gd name="T69" fmla="*/ 2 h 281"/>
              <a:gd name="T70" fmla="*/ 174 w 224"/>
              <a:gd name="T71" fmla="*/ 6 h 281"/>
              <a:gd name="T72" fmla="*/ 186 w 224"/>
              <a:gd name="T73" fmla="*/ 9 h 281"/>
              <a:gd name="T74" fmla="*/ 186 w 224"/>
              <a:gd name="T75" fmla="*/ 9 h 281"/>
              <a:gd name="T76" fmla="*/ 195 w 224"/>
              <a:gd name="T77" fmla="*/ 13 h 281"/>
              <a:gd name="T78" fmla="*/ 202 w 224"/>
              <a:gd name="T79" fmla="*/ 18 h 281"/>
              <a:gd name="T80" fmla="*/ 208 w 224"/>
              <a:gd name="T81" fmla="*/ 25 h 281"/>
              <a:gd name="T82" fmla="*/ 214 w 224"/>
              <a:gd name="T83" fmla="*/ 32 h 281"/>
              <a:gd name="T84" fmla="*/ 214 w 224"/>
              <a:gd name="T85" fmla="*/ 32 h 281"/>
              <a:gd name="T86" fmla="*/ 217 w 224"/>
              <a:gd name="T87" fmla="*/ 40 h 281"/>
              <a:gd name="T88" fmla="*/ 221 w 224"/>
              <a:gd name="T89" fmla="*/ 49 h 281"/>
              <a:gd name="T90" fmla="*/ 222 w 224"/>
              <a:gd name="T91" fmla="*/ 58 h 281"/>
              <a:gd name="T92" fmla="*/ 224 w 224"/>
              <a:gd name="T93" fmla="*/ 68 h 281"/>
              <a:gd name="T94" fmla="*/ 224 w 224"/>
              <a:gd name="T95" fmla="*/ 68 h 281"/>
              <a:gd name="T96" fmla="*/ 222 w 224"/>
              <a:gd name="T97" fmla="*/ 82 h 281"/>
              <a:gd name="T98" fmla="*/ 219 w 224"/>
              <a:gd name="T99" fmla="*/ 94 h 281"/>
              <a:gd name="T100" fmla="*/ 215 w 224"/>
              <a:gd name="T101" fmla="*/ 104 h 281"/>
              <a:gd name="T102" fmla="*/ 208 w 224"/>
              <a:gd name="T103" fmla="*/ 113 h 281"/>
              <a:gd name="T104" fmla="*/ 208 w 224"/>
              <a:gd name="T105" fmla="*/ 113 h 281"/>
              <a:gd name="T106" fmla="*/ 200 w 224"/>
              <a:gd name="T107" fmla="*/ 122 h 281"/>
              <a:gd name="T108" fmla="*/ 189 w 224"/>
              <a:gd name="T109" fmla="*/ 128 h 281"/>
              <a:gd name="T110" fmla="*/ 177 w 224"/>
              <a:gd name="T111" fmla="*/ 132 h 281"/>
              <a:gd name="T112" fmla="*/ 165 w 224"/>
              <a:gd name="T113" fmla="*/ 135 h 28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4" h="281">
                <a:moveTo>
                  <a:pt x="165" y="135"/>
                </a:moveTo>
                <a:lnTo>
                  <a:pt x="165" y="135"/>
                </a:lnTo>
                <a:lnTo>
                  <a:pt x="177" y="139"/>
                </a:lnTo>
                <a:lnTo>
                  <a:pt x="188" y="144"/>
                </a:lnTo>
                <a:lnTo>
                  <a:pt x="198" y="149"/>
                </a:lnTo>
                <a:lnTo>
                  <a:pt x="205" y="156"/>
                </a:lnTo>
                <a:lnTo>
                  <a:pt x="212" y="165"/>
                </a:lnTo>
                <a:lnTo>
                  <a:pt x="215" y="175"/>
                </a:lnTo>
                <a:lnTo>
                  <a:pt x="219" y="187"/>
                </a:lnTo>
                <a:lnTo>
                  <a:pt x="219" y="199"/>
                </a:lnTo>
                <a:lnTo>
                  <a:pt x="219" y="210"/>
                </a:lnTo>
                <a:lnTo>
                  <a:pt x="217" y="220"/>
                </a:lnTo>
                <a:lnTo>
                  <a:pt x="214" y="229"/>
                </a:lnTo>
                <a:lnTo>
                  <a:pt x="210" y="239"/>
                </a:lnTo>
                <a:lnTo>
                  <a:pt x="205" y="248"/>
                </a:lnTo>
                <a:lnTo>
                  <a:pt x="198" y="255"/>
                </a:lnTo>
                <a:lnTo>
                  <a:pt x="191" y="262"/>
                </a:lnTo>
                <a:lnTo>
                  <a:pt x="184" y="267"/>
                </a:lnTo>
                <a:lnTo>
                  <a:pt x="170" y="274"/>
                </a:lnTo>
                <a:lnTo>
                  <a:pt x="153" y="277"/>
                </a:lnTo>
                <a:lnTo>
                  <a:pt x="129" y="281"/>
                </a:lnTo>
                <a:lnTo>
                  <a:pt x="91" y="281"/>
                </a:lnTo>
                <a:lnTo>
                  <a:pt x="72" y="281"/>
                </a:lnTo>
                <a:lnTo>
                  <a:pt x="0" y="281"/>
                </a:lnTo>
                <a:lnTo>
                  <a:pt x="44" y="0"/>
                </a:lnTo>
                <a:lnTo>
                  <a:pt x="107" y="0"/>
                </a:lnTo>
                <a:lnTo>
                  <a:pt x="139" y="2"/>
                </a:lnTo>
                <a:lnTo>
                  <a:pt x="160" y="2"/>
                </a:lnTo>
                <a:lnTo>
                  <a:pt x="174" y="6"/>
                </a:lnTo>
                <a:lnTo>
                  <a:pt x="186" y="9"/>
                </a:lnTo>
                <a:lnTo>
                  <a:pt x="195" y="13"/>
                </a:lnTo>
                <a:lnTo>
                  <a:pt x="202" y="18"/>
                </a:lnTo>
                <a:lnTo>
                  <a:pt x="208" y="25"/>
                </a:lnTo>
                <a:lnTo>
                  <a:pt x="214" y="32"/>
                </a:lnTo>
                <a:lnTo>
                  <a:pt x="217" y="40"/>
                </a:lnTo>
                <a:lnTo>
                  <a:pt x="221" y="49"/>
                </a:lnTo>
                <a:lnTo>
                  <a:pt x="222" y="58"/>
                </a:lnTo>
                <a:lnTo>
                  <a:pt x="224" y="68"/>
                </a:lnTo>
                <a:lnTo>
                  <a:pt x="222" y="82"/>
                </a:lnTo>
                <a:lnTo>
                  <a:pt x="219" y="94"/>
                </a:lnTo>
                <a:lnTo>
                  <a:pt x="215" y="104"/>
                </a:lnTo>
                <a:lnTo>
                  <a:pt x="208" y="113"/>
                </a:lnTo>
                <a:lnTo>
                  <a:pt x="200" y="122"/>
                </a:lnTo>
                <a:lnTo>
                  <a:pt x="189" y="128"/>
                </a:lnTo>
                <a:lnTo>
                  <a:pt x="177" y="132"/>
                </a:lnTo>
                <a:lnTo>
                  <a:pt x="165" y="13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3" descr="imag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19081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56"/>
          <p:cNvSpPr>
            <a:spLocks noChangeShapeType="1"/>
          </p:cNvSpPr>
          <p:nvPr userDrawn="1"/>
        </p:nvSpPr>
        <p:spPr bwMode="auto">
          <a:xfrm>
            <a:off x="-4763" y="2501900"/>
            <a:ext cx="9144001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81"/>
          <p:cNvSpPr>
            <a:spLocks noChangeArrowheads="1"/>
          </p:cNvSpPr>
          <p:nvPr userDrawn="1"/>
        </p:nvSpPr>
        <p:spPr bwMode="auto">
          <a:xfrm>
            <a:off x="0" y="2505075"/>
            <a:ext cx="9144000" cy="657225"/>
          </a:xfrm>
          <a:prstGeom prst="rect">
            <a:avLst/>
          </a:prstGeom>
          <a:solidFill>
            <a:srgbClr val="F0DA9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" name="Picture 85" descr="logo_mu-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188913"/>
            <a:ext cx="736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6" descr="logo-IBA-transparen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27013"/>
            <a:ext cx="6667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456906"/>
      </p:ext>
    </p:extLst>
  </p:cSld>
  <p:clrMapOvr>
    <a:masterClrMapping/>
  </p:clrMapOvr>
  <p:transition>
    <p:blinds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0"/>
            <a:ext cx="7972425" cy="6207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950" y="1052513"/>
            <a:ext cx="4351338" cy="53292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11688" y="1052513"/>
            <a:ext cx="4352925" cy="25876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11688" y="3792538"/>
            <a:ext cx="4352925" cy="25892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1719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07950" y="0"/>
            <a:ext cx="8907463" cy="6381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25621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47BB14-2F95-43DB-94BB-6F943D449152}" type="slidenum">
              <a:rPr kumimoji="1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87837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sz="1050" b="1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2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124C2-3ED1-499B-A7AB-3B775064C814}" type="slidenum">
              <a:rPr kumimoji="1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87837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sz="1050" b="1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961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C60F05-A2A9-46C3-9D60-0AD07A9D9C5C}" type="slidenum">
              <a:rPr kumimoji="1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87837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sz="1050" b="1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01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6601B0-BE0F-4044-B772-E68668676620}" type="slidenum">
              <a:rPr kumimoji="1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87837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sz="1050" b="1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12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E74162-4112-42A6-9C25-D0CCBAD0E64A}" type="slidenum">
              <a:rPr kumimoji="1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87837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sz="1050" b="1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78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B6AADC-15A3-4281-80B2-596BE519E997}" type="slidenum">
              <a:rPr kumimoji="1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87837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sz="1050" b="1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48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image" Target="../media/image8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23" Type="http://schemas.openxmlformats.org/officeDocument/2006/relationships/image" Target="../media/image8.jpeg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83"/>
          <a:stretch/>
        </p:blipFill>
        <p:spPr>
          <a:xfrm>
            <a:off x="-7201" y="-1262"/>
            <a:ext cx="9151197" cy="7956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49"/>
          <a:stretch/>
        </p:blipFill>
        <p:spPr>
          <a:xfrm>
            <a:off x="3456388" y="74100"/>
            <a:ext cx="5687612" cy="65954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82"/>
          <a:stretch/>
        </p:blipFill>
        <p:spPr>
          <a:xfrm>
            <a:off x="0" y="6539334"/>
            <a:ext cx="9144000" cy="318666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35896" y="192706"/>
            <a:ext cx="5328592" cy="4342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172400" y="6587054"/>
            <a:ext cx="874440" cy="22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accent6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AF0B12-711B-485B-A0C6-A879160A7C26}" type="slidenum">
              <a:rPr kumimoji="1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87837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cs-CZ" sz="1050" b="1" i="0" u="none" strike="noStrike" kern="1200" cap="none" spc="0" normalizeH="0" baseline="0" noProof="0" dirty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72" y="6587054"/>
            <a:ext cx="48936" cy="22688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2" y="6590152"/>
            <a:ext cx="192509" cy="218176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587054"/>
            <a:ext cx="182397" cy="22688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3" y="6589442"/>
            <a:ext cx="185633" cy="220169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587054"/>
            <a:ext cx="191295" cy="226885"/>
          </a:xfrm>
          <a:prstGeom prst="rect">
            <a:avLst/>
          </a:prstGeom>
        </p:spPr>
      </p:pic>
      <p:sp>
        <p:nvSpPr>
          <p:cNvPr id="21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427984" y="6597352"/>
            <a:ext cx="786253" cy="268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7837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12/01/2012</a:t>
            </a:r>
            <a:endParaRPr kumimoji="1" lang="cs-CZ" sz="900" b="0" i="0" u="none" strike="noStrike" kern="1200" cap="none" spc="0" normalizeH="0" baseline="0" noProof="0" dirty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5220072" y="6597352"/>
            <a:ext cx="2880320" cy="268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43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4F77-2A5B-4709-8E73-81DBDB26DB5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16.01.2019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F8CFE-D8A9-4243-829A-0BFCCA908B3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18" descr="logo-IB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70363" y="64404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logomuni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257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83"/>
          <a:stretch/>
        </p:blipFill>
        <p:spPr>
          <a:xfrm>
            <a:off x="-7201" y="-1262"/>
            <a:ext cx="9151197" cy="7956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49"/>
          <a:stretch/>
        </p:blipFill>
        <p:spPr>
          <a:xfrm>
            <a:off x="3456388" y="74100"/>
            <a:ext cx="5687612" cy="65954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82"/>
          <a:stretch/>
        </p:blipFill>
        <p:spPr>
          <a:xfrm>
            <a:off x="0" y="6539334"/>
            <a:ext cx="9144000" cy="318666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35896" y="192706"/>
            <a:ext cx="5328592" cy="4342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172400" y="6587054"/>
            <a:ext cx="874440" cy="22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accent6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AF0B12-711B-485B-A0C6-A879160A7C26}" type="slidenum">
              <a:rPr kumimoji="1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87837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cs-CZ" sz="1050" b="1" i="0" u="none" strike="noStrike" kern="1200" cap="none" spc="0" normalizeH="0" baseline="0" noProof="0" dirty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72" y="6587054"/>
            <a:ext cx="48936" cy="22688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2" y="6590152"/>
            <a:ext cx="192509" cy="218176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587054"/>
            <a:ext cx="182397" cy="22688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3" y="6589442"/>
            <a:ext cx="185633" cy="220169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587054"/>
            <a:ext cx="191295" cy="226885"/>
          </a:xfrm>
          <a:prstGeom prst="rect">
            <a:avLst/>
          </a:prstGeom>
        </p:spPr>
      </p:pic>
      <p:sp>
        <p:nvSpPr>
          <p:cNvPr id="21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427984" y="6597352"/>
            <a:ext cx="786253" cy="268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7837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12/01/2012</a:t>
            </a:r>
            <a:endParaRPr kumimoji="1" lang="cs-CZ" sz="900" b="0" i="0" u="none" strike="noStrike" kern="1200" cap="none" spc="0" normalizeH="0" baseline="0" noProof="0" dirty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5220072" y="6597352"/>
            <a:ext cx="2880320" cy="268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900" b="0" i="0" u="none" strike="noStrike" kern="1200" cap="none" spc="0" normalizeH="0" baseline="0" noProof="0">
              <a:ln>
                <a:noFill/>
              </a:ln>
              <a:solidFill>
                <a:srgbClr val="87837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89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0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30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3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9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41.wmf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0.pn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0.wmf"/><Relationship Id="rId1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14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6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45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png"/><Relationship Id="rId5" Type="http://schemas.openxmlformats.org/officeDocument/2006/relationships/image" Target="../media/image30.png"/><Relationship Id="rId10" Type="http://schemas.openxmlformats.org/officeDocument/2006/relationships/image" Target="../media/image58.wmf"/><Relationship Id="rId4" Type="http://schemas.openxmlformats.org/officeDocument/2006/relationships/image" Target="../media/image59.png"/><Relationship Id="rId9" Type="http://schemas.openxmlformats.org/officeDocument/2006/relationships/oleObject" Target="../embeddings/oleObject1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0.png"/><Relationship Id="rId4" Type="http://schemas.openxmlformats.org/officeDocument/2006/relationships/image" Target="../media/image60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66.emf"/><Relationship Id="rId5" Type="http://schemas.openxmlformats.org/officeDocument/2006/relationships/image" Target="../media/image63.e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6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68.png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1" name="Rectangle 3"/>
          <p:cNvSpPr>
            <a:spLocks noChangeArrowheads="1"/>
          </p:cNvSpPr>
          <p:nvPr/>
        </p:nvSpPr>
        <p:spPr bwMode="auto">
          <a:xfrm>
            <a:off x="1248999" y="1052736"/>
            <a:ext cx="68135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marR="0" lvl="0" indent="-53340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www.iba.muni.cz</a:t>
            </a:r>
          </a:p>
        </p:txBody>
      </p:sp>
      <p:sp>
        <p:nvSpPr>
          <p:cNvPr id="657413" name="Rectangle 5"/>
          <p:cNvSpPr>
            <a:spLocks noChangeArrowheads="1"/>
          </p:cNvSpPr>
          <p:nvPr/>
        </p:nvSpPr>
        <p:spPr bwMode="auto">
          <a:xfrm>
            <a:off x="2066925" y="3271838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5DA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	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523" y="2859013"/>
            <a:ext cx="7170106" cy="1362075"/>
          </a:xfrm>
        </p:spPr>
        <p:txBody>
          <a:bodyPr/>
          <a:lstStyle/>
          <a:p>
            <a:r>
              <a:rPr lang="cs-CZ" altLang="cs-CZ" sz="3200" dirty="0"/>
              <a:t>Plánování, organizace a hodnocení klinických </a:t>
            </a:r>
            <a:r>
              <a:rPr lang="cs-CZ" altLang="cs-CZ" sz="3200" dirty="0" smtClean="0"/>
              <a:t>studií</a:t>
            </a:r>
            <a:br>
              <a:rPr lang="cs-CZ" alt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b="0" cap="none" dirty="0" smtClean="0"/>
              <a:t>Základní pojmy analýzy přežití</a:t>
            </a:r>
            <a:endParaRPr lang="cs-CZ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827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Kaplanův-</a:t>
            </a:r>
            <a:r>
              <a:rPr kumimoji="1" lang="cs-C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Meierův</a:t>
            </a:r>
            <a:r>
              <a:rPr kumimoji="1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odhad funkce přežití</a:t>
            </a:r>
            <a:endParaRPr kumimoji="1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1026602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Při odhadu pravděpodobností přežití jednotlivých časů </a:t>
            </a:r>
            <a:r>
              <a:rPr kumimoji="1" 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1" lang="cs-CZ" sz="1800" b="0" i="1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je třeba adekvátně zohlednit cenzorování. Cenzorované časy přežití totiž nelze hodnotit stejně jako kompletní pozorování, neboť nepřispívají k počtu událostí (</a:t>
            </a:r>
            <a:r>
              <a:rPr kumimoji="1" lang="cs-CZ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r>
              <a:rPr kumimoji="1" lang="cs-CZ" sz="1800" b="0" i="1" u="none" strike="noStrike" kern="120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), ale zároveň je nelze z hodnocení vyřadit. 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Kaplanův-</a:t>
            </a:r>
            <a:r>
              <a:rPr kumimoji="1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Meierův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odhad pracuje s cenzorováním tak, že tato pozorování vypadávají ze skupiny subjektů v riziku ihned po zaznamenaném čase cenzorování.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1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Vzorec pro Kaplanův-</a:t>
            </a:r>
            <a:r>
              <a:rPr kumimoji="1" lang="cs-CZ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Meierův</a:t>
            </a:r>
            <a:r>
              <a:rPr kumimoji="1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odhad funkce přežití: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2597" y="4401192"/>
            <a:ext cx="3178806" cy="792000"/>
          </a:xfrm>
          <a:prstGeom prst="rect">
            <a:avLst/>
          </a:prstGeom>
          <a:noFill/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6056701" y="5517232"/>
            <a:ext cx="26917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Počet subjektů v riziku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sledované události v čase </a:t>
            </a:r>
            <a:r>
              <a:rPr kumimoji="1" lang="cs-CZ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</a:t>
            </a:r>
            <a:r>
              <a:rPr kumimoji="1" lang="cs-CZ" sz="1600" b="0" i="1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endParaRPr kumimoji="1" lang="cs-CZ" sz="1600" b="0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 flipH="1" flipV="1">
            <a:off x="6128709" y="5085184"/>
            <a:ext cx="6477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 flipH="1">
            <a:off x="6128709" y="4221088"/>
            <a:ext cx="360040" cy="2160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6568786" y="3933056"/>
            <a:ext cx="19623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Počet sledovaných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událostí v čase </a:t>
            </a:r>
            <a:r>
              <a:rPr kumimoji="1" lang="cs-CZ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</a:t>
            </a:r>
            <a:r>
              <a:rPr kumimoji="1" lang="cs-CZ" sz="1600" b="0" i="1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endParaRPr kumimoji="1" lang="cs-CZ" sz="1600" b="0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 flipV="1">
            <a:off x="3563888" y="4941168"/>
            <a:ext cx="720080" cy="648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907704" y="5589240"/>
            <a:ext cx="281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Intervalově specifický odhad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přežití od času </a:t>
            </a:r>
            <a:r>
              <a:rPr kumimoji="1" lang="cs-CZ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</a:t>
            </a:r>
            <a:r>
              <a:rPr kumimoji="1" lang="cs-CZ" sz="1600" b="0" i="1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i-</a:t>
            </a:r>
            <a:r>
              <a:rPr kumimoji="1" lang="cs-CZ" sz="16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kumimoji="1" lang="cs-CZ" sz="1600" b="0" i="1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1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 času </a:t>
            </a:r>
            <a:r>
              <a:rPr kumimoji="1" lang="cs-CZ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</a:t>
            </a:r>
            <a:r>
              <a:rPr kumimoji="1" lang="cs-CZ" sz="1600" b="0" i="1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endParaRPr kumimoji="1" lang="cs-CZ" sz="1600" b="0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50906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Výsledek = schodovitá funkce</a:t>
            </a:r>
            <a:endParaRPr kumimoji="1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539552" y="1026602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Výsledkem Kaplanova-</a:t>
            </a:r>
            <a:r>
              <a:rPr kumimoji="1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Meierova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odhadu je </a:t>
            </a:r>
            <a:r>
              <a:rPr kumimoji="1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schodovitá funkce s poklesem v časech sledované události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Cenzorování odhad přežití nemění (mění ho pouze zprostředkovaně).</a:t>
            </a:r>
          </a:p>
        </p:txBody>
      </p:sp>
      <p:pic>
        <p:nvPicPr>
          <p:cNvPr id="4" name="Obrázek 3" descr="graf_t1_n0_m0.emf"/>
          <p:cNvPicPr>
            <a:picLocks noChangeAspect="1"/>
          </p:cNvPicPr>
          <p:nvPr/>
        </p:nvPicPr>
        <p:blipFill>
          <a:blip r:embed="rId3" cstate="print"/>
          <a:srcRect t="8334"/>
          <a:stretch>
            <a:fillRect/>
          </a:stretch>
        </p:blipFill>
        <p:spPr>
          <a:xfrm>
            <a:off x="2087188" y="2277352"/>
            <a:ext cx="4969625" cy="395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424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Interval spolehlivosti pro K-M odhad</a:t>
            </a:r>
            <a:endParaRPr kumimoji="1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539552" y="1026602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Samotný bodový odhad pravděpodobnosti přežití je nedostatečný.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27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72740" name="Picture 4" descr="http://www.spandidos-publications.com/article_images/etm/2/3/ETM-02-03-0491-g06.jpg"/>
          <p:cNvPicPr>
            <a:picLocks noChangeAspect="1" noChangeArrowheads="1"/>
          </p:cNvPicPr>
          <p:nvPr/>
        </p:nvPicPr>
        <p:blipFill>
          <a:blip r:embed="rId3" cstate="print"/>
          <a:srcRect l="4053" b="6143"/>
          <a:stretch>
            <a:fillRect/>
          </a:stretch>
        </p:blipFill>
        <p:spPr bwMode="auto">
          <a:xfrm>
            <a:off x="1187624" y="1772816"/>
            <a:ext cx="6818882" cy="4392488"/>
          </a:xfrm>
          <a:prstGeom prst="rect">
            <a:avLst/>
          </a:prstGeom>
          <a:noFill/>
        </p:spPr>
      </p:pic>
      <p:cxnSp>
        <p:nvCxnSpPr>
          <p:cNvPr id="10" name="Přímá spojovací čára 9"/>
          <p:cNvCxnSpPr/>
          <p:nvPr/>
        </p:nvCxnSpPr>
        <p:spPr>
          <a:xfrm>
            <a:off x="5373341" y="2276872"/>
            <a:ext cx="0" cy="345638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5963473" y="3625860"/>
            <a:ext cx="292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Mají obě pravděpodobnosti přežití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stejnou vypovídací hodnotu?</a:t>
            </a:r>
          </a:p>
        </p:txBody>
      </p:sp>
      <p:cxnSp>
        <p:nvCxnSpPr>
          <p:cNvPr id="13" name="Přímá spojovací šipka 12"/>
          <p:cNvCxnSpPr/>
          <p:nvPr/>
        </p:nvCxnSpPr>
        <p:spPr>
          <a:xfrm flipH="1" flipV="1">
            <a:off x="5508104" y="2924944"/>
            <a:ext cx="432048" cy="648072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H="1">
            <a:off x="5508104" y="4157464"/>
            <a:ext cx="440432" cy="42366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4855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Pozor na odhad mediánu přežití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539552" y="270892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Odhad mediánu přežití může být velmi ovlivněn cenzorováním časů přežití!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1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Přesnost odhadu mediánu přežití souvisí s délkou sledování pacientů, ale </a:t>
            </a:r>
            <a:r>
              <a:rPr kumimoji="1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medián přežití a medián délky sledování nemusí být nutně stejné</a:t>
            </a:r>
            <a:r>
              <a:rPr kumimoji="1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4847318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Příklad 1</a:t>
            </a:r>
            <a:endParaRPr kumimoji="1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9512" y="908720"/>
          <a:ext cx="6096000" cy="253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676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Pacient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Čas sledování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Událost sledována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676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1,0 měsíce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Ano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676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2,4 měsíce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Ano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676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3,5 měsíce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Ano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676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6,0 měsíců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Ano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676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10,2 měsíců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Ano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5" name="Přímá spojovací šipka 4"/>
          <p:cNvCxnSpPr/>
          <p:nvPr/>
        </p:nvCxnSpPr>
        <p:spPr>
          <a:xfrm flipH="1">
            <a:off x="2267744" y="3573016"/>
            <a:ext cx="576064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323528" y="4365104"/>
            <a:ext cx="2759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Medián délky sledování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= 3,5 měsíce</a:t>
            </a:r>
            <a:endParaRPr kumimoji="1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1" name="Obrázek 10" descr="obr1.jpeg"/>
          <p:cNvPicPr>
            <a:picLocks noChangeAspect="1"/>
          </p:cNvPicPr>
          <p:nvPr/>
        </p:nvPicPr>
        <p:blipFill>
          <a:blip r:embed="rId3" cstate="print"/>
          <a:srcRect t="12001" b="5990"/>
          <a:stretch>
            <a:fillRect/>
          </a:stretch>
        </p:blipFill>
        <p:spPr>
          <a:xfrm>
            <a:off x="5215983" y="3554798"/>
            <a:ext cx="3604489" cy="2952328"/>
          </a:xfrm>
          <a:prstGeom prst="rect">
            <a:avLst/>
          </a:prstGeom>
        </p:spPr>
      </p:pic>
      <p:cxnSp>
        <p:nvCxnSpPr>
          <p:cNvPr id="14" name="Přímá spojovací šipka 13"/>
          <p:cNvCxnSpPr/>
          <p:nvPr/>
        </p:nvCxnSpPr>
        <p:spPr>
          <a:xfrm>
            <a:off x="3491880" y="3590946"/>
            <a:ext cx="936104" cy="9901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5615972" y="4859907"/>
            <a:ext cx="302433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3779912" y="4725144"/>
            <a:ext cx="1563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Medián OS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= 3,5 měsíce</a:t>
            </a:r>
            <a:endParaRPr kumimoji="1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97609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Příklad 2</a:t>
            </a:r>
            <a:endParaRPr kumimoji="1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9512" y="908720"/>
          <a:ext cx="6096000" cy="253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676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Pacient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Čas sledování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Událost sledována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676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1,0 měsíce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Ne (cenzorování)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676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2,4 měsíce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Ne (cenzorování)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676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3,5 měsíce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Ne (cenzorování)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676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6,0 měsíců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Ano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676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10,2 měsíců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Ano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5" name="Přímá spojovací šipka 4"/>
          <p:cNvCxnSpPr/>
          <p:nvPr/>
        </p:nvCxnSpPr>
        <p:spPr>
          <a:xfrm flipH="1">
            <a:off x="2267744" y="3573016"/>
            <a:ext cx="576064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323528" y="4365104"/>
            <a:ext cx="2759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Medián délky sledování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= 3,5 měsíce</a:t>
            </a:r>
            <a:endParaRPr kumimoji="1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3491880" y="3590946"/>
            <a:ext cx="936104" cy="9901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3779912" y="4725144"/>
            <a:ext cx="1566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Medián OS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= 6,0 měsíců</a:t>
            </a:r>
            <a:endParaRPr kumimoji="1" lang="cs-CZ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2" name="Obrázek 11" descr="obr2.jpeg"/>
          <p:cNvPicPr>
            <a:picLocks noChangeAspect="1"/>
          </p:cNvPicPr>
          <p:nvPr/>
        </p:nvPicPr>
        <p:blipFill>
          <a:blip r:embed="rId3" cstate="print"/>
          <a:srcRect t="10001" b="5990"/>
          <a:stretch>
            <a:fillRect/>
          </a:stretch>
        </p:blipFill>
        <p:spPr>
          <a:xfrm>
            <a:off x="5220072" y="3483078"/>
            <a:ext cx="3604489" cy="3024336"/>
          </a:xfrm>
          <a:prstGeom prst="rect">
            <a:avLst/>
          </a:prstGeom>
        </p:spPr>
      </p:pic>
      <p:cxnSp>
        <p:nvCxnSpPr>
          <p:cNvPr id="16" name="Přímá spojovací čára 15"/>
          <p:cNvCxnSpPr/>
          <p:nvPr/>
        </p:nvCxnSpPr>
        <p:spPr>
          <a:xfrm>
            <a:off x="5615972" y="4869160"/>
            <a:ext cx="302433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4254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Medián sledování vs. medián OS</a:t>
            </a:r>
            <a:endParaRPr kumimoji="1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827584" y="1196752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Je tedy možné, že medián délky sledování byl 32,7 měsíce a zároveň 3leté OS = 0,54?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1227261" y="2492896"/>
            <a:ext cx="6689479" cy="3240000"/>
            <a:chOff x="1675745" y="3212976"/>
            <a:chExt cx="6689479" cy="32400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5745" y="3212976"/>
              <a:ext cx="6689479" cy="32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Přímá spojovací čára 4"/>
            <p:cNvCxnSpPr/>
            <p:nvPr/>
          </p:nvCxnSpPr>
          <p:spPr>
            <a:xfrm>
              <a:off x="2123728" y="4730224"/>
              <a:ext cx="604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Tvar 8"/>
          <p:cNvCxnSpPr/>
          <p:nvPr/>
        </p:nvCxnSpPr>
        <p:spPr>
          <a:xfrm>
            <a:off x="3105125" y="1646730"/>
            <a:ext cx="2880000" cy="3492000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11053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Změna mediánu OS</a:t>
            </a:r>
            <a:endParaRPr kumimoji="1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5745" y="3212976"/>
            <a:ext cx="6689479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0908" y="809817"/>
            <a:ext cx="3632895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3599748" y="2069813"/>
            <a:ext cx="504056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668344" y="3653989"/>
            <a:ext cx="504056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2123728" y="1767736"/>
            <a:ext cx="302433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2123728" y="4730224"/>
            <a:ext cx="6048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179512" y="1527175"/>
            <a:ext cx="12394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Výsledky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2012</a:t>
            </a:r>
            <a:endParaRPr kumimoji="1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79512" y="4479503"/>
            <a:ext cx="12394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Výsledky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2013</a:t>
            </a:r>
            <a:endParaRPr kumimoji="1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27866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Změna mediánu OS</a:t>
            </a:r>
            <a:endParaRPr kumimoji="1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55576" y="1923797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 když medián OS a medián délky sledování nemusí být nutně stejné, medián OS je délkou sledování jednotlivých subjektů jednoznačně ovlivněn.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Kvalita odhadu OS dále úzce souvisí s počtem pacientů ve sledování (tzv. v riziku sledované události) v čase!</a:t>
            </a:r>
          </a:p>
        </p:txBody>
      </p:sp>
    </p:spTree>
    <p:extLst>
      <p:ext uri="{BB962C8B-B14F-4D97-AF65-F5344CB8AC3E}">
        <p14:creationId xmlns:p14="http://schemas.microsoft.com/office/powerpoint/2010/main" val="419396413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Změna mediánu OS</a:t>
            </a:r>
            <a:endParaRPr kumimoji="1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5745" y="3212976"/>
            <a:ext cx="6689479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0908" y="809817"/>
            <a:ext cx="3632895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79512" y="1527175"/>
            <a:ext cx="12394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Výsledky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2012</a:t>
            </a:r>
            <a:endParaRPr kumimoji="1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9512" y="4479503"/>
            <a:ext cx="12394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Výsledky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2013</a:t>
            </a:r>
            <a:endParaRPr kumimoji="1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599748" y="2069813"/>
            <a:ext cx="504056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668344" y="3653989"/>
            <a:ext cx="504056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2123728" y="1767736"/>
            <a:ext cx="302433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2123728" y="4730224"/>
            <a:ext cx="6048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>
            <a:off x="2843808" y="3212976"/>
            <a:ext cx="0" cy="2952328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3563888" y="3212976"/>
            <a:ext cx="0" cy="2952328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4283968" y="3212976"/>
            <a:ext cx="0" cy="2952328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5004048" y="3212976"/>
            <a:ext cx="0" cy="2952328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94693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Analýza přežití</a:t>
            </a:r>
            <a:endParaRPr kumimoji="1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39552" y="1546914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Hlavní charakteristikou odlišující </a:t>
            </a:r>
            <a:r>
              <a:rPr kumimoji="1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 o přežití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</a:t>
            </a:r>
            <a:r>
              <a:rPr kumimoji="1" lang="en-GB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survival data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od ostatních typů dat, např. od klasického vnímání mortality jako podílu zemřelých pacientů v klinických aplikacích, je jejich </a:t>
            </a:r>
            <a:r>
              <a:rPr kumimoji="1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časová složka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 o přežití totiž odráží nejen informaci o počtu, respektive podílu sledovaných událostí, ale zároveň nás také informují, kdy k dané události došlo.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Analýza přežití zahrnuje matematicko-statistické metody pro hodnocení </a:t>
            </a:r>
            <a:r>
              <a:rPr kumimoji="1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času do výskytu sledované události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Klíčovým prvkem analýzy přežití je definice </a:t>
            </a:r>
            <a:r>
              <a:rPr kumimoji="1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sledované události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</a:t>
            </a:r>
            <a:r>
              <a:rPr kumimoji="1" lang="en-GB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event of interest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). Ta musí být stanovena jednoznačně a měla by být také snadno pozorovatelná či zjistitelná.</a:t>
            </a: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17805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673223"/>
            <a:ext cx="7772400" cy="1470025"/>
          </a:xfrm>
        </p:spPr>
        <p:txBody>
          <a:bodyPr>
            <a:normAutofit/>
          </a:bodyPr>
          <a:lstStyle/>
          <a:p>
            <a:r>
              <a:rPr lang="cs-CZ" sz="4000" dirty="0" smtClean="0"/>
              <a:t>Vyjádření rizik ve čtyřpolní tabulce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5249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  <a:endParaRPr lang="cs-CZ" dirty="0"/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864378" y="1500174"/>
            <a:ext cx="7565274" cy="478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marR="0" lvl="0" indent="-182563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Sledujeme souvislost věku matky a výskytu náhlého úmrtí kojence (SIDS). Výsledky dány v tabulce:</a:t>
            </a:r>
          </a:p>
          <a:p>
            <a:pPr marL="182563" marR="0" lvl="0" indent="-182563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2563" marR="0" lvl="0" indent="-182563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2563" marR="0" lvl="0" indent="-182563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2563" marR="0" lvl="0" indent="-182563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2563" marR="0" lvl="0" indent="-182563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2563" marR="0" lvl="0" indent="-182563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2563" marR="0" lvl="0" indent="-182563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Pomocí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Pearsonova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chí-kvadrát nebo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Fisherova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exaktního testu můžeme rozhodovat o závislosti/nezávislosti dvou sledovaných veličin. Testy ale neumožňují tento vztah kvantifikovat.</a:t>
            </a:r>
          </a:p>
          <a:p>
            <a:pPr marL="182563" marR="0" lvl="0" indent="-182563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Má-li to smysl a chceme-li kvantifikovat (rozhodovat o těsnosti této závislosti) můžeme použít tzv.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relativní riziko (RR)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poměr šancí (OR)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107388" y="2312626"/>
          <a:ext cx="4929224" cy="2055825"/>
        </p:xfrm>
        <a:graphic>
          <a:graphicData uri="http://schemas.openxmlformats.org/drawingml/2006/table">
            <a:tbl>
              <a:tblPr/>
              <a:tblGrid>
                <a:gridCol w="1232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16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SIDS</a:t>
                      </a:r>
                      <a:endParaRPr lang="cs-CZ" sz="16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latin typeface="+mn-lt"/>
                          <a:ea typeface="Times New Roman"/>
                          <a:cs typeface="Times New Roman"/>
                        </a:rPr>
                        <a:t>Věk matky </a:t>
                      </a:r>
                      <a:endParaRPr lang="cs-CZ" sz="16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Do 25 let</a:t>
                      </a:r>
                      <a:endParaRPr lang="cs-CZ" sz="16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 a více</a:t>
                      </a:r>
                      <a:r>
                        <a:rPr lang="cs-CZ" sz="1600" i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let</a:t>
                      </a:r>
                      <a:endParaRPr lang="cs-CZ" sz="16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+mn-lt"/>
                          <a:ea typeface="Times New Roman"/>
                          <a:cs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29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44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Ne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7301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11241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18542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7330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11256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18586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37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Srovnávané skupiny</a:t>
            </a:r>
            <a:endParaRPr lang="cs-CZ" b="1" dirty="0"/>
          </a:p>
        </p:txBody>
      </p:sp>
      <p:sp>
        <p:nvSpPr>
          <p:cNvPr id="47" name="Podnadpis 2"/>
          <p:cNvSpPr txBox="1">
            <a:spLocks/>
          </p:cNvSpPr>
          <p:nvPr/>
        </p:nvSpPr>
        <p:spPr>
          <a:xfrm>
            <a:off x="864379" y="1500174"/>
            <a:ext cx="7415242" cy="478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marR="0" lvl="0" indent="-182563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Pomocí </a:t>
            </a:r>
            <a:r>
              <a:rPr kumimoji="0" 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RR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 </a:t>
            </a:r>
            <a:r>
              <a:rPr kumimoji="0" 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můžeme srovnat pravděpodobnosti výskytu sledovaného jevu ve dvou různých skupinách:</a:t>
            </a:r>
          </a:p>
          <a:p>
            <a:pPr marL="182563" marR="0" lvl="0" indent="-182563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2563" marR="0" lvl="0" indent="-182563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skupina s pravděpodobností výskytu události </a:t>
            </a:r>
            <a:r>
              <a:rPr kumimoji="0" lang="cs-CZ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cs-CZ" sz="18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639763" marR="0" lvl="1" indent="-182563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experimentální skupina – např. léčená novou léčbou</a:t>
            </a:r>
          </a:p>
          <a:p>
            <a:pPr marL="639763" marR="0" lvl="1" indent="-182563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riziková skupina – např. hypertonici</a:t>
            </a:r>
          </a:p>
          <a:p>
            <a:pPr marL="639763" marR="0" lvl="1" indent="-182563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skupina s expozicí určitému faktoru – např. horníci</a:t>
            </a:r>
          </a:p>
          <a:p>
            <a:pPr marL="182563" marR="0" lvl="0" indent="-182563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cs-CZ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2563" marR="0" lvl="0" indent="-182563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skupina s pravděpodobností výskytu události </a:t>
            </a:r>
            <a:r>
              <a:rPr kumimoji="0" lang="cs-CZ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cs-CZ" sz="18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639763" marR="0" lvl="1" indent="-182563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kontrolní skupina </a:t>
            </a:r>
          </a:p>
          <a:p>
            <a:pPr marL="639763" marR="0" lvl="1" indent="-182563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skupina bez expozice</a:t>
            </a:r>
          </a:p>
        </p:txBody>
      </p:sp>
    </p:spTree>
    <p:extLst>
      <p:ext uri="{BB962C8B-B14F-4D97-AF65-F5344CB8AC3E}">
        <p14:creationId xmlns:p14="http://schemas.microsoft.com/office/powerpoint/2010/main" val="40067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Relativní riziko = </a:t>
            </a:r>
            <a:r>
              <a:rPr lang="cs-CZ" b="1" dirty="0" err="1" smtClean="0"/>
              <a:t>Relative</a:t>
            </a:r>
            <a:r>
              <a:rPr lang="cs-CZ" b="1" dirty="0" smtClean="0"/>
              <a:t> risk</a:t>
            </a:r>
            <a:endParaRPr lang="cs-CZ" b="1" dirty="0"/>
          </a:p>
        </p:txBody>
      </p:sp>
      <p:sp>
        <p:nvSpPr>
          <p:cNvPr id="47" name="Podnadpis 2"/>
          <p:cNvSpPr txBox="1">
            <a:spLocks/>
          </p:cNvSpPr>
          <p:nvPr/>
        </p:nvSpPr>
        <p:spPr>
          <a:xfrm>
            <a:off x="864379" y="1428736"/>
            <a:ext cx="7415242" cy="478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marR="0" lvl="0" indent="-182563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Výpočet relativního rizika (RR) umožňuje srovnat pravděpodobnosti výskytu sledovaného jevu ve dvou různých skupinách.</a:t>
            </a:r>
          </a:p>
          <a:p>
            <a:pPr marL="182563" marR="0" lvl="0" indent="-182563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skupina –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experimentální nebo skupina s expozicí určitému faktoru</a:t>
            </a:r>
          </a:p>
          <a:p>
            <a:pPr marL="182563" marR="0" lvl="0" indent="-182563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skupina –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kontrolní nebo skupina bez expozice</a:t>
            </a:r>
          </a:p>
          <a:p>
            <a:pPr marL="182563" marR="0" lvl="0" indent="-182563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2563" marR="0" lvl="0" indent="-182563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2563" marR="0" lvl="0" indent="-182563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2563" marR="0" lvl="0" indent="-182563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2563" marR="0" lvl="0" indent="-182563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1731" name="Object 3"/>
          <p:cNvGraphicFramePr>
            <a:graphicFrameLocks noChangeAspect="1"/>
          </p:cNvGraphicFramePr>
          <p:nvPr/>
        </p:nvGraphicFramePr>
        <p:xfrm>
          <a:off x="6538938" y="4658533"/>
          <a:ext cx="16764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44" name="Rovnice" r:id="rId4" imgW="1066680" imgH="761760" progId="Equation.3">
                  <p:embed/>
                </p:oleObj>
              </mc:Choice>
              <mc:Fallback>
                <p:oleObj name="Rovnice" r:id="rId4" imgW="1066680" imgH="761760" progId="Equation.3">
                  <p:embed/>
                  <p:pic>
                    <p:nvPicPr>
                      <p:cNvPr id="2017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8938" y="4658533"/>
                        <a:ext cx="1676400" cy="120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Skupina 10"/>
          <p:cNvGrpSpPr/>
          <p:nvPr/>
        </p:nvGrpSpPr>
        <p:grpSpPr>
          <a:xfrm>
            <a:off x="1120033" y="3202544"/>
            <a:ext cx="6903935" cy="869398"/>
            <a:chOff x="1401887" y="3143248"/>
            <a:chExt cx="6903935" cy="869398"/>
          </a:xfrm>
        </p:grpSpPr>
        <p:graphicFrame>
          <p:nvGraphicFramePr>
            <p:cNvPr id="6" name="Object 1"/>
            <p:cNvGraphicFramePr>
              <a:graphicFrameLocks noChangeAspect="1"/>
            </p:cNvGraphicFramePr>
            <p:nvPr/>
          </p:nvGraphicFramePr>
          <p:xfrm>
            <a:off x="1401887" y="3418915"/>
            <a:ext cx="558800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345" name="Rovnice" r:id="rId6" imgW="355320" imgH="164880" progId="Equation.3">
                    <p:embed/>
                  </p:oleObj>
                </mc:Choice>
                <mc:Fallback>
                  <p:oleObj name="Rovnice" r:id="rId6" imgW="355320" imgH="164880" progId="Equation.3">
                    <p:embed/>
                    <p:pic>
                      <p:nvPicPr>
                        <p:cNvPr id="6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1887" y="3418915"/>
                          <a:ext cx="558800" cy="260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977265" y="3143248"/>
              <a:ext cx="57648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Pravděpodobnost výskytu jevu v 1. skupině (experimentální)</a:t>
              </a:r>
              <a:endPara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2180558" y="3643314"/>
              <a:ext cx="53582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Pravděpodobnost výskytu jevu ve 2. skupině (kontrolní)</a:t>
              </a:r>
              <a:endPara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" name="Přímá spojovací čára 8"/>
            <p:cNvCxnSpPr/>
            <p:nvPr/>
          </p:nvCxnSpPr>
          <p:spPr>
            <a:xfrm>
              <a:off x="2015689" y="3571876"/>
              <a:ext cx="568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3780" name="Object 2"/>
            <p:cNvGraphicFramePr>
              <a:graphicFrameLocks noChangeAspect="1"/>
            </p:cNvGraphicFramePr>
            <p:nvPr/>
          </p:nvGraphicFramePr>
          <p:xfrm>
            <a:off x="7786710" y="3256906"/>
            <a:ext cx="519112" cy="681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346" name="Rovnice" r:id="rId8" imgW="330120" imgH="431640" progId="Equation.3">
                    <p:embed/>
                  </p:oleObj>
                </mc:Choice>
                <mc:Fallback>
                  <p:oleObj name="Rovnice" r:id="rId8" imgW="330120" imgH="431640" progId="Equation.3">
                    <p:embed/>
                    <p:pic>
                      <p:nvPicPr>
                        <p:cNvPr id="20378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86710" y="3256906"/>
                          <a:ext cx="519112" cy="6810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785786" y="4445011"/>
          <a:ext cx="4714909" cy="1627195"/>
        </p:xfrm>
        <a:graphic>
          <a:graphicData uri="http://schemas.openxmlformats.org/drawingml/2006/table">
            <a:tbl>
              <a:tblPr/>
              <a:tblGrid>
                <a:gridCol w="1178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Sledovaný jev</a:t>
                      </a:r>
                      <a:endParaRPr lang="cs-CZ" sz="1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Skupina</a:t>
                      </a:r>
                      <a:endParaRPr lang="cs-CZ" sz="1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i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Experimentální</a:t>
                      </a:r>
                      <a:endParaRPr lang="cs-CZ" sz="14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i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Kontrolní</a:t>
                      </a:r>
                      <a:endParaRPr lang="cs-CZ" sz="14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+mn-lt"/>
                          <a:ea typeface="Times New Roman"/>
                          <a:cs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14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cs-CZ" sz="1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endParaRPr lang="cs-CZ" sz="1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 +</a:t>
                      </a:r>
                      <a:r>
                        <a:rPr lang="cs-CZ" sz="1400" i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b</a:t>
                      </a:r>
                      <a:endParaRPr lang="cs-CZ" sz="1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Ne</a:t>
                      </a:r>
                      <a:endParaRPr lang="cs-CZ" sz="14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endParaRPr lang="cs-CZ" sz="1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endParaRPr lang="cs-CZ" sz="1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cs-CZ" sz="1400" i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d</a:t>
                      </a:r>
                      <a:endParaRPr lang="cs-CZ" sz="1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cs-CZ" sz="1400" i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c</a:t>
                      </a:r>
                      <a:endParaRPr lang="cs-CZ" sz="1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cs-CZ" sz="1400" i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d</a:t>
                      </a:r>
                      <a:endParaRPr lang="cs-CZ" sz="1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endParaRPr lang="cs-CZ" sz="1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Šipka doprava 13"/>
          <p:cNvSpPr/>
          <p:nvPr/>
        </p:nvSpPr>
        <p:spPr>
          <a:xfrm>
            <a:off x="5715008" y="5151451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33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relativní riziko</a:t>
            </a:r>
            <a:endParaRPr lang="cs-CZ" b="1" dirty="0"/>
          </a:p>
        </p:txBody>
      </p:sp>
      <p:sp>
        <p:nvSpPr>
          <p:cNvPr id="47" name="Podnadpis 2"/>
          <p:cNvSpPr txBox="1">
            <a:spLocks/>
          </p:cNvSpPr>
          <p:nvPr/>
        </p:nvSpPr>
        <p:spPr>
          <a:xfrm>
            <a:off x="864379" y="1428736"/>
            <a:ext cx="7415242" cy="478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marR="0" lvl="0" indent="-182563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Sledujeme souvislost věku matky a výskytu náhlého úmrtí kojence (SIDS). Výsledky dány v tabulce:</a:t>
            </a:r>
            <a:endParaRPr kumimoji="0" lang="cs-CZ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107388" y="2312626"/>
          <a:ext cx="4929224" cy="2055825"/>
        </p:xfrm>
        <a:graphic>
          <a:graphicData uri="http://schemas.openxmlformats.org/drawingml/2006/table">
            <a:tbl>
              <a:tblPr/>
              <a:tblGrid>
                <a:gridCol w="1232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16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SIDS</a:t>
                      </a:r>
                      <a:endParaRPr lang="cs-CZ" sz="16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latin typeface="+mn-lt"/>
                          <a:ea typeface="Times New Roman"/>
                          <a:cs typeface="Times New Roman"/>
                        </a:rPr>
                        <a:t>Věk matky </a:t>
                      </a:r>
                      <a:endParaRPr lang="cs-CZ" sz="16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Do 25 let</a:t>
                      </a:r>
                      <a:endParaRPr lang="cs-CZ" sz="16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 a více</a:t>
                      </a:r>
                      <a:r>
                        <a:rPr lang="cs-CZ" sz="1600" i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let</a:t>
                      </a:r>
                      <a:endParaRPr lang="cs-CZ" sz="16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+mn-lt"/>
                          <a:ea typeface="Times New Roman"/>
                          <a:cs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29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44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Ne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7301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11241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18542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7330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11256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18586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2755" name="Object 3"/>
          <p:cNvGraphicFramePr>
            <a:graphicFrameLocks noChangeAspect="1"/>
          </p:cNvGraphicFramePr>
          <p:nvPr/>
        </p:nvGraphicFramePr>
        <p:xfrm>
          <a:off x="1142976" y="4659313"/>
          <a:ext cx="3611562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2" name="Rovnice" r:id="rId4" imgW="2298600" imgH="761760" progId="Equation.3">
                  <p:embed/>
                </p:oleObj>
              </mc:Choice>
              <mc:Fallback>
                <p:oleObj name="Rovnice" r:id="rId4" imgW="2298600" imgH="761760" progId="Equation.3">
                  <p:embed/>
                  <p:pic>
                    <p:nvPicPr>
                      <p:cNvPr id="2027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4659313"/>
                        <a:ext cx="3611562" cy="120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Šipka doprava 7"/>
          <p:cNvSpPr/>
          <p:nvPr/>
        </p:nvSpPr>
        <p:spPr>
          <a:xfrm>
            <a:off x="5000628" y="5152231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857884" y="4732990"/>
            <a:ext cx="2786082" cy="10715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Riziko výskytu SIDS u dětí matek ve věku do 25 je téměř třikrát vyšší než u dětí matek rodících ve vyšším věku.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3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Riziko vs. „šance“ (odds)</a:t>
            </a:r>
            <a:endParaRPr lang="cs-CZ" b="1" smtClean="0"/>
          </a:p>
        </p:txBody>
      </p:sp>
      <p:sp>
        <p:nvSpPr>
          <p:cNvPr id="8198" name="Podnadpis 2"/>
          <p:cNvSpPr txBox="1">
            <a:spLocks/>
          </p:cNvSpPr>
          <p:nvPr/>
        </p:nvSpPr>
        <p:spPr bwMode="auto">
          <a:xfrm>
            <a:off x="683953" y="1500188"/>
            <a:ext cx="777609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marR="0" lvl="0" indent="-182563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Riziko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pravděpodobnost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odhad pravděpodobnosti vzniku onemocnění</a:t>
            </a:r>
          </a:p>
          <a:p>
            <a:pPr marL="182563" marR="0" lvl="0" indent="-182563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Relativní riziko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poměr dvou pravděpodobností</a:t>
            </a:r>
          </a:p>
          <a:p>
            <a:pPr marL="182563" marR="0" lvl="0" indent="-182563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2563" marR="0" lvl="0" indent="-182563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Šance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poměr pravděpodobnosti výskytu jevu a výskytu opačného jevu</a:t>
            </a:r>
          </a:p>
          <a:p>
            <a:pPr marL="182563" marR="0" lvl="0" indent="-182563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2563" marR="0" lvl="0" indent="-182563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39763" marR="0" lvl="1" indent="-182563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39763" marR="0" lvl="1" indent="-182563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nabývá hodnot mezi 0 a nekonečnem</a:t>
            </a:r>
          </a:p>
          <a:p>
            <a:pPr marL="639763" marR="0" lvl="1" indent="-182563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pokud kůň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vyhraje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pravděpodobností 10%, jaká je jeho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šance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 výhru?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908175" y="3213100"/>
          <a:ext cx="127793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6" name="Rovnice" r:id="rId4" imgW="812520" imgH="431640" progId="Equation.3">
                  <p:embed/>
                </p:oleObj>
              </mc:Choice>
              <mc:Fallback>
                <p:oleObj name="Rovnice" r:id="rId4" imgW="812520" imgH="431640" progId="Equation.3">
                  <p:embed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213100"/>
                        <a:ext cx="1277938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872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Poměr šancí = </a:t>
            </a:r>
            <a:r>
              <a:rPr lang="cs-CZ" b="1" dirty="0" err="1" smtClean="0"/>
              <a:t>Odds</a:t>
            </a:r>
            <a:r>
              <a:rPr lang="cs-CZ" b="1" dirty="0" smtClean="0"/>
              <a:t> ratio</a:t>
            </a:r>
            <a:endParaRPr lang="cs-CZ" b="1" dirty="0"/>
          </a:p>
        </p:txBody>
      </p:sp>
      <p:sp>
        <p:nvSpPr>
          <p:cNvPr id="47" name="Podnadpis 2"/>
          <p:cNvSpPr txBox="1">
            <a:spLocks/>
          </p:cNvSpPr>
          <p:nvPr/>
        </p:nvSpPr>
        <p:spPr>
          <a:xfrm>
            <a:off x="864379" y="1500174"/>
            <a:ext cx="7415242" cy="478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marR="0" lvl="0" indent="-182563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Poměr šancí (OR) je další charakteristikou, která umožňuje srovnat výskyt sledovaného jevu ve dvou různých skupinách.</a:t>
            </a:r>
          </a:p>
          <a:p>
            <a:pPr marL="182563" marR="0" lvl="0" indent="-182563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skupina –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experimentální nebo skupina s expozicí určitému faktoru</a:t>
            </a:r>
          </a:p>
          <a:p>
            <a:pPr marL="182563" marR="0" lvl="0" indent="-182563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skupina –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kontrolní nebo skupina bez expozice</a:t>
            </a:r>
          </a:p>
          <a:p>
            <a:pPr marL="182563" marR="0" lvl="0" indent="-182563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cs-CZ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723681" y="3143250"/>
            <a:ext cx="7696638" cy="1322388"/>
            <a:chOff x="991607" y="3143250"/>
            <a:chExt cx="7696638" cy="1322388"/>
          </a:xfrm>
        </p:grpSpPr>
        <p:graphicFrame>
          <p:nvGraphicFramePr>
            <p:cNvPr id="5" name="Object 1"/>
            <p:cNvGraphicFramePr>
              <a:graphicFrameLocks noChangeAspect="1"/>
            </p:cNvGraphicFramePr>
            <p:nvPr/>
          </p:nvGraphicFramePr>
          <p:xfrm>
            <a:off x="991607" y="3661588"/>
            <a:ext cx="579438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16" name="Rovnice" r:id="rId4" imgW="368280" imgH="177480" progId="Equation.3">
                    <p:embed/>
                  </p:oleObj>
                </mc:Choice>
                <mc:Fallback>
                  <p:oleObj name="Rovnice" r:id="rId4" imgW="368280" imgH="177480" progId="Equation.3">
                    <p:embed/>
                    <p:pic>
                      <p:nvPicPr>
                        <p:cNvPr id="5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1607" y="3661588"/>
                          <a:ext cx="579438" cy="279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842345" y="3149523"/>
              <a:ext cx="518411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Pravděpodobnost výskytu jevu v 1. skupině (experimentální)</a:t>
              </a: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044451" y="3792135"/>
              <a:ext cx="477989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Pravděpodobnost výskytu jevu ve 2. skupině (kontrolní)</a:t>
              </a: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" name="Přímá spojovací čára 7"/>
            <p:cNvCxnSpPr/>
            <p:nvPr/>
          </p:nvCxnSpPr>
          <p:spPr>
            <a:xfrm>
              <a:off x="1590400" y="3800759"/>
              <a:ext cx="568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" name="Object 2"/>
            <p:cNvGraphicFramePr>
              <a:graphicFrameLocks noChangeAspect="1"/>
            </p:cNvGraphicFramePr>
            <p:nvPr/>
          </p:nvGraphicFramePr>
          <p:xfrm>
            <a:off x="7311882" y="3143250"/>
            <a:ext cx="1376363" cy="1322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17" name="Rovnice" r:id="rId6" imgW="876240" imgH="838080" progId="Equation.3">
                    <p:embed/>
                  </p:oleObj>
                </mc:Choice>
                <mc:Fallback>
                  <p:oleObj name="Rovnice" r:id="rId6" imgW="876240" imgH="838080" progId="Equation.3">
                    <p:embed/>
                    <p:pic>
                      <p:nvPicPr>
                        <p:cNvPr id="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1882" y="3143250"/>
                          <a:ext cx="1376363" cy="13223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669220" y="3470829"/>
              <a:ext cx="55303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– Pravděpodobnost výskytu jevu v 1. skupině (experimentální)</a:t>
              </a: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1871326" y="4113443"/>
              <a:ext cx="51261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– Pravděpodobnost výskytu jevu ve 2. skupině (kontrolní)</a:t>
              </a: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1734400" y="4122065"/>
              <a:ext cx="54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>
              <a:off x="1734400" y="3479453"/>
              <a:ext cx="54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6537325" y="4813300"/>
          <a:ext cx="1677988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8" name="Rovnice" r:id="rId8" imgW="1066680" imgH="838080" progId="Equation.3">
                  <p:embed/>
                </p:oleObj>
              </mc:Choice>
              <mc:Fallback>
                <p:oleObj name="Rovnice" r:id="rId8" imgW="1066680" imgH="838080" progId="Equation.3">
                  <p:embed/>
                  <p:pic>
                    <p:nvPicPr>
                      <p:cNvPr id="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7325" y="4813300"/>
                        <a:ext cx="1677988" cy="13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Tabulka 15"/>
          <p:cNvGraphicFramePr>
            <a:graphicFrameLocks noGrp="1"/>
          </p:cNvGraphicFramePr>
          <p:nvPr/>
        </p:nvGraphicFramePr>
        <p:xfrm>
          <a:off x="785786" y="4659325"/>
          <a:ext cx="4714909" cy="1627195"/>
        </p:xfrm>
        <a:graphic>
          <a:graphicData uri="http://schemas.openxmlformats.org/drawingml/2006/table">
            <a:tbl>
              <a:tblPr/>
              <a:tblGrid>
                <a:gridCol w="1178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Sledovaný jev</a:t>
                      </a:r>
                      <a:endParaRPr lang="cs-CZ" sz="1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Skupina</a:t>
                      </a:r>
                      <a:endParaRPr lang="cs-CZ" sz="1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i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Experimentální</a:t>
                      </a:r>
                      <a:endParaRPr lang="cs-CZ" sz="14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i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Kontrolní</a:t>
                      </a:r>
                      <a:endParaRPr lang="cs-CZ" sz="14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+mn-lt"/>
                          <a:ea typeface="Times New Roman"/>
                          <a:cs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14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cs-CZ" sz="1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endParaRPr lang="cs-CZ" sz="1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 +</a:t>
                      </a:r>
                      <a:r>
                        <a:rPr lang="cs-CZ" sz="1400" i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b</a:t>
                      </a:r>
                      <a:endParaRPr lang="cs-CZ" sz="1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Ne</a:t>
                      </a:r>
                      <a:endParaRPr lang="cs-CZ" sz="14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endParaRPr lang="cs-CZ" sz="1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endParaRPr lang="cs-CZ" sz="1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cs-CZ" sz="1400" i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d</a:t>
                      </a:r>
                      <a:endParaRPr lang="cs-CZ" sz="1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cs-CZ" sz="1400" i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c</a:t>
                      </a:r>
                      <a:endParaRPr lang="cs-CZ" sz="1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cs-CZ" sz="1400" i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d</a:t>
                      </a:r>
                      <a:endParaRPr lang="cs-CZ" sz="1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endParaRPr lang="cs-CZ" sz="1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Šipka doprava 16"/>
          <p:cNvSpPr/>
          <p:nvPr/>
        </p:nvSpPr>
        <p:spPr>
          <a:xfrm>
            <a:off x="5715008" y="5365765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73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</a:t>
            </a:r>
            <a:r>
              <a:rPr lang="cs-CZ" dirty="0" err="1" smtClean="0"/>
              <a:t>odds</a:t>
            </a:r>
            <a:r>
              <a:rPr lang="cs-CZ" dirty="0" smtClean="0"/>
              <a:t> ratio</a:t>
            </a:r>
            <a:endParaRPr lang="cs-CZ" b="1" dirty="0"/>
          </a:p>
        </p:txBody>
      </p:sp>
      <p:sp>
        <p:nvSpPr>
          <p:cNvPr id="47" name="Podnadpis 2"/>
          <p:cNvSpPr txBox="1">
            <a:spLocks/>
          </p:cNvSpPr>
          <p:nvPr/>
        </p:nvSpPr>
        <p:spPr>
          <a:xfrm>
            <a:off x="864379" y="1428736"/>
            <a:ext cx="7415242" cy="478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marR="0" lvl="0" indent="-182563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Sledujeme souvislost věku matky a výskytu náhlého úmrtí kojence (SIDS). Výsledky dány v tabulce:</a:t>
            </a:r>
            <a:endParaRPr kumimoji="0" lang="cs-CZ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107388" y="2312626"/>
          <a:ext cx="4929224" cy="2055825"/>
        </p:xfrm>
        <a:graphic>
          <a:graphicData uri="http://schemas.openxmlformats.org/drawingml/2006/table">
            <a:tbl>
              <a:tblPr/>
              <a:tblGrid>
                <a:gridCol w="1232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16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SIDS</a:t>
                      </a:r>
                      <a:endParaRPr lang="cs-CZ" sz="16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latin typeface="+mn-lt"/>
                          <a:ea typeface="Times New Roman"/>
                          <a:cs typeface="Times New Roman"/>
                        </a:rPr>
                        <a:t>Věk matky </a:t>
                      </a:r>
                      <a:endParaRPr lang="cs-CZ" sz="16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Do 25 let</a:t>
                      </a:r>
                      <a:endParaRPr lang="cs-CZ" sz="16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 a více</a:t>
                      </a:r>
                      <a:r>
                        <a:rPr lang="cs-CZ" sz="1600" i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let</a:t>
                      </a:r>
                      <a:endParaRPr lang="cs-CZ" sz="16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+mn-lt"/>
                          <a:ea typeface="Times New Roman"/>
                          <a:cs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29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44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Ne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7301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11241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18542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7330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11256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18586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Šipka doprava 7"/>
          <p:cNvSpPr/>
          <p:nvPr/>
        </p:nvSpPr>
        <p:spPr>
          <a:xfrm>
            <a:off x="4857752" y="5150643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6851" name="Object 3"/>
          <p:cNvGraphicFramePr>
            <a:graphicFrameLocks noChangeAspect="1"/>
          </p:cNvGraphicFramePr>
          <p:nvPr/>
        </p:nvGraphicFramePr>
        <p:xfrm>
          <a:off x="1285852" y="4597400"/>
          <a:ext cx="3197225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4" name="Rovnice" r:id="rId4" imgW="2031840" imgH="838080" progId="Equation.3">
                  <p:embed/>
                </p:oleObj>
              </mc:Choice>
              <mc:Fallback>
                <p:oleObj name="Rovnice" r:id="rId4" imgW="2031840" imgH="838080" progId="Equation.3">
                  <p:embed/>
                  <p:pic>
                    <p:nvPicPr>
                      <p:cNvPr id="2068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4597400"/>
                        <a:ext cx="3197225" cy="13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délník 6"/>
          <p:cNvSpPr/>
          <p:nvPr/>
        </p:nvSpPr>
        <p:spPr>
          <a:xfrm>
            <a:off x="5857884" y="4732990"/>
            <a:ext cx="2786082" cy="10715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„Šance“ na výskyt SIDS u dětí matek ve věku do 25 je téměř třikrát vyšší než u dětí matek rodících ve vyšším věku.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7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Grafické srovnání </a:t>
            </a:r>
            <a:r>
              <a:rPr lang="cs-CZ" i="1" dirty="0" smtClean="0"/>
              <a:t>RR </a:t>
            </a:r>
            <a:r>
              <a:rPr lang="cs-CZ" dirty="0" smtClean="0"/>
              <a:t>a </a:t>
            </a:r>
            <a:r>
              <a:rPr lang="cs-CZ" i="1" dirty="0" smtClean="0"/>
              <a:t>OR</a:t>
            </a:r>
            <a:endParaRPr lang="cs-CZ" b="1" i="1" dirty="0"/>
          </a:p>
        </p:txBody>
      </p:sp>
      <p:grpSp>
        <p:nvGrpSpPr>
          <p:cNvPr id="32" name="Skupina 31"/>
          <p:cNvGrpSpPr/>
          <p:nvPr/>
        </p:nvGrpSpPr>
        <p:grpSpPr>
          <a:xfrm>
            <a:off x="359569" y="2071678"/>
            <a:ext cx="8424863" cy="3994150"/>
            <a:chOff x="539750" y="2420938"/>
            <a:chExt cx="8424863" cy="3994150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52169" y="2727325"/>
              <a:ext cx="114300" cy="3687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9850" y="2727325"/>
              <a:ext cx="109538" cy="3687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552950" y="2420938"/>
              <a:ext cx="3127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5048250" y="2420938"/>
              <a:ext cx="3127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</a:t>
              </a:r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613" y="4422775"/>
              <a:ext cx="460375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11288" y="3895725"/>
              <a:ext cx="1673225" cy="31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38313" y="3403600"/>
              <a:ext cx="981075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11288" y="4943475"/>
              <a:ext cx="1673225" cy="31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328738" y="3805238"/>
              <a:ext cx="18383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1328738" y="4833938"/>
              <a:ext cx="18383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233488" y="4308475"/>
              <a:ext cx="20288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539750" y="4108450"/>
              <a:ext cx="6126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RR</a:t>
              </a: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=</a:t>
              </a: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3286125" y="3540125"/>
            <a:ext cx="1174750" cy="1531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46" name="Rovnice" r:id="rId8" imgW="583920" imgH="761760" progId="Equation.3">
                    <p:embed/>
                  </p:oleObj>
                </mc:Choice>
                <mc:Fallback>
                  <p:oleObj name="Rovnice" r:id="rId8" imgW="583920" imgH="761760" progId="Equation.3">
                    <p:embed/>
                    <p:pic>
                      <p:nvPicPr>
                        <p:cNvPr id="2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6125" y="3540125"/>
                          <a:ext cx="1174750" cy="15319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37300" y="4883150"/>
              <a:ext cx="1090613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583363" y="3921125"/>
              <a:ext cx="598487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51625" y="4402138"/>
              <a:ext cx="460375" cy="30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91275" y="3440113"/>
              <a:ext cx="981075" cy="30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6191250" y="3833813"/>
              <a:ext cx="13811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6219825" y="4795838"/>
              <a:ext cx="13239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6143625" y="4314825"/>
              <a:ext cx="14763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5408613" y="4106863"/>
              <a:ext cx="6383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OR</a:t>
              </a: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=</a:t>
              </a:r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/>
          </p:nvGraphicFramePr>
          <p:xfrm>
            <a:off x="7688263" y="3538538"/>
            <a:ext cx="1276350" cy="1531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47" name="Rovnice" r:id="rId12" imgW="634680" imgH="761760" progId="Equation.3">
                    <p:embed/>
                  </p:oleObj>
                </mc:Choice>
                <mc:Fallback>
                  <p:oleObj name="Rovnice" r:id="rId12" imgW="634680" imgH="761760" progId="Equation.3">
                    <p:embed/>
                    <p:pic>
                      <p:nvPicPr>
                        <p:cNvPr id="29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8263" y="3538538"/>
                          <a:ext cx="1276350" cy="15319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Skupina 32"/>
          <p:cNvGrpSpPr/>
          <p:nvPr/>
        </p:nvGrpSpPr>
        <p:grpSpPr>
          <a:xfrm>
            <a:off x="6108026" y="1500174"/>
            <a:ext cx="2393064" cy="792162"/>
            <a:chOff x="4068763" y="1484313"/>
            <a:chExt cx="2393064" cy="792162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068763" y="1484313"/>
              <a:ext cx="144462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373563" y="1530350"/>
              <a:ext cx="17625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Výskyt </a:t>
              </a:r>
              <a:r>
                <a:rPr kumimoji="0" lang="cs-CZ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sledovaného jevu</a:t>
              </a:r>
              <a:endPara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068763" y="1892300"/>
              <a:ext cx="144462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30"/>
            <p:cNvSpPr txBox="1">
              <a:spLocks noChangeArrowheads="1"/>
            </p:cNvSpPr>
            <p:nvPr/>
          </p:nvSpPr>
          <p:spPr bwMode="auto">
            <a:xfrm>
              <a:off x="4373563" y="1938338"/>
              <a:ext cx="208826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Bez výskytu </a:t>
              </a:r>
              <a:r>
                <a:rPr kumimoji="0" lang="cs-CZ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sledovaného jevu</a:t>
              </a:r>
              <a:endPara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405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Umělý příklad – pití slazených nápojů</a:t>
            </a:r>
            <a:endParaRPr lang="cs-CZ" b="1" dirty="0"/>
          </a:p>
        </p:txBody>
      </p:sp>
      <p:sp>
        <p:nvSpPr>
          <p:cNvPr id="47" name="Podnadpis 2"/>
          <p:cNvSpPr txBox="1">
            <a:spLocks/>
          </p:cNvSpPr>
          <p:nvPr/>
        </p:nvSpPr>
        <p:spPr>
          <a:xfrm>
            <a:off x="864379" y="1428736"/>
            <a:ext cx="7415242" cy="478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marR="0" lvl="0" indent="-182563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Sledujeme vliv pití slazených nápojů na výskyt zubního kazu. Výsledky dány v tabulce:</a:t>
            </a:r>
            <a:endParaRPr kumimoji="0" lang="cs-CZ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107388" y="2312626"/>
          <a:ext cx="4929224" cy="2055825"/>
        </p:xfrm>
        <a:graphic>
          <a:graphicData uri="http://schemas.openxmlformats.org/drawingml/2006/table">
            <a:tbl>
              <a:tblPr/>
              <a:tblGrid>
                <a:gridCol w="1232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16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Zubní kaz</a:t>
                      </a:r>
                      <a:endParaRPr lang="cs-CZ" sz="16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latin typeface="+mn-lt"/>
                          <a:ea typeface="Times New Roman"/>
                          <a:cs typeface="Times New Roman"/>
                        </a:rPr>
                        <a:t>Pití slazených nápojů</a:t>
                      </a:r>
                      <a:endParaRPr lang="cs-CZ" sz="16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16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Ne</a:t>
                      </a:r>
                      <a:endParaRPr lang="cs-CZ" sz="16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+mn-lt"/>
                          <a:ea typeface="Times New Roman"/>
                          <a:cs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34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53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Ne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31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47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cs-CZ" sz="16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2755" name="Object 3"/>
          <p:cNvGraphicFramePr>
            <a:graphicFrameLocks noChangeAspect="1"/>
          </p:cNvGraphicFramePr>
          <p:nvPr/>
        </p:nvGraphicFramePr>
        <p:xfrm>
          <a:off x="1338903" y="4681538"/>
          <a:ext cx="2751137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70" name="Rovnice" r:id="rId4" imgW="1752480" imgH="761760" progId="Equation.3">
                  <p:embed/>
                </p:oleObj>
              </mc:Choice>
              <mc:Fallback>
                <p:oleObj name="Rovnice" r:id="rId4" imgW="1752480" imgH="761760" progId="Equation.3">
                  <p:embed/>
                  <p:pic>
                    <p:nvPicPr>
                      <p:cNvPr id="2027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903" y="4681538"/>
                        <a:ext cx="2751137" cy="120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995" name="Object 3"/>
          <p:cNvGraphicFramePr>
            <a:graphicFrameLocks noChangeAspect="1"/>
          </p:cNvGraphicFramePr>
          <p:nvPr/>
        </p:nvGraphicFramePr>
        <p:xfrm>
          <a:off x="5429256" y="4681538"/>
          <a:ext cx="20574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71" name="Rovnice" r:id="rId6" imgW="1307880" imgH="761760" progId="Equation.3">
                  <p:embed/>
                </p:oleObj>
              </mc:Choice>
              <mc:Fallback>
                <p:oleObj name="Rovnice" r:id="rId6" imgW="1307880" imgH="761760" progId="Equation.3">
                  <p:embed/>
                  <p:pic>
                    <p:nvPicPr>
                      <p:cNvPr id="2129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4681538"/>
                        <a:ext cx="2057400" cy="120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délník 8"/>
          <p:cNvSpPr/>
          <p:nvPr/>
        </p:nvSpPr>
        <p:spPr>
          <a:xfrm>
            <a:off x="1285852" y="4643446"/>
            <a:ext cx="6286544" cy="1285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21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Cenzorování</a:t>
            </a:r>
            <a:endParaRPr kumimoji="1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1485939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Definovaná událost se nemusí v průběhu sledování vyskytnout u všech subjektů (pozorování není kompletní). Čas přežití subjektů, u nichž v průběhu sledování nenastala definovaná událost, označujeme jako </a:t>
            </a:r>
            <a:r>
              <a:rPr kumimoji="1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cenzorovaný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</a:t>
            </a:r>
            <a:r>
              <a:rPr kumimoji="1" lang="en-GB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censored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).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Subjekty bez sledované události nelze v žádném případě z hodnocení vyloučit, neboť nepřítomnost události lze velmi často považovat za pozitivní ukazatel.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Příčiny cenzorování: </a:t>
            </a:r>
            <a:r>
              <a:rPr kumimoji="1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ukončení sledování 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(např. uzavření databáze), </a:t>
            </a:r>
            <a:r>
              <a:rPr kumimoji="1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ztráta kontaktu s pacientem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výskyt události, která výskyt námi definované události jednoznačně vylučuje: </a:t>
            </a:r>
            <a:r>
              <a:rPr kumimoji="1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kompetitivní událost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</a:t>
            </a:r>
            <a:r>
              <a:rPr kumimoji="1" lang="en-GB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competing event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).</a:t>
            </a: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1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cenzorování zprava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</a:t>
            </a:r>
            <a:r>
              <a:rPr kumimoji="1" lang="en-GB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right censoring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), 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1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cenzorování zleva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</a:t>
            </a:r>
            <a:r>
              <a:rPr kumimoji="1" lang="en-GB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left censoring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), 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1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intervalové cenzorování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</a:t>
            </a:r>
            <a:r>
              <a:rPr kumimoji="1" lang="en-GB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interval censoring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).</a:t>
            </a: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66171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68660"/>
            <a:ext cx="8229600" cy="562074"/>
          </a:xfrm>
        </p:spPr>
        <p:txBody>
          <a:bodyPr>
            <a:noAutofit/>
          </a:bodyPr>
          <a:lstStyle/>
          <a:p>
            <a:r>
              <a:rPr lang="cs-CZ" dirty="0" smtClean="0"/>
              <a:t>Komentáře k RR, OR</a:t>
            </a:r>
            <a:endParaRPr lang="cs-CZ" b="1" i="1" dirty="0"/>
          </a:p>
        </p:txBody>
      </p:sp>
      <p:sp>
        <p:nvSpPr>
          <p:cNvPr id="47" name="Podnadpis 2"/>
          <p:cNvSpPr txBox="1">
            <a:spLocks/>
          </p:cNvSpPr>
          <p:nvPr/>
        </p:nvSpPr>
        <p:spPr>
          <a:xfrm>
            <a:off x="864377" y="1428736"/>
            <a:ext cx="7713067" cy="478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hodnota relativního rizika leží mezi 0 a 1/P</a:t>
            </a:r>
            <a:r>
              <a:rPr lang="cs-CZ" baseline="-25000" dirty="0" smtClean="0"/>
              <a:t>0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pro běžné jevy nelze pozorovat vysoké hodnoty relativního rizika</a:t>
            </a:r>
            <a:br>
              <a:rPr lang="cs-CZ" dirty="0" smtClean="0"/>
            </a:br>
            <a:r>
              <a:rPr lang="cs-CZ" dirty="0" smtClean="0"/>
              <a:t>pokud je riziko v kontrolní skupině 66%, maximální RR je 1,5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OR je obtížnější interpretovat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může být vhodné konvertovat na RR, musíme ale znát riziko v kontrolní skupině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nevychází stejně, ale oba jsou validní ukazatele účinku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>
                <a:solidFill>
                  <a:srgbClr val="FF0000"/>
                </a:solidFill>
              </a:rPr>
              <a:t>ALE POKUD SE NEJEDNÁ O VZÁCNÝ JEV, OR NELZE INTERPRETOVAT JAKO RR!!!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defRPr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graphicFrame>
        <p:nvGraphicFramePr>
          <p:cNvPr id="309249" name="Object 3"/>
          <p:cNvGraphicFramePr>
            <a:graphicFrameLocks noChangeAspect="1"/>
          </p:cNvGraphicFramePr>
          <p:nvPr/>
        </p:nvGraphicFramePr>
        <p:xfrm>
          <a:off x="2636837" y="3789040"/>
          <a:ext cx="193516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92" name="Rovnice" r:id="rId4" imgW="1231560" imgH="431640" progId="Equation.3">
                  <p:embed/>
                </p:oleObj>
              </mc:Choice>
              <mc:Fallback>
                <p:oleObj name="Rovnice" r:id="rId4" imgW="1231560" imgH="431640" progId="Equation.3">
                  <p:embed/>
                  <p:pic>
                    <p:nvPicPr>
                      <p:cNvPr id="30924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37" y="3789040"/>
                        <a:ext cx="1935163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842030" y="3834045"/>
          <a:ext cx="163671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93" name="Rovnice" r:id="rId6" imgW="1041120" imgH="431640" progId="Equation.3">
                  <p:embed/>
                </p:oleObj>
              </mc:Choice>
              <mc:Fallback>
                <p:oleObj name="Rovnice" r:id="rId6" imgW="1041120" imgH="431640" progId="Equation.3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2030" y="3834045"/>
                        <a:ext cx="1636713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19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a nevýhody </a:t>
            </a:r>
            <a:r>
              <a:rPr lang="cs-CZ" i="1" dirty="0" smtClean="0"/>
              <a:t>RR</a:t>
            </a:r>
            <a:r>
              <a:rPr lang="cs-CZ" dirty="0" smtClean="0"/>
              <a:t> a </a:t>
            </a:r>
            <a:r>
              <a:rPr lang="cs-CZ" i="1" dirty="0" smtClean="0"/>
              <a:t>OR</a:t>
            </a:r>
            <a:endParaRPr lang="cs-CZ" b="1" i="1" dirty="0"/>
          </a:p>
        </p:txBody>
      </p:sp>
      <p:sp>
        <p:nvSpPr>
          <p:cNvPr id="47" name="Podnadpis 2"/>
          <p:cNvSpPr txBox="1">
            <a:spLocks/>
          </p:cNvSpPr>
          <p:nvPr/>
        </p:nvSpPr>
        <p:spPr>
          <a:xfrm>
            <a:off x="864378" y="1428736"/>
            <a:ext cx="7422398" cy="478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400" dirty="0" smtClean="0"/>
              <a:t>Nevýhoda </a:t>
            </a:r>
            <a:r>
              <a:rPr lang="cs-CZ" sz="2400" i="1" dirty="0" smtClean="0"/>
              <a:t>OR</a:t>
            </a:r>
            <a:r>
              <a:rPr lang="cs-CZ" sz="2400" dirty="0" smtClean="0"/>
              <a:t>: </a:t>
            </a:r>
          </a:p>
          <a:p>
            <a:pPr marL="639763" lvl="1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400" dirty="0" smtClean="0"/>
              <a:t>obtížná interpretace.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sz="2400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400" dirty="0" smtClean="0"/>
              <a:t>Výhoda i nevýhoda </a:t>
            </a:r>
            <a:r>
              <a:rPr lang="cs-CZ" sz="2400" i="1" dirty="0" smtClean="0"/>
              <a:t>RR</a:t>
            </a:r>
            <a:r>
              <a:rPr lang="cs-CZ" sz="2400" dirty="0" smtClean="0"/>
              <a:t>: </a:t>
            </a:r>
          </a:p>
          <a:p>
            <a:pPr marL="639763" lvl="1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400" dirty="0" smtClean="0"/>
              <a:t>nezajímá ho samotná pravděpodobnost výskytu jevu, ale pouze jejich podíl → korektní použití RR je však pouze v případě, že pravděpodobnost výskytu jevu v kontrolní skupině je reprezentativní (není ovlivněna výběrem sledovaných subjektů).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27253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Prospektivní a retrospektivní studie </a:t>
            </a:r>
          </a:p>
        </p:txBody>
      </p:sp>
      <p:sp>
        <p:nvSpPr>
          <p:cNvPr id="47" name="Podnadpis 2"/>
          <p:cNvSpPr txBox="1">
            <a:spLocks/>
          </p:cNvSpPr>
          <p:nvPr/>
        </p:nvSpPr>
        <p:spPr>
          <a:xfrm>
            <a:off x="864378" y="1428736"/>
            <a:ext cx="3707622" cy="478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b="1" dirty="0" smtClean="0"/>
              <a:t>Prospektivní studie 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U některých subjektů je rizikový faktor přítomen a u jiných ne → sledujeme v čase, zda se vyskytne událost.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b="1" dirty="0" smtClean="0"/>
              <a:t>Retrospektivní studie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U některých subjektů se událost vyskytla a u jiných ne → zpětně hodnotíme, zda se liší s ohledem na nějaký rizikový faktor.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</p:txBody>
      </p:sp>
      <p:pic>
        <p:nvPicPr>
          <p:cNvPr id="2498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6562" y="3929066"/>
            <a:ext cx="4320000" cy="24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98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6562" y="1357298"/>
            <a:ext cx="4320000" cy="219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75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Použití </a:t>
            </a:r>
            <a:r>
              <a:rPr lang="cs-CZ" i="1" dirty="0" smtClean="0"/>
              <a:t>RR</a:t>
            </a:r>
            <a:r>
              <a:rPr lang="cs-CZ" dirty="0" smtClean="0"/>
              <a:t> a </a:t>
            </a:r>
            <a:r>
              <a:rPr lang="cs-CZ" i="1" dirty="0" smtClean="0"/>
              <a:t>OR</a:t>
            </a:r>
            <a:endParaRPr lang="cs-CZ" b="1" i="1" dirty="0"/>
          </a:p>
        </p:txBody>
      </p:sp>
      <p:sp>
        <p:nvSpPr>
          <p:cNvPr id="47" name="Podnadpis 2"/>
          <p:cNvSpPr txBox="1">
            <a:spLocks/>
          </p:cNvSpPr>
          <p:nvPr/>
        </p:nvSpPr>
        <p:spPr>
          <a:xfrm>
            <a:off x="864378" y="1428736"/>
            <a:ext cx="7422398" cy="478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b="1" dirty="0" smtClean="0"/>
              <a:t>Prospektivní studie – </a:t>
            </a:r>
            <a:r>
              <a:rPr lang="cs-CZ" dirty="0" smtClean="0"/>
              <a:t>u některých subjektů je rizikový faktor přítomen a u jiných ne → sledujeme, zda se vyskytne událost.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Zjištěná pravděpodobnost výskytu události v kontrolní skupině je reprezentativní, neboť prospektivně zařazujeme všechny pacienty </a:t>
            </a:r>
          </a:p>
          <a:p>
            <a:pPr marL="182563" indent="-182563">
              <a:lnSpc>
                <a:spcPct val="135000"/>
              </a:lnSpc>
              <a:defRPr/>
            </a:pPr>
            <a:r>
              <a:rPr lang="cs-CZ" b="1" dirty="0" smtClean="0">
                <a:solidFill>
                  <a:srgbClr val="FF0000"/>
                </a:solidFill>
              </a:rPr>
              <a:t>	→ korektní použití </a:t>
            </a:r>
            <a:r>
              <a:rPr lang="cs-CZ" b="1" i="1" dirty="0" smtClean="0">
                <a:solidFill>
                  <a:srgbClr val="FF0000"/>
                </a:solidFill>
              </a:rPr>
              <a:t>RR</a:t>
            </a:r>
            <a:r>
              <a:rPr lang="cs-CZ" b="1" dirty="0" smtClean="0">
                <a:solidFill>
                  <a:srgbClr val="FF0000"/>
                </a:solidFill>
              </a:rPr>
              <a:t>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b="1" dirty="0" smtClean="0"/>
              <a:t>Retrospektivní studie –</a:t>
            </a:r>
            <a:r>
              <a:rPr lang="cs-CZ" dirty="0" smtClean="0"/>
              <a:t> u některých subjektů se událost vyskytla a u jiných ne → zpětně hodnotíme, zda se liší s ohledem na nějaký rizikový faktor.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Zjištěná pravděpodobnost výskytu události v kontrolní skupině není reprezentativní, neboť ji ovlivňujeme zpětným výběrem skupin subjektů.</a:t>
            </a:r>
          </a:p>
          <a:p>
            <a:pPr marL="182563" indent="-182563">
              <a:lnSpc>
                <a:spcPct val="135000"/>
              </a:lnSpc>
              <a:defRPr/>
            </a:pPr>
            <a:r>
              <a:rPr lang="cs-CZ" b="1" dirty="0" smtClean="0">
                <a:solidFill>
                  <a:srgbClr val="FF0000"/>
                </a:solidFill>
              </a:rPr>
              <a:t>	→ nekorektní použití </a:t>
            </a:r>
            <a:r>
              <a:rPr lang="cs-CZ" b="1" i="1" dirty="0" smtClean="0">
                <a:solidFill>
                  <a:srgbClr val="FF0000"/>
                </a:solidFill>
              </a:rPr>
              <a:t>RR</a:t>
            </a:r>
            <a:r>
              <a:rPr lang="cs-CZ" b="1" dirty="0" smtClean="0">
                <a:solidFill>
                  <a:srgbClr val="FF0000"/>
                </a:solidFill>
              </a:rPr>
              <a:t>.</a:t>
            </a:r>
          </a:p>
          <a:p>
            <a:pPr marL="182563" indent="-182563">
              <a:lnSpc>
                <a:spcPct val="135000"/>
              </a:lnSpc>
              <a:defRPr/>
            </a:pPr>
            <a:r>
              <a:rPr lang="cs-CZ" b="1" dirty="0" smtClean="0">
                <a:solidFill>
                  <a:srgbClr val="FF0000"/>
                </a:solidFill>
              </a:rPr>
              <a:t>	→ korektní použití </a:t>
            </a:r>
            <a:r>
              <a:rPr lang="cs-CZ" b="1" i="1" dirty="0" smtClean="0">
                <a:solidFill>
                  <a:srgbClr val="FF0000"/>
                </a:solidFill>
              </a:rPr>
              <a:t>OR</a:t>
            </a:r>
            <a:r>
              <a:rPr lang="cs-CZ" b="1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592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2"/>
          <p:cNvGrpSpPr>
            <a:grpSpLocks/>
          </p:cNvGrpSpPr>
          <p:nvPr/>
        </p:nvGrpSpPr>
        <p:grpSpPr bwMode="auto">
          <a:xfrm>
            <a:off x="1901635" y="4756944"/>
            <a:ext cx="1552575" cy="646113"/>
            <a:chOff x="2219" y="1962"/>
            <a:chExt cx="1158" cy="482"/>
          </a:xfrm>
        </p:grpSpPr>
        <p:pic>
          <p:nvPicPr>
            <p:cNvPr id="28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71" y="2247"/>
              <a:ext cx="105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Line 14"/>
            <p:cNvSpPr>
              <a:spLocks noChangeShapeType="1"/>
            </p:cNvSpPr>
            <p:nvPr/>
          </p:nvSpPr>
          <p:spPr bwMode="auto">
            <a:xfrm>
              <a:off x="2219" y="2187"/>
              <a:ext cx="11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pic>
          <p:nvPicPr>
            <p:cNvPr id="30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47" y="1962"/>
              <a:ext cx="49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Podnadpis 2"/>
          <p:cNvSpPr txBox="1">
            <a:spLocks/>
          </p:cNvSpPr>
          <p:nvPr/>
        </p:nvSpPr>
        <p:spPr>
          <a:xfrm>
            <a:off x="864378" y="1428736"/>
            <a:ext cx="7493836" cy="478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indent="-182563">
              <a:lnSpc>
                <a:spcPct val="135000"/>
              </a:lnSpc>
              <a:buBlip>
                <a:blip r:embed="rId5"/>
              </a:buBlip>
              <a:defRPr/>
            </a:pPr>
            <a:r>
              <a:rPr lang="cs-CZ" b="1" dirty="0" smtClean="0"/>
              <a:t>Relativní redukce rizika</a:t>
            </a:r>
            <a:r>
              <a:rPr lang="cs-CZ" dirty="0" smtClean="0"/>
              <a:t> (RRR)</a:t>
            </a:r>
          </a:p>
          <a:p>
            <a:pPr marL="182563" indent="-182563">
              <a:lnSpc>
                <a:spcPct val="135000"/>
              </a:lnSpc>
              <a:buBlip>
                <a:blip r:embed="rId5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5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5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5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5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5"/>
              </a:buBlip>
              <a:defRPr/>
            </a:pPr>
            <a:r>
              <a:rPr lang="cs-CZ" b="1" dirty="0" smtClean="0"/>
              <a:t>Absolutní redukce rizika </a:t>
            </a:r>
            <a:r>
              <a:rPr lang="cs-CZ" dirty="0" smtClean="0"/>
              <a:t>(ARR)</a:t>
            </a:r>
          </a:p>
        </p:txBody>
      </p:sp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cs-CZ" dirty="0" smtClean="0"/>
              <a:t>Další způsoby vyjádření rozdílu rizika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48119" y="4736307"/>
            <a:ext cx="1552575" cy="687387"/>
            <a:chOff x="899" y="1937"/>
            <a:chExt cx="1158" cy="513"/>
          </a:xfrm>
        </p:grpSpPr>
        <p:pic>
          <p:nvPicPr>
            <p:cNvPr id="208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09" y="1937"/>
              <a:ext cx="290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51" y="2253"/>
              <a:ext cx="105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5" name="Line 7"/>
            <p:cNvSpPr>
              <a:spLocks noChangeShapeType="1"/>
            </p:cNvSpPr>
            <p:nvPr/>
          </p:nvSpPr>
          <p:spPr bwMode="auto">
            <a:xfrm>
              <a:off x="899" y="2186"/>
              <a:ext cx="11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3624244" y="5080000"/>
            <a:ext cx="171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096990" y="4895334"/>
            <a:ext cx="7360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/>
              <a:t>ARR =</a:t>
            </a:r>
          </a:p>
        </p:txBody>
      </p:sp>
      <p:graphicFrame>
        <p:nvGraphicFramePr>
          <p:cNvPr id="2050" name="Object 10"/>
          <p:cNvGraphicFramePr>
            <a:graphicFrameLocks noChangeAspect="1"/>
          </p:cNvGraphicFramePr>
          <p:nvPr/>
        </p:nvGraphicFramePr>
        <p:xfrm>
          <a:off x="5643570" y="4730750"/>
          <a:ext cx="24780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14" name="Rovnice" r:id="rId7" imgW="1396800" imgH="393480" progId="Equation.3">
                  <p:embed/>
                </p:oleObj>
              </mc:Choice>
              <mc:Fallback>
                <p:oleObj name="Rovnice" r:id="rId7" imgW="1396800" imgH="393480" progId="Equation.3">
                  <p:embed/>
                  <p:pic>
                    <p:nvPicPr>
                      <p:cNvPr id="20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4730750"/>
                        <a:ext cx="247808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Text Box 16"/>
          <p:cNvSpPr txBox="1">
            <a:spLocks noChangeArrowheads="1"/>
          </p:cNvSpPr>
          <p:nvPr/>
        </p:nvSpPr>
        <p:spPr bwMode="auto">
          <a:xfrm>
            <a:off x="2217544" y="4233454"/>
            <a:ext cx="9750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600" b="1" dirty="0" smtClean="0"/>
              <a:t>Bez léčby</a:t>
            </a:r>
            <a:endParaRPr lang="cs-CZ" sz="1600" b="1" dirty="0"/>
          </a:p>
        </p:txBody>
      </p:sp>
      <p:sp>
        <p:nvSpPr>
          <p:cNvPr id="2061" name="Text Box 17"/>
          <p:cNvSpPr txBox="1">
            <a:spLocks noChangeArrowheads="1"/>
          </p:cNvSpPr>
          <p:nvPr/>
        </p:nvSpPr>
        <p:spPr bwMode="auto">
          <a:xfrm>
            <a:off x="4274580" y="4233454"/>
            <a:ext cx="8996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600" b="1" dirty="0" smtClean="0"/>
              <a:t>S léčbou</a:t>
            </a:r>
            <a:endParaRPr lang="cs-CZ" sz="1600" b="1" dirty="0"/>
          </a:p>
        </p:txBody>
      </p:sp>
      <p:sp>
        <p:nvSpPr>
          <p:cNvPr id="2069" name="Text Box 26"/>
          <p:cNvSpPr txBox="1">
            <a:spLocks noChangeArrowheads="1"/>
          </p:cNvSpPr>
          <p:nvPr/>
        </p:nvSpPr>
        <p:spPr bwMode="auto">
          <a:xfrm>
            <a:off x="1096990" y="2575215"/>
            <a:ext cx="18389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/>
              <a:t>RRR = 1 - RR = 1 - 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959125" y="2187587"/>
            <a:ext cx="1247775" cy="1144588"/>
            <a:chOff x="-2699" y="1894"/>
            <a:chExt cx="1168" cy="1071"/>
          </a:xfrm>
        </p:grpSpPr>
        <p:pic>
          <p:nvPicPr>
            <p:cNvPr id="2073" name="Picture 2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2257" y="1894"/>
              <a:ext cx="290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4" name="Picture 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639" y="2768"/>
              <a:ext cx="105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5" name="Picture 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639" y="2210"/>
              <a:ext cx="105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6" name="Line 31"/>
            <p:cNvSpPr>
              <a:spLocks noChangeShapeType="1"/>
            </p:cNvSpPr>
            <p:nvPr/>
          </p:nvSpPr>
          <p:spPr bwMode="auto">
            <a:xfrm>
              <a:off x="-2691" y="2708"/>
              <a:ext cx="11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77" name="Line 32"/>
            <p:cNvSpPr>
              <a:spLocks noChangeShapeType="1"/>
            </p:cNvSpPr>
            <p:nvPr/>
          </p:nvSpPr>
          <p:spPr bwMode="auto">
            <a:xfrm>
              <a:off x="-2691" y="2143"/>
              <a:ext cx="11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78" name="Line 33"/>
            <p:cNvSpPr>
              <a:spLocks noChangeShapeType="1"/>
            </p:cNvSpPr>
            <p:nvPr/>
          </p:nvSpPr>
          <p:spPr bwMode="auto">
            <a:xfrm>
              <a:off x="-2699" y="2449"/>
              <a:ext cx="11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pic>
          <p:nvPicPr>
            <p:cNvPr id="2079" name="Picture 3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2358" y="2483"/>
              <a:ext cx="49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052" name="Object 35"/>
          <p:cNvGraphicFramePr>
            <a:graphicFrameLocks noChangeAspect="1"/>
          </p:cNvGraphicFramePr>
          <p:nvPr/>
        </p:nvGraphicFramePr>
        <p:xfrm>
          <a:off x="4464068" y="2054237"/>
          <a:ext cx="2751138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15" name="Rovnice" r:id="rId9" imgW="1485720" imgH="761760" progId="Equation.3">
                  <p:embed/>
                </p:oleObj>
              </mc:Choice>
              <mc:Fallback>
                <p:oleObj name="Rovnice" r:id="rId9" imgW="1485720" imgH="761760" progId="Equation.3">
                  <p:embed/>
                  <p:pic>
                    <p:nvPicPr>
                      <p:cNvPr id="2052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68" y="2054237"/>
                        <a:ext cx="2751138" cy="1411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25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cs-CZ" dirty="0" smtClean="0"/>
              <a:t>Další způsoby vyjádření rozdílu rizika</a:t>
            </a:r>
          </a:p>
        </p:txBody>
      </p:sp>
      <p:sp>
        <p:nvSpPr>
          <p:cNvPr id="2062" name="Text Box 18"/>
          <p:cNvSpPr txBox="1">
            <a:spLocks noChangeArrowheads="1"/>
          </p:cNvSpPr>
          <p:nvPr/>
        </p:nvSpPr>
        <p:spPr bwMode="auto">
          <a:xfrm>
            <a:off x="785786" y="2924486"/>
            <a:ext cx="1188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cs-CZ" dirty="0">
                <a:latin typeface="Calibri" pitchFamily="34" charset="0"/>
              </a:rPr>
              <a:t>ARR = 20%</a:t>
            </a:r>
          </a:p>
        </p:txBody>
      </p:sp>
      <p:sp>
        <p:nvSpPr>
          <p:cNvPr id="2063" name="Line 19"/>
          <p:cNvSpPr>
            <a:spLocks noChangeShapeType="1"/>
          </p:cNvSpPr>
          <p:nvPr/>
        </p:nvSpPr>
        <p:spPr bwMode="auto">
          <a:xfrm>
            <a:off x="2107282" y="3109152"/>
            <a:ext cx="590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064" name="Text Box 20"/>
          <p:cNvSpPr txBox="1">
            <a:spLocks noChangeArrowheads="1"/>
          </p:cNvSpPr>
          <p:nvPr/>
        </p:nvSpPr>
        <p:spPr bwMode="auto">
          <a:xfrm>
            <a:off x="2834357" y="2924486"/>
            <a:ext cx="56070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latin typeface="Calibri" pitchFamily="34" charset="0"/>
              </a:rPr>
              <a:t>Pro snížení počtu událostí o 20 je třeba léčit 100 </a:t>
            </a:r>
            <a:r>
              <a:rPr lang="cs-CZ" dirty="0" smtClean="0">
                <a:latin typeface="Calibri" pitchFamily="34" charset="0"/>
              </a:rPr>
              <a:t>pacientů.</a:t>
            </a:r>
            <a:endParaRPr lang="cs-CZ" dirty="0">
              <a:latin typeface="Calibri" pitchFamily="34" charset="0"/>
            </a:endParaRPr>
          </a:p>
        </p:txBody>
      </p:sp>
      <p:graphicFrame>
        <p:nvGraphicFramePr>
          <p:cNvPr id="2051" name="Object 22"/>
          <p:cNvGraphicFramePr>
            <a:graphicFrameLocks noChangeAspect="1"/>
          </p:cNvGraphicFramePr>
          <p:nvPr/>
        </p:nvGraphicFramePr>
        <p:xfrm>
          <a:off x="3268663" y="4322763"/>
          <a:ext cx="14589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2" name="Rovnice" r:id="rId3" imgW="876240" imgH="419040" progId="Equation.3">
                  <p:embed/>
                </p:oleObj>
              </mc:Choice>
              <mc:Fallback>
                <p:oleObj name="Rovnice" r:id="rId3" imgW="876240" imgH="419040" progId="Equation.3">
                  <p:embed/>
                  <p:pic>
                    <p:nvPicPr>
                      <p:cNvPr id="2051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663" y="4322763"/>
                        <a:ext cx="1458912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6" name="Text Box 23"/>
          <p:cNvSpPr txBox="1">
            <a:spLocks noChangeArrowheads="1"/>
          </p:cNvSpPr>
          <p:nvPr/>
        </p:nvSpPr>
        <p:spPr bwMode="auto">
          <a:xfrm>
            <a:off x="2500298" y="4487357"/>
            <a:ext cx="771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latin typeface="Calibri" pitchFamily="34" charset="0"/>
              </a:rPr>
              <a:t>NNT =</a:t>
            </a:r>
          </a:p>
        </p:txBody>
      </p:sp>
      <p:sp>
        <p:nvSpPr>
          <p:cNvPr id="2067" name="Text Box 24"/>
          <p:cNvSpPr txBox="1">
            <a:spLocks noChangeArrowheads="1"/>
          </p:cNvSpPr>
          <p:nvPr/>
        </p:nvSpPr>
        <p:spPr bwMode="auto">
          <a:xfrm>
            <a:off x="4857752" y="4345252"/>
            <a:ext cx="32528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Calibri" pitchFamily="34" charset="0"/>
              </a:rPr>
              <a:t>NNT = Pro snížení počtu událostí o 1 je třeba léčit 5 </a:t>
            </a:r>
            <a:r>
              <a:rPr lang="cs-CZ" dirty="0" smtClean="0">
                <a:solidFill>
                  <a:srgbClr val="FF0000"/>
                </a:solidFill>
                <a:latin typeface="Calibri" pitchFamily="34" charset="0"/>
              </a:rPr>
              <a:t>pacientů.</a:t>
            </a:r>
            <a:endParaRPr lang="cs-CZ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Podnadpis 2"/>
          <p:cNvSpPr txBox="1">
            <a:spLocks/>
          </p:cNvSpPr>
          <p:nvPr/>
        </p:nvSpPr>
        <p:spPr>
          <a:xfrm>
            <a:off x="864378" y="1428736"/>
            <a:ext cx="7493836" cy="478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indent="-182563">
              <a:lnSpc>
                <a:spcPct val="135000"/>
              </a:lnSpc>
              <a:buBlip>
                <a:blip r:embed="rId5"/>
              </a:buBlip>
              <a:defRPr/>
            </a:pPr>
            <a:r>
              <a:rPr lang="cs-CZ" dirty="0" smtClean="0"/>
              <a:t>Počet pacientů, které je potřeba léčit, abychom zabránili výskytu jedné události – „</a:t>
            </a:r>
            <a:r>
              <a:rPr lang="cs-CZ" b="1" dirty="0" err="1" smtClean="0"/>
              <a:t>number</a:t>
            </a:r>
            <a:r>
              <a:rPr lang="cs-CZ" b="1" dirty="0" smtClean="0"/>
              <a:t> </a:t>
            </a:r>
            <a:r>
              <a:rPr lang="cs-CZ" b="1" dirty="0" err="1" smtClean="0"/>
              <a:t>needed</a:t>
            </a:r>
            <a:r>
              <a:rPr lang="cs-CZ" b="1" dirty="0" smtClean="0"/>
              <a:t> to </a:t>
            </a:r>
            <a:r>
              <a:rPr lang="cs-CZ" b="1" dirty="0" err="1" smtClean="0"/>
              <a:t>treat</a:t>
            </a:r>
            <a:r>
              <a:rPr lang="cs-CZ" dirty="0" smtClean="0"/>
              <a:t>“ (NNT).</a:t>
            </a:r>
          </a:p>
          <a:p>
            <a:pPr marL="182563" indent="-182563">
              <a:lnSpc>
                <a:spcPct val="135000"/>
              </a:lnSpc>
              <a:buBlip>
                <a:blip r:embed="rId5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5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5"/>
              </a:buBlip>
              <a:defRPr/>
            </a:pPr>
            <a:endParaRPr lang="cs-CZ" dirty="0" smtClean="0"/>
          </a:p>
        </p:txBody>
      </p:sp>
      <p:sp>
        <p:nvSpPr>
          <p:cNvPr id="12" name="Šipka dolů 11"/>
          <p:cNvSpPr/>
          <p:nvPr/>
        </p:nvSpPr>
        <p:spPr>
          <a:xfrm>
            <a:off x="3714744" y="3429000"/>
            <a:ext cx="214314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4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1" name="Rectangle 3"/>
          <p:cNvSpPr>
            <a:spLocks noChangeArrowheads="1"/>
          </p:cNvSpPr>
          <p:nvPr/>
        </p:nvSpPr>
        <p:spPr bwMode="auto">
          <a:xfrm>
            <a:off x="1248999" y="1052736"/>
            <a:ext cx="68135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marR="0" lvl="0" indent="-53340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www.iba.muni.cz</a:t>
            </a:r>
          </a:p>
        </p:txBody>
      </p:sp>
      <p:sp>
        <p:nvSpPr>
          <p:cNvPr id="657413" name="Rectangle 5"/>
          <p:cNvSpPr>
            <a:spLocks noChangeArrowheads="1"/>
          </p:cNvSpPr>
          <p:nvPr/>
        </p:nvSpPr>
        <p:spPr bwMode="auto">
          <a:xfrm>
            <a:off x="2066925" y="3271838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5DA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	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523" y="2859013"/>
            <a:ext cx="7170106" cy="1362075"/>
          </a:xfrm>
        </p:spPr>
        <p:txBody>
          <a:bodyPr/>
          <a:lstStyle/>
          <a:p>
            <a:r>
              <a:rPr lang="cs-CZ" sz="3200" dirty="0" smtClean="0"/>
              <a:t>Riziková funkce a poměr rizik v analýze přežití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00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Riziková funkce, kumulativní riziko</a:t>
            </a:r>
            <a:endParaRPr kumimoji="1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102660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1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Riziková funkce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</a:t>
            </a:r>
            <a:r>
              <a:rPr kumimoji="1" lang="en-GB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hazard function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vyjadřuje intenzitu výskytu sledované události v čase </a:t>
            </a:r>
            <a:r>
              <a:rPr kumimoji="1" 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za podmínky, že subjekt přežil do času </a:t>
            </a:r>
            <a:r>
              <a:rPr kumimoji="1" 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</p:txBody>
      </p:sp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9499" y="1988840"/>
            <a:ext cx="4045002" cy="540000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539552" y="2924944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1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Kumulativní rizikovou funkci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</a:t>
            </a:r>
            <a:r>
              <a:rPr kumimoji="1" lang="en-GB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cumulative hazard function, integrated hazard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získáme integrací rizikové funkce podle času: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Kumulativní riziková funkce odpovídá celkovému riziku výskytu sledované události od začátku sledování až do času </a:t>
            </a:r>
            <a:r>
              <a:rPr kumimoji="1" lang="cs-CZ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Vzhledem k tomu, že se jedná o riziko a nikoliv o pravděpodobnost, není funkce </a:t>
            </a:r>
            <a:r>
              <a:rPr kumimoji="1" 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1" 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na rozdíl od funkce přežití </a:t>
            </a:r>
            <a:r>
              <a:rPr kumimoji="1" 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1" 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shora omezena číslem 1.</a:t>
            </a:r>
          </a:p>
        </p:txBody>
      </p:sp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60554" y="3933152"/>
            <a:ext cx="1822892" cy="86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777359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Různý průběh rizikové funkce</a:t>
            </a:r>
            <a:endParaRPr kumimoji="1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20" name="Skupina 19"/>
          <p:cNvGrpSpPr/>
          <p:nvPr/>
        </p:nvGrpSpPr>
        <p:grpSpPr>
          <a:xfrm>
            <a:off x="1441475" y="1382579"/>
            <a:ext cx="6261050" cy="4782725"/>
            <a:chOff x="1115616" y="1196752"/>
            <a:chExt cx="6261050" cy="4782725"/>
          </a:xfrm>
        </p:grpSpPr>
        <p:graphicFrame>
          <p:nvGraphicFramePr>
            <p:cNvPr id="200706" name="Object 2"/>
            <p:cNvGraphicFramePr>
              <a:graphicFrameLocks noChangeAspect="1"/>
            </p:cNvGraphicFramePr>
            <p:nvPr/>
          </p:nvGraphicFramePr>
          <p:xfrm>
            <a:off x="4716016" y="1196752"/>
            <a:ext cx="2660650" cy="195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590" name="Graf" r:id="rId4" imgW="2667086" imgH="1962124" progId="MSGraph.Chart.8">
                    <p:embed followColorScheme="full"/>
                  </p:oleObj>
                </mc:Choice>
                <mc:Fallback>
                  <p:oleObj name="Graf" r:id="rId4" imgW="2667086" imgH="1962124" progId="MSGraph.Chart.8">
                    <p:embed followColorScheme="full"/>
                    <p:pic>
                      <p:nvPicPr>
                        <p:cNvPr id="20070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6016" y="1196752"/>
                          <a:ext cx="2660650" cy="1958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0707" name="Object 3"/>
            <p:cNvGraphicFramePr>
              <a:graphicFrameLocks noChangeAspect="1"/>
            </p:cNvGraphicFramePr>
            <p:nvPr/>
          </p:nvGraphicFramePr>
          <p:xfrm>
            <a:off x="4716016" y="3933056"/>
            <a:ext cx="2660650" cy="195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591" name="Graf" r:id="rId6" imgW="2667086" imgH="1962124" progId="MSGraph.Chart.8">
                    <p:embed followColorScheme="full"/>
                  </p:oleObj>
                </mc:Choice>
                <mc:Fallback>
                  <p:oleObj name="Graf" r:id="rId6" imgW="2667086" imgH="1962124" progId="MSGraph.Chart.8">
                    <p:embed followColorScheme="full"/>
                    <p:pic>
                      <p:nvPicPr>
                        <p:cNvPr id="20070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6016" y="3933056"/>
                          <a:ext cx="2660650" cy="1958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0708" name="Object 4"/>
            <p:cNvGraphicFramePr>
              <a:graphicFrameLocks noChangeAspect="1"/>
            </p:cNvGraphicFramePr>
            <p:nvPr/>
          </p:nvGraphicFramePr>
          <p:xfrm>
            <a:off x="1115616" y="1196752"/>
            <a:ext cx="2660650" cy="195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592" name="Graf" r:id="rId8" imgW="2667086" imgH="1962124" progId="MSGraph.Chart.8">
                    <p:embed followColorScheme="full"/>
                  </p:oleObj>
                </mc:Choice>
                <mc:Fallback>
                  <p:oleObj name="Graf" r:id="rId8" imgW="2667086" imgH="1962124" progId="MSGraph.Chart.8">
                    <p:embed followColorScheme="full"/>
                    <p:pic>
                      <p:nvPicPr>
                        <p:cNvPr id="20070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5616" y="1196752"/>
                          <a:ext cx="2660650" cy="1958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Freeform 17"/>
            <p:cNvSpPr>
              <a:spLocks/>
            </p:cNvSpPr>
            <p:nvPr/>
          </p:nvSpPr>
          <p:spPr bwMode="auto">
            <a:xfrm>
              <a:off x="4965253" y="1433290"/>
              <a:ext cx="1944688" cy="11509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81"/>
                </a:cxn>
                <a:cxn ang="0">
                  <a:pos x="499" y="363"/>
                </a:cxn>
                <a:cxn ang="0">
                  <a:pos x="953" y="408"/>
                </a:cxn>
              </a:cxnLst>
              <a:rect l="0" t="0" r="r" b="b"/>
              <a:pathLst>
                <a:path w="953" h="408">
                  <a:moveTo>
                    <a:pt x="0" y="0"/>
                  </a:moveTo>
                  <a:cubicBezTo>
                    <a:pt x="26" y="60"/>
                    <a:pt x="53" y="121"/>
                    <a:pt x="136" y="181"/>
                  </a:cubicBezTo>
                  <a:cubicBezTo>
                    <a:pt x="219" y="241"/>
                    <a:pt x="363" y="325"/>
                    <a:pt x="499" y="363"/>
                  </a:cubicBezTo>
                  <a:cubicBezTo>
                    <a:pt x="635" y="401"/>
                    <a:pt x="877" y="401"/>
                    <a:pt x="953" y="408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Line 54"/>
            <p:cNvSpPr>
              <a:spLocks noChangeShapeType="1"/>
            </p:cNvSpPr>
            <p:nvPr/>
          </p:nvSpPr>
          <p:spPr bwMode="auto">
            <a:xfrm>
              <a:off x="1331516" y="2277840"/>
              <a:ext cx="2089150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Freeform 57"/>
            <p:cNvSpPr>
              <a:spLocks/>
            </p:cNvSpPr>
            <p:nvPr/>
          </p:nvSpPr>
          <p:spPr bwMode="auto">
            <a:xfrm>
              <a:off x="4998591" y="4509319"/>
              <a:ext cx="1873250" cy="995362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136" y="499"/>
                </a:cxn>
                <a:cxn ang="0">
                  <a:pos x="635" y="544"/>
                </a:cxn>
                <a:cxn ang="0">
                  <a:pos x="1180" y="0"/>
                </a:cxn>
              </a:cxnLst>
              <a:rect l="0" t="0" r="r" b="b"/>
              <a:pathLst>
                <a:path w="1180" h="627">
                  <a:moveTo>
                    <a:pt x="0" y="181"/>
                  </a:moveTo>
                  <a:cubicBezTo>
                    <a:pt x="15" y="310"/>
                    <a:pt x="30" y="439"/>
                    <a:pt x="136" y="499"/>
                  </a:cubicBezTo>
                  <a:cubicBezTo>
                    <a:pt x="242" y="559"/>
                    <a:pt x="461" y="627"/>
                    <a:pt x="635" y="544"/>
                  </a:cubicBezTo>
                  <a:cubicBezTo>
                    <a:pt x="809" y="461"/>
                    <a:pt x="1089" y="91"/>
                    <a:pt x="1180" y="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Obdélník 8"/>
            <p:cNvSpPr/>
            <p:nvPr/>
          </p:nvSpPr>
          <p:spPr>
            <a:xfrm>
              <a:off x="2249814" y="2996952"/>
              <a:ext cx="38343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cs-CZ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čas</a:t>
              </a:r>
              <a:endParaRPr kumimoji="1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Obdélník 9"/>
            <p:cNvSpPr/>
            <p:nvPr/>
          </p:nvSpPr>
          <p:spPr>
            <a:xfrm>
              <a:off x="1691680" y="1412776"/>
              <a:ext cx="147829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cs-CZ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konstantní riziko</a:t>
              </a:r>
              <a:endParaRPr kumimoji="1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aphicFrame>
          <p:nvGraphicFramePr>
            <p:cNvPr id="11" name="Object 4"/>
            <p:cNvGraphicFramePr>
              <a:graphicFrameLocks noChangeAspect="1"/>
            </p:cNvGraphicFramePr>
            <p:nvPr/>
          </p:nvGraphicFramePr>
          <p:xfrm>
            <a:off x="1115616" y="3933056"/>
            <a:ext cx="2660650" cy="195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593" name="Graf" r:id="rId10" imgW="2667086" imgH="1962124" progId="MSGraph.Chart.8">
                    <p:embed followColorScheme="full"/>
                  </p:oleObj>
                </mc:Choice>
                <mc:Fallback>
                  <p:oleObj name="Graf" r:id="rId10" imgW="2667086" imgH="1962124" progId="MSGraph.Chart.8">
                    <p:embed followColorScheme="full"/>
                    <p:pic>
                      <p:nvPicPr>
                        <p:cNvPr id="11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5616" y="3933056"/>
                          <a:ext cx="2660650" cy="1958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Obdélník 12"/>
            <p:cNvSpPr/>
            <p:nvPr/>
          </p:nvSpPr>
          <p:spPr>
            <a:xfrm>
              <a:off x="2249814" y="5733256"/>
              <a:ext cx="38343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cs-CZ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čas</a:t>
              </a:r>
              <a:endParaRPr kumimoji="1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2123728" y="4869160"/>
              <a:ext cx="12891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cs-CZ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rostoucí riziko</a:t>
              </a:r>
              <a:endParaRPr kumimoji="1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5857223" y="5733256"/>
              <a:ext cx="38343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cs-CZ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čas</a:t>
              </a:r>
              <a:endParaRPr kumimoji="1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5016071" y="4149080"/>
              <a:ext cx="16578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cs-CZ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rostoucí i klesající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cs-CZ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riziko</a:t>
              </a:r>
              <a:endParaRPr kumimoji="1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5850214" y="2996952"/>
              <a:ext cx="38343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cs-CZ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čas</a:t>
              </a:r>
              <a:endParaRPr kumimoji="1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" name="Obdélník 17"/>
            <p:cNvSpPr/>
            <p:nvPr/>
          </p:nvSpPr>
          <p:spPr>
            <a:xfrm>
              <a:off x="5719916" y="1412776"/>
              <a:ext cx="13003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cs-CZ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klesající riziko</a:t>
              </a:r>
              <a:endParaRPr kumimoji="1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 rot="21330531" flipV="1">
              <a:off x="1301709" y="4223453"/>
              <a:ext cx="1944688" cy="11509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81"/>
                </a:cxn>
                <a:cxn ang="0">
                  <a:pos x="499" y="363"/>
                </a:cxn>
                <a:cxn ang="0">
                  <a:pos x="953" y="408"/>
                </a:cxn>
              </a:cxnLst>
              <a:rect l="0" t="0" r="r" b="b"/>
              <a:pathLst>
                <a:path w="953" h="408">
                  <a:moveTo>
                    <a:pt x="0" y="0"/>
                  </a:moveTo>
                  <a:cubicBezTo>
                    <a:pt x="26" y="60"/>
                    <a:pt x="53" y="121"/>
                    <a:pt x="136" y="181"/>
                  </a:cubicBezTo>
                  <a:cubicBezTo>
                    <a:pt x="219" y="241"/>
                    <a:pt x="363" y="325"/>
                    <a:pt x="499" y="363"/>
                  </a:cubicBezTo>
                  <a:cubicBezTo>
                    <a:pt x="635" y="401"/>
                    <a:pt x="877" y="401"/>
                    <a:pt x="953" y="408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063978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latin typeface="+mn-lt"/>
              </a:rPr>
              <a:t>Poměr rizik</a:t>
            </a:r>
            <a:endParaRPr lang="en-GB" b="1" dirty="0"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1026602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b="1" dirty="0" smtClean="0"/>
              <a:t>Model proporcionálních rizik</a:t>
            </a:r>
            <a:r>
              <a:rPr lang="cs-CZ" sz="1800" dirty="0" smtClean="0"/>
              <a:t> (</a:t>
            </a:r>
            <a:r>
              <a:rPr lang="en-GB" sz="1800" i="1" dirty="0" smtClean="0"/>
              <a:t>proportional hazards models</a:t>
            </a:r>
            <a:r>
              <a:rPr lang="cs-CZ" sz="1800" dirty="0" smtClean="0"/>
              <a:t>) :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</a:pPr>
            <a:r>
              <a:rPr lang="cs-CZ" sz="1800" dirty="0" smtClean="0"/>
              <a:t>	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/>
              <a:t>Výraz exp(</a:t>
            </a:r>
            <a:r>
              <a:rPr lang="cs-CZ" sz="1800" b="1" i="1" dirty="0" err="1" smtClean="0"/>
              <a:t>x</a:t>
            </a:r>
            <a:r>
              <a:rPr lang="cs-CZ" sz="1800" i="1" baseline="-25000" dirty="0" err="1" smtClean="0"/>
              <a:t>i</a:t>
            </a:r>
            <a:r>
              <a:rPr lang="en-US" sz="1800" b="1" i="1" dirty="0" smtClean="0"/>
              <a:t>’</a:t>
            </a:r>
            <a:r>
              <a:rPr lang="el-GR" sz="1800" b="1" i="1" dirty="0" smtClean="0"/>
              <a:t>β</a:t>
            </a:r>
            <a:r>
              <a:rPr lang="cs-CZ" sz="1800" dirty="0" smtClean="0"/>
              <a:t>) vyjadřuje tzv. </a:t>
            </a:r>
            <a:r>
              <a:rPr lang="cs-CZ" sz="1800" b="1" dirty="0" smtClean="0"/>
              <a:t>poměr rizik</a:t>
            </a:r>
            <a:r>
              <a:rPr lang="cs-CZ" sz="1800" dirty="0" smtClean="0"/>
              <a:t> (</a:t>
            </a:r>
            <a:r>
              <a:rPr lang="en-GB" sz="1800" i="1" dirty="0" smtClean="0"/>
              <a:t>hazard ratio, HR</a:t>
            </a:r>
            <a:r>
              <a:rPr lang="cs-CZ" sz="1800" dirty="0" smtClean="0"/>
              <a:t>) daného subjektu vzhledem k subjektu se základním rizikem (tzv. referenční kategorii), který je definován pomocí vektoru vysvětlujících proměnných </a:t>
            </a:r>
            <a:r>
              <a:rPr lang="cs-CZ" sz="1800" b="1" i="1" dirty="0" err="1" smtClean="0"/>
              <a:t>x</a:t>
            </a:r>
            <a:r>
              <a:rPr lang="cs-CZ" sz="1800" i="1" baseline="-25000" dirty="0" err="1" smtClean="0"/>
              <a:t>i</a:t>
            </a:r>
            <a:r>
              <a:rPr lang="cs-CZ" sz="1800" dirty="0" smtClean="0"/>
              <a:t> = </a:t>
            </a:r>
            <a:r>
              <a:rPr lang="cs-CZ" sz="1800" b="1" dirty="0" smtClean="0"/>
              <a:t>0</a:t>
            </a:r>
            <a:r>
              <a:rPr lang="cs-CZ" sz="1800" dirty="0" smtClean="0"/>
              <a:t>. 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/>
              <a:t>Obecně lze poměr rizik pro subjekty s vektory vysvětlujících proměnných </a:t>
            </a:r>
            <a:r>
              <a:rPr lang="cs-CZ" sz="1800" b="1" i="1" dirty="0" smtClean="0"/>
              <a:t>x</a:t>
            </a:r>
            <a:r>
              <a:rPr lang="cs-CZ" sz="1800" baseline="-25000" dirty="0" smtClean="0"/>
              <a:t>1</a:t>
            </a:r>
            <a:r>
              <a:rPr lang="cs-CZ" sz="1800" dirty="0" smtClean="0"/>
              <a:t> a </a:t>
            </a:r>
            <a:r>
              <a:rPr lang="cs-CZ" sz="1800" b="1" i="1" dirty="0" smtClean="0"/>
              <a:t>x</a:t>
            </a:r>
            <a:r>
              <a:rPr lang="cs-CZ" sz="1800" baseline="-25000" dirty="0" smtClean="0"/>
              <a:t>2</a:t>
            </a:r>
            <a:r>
              <a:rPr lang="cs-CZ" sz="1800" dirty="0" smtClean="0"/>
              <a:t> vyjádřit pomocí vztahu</a:t>
            </a:r>
            <a:r>
              <a:rPr lang="en-US" sz="1800" dirty="0" smtClean="0"/>
              <a:t>:</a:t>
            </a: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/>
              <a:t>Vektorem </a:t>
            </a:r>
            <a:r>
              <a:rPr lang="cs-CZ" sz="1800" b="1" i="1" dirty="0" err="1" smtClean="0"/>
              <a:t>x</a:t>
            </a:r>
            <a:r>
              <a:rPr lang="cs-CZ" sz="1800" i="1" baseline="-25000" dirty="0" err="1" smtClean="0"/>
              <a:t>i</a:t>
            </a:r>
            <a:r>
              <a:rPr lang="cs-CZ" sz="1800" dirty="0" smtClean="0"/>
              <a:t> = </a:t>
            </a:r>
            <a:r>
              <a:rPr lang="cs-CZ" sz="1800" b="1" dirty="0" smtClean="0"/>
              <a:t>0</a:t>
            </a:r>
            <a:r>
              <a:rPr lang="cs-CZ" sz="1800" dirty="0" smtClean="0"/>
              <a:t> tak většinou označujeme </a:t>
            </a:r>
            <a:r>
              <a:rPr lang="cs-CZ" sz="1800" b="1" dirty="0" smtClean="0"/>
              <a:t>subjekty odpovídající referenční skupině pacientů</a:t>
            </a:r>
            <a:r>
              <a:rPr lang="cs-CZ" sz="1800" dirty="0" smtClean="0"/>
              <a:t>.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5832" y="1772856"/>
            <a:ext cx="6412337" cy="360000"/>
          </a:xfrm>
          <a:prstGeom prst="rect">
            <a:avLst/>
          </a:prstGeom>
          <a:noFill/>
        </p:spPr>
      </p:pic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7443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17864" y="4437112"/>
            <a:ext cx="5508272" cy="68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207016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Cenzorování v klinickém hodnocení</a:t>
            </a:r>
            <a:endParaRPr kumimoji="1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6144" y="981328"/>
            <a:ext cx="4351713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957213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latin typeface="+mn-lt"/>
              </a:rPr>
              <a:t>Poměr rizik a regresní koeficienty</a:t>
            </a:r>
            <a:endParaRPr lang="en-GB" b="1" dirty="0"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1026602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/>
              <a:t>Vliv vysvětlujících proměnných na riziko výskytu sledované události je vyjádřen prostřednictvím jednotlivých regresních koeficientů, které udávají změnu v riziku výskytu sledované události spojenou se změnou hodnoty vysvětlující proměnné </a:t>
            </a:r>
            <a:r>
              <a:rPr lang="cs-CZ" sz="1800" i="1" dirty="0" smtClean="0"/>
              <a:t>k</a:t>
            </a:r>
            <a:r>
              <a:rPr lang="cs-CZ" sz="1800" dirty="0" smtClean="0"/>
              <a:t>. 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/>
              <a:t>Regresní koeficienty přímo souvisí s pojmem poměr rizik: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/>
              <a:t>Jsou-li hodnoty všech ostatních proměnných stejné, pak koeficient </a:t>
            </a:r>
            <a:r>
              <a:rPr lang="el-GR" sz="1800" i="1" dirty="0" smtClean="0"/>
              <a:t>β</a:t>
            </a:r>
            <a:r>
              <a:rPr lang="cs-CZ" sz="1800" i="1" baseline="-25000" dirty="0" smtClean="0"/>
              <a:t>k</a:t>
            </a:r>
            <a:r>
              <a:rPr lang="cs-CZ" sz="1800" dirty="0" smtClean="0"/>
              <a:t> lze pomocí exponenciální transformace vyjádřit jako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</p:txBody>
      </p:sp>
      <p:sp>
        <p:nvSpPr>
          <p:cNvPr id="311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112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1196752"/>
            <a:ext cx="6412337" cy="360000"/>
          </a:xfrm>
          <a:prstGeom prst="rect">
            <a:avLst/>
          </a:prstGeom>
          <a:noFill/>
        </p:spPr>
      </p:pic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5445224"/>
            <a:ext cx="3549262" cy="720000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17864" y="3753112"/>
            <a:ext cx="5508272" cy="68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706595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latin typeface="+mn-lt"/>
              </a:rPr>
              <a:t>Interpretace regresních koeficientů</a:t>
            </a:r>
            <a:endParaRPr lang="en-GB" b="1" dirty="0"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1186874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/>
              <a:t>Hodnota regresního koeficientu </a:t>
            </a:r>
            <a:r>
              <a:rPr lang="el-GR" sz="1800" i="1" dirty="0" smtClean="0"/>
              <a:t>β</a:t>
            </a:r>
            <a:r>
              <a:rPr lang="cs-CZ" sz="1800" i="1" baseline="-25000" dirty="0" smtClean="0"/>
              <a:t>k</a:t>
            </a:r>
            <a:r>
              <a:rPr lang="cs-CZ" sz="1800" dirty="0" smtClean="0"/>
              <a:t> představuje hodnotu, o kterou se zvýší přirozený logaritmus rizikové funkce, pokud se hodnota </a:t>
            </a:r>
            <a:r>
              <a:rPr lang="cs-CZ" sz="1800" i="1" dirty="0" smtClean="0"/>
              <a:t>k</a:t>
            </a:r>
            <a:r>
              <a:rPr lang="cs-CZ" sz="1800" dirty="0" smtClean="0"/>
              <a:t>-té proměnné zvýší o jednu jednotku za předpokladu, že ostatní vysvětlující proměnné se nezmění. 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b="1" dirty="0" smtClean="0"/>
              <a:t>Kladné znaménko </a:t>
            </a:r>
            <a:r>
              <a:rPr lang="cs-CZ" sz="1800" dirty="0" smtClean="0"/>
              <a:t>regresního koeficientu znamená, že </a:t>
            </a:r>
            <a:r>
              <a:rPr lang="cs-CZ" sz="1800" b="1" dirty="0" smtClean="0"/>
              <a:t>riziko sledované události je větší u pacienta s vyšší hodnotou </a:t>
            </a:r>
            <a:r>
              <a:rPr lang="cs-CZ" sz="1800" dirty="0" smtClean="0"/>
              <a:t>odpovídající vysvětlující proměnné. 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/>
              <a:t>Naopak </a:t>
            </a:r>
            <a:r>
              <a:rPr lang="cs-CZ" sz="1800" b="1" dirty="0" smtClean="0"/>
              <a:t>záporný koeficient </a:t>
            </a:r>
            <a:r>
              <a:rPr lang="cs-CZ" sz="1800" dirty="0" smtClean="0"/>
              <a:t>nám říká, že má daná vysvětlující proměnná s vyšší hodnotou protektivní účinek, tzn. </a:t>
            </a:r>
            <a:r>
              <a:rPr lang="cs-CZ" sz="1800" b="1" dirty="0" smtClean="0"/>
              <a:t>riziko výskytu sledované události je nižší</a:t>
            </a:r>
            <a:r>
              <a:rPr lang="cs-CZ" sz="1800" dirty="0" smtClean="0"/>
              <a:t>.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</p:txBody>
      </p:sp>
      <p:sp>
        <p:nvSpPr>
          <p:cNvPr id="311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719572" y="4927560"/>
          <a:ext cx="7704856" cy="1381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2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6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6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Proměnná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Sledovaná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kategorie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Koeficient </a:t>
                      </a:r>
                    </a:p>
                    <a:p>
                      <a:r>
                        <a:rPr lang="cs-CZ" dirty="0" smtClean="0"/>
                        <a:t>beta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Poměr rizik (HR)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Věk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Nad 65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0,470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1,60</a:t>
                      </a:r>
                      <a:endParaRPr lang="cs-CZ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Léčba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Experimentální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-0,511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0,60</a:t>
                      </a:r>
                      <a:endParaRPr lang="cs-CZ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78550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latin typeface="+mn-lt"/>
              </a:rPr>
              <a:t>Poměr rizik – příklad</a:t>
            </a:r>
            <a:endParaRPr lang="en-GB" b="1" dirty="0"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2106722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/>
              <a:t>Sledujme vliv </a:t>
            </a:r>
            <a:r>
              <a:rPr lang="cs-CZ" sz="1800" b="1" dirty="0" smtClean="0"/>
              <a:t>pohlaví</a:t>
            </a:r>
            <a:r>
              <a:rPr lang="cs-CZ" sz="1800" dirty="0" smtClean="0"/>
              <a:t> (muž) a </a:t>
            </a:r>
            <a:r>
              <a:rPr lang="cs-CZ" sz="1800" b="1" dirty="0" smtClean="0"/>
              <a:t>věku</a:t>
            </a:r>
            <a:r>
              <a:rPr lang="cs-CZ" sz="1800" dirty="0" smtClean="0"/>
              <a:t> (nad 65 let) na přežití pacientů. Kódování proměnných: muž = 1, žena = 0; věk nad 65 let = 1, věk pod 65 let = 0.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/>
              <a:t>Výsledek modelu: </a:t>
            </a:r>
            <a:r>
              <a:rPr lang="el-GR" sz="1800" i="1" dirty="0" smtClean="0"/>
              <a:t>β</a:t>
            </a:r>
            <a:r>
              <a:rPr lang="cs-CZ" sz="1800" baseline="-25000" dirty="0" smtClean="0"/>
              <a:t>1</a:t>
            </a:r>
            <a:r>
              <a:rPr lang="cs-CZ" sz="1800" dirty="0" smtClean="0"/>
              <a:t> = 0,405; </a:t>
            </a:r>
            <a:r>
              <a:rPr lang="el-GR" sz="1800" i="1" dirty="0" smtClean="0"/>
              <a:t>β</a:t>
            </a:r>
            <a:r>
              <a:rPr lang="cs-CZ" sz="1800" baseline="-25000" dirty="0" smtClean="0"/>
              <a:t>2</a:t>
            </a:r>
            <a:r>
              <a:rPr lang="cs-CZ" sz="1800" dirty="0" smtClean="0"/>
              <a:t> = 0,693.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/>
              <a:t>Rovnice pro poměr rizik: exp(pohlaví</a:t>
            </a:r>
            <a:r>
              <a:rPr lang="en-US" sz="1800" dirty="0" smtClean="0"/>
              <a:t>*</a:t>
            </a:r>
            <a:r>
              <a:rPr lang="el-GR" sz="1800" i="1" dirty="0" smtClean="0"/>
              <a:t>β</a:t>
            </a:r>
            <a:r>
              <a:rPr lang="cs-CZ" sz="1800" baseline="-25000" dirty="0" smtClean="0"/>
              <a:t>1</a:t>
            </a:r>
            <a:r>
              <a:rPr lang="en-US" sz="1800" dirty="0" smtClean="0"/>
              <a:t> + </a:t>
            </a:r>
            <a:r>
              <a:rPr lang="cs-CZ" sz="1800" dirty="0" smtClean="0"/>
              <a:t>věk</a:t>
            </a:r>
            <a:r>
              <a:rPr lang="en-US" sz="1800" dirty="0" smtClean="0"/>
              <a:t>*</a:t>
            </a:r>
            <a:r>
              <a:rPr lang="el-GR" sz="1800" i="1" dirty="0" smtClean="0"/>
              <a:t>β</a:t>
            </a:r>
            <a:r>
              <a:rPr lang="cs-CZ" sz="1800" baseline="-25000" dirty="0" smtClean="0"/>
              <a:t>2</a:t>
            </a:r>
            <a:r>
              <a:rPr lang="cs-CZ" sz="1800" dirty="0" smtClean="0"/>
              <a:t>).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17864" y="1160824"/>
            <a:ext cx="5508272" cy="684000"/>
          </a:xfrm>
          <a:prstGeom prst="rect">
            <a:avLst/>
          </a:prstGeom>
          <a:noFill/>
        </p:spPr>
      </p:pic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635605" y="3789041"/>
          <a:ext cx="7872790" cy="25922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2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2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457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Pohlaví </a:t>
                      </a:r>
                      <a:r>
                        <a:rPr lang="en-US" sz="1400" dirty="0" smtClean="0"/>
                        <a:t> </a:t>
                      </a:r>
                      <a:r>
                        <a:rPr lang="cs-CZ" sz="1400" dirty="0" smtClean="0"/>
                        <a:t>(1)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Věk (2)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Výpočet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Poměr rizik (HR)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457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Muž </a:t>
                      </a:r>
                    </a:p>
                    <a:p>
                      <a:r>
                        <a:rPr lang="cs-CZ" sz="1400" dirty="0" smtClean="0"/>
                        <a:t>(kategorie 1)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Nad 65 let </a:t>
                      </a:r>
                    </a:p>
                    <a:p>
                      <a:r>
                        <a:rPr lang="cs-CZ" sz="1400" dirty="0" smtClean="0"/>
                        <a:t>(kategorie 1)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exp(pohlaví</a:t>
                      </a:r>
                      <a:r>
                        <a:rPr lang="en-US" sz="1400" dirty="0" smtClean="0"/>
                        <a:t>*</a:t>
                      </a:r>
                      <a:r>
                        <a:rPr lang="el-GR" sz="1400" i="1" dirty="0" smtClean="0"/>
                        <a:t>β</a:t>
                      </a:r>
                      <a:r>
                        <a:rPr lang="cs-CZ" sz="1400" baseline="-25000" dirty="0" smtClean="0"/>
                        <a:t>1</a:t>
                      </a:r>
                      <a:r>
                        <a:rPr lang="en-US" sz="1400" dirty="0" smtClean="0"/>
                        <a:t> + </a:t>
                      </a:r>
                      <a:r>
                        <a:rPr lang="cs-CZ" sz="1400" dirty="0" smtClean="0"/>
                        <a:t>věk</a:t>
                      </a:r>
                      <a:r>
                        <a:rPr lang="en-US" sz="1400" dirty="0" smtClean="0"/>
                        <a:t>*</a:t>
                      </a:r>
                      <a:r>
                        <a:rPr lang="el-GR" sz="1400" i="1" dirty="0" smtClean="0"/>
                        <a:t>β</a:t>
                      </a:r>
                      <a:r>
                        <a:rPr lang="cs-CZ" sz="1400" baseline="-25000" dirty="0" smtClean="0"/>
                        <a:t>2</a:t>
                      </a:r>
                      <a:r>
                        <a:rPr lang="cs-CZ" sz="1400" dirty="0" smtClean="0"/>
                        <a:t>)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exp(0,405 + 0,693) </a:t>
                      </a:r>
                      <a:r>
                        <a:rPr lang="cs-CZ" sz="1400" dirty="0" smtClean="0"/>
                        <a:t>= 3</a:t>
                      </a:r>
                      <a:r>
                        <a:rPr lang="en-US" sz="1400" dirty="0" smtClean="0"/>
                        <a:t>,0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57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Muž </a:t>
                      </a:r>
                    </a:p>
                    <a:p>
                      <a:r>
                        <a:rPr lang="cs-CZ" sz="1400" dirty="0" smtClean="0"/>
                        <a:t>(kategorie 1)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Pod 65 let </a:t>
                      </a:r>
                    </a:p>
                    <a:p>
                      <a:r>
                        <a:rPr lang="cs-CZ" sz="1400" dirty="0" smtClean="0"/>
                        <a:t>(kategorie 0)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exp(pohlaví</a:t>
                      </a:r>
                      <a:r>
                        <a:rPr lang="en-US" sz="1400" dirty="0" smtClean="0"/>
                        <a:t>*</a:t>
                      </a:r>
                      <a:r>
                        <a:rPr lang="el-GR" sz="1400" i="1" dirty="0" smtClean="0"/>
                        <a:t>β</a:t>
                      </a:r>
                      <a:r>
                        <a:rPr lang="cs-CZ" sz="1400" baseline="-25000" dirty="0" smtClean="0"/>
                        <a:t>1</a:t>
                      </a:r>
                      <a:r>
                        <a:rPr lang="en-US" sz="1400" dirty="0" smtClean="0"/>
                        <a:t> + </a:t>
                      </a:r>
                      <a:r>
                        <a:rPr lang="cs-CZ" sz="1400" dirty="0" smtClean="0"/>
                        <a:t>věk</a:t>
                      </a:r>
                      <a:r>
                        <a:rPr lang="en-US" sz="1400" dirty="0" smtClean="0"/>
                        <a:t>*</a:t>
                      </a:r>
                      <a:r>
                        <a:rPr lang="el-GR" sz="1400" i="1" dirty="0" smtClean="0"/>
                        <a:t>β</a:t>
                      </a:r>
                      <a:r>
                        <a:rPr lang="cs-CZ" sz="1400" baseline="-25000" dirty="0" smtClean="0"/>
                        <a:t>2</a:t>
                      </a:r>
                      <a:r>
                        <a:rPr lang="cs-CZ" sz="1400" dirty="0" smtClean="0"/>
                        <a:t>)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exp(0,405) = 1,5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457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Žena </a:t>
                      </a:r>
                    </a:p>
                    <a:p>
                      <a:r>
                        <a:rPr lang="cs-CZ" sz="1400" dirty="0" smtClean="0"/>
                        <a:t>(kategorie 0)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Nad 65 let </a:t>
                      </a:r>
                    </a:p>
                    <a:p>
                      <a:r>
                        <a:rPr lang="cs-CZ" sz="1400" dirty="0" smtClean="0"/>
                        <a:t>(kategorie 1)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exp(pohlaví</a:t>
                      </a:r>
                      <a:r>
                        <a:rPr lang="en-US" sz="1400" dirty="0" smtClean="0"/>
                        <a:t>*</a:t>
                      </a:r>
                      <a:r>
                        <a:rPr lang="el-GR" sz="1400" i="1" dirty="0" smtClean="0"/>
                        <a:t>β</a:t>
                      </a:r>
                      <a:r>
                        <a:rPr lang="cs-CZ" sz="1400" baseline="-25000" dirty="0" smtClean="0"/>
                        <a:t>1</a:t>
                      </a:r>
                      <a:r>
                        <a:rPr lang="en-US" sz="1400" dirty="0" smtClean="0"/>
                        <a:t> + </a:t>
                      </a:r>
                      <a:r>
                        <a:rPr lang="cs-CZ" sz="1400" dirty="0" smtClean="0"/>
                        <a:t>věk</a:t>
                      </a:r>
                      <a:r>
                        <a:rPr lang="en-US" sz="1400" dirty="0" smtClean="0"/>
                        <a:t>*</a:t>
                      </a:r>
                      <a:r>
                        <a:rPr lang="el-GR" sz="1400" i="1" dirty="0" smtClean="0"/>
                        <a:t>β</a:t>
                      </a:r>
                      <a:r>
                        <a:rPr lang="cs-CZ" sz="1400" baseline="-25000" dirty="0" smtClean="0"/>
                        <a:t>2</a:t>
                      </a:r>
                      <a:r>
                        <a:rPr lang="cs-CZ" sz="1400" dirty="0" smtClean="0"/>
                        <a:t>)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exp(0,693) = 2,0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457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Žena </a:t>
                      </a:r>
                    </a:p>
                    <a:p>
                      <a:r>
                        <a:rPr lang="cs-CZ" sz="1400" dirty="0" smtClean="0"/>
                        <a:t>(kategorie 0)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Pod 65 let </a:t>
                      </a:r>
                    </a:p>
                    <a:p>
                      <a:r>
                        <a:rPr lang="cs-CZ" sz="1400" dirty="0" smtClean="0"/>
                        <a:t>(kategorie 0)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exp(pohlaví</a:t>
                      </a:r>
                      <a:r>
                        <a:rPr lang="en-US" sz="1400" dirty="0" smtClean="0"/>
                        <a:t>*</a:t>
                      </a:r>
                      <a:r>
                        <a:rPr lang="el-GR" sz="1400" i="1" dirty="0" smtClean="0"/>
                        <a:t>β</a:t>
                      </a:r>
                      <a:r>
                        <a:rPr lang="cs-CZ" sz="1400" baseline="-25000" dirty="0" smtClean="0"/>
                        <a:t>1</a:t>
                      </a:r>
                      <a:r>
                        <a:rPr lang="en-US" sz="1400" dirty="0" smtClean="0"/>
                        <a:t> + </a:t>
                      </a:r>
                      <a:r>
                        <a:rPr lang="cs-CZ" sz="1400" dirty="0" smtClean="0"/>
                        <a:t>věk</a:t>
                      </a:r>
                      <a:r>
                        <a:rPr lang="en-US" sz="1400" dirty="0" smtClean="0"/>
                        <a:t>*</a:t>
                      </a:r>
                      <a:r>
                        <a:rPr lang="el-GR" sz="1400" i="1" dirty="0" smtClean="0"/>
                        <a:t>β</a:t>
                      </a:r>
                      <a:r>
                        <a:rPr lang="cs-CZ" sz="1400" baseline="-25000" dirty="0" smtClean="0"/>
                        <a:t>2</a:t>
                      </a:r>
                      <a:r>
                        <a:rPr lang="cs-CZ" sz="1400" dirty="0" smtClean="0"/>
                        <a:t>)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exp(0) =</a:t>
                      </a:r>
                      <a:r>
                        <a:rPr lang="en-US" sz="1400" baseline="0" dirty="0" smtClean="0"/>
                        <a:t> 1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74601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latin typeface="+mn-lt"/>
              </a:rPr>
              <a:t>Statistická významnost koeficientů</a:t>
            </a:r>
            <a:endParaRPr lang="en-GB" b="1" dirty="0"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1386642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/>
              <a:t>Je třeba otestovat, jak moc (zda statisticky významně) se regresní koeficient liší od nuly.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/>
              <a:t>Existují standardní statistické testy.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b="1" dirty="0" smtClean="0"/>
              <a:t>Na statistickou významnost na hladině významnosti </a:t>
            </a:r>
            <a:r>
              <a:rPr lang="el-GR" sz="1800" b="1" dirty="0" smtClean="0"/>
              <a:t>α</a:t>
            </a:r>
            <a:r>
              <a:rPr lang="cs-CZ" sz="1800" b="1" dirty="0" smtClean="0"/>
              <a:t> = 0,05 % lze usuzovat i z 95% intervalu spolehlivosti.</a:t>
            </a:r>
          </a:p>
        </p:txBody>
      </p:sp>
      <p:sp>
        <p:nvSpPr>
          <p:cNvPr id="311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719572" y="3847440"/>
          <a:ext cx="7704856" cy="23898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2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6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6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1048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Proměnná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Sledovaná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dirty="0" smtClean="0"/>
                        <a:t>kategorie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Poměr rizik (HR)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95% interval spolehlivosti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706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Věk</a:t>
                      </a:r>
                      <a:endParaRPr lang="cs-CZ" sz="1600" dirty="0"/>
                    </a:p>
                  </a:txBody>
                  <a:tcPr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Nad 65 let</a:t>
                      </a:r>
                      <a:endParaRPr lang="cs-CZ" sz="1600" dirty="0"/>
                    </a:p>
                  </a:txBody>
                  <a:tcPr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1,60</a:t>
                      </a:r>
                      <a:endParaRPr lang="cs-CZ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1,30 – 2,00</a:t>
                      </a:r>
                      <a:endParaRPr lang="cs-CZ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706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Léčba</a:t>
                      </a:r>
                      <a:endParaRPr lang="cs-CZ" sz="1600" dirty="0"/>
                    </a:p>
                  </a:txBody>
                  <a:tcPr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Experimentální</a:t>
                      </a:r>
                      <a:endParaRPr lang="cs-CZ" sz="1600" dirty="0"/>
                    </a:p>
                  </a:txBody>
                  <a:tcPr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0,60</a:t>
                      </a:r>
                      <a:endParaRPr lang="cs-CZ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0,45 – 0,72</a:t>
                      </a:r>
                      <a:endParaRPr lang="cs-CZ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706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Věk</a:t>
                      </a:r>
                      <a:endParaRPr lang="cs-CZ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Nad 65 let</a:t>
                      </a:r>
                      <a:endParaRPr lang="cs-CZ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1,60</a:t>
                      </a:r>
                      <a:endParaRPr lang="cs-CZ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–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cs-CZ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706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Léčba</a:t>
                      </a:r>
                      <a:endParaRPr lang="cs-CZ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Experimentální</a:t>
                      </a:r>
                      <a:endParaRPr lang="cs-CZ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0,60</a:t>
                      </a:r>
                      <a:endParaRPr lang="cs-CZ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lang="cs-CZ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67467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1" name="Rectangle 3"/>
          <p:cNvSpPr>
            <a:spLocks noChangeArrowheads="1"/>
          </p:cNvSpPr>
          <p:nvPr/>
        </p:nvSpPr>
        <p:spPr bwMode="auto">
          <a:xfrm>
            <a:off x="1248999" y="1052736"/>
            <a:ext cx="68135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lnSpc>
                <a:spcPct val="85000"/>
              </a:lnSpc>
              <a:defRPr/>
            </a:pPr>
            <a:r>
              <a:rPr kumimoji="0" lang="en-US" sz="2000" b="1" dirty="0">
                <a:solidFill>
                  <a:schemeClr val="bg1"/>
                </a:solidFill>
                <a:latin typeface="+mn-lt"/>
              </a:rPr>
              <a:t>www.iba.muni.cz</a:t>
            </a:r>
          </a:p>
        </p:txBody>
      </p:sp>
      <p:sp>
        <p:nvSpPr>
          <p:cNvPr id="657413" name="Rectangle 5"/>
          <p:cNvSpPr>
            <a:spLocks noChangeArrowheads="1"/>
          </p:cNvSpPr>
          <p:nvPr/>
        </p:nvSpPr>
        <p:spPr bwMode="auto">
          <a:xfrm>
            <a:off x="2066925" y="3271838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kumimoji="0"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endParaRPr kumimoji="0" lang="en-US" sz="320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523" y="2859013"/>
            <a:ext cx="7170106" cy="1362075"/>
          </a:xfrm>
        </p:spPr>
        <p:txBody>
          <a:bodyPr/>
          <a:lstStyle/>
          <a:p>
            <a:r>
              <a:rPr lang="cs-CZ" sz="3200" cap="none" dirty="0" smtClean="0">
                <a:solidFill>
                  <a:prstClr val="white"/>
                </a:solidFill>
              </a:rPr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453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Vliv cenzorování na hodnocení přežití</a:t>
            </a:r>
            <a:endParaRPr kumimoji="1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36" y="2349320"/>
            <a:ext cx="8650328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539552" y="1270501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Procento cenzorovaných subjektů ve studii bývá měřítkem kvality sledování daného souboru, protože 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výrazně ovlivňuje kvalitu odhadů přežití.</a:t>
            </a:r>
          </a:p>
        </p:txBody>
      </p:sp>
      <p:sp>
        <p:nvSpPr>
          <p:cNvPr id="5" name="Obdélník 4"/>
          <p:cNvSpPr/>
          <p:nvPr/>
        </p:nvSpPr>
        <p:spPr>
          <a:xfrm>
            <a:off x="2051720" y="3034624"/>
            <a:ext cx="1712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Bez cenzorování</a:t>
            </a:r>
            <a:endParaRPr kumimoji="1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372200" y="3034624"/>
            <a:ext cx="21467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50 % cenzorovaných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hodnot</a:t>
            </a:r>
            <a:endParaRPr kumimoji="1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7766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Význam délky sledování</a:t>
            </a:r>
            <a:endParaRPr kumimoji="1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1363990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Cenzorování vnímáme jako ztrátu informace.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Vysoké procento cenzorovaných časů přežití může vypovídat o </a:t>
            </a:r>
            <a:r>
              <a:rPr kumimoji="1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nedostatečné délce sledování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kdy jsme nebyli schopni pozorovat dostatečné množství událostí, které hodnotíme.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1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Cenzorování tak má vliv na požadovanou velikost souboru 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hodnocených subjektů. 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Cenzorované časy přežití nejsou rovnocenné s kompletními časy přežití a v přítomnosti cenzorování je nutné navýšit velikost souboru tak, abychom zajistili dostatečný počet kompletních časů přežití.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Předpoklad nezávislosti cenzorování a výskytu sledované události, tedy tzv. </a:t>
            </a:r>
            <a:r>
              <a:rPr kumimoji="1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neinformativního cenzorování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</a:t>
            </a:r>
            <a:r>
              <a:rPr kumimoji="1" lang="en-GB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non-informative censoring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6240020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Funkce přežití</a:t>
            </a:r>
            <a:endParaRPr kumimoji="1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1480716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1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Čas přežití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</a:t>
            </a:r>
            <a:r>
              <a:rPr kumimoji="1" lang="en-GB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survival time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neboli dobu do výskytu sledované události reprezentujeme nezápornou náhodnou veličinou </a:t>
            </a:r>
            <a:r>
              <a:rPr kumimoji="1" 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která představuje buď skutečný čas přežití daného subjektu, nebo cenzorovaný čas přežití.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1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Funkce přežití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</a:t>
            </a:r>
            <a:r>
              <a:rPr kumimoji="1" lang="en-GB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survival function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), označme ji </a:t>
            </a:r>
            <a:r>
              <a:rPr kumimoji="1" 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1" 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), vyjadřuje pravděpodobnost, že se náhodná veličina </a:t>
            </a:r>
            <a:r>
              <a:rPr kumimoji="1" 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realizuje na reálné ose až za danou hodnotou </a:t>
            </a:r>
            <a:r>
              <a:rPr kumimoji="1" 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což znamená, že čas přežití daného subjektu bude větší, než je zvolený čas </a:t>
            </a:r>
            <a:r>
              <a:rPr kumimoji="1" lang="cs-CZ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Funkci přežití lze tedy zapsat jako:</a:t>
            </a:r>
          </a:p>
        </p:txBody>
      </p:sp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7408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320"/>
          <a:stretch>
            <a:fillRect/>
          </a:stretch>
        </p:blipFill>
        <p:spPr bwMode="auto">
          <a:xfrm>
            <a:off x="2624987" y="5301240"/>
            <a:ext cx="3894026" cy="3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153039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Medián přežití</a:t>
            </a:r>
            <a:endParaRPr kumimoji="1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1026602"/>
            <a:ext cx="82089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1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Medián přežití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</a:t>
            </a:r>
            <a:r>
              <a:rPr kumimoji="1" lang="en-GB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median survival time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je definován jako čas, ve kterém má funkce přežití hodnotu 0,5, tedy jako čas pro který platí </a:t>
            </a:r>
            <a:r>
              <a:rPr kumimoji="1" 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1" 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1" lang="cs-CZ" sz="18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0,5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= 0,5. V klinických studiích zaměřených na hodnocení přežití pacientů se výpočet mediánu přežití stal standardem, který je reportován jako hlavní výsledek.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Obdobně jako medián přežití jsme schopni definovat i další kvantily rozdělení pravděpodobnosti náhodné veličiny </a:t>
            </a:r>
            <a:r>
              <a:rPr kumimoji="1" 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Čas, který bude 100·</a:t>
            </a:r>
            <a:r>
              <a:rPr kumimoji="1" 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-procentním kvantilem náhodné veličiny </a:t>
            </a:r>
            <a:r>
              <a:rPr kumimoji="1" 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označme ho </a:t>
            </a:r>
            <a:r>
              <a:rPr kumimoji="1" lang="cs-CZ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1" lang="cs-CZ" sz="1800" b="0" i="1" u="none" strike="noStrike" kern="120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je definován jako čas, pro který platí, že </a:t>
            </a:r>
            <a:r>
              <a:rPr kumimoji="1" 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1" lang="cs-CZ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1" lang="cs-CZ" sz="1800" b="0" i="1" u="none" strike="noStrike" kern="120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= 1 – </a:t>
            </a:r>
            <a:r>
              <a:rPr kumimoji="1" 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pic>
        <p:nvPicPr>
          <p:cNvPr id="367618" name="Picture 2" descr="http://www.graphpad.com/faq/images/1764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7025" y="2348880"/>
            <a:ext cx="3409950" cy="2600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527687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Kaplanův-</a:t>
            </a:r>
            <a:r>
              <a:rPr kumimoji="1" lang="cs-C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Meierův</a:t>
            </a:r>
            <a:r>
              <a:rPr kumimoji="1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odhad funkce přežití</a:t>
            </a:r>
            <a:endParaRPr kumimoji="1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95536" y="1026602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Je nejznámějším a nejpoužívanějším neparametrickým odhadem funkce přežití, který se také stal standardem pro hodnocení přežití v klinických studiích.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1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1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Myšlenka výpočtu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aby byl subjekt v čase </a:t>
            </a:r>
            <a:r>
              <a:rPr kumimoji="1" 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bez sledované události (aby se např. pacient s nádorovým onemocněním dožil času </a:t>
            </a:r>
            <a:r>
              <a:rPr kumimoji="1" 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), nesmí se u něj událost vyskytnout v žádném čase </a:t>
            </a:r>
            <a:r>
              <a:rPr kumimoji="1" 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1" lang="cs-CZ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*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takovém, pro nějž platí, že </a:t>
            </a:r>
            <a:r>
              <a:rPr kumimoji="1" 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1" lang="cs-CZ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*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1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&lt; </a:t>
            </a:r>
            <a:r>
              <a:rPr kumimoji="1" lang="cs-CZ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1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</a:p>
        </p:txBody>
      </p:sp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39" name="Skupina 138"/>
          <p:cNvGrpSpPr/>
          <p:nvPr/>
        </p:nvGrpSpPr>
        <p:grpSpPr>
          <a:xfrm>
            <a:off x="1088079" y="3107255"/>
            <a:ext cx="6763009" cy="3490097"/>
            <a:chOff x="1088079" y="3054992"/>
            <a:chExt cx="6763009" cy="3490097"/>
          </a:xfrm>
        </p:grpSpPr>
        <p:sp>
          <p:nvSpPr>
            <p:cNvPr id="47" name="Text Box 33"/>
            <p:cNvSpPr txBox="1">
              <a:spLocks noChangeArrowheads="1"/>
            </p:cNvSpPr>
            <p:nvPr/>
          </p:nvSpPr>
          <p:spPr bwMode="auto">
            <a:xfrm>
              <a:off x="2655888" y="6237312"/>
              <a:ext cx="3657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cs-CZ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Čas</a:t>
              </a:r>
              <a:endParaRPr kumimoji="1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8" name="Line 5"/>
            <p:cNvSpPr>
              <a:spLocks noChangeShapeType="1"/>
            </p:cNvSpPr>
            <p:nvPr/>
          </p:nvSpPr>
          <p:spPr bwMode="auto">
            <a:xfrm>
              <a:off x="1089025" y="3069280"/>
              <a:ext cx="0" cy="2880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9" name="Line 21"/>
            <p:cNvSpPr>
              <a:spLocks noChangeShapeType="1"/>
            </p:cNvSpPr>
            <p:nvPr/>
          </p:nvSpPr>
          <p:spPr bwMode="auto">
            <a:xfrm>
              <a:off x="1651000" y="3069280"/>
              <a:ext cx="0" cy="288000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" name="Line 35"/>
            <p:cNvSpPr>
              <a:spLocks noChangeShapeType="1"/>
            </p:cNvSpPr>
            <p:nvPr/>
          </p:nvSpPr>
          <p:spPr bwMode="auto">
            <a:xfrm>
              <a:off x="2184400" y="3054992"/>
              <a:ext cx="0" cy="288000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" name="Line 37"/>
            <p:cNvSpPr>
              <a:spLocks noChangeShapeType="1"/>
            </p:cNvSpPr>
            <p:nvPr/>
          </p:nvSpPr>
          <p:spPr bwMode="auto">
            <a:xfrm>
              <a:off x="2717800" y="3069280"/>
              <a:ext cx="0" cy="288000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" name="Line 38"/>
            <p:cNvSpPr>
              <a:spLocks noChangeShapeType="1"/>
            </p:cNvSpPr>
            <p:nvPr/>
          </p:nvSpPr>
          <p:spPr bwMode="auto">
            <a:xfrm>
              <a:off x="3251200" y="3054992"/>
              <a:ext cx="0" cy="288000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" name="Line 39"/>
            <p:cNvSpPr>
              <a:spLocks noChangeShapeType="1"/>
            </p:cNvSpPr>
            <p:nvPr/>
          </p:nvSpPr>
          <p:spPr bwMode="auto">
            <a:xfrm>
              <a:off x="3784600" y="3069280"/>
              <a:ext cx="0" cy="288000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" name="Line 40"/>
            <p:cNvSpPr>
              <a:spLocks noChangeShapeType="1"/>
            </p:cNvSpPr>
            <p:nvPr/>
          </p:nvSpPr>
          <p:spPr bwMode="auto">
            <a:xfrm>
              <a:off x="4318000" y="3054992"/>
              <a:ext cx="0" cy="288000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" name="Line 41"/>
            <p:cNvSpPr>
              <a:spLocks noChangeShapeType="1"/>
            </p:cNvSpPr>
            <p:nvPr/>
          </p:nvSpPr>
          <p:spPr bwMode="auto">
            <a:xfrm>
              <a:off x="4851400" y="3069280"/>
              <a:ext cx="0" cy="288000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" name="Line 42"/>
            <p:cNvSpPr>
              <a:spLocks noChangeShapeType="1"/>
            </p:cNvSpPr>
            <p:nvPr/>
          </p:nvSpPr>
          <p:spPr bwMode="auto">
            <a:xfrm>
              <a:off x="5384800" y="3054992"/>
              <a:ext cx="0" cy="288000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" name="Line 43"/>
            <p:cNvSpPr>
              <a:spLocks noChangeShapeType="1"/>
            </p:cNvSpPr>
            <p:nvPr/>
          </p:nvSpPr>
          <p:spPr bwMode="auto">
            <a:xfrm>
              <a:off x="5951538" y="3069280"/>
              <a:ext cx="0" cy="288000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8" name="Line 44"/>
            <p:cNvSpPr>
              <a:spLocks noChangeShapeType="1"/>
            </p:cNvSpPr>
            <p:nvPr/>
          </p:nvSpPr>
          <p:spPr bwMode="auto">
            <a:xfrm>
              <a:off x="6527800" y="3054992"/>
              <a:ext cx="0" cy="288000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9" name="Line 45"/>
            <p:cNvSpPr>
              <a:spLocks noChangeShapeType="1"/>
            </p:cNvSpPr>
            <p:nvPr/>
          </p:nvSpPr>
          <p:spPr bwMode="auto">
            <a:xfrm>
              <a:off x="7094538" y="3069280"/>
              <a:ext cx="0" cy="288000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" name="Line 46"/>
            <p:cNvSpPr>
              <a:spLocks noChangeShapeType="1"/>
            </p:cNvSpPr>
            <p:nvPr/>
          </p:nvSpPr>
          <p:spPr bwMode="auto">
            <a:xfrm>
              <a:off x="7670800" y="3054992"/>
              <a:ext cx="0" cy="288000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61" name="Skupina 56"/>
            <p:cNvGrpSpPr/>
            <p:nvPr/>
          </p:nvGrpSpPr>
          <p:grpSpPr>
            <a:xfrm>
              <a:off x="1088079" y="3111219"/>
              <a:ext cx="6696000" cy="2838061"/>
              <a:chOff x="1088079" y="2751179"/>
              <a:chExt cx="6696000" cy="2838061"/>
            </a:xfrm>
          </p:grpSpPr>
          <p:sp>
            <p:nvSpPr>
              <p:cNvPr id="74" name="Text Box 61"/>
              <p:cNvSpPr txBox="1">
                <a:spLocks noChangeArrowheads="1"/>
              </p:cNvSpPr>
              <p:nvPr/>
            </p:nvSpPr>
            <p:spPr bwMode="auto">
              <a:xfrm>
                <a:off x="1164306" y="2751179"/>
                <a:ext cx="32067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^</a:t>
                </a:r>
                <a:r>
                  <a:rPr kumimoji="1" lang="cs-CZ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75" name="Text Box 48"/>
              <p:cNvSpPr txBox="1">
                <a:spLocks noChangeArrowheads="1"/>
              </p:cNvSpPr>
              <p:nvPr/>
            </p:nvSpPr>
            <p:spPr bwMode="auto">
              <a:xfrm>
                <a:off x="1161131" y="2843088"/>
                <a:ext cx="449114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</a:t>
                </a:r>
                <a:r>
                  <a:rPr kumimoji="1" lang="en-US" sz="18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1</a:t>
                </a:r>
                <a:endParaRPr kumimoji="1" lang="cs-CZ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6" name="Text Box 49"/>
              <p:cNvSpPr txBox="1">
                <a:spLocks noChangeArrowheads="1"/>
              </p:cNvSpPr>
              <p:nvPr/>
            </p:nvSpPr>
            <p:spPr bwMode="auto">
              <a:xfrm>
                <a:off x="1722812" y="3049749"/>
                <a:ext cx="49177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</a:t>
                </a:r>
                <a:r>
                  <a:rPr kumimoji="1" lang="cs-CZ" sz="18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2</a:t>
                </a:r>
                <a:endParaRPr kumimoji="1" lang="cs-CZ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7" name="Text Box 50"/>
              <p:cNvSpPr txBox="1">
                <a:spLocks noChangeArrowheads="1"/>
              </p:cNvSpPr>
              <p:nvPr/>
            </p:nvSpPr>
            <p:spPr bwMode="auto">
              <a:xfrm>
                <a:off x="2242121" y="3256410"/>
                <a:ext cx="457671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</a:t>
                </a:r>
                <a:r>
                  <a:rPr kumimoji="1" lang="cs-CZ" sz="18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3</a:t>
                </a:r>
                <a:endParaRPr kumimoji="1" lang="cs-CZ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8" name="Text Box 51"/>
              <p:cNvSpPr txBox="1">
                <a:spLocks noChangeArrowheads="1"/>
              </p:cNvSpPr>
              <p:nvPr/>
            </p:nvSpPr>
            <p:spPr bwMode="auto">
              <a:xfrm>
                <a:off x="2726933" y="3463071"/>
                <a:ext cx="514623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</a:t>
                </a:r>
                <a:r>
                  <a:rPr kumimoji="1" lang="cs-CZ" sz="18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4</a:t>
                </a:r>
                <a:endParaRPr kumimoji="1" lang="cs-CZ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9" name="Text Box 52"/>
              <p:cNvSpPr txBox="1">
                <a:spLocks noChangeArrowheads="1"/>
              </p:cNvSpPr>
              <p:nvPr/>
            </p:nvSpPr>
            <p:spPr bwMode="auto">
              <a:xfrm>
                <a:off x="3275779" y="3669732"/>
                <a:ext cx="485279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</a:t>
                </a:r>
                <a:r>
                  <a:rPr kumimoji="1" lang="cs-CZ" sz="18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5</a:t>
                </a:r>
                <a:endParaRPr kumimoji="1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80" name="Text Box 53"/>
              <p:cNvSpPr txBox="1">
                <a:spLocks noChangeArrowheads="1"/>
              </p:cNvSpPr>
              <p:nvPr/>
            </p:nvSpPr>
            <p:spPr bwMode="auto">
              <a:xfrm>
                <a:off x="3820195" y="3876393"/>
                <a:ext cx="47498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</a:t>
                </a:r>
                <a:r>
                  <a:rPr kumimoji="1" lang="cs-CZ" sz="18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6</a:t>
                </a:r>
                <a:endParaRPr kumimoji="1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81" name="Text Box 54"/>
              <p:cNvSpPr txBox="1">
                <a:spLocks noChangeArrowheads="1"/>
              </p:cNvSpPr>
              <p:nvPr/>
            </p:nvSpPr>
            <p:spPr bwMode="auto">
              <a:xfrm>
                <a:off x="4381559" y="4083054"/>
                <a:ext cx="426591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</a:t>
                </a:r>
                <a:r>
                  <a:rPr kumimoji="1" lang="cs-CZ" sz="18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7</a:t>
                </a:r>
                <a:endParaRPr kumimoji="1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82" name="Text Box 55"/>
              <p:cNvSpPr txBox="1">
                <a:spLocks noChangeArrowheads="1"/>
              </p:cNvSpPr>
              <p:nvPr/>
            </p:nvSpPr>
            <p:spPr bwMode="auto">
              <a:xfrm>
                <a:off x="4894529" y="4289715"/>
                <a:ext cx="46925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</a:t>
                </a:r>
                <a:r>
                  <a:rPr kumimoji="1" lang="cs-CZ" sz="18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8</a:t>
                </a:r>
                <a:endParaRPr kumimoji="1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83" name="Text Box 56"/>
              <p:cNvSpPr txBox="1">
                <a:spLocks noChangeArrowheads="1"/>
              </p:cNvSpPr>
              <p:nvPr/>
            </p:nvSpPr>
            <p:spPr bwMode="auto">
              <a:xfrm>
                <a:off x="5421882" y="4496376"/>
                <a:ext cx="497631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</a:t>
                </a:r>
                <a:r>
                  <a:rPr kumimoji="1" lang="cs-CZ" sz="18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9</a:t>
                </a:r>
                <a:endParaRPr kumimoji="1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84" name="Text Box 57"/>
              <p:cNvSpPr txBox="1">
                <a:spLocks noChangeArrowheads="1"/>
              </p:cNvSpPr>
              <p:nvPr/>
            </p:nvSpPr>
            <p:spPr bwMode="auto">
              <a:xfrm>
                <a:off x="6005892" y="4703037"/>
                <a:ext cx="48257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</a:t>
                </a:r>
                <a:r>
                  <a:rPr kumimoji="1" lang="cs-CZ" sz="18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10</a:t>
                </a:r>
                <a:endParaRPr kumimoji="1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85" name="Text Box 58"/>
              <p:cNvSpPr txBox="1">
                <a:spLocks noChangeArrowheads="1"/>
              </p:cNvSpPr>
              <p:nvPr/>
            </p:nvSpPr>
            <p:spPr bwMode="auto">
              <a:xfrm>
                <a:off x="6574846" y="4909698"/>
                <a:ext cx="482376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</a:t>
                </a:r>
                <a:r>
                  <a:rPr kumimoji="1" lang="cs-CZ" sz="18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11</a:t>
                </a:r>
                <a:endParaRPr kumimoji="1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86" name="Text Box 59"/>
              <p:cNvSpPr txBox="1">
                <a:spLocks noChangeArrowheads="1"/>
              </p:cNvSpPr>
              <p:nvPr/>
            </p:nvSpPr>
            <p:spPr bwMode="auto">
              <a:xfrm>
                <a:off x="7143598" y="5116364"/>
                <a:ext cx="49646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</a:t>
                </a:r>
                <a:r>
                  <a:rPr kumimoji="1" lang="cs-CZ" sz="18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12</a:t>
                </a:r>
                <a:endParaRPr kumimoji="1" lang="cs-CZ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87" name="Text Box 62"/>
              <p:cNvSpPr txBox="1">
                <a:spLocks noChangeArrowheads="1"/>
              </p:cNvSpPr>
              <p:nvPr/>
            </p:nvSpPr>
            <p:spPr bwMode="auto">
              <a:xfrm>
                <a:off x="1738379" y="2943798"/>
                <a:ext cx="3206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^</a:t>
                </a:r>
                <a:r>
                  <a:rPr kumimoji="1" lang="cs-CZ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89" name="Text Box 63"/>
              <p:cNvSpPr txBox="1">
                <a:spLocks noChangeArrowheads="1"/>
              </p:cNvSpPr>
              <p:nvPr/>
            </p:nvSpPr>
            <p:spPr bwMode="auto">
              <a:xfrm>
                <a:off x="2255927" y="3166083"/>
                <a:ext cx="3206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^</a:t>
                </a:r>
                <a:r>
                  <a:rPr kumimoji="1" lang="cs-CZ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91" name="Text Box 64"/>
              <p:cNvSpPr txBox="1">
                <a:spLocks noChangeArrowheads="1"/>
              </p:cNvSpPr>
              <p:nvPr/>
            </p:nvSpPr>
            <p:spPr bwMode="auto">
              <a:xfrm>
                <a:off x="2739633" y="3356992"/>
                <a:ext cx="3206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^</a:t>
                </a:r>
                <a:r>
                  <a:rPr kumimoji="1" lang="cs-CZ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30" name="Text Box 65"/>
              <p:cNvSpPr txBox="1">
                <a:spLocks noChangeArrowheads="1"/>
              </p:cNvSpPr>
              <p:nvPr/>
            </p:nvSpPr>
            <p:spPr bwMode="auto">
              <a:xfrm>
                <a:off x="3281421" y="3573016"/>
                <a:ext cx="3206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^</a:t>
                </a:r>
                <a:r>
                  <a:rPr kumimoji="1" lang="cs-CZ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31" name="Text Box 66"/>
              <p:cNvSpPr txBox="1">
                <a:spLocks noChangeArrowheads="1"/>
              </p:cNvSpPr>
              <p:nvPr/>
            </p:nvSpPr>
            <p:spPr bwMode="auto">
              <a:xfrm>
                <a:off x="3828168" y="3777311"/>
                <a:ext cx="3206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^</a:t>
                </a:r>
                <a:r>
                  <a:rPr kumimoji="1" lang="cs-CZ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32" name="Text Box 67"/>
              <p:cNvSpPr txBox="1">
                <a:spLocks noChangeArrowheads="1"/>
              </p:cNvSpPr>
              <p:nvPr/>
            </p:nvSpPr>
            <p:spPr bwMode="auto">
              <a:xfrm>
                <a:off x="4396395" y="4002762"/>
                <a:ext cx="3206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^</a:t>
                </a:r>
                <a:r>
                  <a:rPr kumimoji="1" lang="cs-CZ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33" name="Text Box 68"/>
              <p:cNvSpPr txBox="1">
                <a:spLocks noChangeArrowheads="1"/>
              </p:cNvSpPr>
              <p:nvPr/>
            </p:nvSpPr>
            <p:spPr bwMode="auto">
              <a:xfrm>
                <a:off x="4907668" y="4202234"/>
                <a:ext cx="3206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^</a:t>
                </a:r>
                <a:r>
                  <a:rPr kumimoji="1" lang="cs-CZ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34" name="Text Box 69"/>
              <p:cNvSpPr txBox="1">
                <a:spLocks noChangeArrowheads="1"/>
              </p:cNvSpPr>
              <p:nvPr/>
            </p:nvSpPr>
            <p:spPr bwMode="auto">
              <a:xfrm>
                <a:off x="5428760" y="4415956"/>
                <a:ext cx="3206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^</a:t>
                </a:r>
                <a:r>
                  <a:rPr kumimoji="1" lang="cs-CZ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35" name="Text Box 70"/>
              <p:cNvSpPr txBox="1">
                <a:spLocks noChangeArrowheads="1"/>
              </p:cNvSpPr>
              <p:nvPr/>
            </p:nvSpPr>
            <p:spPr bwMode="auto">
              <a:xfrm>
                <a:off x="6013817" y="4613126"/>
                <a:ext cx="3206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^</a:t>
                </a:r>
                <a:r>
                  <a:rPr kumimoji="1" lang="cs-CZ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36" name="Text Box 71"/>
              <p:cNvSpPr txBox="1">
                <a:spLocks noChangeArrowheads="1"/>
              </p:cNvSpPr>
              <p:nvPr/>
            </p:nvSpPr>
            <p:spPr bwMode="auto">
              <a:xfrm>
                <a:off x="6583862" y="4817911"/>
                <a:ext cx="3206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^</a:t>
                </a:r>
                <a:r>
                  <a:rPr kumimoji="1" lang="cs-CZ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37" name="Text Box 72"/>
              <p:cNvSpPr txBox="1">
                <a:spLocks noChangeArrowheads="1"/>
              </p:cNvSpPr>
              <p:nvPr/>
            </p:nvSpPr>
            <p:spPr bwMode="auto">
              <a:xfrm>
                <a:off x="7159926" y="5022603"/>
                <a:ext cx="3206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^</a:t>
                </a:r>
                <a:r>
                  <a:rPr kumimoji="1" lang="cs-CZ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38" name="Line 5"/>
              <p:cNvSpPr>
                <a:spLocks noChangeShapeType="1"/>
              </p:cNvSpPr>
              <p:nvPr/>
            </p:nvSpPr>
            <p:spPr bwMode="auto">
              <a:xfrm rot="5400000">
                <a:off x="4436079" y="2241240"/>
                <a:ext cx="0" cy="6696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cs-CZ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2" name="Obdélník 61"/>
            <p:cNvSpPr/>
            <p:nvPr/>
          </p:nvSpPr>
          <p:spPr>
            <a:xfrm>
              <a:off x="1513936" y="5982689"/>
              <a:ext cx="3016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cs-CZ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</a:t>
              </a:r>
              <a:r>
                <a:rPr kumimoji="1" lang="cs-CZ" sz="14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</a:t>
              </a:r>
              <a:endParaRPr kumimoji="1" lang="cs-CZ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Obdélník 62"/>
            <p:cNvSpPr/>
            <p:nvPr/>
          </p:nvSpPr>
          <p:spPr>
            <a:xfrm>
              <a:off x="2049063" y="5982689"/>
              <a:ext cx="3016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cs-CZ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</a:t>
              </a:r>
              <a:r>
                <a:rPr kumimoji="1" lang="cs-CZ" sz="14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</a:t>
              </a:r>
              <a:endParaRPr kumimoji="1" lang="cs-CZ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4" name="Obdélník 63"/>
            <p:cNvSpPr/>
            <p:nvPr/>
          </p:nvSpPr>
          <p:spPr>
            <a:xfrm>
              <a:off x="2574763" y="5982689"/>
              <a:ext cx="3016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cs-CZ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</a:t>
              </a:r>
              <a:r>
                <a:rPr kumimoji="1" lang="cs-CZ" sz="14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3</a:t>
              </a:r>
              <a:endParaRPr kumimoji="1" lang="cs-CZ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" name="Obdélník 64"/>
            <p:cNvSpPr/>
            <p:nvPr/>
          </p:nvSpPr>
          <p:spPr>
            <a:xfrm>
              <a:off x="3109890" y="5982689"/>
              <a:ext cx="3016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cs-CZ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</a:t>
              </a:r>
              <a:r>
                <a:rPr kumimoji="1" lang="cs-CZ" sz="14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4</a:t>
              </a:r>
              <a:endParaRPr kumimoji="1" lang="cs-CZ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6" name="Obdélník 65"/>
            <p:cNvSpPr/>
            <p:nvPr/>
          </p:nvSpPr>
          <p:spPr>
            <a:xfrm>
              <a:off x="3645017" y="5982689"/>
              <a:ext cx="3016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cs-CZ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</a:t>
              </a:r>
              <a:r>
                <a:rPr kumimoji="1" lang="cs-CZ" sz="14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5</a:t>
              </a:r>
              <a:endParaRPr kumimoji="1" lang="cs-CZ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" name="Obdélník 66"/>
            <p:cNvSpPr/>
            <p:nvPr/>
          </p:nvSpPr>
          <p:spPr>
            <a:xfrm>
              <a:off x="4180144" y="5982689"/>
              <a:ext cx="3016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cs-CZ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</a:t>
              </a:r>
              <a:r>
                <a:rPr kumimoji="1" lang="cs-CZ" sz="14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</a:t>
              </a:r>
              <a:endParaRPr kumimoji="1" lang="cs-CZ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" name="Obdélník 67"/>
            <p:cNvSpPr/>
            <p:nvPr/>
          </p:nvSpPr>
          <p:spPr>
            <a:xfrm>
              <a:off x="4715271" y="5982689"/>
              <a:ext cx="3016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cs-CZ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</a:t>
              </a:r>
              <a:r>
                <a:rPr kumimoji="1" lang="cs-CZ" sz="14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7</a:t>
              </a:r>
              <a:endParaRPr kumimoji="1" lang="cs-CZ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9" name="Obdélník 68"/>
            <p:cNvSpPr/>
            <p:nvPr/>
          </p:nvSpPr>
          <p:spPr>
            <a:xfrm>
              <a:off x="5250398" y="5982689"/>
              <a:ext cx="3016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cs-CZ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</a:t>
              </a:r>
              <a:r>
                <a:rPr kumimoji="1" lang="cs-CZ" sz="14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8</a:t>
              </a:r>
              <a:endParaRPr kumimoji="1" lang="cs-CZ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0" name="Obdélník 69"/>
            <p:cNvSpPr/>
            <p:nvPr/>
          </p:nvSpPr>
          <p:spPr>
            <a:xfrm>
              <a:off x="5809543" y="5982689"/>
              <a:ext cx="3016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cs-CZ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</a:t>
              </a:r>
              <a:r>
                <a:rPr kumimoji="1" lang="cs-CZ" sz="14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9</a:t>
              </a:r>
              <a:endParaRPr kumimoji="1" lang="cs-CZ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" name="Obdélník 70"/>
            <p:cNvSpPr/>
            <p:nvPr/>
          </p:nvSpPr>
          <p:spPr>
            <a:xfrm>
              <a:off x="6339506" y="5982689"/>
              <a:ext cx="36901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cs-CZ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</a:t>
              </a:r>
              <a:r>
                <a:rPr kumimoji="1" lang="cs-CZ" sz="14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10</a:t>
              </a:r>
              <a:endParaRPr kumimoji="1" lang="cs-CZ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2" name="Obdélník 71"/>
            <p:cNvSpPr/>
            <p:nvPr/>
          </p:nvSpPr>
          <p:spPr>
            <a:xfrm>
              <a:off x="6917457" y="5982689"/>
              <a:ext cx="3600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cs-CZ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</a:t>
              </a:r>
              <a:r>
                <a:rPr kumimoji="1" lang="cs-CZ" sz="14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11</a:t>
              </a:r>
              <a:endParaRPr kumimoji="1" lang="cs-CZ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3" name="Obdélník 72"/>
            <p:cNvSpPr/>
            <p:nvPr/>
          </p:nvSpPr>
          <p:spPr>
            <a:xfrm>
              <a:off x="7482076" y="5982689"/>
              <a:ext cx="36901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cs-CZ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</a:t>
              </a:r>
              <a:r>
                <a:rPr kumimoji="1" lang="cs-CZ" sz="14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12</a:t>
              </a:r>
              <a:endParaRPr kumimoji="1" lang="cs-CZ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322814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2017_podzim_DSAM051_Pavlík3[201901161526231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iba-motiv">
  <a:themeElements>
    <a:clrScheme name="iba-colours">
      <a:dk1>
        <a:sysClr val="windowText" lastClr="000000"/>
      </a:dk1>
      <a:lt1>
        <a:sysClr val="window" lastClr="FFFFFF"/>
      </a:lt1>
      <a:dk2>
        <a:srgbClr val="1F497D"/>
      </a:dk2>
      <a:lt2>
        <a:srgbClr val="F0EEE7"/>
      </a:lt2>
      <a:accent1>
        <a:srgbClr val="B36C2D"/>
      </a:accent1>
      <a:accent2>
        <a:srgbClr val="005DA8"/>
      </a:accent2>
      <a:accent3>
        <a:srgbClr val="608DC4"/>
      </a:accent3>
      <a:accent4>
        <a:srgbClr val="B6C4E2"/>
      </a:accent4>
      <a:accent5>
        <a:srgbClr val="CBC4B6"/>
      </a:accent5>
      <a:accent6>
        <a:srgbClr val="87837E"/>
      </a:accent6>
      <a:hlink>
        <a:srgbClr val="B36C2D"/>
      </a:hlink>
      <a:folHlink>
        <a:srgbClr val="608DC4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ba-motiv">
  <a:themeElements>
    <a:clrScheme name="iba-colours">
      <a:dk1>
        <a:sysClr val="windowText" lastClr="000000"/>
      </a:dk1>
      <a:lt1>
        <a:sysClr val="window" lastClr="FFFFFF"/>
      </a:lt1>
      <a:dk2>
        <a:srgbClr val="1F497D"/>
      </a:dk2>
      <a:lt2>
        <a:srgbClr val="F0EEE7"/>
      </a:lt2>
      <a:accent1>
        <a:srgbClr val="B36C2D"/>
      </a:accent1>
      <a:accent2>
        <a:srgbClr val="005DA8"/>
      </a:accent2>
      <a:accent3>
        <a:srgbClr val="608DC4"/>
      </a:accent3>
      <a:accent4>
        <a:srgbClr val="B6C4E2"/>
      </a:accent4>
      <a:accent5>
        <a:srgbClr val="CBC4B6"/>
      </a:accent5>
      <a:accent6>
        <a:srgbClr val="87837E"/>
      </a:accent6>
      <a:hlink>
        <a:srgbClr val="B36C2D"/>
      </a:hlink>
      <a:folHlink>
        <a:srgbClr val="608DC4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21145</TotalTime>
  <Words>2042</Words>
  <Application>Microsoft Office PowerPoint</Application>
  <PresentationFormat>Předvádění na obrazovce (4:3)</PresentationFormat>
  <Paragraphs>567</Paragraphs>
  <Slides>44</Slides>
  <Notes>28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44</vt:i4>
      </vt:variant>
    </vt:vector>
  </HeadingPairs>
  <TitlesOfParts>
    <vt:vector size="54" baseType="lpstr">
      <vt:lpstr>Arial</vt:lpstr>
      <vt:lpstr>Calibri</vt:lpstr>
      <vt:lpstr>Times New Roman</vt:lpstr>
      <vt:lpstr>Trebuchet MS</vt:lpstr>
      <vt:lpstr>Wingdings</vt:lpstr>
      <vt:lpstr>iba-motiv</vt:lpstr>
      <vt:lpstr>1_Motiv sady Office</vt:lpstr>
      <vt:lpstr>1_iba-motiv</vt:lpstr>
      <vt:lpstr>Rovnice</vt:lpstr>
      <vt:lpstr>Graf</vt:lpstr>
      <vt:lpstr>Plánování, organizace a hodnocení klinických studií  Základní pojmy analýzy přežití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Vyjádření rizik ve čtyřpolní tabulce</vt:lpstr>
      <vt:lpstr>Motivace</vt:lpstr>
      <vt:lpstr>Srovnávané skupiny</vt:lpstr>
      <vt:lpstr>Relativní riziko = Relative risk</vt:lpstr>
      <vt:lpstr>Příklad – relativní riziko</vt:lpstr>
      <vt:lpstr>Riziko vs. „šance“ (odds)</vt:lpstr>
      <vt:lpstr>Poměr šancí = Odds ratio</vt:lpstr>
      <vt:lpstr>Příklad – odds ratio</vt:lpstr>
      <vt:lpstr>Grafické srovnání RR a OR</vt:lpstr>
      <vt:lpstr>Umělý příklad – pití slazených nápojů</vt:lpstr>
      <vt:lpstr>Komentáře k RR, OR</vt:lpstr>
      <vt:lpstr>Výhody a nevýhody RR a OR</vt:lpstr>
      <vt:lpstr>Prospektivní a retrospektivní studie </vt:lpstr>
      <vt:lpstr>Použití RR a OR</vt:lpstr>
      <vt:lpstr>Další způsoby vyjádření rozdílu rizika</vt:lpstr>
      <vt:lpstr>Další způsoby vyjádření rozdílu rizika</vt:lpstr>
      <vt:lpstr>Riziková funkce a poměr rizik v analýze přežití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BIOSTATISTIKA v matematické biologii</dc:title>
  <dc:creator>Pavlík</dc:creator>
  <cp:lastModifiedBy>ucitel</cp:lastModifiedBy>
  <cp:revision>346</cp:revision>
  <dcterms:created xsi:type="dcterms:W3CDTF">2009-06-29T12:10:55Z</dcterms:created>
  <dcterms:modified xsi:type="dcterms:W3CDTF">2019-01-16T14:26:23Z</dcterms:modified>
</cp:coreProperties>
</file>