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2" r:id="rId5"/>
    <p:sldId id="264" r:id="rId6"/>
    <p:sldId id="266" r:id="rId7"/>
    <p:sldId id="265" r:id="rId8"/>
    <p:sldId id="267" r:id="rId9"/>
    <p:sldId id="268" r:id="rId10"/>
    <p:sldId id="270" r:id="rId11"/>
    <p:sldId id="283" r:id="rId12"/>
    <p:sldId id="284" r:id="rId13"/>
    <p:sldId id="286" r:id="rId14"/>
    <p:sldId id="275" r:id="rId15"/>
    <p:sldId id="277" r:id="rId16"/>
    <p:sldId id="276" r:id="rId17"/>
    <p:sldId id="278" r:id="rId18"/>
    <p:sldId id="279" r:id="rId19"/>
    <p:sldId id="280" r:id="rId20"/>
    <p:sldId id="281" r:id="rId21"/>
    <p:sldId id="271" r:id="rId22"/>
    <p:sldId id="272" r:id="rId23"/>
    <p:sldId id="273" r:id="rId24"/>
    <p:sldId id="274" r:id="rId25"/>
    <p:sldId id="297" r:id="rId26"/>
    <p:sldId id="298" r:id="rId27"/>
    <p:sldId id="299" r:id="rId28"/>
    <p:sldId id="288" r:id="rId29"/>
    <p:sldId id="289" r:id="rId30"/>
    <p:sldId id="290" r:id="rId31"/>
    <p:sldId id="291" r:id="rId32"/>
    <p:sldId id="292" r:id="rId33"/>
    <p:sldId id="282" r:id="rId34"/>
  </p:sldIdLst>
  <p:sldSz cx="9144000" cy="6858000" type="screen4x3"/>
  <p:notesSz cx="6858000" cy="99472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26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38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8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36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10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54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65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79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70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48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0CFFB-B05D-4609-ADF0-BB0C3D3692F9}" type="datetimeFigureOut">
              <a:rPr lang="cs-CZ" smtClean="0"/>
              <a:t>15.4.2020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77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Analytické stanovení enzymů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47864" y="4293096"/>
            <a:ext cx="4968552" cy="1345704"/>
          </a:xfrm>
        </p:spPr>
        <p:txBody>
          <a:bodyPr>
            <a:normAutofit/>
          </a:bodyPr>
          <a:lstStyle/>
          <a:p>
            <a:r>
              <a:rPr lang="cs-CZ" i="1" smtClean="0"/>
              <a:t>M.Beňovská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629223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AST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r>
              <a:rPr lang="cs-CZ" dirty="0" smtClean="0"/>
              <a:t>Do reakční směsi se přidává</a:t>
            </a:r>
            <a:r>
              <a:rPr lang="cs-CZ" b="1" dirty="0" smtClean="0"/>
              <a:t> pyridoxal-5-fosfát (PDP)  </a:t>
            </a:r>
            <a:r>
              <a:rPr lang="cs-CZ" dirty="0" smtClean="0"/>
              <a:t>jako koenzym (aktivuje </a:t>
            </a:r>
            <a:r>
              <a:rPr lang="cs-CZ" dirty="0" err="1" smtClean="0"/>
              <a:t>Apo</a:t>
            </a:r>
            <a:r>
              <a:rPr lang="cs-CZ" dirty="0" smtClean="0"/>
              <a:t>-AST --&gt; AST*)</a:t>
            </a:r>
          </a:p>
          <a:p>
            <a:r>
              <a:rPr lang="cs-CZ" dirty="0" smtClean="0"/>
              <a:t>PDP obsažen v séru, ale patologicky ho může být nedostatek</a:t>
            </a:r>
            <a:endParaRPr lang="cs-CZ" dirty="0"/>
          </a:p>
          <a:p>
            <a:r>
              <a:rPr lang="cs-CZ" sz="2400" i="1" dirty="0" smtClean="0">
                <a:solidFill>
                  <a:srgbClr val="C00000"/>
                </a:solidFill>
              </a:rPr>
              <a:t>         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400" b="1" dirty="0" smtClean="0">
                <a:solidFill>
                  <a:srgbClr val="C00000"/>
                </a:solidFill>
              </a:rPr>
              <a:t>L-</a:t>
            </a:r>
            <a:r>
              <a:rPr lang="cs-CZ" sz="2400" b="1" dirty="0" err="1" smtClean="0">
                <a:solidFill>
                  <a:srgbClr val="C00000"/>
                </a:solidFill>
              </a:rPr>
              <a:t>aspartát</a:t>
            </a:r>
            <a:r>
              <a:rPr lang="cs-CZ" sz="2400" b="1" dirty="0" smtClean="0">
                <a:solidFill>
                  <a:srgbClr val="C00000"/>
                </a:solidFill>
              </a:rPr>
              <a:t> + 2-oxoglutarát &lt;--&gt; </a:t>
            </a:r>
            <a:r>
              <a:rPr lang="cs-CZ" sz="2400" b="1" dirty="0" err="1" smtClean="0">
                <a:solidFill>
                  <a:srgbClr val="C00000"/>
                </a:solidFill>
              </a:rPr>
              <a:t>oxalacetát</a:t>
            </a:r>
            <a:r>
              <a:rPr lang="cs-CZ" sz="2400" b="1" dirty="0" smtClean="0">
                <a:solidFill>
                  <a:srgbClr val="C00000"/>
                </a:solidFill>
              </a:rPr>
              <a:t> + L-glutamát     </a:t>
            </a:r>
            <a:r>
              <a:rPr lang="cs-CZ" sz="2400" i="1" dirty="0" smtClean="0">
                <a:solidFill>
                  <a:srgbClr val="C00000"/>
                </a:solidFill>
              </a:rPr>
              <a:t>(AST)</a:t>
            </a:r>
            <a:endParaRPr lang="cs-CZ" sz="2400" dirty="0" smtClean="0">
              <a:solidFill>
                <a:srgbClr val="C00000"/>
              </a:solidFill>
            </a:endParaRPr>
          </a:p>
          <a:p>
            <a:r>
              <a:rPr lang="cs-CZ" sz="2400" b="1" dirty="0" err="1" smtClean="0">
                <a:solidFill>
                  <a:srgbClr val="C00000"/>
                </a:solidFill>
              </a:rPr>
              <a:t>oxalacetát</a:t>
            </a:r>
            <a:r>
              <a:rPr lang="cs-CZ" sz="2400" b="1" dirty="0" smtClean="0">
                <a:solidFill>
                  <a:srgbClr val="C00000"/>
                </a:solidFill>
              </a:rPr>
              <a:t> + NADH + H</a:t>
            </a:r>
            <a:r>
              <a:rPr lang="cs-CZ" sz="2400" b="1" baseline="30000" dirty="0" smtClean="0">
                <a:solidFill>
                  <a:srgbClr val="C00000"/>
                </a:solidFill>
              </a:rPr>
              <a:t>+</a:t>
            </a:r>
            <a:r>
              <a:rPr lang="cs-CZ" sz="2400" b="1" dirty="0" smtClean="0">
                <a:solidFill>
                  <a:srgbClr val="C00000"/>
                </a:solidFill>
              </a:rPr>
              <a:t> &lt;--&gt; L-</a:t>
            </a:r>
            <a:r>
              <a:rPr lang="cs-CZ" sz="2400" b="1" dirty="0" err="1" smtClean="0">
                <a:solidFill>
                  <a:srgbClr val="C00000"/>
                </a:solidFill>
              </a:rPr>
              <a:t>malát</a:t>
            </a:r>
            <a:r>
              <a:rPr lang="cs-CZ" sz="2400" b="1" dirty="0" smtClean="0">
                <a:solidFill>
                  <a:srgbClr val="C00000"/>
                </a:solidFill>
              </a:rPr>
              <a:t> + NAD</a:t>
            </a:r>
            <a:r>
              <a:rPr lang="cs-CZ" sz="2400" b="1" baseline="30000" dirty="0" smtClean="0">
                <a:solidFill>
                  <a:srgbClr val="C00000"/>
                </a:solidFill>
              </a:rPr>
              <a:t>+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</a:t>
            </a:r>
            <a:r>
              <a:rPr lang="cs-CZ" sz="2400" i="1" dirty="0" smtClean="0">
                <a:solidFill>
                  <a:srgbClr val="C00000"/>
                </a:solidFill>
              </a:rPr>
              <a:t>(MDH)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FOTOMETRICKY </a:t>
            </a:r>
            <a:r>
              <a:rPr lang="cs-CZ" dirty="0"/>
              <a:t>- </a:t>
            </a:r>
            <a:r>
              <a:rPr lang="cs-CZ" b="1" dirty="0"/>
              <a:t>pokles absorbance NADH při 340 </a:t>
            </a:r>
            <a:r>
              <a:rPr lang="cs-CZ" b="1" dirty="0" err="1"/>
              <a:t>nm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smtClean="0"/>
              <a:t>• </a:t>
            </a:r>
            <a:r>
              <a:rPr lang="cs-CZ" dirty="0" err="1" smtClean="0"/>
              <a:t>předinkubace</a:t>
            </a:r>
            <a:r>
              <a:rPr lang="cs-CZ" dirty="0" smtClean="0"/>
              <a:t> při </a:t>
            </a:r>
            <a:r>
              <a:rPr lang="cs-CZ" dirty="0"/>
              <a:t>+37</a:t>
            </a:r>
            <a:r>
              <a:rPr lang="cs-CZ" baseline="30000" dirty="0"/>
              <a:t>o</a:t>
            </a:r>
            <a:r>
              <a:rPr lang="cs-CZ" dirty="0"/>
              <a:t>C </a:t>
            </a:r>
            <a:r>
              <a:rPr lang="cs-CZ" dirty="0" smtClean="0"/>
              <a:t> - při ní dojde k odstranění pyruvátu ze vzorku </a:t>
            </a:r>
          </a:p>
          <a:p>
            <a:r>
              <a:rPr lang="cs-CZ" dirty="0" smtClean="0"/>
              <a:t>(Ve vzorku enzym </a:t>
            </a:r>
            <a:r>
              <a:rPr lang="cs-CZ" dirty="0" err="1" smtClean="0"/>
              <a:t>laktátdehydrogenáza</a:t>
            </a:r>
            <a:r>
              <a:rPr lang="cs-CZ" dirty="0" smtClean="0"/>
              <a:t> - dochází </a:t>
            </a:r>
            <a:r>
              <a:rPr lang="cs-CZ" dirty="0"/>
              <a:t>k reakci, při které je </a:t>
            </a:r>
            <a:r>
              <a:rPr lang="cs-CZ" dirty="0" smtClean="0"/>
              <a:t>pyruvát </a:t>
            </a:r>
            <a:r>
              <a:rPr lang="cs-CZ" dirty="0"/>
              <a:t>odstraňován, ale současně dochází k úbytku </a:t>
            </a:r>
            <a:r>
              <a:rPr lang="cs-CZ" dirty="0" smtClean="0"/>
              <a:t>NADH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cs-CZ" dirty="0"/>
              <a:t> </a:t>
            </a:r>
            <a:r>
              <a:rPr lang="cs-CZ" dirty="0" smtClean="0"/>
              <a:t>falešně </a:t>
            </a:r>
            <a:r>
              <a:rPr lang="cs-CZ" dirty="0"/>
              <a:t>vyšší </a:t>
            </a:r>
            <a:r>
              <a:rPr lang="cs-CZ" dirty="0" smtClean="0"/>
              <a:t>rychlost </a:t>
            </a:r>
            <a:r>
              <a:rPr lang="cs-CZ" dirty="0"/>
              <a:t>úbytku </a:t>
            </a:r>
            <a:r>
              <a:rPr lang="cs-CZ" dirty="0" smtClean="0"/>
              <a:t>NADH)</a:t>
            </a:r>
            <a:endParaRPr lang="cs-CZ" dirty="0"/>
          </a:p>
          <a:p>
            <a:endParaRPr lang="cs-CZ" dirty="0"/>
          </a:p>
          <a:p>
            <a:r>
              <a:rPr lang="cs-CZ" dirty="0"/>
              <a:t>• start </a:t>
            </a:r>
            <a:r>
              <a:rPr lang="cs-CZ" dirty="0" smtClean="0"/>
              <a:t>: 2-oxoglutarát </a:t>
            </a:r>
            <a:r>
              <a:rPr lang="cs-CZ" dirty="0"/>
              <a:t>( 2 </a:t>
            </a:r>
            <a:r>
              <a:rPr lang="cs-CZ" dirty="0" err="1"/>
              <a:t>činidlová</a:t>
            </a:r>
            <a:r>
              <a:rPr lang="cs-CZ" dirty="0"/>
              <a:t> metoda) </a:t>
            </a:r>
          </a:p>
        </p:txBody>
      </p:sp>
    </p:spTree>
    <p:extLst>
      <p:ext uri="{BB962C8B-B14F-4D97-AF65-F5344CB8AC3E}">
        <p14:creationId xmlns:p14="http://schemas.microsoft.com/office/powerpoint/2010/main" val="1719655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Laktátdehydrogenáza</a:t>
            </a:r>
            <a:r>
              <a:rPr lang="cs-CZ" sz="3200" b="1" dirty="0" smtClean="0"/>
              <a:t> (LD) </a:t>
            </a:r>
            <a:br>
              <a:rPr lang="cs-CZ" sz="3200" b="1" dirty="0" smtClean="0"/>
            </a:br>
            <a:r>
              <a:rPr lang="cs-CZ" sz="2000" i="1" dirty="0"/>
              <a:t>L-laktát: </a:t>
            </a:r>
            <a:r>
              <a:rPr lang="cs-CZ" sz="2000" i="1" dirty="0" err="1"/>
              <a:t>NAD</a:t>
            </a:r>
            <a:r>
              <a:rPr lang="cs-CZ" sz="2000" i="1" baseline="30000" dirty="0" err="1"/>
              <a:t>+</a:t>
            </a:r>
            <a:r>
              <a:rPr lang="cs-CZ" sz="2000" i="1" dirty="0" err="1"/>
              <a:t>oxidoreduktasa</a:t>
            </a:r>
            <a:r>
              <a:rPr lang="cs-CZ" sz="2000" i="1" dirty="0"/>
              <a:t>, EC 1.1.1.27.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628800"/>
            <a:ext cx="856895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• </a:t>
            </a:r>
            <a:r>
              <a:rPr lang="cs-CZ" sz="2000" b="1" dirty="0" smtClean="0"/>
              <a:t>Cytoplasmatický enzym</a:t>
            </a:r>
            <a:r>
              <a:rPr lang="cs-CZ" sz="2000" b="1" dirty="0"/>
              <a:t> </a:t>
            </a:r>
            <a:r>
              <a:rPr lang="cs-CZ" sz="2000" b="1" dirty="0" smtClean="0"/>
              <a:t>- </a:t>
            </a:r>
            <a:r>
              <a:rPr lang="cs-CZ" sz="2000" b="1" dirty="0"/>
              <a:t>katalyzuje reakci anaerobní glykolýzy, </a:t>
            </a:r>
            <a:r>
              <a:rPr lang="cs-CZ" sz="2000" b="1" dirty="0" smtClean="0"/>
              <a:t>je přítomen  </a:t>
            </a:r>
            <a:r>
              <a:rPr lang="cs-CZ" sz="2000" b="1" dirty="0"/>
              <a:t>ve všech </a:t>
            </a:r>
            <a:r>
              <a:rPr lang="cs-CZ" sz="2000" b="1" dirty="0" smtClean="0"/>
              <a:t>tkáních</a:t>
            </a:r>
            <a:endParaRPr lang="cs-CZ" sz="2000" b="1" dirty="0"/>
          </a:p>
          <a:p>
            <a:r>
              <a:rPr lang="cs-CZ" sz="2000" b="1" dirty="0" smtClean="0"/>
              <a:t>                    pyruvát </a:t>
            </a:r>
            <a:r>
              <a:rPr lang="cs-CZ" sz="2000" b="1" dirty="0"/>
              <a:t>+ NADH + H</a:t>
            </a:r>
            <a:r>
              <a:rPr lang="cs-CZ" sz="2000" b="1" baseline="30000" dirty="0"/>
              <a:t>+ </a:t>
            </a:r>
            <a:r>
              <a:rPr lang="cs-CZ" sz="2000" b="1" dirty="0"/>
              <a:t>&lt;--&gt; laktát + NAD</a:t>
            </a:r>
            <a:r>
              <a:rPr lang="cs-CZ" sz="2000" b="1" baseline="30000" dirty="0"/>
              <a:t>+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smtClean="0"/>
              <a:t>• Zvýšení </a:t>
            </a:r>
            <a:r>
              <a:rPr lang="cs-CZ" sz="2000" b="1" dirty="0"/>
              <a:t>jeho aktivity v krvi není orgánově specifické </a:t>
            </a:r>
            <a:r>
              <a:rPr lang="cs-CZ" sz="2000" b="1" dirty="0" smtClean="0"/>
              <a:t> - </a:t>
            </a:r>
            <a:endParaRPr lang="cs-CZ" sz="2000" dirty="0"/>
          </a:p>
          <a:p>
            <a:r>
              <a:rPr lang="cs-CZ" sz="2000" dirty="0" smtClean="0"/>
              <a:t>    slouží </a:t>
            </a:r>
            <a:r>
              <a:rPr lang="cs-CZ" sz="2000" dirty="0"/>
              <a:t>spíše k vyloučení onemocnění </a:t>
            </a:r>
            <a:endParaRPr lang="cs-CZ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89040"/>
            <a:ext cx="5440496" cy="1275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6264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LD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323528" y="1196752"/>
            <a:ext cx="653447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	</a:t>
            </a:r>
            <a:r>
              <a:rPr lang="cs-CZ" sz="2400" b="1" dirty="0" smtClean="0"/>
              <a:t>     </a:t>
            </a:r>
            <a:r>
              <a:rPr lang="cs-CZ" sz="2400" b="1" dirty="0" smtClean="0">
                <a:solidFill>
                  <a:srgbClr val="C00000"/>
                </a:solidFill>
              </a:rPr>
              <a:t>&lt; </a:t>
            </a:r>
            <a:r>
              <a:rPr lang="cs-CZ" sz="2400" b="1" dirty="0">
                <a:solidFill>
                  <a:srgbClr val="C00000"/>
                </a:solidFill>
              </a:rPr>
              <a:t>4,2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endParaRPr lang="cs-CZ" dirty="0"/>
          </a:p>
          <a:p>
            <a:r>
              <a:rPr lang="cs-CZ" dirty="0"/>
              <a:t>			S-LD1		30,3 - 37,3 %</a:t>
            </a:r>
          </a:p>
          <a:p>
            <a:r>
              <a:rPr lang="cs-CZ" dirty="0"/>
              <a:t>			S-LD2		37,7 - 43,9 %</a:t>
            </a:r>
          </a:p>
          <a:p>
            <a:r>
              <a:rPr lang="cs-CZ" dirty="0"/>
              <a:t>			S-LD3		16,0 - 23,6 %</a:t>
            </a:r>
          </a:p>
          <a:p>
            <a:r>
              <a:rPr lang="cs-CZ" dirty="0"/>
              <a:t>			S-LD4		  0,9 -  3,1 %</a:t>
            </a:r>
          </a:p>
          <a:p>
            <a:r>
              <a:rPr lang="cs-CZ" dirty="0"/>
              <a:t>			S-LD5		  2,2 -  4,6 %</a:t>
            </a:r>
          </a:p>
          <a:p>
            <a:endParaRPr lang="cs-CZ" dirty="0" smtClean="0"/>
          </a:p>
          <a:p>
            <a:r>
              <a:rPr lang="cs-CZ" b="1" dirty="0" smtClean="0"/>
              <a:t>Interference:</a:t>
            </a:r>
          </a:p>
          <a:p>
            <a:r>
              <a:rPr lang="cs-CZ" dirty="0" smtClean="0"/>
              <a:t>Výsledky značně ovlivňuje hemolýza  - LD až 160x více v erytrocytech než v séru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/>
              <a:t>Klinický význam: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srdečního svalu (infarkt myokardu, myokarditida)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svalů </a:t>
            </a:r>
          </a:p>
          <a:p>
            <a:r>
              <a:rPr lang="cs-CZ" dirty="0" smtClean="0"/>
              <a:t>• hemolytická </a:t>
            </a:r>
            <a:r>
              <a:rPr lang="cs-CZ" dirty="0"/>
              <a:t>a </a:t>
            </a:r>
            <a:r>
              <a:rPr lang="cs-CZ" dirty="0" err="1"/>
              <a:t>perniciozní</a:t>
            </a:r>
            <a:r>
              <a:rPr lang="cs-CZ" dirty="0"/>
              <a:t> anémie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jaterního parenchymu </a:t>
            </a:r>
          </a:p>
          <a:p>
            <a:r>
              <a:rPr lang="cs-CZ" dirty="0" smtClean="0"/>
              <a:t>• maligní </a:t>
            </a:r>
            <a:r>
              <a:rPr lang="cs-CZ" dirty="0"/>
              <a:t>choroby (tumory, leukémie) </a:t>
            </a:r>
          </a:p>
        </p:txBody>
      </p:sp>
    </p:spTree>
    <p:extLst>
      <p:ext uri="{BB962C8B-B14F-4D97-AF65-F5344CB8AC3E}">
        <p14:creationId xmlns:p14="http://schemas.microsoft.com/office/powerpoint/2010/main" val="1169958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LD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7704856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Materiál : sérum, plasma, (punktát)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r>
              <a:rPr lang="cs-CZ" sz="2000" b="1" dirty="0" smtClean="0"/>
              <a:t>Substrát</a:t>
            </a:r>
            <a:r>
              <a:rPr lang="cs-CZ" sz="2000" b="1" dirty="0"/>
              <a:t>: L-laktát </a:t>
            </a:r>
            <a:endParaRPr lang="cs-CZ" sz="2000" b="1" dirty="0" smtClean="0"/>
          </a:p>
          <a:p>
            <a:endParaRPr lang="cs-CZ" dirty="0"/>
          </a:p>
          <a:p>
            <a:r>
              <a:rPr lang="cs-CZ" sz="2400" b="1" dirty="0" smtClean="0">
                <a:solidFill>
                  <a:srgbClr val="C00000"/>
                </a:solidFill>
              </a:rPr>
              <a:t>L-laktát </a:t>
            </a:r>
            <a:r>
              <a:rPr lang="cs-CZ" sz="2400" b="1" dirty="0">
                <a:solidFill>
                  <a:srgbClr val="C00000"/>
                </a:solidFill>
              </a:rPr>
              <a:t>+ NAD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↔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pyruvát + NADH + 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</a:t>
            </a:r>
            <a:r>
              <a:rPr lang="cs-CZ" sz="2400" b="1" i="1" dirty="0" smtClean="0">
                <a:solidFill>
                  <a:srgbClr val="C00000"/>
                </a:solidFill>
              </a:rPr>
              <a:t>(LD)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FOTOMETRICKY - nárůst </a:t>
            </a:r>
            <a:r>
              <a:rPr lang="cs-CZ" sz="2000" b="1" dirty="0"/>
              <a:t>absorbance NADH při 340 </a:t>
            </a:r>
            <a:r>
              <a:rPr lang="cs-CZ" sz="2000" b="1" dirty="0" err="1"/>
              <a:t>nm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Stanovení izoenzymů: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Elektroforetické </a:t>
            </a:r>
            <a:r>
              <a:rPr lang="cs-CZ" sz="2000" b="1" dirty="0" smtClean="0"/>
              <a:t>metody </a:t>
            </a:r>
            <a:r>
              <a:rPr lang="cs-CZ" sz="2000" b="1" i="1" dirty="0" smtClean="0"/>
              <a:t>– </a:t>
            </a:r>
            <a:r>
              <a:rPr lang="cs-CZ" sz="2000" b="1" i="1" dirty="0" smtClean="0"/>
              <a:t>výjimečně</a:t>
            </a:r>
            <a:endParaRPr lang="cs-CZ" sz="2000" dirty="0"/>
          </a:p>
          <a:p>
            <a:endParaRPr lang="cs-CZ" sz="2000" b="1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470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3200" b="1" dirty="0" smtClean="0">
                <a:latin typeface="+mj-lt"/>
              </a:rPr>
              <a:t>Alkalická fosfatáza (ALP)</a:t>
            </a:r>
            <a:br>
              <a:rPr lang="cs-CZ" sz="3200" b="1" dirty="0" smtClean="0">
                <a:latin typeface="+mj-lt"/>
              </a:rPr>
            </a:br>
            <a:r>
              <a:rPr lang="cs-CZ" i="1" dirty="0" err="1" smtClean="0"/>
              <a:t>orthofosfát</a:t>
            </a:r>
            <a:r>
              <a:rPr lang="cs-CZ" i="1" dirty="0"/>
              <a:t>: </a:t>
            </a:r>
            <a:r>
              <a:rPr lang="cs-CZ" i="1" dirty="0" err="1"/>
              <a:t>monoesterfosfohydroláza</a:t>
            </a:r>
            <a:r>
              <a:rPr lang="cs-CZ" i="1" dirty="0"/>
              <a:t>, alkalické optimum, EC 3.1.3.1.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720840"/>
            <a:ext cx="813690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ALP </a:t>
            </a:r>
            <a:r>
              <a:rPr lang="cs-CZ" b="1" dirty="0"/>
              <a:t>katalyzuje reakci:</a:t>
            </a:r>
          </a:p>
          <a:p>
            <a:r>
              <a:rPr lang="cs-CZ" b="1" dirty="0" err="1"/>
              <a:t>monoester</a:t>
            </a:r>
            <a:r>
              <a:rPr lang="cs-CZ" b="1" dirty="0"/>
              <a:t> kyseliny o-fosforečné + H</a:t>
            </a:r>
            <a:r>
              <a:rPr lang="cs-CZ" b="1" baseline="-25000" dirty="0"/>
              <a:t>2</a:t>
            </a:r>
            <a:r>
              <a:rPr lang="cs-CZ" b="1" dirty="0"/>
              <a:t>O  ↔ alkohol/fenol + </a:t>
            </a:r>
            <a:r>
              <a:rPr lang="cs-CZ" b="1" dirty="0" smtClean="0"/>
              <a:t>fosforečnan (hydrolýza</a:t>
            </a:r>
            <a:r>
              <a:rPr lang="cs-CZ" b="1" dirty="0"/>
              <a:t>)</a:t>
            </a:r>
          </a:p>
          <a:p>
            <a:r>
              <a:rPr lang="cs-CZ" b="1" dirty="0"/>
              <a:t>R-OPO(OH)</a:t>
            </a:r>
            <a:r>
              <a:rPr lang="cs-CZ" b="1" baseline="-25000" dirty="0"/>
              <a:t>2</a:t>
            </a:r>
            <a:r>
              <a:rPr lang="cs-CZ" b="1" dirty="0"/>
              <a:t> + R´-OH ↔ R-OH + R´-OPO(OH)</a:t>
            </a:r>
            <a:r>
              <a:rPr lang="cs-CZ" b="1" baseline="-25000" dirty="0"/>
              <a:t>2</a:t>
            </a:r>
            <a:r>
              <a:rPr lang="cs-CZ" b="1" dirty="0"/>
              <a:t>  </a:t>
            </a:r>
            <a:r>
              <a:rPr lang="cs-CZ" b="1" dirty="0" smtClean="0"/>
              <a:t>(přenos fosfátové skupiny na jiný alkohol -</a:t>
            </a:r>
            <a:r>
              <a:rPr lang="cs-CZ" b="1" dirty="0" err="1" smtClean="0"/>
              <a:t>transfosforylace</a:t>
            </a:r>
            <a:r>
              <a:rPr lang="cs-CZ" b="1" dirty="0" smtClean="0"/>
              <a:t>)</a:t>
            </a:r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b="1" dirty="0" smtClean="0"/>
              <a:t>U dospělých zdravých osob převažují </a:t>
            </a:r>
            <a:r>
              <a:rPr lang="cs-CZ" b="1" dirty="0" smtClean="0">
                <a:solidFill>
                  <a:srgbClr val="C00000"/>
                </a:solidFill>
              </a:rPr>
              <a:t>jaterní</a:t>
            </a:r>
            <a:r>
              <a:rPr lang="cs-CZ" b="1" dirty="0" smtClean="0"/>
              <a:t> izoenzymy, u zdravých dětí </a:t>
            </a:r>
            <a:r>
              <a:rPr lang="cs-CZ" b="1" dirty="0" smtClean="0">
                <a:solidFill>
                  <a:srgbClr val="C00000"/>
                </a:solidFill>
              </a:rPr>
              <a:t>kostní </a:t>
            </a:r>
            <a:r>
              <a:rPr lang="cs-CZ" b="1" dirty="0" smtClean="0"/>
              <a:t>izoenzym, u těhotných žen placentární (až 50%), u osob s krevní skupinou 0 a B je dokazatelný i střevní izoenzym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513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ALP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48965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9600" b="1" dirty="0" smtClean="0"/>
              <a:t>Referenční rozmezí:</a:t>
            </a:r>
          </a:p>
          <a:p>
            <a:pPr marL="0" indent="0">
              <a:buNone/>
            </a:pPr>
            <a:r>
              <a:rPr lang="cs-CZ" sz="9600" b="1" dirty="0" smtClean="0">
                <a:solidFill>
                  <a:srgbClr val="C00000"/>
                </a:solidFill>
              </a:rPr>
              <a:t>  </a:t>
            </a:r>
          </a:p>
          <a:p>
            <a:pPr marL="0" indent="0">
              <a:buNone/>
            </a:pPr>
            <a:r>
              <a:rPr lang="cs-CZ" sz="8000" b="1" dirty="0">
                <a:solidFill>
                  <a:srgbClr val="C00000"/>
                </a:solidFill>
              </a:rPr>
              <a:t>  </a:t>
            </a:r>
            <a:r>
              <a:rPr lang="cs-CZ" sz="8000" b="1" dirty="0" smtClean="0">
                <a:solidFill>
                  <a:srgbClr val="C00000"/>
                </a:solidFill>
              </a:rPr>
              <a:t>  M (18-120r</a:t>
            </a:r>
            <a:r>
              <a:rPr lang="cs-CZ" sz="8000" b="1" dirty="0">
                <a:solidFill>
                  <a:srgbClr val="C00000"/>
                </a:solidFill>
              </a:rPr>
              <a:t>)  </a:t>
            </a:r>
            <a:r>
              <a:rPr lang="cs-CZ" sz="8000" b="1" dirty="0" smtClean="0">
                <a:solidFill>
                  <a:srgbClr val="C00000"/>
                </a:solidFill>
              </a:rPr>
              <a:t>0,67 </a:t>
            </a:r>
            <a:r>
              <a:rPr lang="cs-CZ" sz="8000" b="1" dirty="0">
                <a:solidFill>
                  <a:srgbClr val="C00000"/>
                </a:solidFill>
              </a:rPr>
              <a:t>- </a:t>
            </a:r>
            <a:r>
              <a:rPr lang="cs-CZ" sz="8000" b="1" dirty="0" smtClean="0">
                <a:solidFill>
                  <a:srgbClr val="C00000"/>
                </a:solidFill>
              </a:rPr>
              <a:t>2,17 </a:t>
            </a:r>
            <a:r>
              <a:rPr lang="cs-CZ" sz="8000" b="1" dirty="0">
                <a:solidFill>
                  <a:srgbClr val="C00000"/>
                </a:solidFill>
              </a:rPr>
              <a:t>µkat/l 	</a:t>
            </a:r>
            <a:r>
              <a:rPr lang="cs-CZ" sz="8000" b="1" dirty="0" smtClean="0">
                <a:solidFill>
                  <a:srgbClr val="C00000"/>
                </a:solidFill>
              </a:rPr>
              <a:t>     Ž (18-120r</a:t>
            </a:r>
            <a:r>
              <a:rPr lang="cs-CZ" sz="8000" b="1" dirty="0">
                <a:solidFill>
                  <a:srgbClr val="C00000"/>
                </a:solidFill>
              </a:rPr>
              <a:t>) </a:t>
            </a:r>
            <a:r>
              <a:rPr lang="cs-CZ" sz="8000" b="1" dirty="0" smtClean="0">
                <a:solidFill>
                  <a:srgbClr val="C00000"/>
                </a:solidFill>
              </a:rPr>
              <a:t>0,58 </a:t>
            </a:r>
            <a:r>
              <a:rPr lang="cs-CZ" sz="8000" b="1" dirty="0">
                <a:solidFill>
                  <a:srgbClr val="C00000"/>
                </a:solidFill>
              </a:rPr>
              <a:t>- </a:t>
            </a:r>
            <a:r>
              <a:rPr lang="cs-CZ" sz="8000" b="1" dirty="0" smtClean="0">
                <a:solidFill>
                  <a:srgbClr val="C00000"/>
                </a:solidFill>
              </a:rPr>
              <a:t>1,75 µkat/l</a:t>
            </a:r>
          </a:p>
          <a:p>
            <a:pPr marL="0" indent="0">
              <a:buNone/>
            </a:pPr>
            <a:r>
              <a:rPr lang="cs-CZ" sz="8000" b="1" dirty="0">
                <a:solidFill>
                  <a:srgbClr val="C00000"/>
                </a:solidFill>
              </a:rPr>
              <a:t> </a:t>
            </a:r>
            <a:r>
              <a:rPr lang="cs-CZ" sz="8000" b="1" dirty="0" smtClean="0">
                <a:solidFill>
                  <a:srgbClr val="C00000"/>
                </a:solidFill>
              </a:rPr>
              <a:t>   (1-18r)            1,35-7,50  µkat/l </a:t>
            </a:r>
            <a:r>
              <a:rPr lang="cs-CZ" sz="8000" b="1" dirty="0">
                <a:solidFill>
                  <a:srgbClr val="C00000"/>
                </a:solidFill>
              </a:rPr>
              <a:t>	 </a:t>
            </a:r>
            <a:endParaRPr lang="cs-CZ" sz="8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8000" b="1" dirty="0" smtClean="0"/>
              <a:t>Klinický význam: </a:t>
            </a:r>
          </a:p>
          <a:p>
            <a:pPr marL="0" indent="0">
              <a:buNone/>
            </a:pPr>
            <a:r>
              <a:rPr lang="cs-CZ" sz="8000" b="1" dirty="0" smtClean="0"/>
              <a:t>• onemocnění jater </a:t>
            </a:r>
          </a:p>
          <a:p>
            <a:pPr marL="0" indent="0">
              <a:buNone/>
            </a:pPr>
            <a:r>
              <a:rPr lang="cs-CZ" sz="8000" b="1" dirty="0" smtClean="0"/>
              <a:t>• onemocnění žlučových cest </a:t>
            </a:r>
          </a:p>
          <a:p>
            <a:pPr marL="0" indent="0">
              <a:buNone/>
            </a:pPr>
            <a:r>
              <a:rPr lang="cs-CZ" sz="8000" b="1" dirty="0" smtClean="0"/>
              <a:t>• onemocnění kostí </a:t>
            </a:r>
          </a:p>
          <a:p>
            <a:pPr marL="0" indent="0">
              <a:buNone/>
            </a:pPr>
            <a:r>
              <a:rPr lang="cs-CZ" sz="8000" b="1" dirty="0" smtClean="0"/>
              <a:t>• fyziologicky zvýšené hodnoty: rostoucí děti a těhotné ženy (max. 3 trimestr těhotenství) </a:t>
            </a:r>
          </a:p>
          <a:p>
            <a:pPr marL="0" indent="0">
              <a:buNone/>
            </a:pPr>
            <a:r>
              <a:rPr lang="cs-CZ" sz="8000" b="1" dirty="0" smtClean="0"/>
              <a:t>• zánětlivé střevní choroby, karcinomy</a:t>
            </a:r>
          </a:p>
          <a:p>
            <a:endParaRPr lang="cs-CZ" sz="8000" b="1" dirty="0" smtClean="0"/>
          </a:p>
          <a:p>
            <a:pPr marL="0" indent="0">
              <a:buNone/>
            </a:pPr>
            <a:r>
              <a:rPr lang="cs-CZ" sz="8000" b="1" dirty="0" smtClean="0"/>
              <a:t>Nespecifický</a:t>
            </a: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471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ALP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Materiál : sérum, plasma</a:t>
            </a:r>
          </a:p>
          <a:p>
            <a:endParaRPr lang="cs-CZ" sz="2000" dirty="0"/>
          </a:p>
          <a:p>
            <a:r>
              <a:rPr lang="cs-CZ" sz="2000" dirty="0"/>
              <a:t>ALP hydrolyticky štěpí 4-nitrofenylfosfát (substrát) v přítomnosti </a:t>
            </a:r>
            <a:r>
              <a:rPr lang="cs-CZ" sz="2000" dirty="0" smtClean="0"/>
              <a:t>pufru AMP (</a:t>
            </a:r>
            <a:r>
              <a:rPr lang="cs-CZ" sz="2000" dirty="0"/>
              <a:t>2-amino-2-methyl-1-propanol) na  4-nitrofenol a </a:t>
            </a:r>
            <a:r>
              <a:rPr lang="cs-CZ" sz="2000" dirty="0" smtClean="0"/>
              <a:t>fosforečnan</a:t>
            </a:r>
          </a:p>
          <a:p>
            <a:r>
              <a:rPr lang="cs-CZ" dirty="0"/>
              <a:t> 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4-nitrofenylfosfát 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 ↔ 4-nitrofenol + fosforečnan    (</a:t>
            </a:r>
            <a:r>
              <a:rPr lang="cs-CZ" sz="2400" b="1" i="1" dirty="0">
                <a:solidFill>
                  <a:srgbClr val="C00000"/>
                </a:solidFill>
              </a:rPr>
              <a:t>ALP</a:t>
            </a:r>
            <a:r>
              <a:rPr lang="cs-CZ" sz="2400" b="1" dirty="0">
                <a:solidFill>
                  <a:srgbClr val="C00000"/>
                </a:solidFill>
              </a:rPr>
              <a:t>)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sz="2000" dirty="0" smtClean="0"/>
              <a:t>FOTOMETRICKY</a:t>
            </a:r>
            <a:r>
              <a:rPr lang="cs-CZ" sz="2000" dirty="0"/>
              <a:t>: </a:t>
            </a:r>
            <a:r>
              <a:rPr lang="cs-CZ" sz="2000" dirty="0" smtClean="0"/>
              <a:t>Zvýšení absorbance </a:t>
            </a:r>
            <a:r>
              <a:rPr lang="cs-CZ" sz="2000" dirty="0"/>
              <a:t>4-NITROFENOLU při </a:t>
            </a:r>
            <a:r>
              <a:rPr lang="cs-CZ" sz="2000" b="1" dirty="0" smtClean="0"/>
              <a:t>410 </a:t>
            </a:r>
            <a:r>
              <a:rPr lang="cs-CZ" sz="2000" b="1" dirty="0" err="1"/>
              <a:t>nm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dirty="0"/>
          </a:p>
          <a:p>
            <a:r>
              <a:rPr lang="cs-CZ" i="1" dirty="0" smtClean="0"/>
              <a:t>Pozn.: </a:t>
            </a:r>
            <a:r>
              <a:rPr lang="cs-CZ" dirty="0" smtClean="0"/>
              <a:t>V ČR dříve unifikována metoda s pufrem MEG (</a:t>
            </a:r>
            <a:r>
              <a:rPr lang="cs-CZ" dirty="0"/>
              <a:t>N-</a:t>
            </a:r>
            <a:r>
              <a:rPr lang="cs-CZ" dirty="0" err="1"/>
              <a:t>methyl</a:t>
            </a:r>
            <a:r>
              <a:rPr lang="cs-CZ" dirty="0"/>
              <a:t>-D-</a:t>
            </a:r>
            <a:r>
              <a:rPr lang="cs-CZ" dirty="0" err="1"/>
              <a:t>glukamin</a:t>
            </a:r>
            <a:r>
              <a:rPr lang="cs-CZ" dirty="0" smtClean="0"/>
              <a:t>) – vyvinuta v </a:t>
            </a:r>
            <a:r>
              <a:rPr lang="cs-CZ" dirty="0" err="1" smtClean="0"/>
              <a:t>Lachema</a:t>
            </a:r>
            <a:r>
              <a:rPr lang="cs-CZ" dirty="0" smtClean="0"/>
              <a:t> Brno</a:t>
            </a:r>
          </a:p>
        </p:txBody>
      </p:sp>
    </p:spTree>
    <p:extLst>
      <p:ext uri="{BB962C8B-B14F-4D97-AF65-F5344CB8AC3E}">
        <p14:creationId xmlns:p14="http://schemas.microsoft.com/office/powerpoint/2010/main" val="1710621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izoenzymů ALP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395536" y="1997839"/>
            <a:ext cx="69127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000" dirty="0" smtClean="0"/>
              <a:t>Provádí se </a:t>
            </a:r>
            <a:r>
              <a:rPr lang="cs-CZ" sz="2000" dirty="0" smtClean="0"/>
              <a:t>výjimečně</a:t>
            </a:r>
            <a:endParaRPr lang="cs-CZ" sz="2000" dirty="0" smtClean="0"/>
          </a:p>
          <a:p>
            <a:pPr lvl="0"/>
            <a:endParaRPr lang="cs-CZ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i="1" dirty="0" smtClean="0"/>
              <a:t>Elektroforetické metody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i="1" dirty="0"/>
              <a:t>Imunoanalytické </a:t>
            </a:r>
            <a:r>
              <a:rPr lang="cs-CZ" sz="2000" b="1" i="1" dirty="0" smtClean="0"/>
              <a:t>metody</a:t>
            </a:r>
            <a:r>
              <a:rPr lang="cs-CZ" sz="2000" dirty="0" smtClean="0"/>
              <a:t> </a:t>
            </a:r>
          </a:p>
          <a:p>
            <a:pPr lvl="0"/>
            <a:r>
              <a:rPr lang="cs-CZ" sz="2000" dirty="0"/>
              <a:t> </a:t>
            </a:r>
            <a:r>
              <a:rPr lang="cs-CZ" sz="2000" dirty="0" smtClean="0"/>
              <a:t>    - pro </a:t>
            </a:r>
            <a:r>
              <a:rPr lang="cs-CZ" sz="2000" dirty="0"/>
              <a:t>stanovení </a:t>
            </a:r>
            <a:r>
              <a:rPr lang="cs-CZ" sz="2000" dirty="0" smtClean="0"/>
              <a:t>koncentrace kostního izoenzymu </a:t>
            </a:r>
          </a:p>
          <a:p>
            <a:pPr lvl="0"/>
            <a:r>
              <a:rPr lang="cs-CZ" sz="2000" dirty="0" smtClean="0"/>
              <a:t>     - po </a:t>
            </a:r>
            <a:r>
              <a:rPr lang="cs-CZ" sz="2000" dirty="0"/>
              <a:t>reakci se specifickou protilátkou proti stanovovanému </a:t>
            </a:r>
            <a:endParaRPr lang="cs-CZ" sz="2000" dirty="0" smtClean="0"/>
          </a:p>
          <a:p>
            <a:pPr lvl="0"/>
            <a:r>
              <a:rPr lang="cs-CZ" sz="2000" dirty="0"/>
              <a:t> </a:t>
            </a:r>
            <a:r>
              <a:rPr lang="cs-CZ" sz="2000" dirty="0" smtClean="0"/>
              <a:t>      </a:t>
            </a:r>
            <a:r>
              <a:rPr lang="cs-CZ" sz="2000" dirty="0" smtClean="0"/>
              <a:t>izoenzymu </a:t>
            </a:r>
            <a:r>
              <a:rPr lang="cs-CZ" sz="2000" dirty="0" smtClean="0"/>
              <a:t>imunoanalyticky (hmotnostní koncentrace)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85445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fontAlgn="base"/>
            <a:r>
              <a:rPr lang="cs-CZ" sz="3600" b="1" cap="all" dirty="0" smtClean="0">
                <a:latin typeface="+mj-lt"/>
              </a:rPr>
              <a:t>GAMA </a:t>
            </a:r>
            <a:r>
              <a:rPr lang="cs-CZ" sz="3600" b="1" cap="all" dirty="0" err="1" smtClean="0">
                <a:latin typeface="+mj-lt"/>
              </a:rPr>
              <a:t>glutamyltransferáza</a:t>
            </a:r>
            <a:r>
              <a:rPr lang="cs-CZ" sz="3600" b="1" cap="all" dirty="0" smtClean="0">
                <a:latin typeface="+mj-lt"/>
              </a:rPr>
              <a:t> </a:t>
            </a:r>
            <a:r>
              <a:rPr lang="cs-CZ" sz="3600" b="1" cap="all" dirty="0">
                <a:latin typeface="+mj-lt"/>
              </a:rPr>
              <a:t>(GGT)</a:t>
            </a:r>
            <a:br>
              <a:rPr lang="cs-CZ" sz="3600" b="1" cap="all" dirty="0">
                <a:latin typeface="+mj-lt"/>
              </a:rPr>
            </a:br>
            <a:r>
              <a:rPr lang="cs-CZ" b="1" dirty="0" err="1" smtClean="0"/>
              <a:t>gama-glutamyl-peptid:aminolyselina</a:t>
            </a:r>
            <a:r>
              <a:rPr lang="cs-CZ" b="1" dirty="0" smtClean="0"/>
              <a:t>  </a:t>
            </a:r>
            <a:r>
              <a:rPr lang="cs-CZ" b="1" dirty="0"/>
              <a:t>gama-</a:t>
            </a:r>
            <a:r>
              <a:rPr lang="cs-CZ" b="1" dirty="0" err="1"/>
              <a:t>glutamyltransferasa</a:t>
            </a:r>
            <a:r>
              <a:rPr lang="cs-CZ" b="1" dirty="0"/>
              <a:t>, EC 2.3.2.2</a:t>
            </a:r>
            <a:r>
              <a:rPr lang="cs-CZ" b="1" dirty="0" smtClean="0"/>
              <a:t>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67544" y="1854110"/>
            <a:ext cx="612068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GGT </a:t>
            </a:r>
            <a:r>
              <a:rPr lang="cs-CZ" sz="2000" b="1" dirty="0" smtClean="0"/>
              <a:t>katalyzuje </a:t>
            </a:r>
            <a:r>
              <a:rPr lang="cs-CZ" sz="2000" b="1" dirty="0"/>
              <a:t>přenos </a:t>
            </a:r>
            <a:r>
              <a:rPr lang="el-GR" sz="2000" b="1" dirty="0" smtClean="0"/>
              <a:t>γ</a:t>
            </a:r>
            <a:r>
              <a:rPr lang="cs-CZ" sz="2000" b="1" dirty="0" smtClean="0"/>
              <a:t>-</a:t>
            </a:r>
            <a:r>
              <a:rPr lang="cs-CZ" sz="2000" b="1" dirty="0" err="1" smtClean="0"/>
              <a:t>glutamylového</a:t>
            </a:r>
            <a:r>
              <a:rPr lang="cs-CZ" sz="2000" b="1" dirty="0" smtClean="0"/>
              <a:t> </a:t>
            </a:r>
            <a:r>
              <a:rPr lang="cs-CZ" sz="2000" b="1" dirty="0"/>
              <a:t>zbytku z </a:t>
            </a:r>
            <a:r>
              <a:rPr lang="el-GR" sz="2000" b="1" dirty="0" smtClean="0"/>
              <a:t>γ </a:t>
            </a:r>
            <a:r>
              <a:rPr lang="cs-CZ" sz="2000" b="1" dirty="0" smtClean="0"/>
              <a:t>-</a:t>
            </a:r>
            <a:r>
              <a:rPr lang="cs-CZ" sz="2000" b="1" dirty="0" err="1"/>
              <a:t>glutamylpeptidů</a:t>
            </a:r>
            <a:r>
              <a:rPr lang="cs-CZ" sz="2000" b="1" dirty="0"/>
              <a:t> na jiný akceptor (např. peptid nebo aminokyselinu) </a:t>
            </a:r>
            <a:endParaRPr lang="cs-CZ" sz="2000" b="1" dirty="0" smtClean="0"/>
          </a:p>
          <a:p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GMT </a:t>
            </a:r>
            <a:r>
              <a:rPr lang="cs-CZ" sz="2000" b="1" dirty="0"/>
              <a:t>je vázána na cytoplasmatické membrány epitelu žlučových cest, ledvinných tubulů, jater, </a:t>
            </a:r>
            <a:r>
              <a:rPr lang="cs-CZ" sz="2000" b="1" dirty="0" err="1"/>
              <a:t>pankreasu</a:t>
            </a:r>
            <a:r>
              <a:rPr lang="cs-CZ" sz="2000" b="1" dirty="0"/>
              <a:t>, střeva, erytrocytů,…) </a:t>
            </a:r>
            <a:endParaRPr lang="cs-CZ" sz="2000" b="1" dirty="0" smtClean="0"/>
          </a:p>
          <a:p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V </a:t>
            </a:r>
            <a:r>
              <a:rPr lang="cs-CZ" sz="2000" b="1" dirty="0"/>
              <a:t>krvi dokazatelný enzym je převážně jaterního </a:t>
            </a:r>
            <a:r>
              <a:rPr lang="cs-CZ" sz="2000" b="1" dirty="0" smtClean="0"/>
              <a:t>původu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844789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GGT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899592" y="1916832"/>
            <a:ext cx="669674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	</a:t>
            </a:r>
            <a:r>
              <a:rPr lang="cs-CZ" sz="2400" b="1" dirty="0">
                <a:solidFill>
                  <a:srgbClr val="C00000"/>
                </a:solidFill>
              </a:rPr>
              <a:t>M 0,17 - 1,19 µkat/l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			Ž  0,10 - 0,70 µkat/l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sz="2000" b="1" dirty="0"/>
              <a:t>Klinický význam: </a:t>
            </a:r>
          </a:p>
          <a:p>
            <a:r>
              <a:rPr lang="cs-CZ" sz="2000" b="1" dirty="0"/>
              <a:t>• onemocnění jater </a:t>
            </a:r>
          </a:p>
          <a:p>
            <a:r>
              <a:rPr lang="cs-CZ" sz="2000" b="1" dirty="0"/>
              <a:t>• obstrukce žlučových cest </a:t>
            </a:r>
          </a:p>
          <a:p>
            <a:r>
              <a:rPr lang="cs-CZ" sz="2000" b="1" dirty="0"/>
              <a:t>• sekundární nádory jater </a:t>
            </a:r>
          </a:p>
          <a:p>
            <a:r>
              <a:rPr lang="cs-CZ" sz="2000" b="1" dirty="0"/>
              <a:t>• monitorování chronického alkoholismu (poškození </a:t>
            </a:r>
            <a:r>
              <a:rPr lang="cs-CZ" sz="2000" b="1" dirty="0" smtClean="0"/>
              <a:t>jater alkoholem</a:t>
            </a:r>
            <a:r>
              <a:rPr lang="cs-CZ" sz="2000" b="1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733379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Množství enzymu v biologickém materiálu lze vyjádřit dvojím způsobem </a:t>
            </a:r>
            <a:endParaRPr lang="cs-CZ" sz="32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971600" y="1556792"/>
            <a:ext cx="676875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Nepřímé stanovení </a:t>
            </a:r>
          </a:p>
          <a:p>
            <a:r>
              <a:rPr lang="cs-CZ" sz="2000" b="1" dirty="0" smtClean="0"/>
              <a:t>• katalytická koncentrace aktivity </a:t>
            </a:r>
          </a:p>
          <a:p>
            <a:r>
              <a:rPr lang="el-GR" sz="2000" b="1" dirty="0" smtClean="0"/>
              <a:t>•</a:t>
            </a:r>
            <a:r>
              <a:rPr lang="cs-CZ" sz="2000" b="1" dirty="0" smtClean="0"/>
              <a:t> </a:t>
            </a:r>
            <a:r>
              <a:rPr lang="el-GR" sz="2000" b="1" dirty="0" smtClean="0"/>
              <a:t>μ</a:t>
            </a:r>
            <a:r>
              <a:rPr lang="cs-CZ" sz="2000" b="1" dirty="0" smtClean="0"/>
              <a:t>kat/l </a:t>
            </a:r>
          </a:p>
          <a:p>
            <a:r>
              <a:rPr lang="cs-CZ" sz="2000" b="1" dirty="0" smtClean="0"/>
              <a:t>• stanoví se reakční rychlost </a:t>
            </a:r>
            <a:r>
              <a:rPr lang="cs-CZ" dirty="0" smtClean="0"/>
              <a:t>(odpovídá koncentraci produktu enzymové reakce – stanovujeme koncentraci produktu či substrátu)</a:t>
            </a:r>
          </a:p>
          <a:p>
            <a:r>
              <a:rPr lang="cs-CZ" b="1" dirty="0" smtClean="0"/>
              <a:t>• při 37 </a:t>
            </a:r>
            <a:r>
              <a:rPr lang="cs-CZ" b="1" baseline="30000" dirty="0" err="1" smtClean="0"/>
              <a:t>o</a:t>
            </a:r>
            <a:r>
              <a:rPr lang="cs-CZ" b="1" dirty="0" err="1" smtClean="0"/>
              <a:t>C</a:t>
            </a:r>
            <a:endParaRPr lang="cs-CZ" dirty="0" smtClean="0"/>
          </a:p>
          <a:p>
            <a:r>
              <a:rPr lang="cs-CZ" sz="2000" b="1" dirty="0" smtClean="0"/>
              <a:t>• většina klinicky významných enzymů </a:t>
            </a:r>
          </a:p>
          <a:p>
            <a:endParaRPr lang="cs-CZ" sz="2000" b="1" dirty="0" smtClean="0"/>
          </a:p>
          <a:p>
            <a:r>
              <a:rPr lang="cs-CZ" sz="2000" b="1" dirty="0" smtClean="0">
                <a:solidFill>
                  <a:srgbClr val="C00000"/>
                </a:solidFill>
              </a:rPr>
              <a:t>Přímé stanovení </a:t>
            </a:r>
          </a:p>
          <a:p>
            <a:r>
              <a:rPr lang="cs-CZ" sz="2000" b="1" dirty="0" smtClean="0"/>
              <a:t>• hmotnostní koncentrace </a:t>
            </a:r>
          </a:p>
          <a:p>
            <a:r>
              <a:rPr lang="el-GR" sz="2000" b="1" dirty="0" smtClean="0"/>
              <a:t>•</a:t>
            </a:r>
            <a:r>
              <a:rPr lang="cs-CZ" sz="2000" b="1" dirty="0" smtClean="0"/>
              <a:t> </a:t>
            </a:r>
            <a:r>
              <a:rPr lang="el-GR" sz="2000" b="1" dirty="0" smtClean="0"/>
              <a:t>μ</a:t>
            </a:r>
            <a:r>
              <a:rPr lang="cs-CZ" sz="2000" b="1" dirty="0" smtClean="0"/>
              <a:t>g/l, </a:t>
            </a:r>
            <a:r>
              <a:rPr lang="cs-CZ" sz="2000" b="1" dirty="0" err="1" smtClean="0"/>
              <a:t>ng</a:t>
            </a:r>
            <a:r>
              <a:rPr lang="cs-CZ" sz="2000" b="1" dirty="0" smtClean="0"/>
              <a:t>/l </a:t>
            </a:r>
          </a:p>
          <a:p>
            <a:r>
              <a:rPr lang="cs-CZ" sz="2000" b="1" dirty="0" smtClean="0"/>
              <a:t>• stanoví se molekula enzymu jako antigen (imunochemicky – existuje-li specifická protilátka proti stanovovanému enzymu) </a:t>
            </a:r>
          </a:p>
          <a:p>
            <a:r>
              <a:rPr lang="cs-CZ" sz="2000" b="1" dirty="0" smtClean="0"/>
              <a:t>• např. tumorové </a:t>
            </a:r>
            <a:r>
              <a:rPr lang="cs-CZ" sz="2000" b="1" dirty="0" err="1" smtClean="0"/>
              <a:t>markery</a:t>
            </a:r>
            <a:r>
              <a:rPr lang="cs-CZ" sz="2000" b="1" dirty="0" smtClean="0"/>
              <a:t> - NSE, CKMB, ALP kostní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77788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GGT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Materiál : sérum, plasma</a:t>
            </a:r>
          </a:p>
          <a:p>
            <a:endParaRPr lang="cs-CZ" sz="2000" dirty="0"/>
          </a:p>
          <a:p>
            <a:r>
              <a:rPr lang="cs-CZ" sz="2000" dirty="0"/>
              <a:t>Substrát:  L-gama-glutamyl-3-karboxy-4-nitroanilid (</a:t>
            </a:r>
            <a:r>
              <a:rPr lang="cs-CZ" sz="2000" dirty="0" err="1"/>
              <a:t>Glucane</a:t>
            </a:r>
            <a:r>
              <a:rPr lang="cs-CZ" sz="2000" dirty="0" smtClean="0"/>
              <a:t>)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GGT </a:t>
            </a:r>
            <a:r>
              <a:rPr lang="cs-CZ" sz="2000" dirty="0"/>
              <a:t>přenáší gama-</a:t>
            </a:r>
            <a:r>
              <a:rPr lang="cs-CZ" sz="2000" dirty="0" err="1"/>
              <a:t>glutamylovou</a:t>
            </a:r>
            <a:r>
              <a:rPr lang="cs-CZ" sz="2000" dirty="0"/>
              <a:t> skupinu ze substrátu (</a:t>
            </a:r>
            <a:r>
              <a:rPr lang="cs-CZ" sz="2000" dirty="0" err="1"/>
              <a:t>Glucane</a:t>
            </a:r>
            <a:r>
              <a:rPr lang="cs-CZ" sz="2000" dirty="0"/>
              <a:t>) na </a:t>
            </a:r>
            <a:r>
              <a:rPr lang="cs-CZ" sz="2000" dirty="0" err="1"/>
              <a:t>glycylglycin</a:t>
            </a:r>
            <a:r>
              <a:rPr lang="cs-CZ" sz="2000" dirty="0"/>
              <a:t> (</a:t>
            </a:r>
            <a:r>
              <a:rPr lang="cs-CZ" sz="2000" dirty="0" err="1"/>
              <a:t>GlyGly</a:t>
            </a:r>
            <a:r>
              <a:rPr lang="cs-CZ" sz="2000" dirty="0"/>
              <a:t>), který v metodě funguje i jako </a:t>
            </a:r>
            <a:r>
              <a:rPr lang="cs-CZ" sz="2000" dirty="0" smtClean="0"/>
              <a:t>pufr</a:t>
            </a:r>
          </a:p>
          <a:p>
            <a:r>
              <a:rPr lang="cs-CZ" sz="2000" dirty="0"/>
              <a:t> </a:t>
            </a:r>
          </a:p>
          <a:p>
            <a:r>
              <a:rPr lang="cs-CZ" sz="2400" b="1" dirty="0" err="1">
                <a:solidFill>
                  <a:srgbClr val="C00000"/>
                </a:solidFill>
              </a:rPr>
              <a:t>Glucane</a:t>
            </a:r>
            <a:r>
              <a:rPr lang="cs-CZ" sz="2400" b="1" dirty="0">
                <a:solidFill>
                  <a:srgbClr val="C00000"/>
                </a:solidFill>
              </a:rPr>
              <a:t> + </a:t>
            </a:r>
            <a:r>
              <a:rPr lang="cs-CZ" sz="2400" b="1" dirty="0" err="1">
                <a:solidFill>
                  <a:srgbClr val="C00000"/>
                </a:solidFill>
              </a:rPr>
              <a:t>Glygly</a:t>
            </a:r>
            <a:r>
              <a:rPr lang="cs-CZ" sz="2400" b="1" dirty="0">
                <a:solidFill>
                  <a:srgbClr val="C00000"/>
                </a:solidFill>
              </a:rPr>
              <a:t> ↔ 5-A-2NB + </a:t>
            </a:r>
            <a:r>
              <a:rPr lang="cs-CZ" sz="2400" b="1" dirty="0" err="1">
                <a:solidFill>
                  <a:srgbClr val="C00000"/>
                </a:solidFill>
              </a:rPr>
              <a:t>Glu-GlyGly</a:t>
            </a:r>
            <a:r>
              <a:rPr lang="cs-CZ" sz="2400" b="1" dirty="0">
                <a:solidFill>
                  <a:srgbClr val="C00000"/>
                </a:solidFill>
              </a:rPr>
              <a:t>    </a:t>
            </a:r>
            <a:r>
              <a:rPr lang="cs-CZ" sz="2400" dirty="0">
                <a:solidFill>
                  <a:srgbClr val="C00000"/>
                </a:solidFill>
              </a:rPr>
              <a:t>(</a:t>
            </a:r>
            <a:r>
              <a:rPr lang="cs-CZ" sz="2400" i="1" dirty="0">
                <a:solidFill>
                  <a:srgbClr val="C00000"/>
                </a:solidFill>
              </a:rPr>
              <a:t>GGT</a:t>
            </a:r>
            <a:r>
              <a:rPr lang="cs-CZ" sz="2400" dirty="0" smtClean="0">
                <a:solidFill>
                  <a:srgbClr val="C00000"/>
                </a:solidFill>
              </a:rPr>
              <a:t>)</a:t>
            </a:r>
          </a:p>
          <a:p>
            <a:endParaRPr lang="cs-CZ" sz="2000" dirty="0"/>
          </a:p>
          <a:p>
            <a:r>
              <a:rPr lang="cs-CZ" sz="2000" dirty="0" smtClean="0"/>
              <a:t>FOTOMETRICKY: Zvýšení absorbance žlutého 5-amino-2-nitrobenzoátu (5-A-2NB)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5186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α</a:t>
            </a:r>
            <a:r>
              <a:rPr lang="el-GR" sz="3200" dirty="0" smtClean="0"/>
              <a:t> </a:t>
            </a:r>
            <a:r>
              <a:rPr lang="cs-CZ" sz="3200" b="1" dirty="0" smtClean="0"/>
              <a:t>-amyláza (AMS)</a:t>
            </a:r>
            <a:br>
              <a:rPr lang="cs-CZ" sz="3200" b="1" dirty="0" smtClean="0"/>
            </a:br>
            <a:r>
              <a:rPr lang="cs-CZ" sz="2200" i="1" dirty="0"/>
              <a:t>alfa-1,4-D-glukan-4-glukanohydrolasa, EC 3.2.1.1</a:t>
            </a:r>
            <a:r>
              <a:rPr lang="cs-CZ" sz="2200" i="1" dirty="0" smtClean="0"/>
              <a:t>.</a:t>
            </a: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484784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AMS štěpí </a:t>
            </a:r>
            <a:r>
              <a:rPr lang="el-GR" dirty="0" smtClean="0"/>
              <a:t>α</a:t>
            </a:r>
            <a:r>
              <a:rPr lang="cs-CZ" dirty="0" smtClean="0"/>
              <a:t> -1,4 </a:t>
            </a:r>
            <a:r>
              <a:rPr lang="cs-CZ" dirty="0" err="1"/>
              <a:t>glykozidické</a:t>
            </a:r>
            <a:r>
              <a:rPr lang="cs-CZ" dirty="0"/>
              <a:t> vazby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Polysacharidy + H</a:t>
            </a:r>
            <a:r>
              <a:rPr lang="cs-CZ" b="1" baseline="-25000" dirty="0" smtClean="0"/>
              <a:t>2</a:t>
            </a:r>
            <a:r>
              <a:rPr lang="cs-CZ" b="1" dirty="0" smtClean="0"/>
              <a:t>O </a:t>
            </a:r>
            <a:r>
              <a:rPr lang="cs-CZ" b="0" i="0" u="none" strike="noStrike" baseline="0" dirty="0" smtClean="0"/>
              <a:t>→</a:t>
            </a:r>
            <a:r>
              <a:rPr lang="cs-CZ" dirty="0" smtClean="0"/>
              <a:t> </a:t>
            </a:r>
            <a:r>
              <a:rPr lang="cs-CZ" b="1" dirty="0"/>
              <a:t>Oligosacharidy </a:t>
            </a:r>
            <a:r>
              <a:rPr lang="cs-CZ" b="0" i="0" u="none" strike="noStrike" baseline="0" dirty="0" smtClean="0"/>
              <a:t>→</a:t>
            </a:r>
            <a:r>
              <a:rPr lang="cs-CZ" dirty="0" smtClean="0"/>
              <a:t> </a:t>
            </a:r>
            <a:r>
              <a:rPr lang="cs-CZ" b="1" dirty="0"/>
              <a:t>Maltóza </a:t>
            </a:r>
            <a:endParaRPr lang="cs-CZ" b="1" dirty="0" smtClean="0"/>
          </a:p>
          <a:p>
            <a:r>
              <a:rPr lang="cs-CZ" dirty="0" smtClean="0"/>
              <a:t>Štěpí </a:t>
            </a:r>
            <a:r>
              <a:rPr lang="cs-CZ" dirty="0" err="1" smtClean="0"/>
              <a:t>glykozidické</a:t>
            </a:r>
            <a:r>
              <a:rPr lang="cs-CZ" dirty="0" smtClean="0"/>
              <a:t> vazby uvnitř polysacharidového řetězce (</a:t>
            </a:r>
            <a:r>
              <a:rPr lang="cs-CZ" dirty="0" err="1" smtClean="0"/>
              <a:t>endohydroláza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AMS je sekreční enzym vytvářený pankreatem a slinnými žlázami, </a:t>
            </a:r>
            <a:r>
              <a:rPr lang="cs-CZ" dirty="0" smtClean="0"/>
              <a:t>vzniká částečně i v játrech</a:t>
            </a:r>
          </a:p>
          <a:p>
            <a:endParaRPr lang="cs-CZ" dirty="0"/>
          </a:p>
          <a:p>
            <a:r>
              <a:rPr lang="cs-CZ" dirty="0" smtClean="0"/>
              <a:t>Fyziologicky sérum </a:t>
            </a:r>
            <a:r>
              <a:rPr lang="cs-CZ" dirty="0"/>
              <a:t>obsahuje přibližně stejnou katalytickou koncentraci pankreatického a slinného </a:t>
            </a:r>
            <a:r>
              <a:rPr lang="cs-CZ" dirty="0" smtClean="0"/>
              <a:t>izoenzymu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72816"/>
            <a:ext cx="3377337" cy="2099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9811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AMS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988840"/>
            <a:ext cx="68407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</a:t>
            </a:r>
            <a:r>
              <a:rPr lang="cs-CZ" sz="2400" dirty="0"/>
              <a:t> 	</a:t>
            </a:r>
            <a:r>
              <a:rPr lang="cs-CZ" sz="2400" b="1" dirty="0">
                <a:solidFill>
                  <a:srgbClr val="C00000"/>
                </a:solidFill>
              </a:rPr>
              <a:t>S,P	&lt;1,67 µkat/l		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			U	 &lt;7,67 µkat/l	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b="1" dirty="0" smtClean="0"/>
              <a:t>Klinický </a:t>
            </a:r>
            <a:r>
              <a:rPr lang="cs-CZ" sz="2400" b="1" dirty="0"/>
              <a:t>význam </a:t>
            </a:r>
          </a:p>
          <a:p>
            <a:r>
              <a:rPr lang="cs-CZ" sz="2400" dirty="0"/>
              <a:t>• onemocnění pankreatu (akutní pankreatitida) </a:t>
            </a:r>
          </a:p>
          <a:p>
            <a:r>
              <a:rPr lang="cs-CZ" sz="2400" dirty="0"/>
              <a:t>• onemocnění slinných žláz ( parotitis) </a:t>
            </a:r>
          </a:p>
          <a:p>
            <a:r>
              <a:rPr lang="cs-CZ" sz="2400" dirty="0"/>
              <a:t>• přítomnost </a:t>
            </a:r>
            <a:r>
              <a:rPr lang="cs-CZ" sz="2400" dirty="0" err="1"/>
              <a:t>makroamylasového</a:t>
            </a:r>
            <a:r>
              <a:rPr lang="cs-CZ" sz="2400" dirty="0"/>
              <a:t> komplexu </a:t>
            </a:r>
          </a:p>
          <a:p>
            <a:r>
              <a:rPr lang="cs-CZ" sz="2400" dirty="0"/>
              <a:t>• onemocnění jater </a:t>
            </a:r>
          </a:p>
          <a:p>
            <a:r>
              <a:rPr lang="cs-CZ" sz="2400" dirty="0"/>
              <a:t>• ledvinná nedostatečnost </a:t>
            </a:r>
          </a:p>
        </p:txBody>
      </p:sp>
    </p:spTree>
    <p:extLst>
      <p:ext uri="{BB962C8B-B14F-4D97-AF65-F5344CB8AC3E}">
        <p14:creationId xmlns:p14="http://schemas.microsoft.com/office/powerpoint/2010/main" val="667878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Stanovení AMS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052736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plasma, moč (především jednorázová), punktát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substrát </a:t>
            </a:r>
            <a:r>
              <a:rPr lang="cs-CZ" dirty="0"/>
              <a:t>: EPS-G7-PNP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4,6-ethyliden(G7)-4-nitrofenyl(G1</a:t>
            </a:r>
            <a:r>
              <a:rPr lang="cs-CZ" dirty="0" smtClean="0"/>
              <a:t>)-</a:t>
            </a:r>
            <a:r>
              <a:rPr lang="el-GR" dirty="0" smtClean="0"/>
              <a:t> α </a:t>
            </a:r>
            <a:r>
              <a:rPr lang="cs-CZ" dirty="0" smtClean="0"/>
              <a:t>-(</a:t>
            </a:r>
            <a:r>
              <a:rPr lang="cs-CZ" dirty="0"/>
              <a:t>1,4)-</a:t>
            </a:r>
            <a:r>
              <a:rPr lang="cs-CZ" dirty="0" smtClean="0"/>
              <a:t>D-</a:t>
            </a:r>
            <a:r>
              <a:rPr lang="cs-CZ" dirty="0" err="1" smtClean="0"/>
              <a:t>maltoheptaosid</a:t>
            </a:r>
            <a:endParaRPr lang="cs-CZ" dirty="0" smtClean="0"/>
          </a:p>
          <a:p>
            <a:endParaRPr lang="cs-CZ" dirty="0"/>
          </a:p>
          <a:p>
            <a:r>
              <a:rPr lang="cs-CZ" sz="2400" b="1" dirty="0">
                <a:solidFill>
                  <a:srgbClr val="C00000"/>
                </a:solidFill>
              </a:rPr>
              <a:t>EPS-G7-PNP 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↔ 7 glukóza + 4-nitrofenol    (</a:t>
            </a:r>
            <a:r>
              <a:rPr lang="cs-CZ" sz="2400" b="1" i="1" dirty="0">
                <a:solidFill>
                  <a:srgbClr val="C00000"/>
                </a:solidFill>
              </a:rPr>
              <a:t>AMS</a:t>
            </a:r>
            <a:r>
              <a:rPr lang="cs-CZ" sz="2400" b="1" dirty="0" smtClean="0">
                <a:solidFill>
                  <a:srgbClr val="C00000"/>
                </a:solidFill>
              </a:rPr>
              <a:t>)</a:t>
            </a:r>
          </a:p>
          <a:p>
            <a:endParaRPr lang="cs-CZ" sz="2400" dirty="0"/>
          </a:p>
          <a:p>
            <a:r>
              <a:rPr lang="cs-CZ" sz="2400" dirty="0" smtClean="0"/>
              <a:t>FOTOMETRICKY</a:t>
            </a:r>
            <a:r>
              <a:rPr lang="cs-CZ" sz="2400" dirty="0"/>
              <a:t>: </a:t>
            </a:r>
            <a:r>
              <a:rPr lang="cs-CZ" sz="2400" dirty="0" smtClean="0"/>
              <a:t>Zvýšení absorbance 4-NITROFENOLU při </a:t>
            </a:r>
            <a:r>
              <a:rPr lang="cs-CZ" sz="2400" b="1" dirty="0"/>
              <a:t>405 </a:t>
            </a:r>
            <a:r>
              <a:rPr lang="cs-CZ" sz="2400" b="1" dirty="0" err="1"/>
              <a:t>nm</a:t>
            </a:r>
            <a:r>
              <a:rPr lang="cs-CZ" sz="2400" b="1" dirty="0"/>
              <a:t> </a:t>
            </a:r>
            <a:endParaRPr lang="cs-CZ" sz="2400" b="1" dirty="0">
              <a:solidFill>
                <a:srgbClr val="C00000"/>
              </a:solidFill>
            </a:endParaRPr>
          </a:p>
          <a:p>
            <a:endParaRPr lang="cs-CZ" dirty="0" smtClean="0"/>
          </a:p>
          <a:p>
            <a:r>
              <a:rPr lang="cs-CZ" dirty="0" err="1"/>
              <a:t>Ethylidinová</a:t>
            </a:r>
            <a:r>
              <a:rPr lang="cs-CZ" dirty="0"/>
              <a:t> koncová skupina je vázána na koncovou molekulu glukózy(G7), která chrání substrát před účinkem jiných enzymů typu </a:t>
            </a:r>
            <a:r>
              <a:rPr lang="cs-CZ" dirty="0" err="1"/>
              <a:t>glukozidáz</a:t>
            </a:r>
            <a:r>
              <a:rPr lang="cs-CZ" dirty="0"/>
              <a:t>, na opačném konci je navázán 4-nitrofenol. AMS v substrátu hydrolyticky štěpí vnitřní vazby, vznikají jednotlivé fragmenty (oligosacharidy</a:t>
            </a:r>
            <a:r>
              <a:rPr lang="cs-CZ" dirty="0" smtClean="0"/>
              <a:t>). Zbytek </a:t>
            </a:r>
            <a:r>
              <a:rPr lang="cs-CZ" dirty="0"/>
              <a:t>řetězce rozštěpí α-</a:t>
            </a:r>
            <a:r>
              <a:rPr lang="cs-CZ" dirty="0" err="1"/>
              <a:t>glukozidáza</a:t>
            </a:r>
            <a:r>
              <a:rPr lang="cs-CZ" dirty="0"/>
              <a:t> a uvolní se-nitrofenol. V konečné fázi je může být substrát rozštěpen až na glukózu.</a:t>
            </a:r>
          </a:p>
        </p:txBody>
      </p:sp>
    </p:spTree>
    <p:extLst>
      <p:ext uri="{BB962C8B-B14F-4D97-AF65-F5344CB8AC3E}">
        <p14:creationId xmlns:p14="http://schemas.microsoft.com/office/powerpoint/2010/main" val="2547560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Izoenzymy AMS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395536" y="1859340"/>
            <a:ext cx="646246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• SLINNÝ </a:t>
            </a:r>
          </a:p>
          <a:p>
            <a:r>
              <a:rPr lang="cs-CZ" dirty="0"/>
              <a:t>• PANKREATICKÝ </a:t>
            </a:r>
          </a:p>
          <a:p>
            <a:endParaRPr lang="cs-CZ" dirty="0" smtClean="0"/>
          </a:p>
          <a:p>
            <a:r>
              <a:rPr lang="cs-CZ" dirty="0" smtClean="0"/>
              <a:t>MAKROAMYLÁZOVÝ komplex = komplexy </a:t>
            </a:r>
            <a:r>
              <a:rPr lang="cs-CZ" dirty="0" err="1" smtClean="0"/>
              <a:t>glykosylovaných</a:t>
            </a:r>
            <a:r>
              <a:rPr lang="cs-CZ" dirty="0" smtClean="0"/>
              <a:t> izoenzymů s </a:t>
            </a:r>
            <a:r>
              <a:rPr lang="cs-CZ" dirty="0" err="1" smtClean="0"/>
              <a:t>imunoglobulíny</a:t>
            </a:r>
            <a:r>
              <a:rPr lang="cs-CZ" dirty="0" smtClean="0"/>
              <a:t> a jinými bílkovinami v séru (</a:t>
            </a:r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/>
              <a:t>= 400 000 </a:t>
            </a:r>
            <a:r>
              <a:rPr lang="en-US" dirty="0" err="1"/>
              <a:t>až</a:t>
            </a:r>
            <a:r>
              <a:rPr lang="en-US" dirty="0"/>
              <a:t> 2 000 </a:t>
            </a:r>
            <a:r>
              <a:rPr lang="en-US" dirty="0" smtClean="0"/>
              <a:t>000</a:t>
            </a:r>
            <a:r>
              <a:rPr lang="cs-CZ" dirty="0" smtClean="0"/>
              <a:t>)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cs-CZ" dirty="0" smtClean="0"/>
              <a:t>Způsobuje </a:t>
            </a:r>
            <a:r>
              <a:rPr lang="cs-CZ" dirty="0"/>
              <a:t>zvýšení hodnot AMS v krevním séru </a:t>
            </a:r>
            <a:r>
              <a:rPr lang="cs-CZ" dirty="0" smtClean="0"/>
              <a:t>bez patologických </a:t>
            </a:r>
          </a:p>
          <a:p>
            <a:r>
              <a:rPr lang="cs-CZ" dirty="0"/>
              <a:t> </a:t>
            </a:r>
            <a:r>
              <a:rPr lang="cs-CZ" dirty="0" smtClean="0"/>
              <a:t>     příznaků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Metody stanovení </a:t>
            </a:r>
          </a:p>
          <a:p>
            <a:r>
              <a:rPr lang="cs-CZ" dirty="0"/>
              <a:t>1.Selektivní INHIBICE </a:t>
            </a:r>
            <a:r>
              <a:rPr lang="cs-CZ" dirty="0" err="1"/>
              <a:t>isoenzymů</a:t>
            </a:r>
            <a:r>
              <a:rPr lang="cs-CZ" dirty="0"/>
              <a:t> monoklonálními </a:t>
            </a:r>
            <a:r>
              <a:rPr lang="cs-CZ" dirty="0" smtClean="0"/>
              <a:t>protilátkami - takto stanovení </a:t>
            </a:r>
            <a:r>
              <a:rPr lang="cs-CZ" dirty="0">
                <a:solidFill>
                  <a:srgbClr val="C00000"/>
                </a:solidFill>
              </a:rPr>
              <a:t>pankreatické AMS</a:t>
            </a:r>
            <a:r>
              <a:rPr lang="cs-CZ" dirty="0"/>
              <a:t> </a:t>
            </a:r>
            <a:r>
              <a:rPr lang="cs-CZ" dirty="0" smtClean="0"/>
              <a:t>- referenční rozmezí: </a:t>
            </a:r>
            <a:r>
              <a:rPr lang="cs-CZ" dirty="0" smtClean="0">
                <a:solidFill>
                  <a:srgbClr val="C00000"/>
                </a:solidFill>
              </a:rPr>
              <a:t>0,22 – 0,88 µkat/l</a:t>
            </a:r>
          </a:p>
          <a:p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2.ELEKTROFORÉZA  (pankreatická + slinná)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451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Lipáza (LPS)</a:t>
            </a:r>
            <a:br>
              <a:rPr lang="cs-CZ" sz="3200" b="1" dirty="0" smtClean="0"/>
            </a:br>
            <a:r>
              <a:rPr lang="cs-CZ" sz="2000" i="1" dirty="0" err="1"/>
              <a:t>triacylglycertol-acylhydrolasa</a:t>
            </a:r>
            <a:r>
              <a:rPr lang="cs-CZ" sz="2000" i="1" dirty="0"/>
              <a:t>, EC 3.1.1.3</a:t>
            </a:r>
            <a:r>
              <a:rPr lang="cs-CZ" sz="2000" i="1" dirty="0" smtClean="0"/>
              <a:t>.</a:t>
            </a:r>
            <a:endParaRPr lang="cs-CZ" sz="2000" i="1" dirty="0"/>
          </a:p>
        </p:txBody>
      </p:sp>
      <p:sp>
        <p:nvSpPr>
          <p:cNvPr id="3" name="Obdélník 2"/>
          <p:cNvSpPr/>
          <p:nvPr/>
        </p:nvSpPr>
        <p:spPr>
          <a:xfrm>
            <a:off x="395536" y="1844824"/>
            <a:ext cx="828092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sz="2400" b="1" dirty="0"/>
              <a:t>LPS </a:t>
            </a:r>
            <a:r>
              <a:rPr lang="cs-CZ" sz="2400" b="1" dirty="0" smtClean="0"/>
              <a:t>katalyzuje reakci</a:t>
            </a:r>
          </a:p>
          <a:p>
            <a:r>
              <a:rPr lang="cs-CZ" sz="2000" dirty="0" err="1" smtClean="0"/>
              <a:t>triacylglycerol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smtClean="0"/>
              <a:t>3H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O </a:t>
            </a:r>
            <a:r>
              <a:rPr lang="cs-CZ" sz="2000" dirty="0"/>
              <a:t>→ glycerol 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smtClean="0"/>
              <a:t>3 mastné kyseliny      (LPS)</a:t>
            </a:r>
          </a:p>
          <a:p>
            <a:r>
              <a:rPr lang="cs-CZ" sz="2000" dirty="0" smtClean="0"/>
              <a:t>                                 postupně</a:t>
            </a:r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Výskyt</a:t>
            </a:r>
            <a:r>
              <a:rPr lang="cs-CZ" sz="2000" dirty="0"/>
              <a:t>: pankreatická </a:t>
            </a:r>
            <a:r>
              <a:rPr lang="cs-CZ" sz="2000" dirty="0" smtClean="0"/>
              <a:t>lipáza, </a:t>
            </a:r>
            <a:r>
              <a:rPr lang="cs-CZ" sz="2000" dirty="0"/>
              <a:t>jaterní </a:t>
            </a:r>
            <a:r>
              <a:rPr lang="cs-CZ" sz="2000" dirty="0" smtClean="0"/>
              <a:t>lipáza, </a:t>
            </a:r>
            <a:r>
              <a:rPr lang="cs-CZ" sz="2000" dirty="0"/>
              <a:t>lipoproteinová lipáza,… </a:t>
            </a:r>
          </a:p>
        </p:txBody>
      </p:sp>
    </p:spTree>
    <p:extLst>
      <p:ext uri="{BB962C8B-B14F-4D97-AF65-F5344CB8AC3E}">
        <p14:creationId xmlns:p14="http://schemas.microsoft.com/office/powerpoint/2010/main" val="3524766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LPS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467544" y="2060848"/>
            <a:ext cx="63904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Referenční </a:t>
            </a:r>
            <a:r>
              <a:rPr lang="cs-CZ" sz="2000" b="1" dirty="0" smtClean="0"/>
              <a:t>rozmezí:</a:t>
            </a:r>
            <a:r>
              <a:rPr lang="cs-CZ" sz="2000" dirty="0"/>
              <a:t> </a:t>
            </a:r>
            <a:r>
              <a:rPr lang="cs-CZ" sz="2000" dirty="0" smtClean="0"/>
              <a:t>     </a:t>
            </a:r>
            <a:r>
              <a:rPr lang="cs-CZ" sz="2000" b="1" dirty="0" smtClean="0">
                <a:solidFill>
                  <a:srgbClr val="C00000"/>
                </a:solidFill>
              </a:rPr>
              <a:t>0,22 </a:t>
            </a:r>
            <a:r>
              <a:rPr lang="cs-CZ" sz="2000" b="1" dirty="0">
                <a:solidFill>
                  <a:srgbClr val="C00000"/>
                </a:solidFill>
              </a:rPr>
              <a:t>- 1,00 µkat/l </a:t>
            </a:r>
            <a:r>
              <a:rPr lang="cs-CZ" sz="2000" dirty="0"/>
              <a:t>(platí pro metodu </a:t>
            </a:r>
            <a:r>
              <a:rPr lang="cs-CZ" sz="2000" dirty="0" err="1"/>
              <a:t>Roche</a:t>
            </a:r>
            <a:r>
              <a:rPr lang="cs-CZ" sz="2000" dirty="0"/>
              <a:t>)</a:t>
            </a:r>
          </a:p>
          <a:p>
            <a:r>
              <a:rPr lang="cs-CZ" sz="2000" dirty="0"/>
              <a:t>		</a:t>
            </a:r>
            <a:r>
              <a:rPr lang="cs-CZ" sz="2000" dirty="0" smtClean="0"/>
              <a:t>      do </a:t>
            </a:r>
            <a:r>
              <a:rPr lang="cs-CZ" sz="2000" dirty="0"/>
              <a:t>3,3 µkat/l (turbidimetrie)</a:t>
            </a:r>
          </a:p>
          <a:p>
            <a:endParaRPr lang="cs-CZ" sz="2000" b="1" i="1" dirty="0" smtClean="0"/>
          </a:p>
          <a:p>
            <a:endParaRPr lang="cs-CZ" sz="2000" b="1" i="1" dirty="0" smtClean="0"/>
          </a:p>
          <a:p>
            <a:endParaRPr lang="cs-CZ" sz="2000" b="1" i="1" dirty="0" smtClean="0"/>
          </a:p>
          <a:p>
            <a:r>
              <a:rPr lang="cs-CZ" sz="2000" b="1" dirty="0" smtClean="0"/>
              <a:t>Klinický </a:t>
            </a:r>
            <a:r>
              <a:rPr lang="cs-CZ" sz="2000" b="1" dirty="0"/>
              <a:t>význam: </a:t>
            </a:r>
          </a:p>
          <a:p>
            <a:r>
              <a:rPr lang="cs-CZ" sz="2000" dirty="0"/>
              <a:t>• detekce a vyloučení akutní pankreatitidy </a:t>
            </a:r>
            <a:endParaRPr lang="cs-CZ" sz="2000" dirty="0" smtClean="0"/>
          </a:p>
          <a:p>
            <a:r>
              <a:rPr lang="cs-CZ" sz="2000" dirty="0" smtClean="0"/>
              <a:t>• </a:t>
            </a:r>
            <a:r>
              <a:rPr lang="cs-CZ" sz="2000" dirty="0"/>
              <a:t>chronická pankreatitida </a:t>
            </a:r>
            <a:endParaRPr lang="cs-CZ" sz="2000" dirty="0" smtClean="0"/>
          </a:p>
          <a:p>
            <a:r>
              <a:rPr lang="cs-CZ" sz="2000" dirty="0" smtClean="0"/>
              <a:t>• </a:t>
            </a:r>
            <a:r>
              <a:rPr lang="cs-CZ" sz="2000" dirty="0"/>
              <a:t>obstrukce pankreatického traktu </a:t>
            </a:r>
          </a:p>
        </p:txBody>
      </p:sp>
    </p:spTree>
    <p:extLst>
      <p:ext uri="{BB962C8B-B14F-4D97-AF65-F5344CB8AC3E}">
        <p14:creationId xmlns:p14="http://schemas.microsoft.com/office/powerpoint/2010/main" val="18721816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Stanovení LPS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764704"/>
            <a:ext cx="88924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Materiál: sérum, plasma, punktát</a:t>
            </a:r>
          </a:p>
          <a:p>
            <a:endParaRPr lang="cs-CZ" b="1" dirty="0" smtClean="0"/>
          </a:p>
          <a:p>
            <a:r>
              <a:rPr lang="cs-CZ" b="1" dirty="0" smtClean="0"/>
              <a:t>Referenční </a:t>
            </a:r>
            <a:r>
              <a:rPr lang="cs-CZ" b="1" dirty="0"/>
              <a:t>metoda</a:t>
            </a:r>
            <a:r>
              <a:rPr lang="cs-CZ" b="1" i="1" dirty="0"/>
              <a:t>:</a:t>
            </a:r>
            <a:r>
              <a:rPr lang="cs-CZ" b="1" dirty="0"/>
              <a:t> </a:t>
            </a:r>
            <a:r>
              <a:rPr lang="cs-CZ" dirty="0"/>
              <a:t>není k dispozici</a:t>
            </a:r>
          </a:p>
          <a:p>
            <a:r>
              <a:rPr lang="cs-CZ" b="1" dirty="0" smtClean="0"/>
              <a:t>Rutinní metody:</a:t>
            </a:r>
          </a:p>
          <a:p>
            <a:r>
              <a:rPr lang="cs-CZ" b="1" dirty="0" smtClean="0"/>
              <a:t>a) Fotometrie</a:t>
            </a:r>
            <a:endParaRPr lang="cs-CZ" b="1" dirty="0"/>
          </a:p>
          <a:p>
            <a:r>
              <a:rPr lang="cs-CZ" dirty="0" smtClean="0"/>
              <a:t>substrát 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DGGR (1,2-o-DILAURYL-rac-GLYCERO-3-GLUTARIC </a:t>
            </a:r>
            <a:r>
              <a:rPr lang="cs-CZ" dirty="0"/>
              <a:t>ACID-(6´-METHYLRESORUFIN) </a:t>
            </a:r>
            <a:r>
              <a:rPr lang="cs-CZ" dirty="0" smtClean="0"/>
              <a:t>ESTER</a:t>
            </a:r>
            <a:r>
              <a:rPr lang="cs-CZ" dirty="0"/>
              <a:t> </a:t>
            </a:r>
            <a:r>
              <a:rPr lang="cs-CZ" dirty="0" smtClean="0"/>
              <a:t>- patent </a:t>
            </a:r>
            <a:r>
              <a:rPr lang="cs-CZ" dirty="0" err="1" smtClean="0"/>
              <a:t>Roche</a:t>
            </a:r>
            <a:r>
              <a:rPr lang="cs-CZ" dirty="0" smtClean="0"/>
              <a:t> 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DGGR↔ </a:t>
            </a:r>
            <a:r>
              <a:rPr lang="cs-CZ" sz="2000" b="1" dirty="0" err="1">
                <a:solidFill>
                  <a:srgbClr val="C00000"/>
                </a:solidFill>
              </a:rPr>
              <a:t>glutarová</a:t>
            </a:r>
            <a:r>
              <a:rPr lang="cs-CZ" sz="2000" b="1" dirty="0">
                <a:solidFill>
                  <a:srgbClr val="C00000"/>
                </a:solidFill>
              </a:rPr>
              <a:t> kyselina  + 6´-</a:t>
            </a:r>
            <a:r>
              <a:rPr lang="cs-CZ" sz="2000" b="1" dirty="0" smtClean="0">
                <a:solidFill>
                  <a:srgbClr val="C00000"/>
                </a:solidFill>
              </a:rPr>
              <a:t>methylresorufin   (LPS)</a:t>
            </a:r>
            <a:endParaRPr lang="cs-CZ" dirty="0" smtClean="0"/>
          </a:p>
          <a:p>
            <a:r>
              <a:rPr lang="cs-CZ" dirty="0" smtClean="0"/>
              <a:t>FOTOMETRICKY</a:t>
            </a:r>
            <a:r>
              <a:rPr lang="cs-CZ" dirty="0"/>
              <a:t>: </a:t>
            </a:r>
            <a:r>
              <a:rPr lang="cs-CZ" dirty="0" smtClean="0"/>
              <a:t>Nárůst absorbance </a:t>
            </a:r>
            <a:r>
              <a:rPr lang="cs-CZ" dirty="0"/>
              <a:t>METHYLRESORUFINU při 580 </a:t>
            </a:r>
            <a:r>
              <a:rPr lang="cs-CZ" dirty="0" err="1"/>
              <a:t>nm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substrát </a:t>
            </a:r>
            <a:r>
              <a:rPr lang="cs-CZ" dirty="0"/>
              <a:t>: 1,2-DIGLYCERID 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1,2-diglycerid +  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 ↔ glycerol  +  mastná </a:t>
            </a:r>
            <a:r>
              <a:rPr lang="cs-CZ" sz="2000" b="1" dirty="0" smtClean="0">
                <a:solidFill>
                  <a:srgbClr val="C00000"/>
                </a:solidFill>
              </a:rPr>
              <a:t>kyselina                         (</a:t>
            </a:r>
            <a:r>
              <a:rPr lang="cs-CZ" sz="2000" b="1" i="1" dirty="0" smtClean="0">
                <a:solidFill>
                  <a:srgbClr val="C00000"/>
                </a:solidFill>
              </a:rPr>
              <a:t>LPS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glycerol </a:t>
            </a:r>
            <a:r>
              <a:rPr lang="cs-CZ" sz="2000" b="1" dirty="0">
                <a:solidFill>
                  <a:srgbClr val="C00000"/>
                </a:solidFill>
              </a:rPr>
              <a:t>+ ATP   →  glycerol-3-fosfát  +  ADP  </a:t>
            </a:r>
            <a:r>
              <a:rPr lang="cs-CZ" sz="2000" b="1" dirty="0" smtClean="0">
                <a:solidFill>
                  <a:srgbClr val="C00000"/>
                </a:solidFill>
              </a:rPr>
              <a:t>                                         (</a:t>
            </a:r>
            <a:r>
              <a:rPr lang="cs-CZ" sz="2000" b="1" i="1" dirty="0">
                <a:solidFill>
                  <a:srgbClr val="C00000"/>
                </a:solidFill>
              </a:rPr>
              <a:t>GK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glycerol-3-fosfát + O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  →  </a:t>
            </a:r>
            <a:r>
              <a:rPr lang="cs-CZ" sz="2000" b="1" dirty="0" err="1">
                <a:solidFill>
                  <a:srgbClr val="C00000"/>
                </a:solidFill>
              </a:rPr>
              <a:t>dihydroxyacetonfosfát</a:t>
            </a:r>
            <a:r>
              <a:rPr lang="cs-CZ" sz="2000" b="1" dirty="0">
                <a:solidFill>
                  <a:srgbClr val="C00000"/>
                </a:solidFill>
              </a:rPr>
              <a:t>  +  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smtClean="0">
                <a:solidFill>
                  <a:srgbClr val="C00000"/>
                </a:solidFill>
              </a:rPr>
              <a:t>                (</a:t>
            </a:r>
            <a:r>
              <a:rPr lang="cs-CZ" sz="2000" b="1" i="1" dirty="0">
                <a:solidFill>
                  <a:srgbClr val="C00000"/>
                </a:solidFill>
              </a:rPr>
              <a:t>GPO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</a:t>
            </a:r>
            <a:r>
              <a:rPr lang="cs-CZ" sz="2000" b="1" baseline="-25000" dirty="0">
                <a:solidFill>
                  <a:srgbClr val="C00000"/>
                </a:solidFill>
              </a:rPr>
              <a:t>2 </a:t>
            </a:r>
            <a:r>
              <a:rPr lang="cs-CZ" sz="2000" b="1" dirty="0">
                <a:solidFill>
                  <a:srgbClr val="C00000"/>
                </a:solidFill>
              </a:rPr>
              <a:t>+ 4-aminoantipyrin  + fenol   →  </a:t>
            </a:r>
            <a:r>
              <a:rPr lang="cs-CZ" sz="2000" b="1" dirty="0" err="1">
                <a:solidFill>
                  <a:srgbClr val="C00000"/>
                </a:solidFill>
              </a:rPr>
              <a:t>chinonmonoiminové</a:t>
            </a:r>
            <a:r>
              <a:rPr lang="cs-CZ" sz="2000" b="1" dirty="0">
                <a:solidFill>
                  <a:srgbClr val="C00000"/>
                </a:solidFill>
              </a:rPr>
              <a:t> barvivo + </a:t>
            </a:r>
            <a:r>
              <a:rPr lang="cs-CZ" sz="2000" b="1" dirty="0" smtClean="0">
                <a:solidFill>
                  <a:srgbClr val="C00000"/>
                </a:solidFill>
              </a:rPr>
              <a:t>H</a:t>
            </a:r>
            <a:r>
              <a:rPr lang="cs-CZ" sz="2000" b="1" baseline="-25000" dirty="0" smtClean="0">
                <a:solidFill>
                  <a:srgbClr val="C00000"/>
                </a:solidFill>
              </a:rPr>
              <a:t>2</a:t>
            </a:r>
            <a:r>
              <a:rPr lang="cs-CZ" sz="2000" b="1" dirty="0" smtClean="0">
                <a:solidFill>
                  <a:srgbClr val="C00000"/>
                </a:solidFill>
              </a:rPr>
              <a:t>O (</a:t>
            </a:r>
            <a:r>
              <a:rPr lang="cs-CZ" sz="2000" b="1" i="1" dirty="0" smtClean="0">
                <a:solidFill>
                  <a:srgbClr val="C00000"/>
                </a:solidFill>
              </a:rPr>
              <a:t>peroxidáza</a:t>
            </a:r>
            <a:r>
              <a:rPr lang="cs-CZ" sz="2000" b="1" dirty="0" smtClean="0">
                <a:solidFill>
                  <a:srgbClr val="C00000"/>
                </a:solidFill>
              </a:rPr>
              <a:t>)</a:t>
            </a:r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dirty="0"/>
              <a:t>FOTOMETRICKY: Nárůst </a:t>
            </a:r>
            <a:r>
              <a:rPr lang="cs-CZ" sz="2000" dirty="0" smtClean="0"/>
              <a:t>absorbance barevného produktu</a:t>
            </a:r>
            <a:r>
              <a:rPr lang="cs-CZ" sz="2000" b="1" dirty="0" smtClean="0">
                <a:solidFill>
                  <a:srgbClr val="C00000"/>
                </a:solidFill>
              </a:rPr>
              <a:t>  </a:t>
            </a:r>
          </a:p>
          <a:p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dirty="0" smtClean="0"/>
              <a:t>b) Turbidimetrické metody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065918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200" dirty="0"/>
              <a:t/>
            </a:r>
            <a:br>
              <a:rPr lang="cs-CZ" sz="1200" dirty="0"/>
            </a:br>
            <a:r>
              <a:rPr lang="cs-CZ" sz="3600" b="1" dirty="0" err="1"/>
              <a:t>Kreatinkináza</a:t>
            </a:r>
            <a:r>
              <a:rPr lang="cs-CZ" sz="3600" b="1" dirty="0"/>
              <a:t> (</a:t>
            </a:r>
            <a:r>
              <a:rPr lang="cs-CZ" sz="3600" b="1" dirty="0" smtClean="0"/>
              <a:t>CK)</a:t>
            </a:r>
            <a:r>
              <a:rPr lang="cs-CZ" sz="3600" cap="all" dirty="0" smtClean="0"/>
              <a:t/>
            </a:r>
            <a:br>
              <a:rPr lang="cs-CZ" sz="3600" cap="all" dirty="0" smtClean="0"/>
            </a:br>
            <a:r>
              <a:rPr lang="cs-CZ" sz="3600" b="1" dirty="0" smtClean="0"/>
              <a:t>  </a:t>
            </a:r>
            <a:r>
              <a:rPr lang="cs-CZ" sz="2200" i="1" dirty="0" smtClean="0"/>
              <a:t>ATP-kreatin </a:t>
            </a:r>
            <a:r>
              <a:rPr lang="cs-CZ" sz="2200" i="1" dirty="0"/>
              <a:t>N-</a:t>
            </a:r>
            <a:r>
              <a:rPr lang="cs-CZ" sz="2200" i="1" dirty="0" err="1"/>
              <a:t>fosfotransferasa</a:t>
            </a:r>
            <a:r>
              <a:rPr lang="cs-CZ" sz="2200" i="1" dirty="0"/>
              <a:t>, EC 2.7.3.2</a:t>
            </a:r>
            <a:r>
              <a:rPr lang="cs-CZ" sz="2200" i="1" dirty="0" smtClean="0"/>
              <a:t>.</a:t>
            </a:r>
            <a:r>
              <a:rPr lang="cs-CZ" sz="2200" i="1" dirty="0"/>
              <a:t/>
            </a:r>
            <a:br>
              <a:rPr lang="cs-CZ" sz="2200" i="1" dirty="0"/>
            </a:b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323528" y="1700808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err="1"/>
              <a:t>Kreatinkináza</a:t>
            </a:r>
            <a:r>
              <a:rPr lang="cs-CZ" sz="2000" b="1" dirty="0"/>
              <a:t> katalyzuje defosforylaci </a:t>
            </a:r>
            <a:r>
              <a:rPr lang="cs-CZ" sz="2000" b="1" dirty="0" err="1"/>
              <a:t>kreatinfosfátu</a:t>
            </a:r>
            <a:r>
              <a:rPr lang="cs-CZ" sz="2000" b="1" dirty="0"/>
              <a:t> v přítomnosti komplexu </a:t>
            </a:r>
            <a:r>
              <a:rPr lang="cs-CZ" sz="2000" b="1" dirty="0" smtClean="0"/>
              <a:t>ADP-Mg</a:t>
            </a:r>
            <a:r>
              <a:rPr lang="cs-CZ" sz="2000" b="1" baseline="30000" dirty="0" smtClean="0"/>
              <a:t>2+</a:t>
            </a:r>
            <a:r>
              <a:rPr lang="cs-CZ" sz="2000" b="1" dirty="0"/>
              <a:t> </a:t>
            </a:r>
            <a:r>
              <a:rPr lang="cs-CZ" dirty="0"/>
              <a:t>(</a:t>
            </a:r>
            <a:r>
              <a:rPr lang="cs-CZ" dirty="0" smtClean="0"/>
              <a:t>a</a:t>
            </a:r>
            <a:r>
              <a:rPr lang="cs-CZ" dirty="0"/>
              <a:t> </a:t>
            </a:r>
            <a:r>
              <a:rPr lang="cs-CZ" dirty="0" smtClean="0"/>
              <a:t>opačně)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Kreatinfosfát</a:t>
            </a:r>
            <a:r>
              <a:rPr lang="cs-CZ" dirty="0" smtClean="0"/>
              <a:t> - důležitá rezerva </a:t>
            </a:r>
            <a:r>
              <a:rPr lang="cs-CZ" dirty="0"/>
              <a:t>energie ve </a:t>
            </a:r>
            <a:r>
              <a:rPr lang="cs-CZ" dirty="0" smtClean="0"/>
              <a:t>svalu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Tvorbou </a:t>
            </a:r>
            <a:r>
              <a:rPr lang="cs-CZ" dirty="0"/>
              <a:t>ATP dodává </a:t>
            </a:r>
            <a:r>
              <a:rPr lang="cs-CZ" dirty="0" smtClean="0"/>
              <a:t>energii </a:t>
            </a:r>
            <a:r>
              <a:rPr lang="cs-CZ" dirty="0"/>
              <a:t>pro svalovou </a:t>
            </a:r>
            <a:r>
              <a:rPr lang="cs-CZ" dirty="0" smtClean="0"/>
              <a:t>práci</a:t>
            </a:r>
          </a:p>
          <a:p>
            <a:endParaRPr lang="cs-CZ" dirty="0"/>
          </a:p>
          <a:p>
            <a:r>
              <a:rPr lang="cs-CZ" dirty="0" smtClean="0"/>
              <a:t>                                      </a:t>
            </a:r>
            <a:r>
              <a:rPr lang="cs-CZ" dirty="0" err="1" smtClean="0"/>
              <a:t>Kreatinfosfát</a:t>
            </a:r>
            <a:r>
              <a:rPr lang="cs-CZ" dirty="0" smtClean="0"/>
              <a:t> + ADP </a:t>
            </a:r>
            <a:r>
              <a:rPr lang="cs-CZ" dirty="0"/>
              <a:t>↔</a:t>
            </a:r>
            <a:r>
              <a:rPr lang="cs-CZ" dirty="0" smtClean="0"/>
              <a:t> Kreatin + ATP   </a:t>
            </a:r>
            <a:r>
              <a:rPr lang="cs-CZ" i="1" dirty="0" smtClean="0"/>
              <a:t>(CK)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CK přítomna v cytoplazmě a mitochondriích buněk kosterního svalstva, srdce, mozku a hladké svalovině, ne v erytrocytech</a:t>
            </a:r>
          </a:p>
          <a:p>
            <a:endParaRPr lang="cs-CZ" dirty="0" smtClean="0"/>
          </a:p>
          <a:p>
            <a:r>
              <a:rPr lang="cs-CZ" dirty="0" smtClean="0"/>
              <a:t>Izoenzymy:</a:t>
            </a:r>
            <a:endParaRPr lang="cs-CZ" dirty="0"/>
          </a:p>
          <a:p>
            <a:r>
              <a:rPr lang="cs-CZ" dirty="0" smtClean="0"/>
              <a:t>v myokardu: 80% CK-MM a 20% CK-MB </a:t>
            </a:r>
          </a:p>
          <a:p>
            <a:r>
              <a:rPr lang="cs-CZ" dirty="0" smtClean="0"/>
              <a:t>v kosterním svalstvu: 98% CK-MM a 2% CK-MB(!)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4044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CK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467544" y="1052736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i="1" dirty="0" smtClean="0"/>
          </a:p>
          <a:p>
            <a:endParaRPr lang="cs-CZ" sz="2400" b="1" i="1" dirty="0" smtClean="0"/>
          </a:p>
          <a:p>
            <a:endParaRPr lang="cs-CZ" sz="2400" b="1" i="1" dirty="0" smtClean="0"/>
          </a:p>
          <a:p>
            <a:r>
              <a:rPr lang="cs-CZ" sz="2400" b="1" dirty="0" smtClean="0"/>
              <a:t>Referenční rozmezí:     </a:t>
            </a:r>
            <a:r>
              <a:rPr lang="cs-CZ" sz="2400" b="1" dirty="0" smtClean="0">
                <a:solidFill>
                  <a:srgbClr val="C00000"/>
                </a:solidFill>
              </a:rPr>
              <a:t>M </a:t>
            </a:r>
            <a:r>
              <a:rPr lang="cs-CZ" sz="2400" b="1" dirty="0">
                <a:solidFill>
                  <a:srgbClr val="C00000"/>
                </a:solidFill>
              </a:rPr>
              <a:t>&lt;3,12 µkat/l		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                                          Ž </a:t>
            </a:r>
            <a:r>
              <a:rPr lang="cs-CZ" sz="2400" b="1" dirty="0">
                <a:solidFill>
                  <a:srgbClr val="C00000"/>
                </a:solidFill>
              </a:rPr>
              <a:t>&lt;2,87 µkat/l</a:t>
            </a:r>
          </a:p>
          <a:p>
            <a:endParaRPr lang="cs-CZ" sz="2000" dirty="0" smtClean="0"/>
          </a:p>
          <a:p>
            <a:r>
              <a:rPr lang="cs-CZ" sz="2000" b="1" dirty="0" smtClean="0"/>
              <a:t>Interference: </a:t>
            </a:r>
            <a:r>
              <a:rPr lang="cs-CZ" sz="2000" dirty="0" smtClean="0"/>
              <a:t>Při hemolýze ruší </a:t>
            </a:r>
            <a:r>
              <a:rPr lang="cs-CZ" sz="2000" dirty="0" err="1" smtClean="0"/>
              <a:t>adenylkináza</a:t>
            </a:r>
            <a:r>
              <a:rPr lang="cs-CZ" sz="2000" dirty="0" smtClean="0"/>
              <a:t> z erytrocytů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Klinický </a:t>
            </a:r>
            <a:r>
              <a:rPr lang="cs-CZ" sz="2000" b="1" dirty="0"/>
              <a:t>význam: </a:t>
            </a:r>
          </a:p>
          <a:p>
            <a:r>
              <a:rPr lang="cs-CZ" sz="2000" dirty="0"/>
              <a:t>• onemocnění kosterního svalstva </a:t>
            </a:r>
          </a:p>
          <a:p>
            <a:r>
              <a:rPr lang="cs-CZ" sz="2000" dirty="0"/>
              <a:t>• onemocnění srdečního svalu (infarkt myokardu – sledování dynamiky) </a:t>
            </a:r>
          </a:p>
          <a:p>
            <a:r>
              <a:rPr lang="cs-CZ" sz="2000" dirty="0"/>
              <a:t>• onemocnění centrální nervové soustavy (CNS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290631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3600" b="1" dirty="0" smtClean="0"/>
              <a:t>Doporučené metody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251520" y="1052736"/>
            <a:ext cx="82809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b="1" dirty="0"/>
              <a:t>Enzym </a:t>
            </a:r>
            <a:r>
              <a:rPr lang="cs-CZ" dirty="0"/>
              <a:t>	</a:t>
            </a:r>
            <a:r>
              <a:rPr lang="cs-CZ" b="1" dirty="0"/>
              <a:t>Referenční metoda </a:t>
            </a:r>
            <a:r>
              <a:rPr lang="cs-CZ" dirty="0"/>
              <a:t>	</a:t>
            </a:r>
            <a:r>
              <a:rPr lang="cs-CZ" b="1" dirty="0"/>
              <a:t>Certifikovaný referenční materiál </a:t>
            </a:r>
            <a:r>
              <a:rPr lang="cs-CZ" dirty="0"/>
              <a:t>	</a:t>
            </a:r>
          </a:p>
          <a:p>
            <a:endParaRPr lang="cs-CZ" dirty="0"/>
          </a:p>
          <a:p>
            <a:r>
              <a:rPr lang="pt-BR" b="1" dirty="0"/>
              <a:t>ALP </a:t>
            </a:r>
            <a:r>
              <a:rPr lang="pt-BR" dirty="0"/>
              <a:t>	IFCC metoda 	</a:t>
            </a:r>
            <a:r>
              <a:rPr lang="cs-CZ" dirty="0" smtClean="0"/>
              <a:t>                  </a:t>
            </a:r>
            <a:r>
              <a:rPr lang="pt-BR" dirty="0" smtClean="0"/>
              <a:t>JC </a:t>
            </a:r>
            <a:r>
              <a:rPr lang="pt-BR" dirty="0"/>
              <a:t>ERM 20327 	</a:t>
            </a:r>
          </a:p>
          <a:p>
            <a:r>
              <a:rPr lang="cs-CZ" b="1" dirty="0"/>
              <a:t>AMS </a:t>
            </a:r>
            <a:r>
              <a:rPr lang="cs-CZ" dirty="0"/>
              <a:t>	IFCC metoda 	</a:t>
            </a:r>
            <a:r>
              <a:rPr lang="cs-CZ" dirty="0" smtClean="0"/>
              <a:t>                  ERM-AD456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</a:t>
            </a:r>
            <a:r>
              <a:rPr lang="cs-CZ" dirty="0" smtClean="0"/>
              <a:t>2032</a:t>
            </a:r>
          </a:p>
          <a:p>
            <a:endParaRPr lang="cs-CZ" dirty="0" smtClean="0"/>
          </a:p>
          <a:p>
            <a:r>
              <a:rPr lang="cs-CZ" b="1" dirty="0" smtClean="0"/>
              <a:t>AST </a:t>
            </a:r>
            <a:r>
              <a:rPr lang="cs-CZ" dirty="0"/>
              <a:t>	IFCC/IRMM metoda 	JC-ERM 20327 	</a:t>
            </a:r>
          </a:p>
          <a:p>
            <a:r>
              <a:rPr lang="cs-CZ" b="1" dirty="0"/>
              <a:t>ALT </a:t>
            </a:r>
            <a:r>
              <a:rPr lang="cs-CZ" dirty="0"/>
              <a:t>	IFCC/IRMM metoda 	ERM-AD454 (IRMM </a:t>
            </a:r>
            <a:r>
              <a:rPr lang="cs-CZ" dirty="0" err="1"/>
              <a:t>Geel</a:t>
            </a:r>
            <a:r>
              <a:rPr lang="cs-CZ" dirty="0"/>
              <a:t>); JC-ERM 20327 	</a:t>
            </a:r>
          </a:p>
          <a:p>
            <a:r>
              <a:rPr lang="en-US" b="1" dirty="0"/>
              <a:t>CK </a:t>
            </a:r>
            <a:r>
              <a:rPr lang="en-US" dirty="0"/>
              <a:t>	IFCC/IRMM </a:t>
            </a:r>
            <a:r>
              <a:rPr lang="en-US" dirty="0" err="1"/>
              <a:t>metoda</a:t>
            </a:r>
            <a:r>
              <a:rPr lang="en-US" dirty="0"/>
              <a:t> 	ERM-AD455 (IRMM </a:t>
            </a:r>
            <a:r>
              <a:rPr lang="en-US" dirty="0" err="1"/>
              <a:t>Geel</a:t>
            </a:r>
            <a:r>
              <a:rPr lang="en-US" dirty="0"/>
              <a:t>); JC-ERM 20327 	</a:t>
            </a:r>
          </a:p>
          <a:p>
            <a:r>
              <a:rPr lang="cs-CZ" b="1" dirty="0"/>
              <a:t>GGT </a:t>
            </a:r>
            <a:r>
              <a:rPr lang="cs-CZ" dirty="0"/>
              <a:t>	IFCC/IRMM metoda 	ERM-AD452 (IRMM </a:t>
            </a:r>
            <a:r>
              <a:rPr lang="cs-CZ" dirty="0" err="1"/>
              <a:t>Geel</a:t>
            </a:r>
            <a:r>
              <a:rPr lang="cs-CZ" dirty="0"/>
              <a:t>); JC-ERM 20327 	</a:t>
            </a:r>
          </a:p>
          <a:p>
            <a:r>
              <a:rPr lang="cs-CZ" b="1" dirty="0"/>
              <a:t>LD </a:t>
            </a:r>
            <a:r>
              <a:rPr lang="cs-CZ" dirty="0"/>
              <a:t>	IFCC metoda 	</a:t>
            </a:r>
            <a:r>
              <a:rPr lang="cs-CZ" dirty="0" smtClean="0"/>
              <a:t>                  ERM-AD453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20327 </a:t>
            </a:r>
            <a:endParaRPr lang="cs-CZ" dirty="0" smtClean="0"/>
          </a:p>
          <a:p>
            <a:r>
              <a:rPr lang="cs-CZ" b="1" dirty="0" smtClean="0"/>
              <a:t>LPS </a:t>
            </a:r>
            <a:r>
              <a:rPr lang="cs-CZ" dirty="0"/>
              <a:t>	</a:t>
            </a:r>
          </a:p>
          <a:p>
            <a:r>
              <a:rPr lang="cs-CZ" b="1" dirty="0"/>
              <a:t>CHS </a:t>
            </a:r>
            <a:r>
              <a:rPr lang="cs-CZ" dirty="0"/>
              <a:t>	</a:t>
            </a:r>
          </a:p>
          <a:p>
            <a:r>
              <a:rPr lang="cs-CZ" b="1" dirty="0"/>
              <a:t>PAMS </a:t>
            </a:r>
            <a:r>
              <a:rPr lang="cs-CZ" dirty="0"/>
              <a:t>	IFCC metoda 	</a:t>
            </a:r>
            <a:r>
              <a:rPr lang="cs-CZ" dirty="0" smtClean="0"/>
              <a:t>                  ERM-AD456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20327 </a:t>
            </a:r>
            <a:endParaRPr lang="cs-CZ" dirty="0" smtClean="0"/>
          </a:p>
          <a:p>
            <a:endParaRPr lang="cs-CZ" dirty="0" smtClean="0"/>
          </a:p>
          <a:p>
            <a:r>
              <a:rPr lang="cs-CZ" i="1" dirty="0" smtClean="0"/>
              <a:t>IFCC - </a:t>
            </a:r>
            <a:r>
              <a:rPr lang="en-US" i="1" dirty="0" smtClean="0"/>
              <a:t>International </a:t>
            </a:r>
            <a:r>
              <a:rPr lang="en-US" i="1" dirty="0"/>
              <a:t>Federation of Clinical Chemistry</a:t>
            </a:r>
            <a:r>
              <a:rPr lang="en-US" dirty="0"/>
              <a:t> 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96185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CK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2400" b="1" dirty="0" err="1">
                <a:solidFill>
                  <a:srgbClr val="C00000"/>
                </a:solidFill>
              </a:rPr>
              <a:t>Kreatinfosfát</a:t>
            </a:r>
            <a:r>
              <a:rPr lang="cs-CZ" sz="2400" b="1" dirty="0">
                <a:solidFill>
                  <a:srgbClr val="C00000"/>
                </a:solidFill>
              </a:rPr>
              <a:t> + ADP ↔ Kreatin + ATP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      </a:t>
            </a:r>
            <a:r>
              <a:rPr lang="cs-CZ" sz="2400" b="1" i="1" dirty="0" smtClean="0">
                <a:solidFill>
                  <a:srgbClr val="C00000"/>
                </a:solidFill>
              </a:rPr>
              <a:t>(CK)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ATP </a:t>
            </a:r>
            <a:r>
              <a:rPr lang="cs-CZ" sz="2400" b="1" dirty="0">
                <a:solidFill>
                  <a:srgbClr val="C00000"/>
                </a:solidFill>
              </a:rPr>
              <a:t>+ D-Glukóza ↔ ADP + D-Glukózo-6-fosfát </a:t>
            </a:r>
            <a:r>
              <a:rPr lang="cs-CZ" sz="2400" b="1" dirty="0" smtClean="0">
                <a:solidFill>
                  <a:srgbClr val="C00000"/>
                </a:solidFill>
              </a:rPr>
              <a:t>             </a:t>
            </a:r>
            <a:r>
              <a:rPr lang="cs-CZ" sz="2400" b="1" i="1" dirty="0" smtClean="0">
                <a:solidFill>
                  <a:srgbClr val="C00000"/>
                </a:solidFill>
              </a:rPr>
              <a:t>(</a:t>
            </a:r>
            <a:r>
              <a:rPr lang="cs-CZ" sz="2400" b="1" i="1" dirty="0" err="1" smtClean="0">
                <a:solidFill>
                  <a:srgbClr val="C00000"/>
                </a:solidFill>
              </a:rPr>
              <a:t>Hexokináza</a:t>
            </a:r>
            <a:r>
              <a:rPr lang="cs-CZ" sz="2400" b="1" i="1" dirty="0" smtClean="0">
                <a:solidFill>
                  <a:srgbClr val="C00000"/>
                </a:solidFill>
              </a:rPr>
              <a:t>) 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D-GLU-6-P </a:t>
            </a:r>
            <a:r>
              <a:rPr lang="cs-CZ" sz="2400" b="1" dirty="0">
                <a:solidFill>
                  <a:srgbClr val="C00000"/>
                </a:solidFill>
              </a:rPr>
              <a:t>+ NADP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↔ </a:t>
            </a:r>
            <a:r>
              <a:rPr lang="cs-CZ" sz="2400" b="1" dirty="0">
                <a:solidFill>
                  <a:srgbClr val="C00000"/>
                </a:solidFill>
              </a:rPr>
              <a:t>D-Glukonát-6-P+NADPH+H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</a:t>
            </a:r>
            <a:r>
              <a:rPr lang="cs-CZ" sz="2400" b="1" i="1" dirty="0" smtClean="0">
                <a:solidFill>
                  <a:srgbClr val="C00000"/>
                </a:solidFill>
              </a:rPr>
              <a:t>(G6PD)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FOTOMETRICKY - nárůst </a:t>
            </a:r>
            <a:r>
              <a:rPr lang="cs-CZ" dirty="0"/>
              <a:t>absorbance NADPH při 340 </a:t>
            </a:r>
            <a:r>
              <a:rPr lang="cs-CZ" dirty="0" err="1"/>
              <a:t>nm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Po odběru krve </a:t>
            </a:r>
            <a:r>
              <a:rPr lang="cs-CZ" dirty="0" smtClean="0"/>
              <a:t>- CK </a:t>
            </a:r>
            <a:r>
              <a:rPr lang="cs-CZ" dirty="0"/>
              <a:t>rychle inaktivována oxidací SH-skupin </a:t>
            </a:r>
            <a:endParaRPr lang="cs-CZ" dirty="0" smtClean="0"/>
          </a:p>
          <a:p>
            <a:r>
              <a:rPr lang="cs-CZ" dirty="0" smtClean="0"/>
              <a:t>Reaktivace při stanovení: </a:t>
            </a:r>
            <a:r>
              <a:rPr lang="cs-CZ" dirty="0"/>
              <a:t>N-ACETYL CYSTEIN ( NAC)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858025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Izoenzymy CK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323528" y="1844824"/>
            <a:ext cx="820891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CK </a:t>
            </a:r>
            <a:r>
              <a:rPr lang="cs-CZ" sz="2000" b="1" dirty="0"/>
              <a:t>se skládá ze 2 podjednotek </a:t>
            </a:r>
            <a:r>
              <a:rPr lang="cs-CZ" sz="2000" dirty="0"/>
              <a:t>(dimer; </a:t>
            </a:r>
            <a:r>
              <a:rPr lang="cs-CZ" sz="2000" dirty="0" err="1"/>
              <a:t>Mr</a:t>
            </a:r>
            <a:r>
              <a:rPr lang="cs-CZ" sz="2000" dirty="0"/>
              <a:t>=40 000): M ( </a:t>
            </a:r>
            <a:r>
              <a:rPr lang="cs-CZ" sz="2000" dirty="0" err="1"/>
              <a:t>muscle</a:t>
            </a:r>
            <a:r>
              <a:rPr lang="cs-CZ" sz="2000" dirty="0"/>
              <a:t>) a B (brain) 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</a:t>
            </a:r>
            <a:r>
              <a:rPr lang="cs-CZ" sz="2000" dirty="0" smtClean="0"/>
              <a:t>ombinací </a:t>
            </a:r>
            <a:r>
              <a:rPr lang="cs-CZ" sz="2000" dirty="0"/>
              <a:t>vznikají 3 izoenzymy</a:t>
            </a:r>
            <a:r>
              <a:rPr lang="cs-CZ" sz="2000" dirty="0" smtClean="0"/>
              <a:t>: CK-MM</a:t>
            </a:r>
            <a:r>
              <a:rPr lang="cs-CZ" sz="2000" dirty="0"/>
              <a:t>, </a:t>
            </a:r>
            <a:r>
              <a:rPr lang="cs-CZ" sz="2000" b="1" dirty="0"/>
              <a:t>CK-MB</a:t>
            </a:r>
            <a:r>
              <a:rPr lang="cs-CZ" sz="2000" dirty="0"/>
              <a:t>, CK-BB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</a:t>
            </a:r>
            <a:r>
              <a:rPr lang="cs-CZ" sz="2000" dirty="0" smtClean="0"/>
              <a:t>e </a:t>
            </a:r>
            <a:r>
              <a:rPr lang="cs-CZ" sz="2000" dirty="0"/>
              <a:t>možné detekovat i </a:t>
            </a:r>
            <a:r>
              <a:rPr lang="cs-CZ" sz="2000" dirty="0" err="1"/>
              <a:t>makroenzym</a:t>
            </a:r>
            <a:r>
              <a:rPr lang="cs-CZ" sz="2000" dirty="0"/>
              <a:t>: CK- makro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err="1" smtClean="0"/>
              <a:t>Izoformy</a:t>
            </a:r>
            <a:r>
              <a:rPr lang="cs-CZ" sz="2000" dirty="0" smtClean="0"/>
              <a:t> </a:t>
            </a:r>
            <a:r>
              <a:rPr lang="cs-CZ" sz="2000" dirty="0"/>
              <a:t>izoenzymů: vznikají odštěpením koncových </a:t>
            </a:r>
            <a:r>
              <a:rPr lang="cs-CZ" sz="2000" dirty="0" err="1"/>
              <a:t>lysinových</a:t>
            </a:r>
            <a:r>
              <a:rPr lang="cs-CZ" sz="2000" dirty="0"/>
              <a:t> molekul CK-MB1 (žádný lysin) a CK-MB2 (1 lysin) CK-MM1 (žádný lysin), CK-MM2 (1 lysin) a CK- MM3 (2 lysiny) </a:t>
            </a:r>
          </a:p>
        </p:txBody>
      </p:sp>
    </p:spTree>
    <p:extLst>
      <p:ext uri="{BB962C8B-B14F-4D97-AF65-F5344CB8AC3E}">
        <p14:creationId xmlns:p14="http://schemas.microsoft.com/office/powerpoint/2010/main" val="5032890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izoenzymů CK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sz="2000" b="1" dirty="0" smtClean="0"/>
              <a:t>IMUNOCHEMICKY  - CK-MB </a:t>
            </a:r>
            <a:r>
              <a:rPr lang="cs-CZ" sz="2000" b="1" dirty="0" err="1"/>
              <a:t>mass</a:t>
            </a:r>
            <a:r>
              <a:rPr lang="cs-CZ" sz="2000" b="1" dirty="0"/>
              <a:t> </a:t>
            </a:r>
            <a:r>
              <a:rPr lang="cs-CZ" sz="2000" dirty="0"/>
              <a:t>(hmotnostní koncentrace) </a:t>
            </a:r>
          </a:p>
          <a:p>
            <a:r>
              <a:rPr lang="cs-CZ" sz="2000" dirty="0" smtClean="0"/>
              <a:t>je </a:t>
            </a:r>
            <a:r>
              <a:rPr lang="cs-CZ" sz="2000" dirty="0" err="1" smtClean="0"/>
              <a:t>kardiospecifická</a:t>
            </a:r>
            <a:r>
              <a:rPr lang="cs-CZ" sz="2000" dirty="0" smtClean="0"/>
              <a:t> </a:t>
            </a:r>
            <a:endParaRPr lang="cs-CZ" sz="2000" dirty="0"/>
          </a:p>
          <a:p>
            <a:r>
              <a:rPr lang="cs-CZ" sz="2000" dirty="0"/>
              <a:t>vyšší analytická citlivost </a:t>
            </a:r>
            <a:r>
              <a:rPr lang="cs-CZ" sz="2000" dirty="0" smtClean="0"/>
              <a:t>stanovení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IMUNOINHIBIČNĚ  - aktivita CK-MB (</a:t>
            </a:r>
            <a:r>
              <a:rPr lang="cs-CZ" sz="2000" dirty="0" smtClean="0">
                <a:solidFill>
                  <a:srgbClr val="C00000"/>
                </a:solidFill>
              </a:rPr>
              <a:t>neprovádí </a:t>
            </a:r>
            <a:r>
              <a:rPr lang="cs-CZ" sz="2000" dirty="0">
                <a:solidFill>
                  <a:srgbClr val="C00000"/>
                </a:solidFill>
              </a:rPr>
              <a:t>se</a:t>
            </a:r>
            <a:r>
              <a:rPr lang="cs-CZ" sz="2000" dirty="0"/>
              <a:t>) </a:t>
            </a:r>
          </a:p>
          <a:p>
            <a:r>
              <a:rPr lang="cs-CZ" sz="2000" dirty="0" smtClean="0"/>
              <a:t>založeno na inhibici M-podjednotek protilátkou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03875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Interpretace biochemických nálezů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Kámen žlučníku</a:t>
            </a:r>
          </a:p>
          <a:p>
            <a:r>
              <a:rPr lang="cs-CZ" sz="2400" b="1" dirty="0" smtClean="0"/>
              <a:t>Chronická pankreatitida</a:t>
            </a:r>
          </a:p>
          <a:p>
            <a:r>
              <a:rPr lang="cs-CZ" sz="2400" b="1" dirty="0" smtClean="0"/>
              <a:t>Virová hepatitida</a:t>
            </a:r>
          </a:p>
          <a:p>
            <a:r>
              <a:rPr lang="cs-CZ" sz="2400" b="1" dirty="0" smtClean="0"/>
              <a:t>Alkoholismus</a:t>
            </a:r>
          </a:p>
          <a:p>
            <a:r>
              <a:rPr lang="cs-CZ" sz="2400" b="1" dirty="0" smtClean="0"/>
              <a:t>Otrava houbami</a:t>
            </a:r>
          </a:p>
          <a:p>
            <a:r>
              <a:rPr lang="cs-CZ" sz="2400" b="1" dirty="0" err="1" smtClean="0"/>
              <a:t>Makroamylazémie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1625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Optický test </a:t>
            </a:r>
            <a:br>
              <a:rPr lang="cs-CZ" sz="3200" b="1" dirty="0" smtClean="0"/>
            </a:br>
            <a:endParaRPr lang="cs-CZ" sz="3200" b="1" dirty="0"/>
          </a:p>
        </p:txBody>
      </p:sp>
      <p:sp>
        <p:nvSpPr>
          <p:cNvPr id="4" name="Obdélník 3"/>
          <p:cNvSpPr/>
          <p:nvPr/>
        </p:nvSpPr>
        <p:spPr>
          <a:xfrm>
            <a:off x="323528" y="1412776"/>
            <a:ext cx="6534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</a:t>
            </a:r>
            <a:r>
              <a:rPr lang="cs-CZ" dirty="0" smtClean="0"/>
              <a:t>ěříme </a:t>
            </a:r>
            <a:r>
              <a:rPr lang="cs-CZ" dirty="0"/>
              <a:t>změny absorbance v UV-oblasti </a:t>
            </a:r>
          </a:p>
          <a:p>
            <a:r>
              <a:rPr lang="cs-CZ" dirty="0"/>
              <a:t>(při 340 </a:t>
            </a:r>
            <a:r>
              <a:rPr lang="cs-CZ" dirty="0" err="1"/>
              <a:t>nm</a:t>
            </a:r>
            <a:r>
              <a:rPr lang="cs-CZ" dirty="0"/>
              <a:t>) způsobené změnami koncentrace redukovaných forem koenzymů NADH + H</a:t>
            </a:r>
            <a:r>
              <a:rPr lang="cs-CZ" b="1" baseline="30000" dirty="0"/>
              <a:t>+</a:t>
            </a:r>
            <a:r>
              <a:rPr lang="cs-CZ" b="1" dirty="0"/>
              <a:t> </a:t>
            </a:r>
            <a:r>
              <a:rPr lang="cs-CZ" dirty="0"/>
              <a:t>nebo NADPH + H</a:t>
            </a:r>
            <a:r>
              <a:rPr lang="cs-CZ" b="1" baseline="30000" dirty="0"/>
              <a:t>+</a:t>
            </a:r>
            <a:r>
              <a:rPr lang="cs-CZ" b="1" dirty="0"/>
              <a:t> </a:t>
            </a: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C00000"/>
                </a:solidFill>
              </a:rPr>
              <a:t>Využívá se například při stanovení ALT a AST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80928"/>
            <a:ext cx="5328592" cy="223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1046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Alaninaminotransferáza</a:t>
            </a:r>
            <a:r>
              <a:rPr lang="cs-CZ" sz="3200" b="1" dirty="0" smtClean="0"/>
              <a:t> (ALT)</a:t>
            </a:r>
            <a:br>
              <a:rPr lang="cs-CZ" sz="3200" b="1" dirty="0" smtClean="0"/>
            </a:br>
            <a:r>
              <a:rPr lang="cs-CZ" sz="2200" b="1" i="1" dirty="0"/>
              <a:t>L-alanin:2-oxoglutarátaminotransferáza, EC 2.6.1.2</a:t>
            </a:r>
            <a:r>
              <a:rPr lang="cs-CZ" sz="2200" b="1" i="1" dirty="0" smtClean="0"/>
              <a:t>.</a:t>
            </a: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2551837"/>
            <a:ext cx="55263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metabolismu </a:t>
            </a:r>
            <a:r>
              <a:rPr lang="cs-CZ" b="1" dirty="0" smtClean="0"/>
              <a:t>katalyzuje</a:t>
            </a:r>
            <a:r>
              <a:rPr lang="cs-CZ" dirty="0" smtClean="0"/>
              <a:t> transaminační reakci:</a:t>
            </a:r>
          </a:p>
          <a:p>
            <a:r>
              <a:rPr lang="cs-CZ" b="1" dirty="0" smtClean="0"/>
              <a:t>L-alanin </a:t>
            </a:r>
            <a:r>
              <a:rPr lang="cs-CZ" b="1" dirty="0"/>
              <a:t>+ 2-oxoglutarát </a:t>
            </a:r>
            <a:r>
              <a:rPr lang="cs-CZ" b="1" dirty="0" smtClean="0"/>
              <a:t>--&gt; pyruvát </a:t>
            </a:r>
            <a:r>
              <a:rPr lang="cs-CZ" b="1" dirty="0"/>
              <a:t>+ </a:t>
            </a:r>
            <a:r>
              <a:rPr lang="cs-CZ" b="1" dirty="0" smtClean="0"/>
              <a:t>L-glutamát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ALT </a:t>
            </a:r>
            <a:r>
              <a:rPr lang="cs-CZ" dirty="0"/>
              <a:t>obsažena v cytoplasmě všech buněk, zvláště </a:t>
            </a:r>
            <a:r>
              <a:rPr lang="cs-CZ" dirty="0" err="1"/>
              <a:t>hepatocytů</a:t>
            </a:r>
            <a:r>
              <a:rPr lang="cs-CZ" dirty="0"/>
              <a:t>, buněk srdečního svalu, ledvin a kosterních svalů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Klinický význam </a:t>
            </a:r>
          </a:p>
          <a:p>
            <a:r>
              <a:rPr lang="cs-CZ" dirty="0"/>
              <a:t>• onemocnění jater (infekční virová hepatitida, mononukleóza, chronické jaterní choroby,…) </a:t>
            </a:r>
          </a:p>
          <a:p>
            <a:r>
              <a:rPr lang="cs-CZ" dirty="0"/>
              <a:t>• onemocnění žlučových cest </a:t>
            </a:r>
          </a:p>
          <a:p>
            <a:r>
              <a:rPr lang="cs-CZ" dirty="0"/>
              <a:t>• dekompenzované srdeční vady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06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ALT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Referenční rozmezí:</a:t>
            </a:r>
          </a:p>
          <a:p>
            <a:pPr marL="0" indent="0">
              <a:buNone/>
            </a:pPr>
            <a:r>
              <a:rPr lang="cs-CZ" sz="2400" b="1" dirty="0" smtClean="0"/>
              <a:t>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M  </a:t>
            </a:r>
            <a:r>
              <a:rPr lang="cs-CZ" sz="2400" b="1" dirty="0">
                <a:solidFill>
                  <a:srgbClr val="C00000"/>
                </a:solidFill>
              </a:rPr>
              <a:t>0,20 - 0,80 µkat/l	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            Ž   </a:t>
            </a:r>
            <a:r>
              <a:rPr lang="cs-CZ" sz="2400" b="1" dirty="0">
                <a:solidFill>
                  <a:srgbClr val="C00000"/>
                </a:solidFill>
              </a:rPr>
              <a:t>0,20 - 0,60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Interference:</a:t>
            </a:r>
          </a:p>
          <a:p>
            <a:pPr marL="0" indent="0">
              <a:buNone/>
            </a:pPr>
            <a:r>
              <a:rPr lang="cs-CZ" sz="2400" dirty="0" smtClean="0"/>
              <a:t>Výsledky ovlivňuje silná hemolýza  - ALT 7x více v erytrocytech než v plasmě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69915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ALT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770485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r>
              <a:rPr lang="cs-CZ" dirty="0" smtClean="0"/>
              <a:t>Do reakční směsi se přidává</a:t>
            </a:r>
            <a:r>
              <a:rPr lang="cs-CZ" b="1" dirty="0" smtClean="0"/>
              <a:t> pyridoxal-5-fosfát (PDP)  </a:t>
            </a:r>
            <a:r>
              <a:rPr lang="cs-CZ" dirty="0" smtClean="0"/>
              <a:t>jako koenzym (aktivuje </a:t>
            </a:r>
            <a:r>
              <a:rPr lang="cs-CZ" dirty="0" err="1" smtClean="0"/>
              <a:t>Apo</a:t>
            </a:r>
            <a:r>
              <a:rPr lang="cs-CZ" dirty="0" smtClean="0"/>
              <a:t>-ALT --&gt; ALT*)</a:t>
            </a:r>
          </a:p>
          <a:p>
            <a:r>
              <a:rPr lang="cs-CZ" dirty="0" smtClean="0"/>
              <a:t>PDP obsažen v séru, ale patologicky ho může být nedostatek</a:t>
            </a:r>
            <a:endParaRPr lang="cs-CZ" dirty="0"/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C00000"/>
                </a:solidFill>
              </a:rPr>
              <a:t>L-alanin </a:t>
            </a:r>
            <a:r>
              <a:rPr lang="cs-CZ" sz="2400" b="1" dirty="0">
                <a:solidFill>
                  <a:srgbClr val="C00000"/>
                </a:solidFill>
              </a:rPr>
              <a:t>+ 2-oxoglutarát </a:t>
            </a:r>
            <a:r>
              <a:rPr lang="cs-CZ" sz="2400" b="1" dirty="0" smtClean="0">
                <a:solidFill>
                  <a:srgbClr val="C00000"/>
                </a:solidFill>
              </a:rPr>
              <a:t>&lt;--&gt; </a:t>
            </a:r>
            <a:r>
              <a:rPr lang="cs-CZ" sz="2400" b="1" dirty="0">
                <a:solidFill>
                  <a:srgbClr val="C00000"/>
                </a:solidFill>
              </a:rPr>
              <a:t>pyruvát + L-glutamát </a:t>
            </a:r>
            <a:r>
              <a:rPr lang="cs-CZ" sz="2400" b="1" dirty="0" smtClean="0">
                <a:solidFill>
                  <a:srgbClr val="C00000"/>
                </a:solidFill>
              </a:rPr>
              <a:t>  </a:t>
            </a:r>
            <a:r>
              <a:rPr lang="cs-CZ" sz="2400" i="1" dirty="0" smtClean="0">
                <a:solidFill>
                  <a:srgbClr val="C00000"/>
                </a:solidFill>
              </a:rPr>
              <a:t>(ALT)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400" b="1" dirty="0">
                <a:solidFill>
                  <a:srgbClr val="C00000"/>
                </a:solidFill>
              </a:rPr>
              <a:t>pyruvát + NADH + 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&lt;--&gt; </a:t>
            </a:r>
            <a:r>
              <a:rPr lang="cs-CZ" sz="2400" b="1" dirty="0">
                <a:solidFill>
                  <a:srgbClr val="C00000"/>
                </a:solidFill>
              </a:rPr>
              <a:t>L-laktát + NAD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</a:t>
            </a:r>
            <a:r>
              <a:rPr lang="cs-CZ" sz="2400" i="1" dirty="0" smtClean="0">
                <a:solidFill>
                  <a:srgbClr val="C00000"/>
                </a:solidFill>
              </a:rPr>
              <a:t>(LD)         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FOTOMETRICKY </a:t>
            </a:r>
            <a:r>
              <a:rPr lang="cs-CZ" dirty="0"/>
              <a:t>- </a:t>
            </a:r>
            <a:r>
              <a:rPr lang="cs-CZ" b="1" dirty="0"/>
              <a:t>pokles absorbance NADH při 340 </a:t>
            </a:r>
            <a:r>
              <a:rPr lang="cs-CZ" b="1" dirty="0" err="1"/>
              <a:t>nm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smtClean="0"/>
              <a:t>• </a:t>
            </a:r>
            <a:r>
              <a:rPr lang="cs-CZ" dirty="0" err="1" smtClean="0"/>
              <a:t>předinkubace</a:t>
            </a:r>
            <a:r>
              <a:rPr lang="cs-CZ" dirty="0" smtClean="0"/>
              <a:t> při </a:t>
            </a:r>
            <a:r>
              <a:rPr lang="cs-CZ" dirty="0"/>
              <a:t>+37</a:t>
            </a:r>
            <a:r>
              <a:rPr lang="cs-CZ" baseline="30000" dirty="0"/>
              <a:t>o</a:t>
            </a:r>
            <a:r>
              <a:rPr lang="cs-CZ" dirty="0"/>
              <a:t>C </a:t>
            </a:r>
            <a:r>
              <a:rPr lang="cs-CZ" dirty="0" smtClean="0"/>
              <a:t> - při ní dojde k odstranění pyruvátu ze vzorku</a:t>
            </a:r>
            <a:endParaRPr lang="cs-CZ" dirty="0"/>
          </a:p>
          <a:p>
            <a:r>
              <a:rPr lang="cs-CZ" dirty="0"/>
              <a:t>• start : 2-oxoglutarát ( 2 </a:t>
            </a:r>
            <a:r>
              <a:rPr lang="cs-CZ" dirty="0" err="1"/>
              <a:t>činidlová</a:t>
            </a:r>
            <a:r>
              <a:rPr lang="cs-CZ" dirty="0"/>
              <a:t> metoda) </a:t>
            </a:r>
          </a:p>
        </p:txBody>
      </p:sp>
    </p:spTree>
    <p:extLst>
      <p:ext uri="{BB962C8B-B14F-4D97-AF65-F5344CB8AC3E}">
        <p14:creationId xmlns:p14="http://schemas.microsoft.com/office/powerpoint/2010/main" val="2167203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Aspartátaminotransferáza</a:t>
            </a:r>
            <a:r>
              <a:rPr lang="cs-CZ" sz="3200" b="1" dirty="0" smtClean="0"/>
              <a:t> (AST) 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2000" i="1" dirty="0"/>
              <a:t>L-aspartát:2-oxoglutarátaminotransferáza, EC 2.6.1.1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2413338"/>
            <a:ext cx="667848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metabolismu </a:t>
            </a:r>
            <a:r>
              <a:rPr lang="cs-CZ" b="1" dirty="0" smtClean="0"/>
              <a:t>katalyzuje</a:t>
            </a:r>
            <a:r>
              <a:rPr lang="cs-CZ" dirty="0" smtClean="0"/>
              <a:t> transaminační reakci:</a:t>
            </a:r>
            <a:endParaRPr lang="cs-CZ" dirty="0"/>
          </a:p>
          <a:p>
            <a:r>
              <a:rPr lang="cs-CZ" dirty="0" smtClean="0"/>
              <a:t>L-</a:t>
            </a:r>
            <a:r>
              <a:rPr lang="cs-CZ" dirty="0" err="1" smtClean="0"/>
              <a:t>aspartát</a:t>
            </a:r>
            <a:r>
              <a:rPr lang="cs-CZ" dirty="0" smtClean="0"/>
              <a:t> </a:t>
            </a:r>
            <a:r>
              <a:rPr lang="cs-CZ" dirty="0"/>
              <a:t>+ 2-oxoglutarát </a:t>
            </a:r>
            <a:r>
              <a:rPr lang="cs-CZ" b="1" dirty="0"/>
              <a:t>&lt;--&gt;</a:t>
            </a:r>
            <a:r>
              <a:rPr lang="cs-CZ" dirty="0" smtClean="0"/>
              <a:t> </a:t>
            </a:r>
            <a:r>
              <a:rPr lang="cs-CZ" dirty="0" err="1"/>
              <a:t>oxalacetát</a:t>
            </a:r>
            <a:r>
              <a:rPr lang="cs-CZ" dirty="0"/>
              <a:t> + L-glutamát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AST </a:t>
            </a:r>
            <a:r>
              <a:rPr lang="cs-CZ" dirty="0"/>
              <a:t>obsažena v cytoplasmě a v mitochondriích všech buněk </a:t>
            </a:r>
            <a:r>
              <a:rPr lang="cs-CZ" dirty="0" smtClean="0"/>
              <a:t>- </a:t>
            </a:r>
            <a:r>
              <a:rPr lang="cs-CZ" dirty="0"/>
              <a:t>zvláště </a:t>
            </a:r>
            <a:r>
              <a:rPr lang="cs-CZ" dirty="0" err="1"/>
              <a:t>hepatocytů</a:t>
            </a:r>
            <a:r>
              <a:rPr lang="cs-CZ" dirty="0" smtClean="0"/>
              <a:t>, buněk </a:t>
            </a:r>
            <a:r>
              <a:rPr lang="cs-CZ" dirty="0"/>
              <a:t>srdečního svalu, ledvin a kosterních </a:t>
            </a:r>
            <a:r>
              <a:rPr lang="cs-CZ" dirty="0" smtClean="0"/>
              <a:t>svalů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Klinický význam </a:t>
            </a:r>
          </a:p>
          <a:p>
            <a:r>
              <a:rPr lang="cs-CZ" dirty="0"/>
              <a:t>• onemocnění myokardu (nekróza, </a:t>
            </a:r>
            <a:r>
              <a:rPr lang="cs-CZ" dirty="0" smtClean="0"/>
              <a:t> IM</a:t>
            </a:r>
            <a:r>
              <a:rPr lang="cs-CZ" dirty="0"/>
              <a:t>) </a:t>
            </a:r>
          </a:p>
          <a:p>
            <a:r>
              <a:rPr lang="cs-CZ" dirty="0"/>
              <a:t>• jaterní choroby </a:t>
            </a:r>
          </a:p>
          <a:p>
            <a:r>
              <a:rPr lang="cs-CZ" dirty="0"/>
              <a:t>• onemocnění kosterního svalstva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934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AST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Referenční rozmezí:</a:t>
            </a:r>
          </a:p>
          <a:p>
            <a:pPr marL="0" indent="0">
              <a:buNone/>
            </a:pPr>
            <a:r>
              <a:rPr lang="cs-CZ" sz="2400" b="1" dirty="0" smtClean="0"/>
              <a:t>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M  0,17 </a:t>
            </a:r>
            <a:r>
              <a:rPr lang="cs-CZ" sz="2400" b="1" dirty="0">
                <a:solidFill>
                  <a:srgbClr val="C00000"/>
                </a:solidFill>
              </a:rPr>
              <a:t>- </a:t>
            </a:r>
            <a:r>
              <a:rPr lang="cs-CZ" sz="2400" b="1" dirty="0" smtClean="0">
                <a:solidFill>
                  <a:srgbClr val="C00000"/>
                </a:solidFill>
              </a:rPr>
              <a:t>0,85 </a:t>
            </a:r>
            <a:r>
              <a:rPr lang="cs-CZ" sz="2400" b="1" dirty="0">
                <a:solidFill>
                  <a:srgbClr val="C00000"/>
                </a:solidFill>
              </a:rPr>
              <a:t>µkat/l	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            Ž    0,17 </a:t>
            </a:r>
            <a:r>
              <a:rPr lang="cs-CZ" sz="2400" b="1" dirty="0">
                <a:solidFill>
                  <a:srgbClr val="C00000"/>
                </a:solidFill>
              </a:rPr>
              <a:t>- 0,60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Interference:</a:t>
            </a:r>
          </a:p>
          <a:p>
            <a:pPr marL="0" indent="0">
              <a:buNone/>
            </a:pPr>
            <a:r>
              <a:rPr lang="cs-CZ" sz="2400" dirty="0" smtClean="0"/>
              <a:t>Výsledky ovlivňuje hemolýza  - aktivita AST 40x vyšší v erytrocytech než v séru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7065914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1246</Words>
  <Application>Microsoft Office PowerPoint</Application>
  <PresentationFormat>Předvádění na obrazovce (4:3)</PresentationFormat>
  <Paragraphs>394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systému Office</vt:lpstr>
      <vt:lpstr>Analytické stanovení enzymů</vt:lpstr>
      <vt:lpstr>Množství enzymu v biologickém materiálu lze vyjádřit dvojím způsobem </vt:lpstr>
      <vt:lpstr> Doporučené metody</vt:lpstr>
      <vt:lpstr>Optický test  </vt:lpstr>
      <vt:lpstr>Alaninaminotransferáza (ALT) L-alanin:2-oxoglutarátaminotransferáza, EC 2.6.1.2.</vt:lpstr>
      <vt:lpstr>ALT</vt:lpstr>
      <vt:lpstr>Stanovení ALT – doporučená metoda</vt:lpstr>
      <vt:lpstr>Aspartátaminotransferáza (AST)  L-aspartát:2-oxoglutarátaminotransferáza, EC 2.6.1.1</vt:lpstr>
      <vt:lpstr>AST</vt:lpstr>
      <vt:lpstr>Stanovení AST – doporučená metoda</vt:lpstr>
      <vt:lpstr>Laktátdehydrogenáza (LD)  L-laktát: NAD+oxidoreduktasa, EC 1.1.1.27.</vt:lpstr>
      <vt:lpstr>LD</vt:lpstr>
      <vt:lpstr>Stanovení LD – doporučená metoda</vt:lpstr>
      <vt:lpstr>Alkalická fosfatáza (ALP) orthofosfát: monoesterfosfohydroláza, alkalické optimum, EC 3.1.3.1.</vt:lpstr>
      <vt:lpstr>ALP</vt:lpstr>
      <vt:lpstr>Stanovení ALP – doporučená metoda</vt:lpstr>
      <vt:lpstr>Stanovení izoenzymů ALP</vt:lpstr>
      <vt:lpstr>GAMA glutamyltransferáza (GGT) gama-glutamyl-peptid:aminolyselina  gama-glutamyltransferasa, EC 2.3.2.2. </vt:lpstr>
      <vt:lpstr>GGT</vt:lpstr>
      <vt:lpstr>Stanovení GGT – doporučená metoda</vt:lpstr>
      <vt:lpstr>α -amyláza (AMS) alfa-1,4-D-glukan-4-glukanohydrolasa, EC 3.2.1.1.</vt:lpstr>
      <vt:lpstr>AMS</vt:lpstr>
      <vt:lpstr>Stanovení AMS – doporučená metoda</vt:lpstr>
      <vt:lpstr>Izoenzymy AMS</vt:lpstr>
      <vt:lpstr>Lipáza (LPS) triacylglycertol-acylhydrolasa, EC 3.1.1.3.</vt:lpstr>
      <vt:lpstr>LPS</vt:lpstr>
      <vt:lpstr>Stanovení LPS</vt:lpstr>
      <vt:lpstr> Kreatinkináza (CK)   ATP-kreatin N-fosfotransferasa, EC 2.7.3.2. </vt:lpstr>
      <vt:lpstr>CK</vt:lpstr>
      <vt:lpstr>Stanovení CK – doporučená metoda</vt:lpstr>
      <vt:lpstr>Izoenzymy CK</vt:lpstr>
      <vt:lpstr>Stanovení izoenzymů CK</vt:lpstr>
      <vt:lpstr>Interpretace biochemických nálezů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Analytické stanovení enzymů</dc:title>
  <dc:creator>Mirka</dc:creator>
  <cp:lastModifiedBy>Mirka</cp:lastModifiedBy>
  <cp:revision>93</cp:revision>
  <cp:lastPrinted>2017-11-01T08:35:57Z</cp:lastPrinted>
  <dcterms:created xsi:type="dcterms:W3CDTF">2015-10-04T08:13:41Z</dcterms:created>
  <dcterms:modified xsi:type="dcterms:W3CDTF">2020-04-15T17:48:06Z</dcterms:modified>
</cp:coreProperties>
</file>