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3" r:id="rId2"/>
    <p:sldId id="259" r:id="rId3"/>
    <p:sldId id="265" r:id="rId4"/>
    <p:sldId id="258" r:id="rId5"/>
    <p:sldId id="266" r:id="rId6"/>
    <p:sldId id="267" r:id="rId7"/>
    <p:sldId id="262" r:id="rId8"/>
    <p:sldId id="264" r:id="rId9"/>
    <p:sldId id="263" r:id="rId10"/>
    <p:sldId id="318" r:id="rId11"/>
    <p:sldId id="319" r:id="rId12"/>
    <p:sldId id="320" r:id="rId13"/>
    <p:sldId id="269" r:id="rId14"/>
    <p:sldId id="272" r:id="rId15"/>
    <p:sldId id="273" r:id="rId16"/>
    <p:sldId id="274" r:id="rId17"/>
    <p:sldId id="277" r:id="rId18"/>
    <p:sldId id="278" r:id="rId19"/>
    <p:sldId id="275" r:id="rId20"/>
    <p:sldId id="279" r:id="rId21"/>
    <p:sldId id="280" r:id="rId22"/>
    <p:sldId id="281" r:id="rId23"/>
    <p:sldId id="282" r:id="rId24"/>
    <p:sldId id="283" r:id="rId25"/>
    <p:sldId id="276" r:id="rId26"/>
    <p:sldId id="284" r:id="rId27"/>
    <p:sldId id="287" r:id="rId28"/>
    <p:sldId id="288" r:id="rId29"/>
    <p:sldId id="289" r:id="rId30"/>
    <p:sldId id="290" r:id="rId31"/>
    <p:sldId id="321" r:id="rId32"/>
    <p:sldId id="292" r:id="rId33"/>
    <p:sldId id="293" r:id="rId34"/>
    <p:sldId id="296" r:id="rId35"/>
    <p:sldId id="325" r:id="rId36"/>
    <p:sldId id="324" r:id="rId37"/>
    <p:sldId id="322" r:id="rId38"/>
    <p:sldId id="298" r:id="rId39"/>
    <p:sldId id="299" r:id="rId40"/>
    <p:sldId id="300" r:id="rId41"/>
    <p:sldId id="301" r:id="rId42"/>
    <p:sldId id="302" r:id="rId43"/>
    <p:sldId id="306" r:id="rId44"/>
    <p:sldId id="307" r:id="rId45"/>
    <p:sldId id="303" r:id="rId46"/>
    <p:sldId id="309" r:id="rId47"/>
    <p:sldId id="310" r:id="rId48"/>
    <p:sldId id="314" r:id="rId49"/>
    <p:sldId id="315" r:id="rId50"/>
    <p:sldId id="316" r:id="rId51"/>
    <p:sldId id="317" r:id="rId52"/>
    <p:sldId id="326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65B2-CEFE-4F17-BA87-AEB5EF7D0D27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034F-E269-49AB-9075-869612AA01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9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575-6294-4D9D-96C4-BE72941DA1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25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1575-6294-4D9D-96C4-BE72941DA1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9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28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29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7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3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54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92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9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7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95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E98DB-3A36-40EC-8C42-2597BB8640A6}" type="datetimeFigureOut">
              <a:rPr lang="cs-CZ" smtClean="0"/>
              <a:t>10.2.2020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5787-F7B2-4735-ACE2-7685924A9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2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532440" cy="1470025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Laboratorní diagnostika v těhotenství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7272808" cy="1752600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400" dirty="0" smtClean="0">
                <a:solidFill>
                  <a:srgbClr val="0070C0"/>
                </a:solidFill>
              </a:rPr>
              <a:t>					</a:t>
            </a:r>
            <a:r>
              <a:rPr lang="cs-CZ" sz="1700" dirty="0" smtClean="0">
                <a:solidFill>
                  <a:srgbClr val="0070C0"/>
                </a:solidFill>
              </a:rPr>
              <a:t>Jana Flášarová </a:t>
            </a:r>
            <a:endParaRPr lang="cs-CZ" sz="1700" dirty="0" smtClean="0">
              <a:solidFill>
                <a:srgbClr val="0070C0"/>
              </a:solidFill>
            </a:endParaRPr>
          </a:p>
          <a:p>
            <a:r>
              <a:rPr lang="cs-CZ" sz="1700" dirty="0">
                <a:solidFill>
                  <a:srgbClr val="0070C0"/>
                </a:solidFill>
              </a:rPr>
              <a:t>	</a:t>
            </a:r>
            <a:r>
              <a:rPr lang="cs-CZ" sz="1700" dirty="0" smtClean="0">
                <a:solidFill>
                  <a:srgbClr val="0070C0"/>
                </a:solidFill>
              </a:rPr>
              <a:t>				</a:t>
            </a:r>
            <a:r>
              <a:rPr lang="cs-CZ" sz="1700" dirty="0" smtClean="0">
                <a:solidFill>
                  <a:srgbClr val="0070C0"/>
                </a:solidFill>
              </a:rPr>
              <a:t>OKB </a:t>
            </a:r>
            <a:r>
              <a:rPr lang="cs-CZ" sz="1700" dirty="0" smtClean="0">
                <a:solidFill>
                  <a:srgbClr val="0070C0"/>
                </a:solidFill>
              </a:rPr>
              <a:t>FNB </a:t>
            </a:r>
          </a:p>
          <a:p>
            <a:r>
              <a:rPr lang="cs-CZ" sz="1700" dirty="0">
                <a:solidFill>
                  <a:srgbClr val="0070C0"/>
                </a:solidFill>
              </a:rPr>
              <a:t>	</a:t>
            </a:r>
            <a:r>
              <a:rPr lang="cs-CZ" sz="1700" dirty="0" smtClean="0">
                <a:solidFill>
                  <a:srgbClr val="0070C0"/>
                </a:solidFill>
              </a:rPr>
              <a:t>					</a:t>
            </a:r>
            <a:r>
              <a:rPr lang="cs-CZ" sz="1700" dirty="0">
                <a:solidFill>
                  <a:srgbClr val="0070C0"/>
                </a:solidFill>
              </a:rPr>
              <a:t>B</a:t>
            </a:r>
            <a:r>
              <a:rPr lang="cs-CZ" sz="1700" dirty="0" smtClean="0">
                <a:solidFill>
                  <a:srgbClr val="0070C0"/>
                </a:solidFill>
              </a:rPr>
              <a:t>rno </a:t>
            </a:r>
            <a:r>
              <a:rPr lang="cs-CZ" sz="1700" dirty="0" smtClean="0">
                <a:solidFill>
                  <a:srgbClr val="0070C0"/>
                </a:solidFill>
              </a:rPr>
              <a:t>10.2.2019</a:t>
            </a:r>
            <a:endParaRPr lang="cs-CZ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Postihuje 4-8 % těhotných</a:t>
            </a:r>
          </a:p>
          <a:p>
            <a:r>
              <a:rPr lang="cs-CZ" sz="2400" dirty="0" smtClean="0"/>
              <a:t>Typickým projevem zvýšený krevní tlak, bílkovina v moči</a:t>
            </a:r>
          </a:p>
          <a:p>
            <a:r>
              <a:rPr lang="cs-CZ" sz="2400" dirty="0" smtClean="0"/>
              <a:t>Symptomy: bolest hlavy, poruchy vidění, rychlý váhový přírůstek, nauzea, otoky končetin a obličeje</a:t>
            </a:r>
          </a:p>
          <a:p>
            <a:r>
              <a:rPr lang="cs-CZ" sz="2400" dirty="0" smtClean="0"/>
              <a:t>zvýšené jaterní testy, urea, kreatinin, </a:t>
            </a:r>
            <a:r>
              <a:rPr lang="cs-CZ" sz="2400" dirty="0" err="1" smtClean="0"/>
              <a:t>kys.močová</a:t>
            </a:r>
            <a:endParaRPr lang="cs-CZ" sz="2400" dirty="0" smtClean="0"/>
          </a:p>
          <a:p>
            <a:r>
              <a:rPr lang="cs-CZ" sz="2400" dirty="0" smtClean="0"/>
              <a:t>Možnost selhání jater, ledvin, plic, porucha srážlivosti</a:t>
            </a:r>
          </a:p>
          <a:p>
            <a:r>
              <a:rPr lang="cs-CZ" sz="2400" dirty="0" smtClean="0"/>
              <a:t>Komplikace eklampsie / tonicko- klonické křeče) a HELLP syndrom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8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Posouzení rizika 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PIGF - </a:t>
            </a:r>
            <a:r>
              <a:rPr lang="cs-CZ" dirty="0" err="1" smtClean="0"/>
              <a:t>Proangiogenní</a:t>
            </a:r>
            <a:r>
              <a:rPr lang="cs-CZ" dirty="0" smtClean="0"/>
              <a:t> placentární růstový faktor</a:t>
            </a:r>
          </a:p>
          <a:p>
            <a:r>
              <a:rPr lang="cs-CZ" dirty="0" smtClean="0"/>
              <a:t>sFlt-1-solubilní receptor </a:t>
            </a:r>
            <a:r>
              <a:rPr lang="cs-CZ" dirty="0" err="1" smtClean="0"/>
              <a:t>tyrozinkinázového</a:t>
            </a:r>
            <a:r>
              <a:rPr lang="cs-CZ" dirty="0" smtClean="0"/>
              <a:t> </a:t>
            </a:r>
            <a:r>
              <a:rPr lang="cs-CZ" dirty="0" err="1" smtClean="0"/>
              <a:t>typuI</a:t>
            </a:r>
            <a:r>
              <a:rPr lang="cs-CZ" dirty="0" smtClean="0"/>
              <a:t>, </a:t>
            </a:r>
            <a:r>
              <a:rPr lang="cs-CZ" dirty="0" err="1" smtClean="0"/>
              <a:t>antiangiogenní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 err="1" smtClean="0"/>
              <a:t>preeklapsie</a:t>
            </a:r>
            <a:r>
              <a:rPr lang="cs-CZ" dirty="0" smtClean="0"/>
              <a:t> je ↑ sFlt-1 a ↓PIGF</a:t>
            </a:r>
          </a:p>
          <a:p>
            <a:r>
              <a:rPr lang="cs-CZ" dirty="0" smtClean="0"/>
              <a:t>Poměr stanovení koncentrací sFlt-1 a PIGF v 2. a 3. trimestru  (ECLIA </a:t>
            </a:r>
            <a:r>
              <a:rPr lang="cs-CZ" dirty="0" err="1" smtClean="0"/>
              <a:t>Roche</a:t>
            </a:r>
            <a:r>
              <a:rPr lang="cs-CZ" dirty="0" smtClean="0"/>
              <a:t>).</a:t>
            </a:r>
          </a:p>
          <a:p>
            <a:r>
              <a:rPr lang="cs-CZ" dirty="0" smtClean="0"/>
              <a:t>Stanovení PIGF v 1 .trimestru a hodnota do 10 </a:t>
            </a:r>
            <a:r>
              <a:rPr lang="cs-CZ" dirty="0" err="1" smtClean="0"/>
              <a:t>pg</a:t>
            </a:r>
            <a:r>
              <a:rPr lang="cs-CZ" dirty="0" smtClean="0"/>
              <a:t>/ml znamená vysoké rizik </a:t>
            </a:r>
            <a:r>
              <a:rPr lang="cs-CZ" dirty="0" err="1" smtClean="0"/>
              <a:t>preeklampsie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7"/>
            <a:ext cx="8064896" cy="6406693"/>
          </a:xfrm>
        </p:spPr>
      </p:pic>
    </p:spTree>
    <p:extLst>
      <p:ext uri="{BB962C8B-B14F-4D97-AF65-F5344CB8AC3E}">
        <p14:creationId xmlns:p14="http://schemas.microsoft.com/office/powerpoint/2010/main" val="365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Prenatální </a:t>
            </a:r>
            <a:r>
              <a:rPr lang="cs-CZ" dirty="0" err="1" smtClean="0"/>
              <a:t>screening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vrozených vývojových vad (VVV)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41771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Screening</a:t>
            </a:r>
            <a:r>
              <a:rPr lang="cs-CZ" dirty="0" smtClean="0"/>
              <a:t>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Screening</a:t>
            </a:r>
            <a:r>
              <a:rPr lang="cs-CZ" sz="2400" dirty="0" smtClean="0"/>
              <a:t>- vyhledávání osoby s rizikem vzniku choroby ještě před její manifestací</a:t>
            </a:r>
          </a:p>
          <a:p>
            <a:r>
              <a:rPr lang="cs-CZ" sz="2400" dirty="0" smtClean="0"/>
              <a:t>Pozitivní výsledek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zahajuje sérii specifických diagnostických postupů ( v případě prenatálního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 ultrazvuková vyšetření, genetické vyšetření buněk plodu získaných odběrem plodové vody (AMC) nebo choriových kliků (CVS)</a:t>
            </a:r>
          </a:p>
          <a:p>
            <a:r>
              <a:rPr lang="cs-CZ" sz="2400" dirty="0" smtClean="0"/>
              <a:t>V optimálně vyladěných systémech prenatálního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je skutečně postižen VV jen asi každý desátý až dvacátý plod s pozitivním výsledkem </a:t>
            </a:r>
            <a:r>
              <a:rPr lang="cs-CZ" sz="2400" dirty="0" err="1" smtClean="0"/>
              <a:t>screeningu</a:t>
            </a:r>
            <a:r>
              <a:rPr lang="cs-CZ" sz="2400" dirty="0" smtClean="0"/>
              <a:t> (falešná pozitivita 5%- pozitivní </a:t>
            </a:r>
            <a:r>
              <a:rPr lang="cs-CZ" sz="2400" dirty="0" err="1" smtClean="0"/>
              <a:t>screening</a:t>
            </a:r>
            <a:r>
              <a:rPr lang="cs-CZ" sz="2400" dirty="0" smtClean="0"/>
              <a:t> má každá dvacátá žena s nepostižený plodem).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17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Prenatální </a:t>
            </a:r>
            <a:r>
              <a:rPr lang="cs-CZ" dirty="0" err="1" smtClean="0"/>
              <a:t>screening</a:t>
            </a:r>
            <a:r>
              <a:rPr lang="cs-CZ" dirty="0" smtClean="0"/>
              <a:t>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Defekty kožního krytí plodu- defekty neurální trubice, rozštěpy břišní stěny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Chromozomální vady plodu-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trisomie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(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morbus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Down), 18-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Edwardsův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13-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ataův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Vady metabolismu cholesterolu (Smith-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Lemli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Opitzův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6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I.trimestr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Kombinovaný test PAPP-A, free </a:t>
            </a:r>
            <a:r>
              <a:rPr lang="el-GR" dirty="0" smtClean="0"/>
              <a:t>β</a:t>
            </a:r>
            <a:r>
              <a:rPr lang="cs-CZ" dirty="0" smtClean="0"/>
              <a:t> </a:t>
            </a:r>
            <a:r>
              <a:rPr lang="cs-CZ" dirty="0" err="1" smtClean="0"/>
              <a:t>hCG</a:t>
            </a:r>
            <a:r>
              <a:rPr lang="cs-CZ" dirty="0" smtClean="0"/>
              <a:t>, NT</a:t>
            </a:r>
          </a:p>
          <a:p>
            <a:r>
              <a:rPr lang="cs-CZ" dirty="0" smtClean="0"/>
              <a:t>Kontingenční- měření dalších ultrazvukových </a:t>
            </a:r>
            <a:r>
              <a:rPr lang="cs-CZ" dirty="0" err="1" smtClean="0"/>
              <a:t>markerů</a:t>
            </a:r>
            <a:r>
              <a:rPr lang="cs-CZ" dirty="0" smtClean="0"/>
              <a:t>- identifikace 90% plodů s aneuploidií, fetální anomálie</a:t>
            </a:r>
          </a:p>
          <a:p>
            <a:r>
              <a:rPr lang="cs-CZ" dirty="0" smtClean="0"/>
              <a:t>Provádět 10+0 až 13+6 gestačního stáří </a:t>
            </a:r>
            <a:endParaRPr lang="cs-CZ" dirty="0"/>
          </a:p>
          <a:p>
            <a:r>
              <a:rPr lang="cs-CZ" dirty="0" smtClean="0"/>
              <a:t>Zvýšení výtěžnosti na 97% při 5% FP oproti současným 60% při 15%FP vyšetření pouze ve </a:t>
            </a:r>
            <a:r>
              <a:rPr lang="cs-CZ" dirty="0" err="1" smtClean="0"/>
              <a:t>II.trimestru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PAPP- 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(</a:t>
            </a:r>
            <a:r>
              <a:rPr lang="cs-CZ" sz="3600" dirty="0" err="1" smtClean="0"/>
              <a:t>pregnancy</a:t>
            </a:r>
            <a:r>
              <a:rPr lang="cs-CZ" sz="3600" dirty="0" smtClean="0"/>
              <a:t> </a:t>
            </a:r>
            <a:r>
              <a:rPr lang="cs-CZ" sz="3600" dirty="0" err="1" smtClean="0"/>
              <a:t>associated</a:t>
            </a:r>
            <a:r>
              <a:rPr lang="cs-CZ" sz="3600" dirty="0" smtClean="0"/>
              <a:t> plasma protein)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Glykoprotein, v ELFO </a:t>
            </a:r>
            <a:r>
              <a:rPr lang="cs-CZ" dirty="0" smtClean="0">
                <a:sym typeface="Symbol"/>
              </a:rPr>
              <a:t>-2, maximum na konci 3.trimestru</a:t>
            </a:r>
          </a:p>
          <a:p>
            <a:r>
              <a:rPr lang="cs-CZ" dirty="0" err="1" smtClean="0">
                <a:sym typeface="Symbol"/>
              </a:rPr>
              <a:t>Metaloproteinasa</a:t>
            </a:r>
            <a:endParaRPr lang="cs-CZ" dirty="0">
              <a:sym typeface="Symbol"/>
            </a:endParaRPr>
          </a:p>
          <a:p>
            <a:r>
              <a:rPr lang="cs-CZ" dirty="0" smtClean="0">
                <a:sym typeface="Symbol"/>
              </a:rPr>
              <a:t>uvolňuje IGF ten hraje roli při regulaci lokálních proliferačních reakcí- reprodukční pochody, hojení ran, </a:t>
            </a:r>
            <a:r>
              <a:rPr lang="cs-CZ" dirty="0" err="1" smtClean="0">
                <a:sym typeface="Symbol"/>
              </a:rPr>
              <a:t>aterosklerosa</a:t>
            </a:r>
            <a:endParaRPr lang="cs-CZ" dirty="0" smtClean="0">
              <a:sym typeface="Symbol"/>
            </a:endParaRPr>
          </a:p>
          <a:p>
            <a:r>
              <a:rPr lang="cs-CZ" dirty="0" smtClean="0">
                <a:sym typeface="Symbol"/>
              </a:rPr>
              <a:t>Jeho funkce v těhotenství není zcela prokázána, zřejmě regulace </a:t>
            </a:r>
            <a:r>
              <a:rPr lang="cs-CZ" dirty="0" err="1" smtClean="0">
                <a:sym typeface="Symbol"/>
              </a:rPr>
              <a:t>fetoplacentárního</a:t>
            </a:r>
            <a:r>
              <a:rPr lang="cs-CZ" dirty="0" smtClean="0">
                <a:sym typeface="Symbol"/>
              </a:rPr>
              <a:t> růstu</a:t>
            </a:r>
          </a:p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V těhotenství snížen u </a:t>
            </a:r>
            <a:r>
              <a:rPr lang="cs-C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chromos.aberací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dirty="0" smtClean="0">
                <a:sym typeface="Symbol"/>
              </a:rPr>
              <a:t>(</a:t>
            </a:r>
            <a:r>
              <a:rPr lang="cs-CZ" dirty="0" err="1" smtClean="0">
                <a:sym typeface="Symbol"/>
              </a:rPr>
              <a:t>M.Down</a:t>
            </a:r>
            <a:r>
              <a:rPr lang="cs-CZ" dirty="0" smtClean="0">
                <a:sym typeface="Symbol"/>
              </a:rPr>
              <a:t> pouze v </a:t>
            </a:r>
            <a:r>
              <a:rPr lang="cs-CZ" dirty="0" err="1" smtClean="0">
                <a:sym typeface="Symbol"/>
              </a:rPr>
              <a:t>I.trimestru</a:t>
            </a:r>
            <a:r>
              <a:rPr lang="cs-CZ" dirty="0" smtClean="0">
                <a:sym typeface="Symbol"/>
              </a:rPr>
              <a:t>) </a:t>
            </a:r>
          </a:p>
          <a:p>
            <a:r>
              <a:rPr lang="cs-CZ" dirty="0" smtClean="0">
                <a:sym typeface="Symbol"/>
              </a:rPr>
              <a:t>In vitro fertilizace nebo ovulační indukce jsou hodnoty PAPP-A nižší, naopak u intrauterinní </a:t>
            </a:r>
            <a:r>
              <a:rPr lang="cs-CZ" dirty="0">
                <a:sym typeface="Symbol"/>
              </a:rPr>
              <a:t>i</a:t>
            </a:r>
            <a:r>
              <a:rPr lang="cs-CZ" dirty="0" smtClean="0">
                <a:sym typeface="Symbol"/>
              </a:rPr>
              <a:t>nseminace jsou vyšší</a:t>
            </a:r>
          </a:p>
          <a:p>
            <a:r>
              <a:rPr lang="cs-CZ" dirty="0" err="1" smtClean="0">
                <a:sym typeface="Symbol"/>
              </a:rPr>
              <a:t>Marker</a:t>
            </a:r>
            <a:r>
              <a:rPr lang="cs-CZ" dirty="0" smtClean="0">
                <a:sym typeface="Symbol"/>
              </a:rPr>
              <a:t> akutního koronárního syndromu, při kostní </a:t>
            </a:r>
            <a:r>
              <a:rPr lang="cs-CZ" dirty="0" err="1" smtClean="0">
                <a:sym typeface="Symbol"/>
              </a:rPr>
              <a:t>remodelaci</a:t>
            </a:r>
            <a:r>
              <a:rPr lang="cs-CZ" dirty="0" smtClean="0">
                <a:sym typeface="Symbol"/>
              </a:rPr>
              <a:t>, hojení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hCG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Část </a:t>
            </a:r>
            <a:r>
              <a:rPr lang="cs-CZ" sz="2400" dirty="0" err="1" smtClean="0"/>
              <a:t>hCG</a:t>
            </a:r>
            <a:r>
              <a:rPr lang="cs-CZ" sz="2400" dirty="0" smtClean="0"/>
              <a:t>, náročné z hlediska </a:t>
            </a:r>
            <a:r>
              <a:rPr lang="cs-CZ" sz="2400" dirty="0" err="1" smtClean="0"/>
              <a:t>preanalytiky</a:t>
            </a:r>
            <a:r>
              <a:rPr lang="cs-CZ" sz="2400" dirty="0" smtClean="0"/>
              <a:t> (rozpad ve vzorku)!!</a:t>
            </a:r>
          </a:p>
          <a:p>
            <a:endParaRPr lang="cs-CZ" sz="2400" dirty="0" smtClean="0"/>
          </a:p>
          <a:p>
            <a:r>
              <a:rPr lang="cs-CZ" sz="2400" dirty="0" smtClean="0"/>
              <a:t>Zvýšené hodnoty mohou být spojeny s Downovým </a:t>
            </a:r>
            <a:r>
              <a:rPr lang="cs-CZ" sz="2400" dirty="0" err="1" smtClean="0"/>
              <a:t>sy</a:t>
            </a:r>
            <a:r>
              <a:rPr lang="cs-CZ" sz="2400" dirty="0" smtClean="0"/>
              <a:t>  a </a:t>
            </a:r>
            <a:r>
              <a:rPr lang="cs-CZ" sz="2400" dirty="0" err="1" smtClean="0"/>
              <a:t>preeklampsií</a:t>
            </a:r>
            <a:endParaRPr lang="cs-CZ" sz="2400" dirty="0" smtClean="0"/>
          </a:p>
          <a:p>
            <a:r>
              <a:rPr lang="cs-CZ" sz="2400" dirty="0" smtClean="0"/>
              <a:t>Snížené hodnoty u ektopického těhotenství a T18, T 13</a:t>
            </a:r>
          </a:p>
          <a:p>
            <a:r>
              <a:rPr lang="cs-CZ" sz="2400" dirty="0" smtClean="0"/>
              <a:t>Mírně zvýšené hladiny u těhotenství po technik </a:t>
            </a:r>
            <a:r>
              <a:rPr lang="cs-CZ" sz="2400" dirty="0" err="1" smtClean="0"/>
              <a:t>asist.reprodukce</a:t>
            </a: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30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16832"/>
            <a:ext cx="56470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Laboratorní vyšetření v těhotenství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Laboratorní </a:t>
            </a:r>
            <a:r>
              <a:rPr lang="cs-CZ" b="1" dirty="0"/>
              <a:t>vyšetření do 14. týdne (14+0):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stanovení krevní skupiny AB0 + </a:t>
            </a:r>
            <a:r>
              <a:rPr lang="cs-CZ" dirty="0" err="1"/>
              <a:t>RhD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 err="1"/>
              <a:t>screening</a:t>
            </a:r>
            <a:r>
              <a:rPr lang="cs-CZ" dirty="0"/>
              <a:t> nepravidelných </a:t>
            </a:r>
            <a:r>
              <a:rPr lang="cs-CZ" dirty="0" err="1"/>
              <a:t>antierytrocytárních</a:t>
            </a:r>
            <a:r>
              <a:rPr lang="cs-CZ" dirty="0"/>
              <a:t> protilátek,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stanovení hematokritu a počtu erytrocytů, leukocytů</a:t>
            </a:r>
          </a:p>
          <a:p>
            <a:pPr marL="0" indent="0">
              <a:buNone/>
            </a:pPr>
            <a:r>
              <a:rPr lang="cs-CZ" dirty="0"/>
              <a:t>i trombocytů, hladiny hemoglobinu,</a:t>
            </a:r>
          </a:p>
          <a:p>
            <a:pPr marL="0" indent="0">
              <a:buNone/>
            </a:pPr>
            <a:r>
              <a:rPr lang="pt-BR" b="1" dirty="0"/>
              <a:t>• </a:t>
            </a:r>
            <a:r>
              <a:rPr lang="pt-BR" dirty="0"/>
              <a:t>sérologické vyšetření HIV, HBsAg a protilátek proti</a:t>
            </a:r>
          </a:p>
          <a:p>
            <a:pPr marL="0" indent="0">
              <a:buNone/>
            </a:pPr>
            <a:r>
              <a:rPr lang="cs-CZ" dirty="0"/>
              <a:t>syfilis,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glykémie na lačno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/>
              <a:t>Orální glukózo-toleranční test (24+0 – 28+0):</a:t>
            </a:r>
          </a:p>
          <a:p>
            <a:pPr marL="0" indent="0">
              <a:buNone/>
            </a:pPr>
            <a:r>
              <a:rPr lang="cs-CZ" i="1" dirty="0"/>
              <a:t>(blíže viz </a:t>
            </a:r>
            <a:r>
              <a:rPr lang="cs-CZ" b="1" i="1" dirty="0"/>
              <a:t>Doporučení k provádění </a:t>
            </a:r>
            <a:r>
              <a:rPr lang="cs-CZ" b="1" i="1" dirty="0" err="1"/>
              <a:t>screeningu</a:t>
            </a:r>
            <a:r>
              <a:rPr lang="cs-CZ" b="1" i="1" dirty="0"/>
              <a:t> poruch</a:t>
            </a:r>
          </a:p>
          <a:p>
            <a:pPr marL="0" indent="0">
              <a:buNone/>
            </a:pPr>
            <a:r>
              <a:rPr lang="cs-CZ" b="1" i="1" dirty="0"/>
              <a:t>glukózové tolerance v graviditě</a:t>
            </a:r>
            <a:r>
              <a:rPr lang="cs-CZ" i="1" dirty="0" smtClean="0"/>
              <a:t>).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Laboratorní </a:t>
            </a:r>
            <a:r>
              <a:rPr lang="cs-CZ" b="1" dirty="0"/>
              <a:t>vyšetření (27+1 – 32+0):</a:t>
            </a:r>
          </a:p>
          <a:p>
            <a:pPr marL="0" indent="0">
              <a:buNone/>
            </a:pPr>
            <a:r>
              <a:rPr lang="cs-CZ" b="1" dirty="0"/>
              <a:t>• </a:t>
            </a:r>
            <a:r>
              <a:rPr lang="cs-CZ" dirty="0"/>
              <a:t>stanovení hematokritu a počtu erytrocytů, leukocytů</a:t>
            </a:r>
          </a:p>
          <a:p>
            <a:pPr marL="0" indent="0">
              <a:buNone/>
            </a:pPr>
            <a:r>
              <a:rPr lang="cs-CZ" dirty="0"/>
              <a:t>i trombocytů, hladiny hemoglobinu</a:t>
            </a:r>
          </a:p>
          <a:p>
            <a:r>
              <a:rPr lang="pt-BR" dirty="0" smtClean="0"/>
              <a:t>(</a:t>
            </a:r>
            <a:r>
              <a:rPr lang="pt-BR" dirty="0"/>
              <a:t>sérologické vyšetření HIV, HBsAg a protilátek proti</a:t>
            </a:r>
          </a:p>
          <a:p>
            <a:pPr marL="0" indent="0">
              <a:buNone/>
            </a:pPr>
            <a:r>
              <a:rPr lang="cs-CZ" dirty="0"/>
              <a:t>syfilis se provádí pouze výběrově).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4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II.trimestr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4525963"/>
          </a:xfrm>
        </p:spPr>
        <p:txBody>
          <a:bodyPr/>
          <a:lstStyle/>
          <a:p>
            <a:r>
              <a:rPr lang="cs-CZ" dirty="0" smtClean="0"/>
              <a:t>Double test- </a:t>
            </a:r>
            <a:r>
              <a:rPr lang="cs-CZ" sz="2800" dirty="0" err="1" smtClean="0"/>
              <a:t>hCG</a:t>
            </a:r>
            <a:r>
              <a:rPr lang="cs-CZ" sz="2800" dirty="0" smtClean="0"/>
              <a:t>, AFP</a:t>
            </a:r>
            <a:endParaRPr lang="cs-CZ" dirty="0" smtClean="0"/>
          </a:p>
          <a:p>
            <a:r>
              <a:rPr lang="cs-CZ" dirty="0" smtClean="0"/>
              <a:t>Triple test- </a:t>
            </a:r>
            <a:r>
              <a:rPr lang="cs-CZ" sz="2800" dirty="0" err="1" smtClean="0"/>
              <a:t>hCG</a:t>
            </a:r>
            <a:r>
              <a:rPr lang="cs-CZ" sz="2800" dirty="0" smtClean="0"/>
              <a:t>, AFP, volný estriol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Kvadruple</a:t>
            </a:r>
            <a:r>
              <a:rPr lang="cs-CZ" dirty="0" smtClean="0"/>
              <a:t> test) -</a:t>
            </a:r>
            <a:r>
              <a:rPr lang="cs-CZ" sz="2800" dirty="0" err="1" smtClean="0"/>
              <a:t>hCG</a:t>
            </a:r>
            <a:r>
              <a:rPr lang="cs-CZ" sz="2800" dirty="0" smtClean="0"/>
              <a:t>, </a:t>
            </a:r>
            <a:r>
              <a:rPr lang="cs-CZ" sz="2800" dirty="0" err="1" smtClean="0"/>
              <a:t>AFP,volný</a:t>
            </a:r>
            <a:r>
              <a:rPr lang="cs-CZ" sz="2800" dirty="0" smtClean="0"/>
              <a:t> </a:t>
            </a:r>
            <a:r>
              <a:rPr lang="cs-CZ" sz="2800" dirty="0" err="1" smtClean="0"/>
              <a:t>estriol,inhibin</a:t>
            </a:r>
            <a:r>
              <a:rPr lang="cs-CZ" sz="2800" dirty="0" smtClean="0"/>
              <a:t> 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Provádět ve 14+0 až 20+0 gestačního stáří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AFP (alfa feto</a:t>
            </a:r>
            <a:r>
              <a:rPr lang="cs-CZ" dirty="0"/>
              <a:t>p</a:t>
            </a:r>
            <a:r>
              <a:rPr lang="cs-CZ" dirty="0" smtClean="0"/>
              <a:t>rotein)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r>
              <a:rPr lang="cs-CZ" sz="1800" dirty="0" smtClean="0"/>
              <a:t>Produkován žloutkovým váčkem, během </a:t>
            </a:r>
            <a:r>
              <a:rPr lang="cs-CZ" sz="1800" dirty="0" err="1" smtClean="0"/>
              <a:t>fyziolog.těhotenství</a:t>
            </a:r>
            <a:r>
              <a:rPr lang="cs-CZ" sz="1800" dirty="0" smtClean="0"/>
              <a:t> klesá AFP v plodové vodě a stoupá v mateřském séru.</a:t>
            </a:r>
          </a:p>
          <a:p>
            <a:r>
              <a:rPr lang="cs-CZ" sz="1800" dirty="0" smtClean="0"/>
              <a:t>↑ Defekty neurální trubice a břišní stěny, anencefalie, </a:t>
            </a:r>
            <a:r>
              <a:rPr lang="cs-CZ" sz="1800" dirty="0" err="1" smtClean="0"/>
              <a:t>rachischizy</a:t>
            </a:r>
            <a:endParaRPr lang="cs-CZ" sz="1800" dirty="0" smtClean="0"/>
          </a:p>
          <a:p>
            <a:r>
              <a:rPr lang="cs-CZ" sz="1800" dirty="0" smtClean="0"/>
              <a:t>Vznik defektů souvisí i s poruchami metabolismu </a:t>
            </a:r>
            <a:r>
              <a:rPr lang="cs-CZ" sz="1800" dirty="0" err="1" smtClean="0"/>
              <a:t>kys.listové</a:t>
            </a:r>
            <a:r>
              <a:rPr lang="cs-CZ" sz="1800" dirty="0" smtClean="0"/>
              <a:t> (</a:t>
            </a:r>
            <a:r>
              <a:rPr lang="cs-CZ" sz="1800" dirty="0" err="1" smtClean="0"/>
              <a:t>acidum</a:t>
            </a:r>
            <a:r>
              <a:rPr lang="cs-CZ" sz="1800" dirty="0" smtClean="0"/>
              <a:t> </a:t>
            </a:r>
            <a:r>
              <a:rPr lang="cs-CZ" sz="1800" dirty="0" err="1" smtClean="0"/>
              <a:t>folicum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Riziko postižení stoupá s hodnotou AFP</a:t>
            </a:r>
          </a:p>
          <a:p>
            <a:r>
              <a:rPr lang="cs-CZ" sz="1800" dirty="0" smtClean="0"/>
              <a:t>Těhotné jsou pak indikovány k UZ vyšetření v oblasti páteře a břišní oblasti plodu</a:t>
            </a:r>
          </a:p>
          <a:p>
            <a:r>
              <a:rPr lang="cs-CZ" sz="1800" dirty="0" smtClean="0"/>
              <a:t>Kontrola AFP a dalších </a:t>
            </a:r>
            <a:r>
              <a:rPr lang="cs-CZ" sz="1800" dirty="0" err="1" smtClean="0"/>
              <a:t>markerů</a:t>
            </a:r>
            <a:r>
              <a:rPr lang="cs-CZ" sz="1800" dirty="0" smtClean="0"/>
              <a:t> přímo v plodové vodě</a:t>
            </a:r>
          </a:p>
          <a:p>
            <a:r>
              <a:rPr lang="cs-CZ" sz="1800" dirty="0" smtClean="0"/>
              <a:t>Další možné příčiny ↑ AFP: hrozící potrat, mnohočetné těhotenství, intrauterinní krvácení, syndrom mizejícího dvojčete, </a:t>
            </a:r>
            <a:r>
              <a:rPr lang="cs-CZ" sz="1800" dirty="0" err="1" smtClean="0"/>
              <a:t>stenoza</a:t>
            </a:r>
            <a:r>
              <a:rPr lang="cs-CZ" sz="1800" dirty="0" smtClean="0"/>
              <a:t>/atresie GIT, </a:t>
            </a:r>
            <a:r>
              <a:rPr lang="cs-CZ" sz="1800" dirty="0" err="1" smtClean="0"/>
              <a:t>triplodie</a:t>
            </a:r>
            <a:endParaRPr lang="cs-CZ" sz="1800" dirty="0" smtClean="0"/>
          </a:p>
          <a:p>
            <a:r>
              <a:rPr lang="cs-CZ" sz="1800" dirty="0" smtClean="0"/>
              <a:t>↓↓ Downův </a:t>
            </a:r>
            <a:r>
              <a:rPr lang="cs-CZ" sz="1800" dirty="0" err="1" smtClean="0"/>
              <a:t>sy</a:t>
            </a:r>
            <a:r>
              <a:rPr lang="cs-CZ" sz="1800" dirty="0" smtClean="0"/>
              <a:t>, </a:t>
            </a:r>
            <a:r>
              <a:rPr lang="cs-CZ" sz="1800" dirty="0" err="1" smtClean="0"/>
              <a:t>Edwardsův</a:t>
            </a:r>
            <a:r>
              <a:rPr lang="cs-CZ" sz="1800" dirty="0" smtClean="0"/>
              <a:t> </a:t>
            </a:r>
            <a:r>
              <a:rPr lang="cs-CZ" sz="1800" dirty="0" err="1" smtClean="0"/>
              <a:t>sy</a:t>
            </a:r>
            <a:r>
              <a:rPr lang="cs-CZ" sz="1800" dirty="0" smtClean="0"/>
              <a:t>, </a:t>
            </a:r>
          </a:p>
          <a:p>
            <a:r>
              <a:rPr lang="cs-CZ" sz="1800" dirty="0" smtClean="0"/>
              <a:t>Těhotenství po intrauterinní inseminaci jsou zvýšené</a:t>
            </a:r>
          </a:p>
          <a:p>
            <a:r>
              <a:rPr lang="cs-CZ" sz="1800" dirty="0" smtClean="0"/>
              <a:t>Ženy s IDDM jsou hodnoty AFP mírně sníženy</a:t>
            </a:r>
          </a:p>
          <a:p>
            <a:r>
              <a:rPr lang="cs-CZ" sz="1800" dirty="0" smtClean="0"/>
              <a:t>AFP jako tumorový </a:t>
            </a:r>
            <a:r>
              <a:rPr lang="cs-CZ" sz="1800" dirty="0" err="1" smtClean="0"/>
              <a:t>marker</a:t>
            </a:r>
            <a:r>
              <a:rPr lang="cs-CZ" sz="1800" dirty="0" smtClean="0"/>
              <a:t>- hepatocelulární ca, </a:t>
            </a:r>
            <a:r>
              <a:rPr lang="cs-CZ" sz="1800" dirty="0" err="1" smtClean="0"/>
              <a:t>neseminomované</a:t>
            </a:r>
            <a:r>
              <a:rPr lang="cs-CZ" sz="1800" dirty="0" smtClean="0"/>
              <a:t> testikulární ca, nádory z </a:t>
            </a:r>
            <a:r>
              <a:rPr lang="cs-CZ" sz="1800" dirty="0" err="1" smtClean="0"/>
              <a:t>germinativní</a:t>
            </a:r>
            <a:r>
              <a:rPr lang="cs-CZ" sz="1800" dirty="0" smtClean="0"/>
              <a:t> tkáně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395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hCG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507288" cy="432048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Lidský choriový gonadotropin</a:t>
            </a:r>
          </a:p>
          <a:p>
            <a:r>
              <a:rPr lang="cs-CZ" sz="2000" dirty="0" smtClean="0"/>
              <a:t>Produkovaný </a:t>
            </a:r>
            <a:r>
              <a:rPr lang="cs-CZ" sz="2000" dirty="0" err="1" smtClean="0"/>
              <a:t>syncitiotrofoblastem</a:t>
            </a:r>
            <a:r>
              <a:rPr lang="cs-CZ" sz="2000" dirty="0" smtClean="0"/>
              <a:t> placenty</a:t>
            </a:r>
          </a:p>
          <a:p>
            <a:r>
              <a:rPr lang="cs-CZ" sz="2000" dirty="0" smtClean="0"/>
              <a:t>Udržuje funkci žlutého tělíska (produkce progesteronu)</a:t>
            </a:r>
          </a:p>
          <a:p>
            <a:r>
              <a:rPr lang="cs-CZ" sz="2000" dirty="0" smtClean="0"/>
              <a:t>V mateřské krvi se objevuje 8.-9. den po koncepci.</a:t>
            </a:r>
          </a:p>
          <a:p>
            <a:r>
              <a:rPr lang="cs-CZ" sz="2000" dirty="0" smtClean="0"/>
              <a:t>Fyziologický výskyt v těhotenství-dosahuje maxima ve 8.-10. t.t. a pak klesá, v druhé polovině těhotenství se udržuje na stálé hladině</a:t>
            </a:r>
          </a:p>
          <a:p>
            <a:r>
              <a:rPr lang="cs-CZ" sz="2000" dirty="0" smtClean="0"/>
              <a:t>↓mimoděložní těhotenství, hrozící potrat, zmlklé těhotenství</a:t>
            </a:r>
          </a:p>
          <a:p>
            <a:r>
              <a:rPr lang="cs-CZ" sz="2000" dirty="0" smtClean="0"/>
              <a:t>↑Downův syndrom, </a:t>
            </a:r>
            <a:r>
              <a:rPr lang="cs-CZ" sz="2000" dirty="0" err="1" smtClean="0"/>
              <a:t>hydatiformní</a:t>
            </a:r>
            <a:r>
              <a:rPr lang="cs-CZ" sz="2000" dirty="0" smtClean="0"/>
              <a:t> mola (až miliony </a:t>
            </a:r>
            <a:r>
              <a:rPr lang="cs-CZ" sz="2000" dirty="0" err="1" smtClean="0"/>
              <a:t>hCG</a:t>
            </a:r>
            <a:r>
              <a:rPr lang="cs-CZ" sz="2000" dirty="0" smtClean="0"/>
              <a:t>)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↓ </a:t>
            </a:r>
            <a:r>
              <a:rPr lang="cs-CZ" sz="2000" dirty="0" err="1" smtClean="0"/>
              <a:t>trizomie</a:t>
            </a:r>
            <a:r>
              <a:rPr lang="cs-CZ" sz="2000" dirty="0" smtClean="0"/>
              <a:t> 18. a 13. chromozomu</a:t>
            </a:r>
          </a:p>
          <a:p>
            <a:r>
              <a:rPr lang="cs-CZ" sz="2000" dirty="0" smtClean="0"/>
              <a:t>U těhotenství , která vznikla technikami asistované reprodukce jsou hladiny </a:t>
            </a:r>
            <a:r>
              <a:rPr lang="cs-CZ" sz="2000" dirty="0" err="1" smtClean="0"/>
              <a:t>hCG</a:t>
            </a:r>
            <a:r>
              <a:rPr lang="cs-CZ" sz="2000" dirty="0" smtClean="0"/>
              <a:t> mírně zvýšené</a:t>
            </a:r>
          </a:p>
          <a:p>
            <a:r>
              <a:rPr lang="cs-CZ" sz="2000" dirty="0" err="1" smtClean="0"/>
              <a:t>hCG</a:t>
            </a:r>
            <a:r>
              <a:rPr lang="cs-CZ" sz="2000" dirty="0" smtClean="0"/>
              <a:t> jako tumorový </a:t>
            </a:r>
            <a:r>
              <a:rPr lang="cs-CZ" sz="2000" dirty="0" err="1" smtClean="0"/>
              <a:t>marker</a:t>
            </a:r>
            <a:r>
              <a:rPr lang="cs-CZ" sz="2000" dirty="0" smtClean="0"/>
              <a:t>: </a:t>
            </a:r>
            <a:r>
              <a:rPr lang="cs-CZ" sz="2000" dirty="0" err="1" smtClean="0"/>
              <a:t>choriokarcinom</a:t>
            </a:r>
            <a:r>
              <a:rPr lang="cs-CZ" sz="2000" dirty="0" smtClean="0"/>
              <a:t>, </a:t>
            </a:r>
            <a:r>
              <a:rPr lang="cs-CZ" sz="2000" dirty="0" err="1" smtClean="0"/>
              <a:t>germinální</a:t>
            </a:r>
            <a:r>
              <a:rPr lang="cs-CZ" sz="2000" dirty="0" smtClean="0"/>
              <a:t> nádory </a:t>
            </a:r>
            <a:r>
              <a:rPr lang="cs-CZ" sz="2000" dirty="0" err="1" smtClean="0"/>
              <a:t>testes</a:t>
            </a:r>
            <a:r>
              <a:rPr lang="cs-CZ" sz="2000" dirty="0" smtClean="0"/>
              <a:t> a ovarií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50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( nekonjugovaný) estriol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 průběhu těhotenství se zvyšuje</a:t>
            </a:r>
          </a:p>
          <a:p>
            <a:r>
              <a:rPr lang="cs-CZ" sz="2800" dirty="0" smtClean="0"/>
              <a:t>Produkován placentou, konjugace v játrech</a:t>
            </a:r>
          </a:p>
          <a:p>
            <a:r>
              <a:rPr lang="cs-CZ" sz="2800" dirty="0" smtClean="0"/>
              <a:t>Je vylučován močí</a:t>
            </a:r>
          </a:p>
          <a:p>
            <a:r>
              <a:rPr lang="cs-CZ" sz="2800" dirty="0" smtClean="0"/>
              <a:t>Ve </a:t>
            </a:r>
            <a:r>
              <a:rPr lang="cs-CZ" sz="2800" dirty="0" err="1" smtClean="0"/>
              <a:t>fyziolog.těhotenství</a:t>
            </a:r>
            <a:r>
              <a:rPr lang="cs-CZ" sz="2800" dirty="0" smtClean="0"/>
              <a:t> stoupá až do 40.t.t.</a:t>
            </a:r>
          </a:p>
          <a:p>
            <a:r>
              <a:rPr lang="cs-CZ" sz="2800" dirty="0" smtClean="0"/>
              <a:t>Pro monitorování funkce </a:t>
            </a:r>
            <a:r>
              <a:rPr lang="cs-CZ" sz="2800" dirty="0" err="1" smtClean="0"/>
              <a:t>fetoplacentární</a:t>
            </a:r>
            <a:r>
              <a:rPr lang="cs-CZ" sz="2800" dirty="0" smtClean="0"/>
              <a:t> jednotky</a:t>
            </a:r>
          </a:p>
          <a:p>
            <a:r>
              <a:rPr lang="cs-CZ" sz="2800" dirty="0" smtClean="0"/>
              <a:t>↓ nitroděložní tíseň plodu, Downův </a:t>
            </a:r>
            <a:r>
              <a:rPr lang="cs-CZ" sz="2800" dirty="0" err="1" smtClean="0"/>
              <a:t>sy</a:t>
            </a:r>
            <a:r>
              <a:rPr lang="cs-CZ" sz="2800" dirty="0" smtClean="0"/>
              <a:t>, </a:t>
            </a:r>
          </a:p>
          <a:p>
            <a:r>
              <a:rPr lang="cs-CZ" sz="2800" dirty="0" smtClean="0"/>
              <a:t>↓↓ Smith-</a:t>
            </a:r>
            <a:r>
              <a:rPr lang="cs-CZ" sz="2800" dirty="0" err="1" smtClean="0"/>
              <a:t>Lemli</a:t>
            </a:r>
            <a:r>
              <a:rPr lang="cs-CZ" sz="2800" dirty="0" smtClean="0"/>
              <a:t>-</a:t>
            </a:r>
            <a:r>
              <a:rPr lang="cs-CZ" sz="2800" dirty="0" err="1" smtClean="0"/>
              <a:t>Opitzův</a:t>
            </a:r>
            <a:r>
              <a:rPr lang="cs-CZ" sz="2800" dirty="0" smtClean="0"/>
              <a:t> </a:t>
            </a:r>
            <a:r>
              <a:rPr lang="cs-CZ" sz="2800" dirty="0" err="1" smtClean="0"/>
              <a:t>sy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Mírně snížené hodnoty u asistované reprodukce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Inhibin</a:t>
            </a:r>
            <a:r>
              <a:rPr lang="cs-CZ" dirty="0" smtClean="0"/>
              <a:t> 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Reguluje produkci FSH a </a:t>
            </a:r>
            <a:r>
              <a:rPr lang="cs-CZ" dirty="0" err="1" smtClean="0"/>
              <a:t>GnRh</a:t>
            </a:r>
            <a:endParaRPr lang="cs-CZ" dirty="0" smtClean="0"/>
          </a:p>
          <a:p>
            <a:r>
              <a:rPr lang="cs-CZ" dirty="0" smtClean="0"/>
              <a:t>V těhotenství inhibuje produkce FSH</a:t>
            </a:r>
          </a:p>
          <a:p>
            <a:r>
              <a:rPr lang="cs-CZ" dirty="0" smtClean="0"/>
              <a:t>↑ vyšší riziko Downova syndromu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9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2876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Integrovaný- PAPP-A, (free </a:t>
            </a:r>
            <a:r>
              <a:rPr lang="el-GR" sz="2400" dirty="0" smtClean="0"/>
              <a:t>β</a:t>
            </a:r>
            <a:r>
              <a:rPr lang="cs-CZ" sz="2400" dirty="0" smtClean="0"/>
              <a:t> </a:t>
            </a:r>
            <a:r>
              <a:rPr lang="cs-CZ" sz="2400" dirty="0" err="1" smtClean="0"/>
              <a:t>hCG</a:t>
            </a:r>
            <a:r>
              <a:rPr lang="cs-CZ" sz="2400" dirty="0" smtClean="0"/>
              <a:t>), NT, AFP, HCG, uE3- společné vyhodnocení po dokončení všech vyšetření</a:t>
            </a:r>
          </a:p>
          <a:p>
            <a:r>
              <a:rPr lang="cs-CZ" sz="2400" dirty="0" smtClean="0"/>
              <a:t>Sérum integrovaný- v místě kde není možné měřit NT, měří se PAPP-A</a:t>
            </a:r>
            <a:r>
              <a:rPr lang="cs-CZ" sz="2400" dirty="0"/>
              <a:t>, (free </a:t>
            </a:r>
            <a:r>
              <a:rPr lang="el-GR" sz="2400" dirty="0"/>
              <a:t>β</a:t>
            </a:r>
            <a:r>
              <a:rPr lang="cs-CZ" sz="2400" dirty="0"/>
              <a:t> </a:t>
            </a:r>
            <a:r>
              <a:rPr lang="cs-CZ" sz="2400" dirty="0" err="1"/>
              <a:t>hCG</a:t>
            </a:r>
            <a:r>
              <a:rPr lang="cs-CZ" sz="2400" dirty="0"/>
              <a:t>), </a:t>
            </a:r>
            <a:r>
              <a:rPr lang="cs-CZ" sz="2400" dirty="0" smtClean="0"/>
              <a:t>AFP</a:t>
            </a:r>
            <a:r>
              <a:rPr lang="cs-CZ" sz="2400" dirty="0"/>
              <a:t>, HCG, </a:t>
            </a:r>
            <a:r>
              <a:rPr lang="cs-CZ" sz="2400" dirty="0" smtClean="0"/>
              <a:t>uE3-společné vyhodnocení; u těhotných kde PAPP-A je pod 0,35MoM doporučit změřit NT</a:t>
            </a:r>
          </a:p>
          <a:p>
            <a:r>
              <a:rPr lang="cs-CZ" sz="2400" dirty="0" smtClean="0"/>
              <a:t>Sekvenční forma- PAPP-A</a:t>
            </a:r>
            <a:r>
              <a:rPr lang="cs-CZ" sz="2400" dirty="0"/>
              <a:t>, (free </a:t>
            </a:r>
            <a:r>
              <a:rPr lang="el-GR" sz="2400" dirty="0"/>
              <a:t>β</a:t>
            </a:r>
            <a:r>
              <a:rPr lang="cs-CZ" sz="2400" dirty="0"/>
              <a:t> </a:t>
            </a:r>
            <a:r>
              <a:rPr lang="cs-CZ" sz="2400" dirty="0" err="1" smtClean="0"/>
              <a:t>hCG</a:t>
            </a:r>
            <a:r>
              <a:rPr lang="cs-CZ" sz="2400" dirty="0" smtClean="0"/>
              <a:t>), NT- předběžné vyhodnocení testu, vysoce pozitivní se řeší okamžitě, ostatní do II. Trimestru; společné vyhodnocení všech</a:t>
            </a:r>
          </a:p>
          <a:p>
            <a:r>
              <a:rPr lang="cs-CZ" sz="2400" dirty="0" smtClean="0"/>
              <a:t>Pokud žena v 1.trimestru má riziko 1:30 nebo 1:50- neprovádí se další </a:t>
            </a:r>
            <a:r>
              <a:rPr lang="cs-CZ" sz="2400" dirty="0" err="1" smtClean="0"/>
              <a:t>screenig.vyšetření</a:t>
            </a:r>
            <a:r>
              <a:rPr lang="cs-CZ" sz="2400" dirty="0" smtClean="0"/>
              <a:t>, a rovnou invazivní metody</a:t>
            </a:r>
          </a:p>
          <a:p>
            <a:pPr marL="0" indent="0"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01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Falešná pozitivita a výtěžnost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651575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Falešná pozitivita (FP) při 85% výtěžnosti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Výtěžnost při 5% FP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Kombinovaný test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3,8-6,8%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85%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Triple nebo double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9,3-14%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Integrovaný test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0,8-1,2%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94%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Sérum integrovaný test (bez NT)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2,7-5,2%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85%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2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Měření NT (šíjové projasnění)- v 1.trimestru těhotenství, měření dle metodiky </a:t>
            </a:r>
            <a:r>
              <a:rPr lang="cs-CZ" dirty="0" err="1" smtClean="0"/>
              <a:t>Fetal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 (Londýn)</a:t>
            </a:r>
          </a:p>
          <a:p>
            <a:r>
              <a:rPr lang="cs-CZ" dirty="0" smtClean="0"/>
              <a:t>Pro stanovení gestačního stáří je nutné změřit CRL (vzdálenost temeno- kostrč páteře)- doporučeno 11+0- 13+6 t.t.</a:t>
            </a:r>
          </a:p>
          <a:p>
            <a:r>
              <a:rPr lang="cs-CZ" dirty="0" smtClean="0"/>
              <a:t>Měření NB (nosní kost) , trikuspidální regurgitace, vyšetření </a:t>
            </a:r>
            <a:r>
              <a:rPr lang="cs-CZ" dirty="0" err="1" smtClean="0"/>
              <a:t>ductus</a:t>
            </a:r>
            <a:r>
              <a:rPr lang="cs-CZ" dirty="0" smtClean="0"/>
              <a:t> </a:t>
            </a:r>
            <a:r>
              <a:rPr lang="cs-CZ" dirty="0" err="1" smtClean="0"/>
              <a:t>venosus</a:t>
            </a:r>
            <a:r>
              <a:rPr lang="cs-CZ" dirty="0" smtClean="0"/>
              <a:t> (11-13+6 t.t.)</a:t>
            </a:r>
          </a:p>
          <a:p>
            <a:r>
              <a:rPr lang="cs-CZ" dirty="0" smtClean="0"/>
              <a:t>Ostatní UZ parametry: BPP, HC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2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Autofit/>
          </a:bodyPr>
          <a:lstStyle/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(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nuchální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translucience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sz="1600" dirty="0" smtClean="0"/>
              <a:t>- Jedná </a:t>
            </a:r>
            <a:r>
              <a:rPr lang="cs-CZ" sz="1600" dirty="0"/>
              <a:t>se o fyziologický otok za hlavičkou </a:t>
            </a:r>
            <a:r>
              <a:rPr lang="cs-CZ" sz="1600" dirty="0" smtClean="0"/>
              <a:t>plodu. Jeho </a:t>
            </a:r>
            <a:r>
              <a:rPr lang="cs-CZ" sz="1600" dirty="0"/>
              <a:t>velikost je přímo úměrná nejen riziku Downovy choroby, ale i riziku desítek dalších genetických, morfologických a funkčních vývojových vad. </a:t>
            </a:r>
            <a:r>
              <a:rPr lang="cs-CZ" sz="1600" dirty="0" smtClean="0"/>
              <a:t>Vyšší </a:t>
            </a:r>
            <a:r>
              <a:rPr lang="cs-CZ" sz="1600" dirty="0"/>
              <a:t>rozsah otoku v oblasti šíje je důsledkem mnoha faktorů jako je například změna složení vaziva, kterou mají plody s Downovou chorobou nebo plody metabolickými vadami, vyšší hodnoty nalézáme i u vrozených srdečních a jiných strukturálních vad hlavně v oblasti krku a hlavy, u poruch lymfatické drenáže, </a:t>
            </a:r>
            <a:r>
              <a:rPr lang="cs-CZ" sz="1600" dirty="0" err="1" smtClean="0"/>
              <a:t>apod</a:t>
            </a:r>
            <a:endParaRPr lang="cs-CZ" sz="1600" dirty="0" smtClean="0"/>
          </a:p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CRL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=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rump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1600" dirty="0" smtClean="0"/>
              <a:t>- vzdálenost od temene hlavičky </a:t>
            </a:r>
            <a:r>
              <a:rPr lang="cs-CZ" sz="1600" dirty="0"/>
              <a:t>k</a:t>
            </a:r>
            <a:r>
              <a:rPr lang="cs-CZ" sz="1600" dirty="0" smtClean="0"/>
              <a:t> zadečku. Pro stanovení stáří plodu. </a:t>
            </a:r>
            <a:r>
              <a:rPr lang="cs-CZ" sz="1600" dirty="0"/>
              <a:t>	</a:t>
            </a:r>
            <a:r>
              <a:rPr lang="cs-CZ" sz="1600" dirty="0" smtClean="0"/>
              <a:t> </a:t>
            </a:r>
            <a:r>
              <a:rPr lang="cs-CZ" sz="1600" dirty="0"/>
              <a:t>To je obzvláště důležité, pokud panují nejasnosti o době posledních měsíčků těhotné. </a:t>
            </a:r>
            <a:endParaRPr lang="cs-CZ" sz="1600" dirty="0" smtClean="0"/>
          </a:p>
          <a:p>
            <a:r>
              <a:rPr lang="cs-CZ" sz="1600" dirty="0" smtClean="0"/>
              <a:t>V </a:t>
            </a:r>
            <a:r>
              <a:rPr lang="cs-CZ" sz="1600" dirty="0"/>
              <a:t>případě vícečetného těhotenství je v tomto období nejvyšší čas stanovit typ vícečetného těhotenství, </a:t>
            </a:r>
            <a:r>
              <a:rPr lang="cs-CZ" sz="1600" dirty="0" smtClean="0"/>
              <a:t>vyšší </a:t>
            </a:r>
            <a:r>
              <a:rPr lang="cs-CZ" sz="1600" dirty="0"/>
              <a:t>riziko v případě jednovaječných </a:t>
            </a:r>
            <a:r>
              <a:rPr lang="cs-CZ" sz="1600" dirty="0" smtClean="0"/>
              <a:t>dvojčat. </a:t>
            </a:r>
          </a:p>
          <a:p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Nosní kost-</a:t>
            </a:r>
            <a:r>
              <a:rPr lang="cs-CZ" sz="1600" dirty="0" smtClean="0"/>
              <a:t> je posuzována podle charakteru vývoje a osifikace. Při chromozomálních poruchách je vysoký výskyt absence nebo hypoplazie už v 1.trimestu- varovný signál a indikace k dalšímu vyšetření</a:t>
            </a:r>
          </a:p>
          <a:p>
            <a:endParaRPr lang="cs-CZ" sz="1600" dirty="0" smtClean="0"/>
          </a:p>
          <a:p>
            <a:r>
              <a:rPr lang="cs-CZ" sz="1600" dirty="0" smtClean="0"/>
              <a:t>U </a:t>
            </a:r>
            <a:r>
              <a:rPr lang="cs-CZ" sz="1600" dirty="0"/>
              <a:t>žen s nízkým </a:t>
            </a:r>
            <a:r>
              <a:rPr lang="cs-CZ" sz="1600" dirty="0" smtClean="0"/>
              <a:t>rizikem DS, </a:t>
            </a:r>
            <a:r>
              <a:rPr lang="cs-CZ" sz="1600" dirty="0"/>
              <a:t>kterých je zhruba 80%, není třeba dalších vyšetření. Po vysvětlení významu příznivého výsledku následuje další povinné ultrazvukové vyšetření až ve 20. - 22. týdnu těhotenství. </a:t>
            </a:r>
            <a:endParaRPr lang="cs-CZ" sz="1600" dirty="0" smtClean="0"/>
          </a:p>
          <a:p>
            <a:r>
              <a:rPr lang="cs-CZ" sz="1600" dirty="0" smtClean="0"/>
              <a:t>U </a:t>
            </a:r>
            <a:r>
              <a:rPr lang="cs-CZ" sz="1600" dirty="0"/>
              <a:t>žen se středním rizikem nám pomáhá vyšetření dalších ultrazvukových </a:t>
            </a:r>
            <a:r>
              <a:rPr lang="cs-CZ" sz="1600" dirty="0" err="1"/>
              <a:t>markerů</a:t>
            </a:r>
            <a:r>
              <a:rPr lang="cs-CZ" sz="1600" dirty="0"/>
              <a:t>, které dokáží výsledek kombinovaného testu více specifikovat. Mezi tyto </a:t>
            </a:r>
            <a:r>
              <a:rPr lang="cs-CZ" sz="1600" dirty="0" err="1"/>
              <a:t>markery</a:t>
            </a:r>
            <a:r>
              <a:rPr lang="cs-CZ" sz="1600" dirty="0"/>
              <a:t> patří posouzení přítomnosti nosní kůstky, měření obličejového úhlu, měření průtoku mezi pravou srdeční síní a komorou a zhodnocení průtoku ve venosním duktu. Všechna tato vyšetření dohromady dokáží odhalit až 95% plodů s Downovou chorobou. </a:t>
            </a:r>
            <a:endParaRPr lang="cs-CZ" sz="1600" dirty="0" smtClean="0"/>
          </a:p>
          <a:p>
            <a:r>
              <a:rPr lang="cs-CZ" sz="1600" dirty="0" smtClean="0"/>
              <a:t>Těhotným </a:t>
            </a:r>
            <a:r>
              <a:rPr lang="cs-CZ" sz="1600" dirty="0"/>
              <a:t>s vysokým rizikem kombinovaného testu je detailně vysvětlena celá problematika a následně je doporučena genetická konzultace a invazivní vyšetření - odběr choriových </a:t>
            </a:r>
            <a:r>
              <a:rPr lang="cs-CZ" sz="1600" dirty="0" smtClean="0"/>
              <a:t>klků, </a:t>
            </a:r>
            <a:r>
              <a:rPr lang="cs-CZ" sz="1600" dirty="0" err="1" smtClean="0"/>
              <a:t>amniocentéza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747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oGTT</a:t>
            </a:r>
            <a:r>
              <a:rPr lang="cs-CZ" dirty="0" smtClean="0"/>
              <a:t> a diagnostika gestačního diabetu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Používá </a:t>
            </a:r>
            <a:r>
              <a:rPr lang="cs-CZ" dirty="0"/>
              <a:t>se zátěž 75 g glukózy a hodnotí se koncentrace glukózy v plazmě před zátěží, 1 a 2 hodiny </a:t>
            </a:r>
            <a:r>
              <a:rPr lang="cs-CZ" dirty="0" smtClean="0"/>
              <a:t>po zátěži</a:t>
            </a:r>
            <a:r>
              <a:rPr lang="cs-CZ" dirty="0"/>
              <a:t>. Gestační diabetes je laboratorně diagnostikován, je-li dosaženo aspoň jednoho ze tří </a:t>
            </a:r>
            <a:r>
              <a:rPr lang="cs-CZ" dirty="0" smtClean="0"/>
              <a:t>uvedených kritérií</a:t>
            </a:r>
            <a:r>
              <a:rPr lang="cs-CZ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FPG </a:t>
            </a:r>
            <a:r>
              <a:rPr lang="cs-CZ" dirty="0"/>
              <a:t>≥ 5,1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P-glukóza </a:t>
            </a:r>
            <a:r>
              <a:rPr lang="cs-CZ" dirty="0"/>
              <a:t>po 1 hodině ≥ 10,0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P-glukóza </a:t>
            </a:r>
            <a:r>
              <a:rPr lang="cs-CZ" dirty="0"/>
              <a:t>po 2 hodinách ≥ 8,5 </a:t>
            </a:r>
            <a:r>
              <a:rPr lang="cs-CZ" dirty="0" err="1"/>
              <a:t>mmol</a:t>
            </a:r>
            <a:r>
              <a:rPr lang="cs-CZ" dirty="0"/>
              <a:t>/l</a:t>
            </a:r>
          </a:p>
          <a:p>
            <a:pPr marL="0" indent="0">
              <a:buNone/>
            </a:pPr>
            <a:r>
              <a:rPr lang="cs-CZ" dirty="0" err="1"/>
              <a:t>oGTT</a:t>
            </a:r>
            <a:r>
              <a:rPr lang="cs-CZ" dirty="0"/>
              <a:t> se provádí ve 24. - 28. týdnu gravidity u všech těhotných žen, u nichž byl </a:t>
            </a:r>
            <a:r>
              <a:rPr lang="cs-CZ" dirty="0" err="1"/>
              <a:t>screening</a:t>
            </a:r>
            <a:r>
              <a:rPr lang="cs-CZ" dirty="0"/>
              <a:t> GDM na začátku</a:t>
            </a:r>
          </a:p>
          <a:p>
            <a:pPr marL="0" indent="0">
              <a:buNone/>
            </a:pPr>
            <a:r>
              <a:rPr lang="cs-CZ" dirty="0"/>
              <a:t>těhotenství negativní.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1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3357"/>
            <a:ext cx="31432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63357"/>
            <a:ext cx="22288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3810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2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-2043608"/>
            <a:ext cx="18288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Metody stanovení biochemických parametrů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Imunochemické metody stanovení:</a:t>
            </a:r>
          </a:p>
          <a:p>
            <a:pPr marL="0" indent="0">
              <a:buNone/>
            </a:pPr>
            <a:r>
              <a:rPr lang="cs-CZ" sz="2400" dirty="0" smtClean="0"/>
              <a:t>TRACE – free </a:t>
            </a:r>
            <a:r>
              <a:rPr lang="el-GR" sz="2400" dirty="0" smtClean="0"/>
              <a:t>β</a:t>
            </a:r>
            <a:r>
              <a:rPr lang="cs-CZ" sz="2400" dirty="0" err="1" smtClean="0"/>
              <a:t>hCG</a:t>
            </a:r>
            <a:r>
              <a:rPr lang="cs-CZ" sz="2400" dirty="0" smtClean="0"/>
              <a:t>, </a:t>
            </a:r>
            <a:r>
              <a:rPr lang="cs-CZ" sz="2400" dirty="0" err="1" smtClean="0"/>
              <a:t>hCG</a:t>
            </a:r>
            <a:r>
              <a:rPr lang="cs-CZ" sz="2400" dirty="0" smtClean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ILMA- </a:t>
            </a:r>
            <a:r>
              <a:rPr lang="cs-CZ" sz="2400" dirty="0"/>
              <a:t>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IRMA- 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RIA-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volný estriol</a:t>
            </a:r>
          </a:p>
          <a:p>
            <a:pPr marL="0" indent="0">
              <a:buNone/>
            </a:pPr>
            <a:r>
              <a:rPr lang="cs-CZ" sz="2400" dirty="0" smtClean="0"/>
              <a:t>Chemiluminiscence-</a:t>
            </a:r>
            <a:r>
              <a:rPr lang="cs-CZ" sz="2400" dirty="0"/>
              <a:t>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</a:t>
            </a:r>
            <a:r>
              <a:rPr lang="cs-CZ" sz="2400" dirty="0" smtClean="0"/>
              <a:t>PAPP-A,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volný estriol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 err="1" smtClean="0"/>
              <a:t>Elektrochemiluminiscence</a:t>
            </a:r>
            <a:r>
              <a:rPr lang="cs-CZ" sz="2400" dirty="0" smtClean="0"/>
              <a:t>-</a:t>
            </a:r>
            <a:r>
              <a:rPr lang="cs-CZ" sz="2400" dirty="0"/>
              <a:t>free </a:t>
            </a:r>
            <a:r>
              <a:rPr lang="el-GR" sz="2400" dirty="0"/>
              <a:t>β</a:t>
            </a:r>
            <a:r>
              <a:rPr lang="cs-CZ" sz="2400" dirty="0" err="1"/>
              <a:t>hCG</a:t>
            </a:r>
            <a:r>
              <a:rPr lang="cs-CZ" sz="2400" dirty="0"/>
              <a:t>, </a:t>
            </a:r>
            <a:r>
              <a:rPr lang="cs-CZ" sz="2400" dirty="0" err="1"/>
              <a:t>hCG</a:t>
            </a:r>
            <a:r>
              <a:rPr lang="cs-CZ" sz="2400" dirty="0"/>
              <a:t>, AFP, PAPP-A</a:t>
            </a:r>
          </a:p>
          <a:p>
            <a:pPr marL="0" indent="0">
              <a:buNone/>
            </a:pPr>
            <a:r>
              <a:rPr lang="cs-CZ" sz="2400" dirty="0" smtClean="0"/>
              <a:t>Fluorescenční </a:t>
            </a:r>
            <a:r>
              <a:rPr lang="cs-CZ" sz="2400" dirty="0" err="1" smtClean="0"/>
              <a:t>imunoanalýza</a:t>
            </a:r>
            <a:r>
              <a:rPr lang="cs-CZ" sz="2400" dirty="0" smtClean="0"/>
              <a:t>- </a:t>
            </a:r>
            <a:r>
              <a:rPr lang="cs-CZ" sz="2400" dirty="0" err="1" smtClean="0"/>
              <a:t>hCG</a:t>
            </a:r>
            <a:r>
              <a:rPr lang="cs-CZ" sz="2400" dirty="0" smtClean="0"/>
              <a:t>, AFP</a:t>
            </a: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 smtClean="0"/>
              <a:t>Analytické požadavky metod: opakovatelnost do 6 % a reprodukovatelnost do 10%., </a:t>
            </a:r>
            <a:r>
              <a:rPr lang="cs-CZ" sz="2400" dirty="0" err="1" smtClean="0"/>
              <a:t>bias</a:t>
            </a:r>
            <a:r>
              <a:rPr lang="cs-CZ" sz="2400" dirty="0" smtClean="0"/>
              <a:t> </a:t>
            </a:r>
            <a:r>
              <a:rPr lang="cs-CZ" sz="2400" dirty="0" err="1" smtClean="0"/>
              <a:t>max</a:t>
            </a:r>
            <a:r>
              <a:rPr lang="cs-CZ" sz="2400" dirty="0" smtClean="0"/>
              <a:t> 15%.</a:t>
            </a:r>
            <a:endParaRPr lang="cs-CZ" sz="20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6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Vyhodnocení biochemických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Výpočet rizika VVV musí být prováděn pomocí spolehlivého validovaného počítačového programu (</a:t>
            </a:r>
            <a:r>
              <a:rPr lang="cs-CZ" dirty="0" err="1" smtClean="0"/>
              <a:t>Astraia</a:t>
            </a:r>
            <a:r>
              <a:rPr lang="cs-CZ" dirty="0" smtClean="0"/>
              <a:t>, PRISCA, ALPHA, </a:t>
            </a:r>
            <a:r>
              <a:rPr lang="cs-CZ" dirty="0" err="1" smtClean="0"/>
              <a:t>Life-cycle</a:t>
            </a:r>
            <a:r>
              <a:rPr lang="cs-CZ" dirty="0" smtClean="0"/>
              <a:t>…..)</a:t>
            </a:r>
          </a:p>
          <a:p>
            <a:r>
              <a:rPr lang="cs-CZ" dirty="0" smtClean="0"/>
              <a:t>Hodnoty  biochemických </a:t>
            </a:r>
            <a:r>
              <a:rPr lang="cs-CZ" dirty="0" err="1" smtClean="0"/>
              <a:t>markerů</a:t>
            </a:r>
            <a:r>
              <a:rPr lang="cs-CZ" dirty="0" smtClean="0"/>
              <a:t> jsou vyjadřovány v násobcích střední hodnoty mediánu (</a:t>
            </a:r>
            <a:r>
              <a:rPr lang="cs-CZ" sz="2400" dirty="0" err="1" smtClean="0"/>
              <a:t>MoM</a:t>
            </a:r>
            <a:r>
              <a:rPr lang="cs-CZ" sz="1600" dirty="0" err="1" smtClean="0"/>
              <a:t>-multiple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median</a:t>
            </a:r>
            <a:r>
              <a:rPr lang="cs-CZ" dirty="0" smtClean="0"/>
              <a:t>) pro dané gestační stáří.</a:t>
            </a:r>
          </a:p>
          <a:p>
            <a:r>
              <a:rPr lang="cs-CZ" dirty="0"/>
              <a:t>Upozornění rizika </a:t>
            </a:r>
            <a:r>
              <a:rPr lang="cs-CZ" dirty="0" err="1"/>
              <a:t>trisomií</a:t>
            </a:r>
            <a:r>
              <a:rPr lang="cs-CZ" dirty="0"/>
              <a:t> (21., 18., 13. chromosomu), ve 2. trimestru defekt NT (NTD</a:t>
            </a:r>
            <a:r>
              <a:rPr lang="cs-CZ" dirty="0" smtClean="0"/>
              <a:t>)</a:t>
            </a:r>
          </a:p>
          <a:p>
            <a:r>
              <a:rPr lang="cs-CZ" dirty="0" smtClean="0"/>
              <a:t>Vyjádření rizika 1:XXX zahrnuje anamnestická data těhotné ženy, data měření </a:t>
            </a:r>
            <a:r>
              <a:rPr lang="cs-CZ" dirty="0" err="1" smtClean="0"/>
              <a:t>biochem</a:t>
            </a:r>
            <a:r>
              <a:rPr lang="cs-CZ" dirty="0" smtClean="0"/>
              <a:t>. a </a:t>
            </a:r>
            <a:r>
              <a:rPr lang="cs-CZ" dirty="0" err="1" smtClean="0"/>
              <a:t>ultrazvuk.parametrů</a:t>
            </a:r>
            <a:endParaRPr lang="cs-CZ" dirty="0" smtClean="0"/>
          </a:p>
          <a:p>
            <a:r>
              <a:rPr lang="cs-CZ" dirty="0" smtClean="0"/>
              <a:t>cut off hodnota rizika 1:300, 1:250, 1:200 dle nastavení programu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Stavy komplikující výpočet rizika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err="1" smtClean="0"/>
              <a:t>Choriokarcinom</a:t>
            </a:r>
            <a:r>
              <a:rPr lang="cs-CZ" sz="3000" dirty="0" smtClean="0"/>
              <a:t>, mola </a:t>
            </a:r>
            <a:r>
              <a:rPr lang="cs-CZ" sz="3000" dirty="0" err="1" smtClean="0"/>
              <a:t>hydatidosa</a:t>
            </a:r>
            <a:r>
              <a:rPr lang="cs-CZ" sz="3000" dirty="0" smtClean="0"/>
              <a:t> – vysoké </a:t>
            </a:r>
            <a:r>
              <a:rPr lang="cs-CZ" sz="3000" dirty="0" err="1" smtClean="0"/>
              <a:t>hCG</a:t>
            </a:r>
            <a:r>
              <a:rPr lang="cs-CZ" sz="3000" dirty="0" smtClean="0"/>
              <a:t>, AFP (imituje </a:t>
            </a:r>
            <a:r>
              <a:rPr lang="cs-CZ" sz="3000" dirty="0" err="1" smtClean="0"/>
              <a:t>D.s</a:t>
            </a:r>
            <a:r>
              <a:rPr lang="cs-CZ" sz="3000" dirty="0" smtClean="0"/>
              <a:t>. či </a:t>
            </a:r>
            <a:r>
              <a:rPr lang="cs-CZ" sz="3000" dirty="0" err="1" smtClean="0"/>
              <a:t>gemini</a:t>
            </a:r>
            <a:r>
              <a:rPr lang="cs-CZ" sz="3000" dirty="0" smtClean="0"/>
              <a:t>)</a:t>
            </a:r>
          </a:p>
          <a:p>
            <a:r>
              <a:rPr lang="cs-CZ" sz="3000" dirty="0" smtClean="0"/>
              <a:t>Redukce počtu plodů při vícečetném těhotenství po IVF-měnící se hodnoty AFP, </a:t>
            </a:r>
            <a:r>
              <a:rPr lang="cs-CZ" sz="3000" dirty="0" err="1" smtClean="0"/>
              <a:t>hCG</a:t>
            </a:r>
            <a:endParaRPr lang="cs-CZ" sz="3000" dirty="0" smtClean="0"/>
          </a:p>
          <a:p>
            <a:r>
              <a:rPr lang="cs-CZ" sz="3000" dirty="0" smtClean="0"/>
              <a:t>Vícečetné těhotenství- </a:t>
            </a:r>
            <a:r>
              <a:rPr lang="cs-CZ" sz="3000" dirty="0" err="1" smtClean="0"/>
              <a:t>biochem</a:t>
            </a:r>
            <a:r>
              <a:rPr lang="cs-CZ" sz="3000" dirty="0" smtClean="0"/>
              <a:t>. </a:t>
            </a:r>
            <a:r>
              <a:rPr lang="cs-CZ" sz="3000" dirty="0" err="1"/>
              <a:t>m</a:t>
            </a:r>
            <a:r>
              <a:rPr lang="cs-CZ" sz="3000" dirty="0" err="1" smtClean="0"/>
              <a:t>arkery</a:t>
            </a:r>
            <a:r>
              <a:rPr lang="cs-CZ" sz="3000" dirty="0" smtClean="0"/>
              <a:t> nejsou symetrické</a:t>
            </a:r>
          </a:p>
          <a:p>
            <a:r>
              <a:rPr lang="cs-CZ" sz="3000" dirty="0" smtClean="0"/>
              <a:t>Darovaný </a:t>
            </a:r>
            <a:r>
              <a:rPr lang="cs-CZ" sz="3000" dirty="0" err="1" smtClean="0"/>
              <a:t>oocyt</a:t>
            </a:r>
            <a:r>
              <a:rPr lang="cs-CZ" sz="3000" dirty="0" smtClean="0"/>
              <a:t>- komplikace při výpočtu ( hmotnostní korekce na nositelku, věková na biologickou matku)</a:t>
            </a:r>
          </a:p>
          <a:p>
            <a:r>
              <a:rPr lang="cs-CZ" sz="3000" dirty="0" smtClean="0"/>
              <a:t>Ostatní-IDDM, kouření….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5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623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3" name="TextovéPole 2"/>
          <p:cNvSpPr txBox="1"/>
          <p:nvPr/>
        </p:nvSpPr>
        <p:spPr>
          <a:xfrm>
            <a:off x="3923928" y="1556792"/>
            <a:ext cx="288032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139952" y="1556792"/>
            <a:ext cx="23042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9588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jmout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9705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1772816"/>
            <a:ext cx="1152128" cy="369332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3563888" y="2348880"/>
            <a:ext cx="720080" cy="5040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46964" y="3955861"/>
            <a:ext cx="93610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9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925513"/>
            <a:ext cx="710882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0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oGTT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6002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9" y="548680"/>
            <a:ext cx="7605861" cy="524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6096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provádění </a:t>
            </a:r>
            <a:r>
              <a:rPr lang="cs-CZ" dirty="0" err="1" smtClean="0"/>
              <a:t>screeningu</a:t>
            </a:r>
            <a:r>
              <a:rPr lang="cs-CZ" dirty="0" smtClean="0"/>
              <a:t> v ČR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5300"/>
            <a:ext cx="6326412" cy="396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Riziko DS a </a:t>
            </a:r>
            <a:r>
              <a:rPr lang="cs-CZ" sz="3200" dirty="0" err="1" smtClean="0"/>
              <a:t>trisomie</a:t>
            </a:r>
            <a:r>
              <a:rPr lang="cs-CZ" sz="3200" dirty="0" smtClean="0"/>
              <a:t> 18 podle věku matky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31480"/>
              </p:ext>
            </p:extLst>
          </p:nvPr>
        </p:nvGraphicFramePr>
        <p:xfrm>
          <a:off x="457200" y="199644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Věk matky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Riziko DS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Další chromozomální</a:t>
                      </a:r>
                      <a:r>
                        <a:rPr lang="cs-CZ" baseline="0" dirty="0" smtClean="0"/>
                        <a:t> abnormality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1/1480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1/525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1/1350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1/475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1/940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1/384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1/353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1/178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1/62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1/18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592288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V </a:t>
            </a:r>
            <a:r>
              <a:rPr lang="cs-CZ" dirty="0"/>
              <a:t>posledních letech se posunula populace těhotných do vyšší věkové kategorie než například před 30 lety. </a:t>
            </a:r>
            <a:endParaRPr lang="cs-CZ" dirty="0" smtClean="0"/>
          </a:p>
          <a:p>
            <a:r>
              <a:rPr lang="cs-CZ" dirty="0" smtClean="0"/>
              <a:t>Tehdy </a:t>
            </a:r>
            <a:r>
              <a:rPr lang="cs-CZ" dirty="0"/>
              <a:t>představovala populace těhotných nad 35 let v rozvinutých zemích kolem 5%, </a:t>
            </a:r>
            <a:endParaRPr lang="cs-CZ" dirty="0" smtClean="0"/>
          </a:p>
          <a:p>
            <a:r>
              <a:rPr lang="cs-CZ" dirty="0" smtClean="0"/>
              <a:t>dnes </a:t>
            </a:r>
            <a:r>
              <a:rPr lang="cs-CZ" dirty="0"/>
              <a:t>je těhotných nad 35 let již kolem 20%.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věkem stoupá riziko vrozených vývojových vad. Mezi nejznámější a nejčastější genetické vady patří Downova choroba (</a:t>
            </a:r>
            <a:r>
              <a:rPr lang="cs-CZ" dirty="0" err="1"/>
              <a:t>trizomie</a:t>
            </a:r>
            <a:r>
              <a:rPr lang="cs-CZ" dirty="0"/>
              <a:t> 21. chromozomu), vzácněji pak </a:t>
            </a:r>
            <a:r>
              <a:rPr lang="cs-CZ" dirty="0" err="1"/>
              <a:t>Edwardsův</a:t>
            </a:r>
            <a:r>
              <a:rPr lang="cs-CZ" dirty="0"/>
              <a:t> (</a:t>
            </a:r>
            <a:r>
              <a:rPr lang="cs-CZ" dirty="0" err="1"/>
              <a:t>trisomie</a:t>
            </a:r>
            <a:r>
              <a:rPr lang="cs-CZ" dirty="0"/>
              <a:t> 18. chromozomu) a </a:t>
            </a:r>
            <a:r>
              <a:rPr lang="cs-CZ" dirty="0" err="1"/>
              <a:t>Pataův</a:t>
            </a:r>
            <a:r>
              <a:rPr lang="cs-CZ" dirty="0"/>
              <a:t> syndrom (</a:t>
            </a:r>
            <a:r>
              <a:rPr lang="cs-CZ" dirty="0" err="1"/>
              <a:t>trizomie</a:t>
            </a:r>
            <a:r>
              <a:rPr lang="cs-CZ" dirty="0"/>
              <a:t> 13. chromozomu). </a:t>
            </a:r>
            <a:endParaRPr lang="cs-CZ" dirty="0" smtClean="0"/>
          </a:p>
          <a:p>
            <a:r>
              <a:rPr lang="cs-CZ" dirty="0" smtClean="0"/>
              <a:t>Věk </a:t>
            </a:r>
            <a:r>
              <a:rPr lang="cs-CZ" dirty="0"/>
              <a:t>35 let je jen jakousi pomyslnou hranicí, kdy riziko vzniku Downovy choroby u těhotných začíná významněji </a:t>
            </a:r>
            <a:r>
              <a:rPr lang="cs-CZ" dirty="0" smtClean="0"/>
              <a:t>stoupat</a:t>
            </a:r>
          </a:p>
          <a:p>
            <a:r>
              <a:rPr lang="cs-CZ" dirty="0" smtClean="0"/>
              <a:t>Věk </a:t>
            </a:r>
            <a:r>
              <a:rPr lang="cs-CZ" dirty="0"/>
              <a:t>matky hraje výchozí, nikoliv ale zásadní roli pro výpočet individuálního rizika každé těhotné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4915"/>
            <a:ext cx="24098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97152"/>
              </p:ext>
            </p:extLst>
          </p:nvPr>
        </p:nvGraphicFramePr>
        <p:xfrm>
          <a:off x="4572000" y="1037696"/>
          <a:ext cx="3940333" cy="2085594"/>
        </p:xfrm>
        <a:graphic>
          <a:graphicData uri="http://schemas.openxmlformats.org/drawingml/2006/table">
            <a:tbl>
              <a:tblPr firstRow="1" firstCol="1" bandRow="1"/>
              <a:tblGrid>
                <a:gridCol w="1386209"/>
                <a:gridCol w="978779"/>
                <a:gridCol w="15753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MATEŘSKY VĚK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RIZIKO DOWNOVA SYNDROMU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 12. týdnu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při narození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1:1530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1:950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1:630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1:460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1:660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1:310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1:450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1:55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1:30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6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6" y="332656"/>
            <a:ext cx="896112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www.vrozene-</a:t>
            </a:r>
            <a:r>
              <a:rPr lang="cs-CZ" dirty="0" smtClean="0"/>
              <a:t> vady.cz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4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cs-CZ" dirty="0" smtClean="0"/>
              <a:t>Nové trendy </a:t>
            </a:r>
            <a:r>
              <a:rPr lang="cs-CZ" dirty="0" err="1" smtClean="0"/>
              <a:t>screeningu</a:t>
            </a:r>
            <a:r>
              <a:rPr lang="cs-CZ" dirty="0" smtClean="0"/>
              <a:t> VVV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trendy </a:t>
            </a:r>
            <a:r>
              <a:rPr lang="cs-CZ" dirty="0" err="1" smtClean="0"/>
              <a:t>screeningu</a:t>
            </a:r>
            <a:r>
              <a:rPr lang="cs-CZ" dirty="0" smtClean="0"/>
              <a:t>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Neinvazivní prenatální testování NIPT</a:t>
            </a:r>
          </a:p>
          <a:p>
            <a:r>
              <a:rPr lang="cs-CZ" dirty="0" smtClean="0"/>
              <a:t>Příslib pro budoucnost</a:t>
            </a:r>
          </a:p>
          <a:p>
            <a:r>
              <a:rPr lang="cs-CZ" dirty="0" smtClean="0"/>
              <a:t>Vysoká technologická náročnost ale vysoká cena testu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033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NIPT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současné chvíli jsou dostupné v zásadě tři </a:t>
            </a:r>
            <a:r>
              <a:rPr lang="cs-CZ" dirty="0" smtClean="0"/>
              <a:t>principiálně rozdílné </a:t>
            </a:r>
            <a:r>
              <a:rPr lang="cs-CZ" dirty="0"/>
              <a:t>typy NIPT testů. Prvním typem jsou testy </a:t>
            </a:r>
            <a:r>
              <a:rPr lang="cs-CZ" dirty="0" smtClean="0"/>
              <a:t>založené </a:t>
            </a:r>
            <a:r>
              <a:rPr lang="pt-BR" dirty="0" smtClean="0"/>
              <a:t>na </a:t>
            </a:r>
            <a:r>
              <a:rPr lang="pt-BR" dirty="0"/>
              <a:t>masivním paralelním sekvenování a </a:t>
            </a:r>
            <a:r>
              <a:rPr lang="pt-BR" dirty="0" smtClean="0"/>
              <a:t>následném</a:t>
            </a:r>
            <a:r>
              <a:rPr lang="cs-CZ" dirty="0" smtClean="0"/>
              <a:t> statistickém </a:t>
            </a:r>
            <a:r>
              <a:rPr lang="cs-CZ" dirty="0"/>
              <a:t>hodnocení poměru počtu náhodných </a:t>
            </a:r>
            <a:r>
              <a:rPr lang="cs-CZ" dirty="0" smtClean="0"/>
              <a:t>sekvencí </a:t>
            </a:r>
            <a:r>
              <a:rPr lang="cs-CZ" dirty="0"/>
              <a:t>na testovaných chromozomech v porovnání s </a:t>
            </a:r>
            <a:r>
              <a:rPr lang="cs-CZ" dirty="0" smtClean="0"/>
              <a:t>referenčními chromozomy </a:t>
            </a:r>
            <a:r>
              <a:rPr lang="cs-CZ" dirty="0"/>
              <a:t>(BGI, </a:t>
            </a:r>
            <a:r>
              <a:rPr lang="cs-CZ" dirty="0" err="1"/>
              <a:t>Sequenom</a:t>
            </a:r>
            <a:r>
              <a:rPr lang="cs-CZ" dirty="0"/>
              <a:t> a mnoho </a:t>
            </a:r>
            <a:r>
              <a:rPr lang="cs-CZ" dirty="0" smtClean="0"/>
              <a:t>typů tzv</a:t>
            </a:r>
            <a:r>
              <a:rPr lang="cs-CZ" dirty="0"/>
              <a:t>. „</a:t>
            </a:r>
            <a:r>
              <a:rPr lang="cs-CZ" dirty="0" err="1"/>
              <a:t>homemade</a:t>
            </a:r>
            <a:r>
              <a:rPr lang="cs-CZ" dirty="0"/>
              <a:t>“ testů). Tyto testy jsou z hlediska </a:t>
            </a:r>
            <a:r>
              <a:rPr lang="cs-CZ" dirty="0" smtClean="0"/>
              <a:t>nákladů na </a:t>
            </a:r>
            <a:r>
              <a:rPr lang="cs-CZ" dirty="0"/>
              <a:t>provedení nejlevnější a k hodnocení dat jsou </a:t>
            </a:r>
            <a:r>
              <a:rPr lang="cs-CZ" dirty="0" smtClean="0"/>
              <a:t>dostupné </a:t>
            </a:r>
            <a:r>
              <a:rPr lang="pl-PL" dirty="0" smtClean="0"/>
              <a:t>softwarové </a:t>
            </a:r>
            <a:r>
              <a:rPr lang="pl-PL" dirty="0"/>
              <a:t>nástroje. Proto je tento typ testů </a:t>
            </a:r>
            <a:r>
              <a:rPr lang="pl-PL" dirty="0" smtClean="0"/>
              <a:t>tak </a:t>
            </a:r>
            <a:r>
              <a:rPr lang="cs-CZ" dirty="0" smtClean="0"/>
              <a:t>rozšířený</a:t>
            </a:r>
            <a:r>
              <a:rPr lang="cs-CZ" dirty="0"/>
              <a:t>. Mají však některé zásadní nevýhody.</a:t>
            </a:r>
          </a:p>
          <a:p>
            <a:r>
              <a:rPr lang="cs-CZ" dirty="0" smtClean="0"/>
              <a:t>Odhad fetální frakce </a:t>
            </a:r>
            <a:r>
              <a:rPr lang="cs-CZ" dirty="0"/>
              <a:t>je u těchto typů testů prováděn buď </a:t>
            </a:r>
            <a:r>
              <a:rPr lang="cs-CZ" dirty="0" smtClean="0"/>
              <a:t>na základě </a:t>
            </a:r>
            <a:r>
              <a:rPr lang="cs-CZ" dirty="0"/>
              <a:t>předpokladu, že kratší fragmenty </a:t>
            </a:r>
            <a:r>
              <a:rPr lang="cs-CZ" dirty="0" err="1"/>
              <a:t>cfDNA</a:t>
            </a:r>
            <a:r>
              <a:rPr lang="cs-CZ" dirty="0"/>
              <a:t> </a:t>
            </a:r>
            <a:r>
              <a:rPr lang="cs-CZ" dirty="0" smtClean="0"/>
              <a:t>pochází  převážně </a:t>
            </a:r>
            <a:r>
              <a:rPr lang="cs-CZ" dirty="0"/>
              <a:t>z placenty, anebo na základě rozdílů v metylaci.</a:t>
            </a:r>
          </a:p>
          <a:p>
            <a:r>
              <a:rPr lang="cs-CZ" dirty="0" smtClean="0"/>
              <a:t>Do </a:t>
            </a:r>
            <a:r>
              <a:rPr lang="cs-CZ" dirty="0"/>
              <a:t>této skupiny testů patří např. NIFTY </a:t>
            </a:r>
            <a:r>
              <a:rPr lang="cs-CZ" dirty="0" smtClean="0"/>
              <a:t>test (</a:t>
            </a:r>
            <a:r>
              <a:rPr lang="cs-CZ" dirty="0"/>
              <a:t>BGI) u nás nabízen pod komerčním názvem </a:t>
            </a:r>
            <a:r>
              <a:rPr lang="cs-CZ" dirty="0" err="1" smtClean="0"/>
              <a:t>Prenascan</a:t>
            </a:r>
            <a:r>
              <a:rPr lang="cs-CZ" dirty="0" smtClean="0"/>
              <a:t>, </a:t>
            </a:r>
            <a:r>
              <a:rPr lang="cs-CZ" dirty="0" err="1" smtClean="0"/>
              <a:t>Materni</a:t>
            </a:r>
            <a:r>
              <a:rPr lang="cs-CZ" dirty="0" smtClean="0"/>
              <a:t> </a:t>
            </a:r>
            <a:r>
              <a:rPr lang="cs-CZ" dirty="0"/>
              <a:t>T21 (</a:t>
            </a:r>
            <a:r>
              <a:rPr lang="cs-CZ" dirty="0" err="1"/>
              <a:t>Sequenom</a:t>
            </a:r>
            <a:r>
              <a:rPr lang="cs-CZ" dirty="0"/>
              <a:t>). </a:t>
            </a:r>
            <a:r>
              <a:rPr lang="cs-CZ" dirty="0" err="1"/>
              <a:t>Verifi</a:t>
            </a:r>
            <a:r>
              <a:rPr lang="cs-CZ" dirty="0"/>
              <a:t> test (</a:t>
            </a:r>
            <a:r>
              <a:rPr lang="cs-CZ" dirty="0" err="1"/>
              <a:t>Illumina</a:t>
            </a:r>
            <a:r>
              <a:rPr lang="cs-CZ" dirty="0" smtClean="0"/>
              <a:t>).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774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Druhým typem testů jsou testy, které kombinují masivní</a:t>
            </a:r>
          </a:p>
          <a:p>
            <a:pPr marL="0" indent="0">
              <a:buNone/>
            </a:pPr>
            <a:r>
              <a:rPr lang="cs-CZ" dirty="0"/>
              <a:t>paralelní </a:t>
            </a:r>
            <a:r>
              <a:rPr lang="cs-CZ" dirty="0" err="1"/>
              <a:t>sekvenování</a:t>
            </a:r>
            <a:r>
              <a:rPr lang="cs-CZ" dirty="0"/>
              <a:t> s analýzou </a:t>
            </a:r>
            <a:r>
              <a:rPr lang="cs-CZ" dirty="0" err="1"/>
              <a:t>SNPs</a:t>
            </a:r>
            <a:r>
              <a:rPr lang="cs-CZ" dirty="0"/>
              <a:t> („single </a:t>
            </a:r>
            <a:r>
              <a:rPr lang="cs-CZ" dirty="0" err="1"/>
              <a:t>nucleotide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polymorfismů v DNA, které jsou běžné u každého</a:t>
            </a:r>
          </a:p>
          <a:p>
            <a:pPr marL="0" indent="0">
              <a:buNone/>
            </a:pPr>
            <a:r>
              <a:rPr lang="cs-CZ" dirty="0"/>
              <a:t>jedince). Analýza SNP </a:t>
            </a:r>
            <a:r>
              <a:rPr lang="cs-CZ" dirty="0" err="1"/>
              <a:t>markerů</a:t>
            </a:r>
            <a:r>
              <a:rPr lang="cs-CZ" dirty="0"/>
              <a:t> je v těchto typech testů</a:t>
            </a:r>
          </a:p>
          <a:p>
            <a:pPr marL="0" indent="0">
              <a:buNone/>
            </a:pPr>
            <a:r>
              <a:rPr lang="cs-CZ" dirty="0"/>
              <a:t>využívána výhradně k analýze zastoupení fetální frakce</a:t>
            </a:r>
          </a:p>
          <a:p>
            <a:pPr marL="0" indent="0">
              <a:buNone/>
            </a:pPr>
            <a:r>
              <a:rPr lang="cs-CZ" dirty="0"/>
              <a:t>(v DNA plodu se nacházejí </a:t>
            </a:r>
            <a:r>
              <a:rPr lang="cs-CZ" dirty="0" err="1"/>
              <a:t>SNPs</a:t>
            </a:r>
            <a:r>
              <a:rPr lang="cs-CZ" dirty="0"/>
              <a:t>, které jsou odlišné od</a:t>
            </a:r>
          </a:p>
          <a:p>
            <a:pPr marL="0" indent="0">
              <a:buNone/>
            </a:pPr>
            <a:r>
              <a:rPr lang="cs-CZ" dirty="0"/>
              <a:t>mateřských a umožňují proto spolehlivé určení zastoupení</a:t>
            </a:r>
          </a:p>
          <a:p>
            <a:pPr marL="0" indent="0">
              <a:buNone/>
            </a:pPr>
            <a:r>
              <a:rPr lang="cs-CZ" dirty="0"/>
              <a:t>fragmentů plodu). Do této skupiny testů patří např.</a:t>
            </a:r>
          </a:p>
          <a:p>
            <a:pPr marL="0" indent="0">
              <a:buNone/>
            </a:pPr>
            <a:r>
              <a:rPr lang="cs-CZ" dirty="0"/>
              <a:t>komerčně dostupné testy </a:t>
            </a:r>
            <a:r>
              <a:rPr lang="cs-CZ" dirty="0" err="1"/>
              <a:t>Harmony</a:t>
            </a:r>
            <a:r>
              <a:rPr lang="cs-CZ" dirty="0"/>
              <a:t> (Ariosa), nebo test</a:t>
            </a:r>
          </a:p>
          <a:p>
            <a:pPr marL="0" indent="0">
              <a:buNone/>
            </a:pPr>
            <a:r>
              <a:rPr lang="cs-CZ" dirty="0" err="1"/>
              <a:t>Clarigo</a:t>
            </a:r>
            <a:r>
              <a:rPr lang="cs-CZ" dirty="0"/>
              <a:t> (</a:t>
            </a:r>
            <a:r>
              <a:rPr lang="cs-CZ" dirty="0" err="1"/>
              <a:t>Multiplicom</a:t>
            </a:r>
            <a:r>
              <a:rPr lang="cs-CZ" dirty="0"/>
              <a:t>).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327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Gynekologická a perinatologická péče o GDM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I. GDM s nízkým rizikem </a:t>
            </a:r>
            <a:r>
              <a:rPr lang="cs-CZ" dirty="0"/>
              <a:t>= GDM splňující </a:t>
            </a:r>
            <a:r>
              <a:rPr lang="cs-CZ" b="1" dirty="0"/>
              <a:t>všechny </a:t>
            </a:r>
            <a:r>
              <a:rPr lang="cs-CZ" dirty="0"/>
              <a:t>následující podmínky: </a:t>
            </a:r>
          </a:p>
          <a:p>
            <a:pPr marL="0" indent="0">
              <a:buNone/>
            </a:pPr>
            <a:r>
              <a:rPr lang="cs-CZ" dirty="0"/>
              <a:t>- léčba pouze dietou nebo malými dávkami </a:t>
            </a:r>
            <a:r>
              <a:rPr lang="cs-CZ" dirty="0" err="1"/>
              <a:t>metforminu</a:t>
            </a:r>
            <a:r>
              <a:rPr lang="cs-CZ" dirty="0"/>
              <a:t> (do cca 1000 mg/den) nebo malými dávkami inzulinu (do cca 10 j/den) </a:t>
            </a:r>
          </a:p>
          <a:p>
            <a:pPr marL="0" indent="0">
              <a:buNone/>
            </a:pPr>
            <a:r>
              <a:rPr lang="cs-CZ" dirty="0"/>
              <a:t>- uspokojivá kompenzace 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eutrofický</a:t>
            </a:r>
            <a:r>
              <a:rPr lang="cs-CZ" dirty="0"/>
              <a:t> plod podle vyšetření ultrazvukem </a:t>
            </a:r>
          </a:p>
          <a:p>
            <a:pPr marL="0" indent="0">
              <a:buNone/>
            </a:pPr>
            <a:r>
              <a:rPr lang="cs-CZ" dirty="0"/>
              <a:t>- bez dalších přidružených rizik </a:t>
            </a:r>
          </a:p>
          <a:p>
            <a:endParaRPr lang="cs-CZ" dirty="0"/>
          </a:p>
          <a:p>
            <a:r>
              <a:rPr lang="cs-CZ" b="1" dirty="0"/>
              <a:t>II. GDM se zvýšeným rizikem </a:t>
            </a:r>
            <a:r>
              <a:rPr lang="cs-CZ" dirty="0"/>
              <a:t>= GDM splňující </a:t>
            </a:r>
            <a:r>
              <a:rPr lang="cs-CZ" b="1" dirty="0"/>
              <a:t>kteroukoliv </a:t>
            </a:r>
            <a:r>
              <a:rPr lang="cs-CZ" dirty="0"/>
              <a:t>z následujících podmínek: </a:t>
            </a:r>
          </a:p>
          <a:p>
            <a:pPr marL="0" indent="0">
              <a:buNone/>
            </a:pPr>
            <a:r>
              <a:rPr lang="cs-CZ" dirty="0"/>
              <a:t>- léčba vyššími dávkami inzulinu (nad cca 10 j/den) nebo vyššími dávkami </a:t>
            </a:r>
            <a:r>
              <a:rPr lang="cs-CZ" dirty="0" err="1"/>
              <a:t>metforminu</a:t>
            </a:r>
            <a:r>
              <a:rPr lang="cs-CZ" dirty="0"/>
              <a:t> (nad cca 1000 mg/den) </a:t>
            </a:r>
          </a:p>
          <a:p>
            <a:pPr marL="0" indent="0">
              <a:buNone/>
            </a:pPr>
            <a:r>
              <a:rPr lang="cs-CZ" dirty="0"/>
              <a:t>- neuspokojivá kompenzace </a:t>
            </a:r>
          </a:p>
          <a:p>
            <a:pPr marL="0" indent="0">
              <a:buNone/>
            </a:pPr>
            <a:r>
              <a:rPr lang="cs-CZ" dirty="0"/>
              <a:t>- abnormální růst plodu podle vyšetření ultrazvukem </a:t>
            </a:r>
          </a:p>
          <a:p>
            <a:pPr marL="0" indent="0">
              <a:buNone/>
            </a:pPr>
            <a:r>
              <a:rPr lang="cs-CZ" dirty="0"/>
              <a:t>- přidružené riziko, např. obezita (BMI </a:t>
            </a:r>
            <a:r>
              <a:rPr lang="cs-CZ" dirty="0" err="1"/>
              <a:t>pregestačně</a:t>
            </a:r>
            <a:r>
              <a:rPr lang="cs-CZ" dirty="0"/>
              <a:t> ≥ 30), hypertenze, nadměrný hmotnostní přírůstek matky v těhotenství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4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Třetím typem testu je test, jehož celé hodnocení je </a:t>
            </a:r>
            <a:r>
              <a:rPr lang="cs-CZ" sz="2400" dirty="0" smtClean="0"/>
              <a:t>založeno </a:t>
            </a:r>
            <a:r>
              <a:rPr lang="pl-PL" sz="2400" dirty="0" smtClean="0"/>
              <a:t>na </a:t>
            </a:r>
            <a:r>
              <a:rPr lang="pl-PL" sz="2400" dirty="0"/>
              <a:t>analýze SNPs. Tento test je jako jediný </a:t>
            </a:r>
            <a:r>
              <a:rPr lang="pl-PL" sz="2400" dirty="0" smtClean="0"/>
              <a:t>schopen </a:t>
            </a:r>
            <a:r>
              <a:rPr lang="cs-CZ" sz="2400" dirty="0" smtClean="0"/>
              <a:t>vyhodnotit </a:t>
            </a:r>
            <a:r>
              <a:rPr lang="cs-CZ" sz="2400" dirty="0"/>
              <a:t>zvlášť </a:t>
            </a:r>
            <a:r>
              <a:rPr lang="cs-CZ" sz="2400" dirty="0" err="1"/>
              <a:t>maternální</a:t>
            </a:r>
            <a:r>
              <a:rPr lang="cs-CZ" sz="2400" dirty="0"/>
              <a:t> a fetální frakci v </a:t>
            </a:r>
            <a:r>
              <a:rPr lang="cs-CZ" sz="2400" dirty="0" err="1" smtClean="0"/>
              <a:t>sekvenovaných</a:t>
            </a:r>
            <a:r>
              <a:rPr lang="cs-CZ" sz="2400" dirty="0" smtClean="0"/>
              <a:t> fragmentech</a:t>
            </a:r>
            <a:r>
              <a:rPr lang="cs-CZ" sz="2400" dirty="0"/>
              <a:t>, což umožňuje snížení falešné </a:t>
            </a:r>
            <a:r>
              <a:rPr lang="cs-CZ" sz="2400" dirty="0" smtClean="0"/>
              <a:t>pozitivity u  </a:t>
            </a:r>
            <a:r>
              <a:rPr lang="cs-CZ" sz="2400" dirty="0" err="1" smtClean="0"/>
              <a:t>aternálních</a:t>
            </a:r>
            <a:r>
              <a:rPr lang="cs-CZ" sz="2400" dirty="0" smtClean="0"/>
              <a:t> </a:t>
            </a:r>
            <a:r>
              <a:rPr lang="cs-CZ" sz="2400" dirty="0"/>
              <a:t>mozaik a </a:t>
            </a:r>
            <a:r>
              <a:rPr lang="cs-CZ" sz="2400" dirty="0" err="1"/>
              <a:t>CNV’s</a:t>
            </a:r>
            <a:r>
              <a:rPr lang="cs-CZ" sz="2400" dirty="0"/>
              <a:t> (Copy </a:t>
            </a:r>
            <a:r>
              <a:rPr lang="cs-CZ" sz="2400" dirty="0" err="1" smtClean="0"/>
              <a:t>Number</a:t>
            </a:r>
            <a:r>
              <a:rPr lang="cs-CZ" sz="2400" dirty="0" smtClean="0"/>
              <a:t> </a:t>
            </a:r>
            <a:r>
              <a:rPr lang="cs-CZ" sz="2400" dirty="0" err="1" smtClean="0"/>
              <a:t>Variation</a:t>
            </a:r>
            <a:r>
              <a:rPr lang="cs-CZ" sz="2400" dirty="0" smtClean="0"/>
              <a:t> </a:t>
            </a:r>
            <a:r>
              <a:rPr lang="cs-CZ" sz="2400" dirty="0"/>
              <a:t>- delece či duplikace nekódujících či </a:t>
            </a:r>
            <a:r>
              <a:rPr lang="cs-CZ" sz="2400" dirty="0" smtClean="0"/>
              <a:t>kódujících úseků chromozomů).</a:t>
            </a:r>
          </a:p>
          <a:p>
            <a:r>
              <a:rPr lang="cs-CZ" sz="2400" dirty="0"/>
              <a:t>V současné chvíli je tento test pod komerčním názvem</a:t>
            </a:r>
          </a:p>
          <a:p>
            <a:pPr marL="0" indent="0">
              <a:buNone/>
            </a:pPr>
            <a:r>
              <a:rPr lang="cs-CZ" sz="2400" dirty="0"/>
              <a:t>Panorama® firmy </a:t>
            </a:r>
            <a:r>
              <a:rPr lang="cs-CZ" sz="2400" dirty="0" err="1"/>
              <a:t>Natera</a:t>
            </a:r>
            <a:r>
              <a:rPr lang="cs-CZ" sz="2400" dirty="0"/>
              <a:t> Ltd. nabízen i v České republice,</a:t>
            </a:r>
          </a:p>
          <a:p>
            <a:pPr marL="0" indent="0">
              <a:buNone/>
            </a:pPr>
            <a:r>
              <a:rPr lang="cs-CZ" sz="2400" dirty="0"/>
              <a:t>kde je prováděno i laboratorní zpracování.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72550" y="63241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Výhody využití cíleného </a:t>
            </a:r>
            <a:r>
              <a:rPr lang="cs-CZ" sz="1200" b="1" dirty="0" err="1"/>
              <a:t>sekvenování</a:t>
            </a:r>
            <a:r>
              <a:rPr lang="cs-CZ" sz="1200" b="1" dirty="0"/>
              <a:t> v </a:t>
            </a:r>
            <a:r>
              <a:rPr lang="cs-CZ" sz="1200" b="1" dirty="0" smtClean="0"/>
              <a:t>neinvazivním prenatálním </a:t>
            </a:r>
            <a:r>
              <a:rPr lang="cs-CZ" sz="1200" b="1" dirty="0"/>
              <a:t>testování</a:t>
            </a:r>
          </a:p>
          <a:p>
            <a:r>
              <a:rPr lang="cs-CZ" sz="1200" i="1" dirty="0" err="1"/>
              <a:t>Putzová</a:t>
            </a:r>
            <a:r>
              <a:rPr lang="cs-CZ" sz="1200" i="1" dirty="0"/>
              <a:t> </a:t>
            </a:r>
            <a:r>
              <a:rPr lang="cs-CZ" sz="1200" i="1" dirty="0" smtClean="0"/>
              <a:t>Martina, </a:t>
            </a:r>
            <a:r>
              <a:rPr lang="cs-CZ" sz="1200" i="1" dirty="0" err="1"/>
              <a:t>Hasch</a:t>
            </a:r>
            <a:r>
              <a:rPr lang="cs-CZ" sz="1200" i="1" dirty="0"/>
              <a:t> </a:t>
            </a:r>
            <a:r>
              <a:rPr lang="cs-CZ" sz="1200" i="1" dirty="0" smtClean="0"/>
              <a:t>Marcel, </a:t>
            </a:r>
            <a:r>
              <a:rPr lang="cs-CZ" sz="1200" i="1" dirty="0" err="1"/>
              <a:t>Gomolčáková</a:t>
            </a:r>
            <a:r>
              <a:rPr lang="cs-CZ" sz="1200" i="1" dirty="0"/>
              <a:t> </a:t>
            </a:r>
            <a:r>
              <a:rPr lang="cs-CZ" sz="1200" i="1" dirty="0" smtClean="0"/>
              <a:t>Barbora, </a:t>
            </a:r>
            <a:r>
              <a:rPr lang="cs-CZ" sz="1200" i="1" dirty="0"/>
              <a:t>Šubrt </a:t>
            </a:r>
            <a:r>
              <a:rPr lang="cs-CZ" sz="1200" i="1" dirty="0" smtClean="0"/>
              <a:t>Ivan, </a:t>
            </a:r>
            <a:r>
              <a:rPr lang="cs-CZ" sz="1200" i="1" dirty="0"/>
              <a:t>Michal </a:t>
            </a:r>
            <a:r>
              <a:rPr lang="cs-CZ" sz="1200" i="1" dirty="0" err="1" smtClean="0"/>
              <a:t>Michal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218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NIPT test nelze v žádném případě považovat za </a:t>
            </a:r>
            <a:r>
              <a:rPr lang="cs-CZ" dirty="0" smtClean="0"/>
              <a:t>samospasitelný test</a:t>
            </a:r>
            <a:r>
              <a:rPr lang="cs-CZ" dirty="0"/>
              <a:t>, který by umožnil odhalit všechny chromozomální</a:t>
            </a:r>
          </a:p>
          <a:p>
            <a:pPr marL="0" indent="0">
              <a:buNone/>
            </a:pPr>
            <a:r>
              <a:rPr lang="cs-CZ" dirty="0"/>
              <a:t>vady plodu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Dobře </a:t>
            </a:r>
            <a:r>
              <a:rPr lang="cs-CZ" dirty="0"/>
              <a:t>známé jsou biologické </a:t>
            </a:r>
            <a:r>
              <a:rPr lang="cs-CZ" dirty="0" smtClean="0"/>
              <a:t>limitace testu</a:t>
            </a:r>
            <a:r>
              <a:rPr lang="cs-CZ" dirty="0"/>
              <a:t>: základní limitací všech typů NIPT testů je </a:t>
            </a:r>
            <a:r>
              <a:rPr lang="cs-CZ" dirty="0" smtClean="0"/>
              <a:t>původ </a:t>
            </a:r>
            <a:r>
              <a:rPr lang="pl-PL" dirty="0" smtClean="0"/>
              <a:t>volné </a:t>
            </a:r>
            <a:r>
              <a:rPr lang="pl-PL" dirty="0"/>
              <a:t>DNA, která pochází z placenty, nikoli z plodu samotného</a:t>
            </a:r>
          </a:p>
          <a:p>
            <a:pPr marL="0" indent="0">
              <a:buNone/>
            </a:pPr>
            <a:r>
              <a:rPr lang="pt-BR" dirty="0"/>
              <a:t>a která proto nemusí být v důsledku </a:t>
            </a:r>
            <a:r>
              <a:rPr lang="pt-BR" dirty="0" smtClean="0"/>
              <a:t>placentárního</a:t>
            </a:r>
            <a:r>
              <a:rPr lang="cs-CZ" dirty="0" smtClean="0"/>
              <a:t> </a:t>
            </a:r>
            <a:r>
              <a:rPr lang="pl-PL" dirty="0" smtClean="0"/>
              <a:t>mozaicizmu </a:t>
            </a:r>
            <a:r>
              <a:rPr lang="pl-PL" dirty="0"/>
              <a:t>s DNA plodu zcela shodná.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cs-CZ" dirty="0" smtClean="0"/>
              <a:t>I </a:t>
            </a:r>
            <a:r>
              <a:rPr lang="cs-CZ" dirty="0"/>
              <a:t>v případě, že se v budoucnu stane tato </a:t>
            </a:r>
            <a:r>
              <a:rPr lang="cs-CZ" dirty="0" smtClean="0"/>
              <a:t>metoda zlatým </a:t>
            </a:r>
            <a:r>
              <a:rPr lang="cs-CZ" dirty="0"/>
              <a:t>standardem ve </a:t>
            </a:r>
            <a:r>
              <a:rPr lang="cs-CZ" dirty="0" err="1"/>
              <a:t>screeningu</a:t>
            </a:r>
            <a:r>
              <a:rPr lang="cs-CZ" dirty="0"/>
              <a:t> nejčastějších </a:t>
            </a:r>
            <a:r>
              <a:rPr lang="cs-CZ" dirty="0" err="1"/>
              <a:t>trizomií</a:t>
            </a:r>
            <a:r>
              <a:rPr lang="cs-CZ" dirty="0" smtClean="0"/>
              <a:t>, kvalitní </a:t>
            </a:r>
            <a:r>
              <a:rPr lang="cs-CZ" dirty="0"/>
              <a:t>USG vyšetření v I. i II. trimestru nenahradí, </a:t>
            </a:r>
            <a:r>
              <a:rPr lang="cs-CZ" dirty="0" smtClean="0"/>
              <a:t>ale bude </a:t>
            </a:r>
            <a:r>
              <a:rPr lang="cs-CZ" dirty="0"/>
              <a:t>ho zcela jistě výborně doplňovat.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Dnes </a:t>
            </a:r>
            <a:r>
              <a:rPr lang="cs-CZ" dirty="0"/>
              <a:t>již </a:t>
            </a:r>
            <a:r>
              <a:rPr lang="cs-CZ" dirty="0" smtClean="0"/>
              <a:t>validované studie </a:t>
            </a:r>
            <a:r>
              <a:rPr lang="cs-CZ" dirty="0"/>
              <a:t>detekce </a:t>
            </a:r>
            <a:r>
              <a:rPr lang="cs-CZ" dirty="0" err="1"/>
              <a:t>mikrodelečních</a:t>
            </a:r>
            <a:r>
              <a:rPr lang="cs-CZ" dirty="0"/>
              <a:t> syndromů ukazují</a:t>
            </a:r>
          </a:p>
          <a:p>
            <a:pPr marL="0" indent="0">
              <a:buNone/>
            </a:pPr>
            <a:r>
              <a:rPr lang="cs-CZ" dirty="0"/>
              <a:t>úžasné možnosti vyšetření </a:t>
            </a:r>
            <a:r>
              <a:rPr lang="cs-CZ" dirty="0" err="1"/>
              <a:t>cfDNA</a:t>
            </a:r>
            <a:r>
              <a:rPr lang="cs-CZ" dirty="0"/>
              <a:t>. Je to poměrně silná</a:t>
            </a:r>
          </a:p>
          <a:p>
            <a:pPr marL="0" indent="0">
              <a:buNone/>
            </a:pPr>
            <a:r>
              <a:rPr lang="pl-PL" dirty="0"/>
              <a:t>“zbraň” na poli prenatální diagnostiky a jako s takovou je</a:t>
            </a:r>
          </a:p>
          <a:p>
            <a:pPr marL="0" indent="0">
              <a:buNone/>
            </a:pPr>
            <a:r>
              <a:rPr lang="cs-CZ" dirty="0"/>
              <a:t>třeba s ní umět adekvátně zacházet.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5128" y="6057781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Výhody využití cíleného </a:t>
            </a:r>
            <a:r>
              <a:rPr lang="cs-CZ" sz="1400" b="1" dirty="0" err="1"/>
              <a:t>sekvenování</a:t>
            </a:r>
            <a:r>
              <a:rPr lang="cs-CZ" sz="1400" b="1" dirty="0"/>
              <a:t> v neinvazivním prenatálním testování</a:t>
            </a:r>
          </a:p>
          <a:p>
            <a:r>
              <a:rPr lang="cs-CZ" sz="1400" i="1" dirty="0" err="1"/>
              <a:t>Putzová</a:t>
            </a:r>
            <a:r>
              <a:rPr lang="cs-CZ" sz="1400" i="1" dirty="0"/>
              <a:t> </a:t>
            </a:r>
            <a:r>
              <a:rPr lang="cs-CZ" sz="1400" i="1" dirty="0" smtClean="0"/>
              <a:t>Martina, </a:t>
            </a:r>
            <a:r>
              <a:rPr lang="cs-CZ" sz="1400" i="1" dirty="0" err="1"/>
              <a:t>Hasch</a:t>
            </a:r>
            <a:r>
              <a:rPr lang="cs-CZ" sz="1400" i="1" dirty="0"/>
              <a:t> </a:t>
            </a:r>
            <a:r>
              <a:rPr lang="cs-CZ" sz="1400" i="1" dirty="0" smtClean="0"/>
              <a:t>Marcel, </a:t>
            </a:r>
            <a:r>
              <a:rPr lang="cs-CZ" sz="1400" i="1" dirty="0" err="1"/>
              <a:t>Gomolčáková</a:t>
            </a:r>
            <a:r>
              <a:rPr lang="cs-CZ" sz="1400" i="1" dirty="0"/>
              <a:t> </a:t>
            </a:r>
            <a:r>
              <a:rPr lang="cs-CZ" sz="1400" i="1" dirty="0" smtClean="0"/>
              <a:t>Barbora, </a:t>
            </a:r>
            <a:r>
              <a:rPr lang="cs-CZ" sz="1400" i="1" dirty="0"/>
              <a:t>Šubrt </a:t>
            </a:r>
            <a:r>
              <a:rPr lang="cs-CZ" sz="1400" i="1" dirty="0" smtClean="0"/>
              <a:t>Ivan, </a:t>
            </a:r>
            <a:r>
              <a:rPr lang="cs-CZ" sz="1400" i="1" dirty="0"/>
              <a:t>Michal </a:t>
            </a:r>
            <a:r>
              <a:rPr lang="cs-CZ" sz="1400" i="1" dirty="0" err="1" smtClean="0"/>
              <a:t>Michal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5598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r>
              <a:rPr lang="cs-CZ" sz="2000" dirty="0"/>
              <a:t>Hlavní perinatální rizika pro novorozence matek s GDM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679293"/>
              </p:ext>
            </p:extLst>
          </p:nvPr>
        </p:nvGraphicFramePr>
        <p:xfrm>
          <a:off x="395536" y="764704"/>
          <a:ext cx="8229600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riziko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etiopatogeneze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hypoglykémie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Přetrvávající hyperinzulinismus v postnatálním období, inhibice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glykogenolýzy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glukoneoge-neze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snížená dostupnost alternativních zdrojů energie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Hypertrofie (hmotnost nad 95 percentil),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makrosomie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plodu (hmotnost 4000g),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organomegalie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hypertrofická kardiomyopatie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Intrauterinní hyperinzulinismus, stimulace růstových faktorů 	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Porodní trauma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Hypertrofie plodu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Hypotrofie (IUGR, SGA)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Hrozící předčasný porod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Dysfunkce placenty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Hypokalcémie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hypomagnezémie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Přechodný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hypoparathyreoidismus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asfyxie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Syndrom dechové tísně (RDS)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Nižší produkce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surfaktantu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pneumocyty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II. řádu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Perinatální asfyxie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Vaskulární poškození placenty, vyšší hodnoty glykovaného hemoglobinu, vyšší konzumpce kyslíku plodem,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preeklampsie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Hyperbilirubinémie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polycytémie,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hyperviskózní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Stimulace erytropoézy hypoxií, inzulinem a dalšími faktory, zvýšený rozpad erytrocytů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Trombózy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Hyperviskózní</a:t>
                      </a:r>
                      <a:r>
                        <a:rPr lang="cs-CZ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syndrom, snížená hladina faktorů C, S, AT III. 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67030" y="5445224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U dětí matek s GDM jsou morfologické projevy přechodné a v průběhu času (měsíce) dochází k jejich vymizení. Rizika z pohledu dlouhodobého neurologického vývoje těchto novorozenců jsou zvýšená (zvláště pokud dojde k těžké nebo dlouhodobé hypoglykémii). </a:t>
            </a:r>
            <a:r>
              <a:rPr lang="cs-CZ" sz="1400" dirty="0" smtClean="0"/>
              <a:t>Jsou </a:t>
            </a:r>
            <a:r>
              <a:rPr lang="cs-CZ" sz="1400" dirty="0"/>
              <a:t>popsány neuropsychické odchylky nejrůznějšího typu, v dospělosti pak mají větší riziko metabolického syndromu (obezity, kardiovaskulárních a cerebrovaskulárních chorob a diabetu). </a:t>
            </a:r>
          </a:p>
        </p:txBody>
      </p:sp>
    </p:spTree>
    <p:extLst>
      <p:ext uri="{BB962C8B-B14F-4D97-AF65-F5344CB8AC3E}">
        <p14:creationId xmlns:p14="http://schemas.microsoft.com/office/powerpoint/2010/main" val="10120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Screening</a:t>
            </a:r>
            <a:r>
              <a:rPr lang="cs-CZ" sz="3200" dirty="0" smtClean="0"/>
              <a:t> </a:t>
            </a:r>
            <a:r>
              <a:rPr lang="cs-CZ" sz="3200" dirty="0" err="1" smtClean="0"/>
              <a:t>thyreoidálních</a:t>
            </a:r>
            <a:r>
              <a:rPr lang="cs-CZ" sz="3200" dirty="0" smtClean="0"/>
              <a:t> poruch v těhotenství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Význam jodu v těhotenství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Dostačující přívod jodu se uvádí pro běžnou dospělou </a:t>
            </a:r>
            <a:r>
              <a:rPr lang="cs-CZ" dirty="0" smtClean="0"/>
              <a:t>populaci hodnotou </a:t>
            </a:r>
            <a:r>
              <a:rPr lang="cs-CZ" dirty="0"/>
              <a:t>150 </a:t>
            </a:r>
            <a:r>
              <a:rPr lang="el-GR" dirty="0"/>
              <a:t>μ</a:t>
            </a:r>
            <a:r>
              <a:rPr lang="cs-CZ" dirty="0"/>
              <a:t>g/den. </a:t>
            </a:r>
            <a:r>
              <a:rPr lang="cs-CZ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Těhotenství </a:t>
            </a:r>
            <a:r>
              <a:rPr lang="cs-CZ" dirty="0"/>
              <a:t>(a také kojení) </a:t>
            </a:r>
            <a:r>
              <a:rPr lang="cs-CZ" dirty="0" smtClean="0"/>
              <a:t>mění situaci </a:t>
            </a:r>
            <a:r>
              <a:rPr lang="cs-CZ" dirty="0"/>
              <a:t>v tom smyslu, že je nutno zajistit dva </a:t>
            </a:r>
            <a:r>
              <a:rPr lang="cs-CZ" dirty="0" smtClean="0"/>
              <a:t>organizmy </a:t>
            </a:r>
            <a:r>
              <a:rPr lang="cs-CZ" dirty="0"/>
              <a:t>(</a:t>
            </a:r>
            <a:r>
              <a:rPr lang="cs-CZ" dirty="0" smtClean="0"/>
              <a:t>těhotnou ženu </a:t>
            </a:r>
            <a:r>
              <a:rPr lang="cs-CZ" dirty="0"/>
              <a:t>a vyvíjející se plod). </a:t>
            </a:r>
            <a:r>
              <a:rPr lang="cs-CZ" dirty="0" smtClean="0"/>
              <a:t> Samo </a:t>
            </a:r>
            <a:r>
              <a:rPr lang="cs-CZ" dirty="0"/>
              <a:t>těhotenství </a:t>
            </a:r>
            <a:r>
              <a:rPr lang="cs-CZ" dirty="0" smtClean="0"/>
              <a:t>zvyšuje </a:t>
            </a:r>
            <a:r>
              <a:rPr lang="cs-CZ" dirty="0"/>
              <a:t>s</a:t>
            </a:r>
            <a:r>
              <a:rPr lang="cs-CZ" dirty="0" smtClean="0"/>
              <a:t>potřebu </a:t>
            </a:r>
            <a:r>
              <a:rPr lang="cs-CZ" dirty="0"/>
              <a:t>jodu u gravidní ženy vlivem na zvýšenou </a:t>
            </a:r>
            <a:r>
              <a:rPr lang="cs-CZ" dirty="0" smtClean="0"/>
              <a:t>potřebu tyreoidálních </a:t>
            </a:r>
            <a:r>
              <a:rPr lang="cs-CZ" dirty="0"/>
              <a:t>hormonů, změnami koncentrace </a:t>
            </a:r>
            <a:r>
              <a:rPr lang="cs-CZ" dirty="0" smtClean="0"/>
              <a:t>přenosových vazebných </a:t>
            </a:r>
            <a:r>
              <a:rPr lang="cs-CZ" dirty="0"/>
              <a:t>proteinů (především TBG), zvýšeným </a:t>
            </a:r>
            <a:r>
              <a:rPr lang="cs-CZ" dirty="0" smtClean="0"/>
              <a:t>vylučováním jodu </a:t>
            </a:r>
            <a:r>
              <a:rPr lang="cs-CZ" dirty="0"/>
              <a:t>močí při zvýšené glomerulární filtraci. 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K </a:t>
            </a:r>
            <a:r>
              <a:rPr lang="cs-CZ" dirty="0"/>
              <a:t>nedostatku </a:t>
            </a:r>
            <a:r>
              <a:rPr lang="cs-CZ" dirty="0" smtClean="0"/>
              <a:t>jodu může </a:t>
            </a:r>
            <a:r>
              <a:rPr lang="cs-CZ" dirty="0"/>
              <a:t>přispět i změna životosprávy těhotné ženy, zejména </a:t>
            </a:r>
            <a:r>
              <a:rPr lang="cs-CZ" dirty="0" smtClean="0"/>
              <a:t>doporučované omezení </a:t>
            </a:r>
            <a:r>
              <a:rPr lang="cs-CZ" dirty="0"/>
              <a:t>solení (jodovaná sůl je u nás a ve </a:t>
            </a:r>
            <a:r>
              <a:rPr lang="cs-CZ" dirty="0" smtClean="0"/>
              <a:t>většině zemí </a:t>
            </a:r>
            <a:r>
              <a:rPr lang="cs-CZ" dirty="0"/>
              <a:t>převažujícím a nejdůležitějším zdrojem jodu).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 zvýšené potřebě </a:t>
            </a:r>
            <a:r>
              <a:rPr lang="cs-CZ" dirty="0"/>
              <a:t>jodu v těhotenství se podílí vyvíjející se plod </a:t>
            </a:r>
            <a:r>
              <a:rPr lang="cs-CZ" dirty="0" smtClean="0"/>
              <a:t>dvěma základními </a:t>
            </a:r>
            <a:r>
              <a:rPr lang="cs-CZ" dirty="0"/>
              <a:t>mechanizmy: 1. spotřebovává hormony </a:t>
            </a:r>
            <a:r>
              <a:rPr lang="cs-CZ" dirty="0" smtClean="0"/>
              <a:t>štítné žlázy</a:t>
            </a:r>
            <a:r>
              <a:rPr lang="cs-CZ" dirty="0"/>
              <a:t>, které získává z organizmu matky cestou </a:t>
            </a:r>
            <a:r>
              <a:rPr lang="cs-CZ" dirty="0" smtClean="0"/>
              <a:t>placentárního oběhu</a:t>
            </a:r>
            <a:r>
              <a:rPr lang="cs-CZ" dirty="0"/>
              <a:t>, 2. štítná žláza plodu začíná zhruba od 12.−14. </a:t>
            </a:r>
            <a:r>
              <a:rPr lang="cs-CZ" dirty="0" smtClean="0"/>
              <a:t>týdne gravidity </a:t>
            </a:r>
            <a:r>
              <a:rPr lang="cs-CZ" dirty="0"/>
              <a:t>produkovat hormony štítné žlázy.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těhotenství </a:t>
            </a:r>
            <a:r>
              <a:rPr lang="cs-CZ" dirty="0" smtClean="0"/>
              <a:t>vzhledem ke </a:t>
            </a:r>
            <a:r>
              <a:rPr lang="cs-CZ" dirty="0"/>
              <a:t>zvýšené potřebě jodu </a:t>
            </a:r>
            <a:r>
              <a:rPr lang="cs-CZ" i="1" dirty="0"/>
              <a:t>stoupá hranice m</a:t>
            </a:r>
            <a:r>
              <a:rPr lang="cs-CZ" i="1" dirty="0" smtClean="0"/>
              <a:t>inimálního přívodu na </a:t>
            </a:r>
            <a:r>
              <a:rPr lang="cs-CZ" i="1" dirty="0"/>
              <a:t>250 </a:t>
            </a:r>
            <a:r>
              <a:rPr lang="el-GR" i="1" dirty="0"/>
              <a:t>μ</a:t>
            </a:r>
            <a:r>
              <a:rPr lang="cs-CZ" i="1" dirty="0"/>
              <a:t>g denně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5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Jod v graviditě a nepříznivé důsledky </a:t>
            </a:r>
            <a:r>
              <a:rPr lang="cs-CZ" sz="3200" dirty="0" err="1" smtClean="0"/>
              <a:t>jodopenie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endParaRPr lang="cs-CZ" sz="3400" dirty="0" smtClean="0"/>
          </a:p>
          <a:p>
            <a:r>
              <a:rPr lang="cs-CZ" sz="3400" dirty="0" smtClean="0"/>
              <a:t>Optimální  přísun jodu </a:t>
            </a:r>
            <a:r>
              <a:rPr lang="el-GR" sz="3400" dirty="0" smtClean="0"/>
              <a:t>250 </a:t>
            </a:r>
            <a:r>
              <a:rPr lang="el-GR" sz="3400" dirty="0"/>
              <a:t>μ</a:t>
            </a:r>
            <a:r>
              <a:rPr lang="cs-CZ" sz="3400" dirty="0"/>
              <a:t>g/den</a:t>
            </a:r>
          </a:p>
          <a:p>
            <a:r>
              <a:rPr lang="cs-CZ" sz="3400" dirty="0"/>
              <a:t>Horní </a:t>
            </a:r>
            <a:r>
              <a:rPr lang="cs-CZ" sz="3400" dirty="0" smtClean="0"/>
              <a:t>hranice přívodu jodu </a:t>
            </a:r>
            <a:r>
              <a:rPr lang="cs-CZ" sz="3400" dirty="0" err="1" smtClean="0"/>
              <a:t>Jodurie</a:t>
            </a:r>
            <a:r>
              <a:rPr lang="cs-CZ" sz="3400" dirty="0" smtClean="0"/>
              <a:t> 500 </a:t>
            </a:r>
            <a:r>
              <a:rPr lang="el-GR" sz="3400" dirty="0" smtClean="0"/>
              <a:t>(</a:t>
            </a:r>
            <a:r>
              <a:rPr lang="el-GR" sz="3400" dirty="0"/>
              <a:t>600)* μ</a:t>
            </a:r>
            <a:r>
              <a:rPr lang="cs-CZ" sz="3400" dirty="0"/>
              <a:t>g/l</a:t>
            </a:r>
          </a:p>
          <a:p>
            <a:endParaRPr lang="cs-CZ" sz="3400" dirty="0" smtClean="0"/>
          </a:p>
          <a:p>
            <a:r>
              <a:rPr lang="cs-CZ" sz="3400" dirty="0" smtClean="0"/>
              <a:t>Nepříznivé důsledky </a:t>
            </a:r>
            <a:r>
              <a:rPr lang="cs-CZ" sz="3400" dirty="0" err="1" smtClean="0"/>
              <a:t>jodopenie</a:t>
            </a:r>
            <a:endParaRPr lang="cs-CZ" sz="3400" dirty="0"/>
          </a:p>
          <a:p>
            <a:r>
              <a:rPr lang="pl-PL" sz="3400" dirty="0" smtClean="0"/>
              <a:t>Matka   Růst </a:t>
            </a:r>
            <a:r>
              <a:rPr lang="pl-PL" sz="3400" dirty="0"/>
              <a:t>a nodulizace </a:t>
            </a:r>
            <a:r>
              <a:rPr lang="pl-PL" sz="3400" dirty="0" smtClean="0"/>
              <a:t>strumy </a:t>
            </a:r>
            <a:endParaRPr lang="pl-PL" sz="3400" dirty="0"/>
          </a:p>
          <a:p>
            <a:pPr marL="0" indent="0">
              <a:buNone/>
            </a:pPr>
            <a:r>
              <a:rPr lang="cs-CZ" sz="3400" dirty="0" smtClean="0"/>
              <a:t>	Komplikace </a:t>
            </a:r>
            <a:r>
              <a:rPr lang="cs-CZ" sz="3400" dirty="0"/>
              <a:t>gravidity: potrat,</a:t>
            </a:r>
          </a:p>
          <a:p>
            <a:pPr marL="0" indent="0">
              <a:buNone/>
            </a:pPr>
            <a:r>
              <a:rPr lang="cs-CZ" sz="3400" dirty="0" smtClean="0"/>
              <a:t>	předčasný </a:t>
            </a:r>
            <a:r>
              <a:rPr lang="cs-CZ" sz="3400" dirty="0"/>
              <a:t>porod</a:t>
            </a:r>
          </a:p>
          <a:p>
            <a:pPr marL="0" indent="0">
              <a:buNone/>
            </a:pPr>
            <a:r>
              <a:rPr lang="cs-CZ" sz="3400" dirty="0" smtClean="0"/>
              <a:t>	poruchy </a:t>
            </a:r>
            <a:r>
              <a:rPr lang="cs-CZ" sz="3400" dirty="0"/>
              <a:t>vývoje placenty</a:t>
            </a:r>
          </a:p>
          <a:p>
            <a:pPr marL="0" indent="0">
              <a:buNone/>
            </a:pPr>
            <a:r>
              <a:rPr lang="cs-CZ" sz="3400" dirty="0" smtClean="0"/>
              <a:t>	Poporodní </a:t>
            </a:r>
            <a:r>
              <a:rPr lang="cs-CZ" sz="3400" dirty="0"/>
              <a:t>změny: </a:t>
            </a:r>
            <a:r>
              <a:rPr lang="cs-CZ" sz="3400" dirty="0" smtClean="0"/>
              <a:t>poruchy laktace </a:t>
            </a:r>
            <a:r>
              <a:rPr lang="cs-CZ" sz="3400" dirty="0"/>
              <a:t>(?)</a:t>
            </a:r>
          </a:p>
          <a:p>
            <a:r>
              <a:rPr lang="cs-CZ" sz="3400" dirty="0"/>
              <a:t>Plod Odumření (vzácně)</a:t>
            </a:r>
          </a:p>
          <a:p>
            <a:pPr marL="0" indent="0">
              <a:buNone/>
            </a:pPr>
            <a:r>
              <a:rPr lang="cs-CZ" sz="3400" dirty="0" smtClean="0"/>
              <a:t>	Poruchy </a:t>
            </a:r>
            <a:r>
              <a:rPr lang="cs-CZ" sz="3400" dirty="0"/>
              <a:t>růstu a diferenciace</a:t>
            </a:r>
          </a:p>
          <a:p>
            <a:pPr marL="0" indent="0">
              <a:buNone/>
            </a:pPr>
            <a:r>
              <a:rPr lang="cs-CZ" sz="3400" dirty="0" smtClean="0"/>
              <a:t>	(</a:t>
            </a:r>
            <a:r>
              <a:rPr lang="cs-CZ" sz="3400" dirty="0"/>
              <a:t>vrozené vady?)</a:t>
            </a:r>
          </a:p>
          <a:p>
            <a:pPr marL="0" indent="0">
              <a:buNone/>
            </a:pPr>
            <a:r>
              <a:rPr lang="cs-CZ" sz="3400" dirty="0" smtClean="0"/>
              <a:t>	Poruchy </a:t>
            </a:r>
            <a:r>
              <a:rPr lang="cs-CZ" sz="3400" dirty="0"/>
              <a:t>diferenciace CNS</a:t>
            </a:r>
          </a:p>
          <a:p>
            <a:pPr marL="0" indent="0">
              <a:buNone/>
            </a:pPr>
            <a:r>
              <a:rPr lang="cs-CZ" sz="3400" dirty="0" smtClean="0"/>
              <a:t>	Psychické </a:t>
            </a:r>
            <a:r>
              <a:rPr lang="cs-CZ" sz="3400" dirty="0"/>
              <a:t>změny</a:t>
            </a:r>
          </a:p>
          <a:p>
            <a:pPr marL="0" indent="0">
              <a:buNone/>
            </a:pPr>
            <a:r>
              <a:rPr lang="cs-CZ" sz="3400" dirty="0" smtClean="0"/>
              <a:t>	Poporodní </a:t>
            </a:r>
            <a:r>
              <a:rPr lang="cs-CZ" sz="3400" dirty="0"/>
              <a:t>změny: zvýšená</a:t>
            </a:r>
          </a:p>
          <a:p>
            <a:pPr marL="0" indent="0">
              <a:buNone/>
            </a:pPr>
            <a:r>
              <a:rPr lang="cs-CZ" sz="3400" dirty="0" smtClean="0"/>
              <a:t>	morbidita</a:t>
            </a:r>
            <a:r>
              <a:rPr lang="cs-CZ" sz="3400" dirty="0"/>
              <a:t>, mortalita (?)</a:t>
            </a:r>
          </a:p>
        </p:txBody>
      </p:sp>
    </p:spTree>
    <p:extLst>
      <p:ext uri="{BB962C8B-B14F-4D97-AF65-F5344CB8AC3E}">
        <p14:creationId xmlns:p14="http://schemas.microsoft.com/office/powerpoint/2010/main" val="5176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err="1" smtClean="0"/>
              <a:t>Screening</a:t>
            </a:r>
            <a:r>
              <a:rPr lang="cs-CZ" sz="3200" dirty="0" smtClean="0"/>
              <a:t> </a:t>
            </a:r>
            <a:r>
              <a:rPr lang="cs-CZ" sz="3200" dirty="0" err="1" smtClean="0"/>
              <a:t>thyreoidálních</a:t>
            </a:r>
            <a:r>
              <a:rPr lang="cs-CZ" sz="3200" dirty="0" smtClean="0"/>
              <a:t> poruch v těhotenství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 			Načasování </a:t>
            </a:r>
            <a:r>
              <a:rPr lang="cs-CZ" b="1" dirty="0" err="1" smtClean="0"/>
              <a:t>screeningu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Závažnou a diskutovanou otázkou je načasování </a:t>
            </a:r>
            <a:r>
              <a:rPr lang="cs-CZ" dirty="0" err="1"/>
              <a:t>screeningu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Štítná žláza plodu začíná tvořit tyreoidální </a:t>
            </a:r>
            <a:r>
              <a:rPr lang="cs-CZ" dirty="0" smtClean="0"/>
              <a:t>hormony od </a:t>
            </a:r>
            <a:r>
              <a:rPr lang="cs-CZ" dirty="0"/>
              <a:t>12. gestačního týdne, nicméně až do 18.−20. týdne </a:t>
            </a:r>
            <a:r>
              <a:rPr lang="cs-CZ" dirty="0" smtClean="0"/>
              <a:t>je sekrece </a:t>
            </a:r>
            <a:r>
              <a:rPr lang="cs-CZ" dirty="0"/>
              <a:t>nedostatečná a plod je závislý na mateřském tyroxinu.</a:t>
            </a:r>
          </a:p>
          <a:p>
            <a:pPr marL="0" indent="0">
              <a:buNone/>
            </a:pPr>
            <a:r>
              <a:rPr lang="cs-CZ" dirty="0" smtClean="0"/>
              <a:t>Kritické </a:t>
            </a:r>
            <a:r>
              <a:rPr lang="cs-CZ" dirty="0"/>
              <a:t>období vývoje </a:t>
            </a:r>
            <a:r>
              <a:rPr lang="cs-CZ" dirty="0" smtClean="0"/>
              <a:t>CNS spojené </a:t>
            </a:r>
            <a:r>
              <a:rPr lang="cs-CZ" dirty="0"/>
              <a:t>s radiální migrací neuronů do mozkové kůry začíná</a:t>
            </a:r>
          </a:p>
          <a:p>
            <a:pPr marL="0" indent="0">
              <a:buNone/>
            </a:pPr>
            <a:r>
              <a:rPr lang="cs-CZ" dirty="0"/>
              <a:t>již v 11. gestačním týdnu (17. </a:t>
            </a:r>
            <a:r>
              <a:rPr lang="cs-CZ" dirty="0" err="1"/>
              <a:t>Auso</a:t>
            </a:r>
            <a:r>
              <a:rPr lang="cs-CZ" dirty="0"/>
              <a:t> et al., 2004), </a:t>
            </a:r>
            <a:r>
              <a:rPr lang="cs-CZ" dirty="0" smtClean="0"/>
              <a:t>možná </a:t>
            </a:r>
            <a:r>
              <a:rPr lang="pl-PL" dirty="0" smtClean="0"/>
              <a:t>i </a:t>
            </a:r>
            <a:r>
              <a:rPr lang="pl-PL" dirty="0"/>
              <a:t>dříve. Plod je tedy do 12. týdne zcela a později </a:t>
            </a:r>
            <a:r>
              <a:rPr lang="pl-PL" dirty="0" smtClean="0"/>
              <a:t>minimálně </a:t>
            </a:r>
            <a:r>
              <a:rPr lang="cs-CZ" dirty="0" smtClean="0"/>
              <a:t>částečně </a:t>
            </a:r>
            <a:r>
              <a:rPr lang="cs-CZ" dirty="0"/>
              <a:t>závislý na sekreci tyroxinu matkou. </a:t>
            </a: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Podle doporučení  je </a:t>
            </a:r>
            <a:r>
              <a:rPr lang="cs-CZ" dirty="0"/>
              <a:t>vhodné, aby žena plánující graviditu </a:t>
            </a:r>
            <a:r>
              <a:rPr lang="cs-CZ" dirty="0" smtClean="0"/>
              <a:t>neměla TSH </a:t>
            </a:r>
            <a:r>
              <a:rPr lang="cs-CZ" dirty="0"/>
              <a:t>v krvi vyšší než 2,5 </a:t>
            </a:r>
            <a:r>
              <a:rPr lang="cs-CZ" dirty="0" err="1"/>
              <a:t>mIU</a:t>
            </a:r>
            <a:r>
              <a:rPr lang="cs-CZ" dirty="0"/>
              <a:t>/l </a:t>
            </a:r>
            <a:r>
              <a:rPr lang="cs-CZ" dirty="0" smtClean="0"/>
              <a:t>( </a:t>
            </a:r>
            <a:r>
              <a:rPr lang="cs-CZ" dirty="0" err="1"/>
              <a:t>Stagnaro</a:t>
            </a:r>
            <a:r>
              <a:rPr lang="cs-CZ" dirty="0"/>
              <a:t>-Green et al</a:t>
            </a:r>
            <a:r>
              <a:rPr lang="cs-CZ" dirty="0" smtClean="0"/>
              <a:t>., 2011</a:t>
            </a:r>
            <a:r>
              <a:rPr lang="cs-CZ" dirty="0"/>
              <a:t>); přesněji řečeno by TSH nemělo být vyšší než je </a:t>
            </a:r>
            <a:r>
              <a:rPr lang="cs-CZ" dirty="0" smtClean="0"/>
              <a:t>horní limit </a:t>
            </a:r>
            <a:r>
              <a:rPr lang="cs-CZ" dirty="0"/>
              <a:t>dané metody snížený o 1,5 </a:t>
            </a:r>
            <a:r>
              <a:rPr lang="cs-CZ" dirty="0" err="1"/>
              <a:t>mIU</a:t>
            </a:r>
            <a:r>
              <a:rPr lang="cs-CZ" dirty="0"/>
              <a:t>/l, nebo nejlépe </a:t>
            </a:r>
            <a:r>
              <a:rPr lang="cs-CZ" dirty="0" smtClean="0"/>
              <a:t>horní limit </a:t>
            </a:r>
            <a:r>
              <a:rPr lang="cs-CZ" dirty="0"/>
              <a:t>normálního rozmezí pro 1. trimestr gravidity, </a:t>
            </a:r>
            <a:r>
              <a:rPr lang="cs-CZ" dirty="0" smtClean="0"/>
              <a:t>pokud jsou </a:t>
            </a:r>
            <a:r>
              <a:rPr lang="cs-CZ" dirty="0"/>
              <a:t>normy pro danou metodu pro těhotné ženy k </a:t>
            </a:r>
            <a:r>
              <a:rPr lang="cs-CZ" dirty="0" smtClean="0"/>
              <a:t>dispozici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 případě těhotenského </a:t>
            </a:r>
            <a:r>
              <a:rPr lang="cs-CZ" dirty="0" err="1"/>
              <a:t>screeningu</a:t>
            </a:r>
            <a:r>
              <a:rPr lang="cs-CZ" dirty="0"/>
              <a:t> je optimální </a:t>
            </a:r>
            <a:r>
              <a:rPr lang="cs-CZ" dirty="0" smtClean="0"/>
              <a:t>odběr v </a:t>
            </a:r>
            <a:r>
              <a:rPr lang="cs-CZ" dirty="0"/>
              <a:t>5.−6. týdnu gravidity a má zahrnout kromě TSH vždy i </a:t>
            </a:r>
            <a:r>
              <a:rPr lang="cs-CZ" dirty="0" smtClean="0"/>
              <a:t>Anti- TPO</a:t>
            </a:r>
            <a:r>
              <a:rPr lang="cs-CZ" dirty="0"/>
              <a:t>. TSH (a rovněž FT4) může být v této časné fázi </a:t>
            </a:r>
            <a:r>
              <a:rPr lang="cs-CZ" dirty="0" smtClean="0"/>
              <a:t>těhotenství i </a:t>
            </a:r>
            <a:r>
              <a:rPr lang="cs-CZ" dirty="0"/>
              <a:t>falešně negativní. Druhou možností je využít </a:t>
            </a:r>
            <a:r>
              <a:rPr lang="cs-CZ" dirty="0" smtClean="0"/>
              <a:t>prvního krevního </a:t>
            </a:r>
            <a:r>
              <a:rPr lang="cs-CZ" dirty="0"/>
              <a:t>odběru v těhotenství v rámci </a:t>
            </a:r>
            <a:r>
              <a:rPr lang="cs-CZ" dirty="0" err="1"/>
              <a:t>screeningu</a:t>
            </a:r>
            <a:r>
              <a:rPr lang="cs-CZ" dirty="0"/>
              <a:t> </a:t>
            </a:r>
            <a:r>
              <a:rPr lang="cs-CZ" dirty="0" smtClean="0"/>
              <a:t>vrozených vývojových </a:t>
            </a:r>
            <a:r>
              <a:rPr lang="cs-CZ" dirty="0"/>
              <a:t>vad a </a:t>
            </a:r>
            <a:r>
              <a:rPr lang="cs-CZ" dirty="0" err="1"/>
              <a:t>HBsAg</a:t>
            </a:r>
            <a:r>
              <a:rPr lang="cs-CZ" dirty="0"/>
              <a:t> v 1. trimestru (9.−11. </a:t>
            </a:r>
            <a:r>
              <a:rPr lang="cs-CZ" dirty="0" smtClean="0"/>
              <a:t>týdnu gravidity).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Metody stanovení </a:t>
            </a:r>
            <a:r>
              <a:rPr lang="cs-CZ" dirty="0" err="1" smtClean="0"/>
              <a:t>imunoanalýza</a:t>
            </a:r>
            <a:r>
              <a:rPr lang="cs-CZ" dirty="0" smtClean="0"/>
              <a:t> ( RIA, EIA, FIA, LIA)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2852</Words>
  <Application>Microsoft Office PowerPoint</Application>
  <PresentationFormat>Předvádění na obrazovce (4:3)</PresentationFormat>
  <Paragraphs>365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Motiv systému Office</vt:lpstr>
      <vt:lpstr>Laboratorní diagnostika v těhotenství</vt:lpstr>
      <vt:lpstr>Laboratorní vyšetření v těhotenství </vt:lpstr>
      <vt:lpstr>oGTT a diagnostika gestačního diabetu</vt:lpstr>
      <vt:lpstr>oGTT</vt:lpstr>
      <vt:lpstr>Gynekologická a perinatologická péče o GDM</vt:lpstr>
      <vt:lpstr>Hlavní perinatální rizika pro novorozence matek s GDM </vt:lpstr>
      <vt:lpstr>Screening thyreoidálních poruch v těhotenství</vt:lpstr>
      <vt:lpstr>Jod v graviditě a nepříznivé důsledky jodopenie</vt:lpstr>
      <vt:lpstr>Screening thyreoidálních poruch v těhotenství</vt:lpstr>
      <vt:lpstr>PREEKLAMPSIE</vt:lpstr>
      <vt:lpstr>Posouzení rizika PREEKLAMPSIE</vt:lpstr>
      <vt:lpstr>Prezentace aplikace PowerPoint</vt:lpstr>
      <vt:lpstr>Prenatální screening  vrozených vývojových vad (VVV)</vt:lpstr>
      <vt:lpstr>Screening VVV</vt:lpstr>
      <vt:lpstr>Prenatální screening VVV</vt:lpstr>
      <vt:lpstr>I.trimestr</vt:lpstr>
      <vt:lpstr>PAPP- A (pregnancy associated plasma protein)</vt:lpstr>
      <vt:lpstr>Free β hCG</vt:lpstr>
      <vt:lpstr>Prezentace aplikace PowerPoint</vt:lpstr>
      <vt:lpstr>II.trimestr</vt:lpstr>
      <vt:lpstr>AFP (alfa fetoprotein)</vt:lpstr>
      <vt:lpstr>hCG</vt:lpstr>
      <vt:lpstr>Volný ( nekonjugovaný) estriol</vt:lpstr>
      <vt:lpstr>Inhibin A</vt:lpstr>
      <vt:lpstr>Prezentace aplikace PowerPoint</vt:lpstr>
      <vt:lpstr>Přístupy testování</vt:lpstr>
      <vt:lpstr>Falešná pozitivita a výtěžnost</vt:lpstr>
      <vt:lpstr>UZ parametry</vt:lpstr>
      <vt:lpstr>Prezentace aplikace PowerPoint</vt:lpstr>
      <vt:lpstr>Prezentace aplikace PowerPoint</vt:lpstr>
      <vt:lpstr>Prezentace aplikace PowerPoint</vt:lpstr>
      <vt:lpstr>Metody stanovení biochemických parametrů</vt:lpstr>
      <vt:lpstr>Vyhodnocení biochemických stanovení</vt:lpstr>
      <vt:lpstr>Stavy komplikující výpočet rizika VVV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Historie provádění screeningu v ČR</vt:lpstr>
      <vt:lpstr>Riziko DS a trisomie 18 podle věku matky</vt:lpstr>
      <vt:lpstr>Prezentace aplikace PowerPoint</vt:lpstr>
      <vt:lpstr>Prezentace aplikace PowerPoint</vt:lpstr>
      <vt:lpstr>Nové trendy screeningu VVV</vt:lpstr>
      <vt:lpstr>Nové trendy screeningu VVV</vt:lpstr>
      <vt:lpstr>NIPT testování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diagnostika v těhotenství</dc:title>
  <dc:creator>Flášarová Jana</dc:creator>
  <cp:lastModifiedBy>Flášarová Jana</cp:lastModifiedBy>
  <cp:revision>62</cp:revision>
  <dcterms:created xsi:type="dcterms:W3CDTF">2019-01-31T11:31:49Z</dcterms:created>
  <dcterms:modified xsi:type="dcterms:W3CDTF">2020-02-10T07:03:12Z</dcterms:modified>
</cp:coreProperties>
</file>