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3" r:id="rId6"/>
    <p:sldId id="264" r:id="rId7"/>
    <p:sldId id="280" r:id="rId8"/>
    <p:sldId id="299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0" r:id="rId21"/>
    <p:sldId id="261" r:id="rId22"/>
    <p:sldId id="279" r:id="rId23"/>
    <p:sldId id="262" r:id="rId24"/>
    <p:sldId id="288" r:id="rId25"/>
    <p:sldId id="282" r:id="rId26"/>
    <p:sldId id="285" r:id="rId27"/>
    <p:sldId id="283" r:id="rId28"/>
    <p:sldId id="291" r:id="rId29"/>
    <p:sldId id="293" r:id="rId30"/>
    <p:sldId id="294" r:id="rId31"/>
    <p:sldId id="295" r:id="rId32"/>
    <p:sldId id="292" r:id="rId33"/>
    <p:sldId id="296" r:id="rId34"/>
    <p:sldId id="297" r:id="rId35"/>
    <p:sldId id="298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 smtClean="0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73078-EFA7-41B8-9E1A-1EF522B2E846}" type="slidenum">
              <a:rPr smtClean="0"/>
              <a:pPr>
                <a:defRPr/>
              </a:pPr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19.12.2019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sz="6600" dirty="0" smtClean="0"/>
              <a:t>Novější či méně běžné metody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Mirka </a:t>
            </a:r>
            <a:r>
              <a:rPr lang="cs-CZ" dirty="0" err="1" smtClean="0"/>
              <a:t>Beňovská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 smtClean="0"/>
              <a:t>                       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pro diagnostiku, monitorování i prognózu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podobně jako PCT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 smtClean="0"/>
              <a:t>presepsin</a:t>
            </a:r>
            <a:r>
              <a:rPr lang="cs-CZ" sz="2000" b="1" dirty="0" smtClean="0"/>
              <a:t> a PCT se nechovají zcela totožně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snižuje se pomaleji než PCT,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</a:t>
            </a:r>
            <a:r>
              <a:rPr lang="cs-CZ" sz="2000" b="1" dirty="0" smtClean="0"/>
              <a:t>eví se </a:t>
            </a:r>
            <a:r>
              <a:rPr lang="cs-CZ" sz="2000" b="1" dirty="0"/>
              <a:t>jako lepší ukazatel negativní </a:t>
            </a:r>
            <a:r>
              <a:rPr lang="cs-CZ" sz="2000" b="1" dirty="0" smtClean="0"/>
              <a:t>prognózy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 smtClean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předpovědi 30 denní mortality)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/>
              <a:t>výhodné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 smtClean="0"/>
              <a:t> dohromady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Lp-PLA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 smtClean="0"/>
              <a:t>- fosfolipáza </a:t>
            </a:r>
            <a:r>
              <a:rPr lang="cs-CZ" altLang="cs-CZ" sz="2000" b="1" dirty="0"/>
              <a:t>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  <a:endParaRPr lang="cs-CZ" altLang="cs-CZ" sz="20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výskyt </a:t>
            </a:r>
            <a:r>
              <a:rPr lang="cs-CZ" altLang="cs-CZ" sz="2000" dirty="0"/>
              <a:t>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</a:t>
            </a:r>
            <a:r>
              <a:rPr lang="cs-CZ" altLang="cs-CZ" sz="2000" dirty="0" smtClean="0"/>
              <a:t>enzym </a:t>
            </a:r>
            <a:r>
              <a:rPr lang="cs-CZ" altLang="cs-CZ" sz="2000" dirty="0"/>
              <a:t>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</a:t>
            </a:r>
            <a:r>
              <a:rPr lang="cs-CZ" altLang="cs-CZ" sz="2000" dirty="0" smtClean="0"/>
              <a:t>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- vázána </a:t>
            </a:r>
            <a:r>
              <a:rPr lang="cs-CZ" altLang="cs-CZ" sz="2000" dirty="0"/>
              <a:t>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smtClean="0"/>
              <a:t>vysoká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plát,</a:t>
            </a:r>
            <a:r>
              <a:rPr lang="cs-CZ" altLang="cs-CZ" sz="2000" dirty="0"/>
              <a:t> může vést k IM nebo CMP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   nízká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dirty="0" smtClean="0"/>
              <a:t>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Fotometrická metoda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 smtClean="0"/>
              <a:t>Cut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</a:t>
            </a:r>
            <a:r>
              <a:rPr lang="cs-CZ" altLang="cs-CZ" sz="2400" dirty="0" smtClean="0"/>
              <a:t>- nízké </a:t>
            </a: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</a:t>
            </a:r>
            <a:r>
              <a:rPr lang="cs-CZ" altLang="cs-CZ" sz="2400" dirty="0" smtClean="0"/>
              <a:t>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 smtClean="0"/>
              <a:t>riziko</a:t>
            </a: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 smtClean="0">
                <a:latin typeface="Verdana" pitchFamily="34" charset="0"/>
              </a:rPr>
              <a:t>Heterogenní</a:t>
            </a:r>
            <a:r>
              <a:rPr altLang="cs-CZ" sz="1800" smtClean="0">
                <a:latin typeface="Verdana" pitchFamily="34" charset="0"/>
              </a:rPr>
              <a:t> </a:t>
            </a:r>
            <a:r>
              <a:rPr altLang="cs-CZ" sz="1800" b="1" smtClean="0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 smtClean="0">
                <a:latin typeface="Verdana" pitchFamily="34" charset="0"/>
              </a:rPr>
              <a:t>Protilátka značená </a:t>
            </a:r>
            <a:r>
              <a:rPr altLang="cs-CZ" sz="1800" b="1" smtClean="0">
                <a:latin typeface="Verdana" pitchFamily="34" charset="0"/>
              </a:rPr>
              <a:t>rutheinovým komplexem</a:t>
            </a:r>
            <a:r>
              <a:rPr altLang="cs-CZ" sz="1800" smtClean="0">
                <a:latin typeface="Verdana" pitchFamily="34" charset="0"/>
              </a:rPr>
              <a:t> </a:t>
            </a:r>
          </a:p>
          <a:p>
            <a:r>
              <a:rPr altLang="cs-CZ" sz="1800" smtClean="0">
                <a:latin typeface="Verdana" pitchFamily="34" charset="0"/>
              </a:rPr>
              <a:t>Separace na mikročásticích </a:t>
            </a:r>
          </a:p>
          <a:p>
            <a:r>
              <a:rPr altLang="cs-CZ" sz="1800" smtClean="0">
                <a:latin typeface="Verdana" pitchFamily="34" charset="0"/>
              </a:rPr>
              <a:t>Elektrochemiluminiscenční reakce - substrát </a:t>
            </a:r>
            <a:r>
              <a:rPr altLang="cs-CZ" sz="1800" b="1" smtClean="0">
                <a:latin typeface="Verdana" pitchFamily="34" charset="0"/>
              </a:rPr>
              <a:t>tripropylamin</a:t>
            </a:r>
          </a:p>
          <a:p>
            <a:r>
              <a:rPr altLang="cs-CZ" sz="1800" b="1" smtClean="0">
                <a:latin typeface="Verdana" pitchFamily="34" charset="0"/>
              </a:rPr>
              <a:t>Oxidace na </a:t>
            </a:r>
            <a:r>
              <a:rPr altLang="cs-CZ" sz="1800" smtClean="0">
                <a:latin typeface="Verdana" pitchFamily="34" charset="0"/>
              </a:rPr>
              <a:t>platinové elektrodě </a:t>
            </a:r>
          </a:p>
          <a:p>
            <a:r>
              <a:rPr altLang="cs-CZ" sz="1800" smtClean="0">
                <a:latin typeface="Verdana" pitchFamily="34" charset="0"/>
              </a:rPr>
              <a:t>Vznik </a:t>
            </a:r>
            <a:r>
              <a:rPr altLang="cs-CZ" sz="1800" b="1" smtClean="0">
                <a:latin typeface="Verdana" pitchFamily="34" charset="0"/>
              </a:rPr>
              <a:t>chemiluminiscenčního záření</a:t>
            </a:r>
          </a:p>
          <a:p>
            <a:endParaRPr altLang="cs-CZ" sz="1800" b="1" smtClean="0">
              <a:latin typeface="Verdana" pitchFamily="34" charset="0"/>
            </a:endParaRPr>
          </a:p>
          <a:p>
            <a:endParaRPr altLang="cs-CZ" sz="18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altLang="cs-CZ" smtClean="0"/>
              <a:t/>
            </a:r>
            <a:br>
              <a:rPr altLang="cs-CZ" smtClean="0"/>
            </a:br>
            <a:r>
              <a:rPr altLang="cs-CZ" smtClean="0"/>
              <a:t/>
            </a:r>
            <a:br>
              <a:rPr altLang="cs-CZ" smtClean="0"/>
            </a:br>
            <a:endParaRPr altLang="cs-CZ" smtClean="0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77875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hodnoty, Roche</a:t>
            </a:r>
          </a:p>
        </p:txBody>
      </p:sp>
      <p:pic>
        <p:nvPicPr>
          <p:cNvPr id="24579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511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4210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13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684213" y="115888"/>
            <a:ext cx="8077200" cy="855662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 – 16.-20. týden gravidity</a:t>
            </a:r>
            <a:endParaRPr altLang="cs-CZ" sz="2400" b="1" smtClean="0">
              <a:solidFill>
                <a:srgbClr val="0085B4"/>
              </a:solidFill>
              <a:latin typeface="Verdana" pitchFamily="34" charset="0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</p:nvPr>
        </p:nvGraphicFramePr>
        <p:xfrm>
          <a:off x="900113" y="1196975"/>
          <a:ext cx="8064500" cy="5330829"/>
        </p:xfrm>
        <a:graphic>
          <a:graphicData uri="http://schemas.openxmlformats.org/drawingml/2006/table">
            <a:tbl>
              <a:tblPr/>
              <a:tblGrid>
                <a:gridCol w="2016125"/>
                <a:gridCol w="2239962"/>
                <a:gridCol w="3808413"/>
              </a:tblGrid>
              <a:tr h="817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Údaje firmy    Roche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Vypočítané hodnoty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OKB FN Brno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(81 zdravých)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(pg/ml)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2807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PlGF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(pg/ml)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sFlt-1/PlGF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 smtClean="0"/>
              <a:t>lipocalin</a:t>
            </a:r>
            <a:endParaRPr lang="cs-CZ" b="1" i="1" dirty="0" smtClean="0"/>
          </a:p>
          <a:p>
            <a:pPr lvl="0"/>
            <a:endParaRPr lang="cs-CZ" b="1" dirty="0"/>
          </a:p>
          <a:p>
            <a:pPr lvl="0"/>
            <a:r>
              <a:rPr lang="cs-CZ" dirty="0" smtClean="0"/>
              <a:t>Přítomen v tkáni </a:t>
            </a:r>
            <a:r>
              <a:rPr lang="cs-CZ" dirty="0"/>
              <a:t>plic, žaludku, tenkého střeva a </a:t>
            </a:r>
            <a:r>
              <a:rPr lang="cs-CZ" dirty="0" smtClean="0"/>
              <a:t>ledvin</a:t>
            </a:r>
            <a:endParaRPr lang="cs-CZ" dirty="0"/>
          </a:p>
          <a:p>
            <a:pPr lvl="0"/>
            <a:r>
              <a:rPr lang="cs-CZ" dirty="0" smtClean="0"/>
              <a:t>Při</a:t>
            </a:r>
            <a:r>
              <a:rPr lang="cs-CZ" dirty="0"/>
              <a:t> poškození </a:t>
            </a:r>
            <a:r>
              <a:rPr lang="cs-CZ" dirty="0" smtClean="0"/>
              <a:t>ledvin NGAL vylučován </a:t>
            </a:r>
            <a:r>
              <a:rPr lang="cs-CZ" dirty="0"/>
              <a:t>do moči a </a:t>
            </a:r>
            <a:r>
              <a:rPr lang="cs-CZ" dirty="0" smtClean="0"/>
              <a:t>plazmy </a:t>
            </a:r>
            <a:endParaRPr lang="cs-CZ" dirty="0"/>
          </a:p>
          <a:p>
            <a:pPr lvl="0"/>
            <a:r>
              <a:rPr lang="cs-CZ" b="1" dirty="0">
                <a:solidFill>
                  <a:schemeClr val="tx2"/>
                </a:solidFill>
              </a:rPr>
              <a:t>Č</a:t>
            </a:r>
            <a:r>
              <a:rPr lang="cs-CZ" b="1" dirty="0" smtClean="0">
                <a:solidFill>
                  <a:schemeClr val="tx2"/>
                </a:solidFill>
              </a:rPr>
              <a:t>asný </a:t>
            </a:r>
            <a:r>
              <a:rPr lang="cs-CZ" b="1" dirty="0">
                <a:solidFill>
                  <a:schemeClr val="tx2"/>
                </a:solidFill>
              </a:rPr>
              <a:t>ukazatel akutního poškození </a:t>
            </a:r>
            <a:r>
              <a:rPr lang="cs-CZ" b="1" dirty="0" smtClean="0">
                <a:solidFill>
                  <a:schemeClr val="tx2"/>
                </a:solidFill>
              </a:rPr>
              <a:t>ledvin </a:t>
            </a:r>
            <a:r>
              <a:rPr lang="cs-CZ" dirty="0" smtClean="0"/>
              <a:t>- hladina stoupá </a:t>
            </a:r>
            <a:r>
              <a:rPr lang="cs-CZ" dirty="0"/>
              <a:t>v moči a krvi během dvou hodin od vzniku poškození </a:t>
            </a:r>
            <a:r>
              <a:rPr lang="cs-CZ" dirty="0" smtClean="0"/>
              <a:t>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produkt </a:t>
            </a:r>
            <a:r>
              <a:rPr lang="cs-CZ" dirty="0"/>
              <a:t>metabolismu </a:t>
            </a:r>
            <a:r>
              <a:rPr lang="cs-CZ" dirty="0" smtClean="0"/>
              <a:t>cholesterolu </a:t>
            </a:r>
          </a:p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 smtClean="0"/>
              <a:t>cholanové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Základními </a:t>
            </a:r>
            <a:r>
              <a:rPr lang="cs-CZ" dirty="0"/>
              <a:t>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/>
              <a:t>V organismu se zapojují do trávení, vstřebávání a metabolismu </a:t>
            </a:r>
            <a:r>
              <a:rPr lang="cs-CZ" dirty="0" smtClean="0"/>
              <a:t>lipidů</a:t>
            </a:r>
          </a:p>
          <a:p>
            <a:r>
              <a:rPr lang="cs-CZ" dirty="0" smtClean="0"/>
              <a:t> </a:t>
            </a:r>
            <a:r>
              <a:rPr lang="cs-CZ" dirty="0"/>
              <a:t>Transportují se společně se žlučí do střeva, kde jsou z 95 % znovu resorbovány </a:t>
            </a:r>
            <a:r>
              <a:rPr lang="cs-CZ" dirty="0" smtClean="0"/>
              <a:t>a </a:t>
            </a:r>
            <a:r>
              <a:rPr lang="cs-CZ" dirty="0"/>
              <a:t>vrací se do </a:t>
            </a:r>
            <a:r>
              <a:rPr lang="cs-CZ" dirty="0" smtClean="0"/>
              <a:t>jater 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b="1" dirty="0"/>
              <a:t>ukazatelem správné funkce </a:t>
            </a:r>
            <a:r>
              <a:rPr lang="cs-CZ" b="1" dirty="0" err="1" smtClean="0"/>
              <a:t>hepatocytů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Zvýšený </a:t>
            </a:r>
            <a:r>
              <a:rPr lang="cs-CZ" dirty="0"/>
              <a:t>obsah žlučových kyselin v séru je zaznamenán u pacientů s akutní hepatitidou, chronickou hepatitidou, jaterní steatózou a rakovinou </a:t>
            </a:r>
            <a:r>
              <a:rPr lang="cs-CZ" dirty="0" smtClean="0"/>
              <a:t>jater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</a:t>
            </a:r>
            <a:r>
              <a:rPr lang="cs-CZ" dirty="0" smtClean="0"/>
              <a:t>vyšetření žlučových kyselin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ýznam pro </a:t>
            </a:r>
            <a:r>
              <a:rPr lang="cs-CZ" dirty="0"/>
              <a:t>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poruchu vylučování žluči do </a:t>
            </a:r>
            <a:r>
              <a:rPr lang="cs-CZ" dirty="0" smtClean="0"/>
              <a:t>duodena)</a:t>
            </a: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zvyšuje riziko předčasného porodu či intrauterinní úmrtí </a:t>
            </a:r>
            <a:r>
              <a:rPr lang="cs-CZ" dirty="0" smtClean="0"/>
              <a:t>plodu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Sleduje se u </a:t>
            </a:r>
            <a:r>
              <a:rPr lang="cs-CZ" dirty="0"/>
              <a:t>pacientů s jaterní </a:t>
            </a:r>
            <a:r>
              <a:rPr lang="cs-CZ" dirty="0" smtClean="0"/>
              <a:t>cirhózou</a:t>
            </a:r>
          </a:p>
          <a:p>
            <a:endParaRPr lang="cs-CZ" dirty="0" smtClean="0"/>
          </a:p>
          <a:p>
            <a:r>
              <a:rPr lang="cs-CZ" dirty="0" smtClean="0"/>
              <a:t>Stanovení </a:t>
            </a:r>
            <a:r>
              <a:rPr lang="cs-CZ" dirty="0"/>
              <a:t>lze použít při studiu exkreční schopnosti jater nebo při studiu vrozených </a:t>
            </a:r>
            <a:r>
              <a:rPr lang="cs-CZ" dirty="0" smtClean="0"/>
              <a:t>defektů metabolismu </a:t>
            </a:r>
            <a:r>
              <a:rPr lang="cs-CZ" dirty="0"/>
              <a:t>žlučových </a:t>
            </a:r>
            <a:r>
              <a:rPr lang="cs-CZ" dirty="0" smtClean="0"/>
              <a:t>kyselin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Fotometrické stanovení</a:t>
            </a:r>
          </a:p>
          <a:p>
            <a:pPr marL="457200" lvl="1" indent="0">
              <a:buNone/>
            </a:pPr>
            <a:r>
              <a:rPr lang="cs-CZ" b="1" dirty="0" smtClean="0"/>
              <a:t>                3-α-</a:t>
            </a:r>
            <a:r>
              <a:rPr lang="cs-CZ" b="1" dirty="0" err="1" smtClean="0"/>
              <a:t>hydroxysteroiddehydrogenasa</a:t>
            </a:r>
            <a:r>
              <a:rPr lang="cs-CZ" b="1" dirty="0" smtClean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 smtClean="0"/>
              <a:t>+ </a:t>
            </a:r>
            <a:r>
              <a:rPr lang="cs-CZ" sz="2000" b="1" dirty="0" smtClean="0"/>
              <a:t> --&gt;3-oxo </a:t>
            </a:r>
            <a:r>
              <a:rPr lang="cs-CZ" sz="2000" b="1" dirty="0"/>
              <a:t>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                  NADH </a:t>
            </a:r>
            <a:r>
              <a:rPr lang="cs-CZ" sz="2000" b="1" dirty="0"/>
              <a:t>+ NBT --&gt; </a:t>
            </a:r>
            <a:r>
              <a:rPr lang="cs-CZ" sz="2000" b="1" dirty="0" smtClean="0"/>
              <a:t>NAD</a:t>
            </a:r>
            <a:r>
              <a:rPr lang="cs-CZ" sz="2000" b="1" baseline="30000" dirty="0"/>
              <a:t> +</a:t>
            </a:r>
            <a:r>
              <a:rPr lang="cs-CZ" sz="2000" b="1" dirty="0" smtClean="0"/>
              <a:t> </a:t>
            </a:r>
            <a:r>
              <a:rPr lang="cs-CZ" sz="2000" b="1" dirty="0"/>
              <a:t>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 smtClean="0"/>
              <a:t>nm</a:t>
            </a:r>
            <a:r>
              <a:rPr lang="cs-CZ" dirty="0" smtClean="0"/>
              <a:t>, je </a:t>
            </a:r>
            <a:r>
              <a:rPr lang="cs-CZ" dirty="0"/>
              <a:t>přímo </a:t>
            </a:r>
            <a:r>
              <a:rPr lang="cs-CZ" dirty="0" smtClean="0"/>
              <a:t>úměrný </a:t>
            </a:r>
            <a:r>
              <a:rPr lang="cs-CZ" dirty="0"/>
              <a:t>koncentraci žlučových </a:t>
            </a:r>
            <a:r>
              <a:rPr lang="cs-CZ" dirty="0" smtClean="0"/>
              <a:t>kyselin</a:t>
            </a:r>
          </a:p>
          <a:p>
            <a:pPr marL="0" indent="0">
              <a:buNone/>
            </a:pPr>
            <a:r>
              <a:rPr lang="cs-CZ" sz="1800" dirty="0" smtClean="0"/>
              <a:t>(NBT - </a:t>
            </a:r>
            <a:r>
              <a:rPr lang="cs-CZ" sz="1800" dirty="0" err="1" smtClean="0"/>
              <a:t>nitrotetrazoliová</a:t>
            </a:r>
            <a:r>
              <a:rPr lang="cs-CZ" sz="1800" dirty="0" smtClean="0"/>
              <a:t> modř)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</a:t>
            </a:r>
            <a:r>
              <a:rPr lang="cs-CZ" dirty="0" smtClean="0"/>
              <a:t>rozmezí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cs-CZ" dirty="0"/>
              <a:t>, Ž: 		0-150 let		do 8 µmol/l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ěhotné</a:t>
            </a:r>
            <a:r>
              <a:rPr lang="cs-CZ" dirty="0"/>
              <a:t>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</a:t>
            </a:r>
            <a:r>
              <a:rPr lang="cs-CZ" b="1" dirty="0" smtClean="0"/>
              <a:t>Peptide</a:t>
            </a:r>
          </a:p>
          <a:p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ádorový </a:t>
            </a:r>
            <a:r>
              <a:rPr lang="cs-CZ" dirty="0" err="1" smtClean="0"/>
              <a:t>marker</a:t>
            </a:r>
            <a:r>
              <a:rPr lang="cs-CZ" dirty="0" smtClean="0"/>
              <a:t> pro </a:t>
            </a:r>
            <a:r>
              <a:rPr lang="cs-CZ" dirty="0"/>
              <a:t> </a:t>
            </a:r>
            <a:r>
              <a:rPr lang="cs-CZ" dirty="0" smtClean="0"/>
              <a:t>malobuněčný </a:t>
            </a:r>
            <a:r>
              <a:rPr lang="cs-CZ" dirty="0"/>
              <a:t>karcinomem plic </a:t>
            </a:r>
            <a:r>
              <a:rPr lang="cs-CZ" dirty="0" smtClean="0"/>
              <a:t>(SCLC)</a:t>
            </a:r>
          </a:p>
          <a:p>
            <a:r>
              <a:rPr lang="cs-CZ" i="1" dirty="0" smtClean="0"/>
              <a:t>SCLC </a:t>
            </a:r>
            <a:r>
              <a:rPr lang="cs-CZ" i="1" dirty="0"/>
              <a:t>představuje agresivnější formu plicních </a:t>
            </a:r>
            <a:r>
              <a:rPr lang="cs-CZ" i="1" dirty="0" smtClean="0"/>
              <a:t>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</a:t>
            </a:r>
            <a:r>
              <a:rPr lang="cs-CZ" dirty="0" smtClean="0"/>
              <a:t>(</a:t>
            </a:r>
            <a:r>
              <a:rPr lang="cs-CZ" b="1" dirty="0" smtClean="0"/>
              <a:t>GRP </a:t>
            </a:r>
            <a:r>
              <a:rPr lang="cs-CZ" dirty="0"/>
              <a:t>je </a:t>
            </a:r>
            <a:r>
              <a:rPr lang="cs-CZ" dirty="0" smtClean="0"/>
              <a:t>neuropeptid)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proGRP</a:t>
            </a:r>
            <a:r>
              <a:rPr lang="cs-CZ" dirty="0" smtClean="0"/>
              <a:t> - nejvhodnější 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:</a:t>
            </a:r>
            <a:endParaRPr lang="cs-CZ" dirty="0"/>
          </a:p>
          <a:p>
            <a:pPr lvl="0"/>
            <a:r>
              <a:rPr lang="cs-CZ" dirty="0"/>
              <a:t>U</a:t>
            </a:r>
            <a:r>
              <a:rPr lang="cs-CZ" dirty="0" smtClean="0"/>
              <a:t>volňován </a:t>
            </a:r>
            <a:r>
              <a:rPr lang="cs-CZ" dirty="0"/>
              <a:t>jen ve velmi malém množství u lidí, kteří trpí </a:t>
            </a:r>
            <a:r>
              <a:rPr lang="cs-CZ" dirty="0" smtClean="0"/>
              <a:t>nenádorovými </a:t>
            </a:r>
            <a:r>
              <a:rPr lang="cs-CZ" dirty="0"/>
              <a:t>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</a:t>
            </a:r>
            <a:r>
              <a:rPr lang="cs-CZ" dirty="0" smtClean="0"/>
              <a:t>stoupá </a:t>
            </a:r>
            <a:r>
              <a:rPr lang="cs-CZ" dirty="0"/>
              <a:t>již v </a:t>
            </a:r>
            <a:r>
              <a:rPr lang="cs-CZ" dirty="0" smtClean="0"/>
              <a:t> </a:t>
            </a:r>
            <a:r>
              <a:rPr lang="cs-CZ" dirty="0" err="1" smtClean="0"/>
              <a:t>ranném</a:t>
            </a:r>
            <a:r>
              <a:rPr lang="cs-CZ" dirty="0" smtClean="0"/>
              <a:t> stádiu SCLC --&gt; význam </a:t>
            </a:r>
            <a:r>
              <a:rPr lang="cs-CZ" dirty="0"/>
              <a:t>pro časnou detekci tumoru </a:t>
            </a:r>
            <a:endParaRPr lang="cs-CZ" dirty="0" smtClean="0"/>
          </a:p>
          <a:p>
            <a:pPr lvl="0"/>
            <a:r>
              <a:rPr lang="cs-CZ" dirty="0" smtClean="0"/>
              <a:t>Dále sledování </a:t>
            </a:r>
            <a:r>
              <a:rPr lang="cs-CZ" dirty="0"/>
              <a:t>průběhu choroby, ú</a:t>
            </a:r>
            <a:r>
              <a:rPr lang="cs-CZ" dirty="0" smtClean="0"/>
              <a:t>činnosti </a:t>
            </a:r>
            <a:r>
              <a:rPr lang="cs-CZ" dirty="0"/>
              <a:t>terapie a odhalení </a:t>
            </a:r>
            <a:r>
              <a:rPr lang="cs-CZ" dirty="0" smtClean="0"/>
              <a:t>recidivy</a:t>
            </a:r>
          </a:p>
          <a:p>
            <a:pPr lvl="0"/>
            <a:r>
              <a:rPr lang="cs-CZ" dirty="0" smtClean="0"/>
              <a:t>Lepší než embryonální </a:t>
            </a:r>
            <a:r>
              <a:rPr lang="cs-CZ" dirty="0"/>
              <a:t>antigen (CEA)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/>
                <a:gridCol w="5197571"/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</a:t>
                      </a:r>
                      <a:r>
                        <a:rPr lang="cs-CZ" sz="1100" b="1" dirty="0" smtClean="0">
                          <a:effectLst/>
                        </a:rPr>
                        <a:t>)</a:t>
                      </a:r>
                      <a:endParaRPr lang="cs-CZ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</a:t>
                      </a:r>
                      <a:r>
                        <a:rPr lang="cs-CZ" sz="1000" dirty="0" smtClean="0">
                          <a:effectLst/>
                        </a:rPr>
                        <a:t>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 smtClean="0"/>
              <a:t>Abbott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dirty="0"/>
              <a:t>chemiluminiscenční </a:t>
            </a:r>
            <a:r>
              <a:rPr lang="cs-CZ" dirty="0" smtClean="0"/>
              <a:t>analýza, separace pomocí paramagnetických mikročástic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pro analýzu: plazma, </a:t>
            </a:r>
            <a:r>
              <a:rPr lang="cs-CZ" dirty="0" smtClean="0"/>
              <a:t>sérum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AMH </a:t>
            </a:r>
            <a:br>
              <a:rPr lang="cs-CZ" sz="4400" b="1" dirty="0" smtClean="0"/>
            </a:br>
            <a:r>
              <a:rPr lang="cs-CZ" sz="4400" b="1" dirty="0" smtClean="0"/>
              <a:t>(Anti- </a:t>
            </a:r>
            <a:r>
              <a:rPr lang="cs-CZ" sz="4400" b="1" dirty="0"/>
              <a:t>M</a:t>
            </a:r>
            <a:r>
              <a:rPr lang="hu-HU" sz="4400" b="1" dirty="0" smtClean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</a:t>
            </a:r>
            <a:r>
              <a:rPr lang="hu-HU" sz="2800" b="1" dirty="0" smtClean="0"/>
              <a:t>űllerian </a:t>
            </a:r>
            <a:r>
              <a:rPr lang="hu-HU" sz="2800" b="1" dirty="0"/>
              <a:t>inhibiting </a:t>
            </a:r>
            <a:r>
              <a:rPr lang="hu-HU" sz="2800" b="1" dirty="0" smtClean="0"/>
              <a:t>faktor</a:t>
            </a:r>
            <a:endParaRPr lang="cs-CZ" sz="2800" b="1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Produkován </a:t>
            </a:r>
            <a:r>
              <a:rPr lang="cs-CZ" sz="2800" dirty="0" err="1" smtClean="0"/>
              <a:t>granulózními</a:t>
            </a:r>
            <a:r>
              <a:rPr lang="cs-CZ" sz="2800" dirty="0" smtClean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AMH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 smtClean="0"/>
              <a:t>Biochemický ukazatel ovariální rezervy</a:t>
            </a:r>
            <a:r>
              <a:rPr lang="cs-CZ" sz="2800" dirty="0" smtClean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Diagnostika </a:t>
            </a:r>
            <a:r>
              <a:rPr lang="cs-CZ" sz="2800" dirty="0" err="1" smtClean="0"/>
              <a:t>polycystického</a:t>
            </a:r>
            <a:r>
              <a:rPr lang="cs-CZ" sz="2800" dirty="0" smtClean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 smtClean="0"/>
              <a:t>Tumormarker</a:t>
            </a:r>
            <a:r>
              <a:rPr lang="cs-CZ" sz="2800" dirty="0" smtClean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Vyšetření u nejasného genitálu u novorozenců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0" indent="0">
              <a:buNone/>
            </a:pPr>
            <a:r>
              <a:rPr lang="cs-CZ" b="1" dirty="0" err="1" smtClean="0"/>
              <a:t>Imunoanalýza</a:t>
            </a:r>
            <a:r>
              <a:rPr lang="cs-CZ" dirty="0" smtClean="0"/>
              <a:t> – </a:t>
            </a:r>
            <a:r>
              <a:rPr lang="cs-CZ" dirty="0" err="1" smtClean="0"/>
              <a:t>Abbott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Imunoturbidimetrie</a:t>
            </a:r>
            <a:r>
              <a:rPr lang="cs-CZ" dirty="0" smtClean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částicích</a:t>
            </a:r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 smtClean="0"/>
              <a:t> – firma </a:t>
            </a:r>
            <a:r>
              <a:rPr lang="cs-CZ" dirty="0" err="1" smtClean="0"/>
              <a:t>Bioporto</a:t>
            </a:r>
            <a:r>
              <a:rPr lang="cs-CZ" dirty="0" smtClean="0"/>
              <a:t> (dodává </a:t>
            </a:r>
            <a:r>
              <a:rPr lang="cs-CZ" dirty="0" err="1" smtClean="0"/>
              <a:t>Lab</a:t>
            </a:r>
            <a:r>
              <a:rPr lang="cs-CZ" dirty="0" smtClean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Materiál: </a:t>
            </a:r>
            <a:r>
              <a:rPr lang="cs-CZ" b="1" dirty="0" smtClean="0"/>
              <a:t>U,P,S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 asistované reprodukci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Korelace hladiny AMH s počtem rostoucích folikulů a ziskem </a:t>
            </a:r>
            <a:r>
              <a:rPr lang="cs-CZ" sz="2800" dirty="0" err="1" smtClean="0"/>
              <a:t>oocytů</a:t>
            </a:r>
            <a:r>
              <a:rPr lang="cs-CZ" sz="2800" dirty="0" smtClean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Predikce odpovědi na kontrolovanou ovariální stimulaci (COS)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Vyšetření potenciálních dárkyň </a:t>
            </a:r>
            <a:r>
              <a:rPr lang="cs-CZ" sz="2800" dirty="0" err="1" smtClean="0"/>
              <a:t>oocytů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 smtClean="0"/>
              <a:t>Automatická </a:t>
            </a:r>
            <a:r>
              <a:rPr lang="cs-CZ" b="1" dirty="0" err="1"/>
              <a:t>i</a:t>
            </a:r>
            <a:r>
              <a:rPr lang="cs-CZ" b="1" dirty="0" err="1" smtClean="0"/>
              <a:t>munoanalýza</a:t>
            </a:r>
            <a:r>
              <a:rPr lang="cs-CZ" b="1" dirty="0" smtClean="0"/>
              <a:t> – systémy </a:t>
            </a:r>
            <a:r>
              <a:rPr lang="cs-CZ" b="1" dirty="0" err="1" smtClean="0"/>
              <a:t>Beckman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ELISA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sz="3600" b="1" dirty="0" smtClean="0"/>
              <a:t>Příklad interpretace hodnot AMH 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Prognosticky </a:t>
            </a:r>
            <a:r>
              <a:rPr lang="cs-CZ" sz="2800" dirty="0"/>
              <a:t>špatné AMH &lt; 0,7 </a:t>
            </a:r>
            <a:r>
              <a:rPr lang="cs-CZ" sz="2800" dirty="0" err="1" smtClean="0"/>
              <a:t>ng</a:t>
            </a:r>
            <a:r>
              <a:rPr lang="cs-CZ" sz="2800" dirty="0" smtClean="0"/>
              <a:t>/ml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www.advancedfertility.com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Aktivní vitamín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Vitamin B12 </a:t>
            </a:r>
            <a:r>
              <a:rPr lang="cs-CZ" sz="2000" b="1" dirty="0" smtClean="0"/>
              <a:t>je esenciální </a:t>
            </a:r>
            <a:r>
              <a:rPr lang="cs-CZ" sz="2000" b="1" dirty="0"/>
              <a:t>pro různé buněčné </a:t>
            </a:r>
            <a:r>
              <a:rPr lang="cs-CZ" sz="2000" b="1" dirty="0" smtClean="0"/>
              <a:t>funkce </a:t>
            </a:r>
            <a:r>
              <a:rPr lang="cs-CZ" sz="2000" b="1" dirty="0"/>
              <a:t>(</a:t>
            </a:r>
            <a:r>
              <a:rPr lang="cs-CZ" sz="2000" b="1" dirty="0" smtClean="0"/>
              <a:t>syntéza DNA)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Deficience </a:t>
            </a:r>
            <a:r>
              <a:rPr lang="cs-CZ" sz="2000" b="1" dirty="0"/>
              <a:t>vitaminu B12 </a:t>
            </a:r>
            <a:r>
              <a:rPr lang="cs-CZ" sz="2000" b="1" dirty="0" smtClean="0"/>
              <a:t>způsobuje</a:t>
            </a:r>
            <a:r>
              <a:rPr lang="cs-CZ" sz="2000" b="1" dirty="0"/>
              <a:t> </a:t>
            </a:r>
            <a:r>
              <a:rPr lang="cs-CZ" sz="2000" b="1" dirty="0" smtClean="0"/>
              <a:t>únavu, perniciózní anémii,</a:t>
            </a:r>
            <a:r>
              <a:rPr lang="cs-CZ" sz="2000" b="1" dirty="0"/>
              <a:t> </a:t>
            </a:r>
            <a:r>
              <a:rPr lang="cs-CZ" sz="2000" b="1" dirty="0" smtClean="0"/>
              <a:t>zhoršení </a:t>
            </a:r>
            <a:r>
              <a:rPr lang="cs-CZ" sz="2000" b="1" dirty="0"/>
              <a:t>neurologických </a:t>
            </a:r>
            <a:r>
              <a:rPr lang="cs-CZ" sz="2000" b="1" dirty="0" smtClean="0"/>
              <a:t>funkcí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Příčinou </a:t>
            </a:r>
            <a:r>
              <a:rPr lang="cs-CZ" sz="2000" b="1" dirty="0"/>
              <a:t>deficience vitaminu B12 bývá </a:t>
            </a:r>
            <a:r>
              <a:rPr lang="cs-CZ" sz="2000" b="1" dirty="0" smtClean="0"/>
              <a:t>malabsorpce, chronická </a:t>
            </a:r>
            <a:r>
              <a:rPr lang="cs-CZ" sz="2000" b="1" dirty="0"/>
              <a:t>závislost na alkoholu, dieta </a:t>
            </a:r>
            <a:r>
              <a:rPr lang="cs-CZ" sz="2000" b="1" dirty="0" smtClean="0"/>
              <a:t>vegetariánská</a:t>
            </a:r>
            <a:r>
              <a:rPr lang="cs-CZ" sz="2000" b="1" dirty="0"/>
              <a:t> </a:t>
            </a:r>
            <a:r>
              <a:rPr lang="cs-CZ" sz="2000" b="1" dirty="0" smtClean="0"/>
              <a:t>nebo veganská, věk nad 60 let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84316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600" b="1" dirty="0"/>
              <a:t>Aktivní vitamín B12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/>
              <a:t>Přibližně 20 % cirkulujícího B12 </a:t>
            </a:r>
            <a:r>
              <a:rPr lang="cs-CZ" sz="2000" b="1" dirty="0" smtClean="0"/>
              <a:t>vázáno </a:t>
            </a:r>
            <a:r>
              <a:rPr lang="cs-CZ" sz="2000" b="1" dirty="0"/>
              <a:t>na transportní </a:t>
            </a:r>
            <a:r>
              <a:rPr lang="cs-CZ" sz="2000" b="1" dirty="0" smtClean="0"/>
              <a:t>protein </a:t>
            </a:r>
            <a:r>
              <a:rPr lang="cs-CZ" sz="2000" b="1" dirty="0" err="1" smtClean="0"/>
              <a:t>transkobalamin</a:t>
            </a:r>
            <a:r>
              <a:rPr lang="cs-CZ" sz="2000" b="1" dirty="0" smtClean="0"/>
              <a:t> </a:t>
            </a:r>
            <a:r>
              <a:rPr lang="cs-CZ" sz="2000" b="1" dirty="0"/>
              <a:t>(TC</a:t>
            </a:r>
            <a:r>
              <a:rPr lang="cs-CZ" sz="2000" b="1" dirty="0" smtClean="0"/>
              <a:t>)</a:t>
            </a:r>
          </a:p>
          <a:p>
            <a:endParaRPr lang="cs-CZ" sz="2000" b="1" dirty="0" smtClean="0"/>
          </a:p>
          <a:p>
            <a:r>
              <a:rPr lang="cs-CZ" sz="2000" b="1" dirty="0"/>
              <a:t>K</a:t>
            </a:r>
            <a:r>
              <a:rPr lang="cs-CZ" sz="2000" b="1" dirty="0" smtClean="0"/>
              <a:t>omplex se nazývá </a:t>
            </a:r>
            <a:r>
              <a:rPr lang="cs-CZ" sz="2000" b="1" dirty="0" err="1" smtClean="0"/>
              <a:t>holotranskobalamin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(</a:t>
            </a:r>
            <a:r>
              <a:rPr lang="cs-CZ" sz="2000" b="1" dirty="0" err="1"/>
              <a:t>holoTC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b="1" dirty="0"/>
              <a:t>P</a:t>
            </a:r>
            <a:r>
              <a:rPr lang="cs-CZ" sz="2000" b="1" dirty="0" smtClean="0"/>
              <a:t>ředstavuje </a:t>
            </a:r>
            <a:r>
              <a:rPr lang="cs-CZ" sz="2000" b="1" dirty="0"/>
              <a:t>metabolicky aktivní formu </a:t>
            </a:r>
            <a:r>
              <a:rPr lang="cs-CZ" sz="2000" b="1" dirty="0" smtClean="0"/>
              <a:t>B12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Podle</a:t>
            </a:r>
            <a:r>
              <a:rPr lang="cs-CZ" sz="2000" b="1" dirty="0"/>
              <a:t> </a:t>
            </a:r>
            <a:r>
              <a:rPr lang="cs-CZ" sz="2000" b="1" dirty="0" smtClean="0"/>
              <a:t>recentních studií je </a:t>
            </a:r>
            <a:r>
              <a:rPr lang="cs-CZ" sz="2000" b="1" dirty="0" err="1" smtClean="0"/>
              <a:t>holoTC</a:t>
            </a:r>
            <a:r>
              <a:rPr lang="cs-CZ" sz="2000" b="1" dirty="0" smtClean="0"/>
              <a:t> lepší </a:t>
            </a:r>
            <a:r>
              <a:rPr lang="cs-CZ" sz="2000" b="1" dirty="0" err="1"/>
              <a:t>marker</a:t>
            </a:r>
            <a:r>
              <a:rPr lang="cs-CZ" sz="2000" b="1" dirty="0"/>
              <a:t> než celkový B12</a:t>
            </a:r>
          </a:p>
          <a:p>
            <a:r>
              <a:rPr lang="cs-CZ" sz="2000" b="1" dirty="0" smtClean="0"/>
              <a:t>Slouží k </a:t>
            </a:r>
            <a:r>
              <a:rPr lang="cs-CZ" sz="2000" b="1" dirty="0"/>
              <a:t>detekci subklinické deficience vitaminu </a:t>
            </a:r>
            <a:r>
              <a:rPr lang="cs-CZ" sz="2000" b="1" dirty="0" smtClean="0"/>
              <a:t>B12</a:t>
            </a:r>
          </a:p>
          <a:p>
            <a:r>
              <a:rPr lang="cs-CZ" sz="2000" b="1" dirty="0" smtClean="0"/>
              <a:t> </a:t>
            </a:r>
          </a:p>
          <a:p>
            <a:r>
              <a:rPr lang="cs-CZ" sz="2000" b="1" dirty="0"/>
              <a:t>Č</a:t>
            </a:r>
            <a:r>
              <a:rPr lang="cs-CZ" sz="2000" b="1" dirty="0" smtClean="0"/>
              <a:t>asnější ukazatel </a:t>
            </a:r>
            <a:r>
              <a:rPr lang="cs-CZ" sz="2000" b="1" dirty="0"/>
              <a:t>vyčerpání zásob B12 v organismu</a:t>
            </a:r>
          </a:p>
        </p:txBody>
      </p:sp>
    </p:spTree>
    <p:extLst>
      <p:ext uri="{BB962C8B-B14F-4D97-AF65-F5344CB8AC3E}">
        <p14:creationId xmlns:p14="http://schemas.microsoft.com/office/powerpoint/2010/main" val="4077417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Metoda stanovení akt.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000" b="1" dirty="0" err="1" smtClean="0"/>
              <a:t>Elektrochemiluminiscence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6000 nebo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 8000,Roche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Chemiluminiscence, </a:t>
            </a:r>
            <a:r>
              <a:rPr lang="cs-CZ" sz="2000" b="1" dirty="0" err="1" smtClean="0"/>
              <a:t>Advia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Centaur</a:t>
            </a:r>
            <a:r>
              <a:rPr lang="cs-CZ" sz="2000" b="1" dirty="0" smtClean="0"/>
              <a:t>, Siemens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05100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 smtClean="0">
                <a:effectLst/>
              </a:rPr>
              <a:t>likvoru</a:t>
            </a:r>
            <a:endParaRPr lang="cs-CZ" sz="2800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Využívá se </a:t>
            </a:r>
            <a:r>
              <a:rPr lang="cs-CZ" dirty="0"/>
              <a:t>u pacientů </a:t>
            </a:r>
            <a:endParaRPr lang="cs-CZ" dirty="0" smtClean="0"/>
          </a:p>
          <a:p>
            <a:r>
              <a:rPr lang="cs-CZ" dirty="0"/>
              <a:t>S </a:t>
            </a:r>
            <a:r>
              <a:rPr lang="cs-CZ" b="1" dirty="0" err="1"/>
              <a:t>neurodegenerativním</a:t>
            </a:r>
            <a:r>
              <a:rPr lang="cs-CZ" b="1" dirty="0"/>
              <a:t> onemocněním</a:t>
            </a:r>
            <a:r>
              <a:rPr lang="cs-CZ" dirty="0"/>
              <a:t>, zejména s Alzheimerovou </a:t>
            </a:r>
            <a:r>
              <a:rPr lang="cs-CZ" dirty="0" smtClean="0"/>
              <a:t>chorobou</a:t>
            </a:r>
          </a:p>
          <a:p>
            <a:r>
              <a:rPr lang="cs-CZ" dirty="0" smtClean="0"/>
              <a:t>S </a:t>
            </a:r>
            <a:r>
              <a:rPr lang="cs-CZ" b="1" dirty="0" smtClean="0"/>
              <a:t>hydrocefalem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Počítá se také poměr </a:t>
            </a:r>
            <a:r>
              <a:rPr lang="cs-CZ" b="1" dirty="0" err="1" smtClean="0"/>
              <a:t>tTau</a:t>
            </a:r>
            <a:r>
              <a:rPr lang="cs-CZ" b="1" dirty="0" smtClean="0"/>
              <a:t>/Abeta42 a </a:t>
            </a:r>
            <a:r>
              <a:rPr lang="cs-CZ" b="1" dirty="0" err="1" smtClean="0"/>
              <a:t>pTau</a:t>
            </a:r>
            <a:r>
              <a:rPr lang="cs-CZ" b="1" dirty="0" smtClean="0"/>
              <a:t>/Abeta42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Klinika:</a:t>
            </a:r>
            <a:endParaRPr lang="cs-CZ" dirty="0" smtClean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mozku pacientů </a:t>
            </a:r>
            <a:r>
              <a:rPr lang="cs-CZ" dirty="0"/>
              <a:t>s tímto onemocněním je tau </a:t>
            </a:r>
            <a:r>
              <a:rPr lang="cs-CZ" dirty="0" smtClean="0"/>
              <a:t>protein </a:t>
            </a:r>
            <a:r>
              <a:rPr lang="cs-CZ" dirty="0" err="1" smtClean="0"/>
              <a:t>hyperfosforylovaný</a:t>
            </a:r>
            <a:r>
              <a:rPr lang="cs-CZ" dirty="0" smtClean="0"/>
              <a:t>  </a:t>
            </a:r>
          </a:p>
          <a:p>
            <a:r>
              <a:rPr lang="cs-CZ" dirty="0" smtClean="0"/>
              <a:t>Beta </a:t>
            </a:r>
            <a:r>
              <a:rPr lang="cs-CZ" dirty="0"/>
              <a:t>amyloid (1-42</a:t>
            </a:r>
            <a:r>
              <a:rPr lang="cs-CZ" dirty="0" smtClean="0"/>
              <a:t>), bývá u </a:t>
            </a:r>
            <a:r>
              <a:rPr lang="cs-CZ" dirty="0"/>
              <a:t>Alzheimerovy choroby naopak snížený vzhledem k jeho agregaci a ukládání v </a:t>
            </a:r>
            <a:r>
              <a:rPr lang="cs-CZ" dirty="0" smtClean="0"/>
              <a:t>placích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92850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>
                <a:effectLst/>
              </a:rPr>
              <a:t>likvoru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</a:p>
          <a:p>
            <a:endParaRPr lang="cs-CZ" dirty="0" smtClean="0"/>
          </a:p>
          <a:p>
            <a:r>
              <a:rPr lang="cs-CZ" dirty="0" smtClean="0"/>
              <a:t>ELISA stanovení</a:t>
            </a:r>
          </a:p>
          <a:p>
            <a:r>
              <a:rPr lang="cs-CZ" dirty="0" smtClean="0"/>
              <a:t>Pomocí automatizovaných </a:t>
            </a:r>
            <a:r>
              <a:rPr lang="cs-CZ" dirty="0" err="1" smtClean="0"/>
              <a:t>imunochemickch</a:t>
            </a:r>
            <a:r>
              <a:rPr lang="cs-CZ" dirty="0" smtClean="0"/>
              <a:t> </a:t>
            </a:r>
            <a:r>
              <a:rPr lang="cs-CZ" dirty="0"/>
              <a:t>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687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r>
              <a:rPr lang="cs-CZ" sz="3200" b="1" dirty="0">
                <a:effectLst/>
              </a:rPr>
              <a:t>(</a:t>
            </a:r>
            <a:r>
              <a:rPr lang="cs-CZ" sz="3200" b="1" dirty="0" err="1">
                <a:effectLst/>
              </a:rPr>
              <a:t>Growth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diferentiation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factor</a:t>
            </a:r>
            <a:r>
              <a:rPr lang="cs-CZ" sz="3200" b="1" dirty="0">
                <a:effectLst/>
              </a:rPr>
              <a:t>)</a:t>
            </a:r>
            <a:r>
              <a:rPr lang="cs-CZ" sz="3200" dirty="0">
                <a:effectLst/>
              </a:rPr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53347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vyšuje  se u </a:t>
            </a:r>
            <a:r>
              <a:rPr lang="cs-CZ" dirty="0"/>
              <a:t>kardiovaskulárních  </a:t>
            </a:r>
            <a:r>
              <a:rPr lang="cs-CZ" dirty="0" smtClean="0"/>
              <a:t>onemocnění </a:t>
            </a:r>
          </a:p>
          <a:p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arker</a:t>
            </a:r>
            <a:r>
              <a:rPr lang="cs-CZ" dirty="0" smtClean="0"/>
              <a:t> </a:t>
            </a:r>
            <a:r>
              <a:rPr lang="cs-CZ" dirty="0"/>
              <a:t>celkové mortality, </a:t>
            </a:r>
            <a:r>
              <a:rPr lang="cs-CZ" dirty="0" smtClean="0"/>
              <a:t>mortality z</a:t>
            </a:r>
            <a:r>
              <a:rPr lang="cs-CZ" dirty="0"/>
              <a:t> kardiovaskulárních </a:t>
            </a:r>
            <a:r>
              <a:rPr lang="cs-CZ" dirty="0" smtClean="0"/>
              <a:t>příčin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onitoruje </a:t>
            </a:r>
            <a:r>
              <a:rPr lang="cs-CZ" dirty="0"/>
              <a:t>srdeční selhávání a atriální </a:t>
            </a:r>
            <a:r>
              <a:rPr lang="cs-CZ" dirty="0" smtClean="0"/>
              <a:t>fibrilaci</a:t>
            </a:r>
          </a:p>
          <a:p>
            <a:endParaRPr lang="cs-CZ" dirty="0" smtClean="0"/>
          </a:p>
          <a:p>
            <a:r>
              <a:rPr lang="cs-CZ" dirty="0" smtClean="0"/>
              <a:t>Zvyšuje </a:t>
            </a:r>
            <a:r>
              <a:rPr lang="cs-CZ" dirty="0"/>
              <a:t>se rovněž u pacientů s některým druhem </a:t>
            </a:r>
            <a:r>
              <a:rPr lang="cs-CZ" dirty="0" smtClean="0"/>
              <a:t>karcinomu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Má </a:t>
            </a:r>
            <a:r>
              <a:rPr lang="cs-CZ" dirty="0"/>
              <a:t>prognostický význam a je součástí ABC skóre rizika krvácení  u pacientů se srdečním </a:t>
            </a:r>
            <a:r>
              <a:rPr lang="cs-CZ" dirty="0" smtClean="0"/>
              <a:t>selháváním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1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ELISA stanovení</a:t>
            </a:r>
          </a:p>
          <a:p>
            <a:r>
              <a:rPr lang="cs-CZ" dirty="0"/>
              <a:t>Pomocí automatizovaných </a:t>
            </a:r>
            <a:r>
              <a:rPr lang="cs-CZ" dirty="0" err="1"/>
              <a:t>imunochemickch</a:t>
            </a:r>
            <a:r>
              <a:rPr lang="cs-CZ" dirty="0"/>
              <a:t> 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1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Cut</a:t>
            </a:r>
            <a:r>
              <a:rPr lang="cs-CZ" b="1" dirty="0" smtClean="0"/>
              <a:t> </a:t>
            </a:r>
            <a:r>
              <a:rPr lang="cs-CZ" b="1" dirty="0" err="1" smtClean="0"/>
              <a:t>off</a:t>
            </a:r>
            <a:r>
              <a:rPr lang="cs-CZ" b="1" dirty="0" smtClean="0"/>
              <a:t> - moč:132 </a:t>
            </a:r>
            <a:r>
              <a:rPr lang="cs-CZ" b="1" dirty="0" err="1" smtClean="0"/>
              <a:t>ng</a:t>
            </a:r>
            <a:r>
              <a:rPr lang="cs-CZ" b="1" dirty="0" smtClean="0"/>
              <a:t>/ml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293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stavů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ozpustný N-terminální fragment CD14</a:t>
            </a:r>
            <a:endParaRPr lang="cs-CZ" sz="2000" b="1" dirty="0"/>
          </a:p>
          <a:p>
            <a:r>
              <a:rPr lang="cs-CZ" sz="2000" b="1" dirty="0" smtClean="0">
                <a:solidFill>
                  <a:srgbClr val="000000"/>
                </a:solidFill>
              </a:rPr>
              <a:t>CD14 </a:t>
            </a:r>
            <a:r>
              <a:rPr lang="cs-CZ" sz="2000" b="1" dirty="0">
                <a:solidFill>
                  <a:srgbClr val="000000"/>
                </a:solidFill>
              </a:rPr>
              <a:t>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sz="2000" b="1" dirty="0" smtClean="0">
                <a:solidFill>
                  <a:srgbClr val="000000"/>
                </a:solidFill>
                <a:cs typeface="Times New Roman" pitchFamily="18" charset="0"/>
              </a:rPr>
              <a:t>makrofág</a:t>
            </a:r>
            <a:r>
              <a:rPr lang="cs-CZ" sz="2000" b="1" dirty="0" smtClean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 smtClean="0"/>
              <a:t>CD 14 je </a:t>
            </a:r>
            <a:r>
              <a:rPr lang="cs-CZ" sz="2000" b="1" dirty="0"/>
              <a:t>receptorem pro lipopolysacharidy bakterií, navázáním se aktivuje TLR4 prozánětlivá signalizační kaskáda a zánětlivá </a:t>
            </a:r>
            <a:r>
              <a:rPr lang="cs-CZ" sz="2000" b="1" dirty="0" smtClean="0"/>
              <a:t>reakce</a:t>
            </a: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mechanizmus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 smtClean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>
                <a:solidFill>
                  <a:srgbClr val="000000"/>
                </a:solidFill>
              </a:rPr>
              <a:t>vzestup hladiny v krvi (cca za 2 hodiny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ůležitá je dynamika koncentrace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platnění trendu ve dnech 1-7 při předpovědi 30 denní mortality </a:t>
            </a: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marL="0" indent="0">
              <a:buNone/>
            </a:pPr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lvl="1"/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 smtClean="0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 smtClean="0"/>
              <a:t>odběrový materiál – </a:t>
            </a:r>
            <a:r>
              <a:rPr lang="cs-CZ" sz="2200" b="1" dirty="0" err="1" smtClean="0"/>
              <a:t>heparinát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litný</a:t>
            </a:r>
            <a:r>
              <a:rPr lang="cs-CZ" sz="2200" b="1" dirty="0" smtClean="0"/>
              <a:t> </a:t>
            </a:r>
          </a:p>
          <a:p>
            <a:pPr lvl="1"/>
            <a:r>
              <a:rPr lang="cs-CZ" sz="2200" b="1" dirty="0"/>
              <a:t>c</a:t>
            </a:r>
            <a:r>
              <a:rPr lang="cs-CZ" sz="2200" b="1" dirty="0" smtClean="0"/>
              <a:t>ena 350 Kč/test, souprava 21000 Kč na 60 testů</a:t>
            </a:r>
          </a:p>
          <a:p>
            <a:pPr lvl="1"/>
            <a:r>
              <a:rPr lang="cs-CZ" sz="2200" b="1" dirty="0"/>
              <a:t>n</a:t>
            </a:r>
            <a:r>
              <a:rPr lang="cs-CZ" sz="2200" b="1" dirty="0" smtClean="0"/>
              <a:t>eproplácen pojišťovnou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2000" b="1" dirty="0" err="1" smtClean="0"/>
              <a:t>Presepsin</a:t>
            </a: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cs-CZ" sz="2000" b="1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</TotalTime>
  <Words>1083</Words>
  <Application>Microsoft Office PowerPoint</Application>
  <PresentationFormat>Předvádění na obrazovce (4:3)</PresentationFormat>
  <Paragraphs>315</Paragraphs>
  <Slides>39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Exekutivní</vt:lpstr>
      <vt:lpstr>Bitmap Image</vt:lpstr>
      <vt:lpstr>Novější či méně běžné metody</vt:lpstr>
      <vt:lpstr>NGAL</vt:lpstr>
      <vt:lpstr>NGAL</vt:lpstr>
      <vt:lpstr>NGAL</vt:lpstr>
      <vt:lpstr>Presepsin</vt:lpstr>
      <vt:lpstr>Presepsin</vt:lpstr>
      <vt:lpstr>Použitý princip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Očekáváné hodnoty, Roche</vt:lpstr>
      <vt:lpstr>Očekáváné hodnoty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  <vt:lpstr>Aktivní vitamín B12</vt:lpstr>
      <vt:lpstr>Aktivní vitamín B12</vt:lpstr>
      <vt:lpstr>Metoda stanovení akt. B12</vt:lpstr>
      <vt:lpstr>Stanovení tau proteinu celkového, tau proteinu fosforylovaného a beta amyloidu v likvoru</vt:lpstr>
      <vt:lpstr>Stanovení tau proteinu celkového, tau proteinu fosforylovaného a beta amyloidu v likvoru</vt:lpstr>
      <vt:lpstr>GDF-15 (Growth diferentiation factor) </vt:lpstr>
      <vt:lpstr>GDF-15 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Benovska Miroslava</cp:lastModifiedBy>
  <cp:revision>48</cp:revision>
  <dcterms:created xsi:type="dcterms:W3CDTF">2015-12-09T12:15:01Z</dcterms:created>
  <dcterms:modified xsi:type="dcterms:W3CDTF">2019-12-19T10:09:01Z</dcterms:modified>
</cp:coreProperties>
</file>