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8" r:id="rId9"/>
    <p:sldId id="267" r:id="rId10"/>
    <p:sldId id="269" r:id="rId11"/>
    <p:sldId id="270" r:id="rId12"/>
    <p:sldId id="277" r:id="rId13"/>
    <p:sldId id="278" r:id="rId14"/>
    <p:sldId id="279" r:id="rId15"/>
    <p:sldId id="264" r:id="rId16"/>
    <p:sldId id="263" r:id="rId17"/>
    <p:sldId id="265" r:id="rId18"/>
    <p:sldId id="271" r:id="rId19"/>
    <p:sldId id="286" r:id="rId20"/>
    <p:sldId id="287" r:id="rId21"/>
    <p:sldId id="283" r:id="rId22"/>
    <p:sldId id="288" r:id="rId23"/>
    <p:sldId id="289" r:id="rId24"/>
    <p:sldId id="272" r:id="rId25"/>
    <p:sldId id="273" r:id="rId26"/>
    <p:sldId id="274" r:id="rId27"/>
    <p:sldId id="275" r:id="rId28"/>
    <p:sldId id="281" r:id="rId29"/>
    <p:sldId id="282" r:id="rId30"/>
    <p:sldId id="284" r:id="rId31"/>
    <p:sldId id="285" r:id="rId32"/>
    <p:sldId id="290" r:id="rId33"/>
    <p:sldId id="291" r:id="rId34"/>
    <p:sldId id="292" r:id="rId35"/>
    <p:sldId id="293" r:id="rId36"/>
    <p:sldId id="294" r:id="rId37"/>
    <p:sldId id="306" r:id="rId38"/>
    <p:sldId id="297" r:id="rId39"/>
    <p:sldId id="307" r:id="rId40"/>
    <p:sldId id="308" r:id="rId41"/>
    <p:sldId id="309" r:id="rId42"/>
    <p:sldId id="310" r:id="rId43"/>
    <p:sldId id="311" r:id="rId44"/>
    <p:sldId id="296" r:id="rId45"/>
    <p:sldId id="312" r:id="rId46"/>
    <p:sldId id="298" r:id="rId47"/>
    <p:sldId id="313" r:id="rId48"/>
    <p:sldId id="301" r:id="rId49"/>
    <p:sldId id="300" r:id="rId50"/>
    <p:sldId id="302" r:id="rId51"/>
    <p:sldId id="304" r:id="rId52"/>
    <p:sldId id="303" r:id="rId53"/>
    <p:sldId id="305" r:id="rId54"/>
    <p:sldId id="314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F70F-AD35-41D5-8DA5-C9E04537DF16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5D1F3-31D2-45EF-A415-9423648E5B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64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Především technická stránka vyšetření</a:t>
            </a:r>
          </a:p>
          <a:p>
            <a:r>
              <a:rPr lang="cs-CZ" dirty="0"/>
              <a:t>1949 1. B –</a:t>
            </a:r>
            <a:r>
              <a:rPr lang="cs-CZ" dirty="0" err="1"/>
              <a:t>mod</a:t>
            </a:r>
            <a:r>
              <a:rPr lang="cs-CZ" dirty="0"/>
              <a:t> skener</a:t>
            </a:r>
          </a:p>
          <a:p>
            <a:r>
              <a:rPr lang="cs-CZ" dirty="0"/>
              <a:t> imerzní prostředí </a:t>
            </a:r>
          </a:p>
          <a:p>
            <a:r>
              <a:rPr lang="cs-CZ" dirty="0" err="1"/>
              <a:t>Soamscope</a:t>
            </a:r>
            <a:r>
              <a:rPr lang="cs-CZ" dirty="0"/>
              <a:t> 1954,  </a:t>
            </a:r>
          </a:p>
          <a:p>
            <a:r>
              <a:rPr lang="cs-CZ" dirty="0"/>
              <a:t>princip dorzálních akustických stínů žeber…. Potřeba pohledu z více úhlů</a:t>
            </a:r>
          </a:p>
        </p:txBody>
      </p:sp>
    </p:spTree>
    <p:extLst>
      <p:ext uri="{BB962C8B-B14F-4D97-AF65-F5344CB8AC3E}">
        <p14:creationId xmlns:p14="http://schemas.microsoft.com/office/powerpoint/2010/main" val="512738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Skotsko </a:t>
            </a:r>
          </a:p>
          <a:p>
            <a:r>
              <a:rPr lang="cs-CZ" dirty="0"/>
              <a:t>Gynekologie-porodnictví</a:t>
            </a:r>
          </a:p>
          <a:p>
            <a:r>
              <a:rPr lang="cs-CZ" dirty="0"/>
              <a:t>Metal-</a:t>
            </a:r>
            <a:r>
              <a:rPr lang="cs-CZ" dirty="0" err="1"/>
              <a:t>flaw</a:t>
            </a:r>
            <a:r>
              <a:rPr lang="cs-CZ" dirty="0"/>
              <a:t> detektor</a:t>
            </a:r>
            <a:endParaRPr lang="cs-CZ" sz="11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cs-CZ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958, “Investigation</a:t>
            </a:r>
            <a:r>
              <a:rPr lang="cs-CZ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Abdominal Masses by Pulsed Ultrasound.”</a:t>
            </a:r>
            <a:endParaRPr lang="cs-CZ" sz="11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cs-CZ" sz="1100" b="0" i="0" u="none" strike="noStrike" cap="none" baseline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Močový měchýř jako akustické okno do pánve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369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Švédsko</a:t>
            </a:r>
          </a:p>
          <a:p>
            <a:r>
              <a:rPr lang="cs-CZ" dirty="0"/>
              <a:t>Real-</a:t>
            </a:r>
            <a:r>
              <a:rPr lang="cs-CZ" dirty="0" err="1"/>
              <a:t>time</a:t>
            </a:r>
            <a:r>
              <a:rPr lang="cs-CZ" dirty="0"/>
              <a:t> a M-mode </a:t>
            </a:r>
            <a:r>
              <a:rPr lang="cs-CZ" dirty="0" err="1"/>
              <a:t>echokardipgrafie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8515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https://www.siemens.com/press/en/presspicture/?press=/en/presspicture/2014/healthcare/im2014110169hcen.htm&amp;content[]=H&amp;content[]=HC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680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7706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Wild, J. J. &amp; Reid, J. M. Application of Echo-Ranging Techniques to the Determination of Structure of Biological Tissues. </a:t>
            </a:r>
            <a:r>
              <a:rPr lang="en-US" i="1" dirty="0">
                <a:effectLst/>
              </a:rPr>
              <a:t>Science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115</a:t>
            </a:r>
            <a:r>
              <a:rPr lang="en-US" dirty="0">
                <a:effectLst/>
              </a:rPr>
              <a:t>, 226–230 (1952).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67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Frame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– b </a:t>
            </a:r>
            <a:r>
              <a:rPr lang="cs-CZ" dirty="0" err="1"/>
              <a:t>mod</a:t>
            </a:r>
            <a:r>
              <a:rPr lang="cs-CZ" dirty="0"/>
              <a:t>: 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 = 77000/(#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cycles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sector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cs-CZ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depth</a:t>
            </a:r>
            <a:r>
              <a:rPr lang="cs-C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r>
              <a:rPr lang="cs-CZ" dirty="0"/>
              <a:t>dáno pulse </a:t>
            </a:r>
            <a:r>
              <a:rPr lang="cs-CZ" dirty="0" err="1"/>
              <a:t>repetitiry</a:t>
            </a:r>
            <a:r>
              <a:rPr lang="cs-CZ" dirty="0"/>
              <a:t> </a:t>
            </a:r>
            <a:r>
              <a:rPr lang="cs-CZ" dirty="0" err="1"/>
              <a:t>frequency</a:t>
            </a:r>
            <a:r>
              <a:rPr lang="cs-CZ" dirty="0"/>
              <a:t> -&gt; hloubkou zobrazované oblasti, i frekvencí sondy</a:t>
            </a:r>
          </a:p>
        </p:txBody>
      </p:sp>
    </p:spTree>
    <p:extLst>
      <p:ext uri="{BB962C8B-B14F-4D97-AF65-F5344CB8AC3E}">
        <p14:creationId xmlns:p14="http://schemas.microsoft.com/office/powerpoint/2010/main" val="394568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Dorzální stín</a:t>
            </a:r>
          </a:p>
          <a:p>
            <a:r>
              <a:rPr lang="cs-CZ" dirty="0"/>
              <a:t>Dorzální zesílení</a:t>
            </a:r>
          </a:p>
          <a:p>
            <a:r>
              <a:rPr lang="cs-CZ" dirty="0"/>
              <a:t>Fenomén okrajového stínu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8416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5432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https://radiopaedia.org/articles/thermal-index?lang=us</a:t>
            </a:r>
          </a:p>
          <a:p>
            <a:r>
              <a:rPr lang="cs-CZ" dirty="0"/>
              <a:t>https://radiopaedia.org/articles/mechanical-index</a:t>
            </a:r>
          </a:p>
          <a:p>
            <a:r>
              <a:rPr lang="cs-CZ" dirty="0"/>
              <a:t>Intensity &lt;720mW/cm2</a:t>
            </a:r>
          </a:p>
        </p:txBody>
      </p:sp>
    </p:spTree>
    <p:extLst>
      <p:ext uri="{BB962C8B-B14F-4D97-AF65-F5344CB8AC3E}">
        <p14:creationId xmlns:p14="http://schemas.microsoft.com/office/powerpoint/2010/main" val="3022350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b52670d6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b52670d6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cs-CZ" dirty="0" err="1"/>
              <a:t>Aliasing</a:t>
            </a:r>
            <a:r>
              <a:rPr lang="cs-CZ" dirty="0"/>
              <a:t> – dopplerovská posun větší než polovina pulse </a:t>
            </a:r>
            <a:r>
              <a:rPr lang="cs-CZ" dirty="0" err="1"/>
              <a:t>repetitive</a:t>
            </a:r>
            <a:r>
              <a:rPr lang="cs-CZ" dirty="0"/>
              <a:t> </a:t>
            </a:r>
            <a:r>
              <a:rPr lang="cs-CZ" dirty="0" err="1"/>
              <a:t>freq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191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661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Difrakční bariera u mikroskopu</a:t>
            </a:r>
          </a:p>
          <a:p>
            <a:r>
              <a:rPr lang="cs-CZ" dirty="0" err="1"/>
              <a:t>Rayleigh</a:t>
            </a:r>
            <a:r>
              <a:rPr lang="cs-CZ" dirty="0"/>
              <a:t> – modrá obloha</a:t>
            </a:r>
          </a:p>
          <a:p>
            <a:r>
              <a:rPr lang="cs-CZ" dirty="0" err="1"/>
              <a:t>Tyndall</a:t>
            </a:r>
            <a:r>
              <a:rPr lang="cs-CZ" dirty="0"/>
              <a:t> – „svítící koloid“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919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Cos</a:t>
            </a:r>
            <a:r>
              <a:rPr lang="cs-CZ" baseline="0" dirty="0"/>
              <a:t> = délka přilehlé odvěsny / délka přepony    - &gt; přilehlá odvěsna představuje vektorově posun ve směru toku, délka přepony vlastí hodnotu posunu / rychlosti pohybu </a:t>
            </a:r>
          </a:p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375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 </a:t>
            </a:r>
            <a:r>
              <a:rPr lang="cs-CZ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pokud byla vzorkovací frekvence vyšší než dvojnásobek nejvyšší harmonické složky vzorkovaného signálu.“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189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chemeClr val="bg1"/>
                </a:solidFill>
              </a:rPr>
              <a:t>Nárůst bezpečnostního  indexu TIS (</a:t>
            </a:r>
            <a:r>
              <a:rPr lang="en-US" dirty="0">
                <a:solidFill>
                  <a:schemeClr val="bg1"/>
                </a:solidFill>
              </a:rPr>
              <a:t>thermal index in soft tissue</a:t>
            </a:r>
            <a:r>
              <a:rPr lang="cs-CZ" dirty="0">
                <a:solidFill>
                  <a:schemeClr val="bg1"/>
                </a:solidFill>
              </a:rPr>
              <a:t>) ?????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8B5E7-A00E-44E3-8960-954229FE318B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30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b52670d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b52670d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b52670d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b52670d6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b52670d6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b52670d6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http://www.ob-ultrasound.net/history1.html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Vídeň</a:t>
            </a:r>
          </a:p>
          <a:p>
            <a:r>
              <a:rPr lang="cs-CZ" dirty="0"/>
              <a:t>Transmisní</a:t>
            </a:r>
            <a:r>
              <a:rPr lang="cs-CZ" baseline="0" dirty="0"/>
              <a:t> ultrazvukové vyšetření</a:t>
            </a:r>
          </a:p>
          <a:p>
            <a:r>
              <a:rPr lang="cs-CZ" baseline="0" dirty="0"/>
              <a:t>Snaha o detekci mozkových nádorů – výsledky však vyvráceny jako variety šíře lebečních kostí</a:t>
            </a:r>
          </a:p>
          <a:p>
            <a:r>
              <a:rPr lang="cs-CZ" baseline="0" dirty="0"/>
              <a:t>K detekce nepoužíval piezoelektrický princip ale fotografický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57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Americká</a:t>
            </a:r>
            <a:r>
              <a:rPr lang="cs-CZ" baseline="0" dirty="0"/>
              <a:t> </a:t>
            </a:r>
            <a:r>
              <a:rPr lang="cs-CZ" baseline="0" dirty="0" err="1"/>
              <a:t>armáda,Bethesda</a:t>
            </a:r>
            <a:r>
              <a:rPr lang="cs-CZ" baseline="0" dirty="0"/>
              <a:t> Maryland</a:t>
            </a:r>
          </a:p>
          <a:p>
            <a:r>
              <a:rPr lang="cs-CZ" baseline="0" dirty="0"/>
              <a:t>Stanovil rychlost šíření ultrazvuku v měkkých tkáních, hodnota s níž se počítá dodnes 1540m/s</a:t>
            </a:r>
          </a:p>
          <a:p>
            <a:r>
              <a:rPr lang="cs-CZ" baseline="0" dirty="0"/>
              <a:t>Detekce žlučových kamenný v měkkých tkáních A modem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111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Anglicky chirurg, po WW2 emigrace do USA</a:t>
            </a:r>
          </a:p>
          <a:p>
            <a:r>
              <a:rPr lang="cs-CZ" dirty="0"/>
              <a:t>A </a:t>
            </a:r>
            <a:r>
              <a:rPr lang="cs-CZ" dirty="0" err="1"/>
              <a:t>mod</a:t>
            </a:r>
            <a:r>
              <a:rPr lang="cs-CZ" dirty="0"/>
              <a:t> k detekci ileu</a:t>
            </a:r>
          </a:p>
          <a:p>
            <a:r>
              <a:rPr lang="cs-CZ" dirty="0"/>
              <a:t>Šíře a vrstvy stěny střeva</a:t>
            </a:r>
          </a:p>
          <a:p>
            <a:r>
              <a:rPr lang="cs-CZ" dirty="0"/>
              <a:t>B </a:t>
            </a:r>
            <a:r>
              <a:rPr lang="cs-CZ" dirty="0" err="1"/>
              <a:t>mod</a:t>
            </a:r>
            <a:r>
              <a:rPr lang="cs-CZ" dirty="0"/>
              <a:t> k detekce nádoru prsu a měkkých tkání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03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BF0EF8-A9F7-4790-A611-2688CF939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E0918A-B169-46F2-AA71-9915D5435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B7B8C8-3E8F-4D4F-9464-D9C83C51F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D0A45-1EB0-42BA-8DC1-19256D44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0E011F-6417-4A0F-82F2-B31F894A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1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1F6BB-731F-4434-89D5-291A9DB8E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89B71A-5134-43BE-A635-67E347973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115AE-DA50-4208-91AD-F9A1C4D41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F2CA2-4D58-47F2-8F2D-8EFBDB5A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2A85A2-6A6B-47F9-B6BB-CD18D692D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4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D85F220-3101-4B19-9D79-D7E6678D1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6BAE8A-ED82-4015-B1C6-9E22671F4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88BA9F-A5CE-4175-A1E0-888BFC03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85BAB3-EC40-4DC7-95D7-4DAB208B3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F06AD-D8B2-4D6F-B0B0-DA52FDFFC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8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6F150C-2464-4400-99D2-704688C5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AC17EF-DE56-41D0-87DF-786FC235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9B89DB-2532-49C1-9023-F88E6624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2B04F6-6AF0-4D19-9C4C-5546F5161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6E5DC-3477-48EC-B642-CDADBCF4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46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4E44E-7E0A-4699-93BE-FF60E35A1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817C20-F2CA-4967-AF91-7D29C096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811D2A-1DE8-45AF-9ACC-FFE4EEF6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861FB5-5AD7-4641-9F21-10FB118F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6906A-BB0C-4460-B294-2C3FE13E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1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B7BAD-B89F-4972-9C31-E0BD26D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987507-29BF-4D41-8E43-BE65F22179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6B3C85-97CE-43A8-B36D-C076706C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206B9D-B630-4140-9BA4-822FC5A6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91ABC-8EC4-470F-BD15-9400509D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29AA53-7FA1-41C2-870D-B0E16477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38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D08BA-5238-42E6-9A09-F157E4D8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B70437-52B3-43B7-95C7-F7C26143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3BE331-2250-47B8-A1B2-96840D5C2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107FC-3F9D-4B49-850C-C4D564863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0052CB0-F216-4CED-9105-FA7CE281B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965844E-4F08-4617-B183-CC2E3024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B57837-A979-45ED-9A57-62C3EA9A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C50A8F-63AD-4AB5-81B0-A6AF1FF5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679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97A32-17B0-4AA3-B9AB-306C2DDD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714803-D438-48CE-AD6F-9149E32D2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C65D07-2C6A-4202-9A35-20888CB1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76EF74-6EC3-4F84-97B5-A781752B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95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A97D06-4E56-4E12-BB5C-0F31EC26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7EAD6E-78A2-4BAD-B85B-01016785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9B3CA0-9773-4BF4-BDCD-B6FD368D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24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C6174-398E-4E11-87B9-A910F618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D58DF-A111-4B53-8152-2D87915A8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C49B85-38CF-424B-8F2D-3D86E095E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52026-E3CE-4FA7-845A-9DE4D11F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CE8733-1FDE-4919-B1D5-7322EEA0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B52D5B-428E-4384-A6BB-54D5C012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52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73540-7578-45EB-B8D0-D51B3901C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9C648D-E495-40A4-8E1E-812FA9E93D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AC1DE6-EC5E-4A11-8538-0F82A9FCA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B55F1C-337A-4E92-8CA4-0C77348B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FA5B1B-E46D-4624-BD36-18BB43683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201CFB-95B3-4D80-A784-9469BD3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89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DB88F26-486B-435E-9EDF-25DC69A1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8C31FA-CB3A-408A-B266-983EF085B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0BF5C7-23B9-4E71-9C8A-26CDD1344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1A081-227F-46B4-BFA4-E70753190111}" type="datetimeFigureOut">
              <a:rPr lang="cs-CZ" smtClean="0"/>
              <a:t>10.04.2020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3F2C06-4819-4DE3-A0CC-E4863B8A0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2166-6672-4993-BD93-35F73E29B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BA4E-AE6C-45F6-8CC7-3657AFCFC6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78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://www.google.cz/url?sa=i&amp;rct=j&amp;q=&amp;esrc=s&amp;source=images&amp;cd=&amp;cad=rja&amp;uact=8&amp;ved=2ahUKEwi2xaD669PfAhVGDOwKHRJbAI8QjRx6BAgBEAQ&amp;url=/url?sa%3Di%26rct%3Dj%26q%3D%26esrc%3Ds%26source%3Dimages%26cd%3D%26ved%3D%26url%3Dhttps://www.worldscientific.com/doi/pdf/10.1142/9781783263851_0009%26psig%3DAOvVaw1rfjjCNmWTi4SQ5l00xKby%26ust%3D1546681544298639&amp;psig=AOvVaw1rfjjCNmWTi4SQ5l00xKby&amp;ust=1546681544298639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hyperlink" Target="https://www.google.cz/url?sa=i&amp;rct=j&amp;q=&amp;esrc=s&amp;source=images&amp;cd=&amp;cad=rja&amp;uact=8&amp;ved=2ahUKEwjJt6akvd3mAhWSbVAKHRA_BpoQjRx6BAgBEAQ&amp;url=https://www.astro-forum.cz/viewtopic.php?t=1914&amp;start=1545&amp;psig=AOvVaw3BM4yi4jd-BafPMDLe1Lur&amp;ust=15777966536138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/>
              <a:t>Základní principy a historie ultrazvukového vyšetřování</a:t>
            </a:r>
            <a:endParaRPr sz="5800"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/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/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Klinika radiologie a nukleární medicíny FN Brno</a:t>
            </a:r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/>
              <a:t>Biofyzikální ústav LF MU</a:t>
            </a:r>
            <a:endParaRPr dirty="0"/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Kurz UZ techniky </a:t>
            </a:r>
          </a:p>
          <a:p>
            <a:r>
              <a:rPr lang="cs-CZ" b="1" dirty="0"/>
              <a:t>Čejkovice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6245D4-8EB4-493E-A2C2-48AB0FEC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 err="1"/>
              <a:t>Douglass</a:t>
            </a:r>
            <a:r>
              <a:rPr lang="cs-CZ" sz="3200" u="sng" dirty="0"/>
              <a:t> </a:t>
            </a:r>
            <a:r>
              <a:rPr lang="cs-CZ" sz="3200" u="sng" dirty="0" err="1"/>
              <a:t>Howry</a:t>
            </a:r>
            <a:endParaRPr lang="cs-CZ" sz="3200" u="sng" dirty="0"/>
          </a:p>
        </p:txBody>
      </p:sp>
      <p:pic>
        <p:nvPicPr>
          <p:cNvPr id="2050" name="Picture 2" descr="http://www.ob-ultrasound.net/project/howry.jpg">
            <a:extLst>
              <a:ext uri="{FF2B5EF4-FFF2-40B4-BE49-F238E27FC236}">
                <a16:creationId xmlns:a16="http://schemas.microsoft.com/office/drawing/2014/main" id="{0C3B1FC1-D657-4720-B14D-BB4836B1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28" y="579514"/>
            <a:ext cx="2338495" cy="286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3F5F80-411A-4A8F-A4AD-AFBBC3F63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85" y="1501555"/>
            <a:ext cx="4694375" cy="24997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6DAEF8-D2CD-4156-99B6-5238807A7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960" y="575755"/>
            <a:ext cx="3208853" cy="43513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8B017B-D8FF-490E-B14C-52FB73C8C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433" y="3445101"/>
            <a:ext cx="2847832" cy="2963983"/>
          </a:xfrm>
          <a:prstGeom prst="rect">
            <a:avLst/>
          </a:prstGeom>
        </p:spPr>
      </p:pic>
      <p:pic>
        <p:nvPicPr>
          <p:cNvPr id="2052" name="Picture 4" descr="http://www.ob-ultrasound.net/project/posakony_2.jpg">
            <a:extLst>
              <a:ext uri="{FF2B5EF4-FFF2-40B4-BE49-F238E27FC236}">
                <a16:creationId xmlns:a16="http://schemas.microsoft.com/office/drawing/2014/main" id="{0D148031-E31B-45FA-A748-BB02AB1D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49" y="2756915"/>
            <a:ext cx="3116911" cy="3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48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1FA36A-FC70-44D1-9CB2-D10A09A63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Ian Donald</a:t>
            </a:r>
          </a:p>
        </p:txBody>
      </p:sp>
      <p:pic>
        <p:nvPicPr>
          <p:cNvPr id="1028" name="Picture 4" descr="http://www.ob-ultrasound.net/project/donald_ne410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61" y="900319"/>
            <a:ext cx="26193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9" y="1615246"/>
            <a:ext cx="28003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89" y="3143593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28" y="4098303"/>
            <a:ext cx="27527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82" y="3090069"/>
            <a:ext cx="4465708" cy="286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ob-ultrasound.net/project/iandonald_l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18" y="786571"/>
            <a:ext cx="26003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7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Inge </a:t>
            </a:r>
            <a:r>
              <a:rPr lang="cs-CZ" sz="3200" u="sng" dirty="0" err="1"/>
              <a:t>Edler</a:t>
            </a:r>
            <a:r>
              <a:rPr lang="cs-CZ" sz="3200" u="sng" dirty="0"/>
              <a:t> a Carl </a:t>
            </a:r>
            <a:r>
              <a:rPr lang="cs-CZ" sz="3200" u="sng" dirty="0" err="1"/>
              <a:t>Hellmuth</a:t>
            </a:r>
            <a:r>
              <a:rPr lang="cs-CZ" sz="3200" u="sng" dirty="0"/>
              <a:t> Hertz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14" y="3410123"/>
            <a:ext cx="5389285" cy="285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25" y="2504799"/>
            <a:ext cx="3512350" cy="382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inge edler and hellmuth hertz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7" descr="inge edler and hellmuth hertz"/>
          <p:cNvSpPr>
            <a:spLocks noChangeAspect="1" noChangeArrowheads="1"/>
          </p:cNvSpPr>
          <p:nvPr/>
        </p:nvSpPr>
        <p:spPr bwMode="auto">
          <a:xfrm>
            <a:off x="215900" y="15875"/>
            <a:ext cx="28575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9" descr="Výsledek obrázku pro edler hert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23825" y="-876300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60" name="Picture 12" descr="N:\RDK\Juza\uz_historie_cejkovice\Edler-and-Hertz-with-the-reflectoscope-in-195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65" y="195262"/>
            <a:ext cx="3803134" cy="31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4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1F69FF8-8255-49B8-B89C-9287A73F3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B78BBB1-3543-4835-A03B-505935CDE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ACA055A-FF52-49C3-BA72-4F2C4A4518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997575" y="3385346"/>
            <a:ext cx="6132512" cy="823912"/>
          </a:xfrm>
        </p:spPr>
        <p:txBody>
          <a:bodyPr/>
          <a:lstStyle/>
          <a:p>
            <a:pPr marL="114300" indent="0">
              <a:buNone/>
            </a:pPr>
            <a:r>
              <a:rPr lang="cs-CZ" sz="2400" dirty="0"/>
              <a:t>http://www.ob-ultrasound.net/history1.html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18F67A2-2F24-4CDF-8897-4C647EE0061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E6F4FA2-3637-4229-AABC-C855F6F7BEE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814387" y="5326470"/>
            <a:ext cx="5183188" cy="108743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cs-CZ" sz="2400" dirty="0" err="1"/>
              <a:t>Vidoson</a:t>
            </a:r>
            <a:r>
              <a:rPr lang="cs-CZ" sz="2400" dirty="0"/>
              <a:t> 635, Siemens</a:t>
            </a:r>
          </a:p>
          <a:p>
            <a:pPr marL="114300" indent="0">
              <a:buNone/>
            </a:pPr>
            <a:r>
              <a:rPr lang="cs-CZ" sz="2400" dirty="0"/>
              <a:t>První B-mód v reálném čase komerčně dostupný, 1967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D5D4CB-96A7-4EFE-AA0A-5EFF02FDB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637" y="232365"/>
            <a:ext cx="5008314" cy="317361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70FA8-53A6-461C-AFE8-FA9008F3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80" y="4010821"/>
            <a:ext cx="4596488" cy="2471737"/>
          </a:xfrm>
          <a:prstGeom prst="rect">
            <a:avLst/>
          </a:prstGeom>
        </p:spPr>
      </p:pic>
      <p:pic>
        <p:nvPicPr>
          <p:cNvPr id="1026" name="Picture 2" descr="https://www.siemens.com/press/pool/de/pressebilder/2014/healthcare/300dpi/IM2014110169HC_300dpi.jpg">
            <a:extLst>
              <a:ext uri="{FF2B5EF4-FFF2-40B4-BE49-F238E27FC236}">
                <a16:creationId xmlns:a16="http://schemas.microsoft.com/office/drawing/2014/main" id="{62671A08-8BA7-447E-A412-B3B956A3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7" y="295275"/>
            <a:ext cx="417183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3992C5-CE29-4CD9-B244-97DCF3CCF991}"/>
              </a:ext>
            </a:extLst>
          </p:cNvPr>
          <p:cNvSpPr txBox="1"/>
          <p:nvPr/>
        </p:nvSpPr>
        <p:spPr>
          <a:xfrm>
            <a:off x="2676531" y="368300"/>
            <a:ext cx="240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www.siemens.com/press</a:t>
            </a:r>
          </a:p>
        </p:txBody>
      </p:sp>
    </p:spTree>
    <p:extLst>
      <p:ext uri="{BB962C8B-B14F-4D97-AF65-F5344CB8AC3E}">
        <p14:creationId xmlns:p14="http://schemas.microsoft.com/office/powerpoint/2010/main" val="427069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30B3664-865F-45E2-928D-D637C1DA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128225"/>
            <a:ext cx="9399270" cy="6729775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3C3EFDD9-7AA8-4E99-A6C9-09071B5A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Základní principy ultrazvukového vyšetřování </a:t>
            </a:r>
          </a:p>
        </p:txBody>
      </p:sp>
    </p:spTree>
    <p:extLst>
      <p:ext uri="{BB962C8B-B14F-4D97-AF65-F5344CB8AC3E}">
        <p14:creationId xmlns:p14="http://schemas.microsoft.com/office/powerpoint/2010/main" val="3416396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729AA0AA-A0AC-4AC0-A642-B5CAF96B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16" y="4001294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03B56DA-8638-4D6A-8873-116FF5991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Šíření ultrazvuku prostředním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1225D4D-14C7-4005-A164-DDFB18B4A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+mn-lt"/>
              </a:rPr>
              <a:t>odraz </a:t>
            </a:r>
          </a:p>
          <a:p>
            <a:pPr lvl="1"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 s výrazně rozdílnou impedancí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rozptyl </a:t>
            </a:r>
          </a:p>
          <a:p>
            <a:pPr lvl="1"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mikroskopických rozhraních, jejichž velikost je </a:t>
            </a:r>
            <a:r>
              <a:rPr lang="cs-CZ" u="sng" dirty="0">
                <a:solidFill>
                  <a:schemeClr val="tx1"/>
                </a:solidFill>
                <a:latin typeface="+mn-lt"/>
              </a:rPr>
              <a:t>menší než vlnová délka 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vysílaného ultrazvuku 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ohyb, lom </a:t>
            </a:r>
          </a:p>
          <a:p>
            <a:pPr lvl="1"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na rozhraní dvou prostředí, když vlnění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nedopadá kolmo (vznik UZ artefaktů)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absorpce</a:t>
            </a:r>
          </a:p>
          <a:p>
            <a:pPr lvl="1">
              <a:defRPr/>
            </a:pPr>
            <a:r>
              <a:rPr lang="cs-CZ" u="sng" dirty="0">
                <a:solidFill>
                  <a:schemeClr val="tx1"/>
                </a:solidFill>
                <a:latin typeface="+mn-lt"/>
              </a:rPr>
              <a:t>postupná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ztráta energie při průchodu </a:t>
            </a:r>
          </a:p>
          <a:p>
            <a:pPr marL="571500" lvl="1" indent="0">
              <a:buNone/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	prostředním (formou tepelné energie)</a:t>
            </a:r>
          </a:p>
          <a:p>
            <a:pPr lvl="1"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roste s frekvencí a hustotou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20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E9ECA6-8BF8-4107-971C-04CFC2A13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Principy ultrazvukového zobrazování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E1E9B58-090F-4531-A2B2-EE69A1E4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Odražené akustické vlnění na rozhraní prostřední s rozdílnou akustickou impedancí</a:t>
            </a:r>
          </a:p>
          <a:p>
            <a:r>
              <a:rPr lang="cs-CZ" dirty="0"/>
              <a:t>Čas a intenzita</a:t>
            </a:r>
          </a:p>
          <a:p>
            <a:r>
              <a:rPr lang="cs-CZ" dirty="0">
                <a:solidFill>
                  <a:schemeClr val="tx1"/>
                </a:solidFill>
              </a:rPr>
              <a:t>Akustická impedance  - odpor, který klade prostředí ultrazvuku</a:t>
            </a:r>
          </a:p>
          <a:p>
            <a:pPr lvl="1"/>
            <a:r>
              <a:rPr lang="cs-CZ" dirty="0"/>
              <a:t>Rozhodující veličina při odrazu a lomu UZ vln na akustických rozhraních</a:t>
            </a:r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409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1BCC531-C946-49E7-8618-6CEF18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Možnosti rekonstrukce obrazu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CC32C45-9D35-4ADB-B74D-FA45F565D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A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Amplitude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UZ paprsek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B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Brightness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2D zobrazení v reálném čase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Horizontální poloha – směr odrazu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Vertikální poloha – čas resp. hloubka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Jas – intenzita odrazu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(3D, 4D)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M mód (</a:t>
            </a:r>
            <a:r>
              <a:rPr lang="cs-CZ" b="1" dirty="0" err="1">
                <a:solidFill>
                  <a:schemeClr val="tx1"/>
                </a:solidFill>
                <a:cs typeface="Arial" pitchFamily="34" charset="0"/>
              </a:rPr>
              <a:t>Motion</a:t>
            </a:r>
            <a:r>
              <a:rPr lang="cs-CZ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cs-CZ" sz="2800" dirty="0">
                <a:solidFill>
                  <a:schemeClr val="tx1"/>
                </a:solidFill>
                <a:cs typeface="Arial" pitchFamily="34" charset="0"/>
              </a:rPr>
              <a:t>Jednorozměrný B-mód + čas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DF675A-9D63-4703-AD4A-37B0CE08A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15" y="1779587"/>
            <a:ext cx="4361610" cy="420756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2FA4C7-30A9-41E9-AAD1-F4478BDCB363}"/>
              </a:ext>
            </a:extLst>
          </p:cNvPr>
          <p:cNvSpPr txBox="1"/>
          <p:nvPr/>
        </p:nvSpPr>
        <p:spPr>
          <a:xfrm>
            <a:off x="7905750" y="5951983"/>
            <a:ext cx="4361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– mód, J. </a:t>
            </a:r>
            <a:r>
              <a:rPr lang="cs-CZ" dirty="0" err="1"/>
              <a:t>Wild</a:t>
            </a:r>
            <a:r>
              <a:rPr lang="cs-CZ" dirty="0"/>
              <a:t>, </a:t>
            </a:r>
            <a:r>
              <a:rPr lang="cs-CZ" dirty="0" err="1"/>
              <a:t>Reid</a:t>
            </a:r>
            <a:r>
              <a:rPr lang="cs-CZ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346117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831\Downloads\Capture-14_38_1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89" y="0"/>
            <a:ext cx="9782827" cy="68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27983E-2E4E-4E2E-9E67-074383F97406}"/>
              </a:ext>
            </a:extLst>
          </p:cNvPr>
          <p:cNvSpPr txBox="1"/>
          <p:nvPr/>
        </p:nvSpPr>
        <p:spPr>
          <a:xfrm>
            <a:off x="1968671" y="5826690"/>
            <a:ext cx="234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B-mód</a:t>
            </a:r>
          </a:p>
        </p:txBody>
      </p:sp>
    </p:spTree>
    <p:extLst>
      <p:ext uri="{BB962C8B-B14F-4D97-AF65-F5344CB8AC3E}">
        <p14:creationId xmlns:p14="http://schemas.microsoft.com/office/powerpoint/2010/main" val="1120284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11915-C8A8-4FFA-BEB9-BBB267FA2A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643FE4-86EC-47E1-BBCB-0F87A03F7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1831\Downloads\Capture-15_05_41-2.jpg">
            <a:extLst>
              <a:ext uri="{FF2B5EF4-FFF2-40B4-BE49-F238E27FC236}">
                <a16:creationId xmlns:a16="http://schemas.microsoft.com/office/drawing/2014/main" id="{5DD69BAC-250B-470A-AF24-38C2101E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2" y="0"/>
            <a:ext cx="6964344" cy="67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79CBCDC-F4B3-4922-A480-BD8DEC3D62B9}"/>
              </a:ext>
            </a:extLst>
          </p:cNvPr>
          <p:cNvSpPr txBox="1"/>
          <p:nvPr/>
        </p:nvSpPr>
        <p:spPr>
          <a:xfrm>
            <a:off x="7855905" y="476032"/>
            <a:ext cx="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22613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Ultrazvuk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b="1" dirty="0" err="1">
                <a:solidFill>
                  <a:schemeClr val="tx1"/>
                </a:solidFill>
              </a:rPr>
              <a:t>Lazzaro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Spallanzani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1794 – echolokace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dirty="0">
                <a:solidFill>
                  <a:schemeClr val="tx1"/>
                </a:solidFill>
                <a:cs typeface="Arial" pitchFamily="34" charset="0"/>
              </a:rPr>
              <a:t>netopýrů mechanickým vlněním 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dirty="0">
                <a:solidFill>
                  <a:schemeClr val="tx1"/>
                </a:solidFill>
              </a:rPr>
              <a:t>o vyšší než slyšitelné frekvenci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b="1" dirty="0">
                <a:solidFill>
                  <a:schemeClr val="tx1"/>
                </a:solidFill>
              </a:rPr>
              <a:t>Mechanické</a:t>
            </a:r>
            <a:r>
              <a:rPr lang="cs-CZ" dirty="0">
                <a:solidFill>
                  <a:schemeClr val="tx1"/>
                </a:solidFill>
              </a:rPr>
              <a:t> vlnění, f &gt;20kHz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dirty="0">
                <a:solidFill>
                  <a:schemeClr val="tx1"/>
                </a:solidFill>
              </a:rPr>
              <a:t>(v praxi k diagnostice 2-18MHz)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cs-CZ" b="1" dirty="0">
                <a:solidFill>
                  <a:schemeClr val="tx1"/>
                </a:solidFill>
              </a:rPr>
              <a:t>Podélné</a:t>
            </a:r>
            <a:r>
              <a:rPr lang="cs-CZ" dirty="0">
                <a:solidFill>
                  <a:schemeClr val="tx1"/>
                </a:solidFill>
              </a:rPr>
              <a:t> (zahušťování a zřeďování)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b="1" dirty="0">
                <a:solidFill>
                  <a:schemeClr val="tx1"/>
                </a:solidFill>
              </a:rPr>
              <a:t>Příčné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>
                <a:solidFill>
                  <a:schemeClr val="tx1"/>
                </a:solidFill>
                <a:cs typeface="Arial" pitchFamily="34" charset="0"/>
              </a:rPr>
              <a:t>pružné pevné látky, povrchy 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r>
              <a:rPr lang="cs-CZ" dirty="0">
                <a:solidFill>
                  <a:schemeClr val="tx1"/>
                </a:solidFill>
                <a:cs typeface="Arial" pitchFamily="34" charset="0"/>
              </a:rPr>
              <a:t>kapalin)</a:t>
            </a:r>
          </a:p>
          <a:p>
            <a:pPr marL="228600" indent="-50800">
              <a:spcBef>
                <a:spcPts val="0"/>
              </a:spcBef>
              <a:buClr>
                <a:schemeClr val="dk1"/>
              </a:buClr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000000"/>
              </a:solidFill>
            </a:endParaRPr>
          </a:p>
        </p:txBody>
      </p:sp>
      <p:graphicFrame>
        <p:nvGraphicFramePr>
          <p:cNvPr id="107" name="Google Shape;107;p16"/>
          <p:cNvGraphicFramePr/>
          <p:nvPr/>
        </p:nvGraphicFramePr>
        <p:xfrm>
          <a:off x="6779300" y="1825625"/>
          <a:ext cx="4933950" cy="4582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6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Prostředí</a:t>
                      </a:r>
                      <a:endParaRPr sz="2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Rychlost [</a:t>
                      </a:r>
                      <a:r>
                        <a:rPr lang="cs-CZ" sz="2200" dirty="0" err="1"/>
                        <a:t>m.s</a:t>
                      </a:r>
                      <a:r>
                        <a:rPr lang="cs-CZ" sz="2400" baseline="30000" dirty="0"/>
                        <a:t>–1</a:t>
                      </a:r>
                      <a:r>
                        <a:rPr lang="cs-CZ" sz="2200" dirty="0"/>
                        <a:t>]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Vzduch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330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Destilovaná voda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1480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Sklivec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1532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Játra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b="1" dirty="0">
                          <a:solidFill>
                            <a:schemeClr val="tx1"/>
                          </a:solidFill>
                        </a:rPr>
                        <a:t>1550</a:t>
                      </a:r>
                      <a:endParaRPr sz="2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Měkké tkáně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1550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Ledviny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1560</a:t>
                      </a:r>
                      <a:endParaRPr sz="2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/>
                        <a:t>Kost</a:t>
                      </a:r>
                      <a:endParaRPr sz="2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200" dirty="0"/>
                        <a:t>3500</a:t>
                      </a:r>
                      <a:endParaRPr sz="22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A89F5-8A90-46BD-9BB3-2601FF733F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BF06A0-2534-4629-8506-74C8F03A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8152A90-D91D-4CEC-A37F-8CCFC8169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89" y="0"/>
            <a:ext cx="893522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783ED90-D85B-441F-A757-8CD16EC5E584}"/>
              </a:ext>
            </a:extLst>
          </p:cNvPr>
          <p:cNvSpPr txBox="1"/>
          <p:nvPr/>
        </p:nvSpPr>
        <p:spPr>
          <a:xfrm>
            <a:off x="1830886" y="2682461"/>
            <a:ext cx="274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M-mód</a:t>
            </a:r>
          </a:p>
        </p:txBody>
      </p:sp>
    </p:spTree>
    <p:extLst>
      <p:ext uri="{BB962C8B-B14F-4D97-AF65-F5344CB8AC3E}">
        <p14:creationId xmlns:p14="http://schemas.microsoft.com/office/powerpoint/2010/main" val="296168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729ECF62-027F-470A-9BA1-BD87B371E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96C4D4-E776-4CA1-9EC8-84D5791A3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420" y="0"/>
            <a:ext cx="9795160" cy="67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17F43A-A632-4F5D-A93E-8908CCE36E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03D206-2483-4C12-AB6F-6F0FD5A78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32E5F-7736-45CE-B7F8-443A885C4D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5F732-6FAD-4A10-AA83-CCE8AAE0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F1EE93-8C51-405C-8ECF-35F6B9868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D21796-1B04-4A2A-A2CE-E2A17C37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1" y="0"/>
            <a:ext cx="7210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7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583488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altLang="cs-CZ" dirty="0"/>
              <a:t>Johann Christian Doppler 1845</a:t>
            </a:r>
            <a:r>
              <a:rPr lang="cs-CZ" altLang="cs-CZ" u="sng" dirty="0">
                <a:solidFill>
                  <a:srgbClr val="DDDDDD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buNone/>
            </a:pPr>
            <a:r>
              <a:rPr lang="cs-CZ" altLang="cs-CZ" dirty="0">
                <a:solidFill>
                  <a:schemeClr val="tx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>
              <a:defRPr/>
            </a:pPr>
            <a:r>
              <a:rPr lang="cs-CZ" sz="2000" dirty="0">
                <a:solidFill>
                  <a:schemeClr val="tx1"/>
                </a:solidFill>
              </a:rPr>
              <a:t>velikost frekvenčního posuvu je přímo úměrná frekvenci, rychlosti krevního toku a kosinu úhlu, který svírá směr UZ vln a tok krve </a:t>
            </a:r>
          </a:p>
          <a:p>
            <a:pPr lvl="1">
              <a:defRPr/>
            </a:pPr>
            <a:r>
              <a:rPr lang="cs-CZ" sz="2800" dirty="0">
                <a:solidFill>
                  <a:schemeClr val="tx1"/>
                </a:solidFill>
              </a:rPr>
              <a:t>kritická mez nad 60°</a:t>
            </a:r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090" y="291702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402187-6EA1-4BE8-B31C-3F570841C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400" y="5098761"/>
            <a:ext cx="3214800" cy="1354500"/>
          </a:xfrm>
          <a:prstGeom prst="rect">
            <a:avLst/>
          </a:prstGeom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939D79-DCA2-4F12-8BFB-E998FC482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99" y="4316415"/>
            <a:ext cx="4736255" cy="215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3E51A4B-1953-4470-BB3F-34C2B33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4277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Dopplerovské techniky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Kontinuální </a:t>
            </a:r>
            <a:r>
              <a:rPr lang="cs-CZ" dirty="0" err="1"/>
              <a:t>doppler</a:t>
            </a:r>
            <a:endParaRPr lang="cs-CZ" dirty="0"/>
          </a:p>
          <a:p>
            <a:pPr lvl="1"/>
            <a:r>
              <a:rPr lang="cs-CZ" dirty="0">
                <a:cs typeface="Times New Roman" pitchFamily="18" charset="0"/>
              </a:rPr>
              <a:t>kontinuální nosnou vlnou (CW)</a:t>
            </a:r>
            <a:endParaRPr lang="cs-CZ" dirty="0"/>
          </a:p>
          <a:p>
            <a:pPr lvl="1"/>
            <a:r>
              <a:rPr lang="cs-CZ" dirty="0"/>
              <a:t>nelze určit hloubka, ze které signál přichází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/>
          </p:cNvSpPr>
          <p:nvPr/>
        </p:nvSpPr>
        <p:spPr>
          <a:xfrm>
            <a:off x="838200" y="3224934"/>
            <a:ext cx="10515600" cy="284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dirty="0"/>
              <a:t>Pulzní </a:t>
            </a:r>
            <a:r>
              <a:rPr lang="cs-CZ" dirty="0" err="1"/>
              <a:t>doppler</a:t>
            </a:r>
            <a:endParaRPr lang="cs-CZ" dirty="0"/>
          </a:p>
          <a:p>
            <a:pPr lvl="1"/>
            <a:r>
              <a:rPr lang="cs-CZ" dirty="0">
                <a:cs typeface="Times New Roman" pitchFamily="18" charset="0"/>
              </a:rPr>
              <a:t>jeden elektroakustický měnič, který střídavě </a:t>
            </a:r>
          </a:p>
          <a:p>
            <a:pPr marL="571500" lvl="1" indent="0">
              <a:buNone/>
            </a:pPr>
            <a:r>
              <a:rPr lang="cs-CZ" dirty="0">
                <a:cs typeface="Times New Roman" pitchFamily="18" charset="0"/>
              </a:rPr>
              <a:t>	ultrazvukové vlnění vysílá a přijímá</a:t>
            </a:r>
          </a:p>
          <a:p>
            <a:pPr lvl="1"/>
            <a:r>
              <a:rPr lang="cs-CZ" dirty="0"/>
              <a:t>doba mezi vysláním a příjmem ultrazvukového impulzu je úměrná vzdálenosti cévy od ultrazvukové sondy</a:t>
            </a:r>
          </a:p>
          <a:p>
            <a:pPr lvl="1"/>
            <a:r>
              <a:rPr lang="cs-CZ" dirty="0"/>
              <a:t>umožňuje záznam rychlostního spektra toku krve v cévě</a:t>
            </a:r>
          </a:p>
          <a:p>
            <a:pPr lvl="1"/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07691" y="1148700"/>
            <a:ext cx="4325501" cy="24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2037AA3-A442-4934-A546-DB90D637E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37309"/>
            <a:ext cx="10515600" cy="4079153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cs-CZ" dirty="0"/>
              <a:t>Barevný </a:t>
            </a:r>
            <a:r>
              <a:rPr lang="cs-CZ" dirty="0" err="1"/>
              <a:t>doppler</a:t>
            </a:r>
            <a:endParaRPr lang="cs-CZ" dirty="0"/>
          </a:p>
          <a:p>
            <a:r>
              <a:rPr lang="cs-CZ" dirty="0"/>
              <a:t>v B-obrazu je definovaná výseč, ze které je dopplerovská informace o rychlosti a směru toku analyzována a zobrazena v podobě barevných pixelů (</a:t>
            </a:r>
            <a:r>
              <a:rPr lang="cs-CZ" dirty="0">
                <a:solidFill>
                  <a:schemeClr val="accent1"/>
                </a:solidFill>
              </a:rPr>
              <a:t>BA</a:t>
            </a:r>
            <a:r>
              <a:rPr lang="cs-CZ" dirty="0">
                <a:solidFill>
                  <a:srgbClr val="FF0000"/>
                </a:solidFill>
              </a:rPr>
              <a:t>RT</a:t>
            </a:r>
            <a:r>
              <a:rPr lang="cs-CZ" dirty="0"/>
              <a:t>)</a:t>
            </a:r>
          </a:p>
          <a:p>
            <a:pPr marL="114300" indent="0">
              <a:buNone/>
            </a:pPr>
            <a:r>
              <a:rPr lang="cs-CZ" dirty="0"/>
              <a:t>Spektrální záznam</a:t>
            </a:r>
          </a:p>
          <a:p>
            <a:r>
              <a:rPr lang="cs-CZ" dirty="0"/>
              <a:t>Graf závislosti rychlosti na čase</a:t>
            </a:r>
          </a:p>
          <a:p>
            <a:pPr marL="114300" indent="0">
              <a:buNone/>
            </a:pPr>
            <a:r>
              <a:rPr lang="cs-CZ" dirty="0"/>
              <a:t>Duplexní</a:t>
            </a:r>
          </a:p>
          <a:p>
            <a:r>
              <a:rPr lang="cs-CZ" dirty="0"/>
              <a:t>kombinace dvojrozměrného dynamického zobrazení (B-mode) a pulsního dopplerovského měření</a:t>
            </a:r>
          </a:p>
          <a:p>
            <a:pPr marL="114300" indent="0">
              <a:buNone/>
            </a:pPr>
            <a:r>
              <a:rPr lang="cs-CZ" dirty="0"/>
              <a:t>Triplexní</a:t>
            </a:r>
          </a:p>
          <a:p>
            <a:r>
              <a:rPr lang="cs-CZ" dirty="0"/>
              <a:t>kombinace B zobrazení se spektrální křivkou a barevným </a:t>
            </a:r>
            <a:r>
              <a:rPr lang="cs-CZ" dirty="0" err="1"/>
              <a:t>dopplerem</a:t>
            </a:r>
            <a:endParaRPr lang="cs-CZ" dirty="0"/>
          </a:p>
          <a:p>
            <a:endParaRPr lang="cs-CZ" dirty="0"/>
          </a:p>
          <a:p>
            <a:pPr marL="114300" indent="0">
              <a:buNone/>
            </a:pPr>
            <a:endParaRPr lang="cs-CZ" dirty="0"/>
          </a:p>
          <a:p>
            <a:pPr marL="1143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9135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dirty="0"/>
              <a:t>Energetický </a:t>
            </a:r>
            <a:r>
              <a:rPr lang="cs-CZ" dirty="0" err="1"/>
              <a:t>doppler</a:t>
            </a:r>
            <a:endParaRPr lang="cs-CZ" dirty="0"/>
          </a:p>
          <a:p>
            <a:r>
              <a:rPr lang="cs-CZ" dirty="0"/>
              <a:t>zobrazuje celou energii dopplerovského signálu</a:t>
            </a:r>
          </a:p>
          <a:p>
            <a:r>
              <a:rPr lang="cs-CZ" dirty="0"/>
              <a:t>úměrná ploše vymezené spektrální křivkou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3927475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3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9830" y="1094882"/>
            <a:ext cx="4372628" cy="1372745"/>
          </a:xfrm>
        </p:spPr>
        <p:txBody>
          <a:bodyPr/>
          <a:lstStyle/>
          <a:p>
            <a:pPr marL="114300" indent="0">
              <a:buNone/>
            </a:pPr>
            <a:r>
              <a:rPr lang="cs-CZ" dirty="0"/>
              <a:t>Spektrální záznam z </a:t>
            </a:r>
          </a:p>
          <a:p>
            <a:pPr marL="114300" indent="0">
              <a:buNone/>
            </a:pPr>
            <a:r>
              <a:rPr lang="cs-CZ" dirty="0"/>
              <a:t>kontinuálního „</a:t>
            </a:r>
            <a:r>
              <a:rPr lang="cs-CZ" dirty="0" err="1"/>
              <a:t>dopplera</a:t>
            </a:r>
            <a:r>
              <a:rPr lang="cs-CZ" dirty="0"/>
              <a:t>“</a:t>
            </a:r>
          </a:p>
        </p:txBody>
      </p:sp>
      <p:pic>
        <p:nvPicPr>
          <p:cNvPr id="2051" name="Picture 3" descr="C:\Users\1831\Downloads\Capture-14_51_2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56" y="1946844"/>
            <a:ext cx="6091378" cy="44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184158-0880-458B-99AB-17674B2267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237996" y="2644250"/>
            <a:ext cx="5436296" cy="3046617"/>
          </a:xfrm>
          <a:prstGeom prst="rect">
            <a:avLst/>
          </a:prstGeom>
        </p:spPr>
      </p:pic>
      <p:sp>
        <p:nvSpPr>
          <p:cNvPr id="10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5925256" y="1260470"/>
            <a:ext cx="5916459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Barevný mód</a:t>
            </a:r>
          </a:p>
        </p:txBody>
      </p:sp>
    </p:spTree>
    <p:extLst>
      <p:ext uri="{BB962C8B-B14F-4D97-AF65-F5344CB8AC3E}">
        <p14:creationId xmlns:p14="http://schemas.microsoft.com/office/powerpoint/2010/main" val="1589899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1831\Downloads\Capture-14_45_2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6" y="1508433"/>
            <a:ext cx="5938351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1831\Downloads\Capture-14_52_37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15" y="1508433"/>
            <a:ext cx="5880595" cy="43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726020" y="867508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/>
              <a:t>Triplexní zobrazení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094EDF2-FE65-4BBC-8E88-47A0FD7059DA}"/>
              </a:ext>
            </a:extLst>
          </p:cNvPr>
          <p:cNvSpPr txBox="1">
            <a:spLocks/>
          </p:cNvSpPr>
          <p:nvPr/>
        </p:nvSpPr>
        <p:spPr>
          <a:xfrm>
            <a:off x="6850023" y="947319"/>
            <a:ext cx="4110251" cy="137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cs-CZ" dirty="0" err="1"/>
              <a:t>Power</a:t>
            </a:r>
            <a:r>
              <a:rPr lang="cs-CZ" dirty="0"/>
              <a:t> </a:t>
            </a:r>
            <a:r>
              <a:rPr lang="cs-CZ" dirty="0" err="1"/>
              <a:t>doppler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8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dirty="0">
                <a:solidFill>
                  <a:schemeClr val="bg1"/>
                </a:solidFill>
              </a:rPr>
              <a:t>Piezoelektrický jev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b="1" dirty="0">
                <a:latin typeface="+mj-lt"/>
              </a:rPr>
              <a:t>Pierre a Jacques Curie, 1880</a:t>
            </a:r>
            <a:endParaRPr sz="2400" b="1" dirty="0">
              <a:latin typeface="+mj-lt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schopnost krystalu generovat elektrické napětí při jeho 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    deformování (pouze krystaly, které nemají střed symetrie)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endParaRPr lang="cs-CZ" sz="2400" b="1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b="1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nepřímý piezoelektrický jev </a:t>
            </a:r>
          </a:p>
          <a:p>
            <a:pPr marL="504825">
              <a:spcBef>
                <a:spcPts val="0"/>
              </a:spcBef>
              <a:buClr>
                <a:srgbClr val="222222"/>
              </a:buClr>
              <a:buSzPts val="1050"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 deformace krystalu ve vnějším elektrickém poli </a:t>
            </a:r>
          </a:p>
          <a:p>
            <a:pPr marL="504825">
              <a:spcBef>
                <a:spcPts val="0"/>
              </a:spcBef>
              <a:buClr>
                <a:srgbClr val="222222"/>
              </a:buClr>
              <a:buSzPts val="1050"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(Elektrostrikce…)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 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Deformací se ionty opačných nábojů posunou 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v krystalové mřížce tak, že elektrická těžiště záporných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a kladných iontů, která se v nezdeformovaném krystalu</a:t>
            </a:r>
          </a:p>
          <a:p>
            <a:pPr marL="161925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50"/>
              <a:buNone/>
            </a:pPr>
            <a:r>
              <a:rPr lang="cs-CZ" sz="2400" dirty="0">
                <a:solidFill>
                  <a:srgbClr val="222222"/>
                </a:solidFill>
                <a:highlight>
                  <a:srgbClr val="FFFFFF"/>
                </a:highlight>
                <a:latin typeface="+mj-lt"/>
                <a:ea typeface="Arial"/>
                <a:cs typeface="Arial"/>
                <a:sym typeface="Arial"/>
              </a:rPr>
              <a:t>nacházejí ve stejném bodě, se od sebe vzdálí. Na určitých plochách krystalu se objeví elektrický náboj.</a:t>
            </a:r>
            <a:endParaRPr sz="2400" dirty="0">
              <a:solidFill>
                <a:srgbClr val="222222"/>
              </a:solidFill>
              <a:highlight>
                <a:srgbClr val="FFFFFF"/>
              </a:highlight>
              <a:latin typeface="+mj-lt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052" name="Picture 4" descr="https://upload.wikimedia.org/wikipedia/commons/f/fb/Piezoeffekt350px_clr.gif">
            <a:extLst>
              <a:ext uri="{FF2B5EF4-FFF2-40B4-BE49-F238E27FC236}">
                <a16:creationId xmlns:a16="http://schemas.microsoft.com/office/drawing/2014/main" id="{C81EA5E7-7DE7-48C8-A089-DB1F2787E5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2109788"/>
            <a:ext cx="333375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43771C6-1677-4BB7-AA84-0444C17A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Bezpečnost ultrazvukového vyšetřování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04E2226-BCC1-4B5A-A6F2-604F7206F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dirty="0"/>
              <a:t>Mechanický index (MI)</a:t>
            </a:r>
          </a:p>
          <a:p>
            <a:r>
              <a:rPr lang="cs-CZ" dirty="0"/>
              <a:t>s kavitací spojené </a:t>
            </a:r>
            <a:r>
              <a:rPr lang="cs-CZ" dirty="0" err="1"/>
              <a:t>bioefekty</a:t>
            </a:r>
            <a:endParaRPr lang="cs-CZ" dirty="0"/>
          </a:p>
          <a:p>
            <a:r>
              <a:rPr lang="cs-CZ" dirty="0"/>
              <a:t>Závisí na akustickém tlaku a frekvenci </a:t>
            </a:r>
          </a:p>
          <a:p>
            <a:r>
              <a:rPr lang="cs-CZ" dirty="0"/>
              <a:t>MI &lt; 1,9</a:t>
            </a:r>
          </a:p>
          <a:p>
            <a:endParaRPr lang="cs-CZ" dirty="0"/>
          </a:p>
          <a:p>
            <a:pPr marL="114300" indent="0">
              <a:buNone/>
            </a:pPr>
            <a:r>
              <a:rPr lang="cs-CZ" dirty="0"/>
              <a:t>Tepelný index (TI) </a:t>
            </a:r>
          </a:p>
          <a:p>
            <a:r>
              <a:rPr lang="cs-CZ" dirty="0"/>
              <a:t>poměr aktuálního výkonu k hodnotě která by zvýšila teplotu o 1°C</a:t>
            </a:r>
          </a:p>
          <a:p>
            <a:r>
              <a:rPr lang="cs-CZ" dirty="0"/>
              <a:t>TIS – „soft </a:t>
            </a:r>
            <a:r>
              <a:rPr lang="cs-CZ" dirty="0" err="1"/>
              <a:t>tissue</a:t>
            </a:r>
            <a:r>
              <a:rPr lang="cs-CZ" dirty="0"/>
              <a:t>“, TIB – „bone“, TIC – „</a:t>
            </a:r>
            <a:r>
              <a:rPr lang="cs-CZ" dirty="0" err="1"/>
              <a:t>cranial</a:t>
            </a:r>
            <a:r>
              <a:rPr lang="cs-CZ" dirty="0"/>
              <a:t> bone“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2D4EE75-2ECC-4F51-8311-C2BFE670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866" y="1749251"/>
            <a:ext cx="3858726" cy="26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CE7EA-400A-43B8-B6C3-2869AD7606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3A326A-2AD9-4698-88D5-061DFBD3C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8409" y="724205"/>
            <a:ext cx="4342356" cy="1655762"/>
          </a:xfrm>
        </p:spPr>
        <p:txBody>
          <a:bodyPr>
            <a:normAutofit fontScale="92500"/>
          </a:bodyPr>
          <a:lstStyle/>
          <a:p>
            <a:r>
              <a:rPr lang="en-US" dirty="0"/>
              <a:t>The British Medical Ultrasound Society. Guidelines for the safe use of diagnostic ultrasound equipment Prepared by the Safety Group of the British Medical Ultrasound Society.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1D6C3-6A63-4684-8107-6B13AB9D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388"/>
            <a:ext cx="5591175" cy="290512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99429CA8-24DA-4E69-8997-445B24FC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0" y="3429000"/>
            <a:ext cx="5426235" cy="36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35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800"/>
              <a:buFont typeface="Calibri"/>
              <a:buNone/>
            </a:pPr>
            <a:r>
              <a:rPr lang="cs-CZ" sz="5800" b="1" dirty="0">
                <a:solidFill>
                  <a:schemeClr val="bg1"/>
                </a:solidFill>
              </a:rPr>
              <a:t>Princip Dopplerovského zobrazení</a:t>
            </a:r>
            <a:endParaRPr sz="5800" dirty="0">
              <a:solidFill>
                <a:schemeClr val="bg1"/>
              </a:solidFill>
            </a:endParaRPr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r>
              <a:rPr lang="cs-CZ" sz="2800" dirty="0">
                <a:solidFill>
                  <a:schemeClr val="bg1"/>
                </a:solidFill>
              </a:rPr>
              <a:t>Tomáš Jůza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2800"/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>
                <a:solidFill>
                  <a:schemeClr val="bg1"/>
                </a:solidFill>
              </a:rPr>
              <a:t>Klinika radiologie a nukleární medicíny FN Brno</a:t>
            </a:r>
          </a:p>
          <a:p>
            <a:pPr marL="0" lvl="0" indent="0">
              <a:spcBef>
                <a:spcPts val="0"/>
              </a:spcBef>
              <a:buClr>
                <a:srgbClr val="D8E2F3"/>
              </a:buClr>
              <a:buSzPts val="2800"/>
            </a:pPr>
            <a:r>
              <a:rPr lang="cs-CZ" dirty="0">
                <a:solidFill>
                  <a:schemeClr val="bg1"/>
                </a:solidFill>
              </a:rPr>
              <a:t>Biofyzikální ústav LF MU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00" name="Google Shape;100;p15"/>
          <p:cNvCxnSpPr/>
          <p:nvPr/>
        </p:nvCxnSpPr>
        <p:spPr>
          <a:xfrm>
            <a:off x="4724400" y="4109417"/>
            <a:ext cx="27432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AutoShape 12" descr="https://www.fnbrno.cz/fn-brno-barva-pozitiv/f1056">
            <a:extLst>
              <a:ext uri="{FF2B5EF4-FFF2-40B4-BE49-F238E27FC236}">
                <a16:creationId xmlns:a16="http://schemas.microsoft.com/office/drawing/2014/main" id="{FEC1E115-2F1A-45DF-B838-B2FFADA18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1600" y="1428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436ABAE-AACA-4498-8EAC-291ECE559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8900"/>
            <a:ext cx="3105150" cy="110390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FF5AA56-70B6-4839-9BD8-974DF5CC33E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9742309" y="445768"/>
            <a:ext cx="1516241" cy="116703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390525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Kurz UZ techniky Čejkovice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E5C1A03-F73B-4954-A7B7-EE03C9CC540A}"/>
              </a:ext>
            </a:extLst>
          </p:cNvPr>
          <p:cNvSpPr txBox="1"/>
          <p:nvPr/>
        </p:nvSpPr>
        <p:spPr>
          <a:xfrm>
            <a:off x="8356600" y="6048375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18.1.2020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F7F97B6-CA1C-4486-BE5F-9373BE908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799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Dopplerův jev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83EF2A1-7DA5-405B-8810-DBD0D96B5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Přibližuje-li se zdroj zvuku o konstantní výšce (frekvenci) tónu směrem k pozorovateli, vnímá pozorovatel výšku tónu vyšší, rozdíl mezi frekvencemi záleží na rychlosti pohybu.</a:t>
            </a:r>
          </a:p>
          <a:p>
            <a:pPr marL="114300" indent="0">
              <a:lnSpc>
                <a:spcPct val="100000"/>
              </a:lnSpc>
              <a:buNone/>
            </a:pPr>
            <a:endParaRPr lang="cs-CZ" altLang="cs-CZ" dirty="0">
              <a:solidFill>
                <a:schemeClr val="bg1"/>
              </a:solidFill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cs-CZ" altLang="cs-CZ" dirty="0">
                <a:solidFill>
                  <a:schemeClr val="bg1"/>
                </a:solidFill>
              </a:rPr>
              <a:t>Johann Christian Doppler, 1845</a:t>
            </a:r>
            <a:r>
              <a:rPr lang="cs-CZ" altLang="cs-CZ" u="sng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114300" indent="0">
              <a:lnSpc>
                <a:spcPct val="100000"/>
              </a:lnSpc>
              <a:buNone/>
            </a:pPr>
            <a:endParaRPr lang="cs-CZ" altLang="cs-CZ" u="sng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cs-CZ" altLang="cs-CZ" dirty="0">
                <a:solidFill>
                  <a:schemeClr val="bg1"/>
                </a:solidFill>
                <a:cs typeface="Arial" panose="020B0604020202020204" pitchFamily="34" charset="0"/>
              </a:rPr>
              <a:t>Při ultrazvukovém Dopplerovském zobrazení je zdrojem frekvenčního posunu zpětně rozptýlené vlnění od pohybujících se krevních elementů.</a:t>
            </a:r>
          </a:p>
          <a:p>
            <a:pPr marL="114300" indent="0">
              <a:lnSpc>
                <a:spcPct val="100000"/>
              </a:lnSpc>
              <a:buNone/>
            </a:pPr>
            <a:endParaRPr lang="cs-CZ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96C7ECB-7CC2-4F4B-A51D-64E3F63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311" y="2829743"/>
            <a:ext cx="157503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cosine graph">
            <a:extLst>
              <a:ext uri="{FF2B5EF4-FFF2-40B4-BE49-F238E27FC236}">
                <a16:creationId xmlns:a16="http://schemas.microsoft.com/office/drawing/2014/main" id="{0F2A1F1D-DF36-4524-B137-B96DFF404B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609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Zdroj dopplerovského posunu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Krev v B-modu </a:t>
            </a:r>
            <a:r>
              <a:rPr lang="cs-CZ" dirty="0" err="1">
                <a:solidFill>
                  <a:schemeClr val="bg1"/>
                </a:solidFill>
              </a:rPr>
              <a:t>anechogenní</a:t>
            </a:r>
            <a:r>
              <a:rPr lang="cs-CZ" dirty="0">
                <a:solidFill>
                  <a:schemeClr val="bg1"/>
                </a:solidFill>
              </a:rPr>
              <a:t> – neobsahuje zdroj </a:t>
            </a:r>
            <a:r>
              <a:rPr lang="cs-CZ" b="1" u="sng" dirty="0">
                <a:solidFill>
                  <a:schemeClr val="bg1"/>
                </a:solidFill>
              </a:rPr>
              <a:t>odrazu</a:t>
            </a:r>
            <a:r>
              <a:rPr lang="cs-CZ" dirty="0">
                <a:solidFill>
                  <a:schemeClr val="bg1"/>
                </a:solidFill>
              </a:rPr>
              <a:t> UZ vlnění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Krevní elementy (především červené krvinky)  menší než vlnová délka ultrazvukového vlnění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Vlnová délka UZ 5 MHz  = 300 µm , velikost erytrocytů 7,4 µm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Rozptyl – část vln se vrací i po stejné dráze k UZ měniči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Potřebná větší intenzita ultrazvuku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</a:pPr>
            <a:r>
              <a:rPr lang="cs-CZ" dirty="0">
                <a:solidFill>
                  <a:schemeClr val="bg1"/>
                </a:solidFill>
              </a:rPr>
              <a:t>(analogie </a:t>
            </a:r>
            <a:r>
              <a:rPr lang="cs-CZ" dirty="0" err="1">
                <a:solidFill>
                  <a:schemeClr val="bg1"/>
                </a:solidFill>
              </a:rPr>
              <a:t>Rayleighova-Tyndallova</a:t>
            </a:r>
            <a:r>
              <a:rPr lang="cs-CZ" dirty="0">
                <a:solidFill>
                  <a:schemeClr val="bg1"/>
                </a:solidFill>
              </a:rPr>
              <a:t> rozptylu pro EM záření)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93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B09F6C-D8C0-4674-8F67-6B541909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Matematický základ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3D3745-54CD-4F9D-A1D3-27E27ED9E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5200" indent="0">
              <a:lnSpc>
                <a:spcPct val="100000"/>
              </a:lnSpc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∆f –  rozdíl frekvencí – vysílané ultrazvukové a </a:t>
            </a:r>
            <a:r>
              <a:rPr lang="cs-CZ" dirty="0" err="1">
                <a:solidFill>
                  <a:schemeClr val="bg1"/>
                </a:solidFill>
              </a:rPr>
              <a:t>dopplerovsky</a:t>
            </a:r>
            <a:r>
              <a:rPr lang="cs-CZ" dirty="0">
                <a:solidFill>
                  <a:schemeClr val="bg1"/>
                </a:solidFill>
              </a:rPr>
              <a:t> posunuté</a:t>
            </a:r>
          </a:p>
          <a:p>
            <a:pPr marL="115200" indent="0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F</a:t>
            </a:r>
            <a:r>
              <a:rPr lang="cs-CZ" baseline="-25000" dirty="0">
                <a:solidFill>
                  <a:schemeClr val="bg1"/>
                </a:solidFill>
              </a:rPr>
              <a:t>0</a:t>
            </a:r>
            <a:r>
              <a:rPr lang="cs-CZ" dirty="0">
                <a:solidFill>
                  <a:schemeClr val="bg1"/>
                </a:solidFill>
              </a:rPr>
              <a:t> – vysílaná frekvence zdroje ultrazvuku</a:t>
            </a:r>
          </a:p>
          <a:p>
            <a:pPr marL="115200" indent="0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v – rychlost toku krve v cévě</a:t>
            </a:r>
          </a:p>
          <a:p>
            <a:pPr marL="115200" indent="0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α – úhel mezi vysílaným ultrazvukem a směrem toku krve</a:t>
            </a:r>
          </a:p>
          <a:p>
            <a:pPr marL="115200" indent="0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c – rychlost šíření ultrazvuku prostředí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799CB3-1693-4324-86B6-DEF8857EF8D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40000" contrast="40000"/>
          </a:blip>
          <a:stretch>
            <a:fillRect/>
          </a:stretch>
        </p:blipFill>
        <p:spPr>
          <a:xfrm>
            <a:off x="4531854" y="1825625"/>
            <a:ext cx="3128291" cy="13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74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ál 3">
            <a:extLst>
              <a:ext uri="{FF2B5EF4-FFF2-40B4-BE49-F238E27FC236}">
                <a16:creationId xmlns:a16="http://schemas.microsoft.com/office/drawing/2014/main" id="{952E2478-3B8D-42B6-A23B-0F3AD7360D16}"/>
              </a:ext>
            </a:extLst>
          </p:cNvPr>
          <p:cNvSpPr/>
          <p:nvPr/>
        </p:nvSpPr>
        <p:spPr>
          <a:xfrm>
            <a:off x="2481942" y="444135"/>
            <a:ext cx="6148252" cy="6148252"/>
          </a:xfrm>
          <a:prstGeom prst="ellipse">
            <a:avLst/>
          </a:prstGeom>
          <a:noFill/>
          <a:ln w="444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94360CD-07A5-44BA-A51F-89A0D0BC0FAB}"/>
              </a:ext>
            </a:extLst>
          </p:cNvPr>
          <p:cNvCxnSpPr>
            <a:cxnSpLocks/>
            <a:stCxn id="4" idx="2"/>
            <a:endCxn id="4" idx="6"/>
          </p:cNvCxnSpPr>
          <p:nvPr/>
        </p:nvCxnSpPr>
        <p:spPr>
          <a:xfrm>
            <a:off x="2481942" y="3518261"/>
            <a:ext cx="614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3F5261-9291-4135-9DEB-421B84D01BD3}"/>
              </a:ext>
            </a:extLst>
          </p:cNvPr>
          <p:cNvCxnSpPr>
            <a:cxnSpLocks/>
            <a:stCxn id="4" idx="0"/>
            <a:endCxn id="4" idx="4"/>
          </p:cNvCxnSpPr>
          <p:nvPr/>
        </p:nvCxnSpPr>
        <p:spPr>
          <a:xfrm>
            <a:off x="5556068" y="444135"/>
            <a:ext cx="0" cy="61482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74F319-B1FA-487A-A522-8C83DADB941D}"/>
              </a:ext>
            </a:extLst>
          </p:cNvPr>
          <p:cNvSpPr txBox="1"/>
          <p:nvPr/>
        </p:nvSpPr>
        <p:spPr>
          <a:xfrm>
            <a:off x="9097414" y="2976033"/>
            <a:ext cx="273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Směr a rychlost toku (v)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950C6F5-C93F-4CC7-88C6-E4E898CEFDE1}"/>
              </a:ext>
            </a:extLst>
          </p:cNvPr>
          <p:cNvCxnSpPr>
            <a:cxnSpLocks/>
          </p:cNvCxnSpPr>
          <p:nvPr/>
        </p:nvCxnSpPr>
        <p:spPr>
          <a:xfrm>
            <a:off x="8826419" y="3511192"/>
            <a:ext cx="3074126" cy="9426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9BEE08A-62FB-4391-918B-1907DD8899DC}"/>
              </a:ext>
            </a:extLst>
          </p:cNvPr>
          <p:cNvSpPr txBox="1"/>
          <p:nvPr/>
        </p:nvSpPr>
        <p:spPr>
          <a:xfrm>
            <a:off x="4457437" y="3864615"/>
            <a:ext cx="115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zdroj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7535719-D951-49B1-9891-A32B97DB19EF}"/>
              </a:ext>
            </a:extLst>
          </p:cNvPr>
          <p:cNvCxnSpPr>
            <a:cxnSpLocks/>
            <a:endCxn id="4" idx="6"/>
          </p:cNvCxnSpPr>
          <p:nvPr/>
        </p:nvCxnSpPr>
        <p:spPr>
          <a:xfrm>
            <a:off x="5556066" y="3513549"/>
            <a:ext cx="3074128" cy="47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AB2A0CA9-5BD4-4403-A86D-692781E84377}"/>
              </a:ext>
            </a:extLst>
          </p:cNvPr>
          <p:cNvCxnSpPr>
            <a:cxnSpLocks/>
          </p:cNvCxnSpPr>
          <p:nvPr/>
        </p:nvCxnSpPr>
        <p:spPr>
          <a:xfrm>
            <a:off x="5556067" y="3534465"/>
            <a:ext cx="0" cy="305792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0576913-6B0D-4B26-8171-C42E196EC101}"/>
              </a:ext>
            </a:extLst>
          </p:cNvPr>
          <p:cNvCxnSpPr>
            <a:cxnSpLocks/>
          </p:cNvCxnSpPr>
          <p:nvPr/>
        </p:nvCxnSpPr>
        <p:spPr>
          <a:xfrm rot="3600000">
            <a:off x="4799091" y="4882798"/>
            <a:ext cx="3074128" cy="4712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36054861-C03B-426D-BB27-9397255435E3}"/>
              </a:ext>
            </a:extLst>
          </p:cNvPr>
          <p:cNvCxnSpPr>
            <a:cxnSpLocks/>
          </p:cNvCxnSpPr>
          <p:nvPr/>
        </p:nvCxnSpPr>
        <p:spPr>
          <a:xfrm flipH="1" flipV="1">
            <a:off x="7089040" y="3513548"/>
            <a:ext cx="4090" cy="2664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438E539B-B5AA-4D64-BB39-92490365FD48}"/>
              </a:ext>
            </a:extLst>
          </p:cNvPr>
          <p:cNvSpPr txBox="1"/>
          <p:nvPr/>
        </p:nvSpPr>
        <p:spPr>
          <a:xfrm>
            <a:off x="6460430" y="5808846"/>
            <a:ext cx="6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60°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BB754C52-0816-4674-AC42-DAD8DAAB394E}"/>
              </a:ext>
            </a:extLst>
          </p:cNvPr>
          <p:cNvSpPr txBox="1"/>
          <p:nvPr/>
        </p:nvSpPr>
        <p:spPr>
          <a:xfrm>
            <a:off x="5744584" y="3518261"/>
            <a:ext cx="688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60°</a:t>
            </a:r>
          </a:p>
        </p:txBody>
      </p:sp>
      <p:sp>
        <p:nvSpPr>
          <p:cNvPr id="39" name="Pravá složená závorka 38">
            <a:extLst>
              <a:ext uri="{FF2B5EF4-FFF2-40B4-BE49-F238E27FC236}">
                <a16:creationId xmlns:a16="http://schemas.microsoft.com/office/drawing/2014/main" id="{F9C0553F-565E-4934-B850-0A875F5CF613}"/>
              </a:ext>
            </a:extLst>
          </p:cNvPr>
          <p:cNvSpPr/>
          <p:nvPr/>
        </p:nvSpPr>
        <p:spPr>
          <a:xfrm rot="5400000" flipH="1">
            <a:off x="7708120" y="2506934"/>
            <a:ext cx="311156" cy="15329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Pravá složená závorka 39">
            <a:extLst>
              <a:ext uri="{FF2B5EF4-FFF2-40B4-BE49-F238E27FC236}">
                <a16:creationId xmlns:a16="http://schemas.microsoft.com/office/drawing/2014/main" id="{BF39A4C2-EC1B-4A8B-85B4-303418931B36}"/>
              </a:ext>
            </a:extLst>
          </p:cNvPr>
          <p:cNvSpPr/>
          <p:nvPr/>
        </p:nvSpPr>
        <p:spPr>
          <a:xfrm rot="5400000" flipH="1">
            <a:off x="6166974" y="2506934"/>
            <a:ext cx="311156" cy="15329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F04A308E-1E5A-4640-B589-12BEF08F6D8B}"/>
              </a:ext>
            </a:extLst>
          </p:cNvPr>
          <p:cNvSpPr txBox="1"/>
          <p:nvPr/>
        </p:nvSpPr>
        <p:spPr>
          <a:xfrm>
            <a:off x="7612660" y="2642287"/>
            <a:ext cx="68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B53486F-9B71-40A0-8DF3-992427492763}"/>
              </a:ext>
            </a:extLst>
          </p:cNvPr>
          <p:cNvSpPr txBox="1"/>
          <p:nvPr/>
        </p:nvSpPr>
        <p:spPr>
          <a:xfrm>
            <a:off x="6063323" y="2635827"/>
            <a:ext cx="68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0,5</a:t>
            </a:r>
          </a:p>
        </p:txBody>
      </p:sp>
      <p:sp>
        <p:nvSpPr>
          <p:cNvPr id="2" name="Ovál 1"/>
          <p:cNvSpPr/>
          <p:nvPr/>
        </p:nvSpPr>
        <p:spPr>
          <a:xfrm>
            <a:off x="5280419" y="3236670"/>
            <a:ext cx="553343" cy="553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E950C6F5-C93F-4CC7-88C6-E4E898CEFDE1}"/>
              </a:ext>
            </a:extLst>
          </p:cNvPr>
          <p:cNvCxnSpPr>
            <a:cxnSpLocks/>
          </p:cNvCxnSpPr>
          <p:nvPr/>
        </p:nvCxnSpPr>
        <p:spPr>
          <a:xfrm>
            <a:off x="5588597" y="6198529"/>
            <a:ext cx="3074126" cy="9426"/>
          </a:xfrm>
          <a:prstGeom prst="straightConnector1">
            <a:avLst/>
          </a:prstGeom>
          <a:ln w="730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298450" y="531887"/>
            <a:ext cx="316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Proč úhel 60°? 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80975" y="5063426"/>
            <a:ext cx="316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Proč cosinus?</a:t>
            </a:r>
          </a:p>
          <a:p>
            <a:r>
              <a:rPr lang="cs-CZ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545842" y="3534465"/>
            <a:ext cx="1551369" cy="267349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/>
          <p:nvPr/>
        </p:nvCxnSpPr>
        <p:spPr>
          <a:xfrm flipH="1" flipV="1">
            <a:off x="5553701" y="3535694"/>
            <a:ext cx="1541143" cy="26709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ázek 31">
            <a:extLst>
              <a:ext uri="{FF2B5EF4-FFF2-40B4-BE49-F238E27FC236}">
                <a16:creationId xmlns:a16="http://schemas.microsoft.com/office/drawing/2014/main" id="{B6799CB3-1693-4324-86B6-DEF8857EF8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40000" contrast="40000"/>
          </a:blip>
          <a:stretch>
            <a:fillRect/>
          </a:stretch>
        </p:blipFill>
        <p:spPr>
          <a:xfrm>
            <a:off x="8451318" y="527881"/>
            <a:ext cx="3214800" cy="1354500"/>
          </a:xfrm>
          <a:prstGeom prst="rect">
            <a:avLst/>
          </a:prstGeom>
        </p:spPr>
      </p:pic>
      <p:cxnSp>
        <p:nvCxnSpPr>
          <p:cNvPr id="21" name="Přímá spojnice 20"/>
          <p:cNvCxnSpPr/>
          <p:nvPr/>
        </p:nvCxnSpPr>
        <p:spPr>
          <a:xfrm>
            <a:off x="10363481" y="1447800"/>
            <a:ext cx="431519" cy="3175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9474482" y="723215"/>
            <a:ext cx="774418" cy="15875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6776780" y="2628397"/>
            <a:ext cx="53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cs-CZ" sz="2400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760301" y="3640606"/>
            <a:ext cx="207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0° = 1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(2f</a:t>
            </a:r>
            <a:r>
              <a:rPr lang="cs-CZ" sz="2400" baseline="-25000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bg1"/>
                </a:solidFill>
              </a:rPr>
              <a:t>v)/c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8826419" y="5591943"/>
            <a:ext cx="280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60° = 0,5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(f</a:t>
            </a:r>
            <a:r>
              <a:rPr lang="cs-CZ" sz="2400" baseline="-25000" dirty="0">
                <a:solidFill>
                  <a:schemeClr val="bg1"/>
                </a:solidFill>
              </a:rPr>
              <a:t>0</a:t>
            </a:r>
            <a:r>
              <a:rPr lang="cs-CZ" sz="2400" dirty="0">
                <a:solidFill>
                  <a:schemeClr val="bg1"/>
                </a:solidFill>
              </a:rPr>
              <a:t>v)/c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888099" y="5121355"/>
            <a:ext cx="195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cos 90° = 0</a:t>
            </a:r>
          </a:p>
          <a:p>
            <a:r>
              <a:rPr lang="cs-CZ" sz="2400" dirty="0" err="1">
                <a:solidFill>
                  <a:schemeClr val="bg1"/>
                </a:solidFill>
              </a:rPr>
              <a:t>Δf</a:t>
            </a:r>
            <a:r>
              <a:rPr lang="cs-CZ" sz="2400" dirty="0">
                <a:solidFill>
                  <a:schemeClr val="bg1"/>
                </a:solidFill>
              </a:rPr>
              <a:t>= 0</a:t>
            </a:r>
          </a:p>
          <a:p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FD92157-7AF7-486C-ACAB-6BE70E04876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5400000">
            <a:off x="3959973" y="2618240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C1F0B3DD-74D0-40BE-ABC1-DF4803F39E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9000000">
            <a:off x="4535564" y="1586094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E264464A-EF22-4A84-953D-4BE947F3E3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rot="10800000">
            <a:off x="5174300" y="1410367"/>
            <a:ext cx="758801" cy="180004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8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8" grpId="0"/>
      <p:bldP spid="37" grpId="0"/>
      <p:bldP spid="38" grpId="0"/>
      <p:bldP spid="39" grpId="0" animBg="1"/>
      <p:bldP spid="40" grpId="0" animBg="1"/>
      <p:bldP spid="41" grpId="0"/>
      <p:bldP spid="42" grpId="0"/>
      <p:bldP spid="2" grpId="0" animBg="1"/>
      <p:bldP spid="5" grpId="0" animBg="1"/>
      <p:bldP spid="33" grpId="0"/>
      <p:bldP spid="7" grpId="0"/>
      <p:bldP spid="30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7BC4D404-5EC4-4441-A58D-A492F9BDC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9570"/>
          <a:stretch>
            <a:fillRect/>
          </a:stretch>
        </p:blipFill>
        <p:spPr bwMode="auto">
          <a:xfrm>
            <a:off x="0" y="3638550"/>
            <a:ext cx="5394682" cy="326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4F6A378D-101A-4EFF-A905-BF7DBC19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7" b="11855"/>
          <a:stretch>
            <a:fillRect/>
          </a:stretch>
        </p:blipFill>
        <p:spPr bwMode="auto">
          <a:xfrm>
            <a:off x="0" y="14287"/>
            <a:ext cx="5362575" cy="313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3A46F94-57F7-42F2-BB54-AA0BEE0C5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b="10725"/>
          <a:stretch>
            <a:fillRect/>
          </a:stretch>
        </p:blipFill>
        <p:spPr bwMode="auto">
          <a:xfrm>
            <a:off x="6823998" y="5571"/>
            <a:ext cx="5368002" cy="32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FC2EDA10-C13A-4016-BE31-E4D43D5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6" b="9570"/>
          <a:stretch>
            <a:fillRect/>
          </a:stretch>
        </p:blipFill>
        <p:spPr bwMode="auto">
          <a:xfrm>
            <a:off x="6858000" y="3646539"/>
            <a:ext cx="5334000" cy="32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AB913E-6D68-419D-B8E9-0F2FD5E884EC}"/>
              </a:ext>
            </a:extLst>
          </p:cNvPr>
          <p:cNvSpPr txBox="1"/>
          <p:nvPr/>
        </p:nvSpPr>
        <p:spPr>
          <a:xfrm>
            <a:off x="5288437" y="433633"/>
            <a:ext cx="164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60° vs. 64°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</a:rPr>
              <a:t>118 vs 134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D49D927-1DD3-47B4-8C22-5EA8E2AC57B5}"/>
              </a:ext>
            </a:extLst>
          </p:cNvPr>
          <p:cNvSpPr txBox="1"/>
          <p:nvPr/>
        </p:nvSpPr>
        <p:spPr>
          <a:xfrm>
            <a:off x="5212804" y="4487229"/>
            <a:ext cx="1766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</a:rPr>
              <a:t>82° vs. 86°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</a:rPr>
              <a:t>199 vs 398</a:t>
            </a:r>
          </a:p>
          <a:p>
            <a:pPr algn="ctr"/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13D5CAC-69D8-454A-9452-E6DB0A58936C}"/>
              </a:ext>
            </a:extLst>
          </p:cNvPr>
          <p:cNvCxnSpPr>
            <a:cxnSpLocks/>
          </p:cNvCxnSpPr>
          <p:nvPr/>
        </p:nvCxnSpPr>
        <p:spPr>
          <a:xfrm flipH="1" flipV="1">
            <a:off x="763570" y="160256"/>
            <a:ext cx="254523" cy="5467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C604BB5B-F29E-4798-9187-00F731A4F19F}"/>
              </a:ext>
            </a:extLst>
          </p:cNvPr>
          <p:cNvCxnSpPr>
            <a:cxnSpLocks/>
          </p:cNvCxnSpPr>
          <p:nvPr/>
        </p:nvCxnSpPr>
        <p:spPr>
          <a:xfrm flipH="1" flipV="1">
            <a:off x="7612440" y="178651"/>
            <a:ext cx="254523" cy="5467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826699A-F9F2-4769-A32A-87FD59D37C3C}"/>
              </a:ext>
            </a:extLst>
          </p:cNvPr>
          <p:cNvCxnSpPr>
            <a:cxnSpLocks/>
          </p:cNvCxnSpPr>
          <p:nvPr/>
        </p:nvCxnSpPr>
        <p:spPr>
          <a:xfrm flipH="1" flipV="1">
            <a:off x="763570" y="3786763"/>
            <a:ext cx="254523" cy="5467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BF68BB1-121A-4096-8728-C24E36E14F1E}"/>
              </a:ext>
            </a:extLst>
          </p:cNvPr>
          <p:cNvCxnSpPr>
            <a:cxnSpLocks/>
          </p:cNvCxnSpPr>
          <p:nvPr/>
        </p:nvCxnSpPr>
        <p:spPr>
          <a:xfrm flipH="1" flipV="1">
            <a:off x="7665857" y="3812229"/>
            <a:ext cx="254523" cy="546753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72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D28E8-ABA7-4754-B3FA-42C64CC54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onitor, elektronika, obrazovka, interiér&#10;&#10;Popis byl vytvořen automaticky">
            <a:extLst>
              <a:ext uri="{FF2B5EF4-FFF2-40B4-BE49-F238E27FC236}">
                <a16:creationId xmlns:a16="http://schemas.microsoft.com/office/drawing/2014/main" id="{DFFD3C64-21EF-4B47-8450-C18885FDB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/>
          <a:stretch/>
        </p:blipFill>
        <p:spPr>
          <a:xfrm>
            <a:off x="838200" y="613457"/>
            <a:ext cx="10849992" cy="5721461"/>
          </a:xfrm>
        </p:spPr>
      </p:pic>
    </p:spTree>
    <p:extLst>
      <p:ext uri="{BB962C8B-B14F-4D97-AF65-F5344CB8AC3E}">
        <p14:creationId xmlns:p14="http://schemas.microsoft.com/office/powerpoint/2010/main" val="1791430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E51A4B-1953-4470-BB3F-34C2B33CF64A}"/>
              </a:ext>
            </a:extLst>
          </p:cNvPr>
          <p:cNvSpPr txBox="1">
            <a:spLocks/>
          </p:cNvSpPr>
          <p:nvPr/>
        </p:nvSpPr>
        <p:spPr>
          <a:xfrm>
            <a:off x="2540000" y="2241549"/>
            <a:ext cx="7099300" cy="13255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b="1" dirty="0"/>
              <a:t>Dopplerovské techniky</a:t>
            </a:r>
          </a:p>
        </p:txBody>
      </p:sp>
    </p:spTree>
    <p:extLst>
      <p:ext uri="{BB962C8B-B14F-4D97-AF65-F5344CB8AC3E}">
        <p14:creationId xmlns:p14="http://schemas.microsoft.com/office/powerpoint/2010/main" val="261277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Sonar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48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 err="1"/>
              <a:t>Sound</a:t>
            </a:r>
            <a:r>
              <a:rPr lang="cs-CZ" dirty="0"/>
              <a:t> </a:t>
            </a:r>
            <a:r>
              <a:rPr lang="cs-CZ" dirty="0" err="1"/>
              <a:t>Navigation</a:t>
            </a:r>
            <a:r>
              <a:rPr lang="cs-CZ" dirty="0"/>
              <a:t> And </a:t>
            </a:r>
            <a:r>
              <a:rPr lang="cs-CZ" dirty="0" err="1"/>
              <a:t>Ranging</a:t>
            </a:r>
            <a:endParaRPr lang="cs-CZ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1914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Aktivní sonar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Pulse-echo princip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„</a:t>
            </a:r>
            <a:r>
              <a:rPr lang="cs-CZ" dirty="0" err="1"/>
              <a:t>hydrophone</a:t>
            </a:r>
            <a:r>
              <a:rPr lang="cs-CZ" dirty="0"/>
              <a:t>“</a:t>
            </a:r>
            <a:endParaRPr dirty="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000" y="2651450"/>
            <a:ext cx="571500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038DA37-5C1D-4656-81F3-152F09B9A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448175"/>
          </a:xfrm>
        </p:spPr>
        <p:txBody>
          <a:bodyPr>
            <a:normAutofit/>
          </a:bodyPr>
          <a:lstStyle/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S kontinuální nosnou vlnou (</a:t>
            </a:r>
            <a:r>
              <a:rPr lang="cs-CZ" dirty="0" err="1">
                <a:solidFill>
                  <a:schemeClr val="bg1"/>
                </a:solidFill>
                <a:cs typeface="Times New Roman" pitchFamily="18" charset="0"/>
              </a:rPr>
              <a:t>continuous</a:t>
            </a: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 - CW)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bg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Dva měniče – vysílač a přijímač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Výstupem spektrální záznam (změny rychlosti v čase)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Signál je součtem všech posunů v dráze vlnění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- Nelze určit hloubka, ze které signál přichází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Měří libovolně velké rychlosti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Tužkové Dopplery pro vyšetření periferních cév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Kontinuální </a:t>
            </a:r>
            <a:r>
              <a:rPr lang="cs-CZ" b="1" dirty="0" err="1"/>
              <a:t>doppler</a:t>
            </a:r>
            <a:endParaRPr 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B905EF-8A8D-4D46-829F-2E3E9B14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54856" y="1517887"/>
            <a:ext cx="6839554" cy="38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1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77A08C-76BB-4ECE-BF23-17E78086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27" y="0"/>
            <a:ext cx="8486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94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Pulzní </a:t>
            </a:r>
            <a:r>
              <a:rPr lang="cs-CZ" b="1" dirty="0" err="1"/>
              <a:t>doppler</a:t>
            </a:r>
            <a:endParaRPr lang="cs-CZ" b="1" dirty="0"/>
          </a:p>
        </p:txBody>
      </p:sp>
      <p:sp>
        <p:nvSpPr>
          <p:cNvPr id="4" name="Zástupný symbol pro text 4">
            <a:extLst>
              <a:ext uri="{FF2B5EF4-FFF2-40B4-BE49-F238E27FC236}">
                <a16:creationId xmlns:a16="http://schemas.microsoft.com/office/drawing/2014/main" id="{149E3F3C-D1C9-4B81-A964-C8805E693E0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10634221" cy="4914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S pulzní nosnou vlnou (pulse </a:t>
            </a:r>
            <a:r>
              <a:rPr lang="cs-CZ" dirty="0" err="1">
                <a:solidFill>
                  <a:schemeClr val="bg1"/>
                </a:solidFill>
                <a:cs typeface="Times New Roman" pitchFamily="18" charset="0"/>
              </a:rPr>
              <a:t>wave</a:t>
            </a: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 – PW)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endParaRPr lang="cs-CZ" dirty="0">
              <a:solidFill>
                <a:schemeClr val="bg1"/>
              </a:solidFill>
              <a:cs typeface="Times New Roman" pitchFamily="18" charset="0"/>
            </a:endParaRP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bg1"/>
                </a:solidFill>
                <a:cs typeface="Times New Roman" pitchFamily="18" charset="0"/>
              </a:rPr>
              <a:t>Jeden měnič, střídavě vysílá a přijímá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bg1"/>
                </a:solidFill>
              </a:rPr>
              <a:t>Doba mezi vysláním a příjmem UZ impulzu je úměrná vzdálenosti cévy od ultrazvukové sondy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Clr>
                <a:schemeClr val="bg1"/>
              </a:buClr>
              <a:buNone/>
            </a:pPr>
            <a:r>
              <a:rPr lang="cs-CZ" dirty="0">
                <a:solidFill>
                  <a:schemeClr val="bg1"/>
                </a:solidFill>
              </a:rPr>
              <a:t>Umožňuje záznam rychlostního spektra toku krve v konkrétní cévě v kombinaci s B-modem  - duplexní zobrazení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Fyzikální limitace frekvencí vysílaných pulzů - pulzní repetiční frekvence (PRF)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 - Hloubka cévy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cs-CZ" dirty="0">
                <a:solidFill>
                  <a:schemeClr val="bg1"/>
                </a:solidFill>
              </a:rPr>
              <a:t> - Rychlost toku v cévě (</a:t>
            </a:r>
            <a:r>
              <a:rPr lang="cs-CZ" dirty="0" err="1">
                <a:solidFill>
                  <a:schemeClr val="bg1"/>
                </a:solidFill>
              </a:rPr>
              <a:t>Nyquistův</a:t>
            </a:r>
            <a:r>
              <a:rPr lang="cs-CZ" dirty="0">
                <a:solidFill>
                  <a:schemeClr val="bg1"/>
                </a:solidFill>
              </a:rPr>
              <a:t> vzorkovací teorém)  </a:t>
            </a:r>
          </a:p>
          <a:p>
            <a:pPr marL="1152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333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Barevný </a:t>
            </a:r>
            <a:r>
              <a:rPr lang="cs-CZ" b="1" dirty="0" err="1"/>
              <a:t>doppler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Barevné mapování, </a:t>
            </a:r>
            <a:r>
              <a:rPr lang="cs-CZ" sz="2400" dirty="0" err="1">
                <a:solidFill>
                  <a:schemeClr val="bg1"/>
                </a:solidFill>
              </a:rPr>
              <a:t>color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doppler</a:t>
            </a:r>
            <a:endParaRPr lang="cs-CZ" sz="2400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V B-obrazu definovaná výseč, ze které je pomocí techniky pulzního Dopplera opakovaně  jedné ose sbírána informace o rychlosti a směru toku, která následně vykreslena do obrazu v podobě barevných pixelů (</a:t>
            </a:r>
            <a:r>
              <a:rPr lang="cs-CZ" sz="2400" dirty="0">
                <a:solidFill>
                  <a:schemeClr val="accent1"/>
                </a:solidFill>
              </a:rPr>
              <a:t>BA</a:t>
            </a:r>
            <a:r>
              <a:rPr lang="cs-CZ" sz="2400" dirty="0">
                <a:solidFill>
                  <a:srgbClr val="FF0000"/>
                </a:solidFill>
              </a:rPr>
              <a:t>RT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Obvykle vykreslena průměrná hodnota fázových posunů pro jednotlivý bod obrazu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 err="1">
                <a:solidFill>
                  <a:schemeClr val="bg1"/>
                </a:solidFill>
              </a:rPr>
              <a:t>Semikvantitativní</a:t>
            </a:r>
            <a:r>
              <a:rPr lang="cs-CZ" sz="2400" dirty="0">
                <a:solidFill>
                  <a:schemeClr val="bg1"/>
                </a:solidFill>
              </a:rPr>
              <a:t> hodnocení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V kombinaci se spektrálním záznamem pulzního Dopplera – triplexní zobrazení</a:t>
            </a:r>
          </a:p>
        </p:txBody>
      </p:sp>
    </p:spTree>
    <p:extLst>
      <p:ext uri="{BB962C8B-B14F-4D97-AF65-F5344CB8AC3E}">
        <p14:creationId xmlns:p14="http://schemas.microsoft.com/office/powerpoint/2010/main" val="2229239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831\Downloads\Capture-18_35_2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393" y="0"/>
            <a:ext cx="7246938" cy="534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0CF7586F-DE46-45C6-8F7D-D94BDBF4E393}"/>
              </a:ext>
            </a:extLst>
          </p:cNvPr>
          <p:cNvSpPr txBox="1">
            <a:spLocks/>
          </p:cNvSpPr>
          <p:nvPr/>
        </p:nvSpPr>
        <p:spPr>
          <a:xfrm>
            <a:off x="727353" y="5481637"/>
            <a:ext cx="4217709" cy="137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1"/>
                </a:solidFill>
              </a:rPr>
              <a:t>Pokles vzorkovací frekvence obrazu –  FR (</a:t>
            </a:r>
            <a:r>
              <a:rPr lang="cs-CZ" dirty="0" err="1">
                <a:solidFill>
                  <a:schemeClr val="bg1"/>
                </a:solidFill>
              </a:rPr>
              <a:t>frame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rate</a:t>
            </a:r>
            <a:r>
              <a:rPr lang="cs-CZ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AA7AF0D-84EB-458F-BD24-467B685C0955}"/>
              </a:ext>
            </a:extLst>
          </p:cNvPr>
          <p:cNvSpPr/>
          <p:nvPr/>
        </p:nvSpPr>
        <p:spPr>
          <a:xfrm>
            <a:off x="-47393" y="348792"/>
            <a:ext cx="774746" cy="69758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C:\Users\1831\Downloads\Capture-18_35_10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25" y="1776151"/>
            <a:ext cx="6937875" cy="508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614672B8-07E0-4A8B-B593-5CD98AC95EBD}"/>
              </a:ext>
            </a:extLst>
          </p:cNvPr>
          <p:cNvSpPr/>
          <p:nvPr/>
        </p:nvSpPr>
        <p:spPr>
          <a:xfrm>
            <a:off x="5254125" y="2075469"/>
            <a:ext cx="774746" cy="69758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19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F5E335D-46ED-41EE-B2E0-ABE64BDE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Energetický </a:t>
            </a:r>
            <a:r>
              <a:rPr lang="cs-CZ" b="1" dirty="0" err="1"/>
              <a:t>doppler</a:t>
            </a:r>
            <a:endParaRPr lang="cs-CZ" b="1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7879B5-8937-43A5-AEA2-07CE6000C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Power </a:t>
            </a:r>
            <a:r>
              <a:rPr lang="cs-CZ" sz="2400" dirty="0" err="1">
                <a:solidFill>
                  <a:schemeClr val="bg1"/>
                </a:solidFill>
              </a:rPr>
              <a:t>doppler</a:t>
            </a:r>
            <a:r>
              <a:rPr lang="cs-CZ" sz="2400" dirty="0">
                <a:solidFill>
                  <a:schemeClr val="bg1"/>
                </a:solidFill>
              </a:rPr>
              <a:t>, (CPA </a:t>
            </a:r>
            <a:r>
              <a:rPr lang="cs-CZ" sz="2400" dirty="0" err="1">
                <a:solidFill>
                  <a:schemeClr val="bg1"/>
                </a:solidFill>
              </a:rPr>
              <a:t>color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power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angio</a:t>
            </a:r>
            <a:r>
              <a:rPr lang="cs-CZ" sz="2400" dirty="0">
                <a:solidFill>
                  <a:schemeClr val="bg1"/>
                </a:solidFill>
              </a:rPr>
              <a:t>)</a:t>
            </a:r>
          </a:p>
          <a:p>
            <a:pPr marL="115200" indent="0">
              <a:lnSpc>
                <a:spcPct val="100000"/>
              </a:lnSpc>
              <a:buNone/>
            </a:pPr>
            <a:endParaRPr lang="cs-CZ" sz="2400" dirty="0">
              <a:solidFill>
                <a:schemeClr val="bg1"/>
              </a:solidFill>
            </a:endParaRP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Obdoba barevného mapování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Zobrazuje celou energii dopplerovského signálu – krom rychlosti započítává i intenzitu signálu (energie úměrná ploše vymezené spektrální křivkou)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Citlivost pro velmi pomalé toky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Málo ovlivněna úhlem </a:t>
            </a:r>
          </a:p>
          <a:p>
            <a:pPr marL="115200" indent="0">
              <a:lnSpc>
                <a:spcPct val="100000"/>
              </a:lnSpc>
              <a:buNone/>
            </a:pPr>
            <a:r>
              <a:rPr lang="cs-CZ" sz="2400" dirty="0">
                <a:solidFill>
                  <a:schemeClr val="bg1"/>
                </a:solidFill>
              </a:rPr>
              <a:t>Nevhodná k určení rychlosti</a:t>
            </a:r>
          </a:p>
          <a:p>
            <a:pPr marL="115200">
              <a:lnSpc>
                <a:spcPct val="100000"/>
              </a:lnSpc>
            </a:pPr>
            <a:endParaRPr lang="cs-CZ" sz="2400" dirty="0"/>
          </a:p>
          <a:p>
            <a:pPr marL="115200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Picture 2052" descr="Hrazdira_uz_brozurka_krivka">
            <a:extLst>
              <a:ext uri="{FF2B5EF4-FFF2-40B4-BE49-F238E27FC236}">
                <a16:creationId xmlns:a16="http://schemas.microsoft.com/office/drawing/2014/main" id="{13C73FED-AC64-46C2-BB5E-F390AD66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21" y="4782761"/>
            <a:ext cx="3505200" cy="18986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00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EF858-FCCA-46FD-9B3E-4600F737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6030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Barevný </a:t>
            </a:r>
            <a:r>
              <a:rPr lang="cs-CZ" sz="3200" dirty="0" err="1">
                <a:solidFill>
                  <a:schemeClr val="bg1"/>
                </a:solidFill>
              </a:rPr>
              <a:t>doppler</a:t>
            </a:r>
            <a:r>
              <a:rPr lang="cs-CZ" sz="3200" dirty="0">
                <a:solidFill>
                  <a:schemeClr val="bg1"/>
                </a:solidFill>
              </a:rPr>
              <a:t> vs. energetický </a:t>
            </a:r>
            <a:r>
              <a:rPr lang="cs-CZ" sz="3200" dirty="0" err="1">
                <a:solidFill>
                  <a:schemeClr val="bg1"/>
                </a:solidFill>
              </a:rPr>
              <a:t>doppler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D7CE202-2158-4A91-BD25-49E3783F7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8823"/>
            <a:ext cx="6019801" cy="384209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E54275-9029-490D-88F1-2AEC0C6D1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8824"/>
            <a:ext cx="6058722" cy="38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6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Praktická nastavení dopplerovského ultrazvuku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Steer</a:t>
            </a:r>
            <a:r>
              <a:rPr lang="cs-CZ" dirty="0">
                <a:solidFill>
                  <a:schemeClr val="bg1"/>
                </a:solidFill>
              </a:rPr>
              <a:t> – vychýlení UZ svazku pro zisk vhodného dopplerovského úhlu 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Pro barevný i spektrální záznam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Definuje vlastní úhel mezi UZ vlněním a cévou</a:t>
            </a: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BE2817A-CE2B-467F-B203-15F123E630A6}"/>
              </a:ext>
            </a:extLst>
          </p:cNvPr>
          <p:cNvCxnSpPr/>
          <p:nvPr/>
        </p:nvCxnSpPr>
        <p:spPr>
          <a:xfrm>
            <a:off x="8427563" y="1690688"/>
            <a:ext cx="1008668" cy="2768190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B9C9D9C-0253-4943-8D6B-5E57BE32E5F6}"/>
              </a:ext>
            </a:extLst>
          </p:cNvPr>
          <p:cNvCxnSpPr>
            <a:cxnSpLocks/>
          </p:cNvCxnSpPr>
          <p:nvPr/>
        </p:nvCxnSpPr>
        <p:spPr>
          <a:xfrm>
            <a:off x="7616858" y="2205873"/>
            <a:ext cx="593889" cy="1602556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B1AFC741-7197-466A-836D-2404ACFB9CD5}"/>
              </a:ext>
            </a:extLst>
          </p:cNvPr>
          <p:cNvCxnSpPr>
            <a:cxnSpLocks/>
          </p:cNvCxnSpPr>
          <p:nvPr/>
        </p:nvCxnSpPr>
        <p:spPr>
          <a:xfrm>
            <a:off x="9219414" y="2205873"/>
            <a:ext cx="575035" cy="1602556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2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Praktická nastavení dopplerovského ultrazvuku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Angle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correct</a:t>
            </a:r>
            <a:r>
              <a:rPr lang="cs-CZ" dirty="0">
                <a:solidFill>
                  <a:schemeClr val="bg1"/>
                </a:solidFill>
              </a:rPr>
              <a:t> – úhlová korekce, pro správný výpočet rychlosti spektrálního záznamu</a:t>
            </a: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CDA5B7DB-EE03-4441-AEF1-5B244AF23186}"/>
              </a:ext>
            </a:extLst>
          </p:cNvPr>
          <p:cNvCxnSpPr>
            <a:cxnSpLocks/>
          </p:cNvCxnSpPr>
          <p:nvPr/>
        </p:nvCxnSpPr>
        <p:spPr>
          <a:xfrm>
            <a:off x="8464615" y="2799761"/>
            <a:ext cx="933253" cy="131975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2B5B95CB-D306-4E3D-B907-B5E305171585}"/>
              </a:ext>
            </a:extLst>
          </p:cNvPr>
          <p:cNvSpPr/>
          <p:nvPr/>
        </p:nvSpPr>
        <p:spPr>
          <a:xfrm>
            <a:off x="5586952" y="1671834"/>
            <a:ext cx="490194" cy="51222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D849EA7-F8C6-4A70-A650-D6B6117347CB}"/>
              </a:ext>
            </a:extLst>
          </p:cNvPr>
          <p:cNvSpPr/>
          <p:nvPr/>
        </p:nvSpPr>
        <p:spPr>
          <a:xfrm>
            <a:off x="11353800" y="4260915"/>
            <a:ext cx="838200" cy="259708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59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Praktická nastavení dopplerovského ultrazvuku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Sample </a:t>
            </a:r>
            <a:r>
              <a:rPr lang="cs-CZ" b="1" dirty="0" err="1">
                <a:solidFill>
                  <a:schemeClr val="bg1"/>
                </a:solidFill>
              </a:rPr>
              <a:t>volume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– vzorkovací objem, odpovídá rozsahu měřené cévy 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55B713CD-950F-4493-BDB0-96536420F4EC}"/>
              </a:ext>
            </a:extLst>
          </p:cNvPr>
          <p:cNvCxnSpPr>
            <a:cxnSpLocks/>
          </p:cNvCxnSpPr>
          <p:nvPr/>
        </p:nvCxnSpPr>
        <p:spPr>
          <a:xfrm>
            <a:off x="8748074" y="2714788"/>
            <a:ext cx="141402" cy="0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3ED35D3D-7530-4153-8D04-B4C690AF9EBF}"/>
              </a:ext>
            </a:extLst>
          </p:cNvPr>
          <p:cNvCxnSpPr>
            <a:cxnSpLocks/>
          </p:cNvCxnSpPr>
          <p:nvPr/>
        </p:nvCxnSpPr>
        <p:spPr>
          <a:xfrm>
            <a:off x="8889476" y="3026004"/>
            <a:ext cx="141402" cy="0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DBC2966F-1273-4784-98F0-90597277FEA8}"/>
              </a:ext>
            </a:extLst>
          </p:cNvPr>
          <p:cNvSpPr/>
          <p:nvPr/>
        </p:nvSpPr>
        <p:spPr>
          <a:xfrm>
            <a:off x="4737231" y="4123613"/>
            <a:ext cx="892388" cy="51222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2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Ultrazvuk v praxi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První praktické využití - 1941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detekce vad kovových materiálů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„</a:t>
            </a:r>
            <a:r>
              <a:rPr lang="cs-CZ" dirty="0" err="1"/>
              <a:t>supersonic</a:t>
            </a:r>
            <a:r>
              <a:rPr lang="cs-CZ" dirty="0"/>
              <a:t> </a:t>
            </a:r>
            <a:r>
              <a:rPr lang="cs-CZ" dirty="0" err="1"/>
              <a:t>reflectoscope</a:t>
            </a:r>
            <a:r>
              <a:rPr lang="cs-CZ" dirty="0"/>
              <a:t>“</a:t>
            </a:r>
            <a:endParaRPr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99B6AE-B15F-42A3-878B-BEABDB17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679" y="0"/>
            <a:ext cx="5188421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88C9DDE-D473-48D5-8F30-D748F7845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3752850"/>
            <a:ext cx="4469564" cy="275844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Praktická nastavení dopplerovského ultrazvuku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1831975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Scale</a:t>
            </a:r>
            <a:r>
              <a:rPr lang="cs-CZ" dirty="0">
                <a:solidFill>
                  <a:schemeClr val="bg1"/>
                </a:solidFill>
              </a:rPr>
              <a:t> – škála, definuje rozsah měřených hodnot, pro barevný i spektrální záznam</a:t>
            </a: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4E77F375-F360-46F6-A784-43FA9480E6E5}"/>
              </a:ext>
            </a:extLst>
          </p:cNvPr>
          <p:cNvSpPr/>
          <p:nvPr/>
        </p:nvSpPr>
        <p:spPr>
          <a:xfrm>
            <a:off x="11353800" y="4260915"/>
            <a:ext cx="838200" cy="259708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B352D1F-C35B-41AC-8B82-A39B1F31E6E1}"/>
              </a:ext>
            </a:extLst>
          </p:cNvPr>
          <p:cNvSpPr/>
          <p:nvPr/>
        </p:nvSpPr>
        <p:spPr>
          <a:xfrm>
            <a:off x="11517217" y="1559943"/>
            <a:ext cx="838200" cy="2597085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202FDD83-CDBC-49E6-980A-FFBFC1A8DF56}"/>
              </a:ext>
            </a:extLst>
          </p:cNvPr>
          <p:cNvCxnSpPr>
            <a:cxnSpLocks/>
          </p:cNvCxnSpPr>
          <p:nvPr/>
        </p:nvCxnSpPr>
        <p:spPr>
          <a:xfrm>
            <a:off x="11688896" y="2840863"/>
            <a:ext cx="538679" cy="0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C3BAF77-9557-478C-AAA9-476CD0085416}"/>
              </a:ext>
            </a:extLst>
          </p:cNvPr>
          <p:cNvCxnSpPr>
            <a:cxnSpLocks/>
          </p:cNvCxnSpPr>
          <p:nvPr/>
        </p:nvCxnSpPr>
        <p:spPr>
          <a:xfrm>
            <a:off x="5078776" y="6043499"/>
            <a:ext cx="6610120" cy="0"/>
          </a:xfrm>
          <a:prstGeom prst="line">
            <a:avLst/>
          </a:prstGeom>
          <a:ln w="825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8E60A08-E59B-4101-926C-BA99F9C03812}"/>
              </a:ext>
            </a:extLst>
          </p:cNvPr>
          <p:cNvSpPr txBox="1">
            <a:spLocks/>
          </p:cNvSpPr>
          <p:nvPr/>
        </p:nvSpPr>
        <p:spPr>
          <a:xfrm>
            <a:off x="838200" y="3817325"/>
            <a:ext cx="3611252" cy="251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 err="1">
                <a:solidFill>
                  <a:schemeClr val="bg1"/>
                </a:solidFill>
              </a:rPr>
              <a:t>Baseline</a:t>
            </a:r>
            <a:r>
              <a:rPr lang="cs-CZ" dirty="0">
                <a:solidFill>
                  <a:schemeClr val="bg1"/>
                </a:solidFill>
              </a:rPr>
              <a:t> – základní (nulová) linie pro barevný i spektrální záznam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Praktická nastavení dopplerovského ultrazvuku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</a:rPr>
              <a:t>WF – </a:t>
            </a:r>
            <a:r>
              <a:rPr lang="cs-CZ" b="1" dirty="0" err="1">
                <a:solidFill>
                  <a:schemeClr val="bg1"/>
                </a:solidFill>
              </a:rPr>
              <a:t>wall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filter</a:t>
            </a:r>
            <a:endParaRPr lang="cs-CZ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hranice filtrovaných nízkých frekvencí pro odstranění šumu</a:t>
            </a: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F12D825A-FAEF-4D56-AAFC-55B6A93C3EA1}"/>
              </a:ext>
            </a:extLst>
          </p:cNvPr>
          <p:cNvSpPr/>
          <p:nvPr/>
        </p:nvSpPr>
        <p:spPr>
          <a:xfrm>
            <a:off x="4737230" y="3429000"/>
            <a:ext cx="892388" cy="51222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AFA2013-12B6-4269-B06A-9E501D89363E}"/>
              </a:ext>
            </a:extLst>
          </p:cNvPr>
          <p:cNvSpPr/>
          <p:nvPr/>
        </p:nvSpPr>
        <p:spPr>
          <a:xfrm>
            <a:off x="4737230" y="4018233"/>
            <a:ext cx="892388" cy="51222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9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Hodnocení dopplerovského záznamu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611252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>
                <a:solidFill>
                  <a:schemeClr val="bg1"/>
                </a:solidFill>
              </a:rPr>
              <a:t>Velocities</a:t>
            </a:r>
            <a:r>
              <a:rPr lang="cs-CZ" dirty="0">
                <a:solidFill>
                  <a:schemeClr val="bg1"/>
                </a:solidFill>
              </a:rPr>
              <a:t> – rychlosti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PSV – </a:t>
            </a:r>
            <a:r>
              <a:rPr lang="cs-CZ" dirty="0" err="1">
                <a:solidFill>
                  <a:schemeClr val="bg1"/>
                </a:solidFill>
              </a:rPr>
              <a:t>peak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systolic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velocity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EDV – end </a:t>
            </a:r>
            <a:r>
              <a:rPr lang="cs-CZ" dirty="0" err="1">
                <a:solidFill>
                  <a:schemeClr val="bg1"/>
                </a:solidFill>
              </a:rPr>
              <a:t>diastolic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velocity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MDV – </a:t>
            </a:r>
            <a:r>
              <a:rPr lang="cs-CZ" dirty="0" err="1">
                <a:solidFill>
                  <a:schemeClr val="bg1"/>
                </a:solidFill>
              </a:rPr>
              <a:t>minimal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dilastolic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velocity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RI – resistence index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AT – </a:t>
            </a:r>
            <a:r>
              <a:rPr lang="cs-CZ" dirty="0" err="1">
                <a:solidFill>
                  <a:schemeClr val="bg1"/>
                </a:solidFill>
              </a:rPr>
              <a:t>acceleration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time</a:t>
            </a: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1831\Downloads\Capture-14_45_29-2.jpg">
            <a:extLst>
              <a:ext uri="{FF2B5EF4-FFF2-40B4-BE49-F238E27FC236}">
                <a16:creationId xmlns:a16="http://schemas.microsoft.com/office/drawing/2014/main" id="{74BE13F7-F53A-47BD-8DD3-39A5160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30" y="1389226"/>
            <a:ext cx="7454770" cy="546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C4CDCA3C-F8FD-4F14-A77B-2313AD6AE59D}"/>
              </a:ext>
            </a:extLst>
          </p:cNvPr>
          <p:cNvSpPr/>
          <p:nvPr/>
        </p:nvSpPr>
        <p:spPr>
          <a:xfrm>
            <a:off x="10415530" y="1825624"/>
            <a:ext cx="1526754" cy="1876043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9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Dodržovat správné nastavení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Co nejmenší úhel (do 60°) –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steering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Úhlová korekce dle skutečného průběhu cévy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Přizpůsobení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baseline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cs-CZ" dirty="0" err="1">
                <a:solidFill>
                  <a:schemeClr val="bg1">
                    <a:lumMod val="95000"/>
                  </a:schemeClr>
                </a:solidFill>
              </a:rPr>
              <a:t>scale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 – odstranění artefaktů</a:t>
            </a:r>
          </a:p>
          <a:p>
            <a:pPr marL="0" indent="0">
              <a:buNone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Vhodný přednastavený program</a:t>
            </a:r>
          </a:p>
          <a:p>
            <a:pPr>
              <a:buFontTx/>
              <a:buChar char="-"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b="1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33580883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Výsledek obrázku pro doppler effect jok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42453"/>
            <a:ext cx="6554478" cy="65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redd.it/wff7dt5sgdr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8" y="228599"/>
            <a:ext cx="5317521" cy="65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43151" y="268885"/>
            <a:ext cx="679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chemeClr val="bg1"/>
                </a:solidFill>
              </a:rPr>
              <a:t>Děkuji za </a:t>
            </a:r>
            <a:r>
              <a:rPr lang="cs-CZ" sz="6000" dirty="0"/>
              <a:t>pozornost</a:t>
            </a:r>
          </a:p>
        </p:txBody>
      </p:sp>
    </p:spTree>
    <p:extLst>
      <p:ext uri="{BB962C8B-B14F-4D97-AF65-F5344CB8AC3E}">
        <p14:creationId xmlns:p14="http://schemas.microsoft.com/office/powerpoint/2010/main" val="66316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353800" cy="13257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bg1"/>
                </a:solidFill>
              </a:rPr>
              <a:t>Průkopníci v medicíně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838200" y="16908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Karl Theodore a </a:t>
            </a:r>
            <a:r>
              <a:rPr lang="cs-CZ" dirty="0" err="1"/>
              <a:t>Friederich</a:t>
            </a:r>
            <a:r>
              <a:rPr lang="cs-CZ" dirty="0"/>
              <a:t> </a:t>
            </a:r>
            <a:r>
              <a:rPr lang="cs-CZ" dirty="0" err="1"/>
              <a:t>Dussik</a:t>
            </a:r>
            <a:r>
              <a:rPr lang="cs-CZ" dirty="0"/>
              <a:t> - 1937 (mozkové nádory)</a:t>
            </a:r>
            <a:endParaRPr dirty="0"/>
          </a:p>
          <a:p>
            <a:pPr marL="0" lvl="0" indent="0">
              <a:buNone/>
            </a:pPr>
            <a:r>
              <a:rPr lang="cs-CZ" dirty="0"/>
              <a:t>George Ludwig – 1949 (lokalizace žlučových kamenu, rychlost šíření UZ)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John Julian </a:t>
            </a:r>
            <a:r>
              <a:rPr lang="cs-CZ" dirty="0" err="1"/>
              <a:t>Wild</a:t>
            </a:r>
            <a:r>
              <a:rPr lang="cs-CZ" dirty="0"/>
              <a:t>  - 1950 (ileus) A-mód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Douglas </a:t>
            </a:r>
            <a:r>
              <a:rPr lang="cs-CZ" dirty="0" err="1"/>
              <a:t>Howry</a:t>
            </a:r>
            <a:r>
              <a:rPr lang="cs-CZ" dirty="0"/>
              <a:t> - 1949 B-mód skener (</a:t>
            </a:r>
            <a:r>
              <a:rPr lang="cs-CZ" dirty="0" err="1"/>
              <a:t>somaskop</a:t>
            </a:r>
            <a:r>
              <a:rPr lang="cs-CZ" dirty="0"/>
              <a:t>)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cs-CZ" dirty="0"/>
              <a:t>Ian Donald - 1958 (gynekologie) A-mód, B-mód</a:t>
            </a:r>
            <a:endParaRPr dirty="0"/>
          </a:p>
          <a:p>
            <a:pPr marL="0" lvl="0" indent="0">
              <a:buNone/>
            </a:pPr>
            <a:r>
              <a:rPr lang="cs-CZ" dirty="0"/>
              <a:t>Inge </a:t>
            </a:r>
            <a:r>
              <a:rPr lang="cs-CZ" dirty="0" err="1"/>
              <a:t>Edler</a:t>
            </a:r>
            <a:r>
              <a:rPr lang="cs-CZ" dirty="0"/>
              <a:t> a Carl </a:t>
            </a:r>
            <a:r>
              <a:rPr lang="cs-CZ" dirty="0" err="1"/>
              <a:t>Hellmuth</a:t>
            </a:r>
            <a:r>
              <a:rPr lang="cs-CZ" dirty="0"/>
              <a:t> Hertz 1954 -M- mód echokardiografie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4B939-7522-4052-ADE0-E4A14AC4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Karl Theodore </a:t>
            </a:r>
            <a:r>
              <a:rPr lang="cs-CZ" sz="3200" u="sng" dirty="0" err="1"/>
              <a:t>Dussik</a:t>
            </a:r>
            <a:endParaRPr lang="cs-CZ" sz="3200" u="sng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71F35B-F403-416D-A8F1-E40D3686A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24589" y="5292546"/>
            <a:ext cx="5129211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T1 --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ultrasonic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generator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Q1--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transmitter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Q2 --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T2 --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converter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waterbath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 --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photographic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-sensitive </a:t>
            </a:r>
            <a:r>
              <a:rPr kumimoji="0" lang="cs-CZ" alt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*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sz="1200" dirty="0" err="1"/>
              <a:t>from</a:t>
            </a:r>
            <a:r>
              <a:rPr lang="cs-CZ" sz="1200" dirty="0"/>
              <a:t> "</a:t>
            </a:r>
            <a:r>
              <a:rPr lang="cs-CZ" sz="1200" dirty="0" err="1"/>
              <a:t>Ultraschall</a:t>
            </a:r>
            <a:r>
              <a:rPr lang="cs-CZ" sz="1200" dirty="0"/>
              <a:t>" by </a:t>
            </a:r>
            <a:r>
              <a:rPr lang="cs-CZ" sz="1200" dirty="0" err="1"/>
              <a:t>Lieselott</a:t>
            </a:r>
            <a:r>
              <a:rPr lang="cs-CZ" sz="1200" dirty="0"/>
              <a:t> </a:t>
            </a:r>
            <a:r>
              <a:rPr lang="cs-CZ" sz="1200" dirty="0" err="1"/>
              <a:t>Herforth</a:t>
            </a:r>
            <a:r>
              <a:rPr lang="cs-CZ" sz="1200" dirty="0"/>
              <a:t> and Herbert Winter. B.G. </a:t>
            </a:r>
            <a:r>
              <a:rPr lang="cs-CZ" sz="1200" dirty="0" err="1"/>
              <a:t>Teubner</a:t>
            </a:r>
            <a:r>
              <a:rPr lang="cs-CZ" sz="1200" dirty="0"/>
              <a:t> </a:t>
            </a:r>
            <a:r>
              <a:rPr lang="cs-CZ" sz="1200" dirty="0" err="1"/>
              <a:t>Verlagsgesellschaft</a:t>
            </a:r>
            <a:r>
              <a:rPr lang="cs-CZ" sz="1200" dirty="0"/>
              <a:t>, </a:t>
            </a:r>
            <a:r>
              <a:rPr lang="cs-CZ" sz="1200" dirty="0" err="1"/>
              <a:t>Leipzig</a:t>
            </a:r>
            <a:r>
              <a:rPr lang="cs-CZ" sz="1200" dirty="0"/>
              <a:t>, 1958.</a:t>
            </a:r>
            <a:b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www.ob-ultrasound.net/project/dussik4.jpg">
            <a:extLst>
              <a:ext uri="{FF2B5EF4-FFF2-40B4-BE49-F238E27FC236}">
                <a16:creationId xmlns:a16="http://schemas.microsoft.com/office/drawing/2014/main" id="{94D2B5AC-2BBD-4AEA-A802-3A71B4626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692656"/>
            <a:ext cx="21812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b-ultrasound.net/project/dussik_diagram.jpg">
            <a:extLst>
              <a:ext uri="{FF2B5EF4-FFF2-40B4-BE49-F238E27FC236}">
                <a16:creationId xmlns:a16="http://schemas.microsoft.com/office/drawing/2014/main" id="{29AF396A-ADEA-4249-8CC8-09D5D6B3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9" y="4920963"/>
            <a:ext cx="5135561" cy="17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ob-ultrasound.net/project/hyperphonogram3.jpg">
            <a:extLst>
              <a:ext uri="{FF2B5EF4-FFF2-40B4-BE49-F238E27FC236}">
                <a16:creationId xmlns:a16="http://schemas.microsoft.com/office/drawing/2014/main" id="{4643D186-FDEA-4579-BB85-FA900855A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2" y="750523"/>
            <a:ext cx="3028950" cy="421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ob-ultrasound.net/project/dussik5.jpg">
            <a:extLst>
              <a:ext uri="{FF2B5EF4-FFF2-40B4-BE49-F238E27FC236}">
                <a16:creationId xmlns:a16="http://schemas.microsoft.com/office/drawing/2014/main" id="{FED19CBC-79CC-438C-B561-34B24318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9" y="2860045"/>
            <a:ext cx="3361040" cy="23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096ED14-9A3B-44D8-B324-A3E20C433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12" y="1242423"/>
            <a:ext cx="5795100" cy="18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1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48D9C6F-4CB9-41A8-9D7B-CCCD1B1B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George </a:t>
            </a:r>
            <a:r>
              <a:rPr lang="cs-CZ" sz="3200" u="sng" dirty="0" err="1"/>
              <a:t>Döring</a:t>
            </a:r>
            <a:r>
              <a:rPr lang="cs-CZ" sz="3200" u="sng" dirty="0"/>
              <a:t> Ludwig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C40C19C-7C48-43CA-8F05-84CEC687E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ob-ultrasound.net/project/Ludwig_1972.jpg">
            <a:extLst>
              <a:ext uri="{FF2B5EF4-FFF2-40B4-BE49-F238E27FC236}">
                <a16:creationId xmlns:a16="http://schemas.microsoft.com/office/drawing/2014/main" id="{739918DE-C5A5-40A7-8DC9-E234505B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379" y="681037"/>
            <a:ext cx="3085773" cy="395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B75322-8CA1-4F42-96CC-F7750E159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5" y="1299597"/>
            <a:ext cx="6730274" cy="2668371"/>
          </a:xfrm>
          <a:prstGeom prst="rect">
            <a:avLst/>
          </a:prstGeom>
        </p:spPr>
      </p:pic>
      <p:pic>
        <p:nvPicPr>
          <p:cNvPr id="1028" name="Picture 4" descr="http://www.ob-ultrasound.net/project/Ludwig/Ludwig_Ultrasonic_Locator2.jpg">
            <a:extLst>
              <a:ext uri="{FF2B5EF4-FFF2-40B4-BE49-F238E27FC236}">
                <a16:creationId xmlns:a16="http://schemas.microsoft.com/office/drawing/2014/main" id="{E7D42292-4BB7-4583-90A2-52D60FAF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72" y="2633783"/>
            <a:ext cx="2817086" cy="359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4B3A0A-CD0D-44B5-9542-9DF3F84C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15" y="4102905"/>
            <a:ext cx="2905257" cy="21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9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0DF4B77-B9C2-4108-A4BA-F5863DCE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u="sng" dirty="0"/>
              <a:t>John Julian </a:t>
            </a:r>
            <a:r>
              <a:rPr lang="cs-CZ" sz="3200" u="sng" dirty="0" err="1"/>
              <a:t>Wild</a:t>
            </a:r>
            <a:endParaRPr lang="cs-CZ" sz="3200" u="sng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D17FFA4-0B0A-4A1E-B152-719B8CB43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http://www.ob-ultrasound.net/jjwildbio.html</a:t>
            </a:r>
          </a:p>
        </p:txBody>
      </p:sp>
      <p:pic>
        <p:nvPicPr>
          <p:cNvPr id="4098" name="Picture 2" descr="http://www.ob-ultrasound.net/project/jjwild8.jpg">
            <a:extLst>
              <a:ext uri="{FF2B5EF4-FFF2-40B4-BE49-F238E27FC236}">
                <a16:creationId xmlns:a16="http://schemas.microsoft.com/office/drawing/2014/main" id="{91CCB666-9387-426B-AB9C-2ECC9CC2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02" y="500213"/>
            <a:ext cx="22955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B59C971-6379-46CD-811A-9969DC48F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6" y="1391793"/>
            <a:ext cx="6175800" cy="49947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8177EA9-306B-4121-B9CC-26C0609AD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856" y="3349538"/>
            <a:ext cx="3442620" cy="28274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BA620E-4ED9-4E53-9915-BFFB8E8F9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206" y="500213"/>
            <a:ext cx="2470061" cy="28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8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1873</Words>
  <Application>Microsoft Office PowerPoint</Application>
  <PresentationFormat>Širokoúhlá obrazovka</PresentationFormat>
  <Paragraphs>313</Paragraphs>
  <Slides>54</Slides>
  <Notes>25</Notes>
  <HiddenSlides>3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Motiv Office</vt:lpstr>
      <vt:lpstr>Základní principy a historie ultrazvukového vyšetřování</vt:lpstr>
      <vt:lpstr>Ultrazvuk</vt:lpstr>
      <vt:lpstr>Piezoelektrický jev</vt:lpstr>
      <vt:lpstr>Sonar</vt:lpstr>
      <vt:lpstr>Ultrazvuk v praxi</vt:lpstr>
      <vt:lpstr>Průkopníci v medicíně</vt:lpstr>
      <vt:lpstr>Karl Theodore Dussik</vt:lpstr>
      <vt:lpstr>George Döring Ludwig</vt:lpstr>
      <vt:lpstr>John Julian Wild</vt:lpstr>
      <vt:lpstr>Douglass Howry</vt:lpstr>
      <vt:lpstr>Ian Donald</vt:lpstr>
      <vt:lpstr>Inge Edler a Carl Hellmuth Hertz </vt:lpstr>
      <vt:lpstr>Prezentace aplikace PowerPoint</vt:lpstr>
      <vt:lpstr>Základní principy ultrazvukového vyšetřování </vt:lpstr>
      <vt:lpstr>Šíření ultrazvuku prostředním</vt:lpstr>
      <vt:lpstr>Principy ultrazvukového zobrazování</vt:lpstr>
      <vt:lpstr>Možnosti rekonstrukce obrazu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Dopplerův jev</vt:lpstr>
      <vt:lpstr>Dopplerovské techniky</vt:lpstr>
      <vt:lpstr>Prezentace aplikace PowerPoint</vt:lpstr>
      <vt:lpstr>Prezentace aplikace PowerPoint</vt:lpstr>
      <vt:lpstr>Prezentace aplikace PowerPoint</vt:lpstr>
      <vt:lpstr>Prezentace aplikace PowerPoint</vt:lpstr>
      <vt:lpstr>Bezpečnost ultrazvukového vyšetřování </vt:lpstr>
      <vt:lpstr>Prezentace aplikace PowerPoint</vt:lpstr>
      <vt:lpstr>Princip Dopplerovského zobrazení</vt:lpstr>
      <vt:lpstr>Dopplerův jev</vt:lpstr>
      <vt:lpstr>Zdroj dopplerovského posunu</vt:lpstr>
      <vt:lpstr>Matematický základ </vt:lpstr>
      <vt:lpstr>Prezentace aplikace PowerPoint</vt:lpstr>
      <vt:lpstr>Prezentace aplikace PowerPoint</vt:lpstr>
      <vt:lpstr>Prezentace aplikace PowerPoint</vt:lpstr>
      <vt:lpstr>Prezentace aplikace PowerPoint</vt:lpstr>
      <vt:lpstr>Kontinuální doppler</vt:lpstr>
      <vt:lpstr>Prezentace aplikace PowerPoint</vt:lpstr>
      <vt:lpstr>Pulzní doppler</vt:lpstr>
      <vt:lpstr>Barevný doppler</vt:lpstr>
      <vt:lpstr>Prezentace aplikace PowerPoint</vt:lpstr>
      <vt:lpstr>Energetický doppler</vt:lpstr>
      <vt:lpstr>Barevný doppler vs. energetický doppler</vt:lpstr>
      <vt:lpstr>Praktická nastavení dopplerovského ultrazvuku</vt:lpstr>
      <vt:lpstr>Praktická nastavení dopplerovského ultrazvuku</vt:lpstr>
      <vt:lpstr>Praktická nastavení dopplerovského ultrazvuku</vt:lpstr>
      <vt:lpstr>Praktická nastavení dopplerovského ultrazvuku</vt:lpstr>
      <vt:lpstr>Praktická nastavení dopplerovského ultrazvuku</vt:lpstr>
      <vt:lpstr>Hodnocení dopplerovského záznamu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principy a historie ultrazvukového vyšetřování</dc:title>
  <dc:creator>Jůza Tomáš</dc:creator>
  <cp:lastModifiedBy>biofyzika</cp:lastModifiedBy>
  <cp:revision>2</cp:revision>
  <dcterms:created xsi:type="dcterms:W3CDTF">2020-03-26T17:10:57Z</dcterms:created>
  <dcterms:modified xsi:type="dcterms:W3CDTF">2020-04-10T20:48:59Z</dcterms:modified>
</cp:coreProperties>
</file>