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419" r:id="rId2"/>
    <p:sldId id="303" r:id="rId3"/>
    <p:sldId id="367" r:id="rId4"/>
    <p:sldId id="257" r:id="rId5"/>
    <p:sldId id="317" r:id="rId6"/>
    <p:sldId id="369" r:id="rId7"/>
    <p:sldId id="380" r:id="rId8"/>
    <p:sldId id="372" r:id="rId9"/>
    <p:sldId id="368" r:id="rId10"/>
    <p:sldId id="371" r:id="rId11"/>
    <p:sldId id="370" r:id="rId12"/>
    <p:sldId id="374" r:id="rId13"/>
    <p:sldId id="373" r:id="rId14"/>
    <p:sldId id="376" r:id="rId15"/>
    <p:sldId id="377" r:id="rId16"/>
    <p:sldId id="375" r:id="rId17"/>
    <p:sldId id="379" r:id="rId18"/>
    <p:sldId id="381" r:id="rId19"/>
    <p:sldId id="378" r:id="rId20"/>
    <p:sldId id="318" r:id="rId21"/>
    <p:sldId id="319" r:id="rId22"/>
    <p:sldId id="320" r:id="rId23"/>
    <p:sldId id="321" r:id="rId24"/>
    <p:sldId id="382" r:id="rId25"/>
    <p:sldId id="390" r:id="rId26"/>
    <p:sldId id="391" r:id="rId27"/>
    <p:sldId id="399" r:id="rId28"/>
    <p:sldId id="314" r:id="rId29"/>
    <p:sldId id="400" r:id="rId30"/>
    <p:sldId id="322" r:id="rId31"/>
    <p:sldId id="383" r:id="rId32"/>
    <p:sldId id="387" r:id="rId33"/>
    <p:sldId id="392" r:id="rId34"/>
    <p:sldId id="401" r:id="rId35"/>
    <p:sldId id="403" r:id="rId36"/>
    <p:sldId id="406" r:id="rId37"/>
    <p:sldId id="407" r:id="rId38"/>
    <p:sldId id="405" r:id="rId39"/>
    <p:sldId id="384" r:id="rId40"/>
    <p:sldId id="388" r:id="rId41"/>
    <p:sldId id="408" r:id="rId42"/>
    <p:sldId id="409" r:id="rId43"/>
    <p:sldId id="410" r:id="rId44"/>
    <p:sldId id="411" r:id="rId45"/>
    <p:sldId id="412" r:id="rId46"/>
    <p:sldId id="385" r:id="rId47"/>
    <p:sldId id="389" r:id="rId48"/>
    <p:sldId id="413" r:id="rId49"/>
    <p:sldId id="414" r:id="rId50"/>
    <p:sldId id="415" r:id="rId51"/>
    <p:sldId id="416" r:id="rId52"/>
    <p:sldId id="417" r:id="rId53"/>
    <p:sldId id="418" r:id="rId5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7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2020)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UHER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uher@iba.muni.cz</a:t>
            </a:r>
          </a:p>
          <a:p>
            <a:endParaRPr lang="cs-CZ" sz="1100" dirty="0"/>
          </a:p>
          <a:p>
            <a:r>
              <a:rPr lang="cs-CZ" sz="1100" dirty="0"/>
              <a:t>Ústav zdravotnických informací a statistiky ČR</a:t>
            </a:r>
          </a:p>
          <a:p>
            <a:r>
              <a:rPr lang="cs-CZ" sz="1100" dirty="0"/>
              <a:t>Michal.Uher@uzis.cz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7047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nepárového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v jednom souboru musí být spárována s měřením v druhém souboru. Při vlastním výpočtu se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diferencí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krevního tlaku u třech skupin pacientů léčených léky A, B a C; srovnání kognitivního výkonu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 kategorizovaných podle věku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je dostatečně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(homogenita rozptylů)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výpočet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zamítáme nulovou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 a dalším, tzv.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parametrický test</a:t>
            </a:r>
          </a:p>
          <a:p>
            <a:r>
              <a:rPr lang="cs-CZ" dirty="0" err="1" smtClean="0"/>
              <a:t>Dvouvýběrové</a:t>
            </a:r>
            <a:r>
              <a:rPr lang="cs-CZ" dirty="0" smtClean="0"/>
              <a:t> parametrické testy</a:t>
            </a:r>
          </a:p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publikoval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 pacientů s mozkovým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71,6 let. Ověřte, zda váš datový soubor věkově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odpovídá celorepublikové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hodnotě, anebo zda se vámi hodnocení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single sample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</a:t>
            </a:r>
            <a:r>
              <a:rPr lang="en-US" sz="3200" dirty="0"/>
              <a:t>2</a:t>
            </a:r>
            <a:r>
              <a:rPr lang="cs-CZ" sz="3200" dirty="0" smtClean="0"/>
              <a:t>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 infarkt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postihuje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ženy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stejný, anebo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 se věk mužů a žen skutečně liší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 a normalita rozložení věku mužů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muži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téměř shodné (cca 69 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0,814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ženy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podobné (cca 72 až 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Spíše symetrie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patrná i z krabicového 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přibližně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odpovídá průběhu normálního rozdělení. Z N-P grafu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nejsou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patrné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výrazné odchylky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0,084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independent, by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Pacientům s mozkovým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poskytnuta terapie pro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krevního oběhu 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akutní fáze byl u pacientů 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týdnech byl 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jeho zlepšení.“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novou proměnnou diferencí prvního a druhého měření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normál-ně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Můžeme si přesto dovolit použít t-test?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ANOVA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terapie, která jim byla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(mechanická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farmakologická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léčba), 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zjistěte, zda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jedná o statisticky významný rozdíl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Popis dat a ověření normality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</a:t>
            </a:r>
            <a:r>
              <a:rPr lang="cs-CZ" b="1" dirty="0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rozptylů</a:t>
            </a:r>
            <a:endParaRPr lang="cs-CZ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navíc prokázali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terapií.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ostatní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terapie.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průměr)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jediným číslem, jehož význam je ze statistického hlediska hodnota cílové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populace.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výběru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(vhodné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ověřit vizuálně 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jednovýběrového</a:t>
            </a:r>
            <a:r>
              <a:rPr lang="cs-CZ" dirty="0" smtClean="0"/>
              <a:t>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výběru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párový t-test</a:t>
            </a:r>
          </a:p>
          <a:p>
            <a:r>
              <a:rPr lang="cs-CZ" dirty="0" err="1" smtClean="0"/>
              <a:t>Dvouvýběrový</a:t>
            </a:r>
            <a:r>
              <a:rPr lang="cs-CZ" dirty="0" smtClean="0"/>
              <a:t> nepárový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t-testy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1910</TotalTime>
  <Words>4213</Words>
  <Application>Microsoft Office PowerPoint</Application>
  <PresentationFormat>Vlastní</PresentationFormat>
  <Paragraphs>522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MIAM021p(s) Analýza a management dat pro zdravotnické obory – přednáška a cvičení  (jaro 2020)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Uher</cp:lastModifiedBy>
  <cp:revision>187</cp:revision>
  <cp:lastPrinted>1601-01-01T00:00:00Z</cp:lastPrinted>
  <dcterms:created xsi:type="dcterms:W3CDTF">2019-10-07T06:18:27Z</dcterms:created>
  <dcterms:modified xsi:type="dcterms:W3CDTF">2020-03-24T12:04:09Z</dcterms:modified>
</cp:coreProperties>
</file>