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7"/>
  </p:notesMasterIdLst>
  <p:handoutMasterIdLst>
    <p:handoutMasterId r:id="rId58"/>
  </p:handoutMasterIdLst>
  <p:sldIdLst>
    <p:sldId id="493" r:id="rId2"/>
    <p:sldId id="403" r:id="rId3"/>
    <p:sldId id="404" r:id="rId4"/>
    <p:sldId id="402" r:id="rId5"/>
    <p:sldId id="367" r:id="rId6"/>
    <p:sldId id="317" r:id="rId7"/>
    <p:sldId id="369" r:id="rId8"/>
    <p:sldId id="380" r:id="rId9"/>
    <p:sldId id="483" r:id="rId10"/>
    <p:sldId id="478" r:id="rId11"/>
    <p:sldId id="484" r:id="rId12"/>
    <p:sldId id="475" r:id="rId13"/>
    <p:sldId id="477" r:id="rId14"/>
    <p:sldId id="489" r:id="rId15"/>
    <p:sldId id="488" r:id="rId16"/>
    <p:sldId id="490" r:id="rId17"/>
    <p:sldId id="485" r:id="rId18"/>
    <p:sldId id="492" r:id="rId19"/>
    <p:sldId id="487" r:id="rId20"/>
    <p:sldId id="476" r:id="rId21"/>
    <p:sldId id="480" r:id="rId22"/>
    <p:sldId id="481" r:id="rId23"/>
    <p:sldId id="482" r:id="rId24"/>
    <p:sldId id="318" r:id="rId25"/>
    <p:sldId id="319" r:id="rId26"/>
    <p:sldId id="320" r:id="rId27"/>
    <p:sldId id="321" r:id="rId28"/>
    <p:sldId id="382" r:id="rId29"/>
    <p:sldId id="390" r:id="rId30"/>
    <p:sldId id="391" r:id="rId31"/>
    <p:sldId id="399" r:id="rId32"/>
    <p:sldId id="314" r:id="rId33"/>
    <p:sldId id="400" r:id="rId34"/>
    <p:sldId id="322" r:id="rId35"/>
    <p:sldId id="454" r:id="rId36"/>
    <p:sldId id="455" r:id="rId37"/>
    <p:sldId id="456" r:id="rId38"/>
    <p:sldId id="457" r:id="rId39"/>
    <p:sldId id="458" r:id="rId40"/>
    <p:sldId id="459" r:id="rId41"/>
    <p:sldId id="460" r:id="rId42"/>
    <p:sldId id="461" r:id="rId43"/>
    <p:sldId id="462" r:id="rId44"/>
    <p:sldId id="463" r:id="rId45"/>
    <p:sldId id="464" r:id="rId46"/>
    <p:sldId id="465" r:id="rId47"/>
    <p:sldId id="466" r:id="rId48"/>
    <p:sldId id="467" r:id="rId49"/>
    <p:sldId id="468" r:id="rId50"/>
    <p:sldId id="469" r:id="rId51"/>
    <p:sldId id="470" r:id="rId52"/>
    <p:sldId id="471" r:id="rId53"/>
    <p:sldId id="472" r:id="rId54"/>
    <p:sldId id="473" r:id="rId55"/>
    <p:sldId id="474" r:id="rId56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27" autoAdjust="0"/>
    <p:restoredTop sz="96754" autoAdjust="0"/>
  </p:normalViewPr>
  <p:slideViewPr>
    <p:cSldViewPr snapToGrid="0">
      <p:cViewPr varScale="1">
        <p:scale>
          <a:sx n="116" d="100"/>
          <a:sy n="116" d="100"/>
        </p:scale>
        <p:origin x="1584" y="11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67" y="2019300"/>
            <a:ext cx="4106255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9566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microsoft.com/office/2007/relationships/hdphoto" Target="../media/hdphoto4.wdp"/><Relationship Id="rId4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7" name="Nadpis 3"/>
          <p:cNvSpPr>
            <a:spLocks noGrp="1"/>
          </p:cNvSpPr>
          <p:nvPr>
            <p:ph type="title"/>
          </p:nvPr>
        </p:nvSpPr>
        <p:spPr>
          <a:xfrm>
            <a:off x="395416" y="1961253"/>
            <a:ext cx="8352052" cy="1171580"/>
          </a:xfrm>
        </p:spPr>
        <p:txBody>
          <a:bodyPr/>
          <a:lstStyle/>
          <a:p>
            <a:r>
              <a:rPr lang="cs-CZ" sz="4000" b="0" dirty="0">
                <a:solidFill>
                  <a:schemeClr val="accent1"/>
                </a:solidFill>
                <a:latin typeface="Arial" pitchFamily="34" charset="0"/>
              </a:rPr>
              <a:t>MIAM021p(s) </a:t>
            </a:r>
            <a:r>
              <a:rPr lang="cs-CZ" sz="4000" dirty="0">
                <a:solidFill>
                  <a:schemeClr val="accent1"/>
                </a:solidFill>
                <a:latin typeface="Arial" pitchFamily="34" charset="0"/>
              </a:rPr>
              <a:t>Analýza a management dat pro zdravotnické obory – přednáška a cvičení </a:t>
            </a:r>
            <a:r>
              <a:rPr lang="cs-CZ" sz="40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cs-CZ" sz="40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000" b="0" dirty="0" smtClean="0">
                <a:solidFill>
                  <a:schemeClr val="accent1"/>
                </a:solidFill>
                <a:latin typeface="Arial" pitchFamily="34" charset="0"/>
              </a:rPr>
              <a:t>(</a:t>
            </a:r>
            <a:r>
              <a:rPr lang="cs-CZ" sz="4000" b="0" dirty="0">
                <a:solidFill>
                  <a:schemeClr val="accent1"/>
                </a:solidFill>
                <a:latin typeface="Arial" pitchFamily="34" charset="0"/>
              </a:rPr>
              <a:t>jaro </a:t>
            </a:r>
            <a:r>
              <a:rPr lang="cs-CZ" sz="4000" b="0" dirty="0" smtClean="0">
                <a:solidFill>
                  <a:schemeClr val="accent1"/>
                </a:solidFill>
                <a:latin typeface="Arial" pitchFamily="34" charset="0"/>
              </a:rPr>
              <a:t>2020)</a:t>
            </a:r>
            <a:endParaRPr lang="cs-CZ" sz="4000" b="0" dirty="0"/>
          </a:p>
        </p:txBody>
      </p:sp>
      <p:sp>
        <p:nvSpPr>
          <p:cNvPr id="8" name="Podnadpis 4"/>
          <p:cNvSpPr>
            <a:spLocks noGrp="1"/>
          </p:cNvSpPr>
          <p:nvPr>
            <p:ph type="subTitle" idx="1"/>
          </p:nvPr>
        </p:nvSpPr>
        <p:spPr>
          <a:xfrm>
            <a:off x="395416" y="4709530"/>
            <a:ext cx="8522680" cy="698497"/>
          </a:xfrm>
        </p:spPr>
        <p:txBody>
          <a:bodyPr/>
          <a:lstStyle/>
          <a:p>
            <a:r>
              <a:rPr lang="cs-CZ" sz="1200" dirty="0">
                <a:solidFill>
                  <a:schemeClr val="tx2">
                    <a:lumMod val="50000"/>
                  </a:schemeClr>
                </a:solidFill>
              </a:rPr>
              <a:t>MICHAL UHER</a:t>
            </a:r>
          </a:p>
          <a:p>
            <a:endParaRPr lang="cs-CZ" sz="1100" dirty="0"/>
          </a:p>
          <a:p>
            <a:r>
              <a:rPr lang="cs-CZ" sz="1100" dirty="0"/>
              <a:t>Institut biostatistiky a analýz LF MU</a:t>
            </a:r>
          </a:p>
          <a:p>
            <a:r>
              <a:rPr lang="cs-CZ" sz="1100" dirty="0"/>
              <a:t>uher@iba.muni.cz</a:t>
            </a:r>
          </a:p>
          <a:p>
            <a:endParaRPr lang="cs-CZ" sz="1100" dirty="0"/>
          </a:p>
          <a:p>
            <a:r>
              <a:rPr lang="cs-CZ" sz="1100" dirty="0"/>
              <a:t>Ústav zdravotnických informací a statistiky ČR</a:t>
            </a:r>
          </a:p>
          <a:p>
            <a:r>
              <a:rPr lang="cs-CZ" sz="1100" dirty="0"/>
              <a:t>Michal.Uher@uzis.cz</a:t>
            </a:r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865395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Jednovýběrový</a:t>
            </a:r>
            <a:r>
              <a:rPr lang="cs-CZ" dirty="0" smtClean="0"/>
              <a:t> znaménkový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Spočítáme rozdíly hodnot výběru s testovanou hodnotou mediánu.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Spočítáme statistiku </a:t>
            </a:r>
            <a:r>
              <a:rPr lang="cs-CZ" sz="22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cs-CZ" sz="22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která odpovídá počtu kladných rozdílů → </a:t>
            </a:r>
            <a:r>
              <a:rPr lang="cs-CZ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nevyužívá hodnot pořadí původních dat, ale pouze informaci, zda se hodnota realizuje nad nebo pod mediánem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dochází ke snížení síly 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testu.</a:t>
            </a:r>
            <a:endParaRPr lang="cs-CZ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Nulovou hypotézu zamítáme, pokud statistika </a:t>
            </a:r>
            <a:r>
              <a:rPr lang="cs-CZ" sz="22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cs-CZ" sz="22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realizuje v kritickém oboru hodnot </a:t>
            </a:r>
            <a:r>
              <a:rPr lang="cs-CZ" sz="22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(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U (</a:t>
            </a:r>
            <a:r>
              <a:rPr lang="cs-CZ" sz="22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200" i="1" baseline="-25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22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kde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odpovídá počtu 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nenulových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rozdílů a hodnoty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lze dohledat v matematických 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tabulkách; nebo když příslušná p-hodnota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≤ zvolená hladina významnosti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defTabSz="35560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cs-CZ" sz="22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Nebo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Pro N &gt; 20 lze využít asymptotické normality statistiky </a:t>
            </a:r>
            <a:r>
              <a:rPr lang="cs-CZ" sz="22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cs-CZ" sz="22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61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Jednovýběrový</a:t>
            </a:r>
            <a:r>
              <a:rPr lang="cs-CZ" dirty="0" smtClean="0"/>
              <a:t> znaménkový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Ukázka výpočtu: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15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pacientů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byla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vyhodnocena doba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kterou museli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strávit v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čekárně u lékaře.  Zjistěte, zda medián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čekací doby je roven půl hodině. 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204355"/>
              </p:ext>
            </p:extLst>
          </p:nvPr>
        </p:nvGraphicFramePr>
        <p:xfrm>
          <a:off x="518690" y="2323123"/>
          <a:ext cx="5084289" cy="4135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1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0878">
                  <a:extLst>
                    <a:ext uri="{9D8B030D-6E8A-4147-A177-3AD203B41FA5}">
                      <a16:colId xmlns:a16="http://schemas.microsoft.com/office/drawing/2014/main" val="2534864757"/>
                    </a:ext>
                  </a:extLst>
                </a:gridCol>
              </a:tblGrid>
              <a:tr h="326650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Doba čekání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Medián</a:t>
                      </a:r>
                      <a:endParaRPr lang="cs-CZ" sz="1600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Rozdíl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Větší než medián?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Ano</a:t>
                      </a:r>
                      <a:endParaRPr lang="cs-CZ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685735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233817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434856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Ano</a:t>
                      </a:r>
                      <a:endParaRPr lang="cs-CZ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Ano</a:t>
                      </a:r>
                      <a:endParaRPr lang="cs-CZ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239239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250482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550818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007870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0238136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0749949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Ano</a:t>
                      </a:r>
                      <a:endParaRPr lang="cs-CZ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606884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90473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616253"/>
                  </a:ext>
                </a:extLst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5704580" y="4449291"/>
            <a:ext cx="3136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Kritický obor: </a:t>
            </a:r>
            <a:endParaRPr lang="cs-CZ" sz="18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cs-CZ" sz="1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(</a:t>
            </a:r>
            <a:r>
              <a:rPr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0,3</a:t>
            </a:r>
            <a:r>
              <a:rPr lang="cs-CZ" sz="1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U (12,15</a:t>
            </a:r>
            <a:r>
              <a:rPr lang="cs-CZ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Hodnota statistiky se realizuje mimo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kritický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obor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hodnot 	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nezamítáme H</a:t>
            </a:r>
            <a:r>
              <a:rPr lang="cs-CZ" sz="18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  <a:endParaRPr lang="cs-CZ" sz="18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900048" y="2323122"/>
            <a:ext cx="1681525" cy="4135756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3" name="Šipka doprava 12"/>
          <p:cNvSpPr/>
          <p:nvPr/>
        </p:nvSpPr>
        <p:spPr bwMode="auto">
          <a:xfrm>
            <a:off x="5684259" y="3987276"/>
            <a:ext cx="528314" cy="31073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348403" y="3963855"/>
            <a:ext cx="2320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cs-CZ" sz="1800" i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Šipka doprava 15"/>
          <p:cNvSpPr/>
          <p:nvPr/>
        </p:nvSpPr>
        <p:spPr>
          <a:xfrm>
            <a:off x="6096806" y="5596537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Picture 7" descr="http://nd01.jxs.cz/175/785/67893df7b8_4453866_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672" y="2435350"/>
            <a:ext cx="2256724" cy="139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017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Statistické </a:t>
            </a:r>
            <a:r>
              <a:rPr lang="cs-CZ" dirty="0"/>
              <a:t>testy o parametrech </a:t>
            </a:r>
            <a:r>
              <a:rPr lang="cs-CZ" dirty="0" smtClean="0"/>
              <a:t>dvou výběrů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1206368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/>
              <a:t>Nepárový Mannův-</a:t>
            </a:r>
            <a:r>
              <a:rPr lang="cs-CZ" dirty="0" err="1"/>
              <a:t>Whitneyův</a:t>
            </a:r>
            <a:r>
              <a:rPr lang="cs-CZ" dirty="0"/>
              <a:t> test</a:t>
            </a:r>
          </a:p>
          <a:p>
            <a:r>
              <a:rPr lang="cs-CZ" dirty="0"/>
              <a:t>Párový </a:t>
            </a:r>
            <a:r>
              <a:rPr lang="cs-CZ" dirty="0" err="1"/>
              <a:t>Wilcoxonův</a:t>
            </a:r>
            <a:r>
              <a:rPr lang="cs-CZ" dirty="0"/>
              <a:t> a znaménkový test</a:t>
            </a:r>
          </a:p>
        </p:txBody>
      </p:sp>
    </p:spTree>
    <p:extLst>
      <p:ext uri="{BB962C8B-B14F-4D97-AF65-F5344CB8AC3E}">
        <p14:creationId xmlns:p14="http://schemas.microsoft.com/office/powerpoint/2010/main" val="2071547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Párový a nepárový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Srovnání dvou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nezávislých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výběrů:  </a:t>
            </a:r>
          </a:p>
          <a:p>
            <a:pPr marL="0" indent="0">
              <a:lnSpc>
                <a:spcPct val="110000"/>
              </a:lnSpc>
              <a:buNone/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cs-CZ" alt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epárový Mannův-</a:t>
            </a:r>
            <a:r>
              <a:rPr lang="cs-CZ" altLang="cs-CZ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Whitneyův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test</a:t>
            </a:r>
            <a:endParaRPr lang="cs-CZ" altLang="cs-CZ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Srovnání dvou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závislých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výběrů:</a:t>
            </a:r>
          </a:p>
          <a:p>
            <a:pPr marL="0" indent="0">
              <a:lnSpc>
                <a:spcPct val="110000"/>
              </a:lnSpc>
              <a:buNone/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Párový </a:t>
            </a:r>
            <a:r>
              <a:rPr lang="cs-CZ" altLang="cs-CZ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Wilcoxonův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Párový znaménkový test</a:t>
            </a:r>
            <a:endParaRPr lang="cs-CZ" altLang="cs-CZ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Zaoblený obdélník 9"/>
          <p:cNvSpPr/>
          <p:nvPr/>
        </p:nvSpPr>
        <p:spPr bwMode="auto">
          <a:xfrm>
            <a:off x="944866" y="2164425"/>
            <a:ext cx="750771" cy="49901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Zaoblený obdélník 10"/>
          <p:cNvSpPr/>
          <p:nvPr/>
        </p:nvSpPr>
        <p:spPr bwMode="auto">
          <a:xfrm>
            <a:off x="944866" y="3112240"/>
            <a:ext cx="750771" cy="49901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Šipka dolů 12"/>
          <p:cNvSpPr/>
          <p:nvPr/>
        </p:nvSpPr>
        <p:spPr bwMode="auto">
          <a:xfrm>
            <a:off x="1090328" y="2892398"/>
            <a:ext cx="423512" cy="20717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Šipka dolů 13"/>
          <p:cNvSpPr/>
          <p:nvPr/>
        </p:nvSpPr>
        <p:spPr bwMode="auto">
          <a:xfrm rot="10800000">
            <a:off x="1090328" y="2704084"/>
            <a:ext cx="424812" cy="19625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Zaoblený obdélník 15"/>
          <p:cNvSpPr/>
          <p:nvPr/>
        </p:nvSpPr>
        <p:spPr bwMode="auto">
          <a:xfrm>
            <a:off x="926698" y="4770065"/>
            <a:ext cx="587141" cy="71954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Zaoblený obdélník 16"/>
          <p:cNvSpPr/>
          <p:nvPr/>
        </p:nvSpPr>
        <p:spPr bwMode="auto">
          <a:xfrm>
            <a:off x="2057499" y="4770065"/>
            <a:ext cx="587141" cy="71954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Šipka doprava 21"/>
          <p:cNvSpPr/>
          <p:nvPr/>
        </p:nvSpPr>
        <p:spPr bwMode="auto">
          <a:xfrm>
            <a:off x="1774801" y="4896348"/>
            <a:ext cx="277360" cy="48583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Šipka doprava 22"/>
          <p:cNvSpPr/>
          <p:nvPr/>
        </p:nvSpPr>
        <p:spPr bwMode="auto">
          <a:xfrm flipH="1">
            <a:off x="1523465" y="4896348"/>
            <a:ext cx="251336" cy="48583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Obdélník 5"/>
          <p:cNvSpPr/>
          <p:nvPr/>
        </p:nvSpPr>
        <p:spPr bwMode="auto">
          <a:xfrm>
            <a:off x="3137835" y="2444822"/>
            <a:ext cx="5025991" cy="55826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Obdélník 14"/>
          <p:cNvSpPr/>
          <p:nvPr/>
        </p:nvSpPr>
        <p:spPr bwMode="auto">
          <a:xfrm>
            <a:off x="3136231" y="4820657"/>
            <a:ext cx="5025991" cy="100262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325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Mannův-</a:t>
            </a:r>
            <a:r>
              <a:rPr lang="cs-CZ" dirty="0" err="1" smtClean="0"/>
              <a:t>Whitneyův</a:t>
            </a:r>
            <a:r>
              <a:rPr lang="cs-CZ" dirty="0" smtClean="0"/>
              <a:t> U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Neparametrická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alternativa 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dvouvýběrového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t-testu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Počítá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 pořadím </a:t>
            </a:r>
            <a:r>
              <a:rPr lang="cs-CZ" alt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namísto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 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původními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daty. </a:t>
            </a: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Testuje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nulovou hypotézu o shodě rozdělení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ze kterého pocházejí porovnávané výběry.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Když chceme interpretovat výsledek testu jako test o poloze (střední hodnoty jsou stejné), musíme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předpokládat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že tvar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rozdělení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je v obou skupinách stejný.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Poznámka: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 lze použít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i pro ordinální data (např. hodnocení zdravotního stavu na stupnici 1-5 apod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.).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88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Mannův-</a:t>
            </a:r>
            <a:r>
              <a:rPr lang="cs-CZ" dirty="0" err="1" smtClean="0"/>
              <a:t>Whitneyův</a:t>
            </a:r>
            <a:r>
              <a:rPr lang="cs-CZ" dirty="0" smtClean="0"/>
              <a:t> U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Stanovíme nulovou a alternativní hypotézu (F(x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– distribuční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funkce): 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H</a:t>
            </a:r>
            <a:r>
              <a:rPr lang="cs-CZ" sz="2400" baseline="-25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F(x</a:t>
            </a:r>
            <a:r>
              <a:rPr lang="cs-CZ" sz="24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= F(x</a:t>
            </a:r>
            <a:r>
              <a:rPr lang="cs-CZ" sz="2400" baseline="-25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H</a:t>
            </a:r>
            <a:r>
              <a:rPr lang="cs-CZ" sz="2400" baseline="-25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F(x</a:t>
            </a:r>
            <a:r>
              <a:rPr lang="cs-CZ" sz="24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≠ F(x</a:t>
            </a:r>
            <a:r>
              <a:rPr lang="cs-CZ" sz="2400" baseline="-25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Hodnoty obou výběrů (skupin) jsou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sloučena a je určeno jejich pořadí v tomto sloučeném souboru.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oba výběry zvlášť je spočítán součet pořadí (</a:t>
            </a:r>
            <a:r>
              <a:rPr 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24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24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 součtů pořadí ve skupinách je určena finální hodnota testové statistiky </a:t>
            </a:r>
            <a:r>
              <a:rPr 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cs-CZ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782184"/>
              </p:ext>
            </p:extLst>
          </p:nvPr>
        </p:nvGraphicFramePr>
        <p:xfrm>
          <a:off x="1581150" y="4684713"/>
          <a:ext cx="22701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0" name="Rovnice" r:id="rId3" imgW="1523880" imgH="393480" progId="Equation.3">
                  <p:embed/>
                </p:oleObj>
              </mc:Choice>
              <mc:Fallback>
                <p:oleObj name="Rovnice" r:id="rId3" imgW="1523880" imgH="39348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4684713"/>
                        <a:ext cx="2270125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752585"/>
              </p:ext>
            </p:extLst>
          </p:nvPr>
        </p:nvGraphicFramePr>
        <p:xfrm>
          <a:off x="4365625" y="4684713"/>
          <a:ext cx="23844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1" name="Rovnice" r:id="rId5" imgW="1600200" imgH="393480" progId="Equation.3">
                  <p:embed/>
                </p:oleObj>
              </mc:Choice>
              <mc:Fallback>
                <p:oleObj name="Rovnice" r:id="rId5" imgW="1600200" imgH="393480" progId="Equation.3">
                  <p:embed/>
                  <p:pic>
                    <p:nvPicPr>
                      <p:cNvPr id="3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25" y="4684713"/>
                        <a:ext cx="2384425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815780"/>
              </p:ext>
            </p:extLst>
          </p:nvPr>
        </p:nvGraphicFramePr>
        <p:xfrm>
          <a:off x="1638619" y="5465063"/>
          <a:ext cx="1550987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2" name="Rovnice" r:id="rId7" imgW="1041120" imgH="215640" progId="Equation.3">
                  <p:embed/>
                </p:oleObj>
              </mc:Choice>
              <mc:Fallback>
                <p:oleObj name="Rovnice" r:id="rId7" imgW="1041120" imgH="215640" progId="Equation.3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619" y="5465063"/>
                        <a:ext cx="1550987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7220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Mannův-</a:t>
            </a:r>
            <a:r>
              <a:rPr lang="cs-CZ" dirty="0" err="1" smtClean="0"/>
              <a:t>Whitneyův</a:t>
            </a:r>
            <a:r>
              <a:rPr lang="cs-CZ" dirty="0" smtClean="0"/>
              <a:t> U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5"/>
            </a:pP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Hodnotu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testové statistiky </a:t>
            </a:r>
            <a:r>
              <a:rPr 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porovnáme s kritickou hodnotou testu, pokud je tato hodnota menší než kritická hodnota testu, zamítáme nulovou hypotézu shody distribučních funkcí obou skupin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55600" indent="-3556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5"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velká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i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i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(&gt;</a:t>
            </a:r>
            <a:r>
              <a:rPr lang="cs-CZ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lze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využít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asymptotické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normality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statistiky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4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cs-CZ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852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Mannův-</a:t>
            </a:r>
            <a:r>
              <a:rPr lang="cs-CZ" dirty="0" err="1" smtClean="0"/>
              <a:t>Whitneyův</a:t>
            </a:r>
            <a:r>
              <a:rPr lang="cs-CZ" dirty="0" smtClean="0"/>
              <a:t> U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73617" y="1692002"/>
            <a:ext cx="4332778" cy="413999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Ukázka výpočtu: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17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štěňat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bylo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trénováno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 hygienickým návykům pomocí pozitivní (8 štěňat)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nebo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negativní motivace (9 štěňat). Zjistěte, zda se tyto dva přístupy liší.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427286"/>
              </p:ext>
            </p:extLst>
          </p:nvPr>
        </p:nvGraphicFramePr>
        <p:xfrm>
          <a:off x="518690" y="1755246"/>
          <a:ext cx="3543171" cy="4696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96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6073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Délka výcviku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Skupina</a:t>
                      </a:r>
                      <a:endParaRPr lang="cs-CZ" sz="1600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Pořadí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</a:p>
                  </a:txBody>
                  <a:tcPr marL="6350" marR="6350" marT="6350" marB="635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</a:p>
                  </a:txBody>
                  <a:tcPr marL="6350" marR="6350" marT="6350" marB="635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635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685735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233817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434856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7,5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9,5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9,5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239239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pozitivne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250482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550818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007870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7,5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0238136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0749949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606884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7316946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9824939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635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90473"/>
                  </a:ext>
                </a:extLst>
              </a:tr>
              <a:tr h="247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63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negativne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63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63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616253"/>
                  </a:ext>
                </a:extLst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4482171" y="4651422"/>
            <a:ext cx="36319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min(</a:t>
            </a:r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= 13,5</a:t>
            </a:r>
          </a:p>
          <a:p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Kritická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hodnota </a:t>
            </a:r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(8,9;0,05)</a:t>
            </a:r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= 15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Hodnota testové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statistiky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menší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než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kritická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hodnota </a:t>
            </a:r>
          </a:p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zamítáme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18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282159" y="2101755"/>
            <a:ext cx="764539" cy="2027483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3" name="Šipka doprava 12"/>
          <p:cNvSpPr/>
          <p:nvPr/>
        </p:nvSpPr>
        <p:spPr bwMode="auto">
          <a:xfrm>
            <a:off x="4186726" y="3606636"/>
            <a:ext cx="528314" cy="31073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Šipka doprava 15"/>
          <p:cNvSpPr/>
          <p:nvPr/>
        </p:nvSpPr>
        <p:spPr>
          <a:xfrm>
            <a:off x="4874397" y="5798668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Picture 6" descr="http://www.mojestarosti.cz/poradna/images/mconsult/images/1339688205_pes.jpg"/>
          <p:cNvPicPr>
            <a:picLocks noChangeAspect="1" noChangeArrowheads="1"/>
          </p:cNvPicPr>
          <p:nvPr/>
        </p:nvPicPr>
        <p:blipFill>
          <a:blip r:embed="rId2" cstate="print"/>
          <a:srcRect l="6719" t="30236" b="10079"/>
          <a:stretch>
            <a:fillRect/>
          </a:stretch>
        </p:blipFill>
        <p:spPr bwMode="auto">
          <a:xfrm>
            <a:off x="7159967" y="2905413"/>
            <a:ext cx="1446428" cy="925441"/>
          </a:xfrm>
          <a:prstGeom prst="rect">
            <a:avLst/>
          </a:prstGeom>
          <a:noFill/>
        </p:spPr>
      </p:pic>
      <p:sp>
        <p:nvSpPr>
          <p:cNvPr id="17" name="TextovéPole 16"/>
          <p:cNvSpPr txBox="1"/>
          <p:nvPr/>
        </p:nvSpPr>
        <p:spPr>
          <a:xfrm>
            <a:off x="4789690" y="3559533"/>
            <a:ext cx="2320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49,5    </a:t>
            </a:r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103,5</a:t>
            </a:r>
          </a:p>
          <a:p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58,5   </a:t>
            </a:r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13,5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3279390" y="4129238"/>
            <a:ext cx="767308" cy="2322468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chemeClr val="tx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49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Párový </a:t>
            </a:r>
            <a:r>
              <a:rPr lang="cs-CZ" dirty="0" err="1" smtClean="0"/>
              <a:t>Wilcoxonův</a:t>
            </a:r>
            <a:r>
              <a:rPr lang="cs-CZ" dirty="0" smtClean="0"/>
              <a:t> test a znaménkový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</a:pPr>
            <a:endParaRPr lang="cs-CZ" altLang="cs-CZ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Vycházíme z rozdílů párových hodnot a přecházíme na design </a:t>
            </a:r>
            <a:r>
              <a:rPr lang="cs-CZ" altLang="cs-CZ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jednovýběrových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testů.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Testuje, zda je </a:t>
            </a:r>
            <a:r>
              <a:rPr lang="cs-CZ" altLang="cs-CZ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medián diferencí (D) 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párových hodnot roven hodnotě 0.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	H</a:t>
            </a:r>
            <a:r>
              <a:rPr lang="cs-CZ" altLang="cs-CZ" sz="22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: D</a:t>
            </a:r>
            <a:r>
              <a:rPr lang="cs-CZ" altLang="cs-CZ" sz="2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0,5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0     H</a:t>
            </a:r>
            <a:r>
              <a:rPr lang="cs-CZ" altLang="cs-CZ" sz="2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: D</a:t>
            </a:r>
            <a:r>
              <a:rPr lang="cs-CZ" altLang="cs-CZ" sz="2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0,5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≠ 0</a:t>
            </a:r>
          </a:p>
          <a:p>
            <a:pPr marL="342900" indent="-342900">
              <a:lnSpc>
                <a:spcPct val="110000"/>
              </a:lnSpc>
            </a:pP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Dále postupujeme stejně jako u </a:t>
            </a:r>
            <a:r>
              <a:rPr lang="cs-CZ" altLang="cs-CZ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jednovýběrových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testů výpočtem testové statistiky </a:t>
            </a:r>
            <a:r>
              <a:rPr lang="cs-CZ" sz="2200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(u </a:t>
            </a:r>
            <a:r>
              <a:rPr lang="cs-CZ" altLang="cs-CZ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Wilcoxonova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testu), resp. </a:t>
            </a:r>
            <a:r>
              <a:rPr lang="cs-CZ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cs-CZ" sz="22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(u znaménkového testu) 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 jejich porovnáním s kritickou hodnotou, resp. s kritickým intervalem (nebo pro větší vzorky použijeme aproximaci </a:t>
            </a:r>
            <a:r>
              <a:rPr lang="cs-CZ" alt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alt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ormálním rozdělením).</a:t>
            </a:r>
            <a:endParaRPr lang="cs-CZ" alt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54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9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dirty="0" smtClean="0"/>
              <a:t>Párový </a:t>
            </a:r>
            <a:r>
              <a:rPr lang="cs-CZ" dirty="0" err="1" smtClean="0"/>
              <a:t>Wilcoxonův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10" name="Zástupný symbol pro obsah 4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Ukázka výpočtu: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U 10 pacientů byla zjištěna hodnota krevního parametru před a po podání léku. Zjistěte, zda se hodnoty před a po podaní léku liší. 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682702"/>
              </p:ext>
            </p:extLst>
          </p:nvPr>
        </p:nvGraphicFramePr>
        <p:xfrm>
          <a:off x="518689" y="2650374"/>
          <a:ext cx="4929210" cy="2993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774">
                  <a:extLst>
                    <a:ext uri="{9D8B030D-6E8A-4147-A177-3AD203B41FA5}">
                      <a16:colId xmlns:a16="http://schemas.microsoft.com/office/drawing/2014/main" val="1816910790"/>
                    </a:ext>
                  </a:extLst>
                </a:gridCol>
                <a:gridCol w="750771">
                  <a:extLst>
                    <a:ext uri="{9D8B030D-6E8A-4147-A177-3AD203B41FA5}">
                      <a16:colId xmlns:a16="http://schemas.microsoft.com/office/drawing/2014/main" val="2534864757"/>
                    </a:ext>
                  </a:extLst>
                </a:gridCol>
              </a:tblGrid>
              <a:tr h="361807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Před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</a:t>
                      </a:r>
                      <a:endParaRPr lang="cs-CZ" sz="1600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Rozdíl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|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Rozd</a:t>
                      </a:r>
                      <a:r>
                        <a:rPr lang="cs-CZ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í</a:t>
                      </a:r>
                      <a:r>
                        <a:rPr lang="cs-CZ" sz="16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|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Pořadí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142</a:t>
                      </a:r>
                    </a:p>
                  </a:txBody>
                  <a:tcPr marL="0" marR="0" marT="0" marB="0" anchor="ctr" anchorCtr="1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138</a:t>
                      </a:r>
                    </a:p>
                  </a:txBody>
                  <a:tcPr marL="0" marR="0" marT="0" marB="0" anchor="ctr" anchorCtr="1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4,5</a:t>
                      </a:r>
                    </a:p>
                  </a:txBody>
                  <a:tcPr marL="0" marR="0" marT="0" marB="0" anchor="ctr" anchorCtr="1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685735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144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147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233817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144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139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434856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142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143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141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149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143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239239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250482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142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9,5</a:t>
                      </a:r>
                    </a:p>
                  </a:txBody>
                  <a:tcPr marL="0" marR="0" marT="0" marB="0" anchor="ctr" anchorCtr="1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550818"/>
                  </a:ext>
                </a:extLst>
              </a:tr>
              <a:tr h="2631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 anchorCtr="1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148</a:t>
                      </a:r>
                    </a:p>
                  </a:txBody>
                  <a:tcPr marL="0" marR="0" marT="0" marB="0" anchor="ctr" anchorCtr="1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146</a:t>
                      </a:r>
                    </a:p>
                  </a:txBody>
                  <a:tcPr marL="0" marR="0" marT="0" marB="0" anchor="ctr" anchorCtr="1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007870"/>
                  </a:ext>
                </a:extLst>
              </a:tr>
            </a:tbl>
          </a:graphicData>
        </a:graphic>
      </p:graphicFrame>
      <p:sp>
        <p:nvSpPr>
          <p:cNvPr id="13" name="Obdélník 12"/>
          <p:cNvSpPr/>
          <p:nvPr/>
        </p:nvSpPr>
        <p:spPr>
          <a:xfrm>
            <a:off x="5602980" y="4530571"/>
            <a:ext cx="3136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min(</a:t>
            </a:r>
            <a:r>
              <a:rPr lang="cs-CZ" sz="18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 =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Kritická hodnota </a:t>
            </a:r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10(0,05</a:t>
            </a:r>
            <a:r>
              <a:rPr lang="cs-CZ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Hodnota testové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statistiky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je menší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než 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kritická hodnota </a:t>
            </a: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zamítáme H</a:t>
            </a:r>
            <a:r>
              <a:rPr lang="cs-CZ" sz="18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727819" y="2650373"/>
            <a:ext cx="720080" cy="2993131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5" name="Šipka doprava 14"/>
          <p:cNvSpPr/>
          <p:nvPr/>
        </p:nvSpPr>
        <p:spPr bwMode="auto">
          <a:xfrm>
            <a:off x="5602979" y="3987276"/>
            <a:ext cx="528314" cy="31073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267123" y="3963855"/>
            <a:ext cx="2320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51     </a:t>
            </a:r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=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Šipka doprava 16"/>
          <p:cNvSpPr/>
          <p:nvPr/>
        </p:nvSpPr>
        <p:spPr>
          <a:xfrm>
            <a:off x="5995206" y="5677817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2194695"/>
            <a:ext cx="1291115" cy="148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7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Parametrické testy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Mají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předpoklady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o rozložení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vstupních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dat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(normální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rozložení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Při stejném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počtu pozorování (N)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 dodržení předpokladů mají vyšší sílu testu než testy </a:t>
            </a:r>
            <a:r>
              <a:rPr 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Pokud nejsou dodrženy předpoklady parametrických testů, potom jejich síla testu prudce klesá a výsledek testu může být </a:t>
            </a:r>
            <a:r>
              <a:rPr lang="cs-CZ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chybný. </a:t>
            </a:r>
            <a:endParaRPr lang="cs-CZ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5771" y="4182457"/>
            <a:ext cx="714929" cy="594389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659331" y="5172846"/>
            <a:ext cx="8022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Proč nemusí parametrický a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neparametrický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test vyjít stejně?</a:t>
            </a:r>
          </a:p>
        </p:txBody>
      </p:sp>
    </p:spTree>
    <p:extLst>
      <p:ext uri="{BB962C8B-B14F-4D97-AF65-F5344CB8AC3E}">
        <p14:creationId xmlns:p14="http://schemas.microsoft.com/office/powerpoint/2010/main" val="3393472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Statistické </a:t>
            </a:r>
            <a:r>
              <a:rPr lang="cs-CZ" dirty="0"/>
              <a:t>testy o parametrech </a:t>
            </a:r>
            <a:r>
              <a:rPr lang="cs-CZ" dirty="0" smtClean="0"/>
              <a:t>tří a více výběrů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1206368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err="1" smtClean="0"/>
              <a:t>Kruskalův-Wallisův</a:t>
            </a:r>
            <a:r>
              <a:rPr lang="cs-CZ" dirty="0" smtClean="0"/>
              <a:t> test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670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Kruskalův-Wallisův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Neparametrická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alternativa analýzy rozptylu (ANOVA)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Zobecnění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Mannova-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Whitneyova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U testu pro více než dvě srovnávané skupiny.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Počítá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 pořadím </a:t>
            </a:r>
            <a:r>
              <a:rPr lang="cs-CZ" alt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 souborech namísto s 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původními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daty. 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Nulová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hypotéza předpokládá stejné rozdělení pravděpodobnosti veličiny ve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všech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skupinách.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Předpoklad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tvar rozdělení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ve všech skupinách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stejný.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Poznámka: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lze použít i pro ordinální data (např. hodnocení zdravotního stavu na stupnici 1-5 apod.).</a:t>
            </a: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57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Kruskalův-Wallisův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Stanovíme nulovou a alternativní hypotézu pro </a:t>
            </a:r>
            <a:r>
              <a:rPr lang="cs-CZ" sz="24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skupin </a:t>
            </a:r>
          </a:p>
          <a:p>
            <a:pPr marL="0" indent="0" defTabSz="35560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(F(x) – distribuční funkce):   </a:t>
            </a:r>
          </a:p>
          <a:p>
            <a:pPr marL="0" indent="0" defTabSz="35560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H</a:t>
            </a:r>
            <a:r>
              <a:rPr lang="cs-CZ" sz="2400" baseline="-25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F(x</a:t>
            </a:r>
            <a:r>
              <a:rPr lang="cs-CZ" sz="24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= F(x</a:t>
            </a:r>
            <a:r>
              <a:rPr lang="cs-CZ" sz="24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= … = F(</a:t>
            </a:r>
            <a:r>
              <a:rPr lang="cs-CZ" sz="24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sz="2400" baseline="-25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 defTabSz="355600">
              <a:lnSpc>
                <a:spcPct val="100000"/>
              </a:lnSpc>
              <a:buClr>
                <a:schemeClr val="accent1"/>
              </a:buClr>
              <a:buNone/>
              <a:tabLst>
                <a:tab pos="355600" algn="l"/>
              </a:tabLst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H</a:t>
            </a:r>
            <a:r>
              <a:rPr lang="cs-CZ" sz="2400" baseline="-25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alespoň jedna F(</a:t>
            </a:r>
            <a:r>
              <a:rPr lang="cs-CZ" sz="24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sz="2400" baseline="-25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se liší od ostatních</a:t>
            </a:r>
            <a:endParaRPr lang="cs-CZ" sz="1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Hodnoty všech výběrů (skupin) jsou sloučena a je určeno jejich pořadí v tomto sloučeném souboru.</a:t>
            </a:r>
          </a:p>
          <a:p>
            <a:pPr marL="355600" indent="-3556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všechny výběry zvlášť je spočítán součet pořadí (</a:t>
            </a:r>
            <a:r>
              <a:rPr lang="cs-CZ" sz="24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24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… </a:t>
            </a:r>
            <a:r>
              <a:rPr lang="cs-CZ" sz="2400" i="1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2400" i="1" baseline="-25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355600" indent="-3556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2"/>
            </a:pPr>
            <a:r>
              <a:rPr lang="cs-CZ" alt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 součtu pořadí ve skupinách je určena finální hodnota testové statistiky </a:t>
            </a:r>
            <a:r>
              <a:rPr lang="cs-CZ" altLang="cs-CZ" sz="240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cs-CZ" alt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767410"/>
              </p:ext>
            </p:extLst>
          </p:nvPr>
        </p:nvGraphicFramePr>
        <p:xfrm>
          <a:off x="3510610" y="5150704"/>
          <a:ext cx="3172564" cy="879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Rovnice" r:id="rId3" imgW="1739880" imgH="482400" progId="Equation.3">
                  <p:embed/>
                </p:oleObj>
              </mc:Choice>
              <mc:Fallback>
                <p:oleObj name="Rovnice" r:id="rId3" imgW="1739880" imgH="482400" progId="Equation.3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0610" y="5150704"/>
                        <a:ext cx="3172564" cy="87929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5355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Kruskalův-Wallisův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5"/>
            </a:pP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Pokud je </a:t>
            </a:r>
            <a:r>
              <a:rPr 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 ≥ </a:t>
            </a:r>
            <a:r>
              <a:rPr lang="el-GR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cs-CZ" sz="24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(k-1)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nebo když příslušná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≤ zvolená hladina 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významnosti, zamítáme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nulovou hypotézu. Pro malé velikosti 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výběrů 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určujeme kritický obor z tabulek pro </a:t>
            </a:r>
            <a:r>
              <a:rPr lang="cs-CZ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Kruskalův-Wallisův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test.</a:t>
            </a:r>
          </a:p>
          <a:p>
            <a:pPr marL="355600" indent="-355600">
              <a:lnSpc>
                <a:spcPct val="100000"/>
              </a:lnSpc>
              <a:buClr>
                <a:schemeClr val="accent1"/>
              </a:buClr>
              <a:buFont typeface="+mj-lt"/>
              <a:buAutoNum type="arabicPeriod" startAt="5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případě zamítnutí nulové hypotézy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pokračujeme dále hledáním lišících se dvojic pomocí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metod  mnohonásobného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porovnávání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7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Praktické cvičení v programu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71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Datový soubor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73" y="212811"/>
            <a:ext cx="1465954" cy="146595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Nadpis 3"/>
          <p:cNvSpPr txBox="1">
            <a:spLocks/>
          </p:cNvSpPr>
          <p:nvPr/>
        </p:nvSpPr>
        <p:spPr>
          <a:xfrm>
            <a:off x="456012" y="1581854"/>
            <a:ext cx="8066301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200" kern="0" dirty="0" smtClean="0"/>
              <a:t>Rehabilitace po mozkovém infarktu</a:t>
            </a:r>
            <a:endParaRPr lang="cs-CZ" sz="3200" kern="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1" y="2089043"/>
            <a:ext cx="7986423" cy="39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9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Rehabilitace po </a:t>
            </a:r>
            <a:r>
              <a:rPr lang="cs-CZ" sz="3200" dirty="0"/>
              <a:t>mozkovém infarktu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576391"/>
            <a:ext cx="8066301" cy="465160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Cvičný datový soubor obsahuje záznamy 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407 pacientech hospitalizovaných pro mozkový infarkt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neurologickém oddělení akutní péče, kde jim byla poskytnuta terapie pro obnovu krevního oběhu v postižené části mozku.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zvládnutí akutní fáze byl u pacientů vyhodnocen stupeň soběstačnosti v základních denních aktivitách (ADL) pomocí tzv.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(BI) a byli přeloženi na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rehabilitační oddělení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dvou týdnech byl opět dle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 vyhodnocen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soběstačnosti a pacienti byli buď propuštěni do ambulantní péče, nebo přeloženi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oddělení následné péče.</a:t>
            </a:r>
          </a:p>
        </p:txBody>
      </p:sp>
    </p:spTree>
    <p:extLst>
      <p:ext uri="{BB962C8B-B14F-4D97-AF65-F5344CB8AC3E}">
        <p14:creationId xmlns:p14="http://schemas.microsoft.com/office/powerpoint/2010/main" val="324312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1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Sbírané informace: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demografické údaje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pohlaví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samotné diagnóze mozkové příhody 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etiologie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lokalizace uzávěru cévy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léčbě (typ indikované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výskyt komplikací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nformace o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způsobu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ukončení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rehabilitace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soběstačnosti před rehabilitací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 dodatečně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zjištěn z neurologie a na konci rehabilitace byl vyplněn nový dotazník pro určení výsledného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2000" indent="0">
              <a:buNone/>
            </a:pPr>
            <a:endParaRPr lang="cs-CZ" sz="2400" dirty="0"/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z="3200" dirty="0" smtClean="0"/>
              <a:t>Rehabilitace po </a:t>
            </a:r>
            <a:r>
              <a:rPr lang="cs-CZ" sz="3200" dirty="0"/>
              <a:t>mozkovém infarktu</a:t>
            </a:r>
          </a:p>
        </p:txBody>
      </p:sp>
    </p:spTree>
    <p:extLst>
      <p:ext uri="{BB962C8B-B14F-4D97-AF65-F5344CB8AC3E}">
        <p14:creationId xmlns:p14="http://schemas.microsoft.com/office/powerpoint/2010/main" val="38186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1.  </a:t>
            </a:r>
            <a:r>
              <a:rPr lang="cs-CZ" dirty="0" err="1" smtClean="0"/>
              <a:t>Jednovýběrový</a:t>
            </a:r>
            <a:r>
              <a:rPr lang="cs-CZ" dirty="0" smtClean="0"/>
              <a:t> </a:t>
            </a:r>
            <a:r>
              <a:rPr lang="cs-CZ" dirty="0" err="1" smtClean="0"/>
              <a:t>Wilcoxonův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94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</a:t>
            </a:r>
            <a:r>
              <a:rPr lang="cs-CZ" sz="3200" dirty="0" err="1" smtClean="0"/>
              <a:t>Jednovýběrový</a:t>
            </a:r>
            <a:r>
              <a:rPr lang="cs-CZ" sz="3200" dirty="0" smtClean="0"/>
              <a:t> </a:t>
            </a:r>
            <a:r>
              <a:rPr lang="cs-CZ" sz="3200" dirty="0" err="1" smtClean="0"/>
              <a:t>Wilcoxonův</a:t>
            </a:r>
            <a:r>
              <a:rPr lang="cs-CZ" sz="3200" dirty="0" smtClean="0"/>
              <a:t> 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„V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podobné zahraniční studii byla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publikovaná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střední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hodnota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indexu </a:t>
            </a: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konci akutní rehabilitace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mozkovém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infarktu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 výši 64,4. Zjistěte, zda výsledné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dosažení stupně soběstačnosti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dle BI ve vašich datech je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stejné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nebo jiné než v této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studii.“</a:t>
            </a: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Ověříme předpoklady testu: Normalita rozložení hodnot indexu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 konci rehabilitace (ověříme vizuálně i statistickým testem –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Shapiro-Wilkův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test).</a:t>
            </a:r>
          </a:p>
        </p:txBody>
      </p:sp>
      <p:sp>
        <p:nvSpPr>
          <p:cNvPr id="8" name="Obdélník 7"/>
          <p:cNvSpPr/>
          <p:nvPr/>
        </p:nvSpPr>
        <p:spPr>
          <a:xfrm>
            <a:off x="6861197" y="1778963"/>
            <a:ext cx="2011748" cy="13388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924" t="1002" r="1362" b="1437"/>
          <a:stretch/>
        </p:blipFill>
        <p:spPr>
          <a:xfrm>
            <a:off x="7191302" y="1988065"/>
            <a:ext cx="1630194" cy="106976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462" b="74077" l="24077" r="74692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45" t="25758" r="25304" b="26211"/>
          <a:stretch/>
        </p:blipFill>
        <p:spPr>
          <a:xfrm>
            <a:off x="6877396" y="1790017"/>
            <a:ext cx="937361" cy="8977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62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Neparametrické</a:t>
            </a:r>
            <a:r>
              <a:rPr lang="cs-CZ" dirty="0" smtClean="0"/>
              <a:t> testy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Vyžadují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splnění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méně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předpokladů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 rozložení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vstupních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dat, lze je tedy použít i při asymetrickém rozložení,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přítomnosti odlehlých hodnot,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či nedetekovatelném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rozložení.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Snížená síla těchto testů je způsobena redukcí informační hodnoty původních dat, kdy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testy nevyužívají původní hodnoty, ale nejčastěji pouze jejich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pořadí.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Používají se také při hodnocení souborů s nízkým počtem pozorování (N; malé soubory), kdy nejsme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schopni normalitu dat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spolehlivě ověřit.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0761" y="4975688"/>
            <a:ext cx="714929" cy="5943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7413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ál 10"/>
          <p:cNvSpPr/>
          <p:nvPr/>
        </p:nvSpPr>
        <p:spPr>
          <a:xfrm>
            <a:off x="5965910" y="4038077"/>
            <a:ext cx="1613449" cy="54405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</a:t>
            </a:r>
            <a:r>
              <a:rPr lang="cs-CZ" sz="3200" dirty="0" err="1" smtClean="0"/>
              <a:t>Jednovýběrový</a:t>
            </a:r>
            <a:r>
              <a:rPr lang="cs-CZ" sz="3200" dirty="0" smtClean="0"/>
              <a:t> </a:t>
            </a:r>
            <a:r>
              <a:rPr lang="cs-CZ" sz="3200" dirty="0" err="1" smtClean="0"/>
              <a:t>Wilcoxonův</a:t>
            </a:r>
            <a:r>
              <a:rPr lang="cs-CZ" sz="3200" dirty="0" smtClean="0"/>
              <a:t> </a:t>
            </a:r>
            <a:r>
              <a:rPr lang="cs-CZ" sz="3200" dirty="0"/>
              <a:t>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(po nemožnosti použít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jednovýběrový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t-test):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testujeme hypotézu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                    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proti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Původní hodnoty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indexu převedeme na pořadí (určené podle absolutní hodnoty rozdílu oproti referenci).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</a:t>
            </a:r>
            <a:r>
              <a:rPr lang="cs-CZ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400" b="1" i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nebo </a:t>
            </a:r>
            <a:r>
              <a:rPr lang="cs-CZ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Vypočítané statistiky porovnáme s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kritickou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hodnotou,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&gt;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nezamítáme H</a:t>
            </a:r>
            <a:r>
              <a:rPr 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Výsledná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soběstačnost pacientů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našem souboru se neliší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výsledků publikovaných v porovnávané studii.</a:t>
            </a:r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579333" y="5411142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1503700" y="2420535"/>
                <a:ext cx="14889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=64,4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700" y="2420535"/>
                <a:ext cx="1488934" cy="369332"/>
              </a:xfrm>
              <a:prstGeom prst="rect">
                <a:avLst/>
              </a:prstGeom>
              <a:blipFill>
                <a:blip r:embed="rId2"/>
                <a:stretch>
                  <a:fillRect l="-3689" r="-3689" b="-98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4299975" y="2418990"/>
                <a:ext cx="14889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≠64,4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975" y="2418990"/>
                <a:ext cx="1488934" cy="369332"/>
              </a:xfrm>
              <a:prstGeom prst="rect">
                <a:avLst/>
              </a:prstGeom>
              <a:blipFill>
                <a:blip r:embed="rId3"/>
                <a:stretch>
                  <a:fillRect l="-3265" r="-3673"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4293162" y="4091944"/>
                <a:ext cx="12588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=0,17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162" y="4091944"/>
                <a:ext cx="1258871" cy="369332"/>
              </a:xfrm>
              <a:prstGeom prst="rect">
                <a:avLst/>
              </a:prstGeom>
              <a:blipFill>
                <a:blip r:embed="rId4"/>
                <a:stretch>
                  <a:fillRect l="-3865" r="-4831" b="-98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5546785" y="4102335"/>
                <a:ext cx="2006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=0,861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785" y="4102335"/>
                <a:ext cx="2006960" cy="369332"/>
              </a:xfrm>
              <a:prstGeom prst="rect">
                <a:avLst/>
              </a:prstGeom>
              <a:blipFill>
                <a:blip r:embed="rId5"/>
                <a:stretch>
                  <a:fillRect l="-1520" r="-2736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2287243" y="4091943"/>
                <a:ext cx="17660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cs-CZ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=41 099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243" y="4091943"/>
                <a:ext cx="1766061" cy="369332"/>
              </a:xfrm>
              <a:prstGeom prst="rect">
                <a:avLst/>
              </a:prstGeom>
              <a:blipFill>
                <a:blip r:embed="rId6"/>
                <a:stretch>
                  <a:fillRect l="-2759" r="-3103"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26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3" y="2485872"/>
            <a:ext cx="2971989" cy="230843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611" y="3024078"/>
            <a:ext cx="2971989" cy="231777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031" y="2744576"/>
            <a:ext cx="2971989" cy="2308431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Ověření normality a popis dat</a:t>
            </a:r>
            <a:endParaRPr lang="cs-CZ" sz="3200" dirty="0"/>
          </a:p>
        </p:txBody>
      </p:sp>
      <p:sp>
        <p:nvSpPr>
          <p:cNvPr id="12" name="Obdélník 11"/>
          <p:cNvSpPr/>
          <p:nvPr/>
        </p:nvSpPr>
        <p:spPr>
          <a:xfrm>
            <a:off x="364184" y="1377379"/>
            <a:ext cx="42237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Průměr a medián se výrazně liší (</a:t>
            </a:r>
            <a:r>
              <a:rPr lang="cs-CZ" sz="1800" dirty="0" err="1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prů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-měr 62 bodů,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medián 70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bodů. Data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jsou nejspíše asymetrická.</a:t>
            </a:r>
            <a:endParaRPr lang="cs-CZ" sz="1800" dirty="0">
              <a:solidFill>
                <a:srgbClr val="C00000"/>
              </a:solidFill>
            </a:endParaRP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694898" y="1334967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984582" y="2434905"/>
            <a:ext cx="12749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04261" y="3639472"/>
            <a:ext cx="1120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17" name="Šipka nahoru 16"/>
          <p:cNvSpPr/>
          <p:nvPr/>
        </p:nvSpPr>
        <p:spPr>
          <a:xfrm rot="9835994">
            <a:off x="1118285" y="4092828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218855" y="2544223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737581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3997577" y="3101034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6153347" y="2667209"/>
            <a:ext cx="167844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7343139" y="4200627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0" name="Šipka nahoru 29"/>
          <p:cNvSpPr/>
          <p:nvPr/>
        </p:nvSpPr>
        <p:spPr>
          <a:xfrm rot="13589331">
            <a:off x="7178992" y="4521438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270917" y="4914272"/>
            <a:ext cx="3529926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Asymetrie je patrná i z krabicového grafu a histogramu. Z histogramu je navíc zřetelně vidět odlišnost od normálního rozdělení. Odchylky od normality jsou patrné i z N-P grafu.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817548" y="5191270"/>
            <a:ext cx="504437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③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základě p-hodnoty &lt; 0,001 zamítáme nulovou hypotézu o normalitě (tj. zamítáme, že není rozdíl mezi pozorovanými daty a teoretickým normálním rozdělením, … tj. data nejsou normálně rozdělená).</a:t>
            </a:r>
          </a:p>
        </p:txBody>
      </p:sp>
      <p:sp>
        <p:nvSpPr>
          <p:cNvPr id="34" name="Šipka doprava 33"/>
          <p:cNvSpPr/>
          <p:nvPr/>
        </p:nvSpPr>
        <p:spPr bwMode="auto">
          <a:xfrm rot="8395246">
            <a:off x="4076659" y="2900804"/>
            <a:ext cx="327226" cy="33684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784774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372" y="1660878"/>
            <a:ext cx="4438878" cy="9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8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260" y="1109855"/>
            <a:ext cx="5031044" cy="5025516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1662615"/>
            <a:ext cx="27592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Do datové tabulky je potřeba přidat sloupec obsahující konstantní hodnotu reference, se kterou porovnáváme naše výsledky.</a:t>
            </a:r>
          </a:p>
          <a:p>
            <a:pPr marL="269875" indent="-269875">
              <a:buFont typeface="Arial" pitchFamily="34" charset="0"/>
              <a:buChar char="•"/>
            </a:pP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indent="-269875">
              <a:buFont typeface="Arial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Nonparametrics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Comparing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samples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5217554" y="124780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420125" y="463092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4314655" y="1659000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1296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260" y="1127209"/>
            <a:ext cx="5031044" cy="5019963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7" y="1395780"/>
            <a:ext cx="27664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Vybereme proměnné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které chceme testovat (testovaný parametr a reference).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Kliknutím na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Wilcoxon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matched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pair test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získáme výsledky.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4003343" y="359388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1" name="Šipka doprava 10"/>
          <p:cNvSpPr/>
          <p:nvPr/>
        </p:nvSpPr>
        <p:spPr>
          <a:xfrm rot="1447824">
            <a:off x="4083443" y="4560071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9440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25" name="Obdélník 24"/>
          <p:cNvSpPr/>
          <p:nvPr/>
        </p:nvSpPr>
        <p:spPr>
          <a:xfrm>
            <a:off x="405070" y="4386807"/>
            <a:ext cx="2656429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Pozorovaný výsledný medián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indexu je 70 bodů, což je oproti výsledku 64,4 bodů v porovnávané studii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lepší výsledný stav o 5,6 bodů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800" b="1" dirty="0">
              <a:solidFill>
                <a:srgbClr val="C0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311112" y="4694923"/>
            <a:ext cx="5527140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P-hodnota statistické významnosti tohoto </a:t>
            </a:r>
            <a:r>
              <a:rPr lang="cs-CZ" sz="18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pozorova-ného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rozdílu je ale p = 0,861, což na hladině významnosti 0,05 značí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nevýznamný rozdíl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 z dostupných dat tedy nelze prokázat,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že by výsledná soběstačnost pacientů léčených s mozkovým infarktem v našem souboru byla odlišná od výsledků publikovaných v porovnávané studii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4" y="2142637"/>
            <a:ext cx="8428866" cy="1528882"/>
          </a:xfrm>
          <a:prstGeom prst="rect">
            <a:avLst/>
          </a:prstGeom>
        </p:spPr>
      </p:pic>
      <p:pic>
        <p:nvPicPr>
          <p:cNvPr id="10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3651" y="3668426"/>
            <a:ext cx="865769" cy="721474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5753998" y="3705997"/>
            <a:ext cx="1948226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</a:p>
          <a:p>
            <a:pPr algn="ctr"/>
            <a:r>
              <a:rPr lang="cs-CZ" sz="1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Wilcoxonova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testu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984859" y="1426939"/>
            <a:ext cx="1023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Rozsah výběru</a:t>
            </a:r>
          </a:p>
        </p:txBody>
      </p:sp>
      <p:cxnSp>
        <p:nvCxnSpPr>
          <p:cNvPr id="13" name="Pravoúhlá spojovací čára 26"/>
          <p:cNvCxnSpPr>
            <a:stCxn id="12" idx="2"/>
          </p:cNvCxnSpPr>
          <p:nvPr/>
        </p:nvCxnSpPr>
        <p:spPr>
          <a:xfrm rot="16200000" flipH="1">
            <a:off x="4335797" y="2234200"/>
            <a:ext cx="1155888" cy="834028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54"/>
          <p:cNvCxnSpPr>
            <a:stCxn id="15" idx="4"/>
          </p:cNvCxnSpPr>
          <p:nvPr/>
        </p:nvCxnSpPr>
        <p:spPr>
          <a:xfrm flipH="1">
            <a:off x="7372952" y="3588201"/>
            <a:ext cx="667049" cy="338906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ál 14"/>
          <p:cNvSpPr/>
          <p:nvPr/>
        </p:nvSpPr>
        <p:spPr>
          <a:xfrm>
            <a:off x="7562018" y="2746395"/>
            <a:ext cx="955965" cy="841806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6413407" y="1426939"/>
            <a:ext cx="2211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Hodnota testové statistiky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b="1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endParaRPr 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Pravoúhlá spojovací čára 24"/>
          <p:cNvCxnSpPr>
            <a:stCxn id="16" idx="2"/>
            <a:endCxn id="18" idx="1"/>
          </p:cNvCxnSpPr>
          <p:nvPr/>
        </p:nvCxnSpPr>
        <p:spPr>
          <a:xfrm rot="5400000">
            <a:off x="6623231" y="2068174"/>
            <a:ext cx="890729" cy="900921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vá složená závorka 17"/>
          <p:cNvSpPr/>
          <p:nvPr/>
        </p:nvSpPr>
        <p:spPr>
          <a:xfrm rot="5400000">
            <a:off x="6524057" y="2193940"/>
            <a:ext cx="224938" cy="1765056"/>
          </a:xfrm>
          <a:prstGeom prst="leftBrace">
            <a:avLst>
              <a:gd name="adj1" fmla="val 55214"/>
              <a:gd name="adj2" fmla="val 51042"/>
            </a:avLst>
          </a:prstGeom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88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2</a:t>
            </a:r>
            <a:r>
              <a:rPr lang="cs-CZ" dirty="0"/>
              <a:t>. </a:t>
            </a:r>
            <a:r>
              <a:rPr lang="cs-CZ" dirty="0" err="1"/>
              <a:t>Dvouvýběrový</a:t>
            </a:r>
            <a:r>
              <a:rPr lang="cs-CZ" dirty="0"/>
              <a:t> Mannův-</a:t>
            </a:r>
            <a:r>
              <a:rPr lang="cs-CZ" dirty="0" err="1"/>
              <a:t>Whitneyův</a:t>
            </a:r>
            <a:r>
              <a:rPr lang="cs-CZ" dirty="0"/>
              <a:t> test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65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</a:t>
            </a:r>
            <a:r>
              <a:rPr lang="cs-CZ" sz="3200" dirty="0" err="1"/>
              <a:t>Dvouvýběrový</a:t>
            </a:r>
            <a:r>
              <a:rPr lang="cs-CZ" sz="3200" dirty="0"/>
              <a:t> Mannův-</a:t>
            </a:r>
            <a:r>
              <a:rPr lang="cs-CZ" sz="3200" dirty="0" err="1"/>
              <a:t>Whitneyův</a:t>
            </a:r>
            <a:r>
              <a:rPr lang="cs-CZ" sz="3200" dirty="0"/>
              <a:t>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„U pacientů hospitalizovaných pro </a:t>
            </a: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kový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infarkt by po úspěšné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terapii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absolvování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akutní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rehabilitace měl následovat přesun do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ambulantní péče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nebo na následné lůžko k pokračování v další rehabilitaci. Při správném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managementu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péče by do následné lůžkové péče měli pokračovat pouze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pacienti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 kterých dosud nebylo dosaženo dostatečné rekonvalescence.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Zkontrolujte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zda pacienti překládaní na následné lůžko mají skutečně horší míru soběstačnosti v základních denních aktivitách (ADL) vyjádřenou indexem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určenou v době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propouštění.“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6848841" y="1803852"/>
            <a:ext cx="2011748" cy="13388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924" t="1002" r="1362" b="1437"/>
          <a:stretch/>
        </p:blipFill>
        <p:spPr>
          <a:xfrm>
            <a:off x="7352155" y="1888620"/>
            <a:ext cx="1005120" cy="65958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340" b="84680" l="59091" r="86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457" t="42099" r="12040" b="13839"/>
          <a:stretch/>
        </p:blipFill>
        <p:spPr>
          <a:xfrm>
            <a:off x="6963278" y="2398629"/>
            <a:ext cx="735423" cy="68797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290" b="82730" l="13323" r="376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28" t="42099" r="60552" b="13839"/>
          <a:stretch/>
        </p:blipFill>
        <p:spPr>
          <a:xfrm>
            <a:off x="7904011" y="2362892"/>
            <a:ext cx="888993" cy="789438"/>
          </a:xfrm>
          <a:prstGeom prst="rect">
            <a:avLst/>
          </a:prstGeom>
        </p:spPr>
      </p:pic>
      <p:sp>
        <p:nvSpPr>
          <p:cNvPr id="17" name="Ohnutá šipka 16"/>
          <p:cNvSpPr/>
          <p:nvPr/>
        </p:nvSpPr>
        <p:spPr>
          <a:xfrm rot="5400000">
            <a:off x="8330987" y="2086758"/>
            <a:ext cx="333127" cy="396832"/>
          </a:xfrm>
          <a:prstGeom prst="bentArrow">
            <a:avLst/>
          </a:prstGeom>
          <a:solidFill>
            <a:srgbClr val="C00000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8" name="Ohnutá šipka 17"/>
          <p:cNvSpPr/>
          <p:nvPr/>
        </p:nvSpPr>
        <p:spPr>
          <a:xfrm rot="16200000" flipH="1">
            <a:off x="7065543" y="2073266"/>
            <a:ext cx="333127" cy="396832"/>
          </a:xfrm>
          <a:prstGeom prst="bentArrow">
            <a:avLst/>
          </a:prstGeom>
          <a:solidFill>
            <a:srgbClr val="009242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62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ál 10"/>
          <p:cNvSpPr/>
          <p:nvPr/>
        </p:nvSpPr>
        <p:spPr>
          <a:xfrm>
            <a:off x="5965910" y="4038077"/>
            <a:ext cx="1613449" cy="54405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</a:t>
            </a:r>
            <a:r>
              <a:rPr lang="cs-CZ" sz="3200" dirty="0" err="1" smtClean="0"/>
              <a:t>Dvouvýběrový</a:t>
            </a:r>
            <a:r>
              <a:rPr lang="cs-CZ" sz="3200" dirty="0" smtClean="0"/>
              <a:t> Mannův-</a:t>
            </a:r>
            <a:r>
              <a:rPr lang="cs-CZ" sz="3200" dirty="0" err="1" smtClean="0"/>
              <a:t>Whitneyův</a:t>
            </a:r>
            <a:r>
              <a:rPr lang="cs-CZ" sz="3200" dirty="0" smtClean="0"/>
              <a:t> </a:t>
            </a:r>
            <a:r>
              <a:rPr lang="cs-CZ" sz="3200" dirty="0"/>
              <a:t>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(po nemožnosti použít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dvouvýběrový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t-test):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testujeme hypotézu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               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proti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Původní hodnoty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indexu převedeme na pořadí v celém souboru.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</a:t>
            </a:r>
            <a:r>
              <a:rPr lang="cs-CZ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nebo </a:t>
            </a:r>
            <a:r>
              <a:rPr lang="cs-CZ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Vypočítané statistiky porovnáme s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kritickou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hodnotou,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p-hodnota ≤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zamítáme H</a:t>
            </a:r>
            <a:r>
              <a:rPr 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Aktuální </a:t>
            </a:r>
            <a:r>
              <a:rPr lang="cs-CZ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soběstač-nost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pacientů je určující pro jejich další pokračování v systému zdravotní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péče.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579333" y="5411142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1552482" y="2412076"/>
                <a:ext cx="20076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482" y="2412076"/>
                <a:ext cx="2007601" cy="369332"/>
              </a:xfrm>
              <a:prstGeom prst="rect">
                <a:avLst/>
              </a:prstGeom>
              <a:blipFill>
                <a:blip r:embed="rId2"/>
                <a:stretch>
                  <a:fillRect l="-2736" r="-4559" b="-38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5030041" y="2410531"/>
                <a:ext cx="20076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041" y="2410531"/>
                <a:ext cx="2007601" cy="369332"/>
              </a:xfrm>
              <a:prstGeom prst="rect">
                <a:avLst/>
              </a:prstGeom>
              <a:blipFill>
                <a:blip r:embed="rId3"/>
                <a:stretch>
                  <a:fillRect l="-2432" r="-4863" b="-377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4225247" y="4107345"/>
                <a:ext cx="10525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247" y="4107345"/>
                <a:ext cx="1052596" cy="369332"/>
              </a:xfrm>
              <a:prstGeom prst="rect">
                <a:avLst/>
              </a:prstGeom>
              <a:blipFill>
                <a:blip r:embed="rId4"/>
                <a:stretch>
                  <a:fillRect l="-3468" r="-4624"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5478871" y="4117736"/>
                <a:ext cx="20085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&lt;0,001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871" y="4117736"/>
                <a:ext cx="2008563" cy="369332"/>
              </a:xfrm>
              <a:prstGeom prst="rect">
                <a:avLst/>
              </a:prstGeom>
              <a:blipFill>
                <a:blip r:embed="rId5"/>
                <a:stretch>
                  <a:fillRect l="-1520" r="-2736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2311304" y="4107344"/>
                <a:ext cx="15190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=1 998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304" y="4107344"/>
                <a:ext cx="1519070" cy="369332"/>
              </a:xfrm>
              <a:prstGeom prst="rect">
                <a:avLst/>
              </a:prstGeom>
              <a:blipFill>
                <a:blip r:embed="rId6"/>
                <a:stretch>
                  <a:fillRect l="-1205" r="-2008"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624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8" y="2509356"/>
            <a:ext cx="3348673" cy="2589582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Ověření normality a popis dat</a:t>
            </a:r>
            <a:endParaRPr lang="cs-CZ" sz="3200" dirty="0"/>
          </a:p>
        </p:txBody>
      </p:sp>
      <p:sp>
        <p:nvSpPr>
          <p:cNvPr id="24" name="Obdélník 23"/>
          <p:cNvSpPr/>
          <p:nvPr/>
        </p:nvSpPr>
        <p:spPr>
          <a:xfrm>
            <a:off x="320179" y="2514100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269229" y="5160101"/>
            <a:ext cx="4381092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Základní popis i grafické srovnání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ukazuje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výrazný rozdíl mezi skupinami (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soběstačnost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při propuštění do ambulantní péče je v mediánu 75 bodů, ale pacienti pokračující do následné péče mají medián pouze 40 bodů).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4690829" y="5160101"/>
            <a:ext cx="4171094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Normalitu dat zamítáme u obou skupin (p = 0,013 a p &lt; 0,001) a přinejmenším u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pacientů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propuštěných domů je výrazné porušení normality patrné graficky i z N-P grafu.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81" y="1168550"/>
            <a:ext cx="7711644" cy="142216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495" y="2526148"/>
            <a:ext cx="2951591" cy="229227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394" y="2962880"/>
            <a:ext cx="2974590" cy="2276941"/>
          </a:xfrm>
          <a:prstGeom prst="rect">
            <a:avLst/>
          </a:prstGeom>
        </p:spPr>
      </p:pic>
      <p:sp>
        <p:nvSpPr>
          <p:cNvPr id="39" name="Obdélník 38"/>
          <p:cNvSpPr/>
          <p:nvPr/>
        </p:nvSpPr>
        <p:spPr>
          <a:xfrm>
            <a:off x="7562771" y="4271515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41" name="Šipka nahoru 40"/>
          <p:cNvSpPr/>
          <p:nvPr/>
        </p:nvSpPr>
        <p:spPr>
          <a:xfrm rot="13589331">
            <a:off x="7398624" y="4592326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6299393" y="2514100"/>
            <a:ext cx="248825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42" name="Rectangle 3"/>
          <p:cNvSpPr txBox="1">
            <a:spLocks/>
          </p:cNvSpPr>
          <p:nvPr/>
        </p:nvSpPr>
        <p:spPr bwMode="auto">
          <a:xfrm>
            <a:off x="320179" y="1386826"/>
            <a:ext cx="116564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 smtClean="0"/>
              <a:t>Popis dat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11370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ázek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343" y="1127995"/>
            <a:ext cx="5053265" cy="5047484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391927" y="2444935"/>
            <a:ext cx="3015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zvolíme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Nonparametrics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vybereme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Comparing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independent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samples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7" name="Šipka doprava 36"/>
          <p:cNvSpPr/>
          <p:nvPr/>
        </p:nvSpPr>
        <p:spPr>
          <a:xfrm rot="450394">
            <a:off x="5299619" y="1273677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38" name="Šipka doprava 37"/>
          <p:cNvSpPr/>
          <p:nvPr/>
        </p:nvSpPr>
        <p:spPr>
          <a:xfrm>
            <a:off x="4177200" y="431904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39" name="Šipka doprava 38"/>
          <p:cNvSpPr/>
          <p:nvPr/>
        </p:nvSpPr>
        <p:spPr>
          <a:xfrm>
            <a:off x="4332213" y="1733959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0168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Neparametrické</a:t>
            </a:r>
            <a:r>
              <a:rPr lang="cs-CZ" dirty="0" smtClean="0"/>
              <a:t> testy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455597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22331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520" y="1152325"/>
            <a:ext cx="5052088" cy="5023153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391927" y="1857794"/>
            <a:ext cx="27664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Vybereme proměnnou, kterou chceme testovat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a proměnnou obsahující skupiny, které srovnáváme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grouping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Kliknutím na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Mann-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Whitney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U test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nebo na M-W U test získáme výstupy.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Šipka doprava 25"/>
          <p:cNvSpPr/>
          <p:nvPr/>
        </p:nvSpPr>
        <p:spPr>
          <a:xfrm rot="450394">
            <a:off x="4547912" y="302599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27" name="Šipka doprava 26"/>
          <p:cNvSpPr/>
          <p:nvPr/>
        </p:nvSpPr>
        <p:spPr>
          <a:xfrm rot="1447824">
            <a:off x="4641669" y="4625527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5460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5771"/>
            <a:ext cx="9145588" cy="169269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005138" y="4230534"/>
            <a:ext cx="3217930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</a:p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Mannova-</a:t>
            </a:r>
            <a:r>
              <a:rPr lang="cs-CZ" sz="1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Whitneyova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testu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273359" y="1462473"/>
            <a:ext cx="2132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Rozsahy výběru obou skupin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750417" y="1485782"/>
            <a:ext cx="2211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Hodnota testové statistiky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endParaRPr 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6978" y="3832225"/>
            <a:ext cx="865769" cy="721474"/>
          </a:xfrm>
          <a:prstGeom prst="rect">
            <a:avLst/>
          </a:prstGeom>
          <a:noFill/>
        </p:spPr>
      </p:pic>
      <p:cxnSp>
        <p:nvCxnSpPr>
          <p:cNvPr id="13" name="Přímá spojovací šipka 54"/>
          <p:cNvCxnSpPr>
            <a:stCxn id="14" idx="4"/>
          </p:cNvCxnSpPr>
          <p:nvPr/>
        </p:nvCxnSpPr>
        <p:spPr>
          <a:xfrm flipH="1">
            <a:off x="6620107" y="3872058"/>
            <a:ext cx="375088" cy="266806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6620107" y="2842524"/>
            <a:ext cx="750176" cy="1029534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ravoúhlá spojovací čára 24"/>
          <p:cNvCxnSpPr>
            <a:stCxn id="10" idx="2"/>
            <a:endCxn id="17" idx="1"/>
          </p:cNvCxnSpPr>
          <p:nvPr/>
        </p:nvCxnSpPr>
        <p:spPr>
          <a:xfrm rot="16200000" flipH="1">
            <a:off x="7112529" y="2335926"/>
            <a:ext cx="1192793" cy="738548"/>
          </a:xfrm>
          <a:prstGeom prst="bentConnector3">
            <a:avLst>
              <a:gd name="adj1" fmla="val 17722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vá složená závorka 16"/>
          <p:cNvSpPr/>
          <p:nvPr/>
        </p:nvSpPr>
        <p:spPr>
          <a:xfrm rot="5400000">
            <a:off x="7961336" y="2626584"/>
            <a:ext cx="267433" cy="1617459"/>
          </a:xfrm>
          <a:prstGeom prst="leftBrace">
            <a:avLst>
              <a:gd name="adj1" fmla="val 55214"/>
              <a:gd name="adj2" fmla="val 51042"/>
            </a:avLst>
          </a:prstGeom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ravoúhlá spojovací čára 24"/>
          <p:cNvCxnSpPr>
            <a:stCxn id="11" idx="2"/>
          </p:cNvCxnSpPr>
          <p:nvPr/>
        </p:nvCxnSpPr>
        <p:spPr>
          <a:xfrm rot="16200000" flipH="1">
            <a:off x="4844394" y="2143783"/>
            <a:ext cx="1393305" cy="1369963"/>
          </a:xfrm>
          <a:prstGeom prst="bentConnector3">
            <a:avLst>
              <a:gd name="adj1" fmla="val 13386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délník 27"/>
          <p:cNvSpPr/>
          <p:nvPr/>
        </p:nvSpPr>
        <p:spPr>
          <a:xfrm>
            <a:off x="261609" y="4040059"/>
            <a:ext cx="3487344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předchozího popisu je patrný výrazný rozdíl mezi skupinami (soběstačnost při propuštění do ambulantní péče je v mediánu 75 bodů, ale pacienti pokračující do následné péče mají medián pouze 40 bodů).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3859730" y="4967107"/>
            <a:ext cx="4986301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P-hodnota statistické významnosti tohoto pozorovaného rozdílu je p &lt; 0,001, což na hladině významnosti 0,05 značí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významný rozdíl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 ze získaných dat tedy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lze říct, že aktuální 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soběstačnost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pacientů souvisí s jejich dalším pokračováním v systému zdravotní péče.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Pravoúhlá spojovací čára 24"/>
          <p:cNvCxnSpPr>
            <a:stCxn id="11" idx="2"/>
          </p:cNvCxnSpPr>
          <p:nvPr/>
        </p:nvCxnSpPr>
        <p:spPr>
          <a:xfrm rot="5400000">
            <a:off x="3848809" y="2508799"/>
            <a:ext cx="1383942" cy="630571"/>
          </a:xfrm>
          <a:prstGeom prst="bentConnector3">
            <a:avLst>
              <a:gd name="adj1" fmla="val 13834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50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3. Párový </a:t>
            </a:r>
            <a:r>
              <a:rPr lang="cs-CZ" dirty="0" err="1" smtClean="0"/>
              <a:t>Wilcoxonův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71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Párový </a:t>
            </a:r>
            <a:r>
              <a:rPr lang="cs-CZ" sz="3200" dirty="0" err="1" smtClean="0"/>
              <a:t>Wilcoxonův</a:t>
            </a:r>
            <a:r>
              <a:rPr lang="cs-CZ" sz="3200" dirty="0" smtClean="0"/>
              <a:t> 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„Pacientům hospitalizovaným s </a:t>
            </a: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mozko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vým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infarktem byla na lůžku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akutní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péče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poskytnuta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terapie pro obnovu krevního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oběhu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postižené části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mozku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Po zvládnutí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akutní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fáze byl u pacientů vyhodnocen stupeň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soběstačnosti v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základních denních aktivitách (ADL) pomocí indexu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(BI) a byli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přeloženi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rehabilitační oddělení. Po dvou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týdnech byl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opět vyhodnocen stupeň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soběstačnosti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dle BI. Zjistěte, zda poskytnutá rehabilitační péče vedla ke zlepšení soběstačnosti ADL.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lang="cs-CZ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885373" y="1775847"/>
            <a:ext cx="2011748" cy="13388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924" t="1002" r="1362" b="1437"/>
          <a:stretch/>
        </p:blipFill>
        <p:spPr>
          <a:xfrm>
            <a:off x="6958503" y="1835300"/>
            <a:ext cx="1881686" cy="123480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202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ál 23"/>
          <p:cNvSpPr/>
          <p:nvPr/>
        </p:nvSpPr>
        <p:spPr>
          <a:xfrm>
            <a:off x="6039167" y="3870192"/>
            <a:ext cx="1613449" cy="46756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Párový </a:t>
            </a:r>
            <a:r>
              <a:rPr lang="cs-CZ" sz="3200" dirty="0" err="1" smtClean="0"/>
              <a:t>Wilcoxonův</a:t>
            </a:r>
            <a:r>
              <a:rPr lang="cs-CZ" sz="3200" dirty="0" smtClean="0"/>
              <a:t> </a:t>
            </a:r>
            <a:r>
              <a:rPr lang="cs-CZ" sz="3200" dirty="0"/>
              <a:t>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(po nemožnosti použít párový t-test):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testujeme hypotézu o diferencích párových hodnot.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               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Původní hodnoty vypočítaných diferencí obou měření pře-vedeme na pořadí (určené podle jejich absolutní hodnoty).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</a:t>
            </a:r>
            <a:r>
              <a:rPr lang="cs-CZ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400" b="1" i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nebo </a:t>
            </a:r>
            <a:r>
              <a:rPr lang="cs-CZ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Vypočítané statistiky porovnáme s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kritickou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hodnotou,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p-hodnota ≤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zamítáme H</a:t>
            </a:r>
            <a:r>
              <a:rPr 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Během rehabilitace se podařilo změnit soběstačnost pacientů v denních aktivitách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Ke stejnému závěru jsme došli při použití parametrického t-testu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579333" y="5045383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5199100" y="2418881"/>
                <a:ext cx="10865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</m:t>
                      </m:r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100" y="2418881"/>
                <a:ext cx="1086580" cy="369332"/>
              </a:xfrm>
              <a:prstGeom prst="rect">
                <a:avLst/>
              </a:prstGeom>
              <a:blipFill>
                <a:blip r:embed="rId2"/>
                <a:stretch>
                  <a:fillRect l="-5056" r="-5056"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7010455" y="2418881"/>
                <a:ext cx="10865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</m:t>
                      </m:r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55" y="2418881"/>
                <a:ext cx="1086580" cy="369332"/>
              </a:xfrm>
              <a:prstGeom prst="rect">
                <a:avLst/>
              </a:prstGeom>
              <a:blipFill>
                <a:blip r:embed="rId3"/>
                <a:stretch>
                  <a:fillRect l="-4494" r="-5618"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4089962" y="3897835"/>
                <a:ext cx="14287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=17,29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962" y="3897835"/>
                <a:ext cx="1428788" cy="369332"/>
              </a:xfrm>
              <a:prstGeom prst="rect">
                <a:avLst/>
              </a:prstGeom>
              <a:blipFill>
                <a:blip r:embed="rId4"/>
                <a:stretch>
                  <a:fillRect l="-3846" r="-3846" b="-98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5536626" y="3908226"/>
                <a:ext cx="20085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&lt;0,001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626" y="3908226"/>
                <a:ext cx="2008563" cy="369332"/>
              </a:xfrm>
              <a:prstGeom prst="rect">
                <a:avLst/>
              </a:prstGeom>
              <a:blipFill>
                <a:blip r:embed="rId5"/>
                <a:stretch>
                  <a:fillRect l="-1212" r="-2727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2338043" y="3897834"/>
                <a:ext cx="15913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cs-CZ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=198,5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043" y="3897834"/>
                <a:ext cx="1591333" cy="369332"/>
              </a:xfrm>
              <a:prstGeom prst="rect">
                <a:avLst/>
              </a:prstGeom>
              <a:blipFill>
                <a:blip r:embed="rId6"/>
                <a:stretch>
                  <a:fillRect l="-3448" r="-3831"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461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294" y="2747367"/>
            <a:ext cx="2972587" cy="229054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570" y="2986275"/>
            <a:ext cx="2984414" cy="229054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6" y="2485161"/>
            <a:ext cx="2972587" cy="229449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512" y="1683517"/>
            <a:ext cx="3956253" cy="895396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Ověření normality diferencí</a:t>
            </a:r>
            <a:endParaRPr lang="cs-CZ" sz="3200" dirty="0"/>
          </a:p>
        </p:txBody>
      </p:sp>
      <p:sp>
        <p:nvSpPr>
          <p:cNvPr id="12" name="Obdélník 11"/>
          <p:cNvSpPr/>
          <p:nvPr/>
        </p:nvSpPr>
        <p:spPr>
          <a:xfrm>
            <a:off x="364184" y="1377379"/>
            <a:ext cx="42237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Průměr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medián jsou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podstatě shodné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(cca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-30)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data jsou tedy nejspíš alespoň symetrická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694898" y="1334967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984582" y="2434905"/>
            <a:ext cx="12749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04261" y="3639472"/>
            <a:ext cx="1120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17" name="Šipka nahoru 16"/>
          <p:cNvSpPr/>
          <p:nvPr/>
        </p:nvSpPr>
        <p:spPr>
          <a:xfrm rot="9835994">
            <a:off x="1118285" y="4092828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3833845" y="2544223"/>
            <a:ext cx="1180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Změna BI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978212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3997577" y="3101034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6153347" y="2667209"/>
            <a:ext cx="167844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7343139" y="4200627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0" name="Šipka nahoru 29"/>
          <p:cNvSpPr/>
          <p:nvPr/>
        </p:nvSpPr>
        <p:spPr>
          <a:xfrm rot="13589331">
            <a:off x="7178992" y="4521438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270917" y="4914272"/>
            <a:ext cx="3328931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Symetrie je patrná i z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krabi-</a:t>
            </a:r>
            <a:r>
              <a:rPr lang="cs-CZ" sz="1800" dirty="0" err="1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cového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grafu. Navíc histogram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je svým průběhem velmi podobný normálnímu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rozdělení. Z N-P grafu také nejsou patrné odchylky od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normality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639485" y="5191270"/>
            <a:ext cx="522244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③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základě p-hodnoty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0,003 zamítáme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nulovou hypotézu o normalitě (tj.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zamítáme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že není rozdíl mezi pozorovanými daty a teoretickým normálním rozdělením,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… tj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data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formálně dle testu nejsou normálně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rozdělená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Šipka doprava 33"/>
          <p:cNvSpPr/>
          <p:nvPr/>
        </p:nvSpPr>
        <p:spPr bwMode="auto">
          <a:xfrm rot="8395246">
            <a:off x="3816776" y="2900804"/>
            <a:ext cx="327226" cy="33684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524891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24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260" y="1109855"/>
            <a:ext cx="5031044" cy="5025516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2702145"/>
            <a:ext cx="27592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Nonparametrics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Comparing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samples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5217554" y="124780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420125" y="463092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4314655" y="1659000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8876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06" y="1127208"/>
            <a:ext cx="5047698" cy="5019963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7" y="1395780"/>
            <a:ext cx="27664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Vybereme proměnné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které chceme testovat.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Kliknutím na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Wilcoxon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matched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pair test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získáme výsledky.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4487309" y="372044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1" name="Šipka doprava 10"/>
          <p:cNvSpPr/>
          <p:nvPr/>
        </p:nvSpPr>
        <p:spPr>
          <a:xfrm rot="1447824">
            <a:off x="4526205" y="469482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488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01" y="2120074"/>
            <a:ext cx="9132653" cy="1555198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25" name="Obdélník 24"/>
          <p:cNvSpPr/>
          <p:nvPr/>
        </p:nvSpPr>
        <p:spPr>
          <a:xfrm>
            <a:off x="405070" y="4386807"/>
            <a:ext cx="265642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Pozorovaný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medián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zlepšení </a:t>
            </a:r>
            <a:r>
              <a:rPr lang="cs-CZ" sz="1800" b="1" dirty="0" err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indexu na začátku a po rehabilitaci je 30 bodů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800" b="1" dirty="0">
              <a:solidFill>
                <a:srgbClr val="C0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311112" y="4694923"/>
            <a:ext cx="552714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P-hodnota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statistické významnosti této pozorované změny je p &lt; 0,001, což na hladině významnosti 0,05 značí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významný rozdíl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a lze tedy prohlásit, že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stupeň soběstačnosti v základních denních aktivitách se viditelně během péče zlepšil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5327" y="3663673"/>
            <a:ext cx="865769" cy="721474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6110129" y="3705997"/>
            <a:ext cx="1948226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</a:p>
          <a:p>
            <a:pPr algn="ctr"/>
            <a:r>
              <a:rPr lang="cs-CZ" sz="1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Wilcoxonova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testu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340990" y="1426939"/>
            <a:ext cx="1023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Rozsah výběru</a:t>
            </a:r>
          </a:p>
        </p:txBody>
      </p:sp>
      <p:cxnSp>
        <p:nvCxnSpPr>
          <p:cNvPr id="13" name="Pravoúhlá spojovací čára 26"/>
          <p:cNvCxnSpPr>
            <a:stCxn id="12" idx="2"/>
          </p:cNvCxnSpPr>
          <p:nvPr/>
        </p:nvCxnSpPr>
        <p:spPr>
          <a:xfrm rot="16200000" flipH="1">
            <a:off x="4691928" y="2234200"/>
            <a:ext cx="1155888" cy="834028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54"/>
          <p:cNvCxnSpPr>
            <a:stCxn id="15" idx="4"/>
          </p:cNvCxnSpPr>
          <p:nvPr/>
        </p:nvCxnSpPr>
        <p:spPr>
          <a:xfrm flipH="1">
            <a:off x="7729083" y="3588201"/>
            <a:ext cx="667049" cy="338906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ál 14"/>
          <p:cNvSpPr/>
          <p:nvPr/>
        </p:nvSpPr>
        <p:spPr>
          <a:xfrm>
            <a:off x="7918149" y="2746395"/>
            <a:ext cx="955965" cy="841806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6769538" y="1426939"/>
            <a:ext cx="2211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Hodnota testové statistiky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b="1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endParaRPr 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Pravoúhlá spojovací čára 24"/>
          <p:cNvCxnSpPr>
            <a:stCxn id="16" idx="2"/>
            <a:endCxn id="18" idx="1"/>
          </p:cNvCxnSpPr>
          <p:nvPr/>
        </p:nvCxnSpPr>
        <p:spPr>
          <a:xfrm rot="5400000">
            <a:off x="6979362" y="2068174"/>
            <a:ext cx="890729" cy="900921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vá složená závorka 17"/>
          <p:cNvSpPr/>
          <p:nvPr/>
        </p:nvSpPr>
        <p:spPr>
          <a:xfrm rot="5400000">
            <a:off x="6880188" y="2193940"/>
            <a:ext cx="224938" cy="1765056"/>
          </a:xfrm>
          <a:prstGeom prst="leftBrace">
            <a:avLst>
              <a:gd name="adj1" fmla="val 55214"/>
              <a:gd name="adj2" fmla="val 51042"/>
            </a:avLst>
          </a:prstGeom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87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4. </a:t>
            </a:r>
            <a:r>
              <a:rPr lang="cs-CZ" dirty="0" err="1" smtClean="0"/>
              <a:t>Kruskalův-Wallisův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66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bdélník 60"/>
          <p:cNvSpPr/>
          <p:nvPr/>
        </p:nvSpPr>
        <p:spPr bwMode="auto">
          <a:xfrm>
            <a:off x="1444379" y="5366532"/>
            <a:ext cx="4255334" cy="79831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statistické testy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051462" y="1259549"/>
            <a:ext cx="108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 dat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2544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spojitá data</a:t>
            </a:r>
          </a:p>
        </p:txBody>
      </p:sp>
      <p:sp>
        <p:nvSpPr>
          <p:cNvPr id="8" name="Obdélník 7"/>
          <p:cNvSpPr/>
          <p:nvPr/>
        </p:nvSpPr>
        <p:spPr>
          <a:xfrm>
            <a:off x="2829376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kategoriální data</a:t>
            </a:r>
          </a:p>
        </p:txBody>
      </p:sp>
      <p:sp>
        <p:nvSpPr>
          <p:cNvPr id="9" name="Obdélník 8"/>
          <p:cNvSpPr/>
          <p:nvPr/>
        </p:nvSpPr>
        <p:spPr>
          <a:xfrm>
            <a:off x="6324385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Kategoriální x kategoriální data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35787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969047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Dva výběry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45861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Tři a více výběrů (nepárově)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633731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7287438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Více výběrů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418809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490591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458084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152222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  <a:endParaRPr lang="cs-CZ" sz="120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59379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Párový t-test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366536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Dvouvýbě-rový</a:t>
            </a:r>
            <a:r>
              <a:rPr lang="cs-CZ" sz="12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  <a:endParaRPr lang="cs-CZ" sz="120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473693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ANOVA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6737200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7830248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7962279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Chí-kvadrát test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454879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Spearmanův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151902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Wilcoxo-nův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259059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znaménkový test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366216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Mannův-</a:t>
            </a:r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Whitneyho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473373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Kruskalův-Wallisův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 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580530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bino-mický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687687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McNemarův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7959074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exaktní test</a:t>
            </a:r>
          </a:p>
        </p:txBody>
      </p:sp>
      <p:cxnSp>
        <p:nvCxnSpPr>
          <p:cNvPr id="33" name="Pravoúhlá spojovací čára 39"/>
          <p:cNvCxnSpPr>
            <a:stCxn id="6" idx="2"/>
            <a:endCxn id="7" idx="0"/>
          </p:cNvCxnSpPr>
          <p:nvPr/>
        </p:nvCxnSpPr>
        <p:spPr>
          <a:xfrm rot="5400000">
            <a:off x="2571846" y="25751"/>
            <a:ext cx="214314" cy="382491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ravoúhlá spojovací čára 41"/>
          <p:cNvCxnSpPr/>
          <p:nvPr/>
        </p:nvCxnSpPr>
        <p:spPr>
          <a:xfrm rot="5400000">
            <a:off x="3900262" y="1354167"/>
            <a:ext cx="214314" cy="116808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ravoúhlá spojovací čára 43"/>
          <p:cNvCxnSpPr>
            <a:stCxn id="6" idx="2"/>
            <a:endCxn id="9" idx="0"/>
          </p:cNvCxnSpPr>
          <p:nvPr/>
        </p:nvCxnSpPr>
        <p:spPr>
          <a:xfrm rot="16200000" flipH="1">
            <a:off x="5647766" y="774749"/>
            <a:ext cx="214314" cy="232692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ravoúhlá spojovací čára 45"/>
          <p:cNvCxnSpPr>
            <a:stCxn id="8" idx="2"/>
            <a:endCxn id="10" idx="0"/>
          </p:cNvCxnSpPr>
          <p:nvPr/>
        </p:nvCxnSpPr>
        <p:spPr>
          <a:xfrm rot="5400000">
            <a:off x="2453730" y="1975509"/>
            <a:ext cx="323788" cy="161550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ravoúhlá spojovací čára 47"/>
          <p:cNvCxnSpPr/>
          <p:nvPr/>
        </p:nvCxnSpPr>
        <p:spPr>
          <a:xfrm rot="5400000">
            <a:off x="3251367" y="2781098"/>
            <a:ext cx="323788" cy="432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ravoúhlá spojovací čára 49"/>
          <p:cNvCxnSpPr>
            <a:stCxn id="8" idx="2"/>
            <a:endCxn id="12" idx="0"/>
          </p:cNvCxnSpPr>
          <p:nvPr/>
        </p:nvCxnSpPr>
        <p:spPr>
          <a:xfrm rot="16200000" flipH="1">
            <a:off x="4004100" y="2040643"/>
            <a:ext cx="323788" cy="148523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ravoúhlá spojovací čára 51"/>
          <p:cNvCxnSpPr>
            <a:stCxn id="9" idx="2"/>
            <a:endCxn id="13" idx="0"/>
          </p:cNvCxnSpPr>
          <p:nvPr/>
        </p:nvCxnSpPr>
        <p:spPr>
          <a:xfrm rot="5400000">
            <a:off x="6339164" y="2365934"/>
            <a:ext cx="323788" cy="83465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ravoúhlá spojovací čára 53"/>
          <p:cNvCxnSpPr>
            <a:stCxn id="9" idx="2"/>
            <a:endCxn id="14" idx="0"/>
          </p:cNvCxnSpPr>
          <p:nvPr/>
        </p:nvCxnSpPr>
        <p:spPr>
          <a:xfrm rot="16200000" flipH="1">
            <a:off x="7166017" y="2373735"/>
            <a:ext cx="323788" cy="81905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ravoúhlá spojovací čára 55"/>
          <p:cNvCxnSpPr>
            <a:stCxn id="11" idx="2"/>
            <a:endCxn id="15" idx="0"/>
          </p:cNvCxnSpPr>
          <p:nvPr/>
        </p:nvCxnSpPr>
        <p:spPr>
          <a:xfrm rot="5400000">
            <a:off x="2958520" y="3426948"/>
            <a:ext cx="370816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ravoúhlá spojovací čára 57"/>
          <p:cNvCxnSpPr>
            <a:stCxn id="11" idx="2"/>
            <a:endCxn id="16" idx="0"/>
          </p:cNvCxnSpPr>
          <p:nvPr/>
        </p:nvCxnSpPr>
        <p:spPr>
          <a:xfrm rot="16200000" flipH="1">
            <a:off x="3494411" y="3441295"/>
            <a:ext cx="370816" cy="52154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ravoúhlá spojovací čára 59"/>
          <p:cNvCxnSpPr>
            <a:stCxn id="14" idx="2"/>
            <a:endCxn id="22" idx="0"/>
          </p:cNvCxnSpPr>
          <p:nvPr/>
        </p:nvCxnSpPr>
        <p:spPr>
          <a:xfrm rot="5400000">
            <a:off x="7271596" y="3432264"/>
            <a:ext cx="381449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ravoúhlá spojovací čára 61"/>
          <p:cNvCxnSpPr>
            <a:stCxn id="14" idx="2"/>
            <a:endCxn id="23" idx="0"/>
          </p:cNvCxnSpPr>
          <p:nvPr/>
        </p:nvCxnSpPr>
        <p:spPr>
          <a:xfrm rot="16200000" flipH="1">
            <a:off x="7818120" y="3435978"/>
            <a:ext cx="381449" cy="54281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6858810" y="111667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Parametrické testy</a:t>
            </a:r>
          </a:p>
          <a:p>
            <a:pPr algn="r"/>
            <a:r>
              <a:rPr lang="cs-CZ" sz="1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1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testy</a:t>
            </a:r>
          </a:p>
        </p:txBody>
      </p:sp>
      <p:cxnSp>
        <p:nvCxnSpPr>
          <p:cNvPr id="46" name="Tvar 64"/>
          <p:cNvCxnSpPr>
            <a:endCxn id="17" idx="1"/>
          </p:cNvCxnSpPr>
          <p:nvPr/>
        </p:nvCxnSpPr>
        <p:spPr>
          <a:xfrm rot="16200000" flipH="1">
            <a:off x="-838327" y="3741712"/>
            <a:ext cx="2421252" cy="17157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Tvar 66"/>
          <p:cNvCxnSpPr>
            <a:endCxn id="25" idx="1"/>
          </p:cNvCxnSpPr>
          <p:nvPr/>
        </p:nvCxnSpPr>
        <p:spPr>
          <a:xfrm rot="16200000" flipH="1">
            <a:off x="-1197120" y="4100505"/>
            <a:ext cx="3135632" cy="168365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Tvar 76"/>
          <p:cNvCxnSpPr>
            <a:endCxn id="24" idx="1"/>
          </p:cNvCxnSpPr>
          <p:nvPr/>
        </p:nvCxnSpPr>
        <p:spPr>
          <a:xfrm rot="16200000" flipH="1">
            <a:off x="7628678" y="4704523"/>
            <a:ext cx="563864" cy="103337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Tvar 78"/>
          <p:cNvCxnSpPr>
            <a:endCxn id="32" idx="1"/>
          </p:cNvCxnSpPr>
          <p:nvPr/>
        </p:nvCxnSpPr>
        <p:spPr>
          <a:xfrm rot="16200000" flipH="1">
            <a:off x="7269886" y="5063315"/>
            <a:ext cx="1278244" cy="100132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Tvar 80"/>
          <p:cNvCxnSpPr>
            <a:endCxn id="31" idx="1"/>
          </p:cNvCxnSpPr>
          <p:nvPr/>
        </p:nvCxnSpPr>
        <p:spPr>
          <a:xfrm rot="16200000" flipH="1">
            <a:off x="6192999" y="5068632"/>
            <a:ext cx="1278244" cy="89499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Tvar 84"/>
          <p:cNvCxnSpPr/>
          <p:nvPr/>
        </p:nvCxnSpPr>
        <p:spPr>
          <a:xfrm rot="16200000" flipH="1">
            <a:off x="4638506" y="4582502"/>
            <a:ext cx="2232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Tvar 86"/>
          <p:cNvCxnSpPr/>
          <p:nvPr/>
        </p:nvCxnSpPr>
        <p:spPr>
          <a:xfrm rot="16200000" flipH="1">
            <a:off x="3916576" y="4210123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Tvar 87"/>
          <p:cNvCxnSpPr/>
          <p:nvPr/>
        </p:nvCxnSpPr>
        <p:spPr>
          <a:xfrm rot="16200000" flipH="1">
            <a:off x="3912742" y="4922680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Tvar 89"/>
          <p:cNvCxnSpPr/>
          <p:nvPr/>
        </p:nvCxnSpPr>
        <p:spPr>
          <a:xfrm rot="16200000" flipH="1">
            <a:off x="3306979" y="4696123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Tvar 90"/>
          <p:cNvCxnSpPr/>
          <p:nvPr/>
        </p:nvCxnSpPr>
        <p:spPr>
          <a:xfrm rot="16200000" flipH="1">
            <a:off x="3162979" y="5254787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Tvar 91"/>
          <p:cNvCxnSpPr/>
          <p:nvPr/>
        </p:nvCxnSpPr>
        <p:spPr>
          <a:xfrm rot="16200000" flipH="1">
            <a:off x="2262213" y="4692479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Tvar 92"/>
          <p:cNvCxnSpPr/>
          <p:nvPr/>
        </p:nvCxnSpPr>
        <p:spPr>
          <a:xfrm rot="16200000" flipH="1">
            <a:off x="2118213" y="5251143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Tvar 93"/>
          <p:cNvCxnSpPr/>
          <p:nvPr/>
        </p:nvCxnSpPr>
        <p:spPr>
          <a:xfrm rot="16200000" flipH="1">
            <a:off x="712594" y="4213664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Tvar 94"/>
          <p:cNvCxnSpPr/>
          <p:nvPr/>
        </p:nvCxnSpPr>
        <p:spPr>
          <a:xfrm rot="16200000" flipH="1">
            <a:off x="716711" y="4926221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9451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</a:t>
            </a:r>
            <a:r>
              <a:rPr lang="cs-CZ" sz="3200" dirty="0" err="1" smtClean="0"/>
              <a:t>Kruskalův-Wallisův</a:t>
            </a:r>
            <a:r>
              <a:rPr lang="cs-CZ" sz="3200" dirty="0" smtClean="0"/>
              <a:t> 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„Zjistěte, zda etiologie vzniku </a:t>
            </a: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mozko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vého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infarktu (deficit způsobený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embolií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trombózou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nebo neurčenou okluzí/stenózou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potenciálním prediktivním faktorem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výsledného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stupně soběstačnosti v základních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denních aktivitách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(ADL) vyjádřeného indexem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Tj., liší se pacienti s různým typem vzniku mozkového infarktu ve výsledné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soběstačnosti?“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6674138" y="1814355"/>
            <a:ext cx="2261487" cy="153570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924" t="1002" r="1362" b="1437"/>
          <a:stretch/>
        </p:blipFill>
        <p:spPr>
          <a:xfrm>
            <a:off x="7355309" y="1873808"/>
            <a:ext cx="1523383" cy="99967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73" b="96803" l="866" r="988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7" t="10937" b="5833"/>
          <a:stretch/>
        </p:blipFill>
        <p:spPr>
          <a:xfrm>
            <a:off x="6674138" y="2116786"/>
            <a:ext cx="1824579" cy="11530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615" b="86057" l="53063" r="976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20" t="12330" r="839" b="13097"/>
          <a:stretch/>
        </p:blipFill>
        <p:spPr>
          <a:xfrm>
            <a:off x="7445289" y="2309445"/>
            <a:ext cx="894804" cy="1033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320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ál 10"/>
          <p:cNvSpPr/>
          <p:nvPr/>
        </p:nvSpPr>
        <p:spPr>
          <a:xfrm>
            <a:off x="4248870" y="4226327"/>
            <a:ext cx="1613449" cy="46756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</a:t>
            </a:r>
            <a:r>
              <a:rPr lang="cs-CZ" sz="3200" dirty="0" err="1" smtClean="0"/>
              <a:t>Kruskalův-Wallisův</a:t>
            </a:r>
            <a:r>
              <a:rPr lang="cs-CZ" sz="3200" dirty="0" smtClean="0"/>
              <a:t> </a:t>
            </a:r>
            <a:r>
              <a:rPr lang="cs-CZ" sz="3200" dirty="0"/>
              <a:t>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(po nemožnosti použít ANOVA test):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testujeme hypotézu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               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proti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alespoň jedna 	dvojice	 	se liší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Původní hodnoty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indexu převedeme na pořadí v celém souboru.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</a:t>
            </a:r>
            <a:r>
              <a:rPr lang="cs-CZ" sz="2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porovnáme s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kritickou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hodnotou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p-hodnota ≤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zamítáme H</a:t>
            </a:r>
            <a:r>
              <a:rPr 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Existuje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alespoň jedna dvojice způsobu vzniku mozkového infarktu, která se liší v následné soběstačnosti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pacientů.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579333" y="5411142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1472670" y="2428798"/>
                <a:ext cx="3243713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cs-CZ" sz="16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670" y="2428798"/>
                <a:ext cx="3243713" cy="615553"/>
              </a:xfrm>
              <a:prstGeom prst="rect">
                <a:avLst/>
              </a:prstGeom>
              <a:blipFill>
                <a:blip r:embed="rId2"/>
                <a:stretch>
                  <a:fillRect l="-188" r="-13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2145767" y="2793386"/>
                <a:ext cx="87773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767" y="2793386"/>
                <a:ext cx="877735" cy="369332"/>
              </a:xfrm>
              <a:prstGeom prst="rect">
                <a:avLst/>
              </a:prstGeom>
              <a:blipFill>
                <a:blip r:embed="rId3"/>
                <a:stretch>
                  <a:fillRect l="-6250" b="-180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2223602" y="4246647"/>
                <a:ext cx="14559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=23,63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602" y="4246647"/>
                <a:ext cx="1455976" cy="369332"/>
              </a:xfrm>
              <a:prstGeom prst="rect">
                <a:avLst/>
              </a:prstGeom>
              <a:blipFill>
                <a:blip r:embed="rId4"/>
                <a:stretch>
                  <a:fillRect l="-5439" r="-3766" b="-3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3788956" y="4257038"/>
                <a:ext cx="20085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b="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&lt;0,001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956" y="4257038"/>
                <a:ext cx="2008562" cy="369332"/>
              </a:xfrm>
              <a:prstGeom prst="rect">
                <a:avLst/>
              </a:prstGeom>
              <a:blipFill>
                <a:blip r:embed="rId5"/>
                <a:stretch>
                  <a:fillRect l="-1520" r="-2736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944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ázek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27" y="1494245"/>
            <a:ext cx="3393241" cy="2618784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94" y="1288322"/>
            <a:ext cx="5661141" cy="1312185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Ověření normality a popis dat</a:t>
            </a:r>
            <a:endParaRPr lang="cs-CZ" sz="3200" dirty="0"/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319513" y="1245636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4141855" y="2544223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737581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784774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1587994" y="1521842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327059" y="4052404"/>
            <a:ext cx="3190741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Základní popis i grafické srovnání ukazuje možný rozdíl mezi skupinami (soběstačnost po embolii je v mediánu 60 bodů, po trombóze 65 bodů a po neurčené okluzi nebo stenóze 70 bodů).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3577833" y="5433560"/>
            <a:ext cx="52980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Normalitu dat zamítáme u všech tří skupin (p &lt; 0,001, p &lt; 0,001 a p = 0,007) s tím, že u všech je porušení normality patrné graficky i z N-P grafu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Obrázek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481" y="3517511"/>
            <a:ext cx="2473823" cy="1903388"/>
          </a:xfrm>
          <a:prstGeom prst="rect">
            <a:avLst/>
          </a:prstGeom>
        </p:spPr>
      </p:pic>
      <p:pic>
        <p:nvPicPr>
          <p:cNvPr id="38" name="Obrázek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135" y="2598908"/>
            <a:ext cx="2473822" cy="1900478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329" y="3544239"/>
            <a:ext cx="2470912" cy="1903387"/>
          </a:xfrm>
          <a:prstGeom prst="rect">
            <a:avLst/>
          </a:prstGeom>
        </p:spPr>
      </p:pic>
      <p:sp>
        <p:nvSpPr>
          <p:cNvPr id="28" name="Obdélník 27"/>
          <p:cNvSpPr/>
          <p:nvPr/>
        </p:nvSpPr>
        <p:spPr>
          <a:xfrm>
            <a:off x="6249538" y="2657584"/>
            <a:ext cx="257365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Diagnostické </a:t>
            </a: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N-P </a:t>
            </a:r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grafy</a:t>
            </a:r>
            <a:endParaRPr lang="cs-CZ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7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96" y="1109855"/>
            <a:ext cx="4969679" cy="4969679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2702145"/>
            <a:ext cx="27592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Nonparametrics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Comparing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multiple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indep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samples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5313804" y="124780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206075" y="435179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4430156" y="168787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754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721" y="1109855"/>
            <a:ext cx="4902253" cy="5061675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9" name="Šipka doprava 8"/>
          <p:cNvSpPr/>
          <p:nvPr/>
        </p:nvSpPr>
        <p:spPr>
          <a:xfrm>
            <a:off x="4045146" y="4007027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4045146" y="5139041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91927" y="1395780"/>
            <a:ext cx="27664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Vybereme proměnnou, kterou chceme testovat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a proměnnou obsahující skupiny, které srovnáváme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grouping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Kliknutím na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Multiple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comparisons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mean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ranks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získáme výstupy (celkové srovnání ale také mnohonásobné porovnání mezi všemi skupinami).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78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654208" y="1541168"/>
            <a:ext cx="2197979" cy="923330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Souhrnná p-hodnota </a:t>
            </a:r>
            <a:endParaRPr lang="cs-CZ" sz="1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sz="18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Kruskalova-Wallisova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testu</a:t>
            </a:r>
            <a:endParaRPr lang="cs-CZ" sz="1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14" y="1125374"/>
            <a:ext cx="6659659" cy="2035976"/>
          </a:xfrm>
          <a:prstGeom prst="rect">
            <a:avLst/>
          </a:prstGeom>
        </p:spPr>
      </p:pic>
      <p:sp>
        <p:nvSpPr>
          <p:cNvPr id="21" name="Ovál 20"/>
          <p:cNvSpPr/>
          <p:nvPr/>
        </p:nvSpPr>
        <p:spPr>
          <a:xfrm>
            <a:off x="5547313" y="1454666"/>
            <a:ext cx="848352" cy="749518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ovací šipka 54"/>
          <p:cNvCxnSpPr>
            <a:stCxn id="21" idx="6"/>
          </p:cNvCxnSpPr>
          <p:nvPr/>
        </p:nvCxnSpPr>
        <p:spPr>
          <a:xfrm>
            <a:off x="6395665" y="1829425"/>
            <a:ext cx="255080" cy="9830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222797" y="3254054"/>
            <a:ext cx="3579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p-hodnoty mn</a:t>
            </a:r>
            <a:r>
              <a:rPr lang="cs-CZ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ohon</a:t>
            </a:r>
            <a:r>
              <a:rPr lang="cs-CZ" sz="18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ásobného porovnání všech skupin</a:t>
            </a:r>
            <a:endParaRPr lang="cs-CZ" sz="1800" u="sng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254665" y="3007442"/>
            <a:ext cx="459752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předchozího popisu je patrný možný rozdíl mezi skupinami (soběstačnost po embolii je v mediánu 60 bodů, po trombóze 65 bodů a po neurčené okluzi nebo stenóze 70 bodů).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205485" y="4277423"/>
            <a:ext cx="864670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Souhrnná p-hodnota statistické významnosti tohoto pozorovaného rozdílu je p &lt; 0,001, což na hladině významnosti 0,05 značí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významný rozdíl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ze získaných dat tedy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lze říct, že existuje alespoň jedna dvojice způsobu vzniku mozkového infarktu, která se liší v následné soběstačnosti pacientů (tj. etiologie souvisí s další 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soběstačnosti).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205485" y="5539902"/>
            <a:ext cx="864670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Mnohonásobným porovnáním jsme navíc prokázali významný rozdíl mezi embolií a okluzí/stenózou a mezi trombózou a okluzí/stenózou (rozdíl mezi embolií a trombózou významný není). Jinými slovy,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výsledný stupeň soběstačnosti je významně lepší u pacientů s okluzí/stenózou oproti embolii i trombóze.</a:t>
            </a:r>
          </a:p>
        </p:txBody>
      </p:sp>
      <p:pic>
        <p:nvPicPr>
          <p:cNvPr id="10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1126" y="2193264"/>
            <a:ext cx="865769" cy="721474"/>
          </a:xfrm>
          <a:prstGeom prst="rect">
            <a:avLst/>
          </a:prstGeom>
          <a:noFill/>
        </p:spPr>
      </p:pic>
      <p:sp>
        <p:nvSpPr>
          <p:cNvPr id="36" name="Zaoblený obdélník 35"/>
          <p:cNvSpPr/>
          <p:nvPr/>
        </p:nvSpPr>
        <p:spPr bwMode="auto">
          <a:xfrm>
            <a:off x="2464085" y="2314019"/>
            <a:ext cx="3599831" cy="61202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37" name="Přímá spojovací šipka 54"/>
          <p:cNvCxnSpPr>
            <a:stCxn id="36" idx="2"/>
          </p:cNvCxnSpPr>
          <p:nvPr/>
        </p:nvCxnSpPr>
        <p:spPr>
          <a:xfrm flipH="1">
            <a:off x="3510610" y="2926042"/>
            <a:ext cx="753391" cy="377038"/>
          </a:xfrm>
          <a:prstGeom prst="straightConnector1">
            <a:avLst/>
          </a:prstGeom>
          <a:noFill/>
          <a:ln w="38100">
            <a:solidFill>
              <a:srgbClr val="0070C0"/>
            </a:solidFill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17789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Statistické </a:t>
            </a:r>
            <a:r>
              <a:rPr lang="cs-CZ" dirty="0"/>
              <a:t>testy o parametrech jednoho výběru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1206368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err="1" smtClean="0"/>
              <a:t>Jednovýběrový</a:t>
            </a:r>
            <a:r>
              <a:rPr lang="cs-CZ" dirty="0" smtClean="0"/>
              <a:t> </a:t>
            </a:r>
            <a:r>
              <a:rPr lang="cs-CZ" dirty="0" err="1" smtClean="0"/>
              <a:t>Wilcoxonův</a:t>
            </a:r>
            <a:r>
              <a:rPr lang="cs-CZ" dirty="0" smtClean="0"/>
              <a:t> test</a:t>
            </a:r>
          </a:p>
          <a:p>
            <a:r>
              <a:rPr lang="cs-CZ" dirty="0" err="1" smtClean="0"/>
              <a:t>Jednovýběrový</a:t>
            </a:r>
            <a:r>
              <a:rPr lang="cs-CZ" dirty="0" smtClean="0"/>
              <a:t> znaménkový test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6402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Jednovýběrový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cs-CZ" altLang="cs-CZ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Jednovýběrový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Wilcoxonův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Předpokladem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symetrické rozdělení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 kolem mediánu.</a:t>
            </a: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Jednovýběrový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znaménkový test</a:t>
            </a:r>
          </a:p>
          <a:p>
            <a:pPr marL="342900" indent="-342900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Lze použít v situaci, kdy není splněn předpoklad symetrie rozdělení kolem mediánu.</a:t>
            </a:r>
          </a:p>
          <a:p>
            <a:pPr marL="342900" indent="-342900">
              <a:lnSpc>
                <a:spcPct val="110000"/>
              </a:lnSpc>
            </a:pPr>
            <a:endParaRPr lang="cs-CZ" alt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Oba testy testují, zde je </a:t>
            </a:r>
            <a:r>
              <a:rPr lang="cs-CZ" alt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medián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jednoho výběru roven hodnotě </a:t>
            </a:r>
            <a:r>
              <a:rPr lang="cs-CZ" alt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(v případě párového designu je x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0,5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reprezentováno mediánem rozdílu hodnot).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	H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0,5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= c          proti H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0,5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≠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c </a:t>
            </a:r>
          </a:p>
        </p:txBody>
      </p:sp>
      <p:sp>
        <p:nvSpPr>
          <p:cNvPr id="9" name="Obdélník 8"/>
          <p:cNvSpPr/>
          <p:nvPr/>
        </p:nvSpPr>
        <p:spPr bwMode="auto">
          <a:xfrm>
            <a:off x="310554" y="1567576"/>
            <a:ext cx="5025991" cy="55826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308953" y="2778754"/>
            <a:ext cx="5025991" cy="55826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967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Jednovýběrový</a:t>
            </a:r>
            <a:r>
              <a:rPr lang="cs-CZ" dirty="0" smtClean="0"/>
              <a:t> </a:t>
            </a:r>
            <a:r>
              <a:rPr lang="cs-CZ" dirty="0" err="1" smtClean="0"/>
              <a:t>Wilcoxonův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Určíme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rozdíly hodnot výběru s testovanou hodnotou mediánu.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Absolutní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hodnoty rozdílů uspořádáme 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vzestupně a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přiřadíme jim pořadí.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Spočítáme statistiky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které odpovídají </a:t>
            </a:r>
            <a:r>
              <a:rPr lang="cs-CZ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součtu pořadí kladných (</a:t>
            </a:r>
            <a:r>
              <a:rPr lang="cs-CZ" sz="22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a záporných rozdílů (</a:t>
            </a:r>
            <a:r>
              <a:rPr lang="cs-CZ" sz="22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Jako finální hodnotu testové statistiky bereme minimum z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Nulovou hypotézu zamítáme, pokud 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hodnota 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testové statistiky menší nebo rovna tabelované kritické hodnotě (při dané hladině významnosti a počtu nenulových rozdílů</a:t>
            </a:r>
            <a:r>
              <a:rPr 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nebo když příslušná p-hodnota ≤ zvolená hladina významnosti.</a:t>
            </a:r>
          </a:p>
          <a:p>
            <a:pPr marL="0" indent="0" defTabSz="35560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cs-CZ" altLang="cs-CZ" sz="2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2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Nebo</a:t>
            </a:r>
            <a:r>
              <a:rPr lang="cs-CZ" altLang="cs-CZ" sz="2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 N &gt; 30 lze využít asymptotické normality statistiky </a:t>
            </a:r>
            <a:r>
              <a:rPr lang="cs-CZ" sz="2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200" i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2200" i="1" baseline="30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altLang="cs-CZ" sz="2200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90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Jednovýběrový</a:t>
            </a:r>
            <a:r>
              <a:rPr lang="cs-CZ" dirty="0" smtClean="0"/>
              <a:t> </a:t>
            </a:r>
            <a:r>
              <a:rPr lang="cs-CZ" dirty="0" err="1" smtClean="0"/>
              <a:t>Wilcoxonův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Ukázka výpočtu: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15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pacientů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byla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vyhodnocena doba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kterou museli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strávit v </a:t>
            </a:r>
            <a:r>
              <a:rPr lang="cs-CZ" alt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čekárně u lékaře.  Zjistěte, zda medián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čekací doby je roven půl hodině. </a:t>
            </a:r>
          </a:p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177240"/>
              </p:ext>
            </p:extLst>
          </p:nvPr>
        </p:nvGraphicFramePr>
        <p:xfrm>
          <a:off x="518689" y="2323123"/>
          <a:ext cx="4929210" cy="4135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774">
                  <a:extLst>
                    <a:ext uri="{9D8B030D-6E8A-4147-A177-3AD203B41FA5}">
                      <a16:colId xmlns:a16="http://schemas.microsoft.com/office/drawing/2014/main" val="1816910790"/>
                    </a:ext>
                  </a:extLst>
                </a:gridCol>
                <a:gridCol w="750771">
                  <a:extLst>
                    <a:ext uri="{9D8B030D-6E8A-4147-A177-3AD203B41FA5}">
                      <a16:colId xmlns:a16="http://schemas.microsoft.com/office/drawing/2014/main" val="2534864757"/>
                    </a:ext>
                  </a:extLst>
                </a:gridCol>
              </a:tblGrid>
              <a:tr h="326650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Doba čekání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Medián</a:t>
                      </a:r>
                      <a:endParaRPr lang="cs-CZ" sz="1600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Rozdíl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|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Rozd</a:t>
                      </a:r>
                      <a:r>
                        <a:rPr lang="cs-CZ" sz="16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í</a:t>
                      </a:r>
                      <a:r>
                        <a:rPr lang="cs-CZ" sz="16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|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Pořadí</a:t>
                      </a:r>
                      <a:endParaRPr lang="cs-CZ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685735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3,5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233817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434856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239239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3,5</a:t>
                      </a:r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250482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550818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007870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0238136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0749949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606884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90473"/>
                  </a:ext>
                </a:extLst>
              </a:tr>
              <a:tr h="24684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616253"/>
                  </a:ext>
                </a:extLst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5602980" y="4530571"/>
            <a:ext cx="3136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min(</a:t>
            </a:r>
            <a:r>
              <a:rPr lang="cs-CZ" sz="18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 = 19</a:t>
            </a: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Kritická hodnota </a:t>
            </a:r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15(0,05)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 25</a:t>
            </a: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Hodnota testové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statistiky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je menší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než 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kritická hodnota </a:t>
            </a: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zamítáme H</a:t>
            </a:r>
            <a:r>
              <a:rPr lang="cs-CZ" sz="18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7" descr="http://nd01.jxs.cz/175/785/67893df7b8_4453866_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672" y="2435350"/>
            <a:ext cx="2256724" cy="139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4727819" y="2323122"/>
            <a:ext cx="720080" cy="4135756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3" name="Šipka doprava 12"/>
          <p:cNvSpPr/>
          <p:nvPr/>
        </p:nvSpPr>
        <p:spPr bwMode="auto">
          <a:xfrm>
            <a:off x="5602979" y="3987276"/>
            <a:ext cx="528314" cy="31073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267123" y="3963855"/>
            <a:ext cx="2320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19     </a:t>
            </a:r>
            <a:r>
              <a:rPr lang="cs-CZ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cs-CZ" sz="1800" i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=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101</a:t>
            </a:r>
          </a:p>
        </p:txBody>
      </p:sp>
      <p:sp>
        <p:nvSpPr>
          <p:cNvPr id="16" name="Šipka doprava 15"/>
          <p:cNvSpPr/>
          <p:nvPr/>
        </p:nvSpPr>
        <p:spPr>
          <a:xfrm>
            <a:off x="5995206" y="5677817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96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.potx" id="{1927B253-FB08-41F5-B38D-80E9F802FC2D}" vid="{7C5ABD59-4F0A-4D9D-A126-85E5800F092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prezentace-med-cz-4-3</Template>
  <TotalTime>3230</TotalTime>
  <Words>4337</Words>
  <Application>Microsoft Office PowerPoint</Application>
  <PresentationFormat>Vlastní</PresentationFormat>
  <Paragraphs>792</Paragraphs>
  <Slides>55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64" baseType="lpstr">
      <vt:lpstr>Arial</vt:lpstr>
      <vt:lpstr>Calibri</vt:lpstr>
      <vt:lpstr>Cambria Math</vt:lpstr>
      <vt:lpstr>Tahoma</vt:lpstr>
      <vt:lpstr>Times New Roman</vt:lpstr>
      <vt:lpstr>Wingdings</vt:lpstr>
      <vt:lpstr>Wingdings 2</vt:lpstr>
      <vt:lpstr>Prezentace_MU_CZ</vt:lpstr>
      <vt:lpstr>Rovnice</vt:lpstr>
      <vt:lpstr>MIAM021p(s) Analýza a management dat pro zdravotnické obory – přednáška a cvičení  (jaro 2020)</vt:lpstr>
      <vt:lpstr>Parametrické testy</vt:lpstr>
      <vt:lpstr>Neparametrické testy</vt:lpstr>
      <vt:lpstr>Neparametrické testy</vt:lpstr>
      <vt:lpstr>Základní statistické testy</vt:lpstr>
      <vt:lpstr>Statistické testy o parametrech jednoho výběru</vt:lpstr>
      <vt:lpstr>Jednovýběrový test</vt:lpstr>
      <vt:lpstr>Jednovýběrový Wilcoxonův test</vt:lpstr>
      <vt:lpstr>Jednovýběrový Wilcoxonův test</vt:lpstr>
      <vt:lpstr>Jednovýběrový znaménkový test</vt:lpstr>
      <vt:lpstr>Jednovýběrový znaménkový test</vt:lpstr>
      <vt:lpstr>Statistické testy o parametrech dvou výběrů</vt:lpstr>
      <vt:lpstr>Párový a nepárový test</vt:lpstr>
      <vt:lpstr>Mannův-Whitneyův U test</vt:lpstr>
      <vt:lpstr>Mannův-Whitneyův U test</vt:lpstr>
      <vt:lpstr>Mannův-Whitneyův U test</vt:lpstr>
      <vt:lpstr>Mannův-Whitneyův U test</vt:lpstr>
      <vt:lpstr>Párový Wilcoxonův test a znaménkový test</vt:lpstr>
      <vt:lpstr>Párový Wilcoxonův test</vt:lpstr>
      <vt:lpstr>Statistické testy o parametrech tří a více výběrů</vt:lpstr>
      <vt:lpstr>Kruskalův-Wallisův test</vt:lpstr>
      <vt:lpstr>Kruskalův-Wallisův test</vt:lpstr>
      <vt:lpstr>Kruskalův-Wallisův test</vt:lpstr>
      <vt:lpstr>Praktické cvičení v programu Statistica</vt:lpstr>
      <vt:lpstr>Datový soubor</vt:lpstr>
      <vt:lpstr>Rehabilitace po mozkovém infarktu</vt:lpstr>
      <vt:lpstr>Rehabilitace po mozkovém infarktu</vt:lpstr>
      <vt:lpstr>Úkol 1.  Jednovýběrový Wilcoxonův test</vt:lpstr>
      <vt:lpstr>Úkol č. 1 – Jednovýběrový Wilcoxonův test</vt:lpstr>
      <vt:lpstr>Úkol č. 1 – Jednovýběrový Wilcoxonův test</vt:lpstr>
      <vt:lpstr>Úkol č. 1 – Ověření normality a popis dat</vt:lpstr>
      <vt:lpstr>Úkol č. 1 – Řešení v programu Statistica</vt:lpstr>
      <vt:lpstr>Úkol č. 1 – Řešení v programu Statistica</vt:lpstr>
      <vt:lpstr>Úkol č. 1 – Výsledky v Statistica</vt:lpstr>
      <vt:lpstr>Úkol 2. Dvouvýběrový Mannův-Whitneyův test</vt:lpstr>
      <vt:lpstr>Úkol č. 2 – Dvouvýběrový Mannův-Whitneyův test</vt:lpstr>
      <vt:lpstr>Úkol č. 2 – Dvouvýběrový Mannův-Whitneyův test</vt:lpstr>
      <vt:lpstr>Úkol č. 2 – Ověření normality a popis dat</vt:lpstr>
      <vt:lpstr>Úkol č. 2 – Řešení v programu Statistica</vt:lpstr>
      <vt:lpstr>Úkol č. 2 – Řešení v programu Statistica</vt:lpstr>
      <vt:lpstr>Úkol č. 2 – Výsledky v Statistica</vt:lpstr>
      <vt:lpstr>Úkol 3. Párový Wilcoxonův test</vt:lpstr>
      <vt:lpstr>Úkol č. 3 – Párový Wilcoxonův test</vt:lpstr>
      <vt:lpstr>Úkol č. 3 – Párový Wilcoxonův test</vt:lpstr>
      <vt:lpstr>Úkol č. 3 – Ověření normality diferencí</vt:lpstr>
      <vt:lpstr>Úkol č. 3 – Řešení v programu Statistica</vt:lpstr>
      <vt:lpstr>Úkol č. 3 – Řešení v programu Statistica</vt:lpstr>
      <vt:lpstr>Úkol č. 3 – Výsledky v Statistica</vt:lpstr>
      <vt:lpstr>Úkol 4. Kruskalův-Wallisův test</vt:lpstr>
      <vt:lpstr>Úkol č. 4 – Kruskalův-Wallisův test</vt:lpstr>
      <vt:lpstr>Úkol č. 4 – Kruskalův-Wallisův test</vt:lpstr>
      <vt:lpstr>Úkol č. 4 – Ověření normality a popis dat</vt:lpstr>
      <vt:lpstr>Úkol č. 4 – Řešení v programu Statistica</vt:lpstr>
      <vt:lpstr>Úkol č. 4 – Řešení v programu Statistica</vt:lpstr>
      <vt:lpstr>Úkol č. 4 – Výsledky v Statistica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Michal Uher</cp:lastModifiedBy>
  <cp:revision>304</cp:revision>
  <cp:lastPrinted>1601-01-01T00:00:00Z</cp:lastPrinted>
  <dcterms:created xsi:type="dcterms:W3CDTF">2019-10-07T06:18:27Z</dcterms:created>
  <dcterms:modified xsi:type="dcterms:W3CDTF">2020-03-31T13:13:51Z</dcterms:modified>
</cp:coreProperties>
</file>