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7"/>
  </p:notesMasterIdLst>
  <p:handoutMasterIdLst>
    <p:handoutMasterId r:id="rId58"/>
  </p:handoutMasterIdLst>
  <p:sldIdLst>
    <p:sldId id="256" r:id="rId2"/>
    <p:sldId id="403" r:id="rId3"/>
    <p:sldId id="404" r:id="rId4"/>
    <p:sldId id="402" r:id="rId5"/>
    <p:sldId id="367" r:id="rId6"/>
    <p:sldId id="317" r:id="rId7"/>
    <p:sldId id="369" r:id="rId8"/>
    <p:sldId id="380" r:id="rId9"/>
    <p:sldId id="483" r:id="rId10"/>
    <p:sldId id="478" r:id="rId11"/>
    <p:sldId id="484" r:id="rId12"/>
    <p:sldId id="475" r:id="rId13"/>
    <p:sldId id="477" r:id="rId14"/>
    <p:sldId id="489" r:id="rId15"/>
    <p:sldId id="488" r:id="rId16"/>
    <p:sldId id="490" r:id="rId17"/>
    <p:sldId id="485" r:id="rId18"/>
    <p:sldId id="492" r:id="rId19"/>
    <p:sldId id="487" r:id="rId20"/>
    <p:sldId id="476" r:id="rId21"/>
    <p:sldId id="480" r:id="rId22"/>
    <p:sldId id="481" r:id="rId23"/>
    <p:sldId id="482" r:id="rId24"/>
    <p:sldId id="318" r:id="rId25"/>
    <p:sldId id="319" r:id="rId26"/>
    <p:sldId id="320" r:id="rId27"/>
    <p:sldId id="321" r:id="rId28"/>
    <p:sldId id="382" r:id="rId29"/>
    <p:sldId id="390" r:id="rId30"/>
    <p:sldId id="391" r:id="rId31"/>
    <p:sldId id="399" r:id="rId32"/>
    <p:sldId id="314" r:id="rId33"/>
    <p:sldId id="400" r:id="rId34"/>
    <p:sldId id="322" r:id="rId35"/>
    <p:sldId id="454" r:id="rId36"/>
    <p:sldId id="455" r:id="rId37"/>
    <p:sldId id="456" r:id="rId38"/>
    <p:sldId id="457" r:id="rId39"/>
    <p:sldId id="458" r:id="rId40"/>
    <p:sldId id="459" r:id="rId41"/>
    <p:sldId id="460" r:id="rId42"/>
    <p:sldId id="461" r:id="rId43"/>
    <p:sldId id="462" r:id="rId44"/>
    <p:sldId id="463" r:id="rId45"/>
    <p:sldId id="464" r:id="rId46"/>
    <p:sldId id="465" r:id="rId47"/>
    <p:sldId id="466" r:id="rId48"/>
    <p:sldId id="467" r:id="rId49"/>
    <p:sldId id="468" r:id="rId50"/>
    <p:sldId id="469" r:id="rId51"/>
    <p:sldId id="470" r:id="rId52"/>
    <p:sldId id="471" r:id="rId53"/>
    <p:sldId id="472" r:id="rId54"/>
    <p:sldId id="473" r:id="rId55"/>
    <p:sldId id="474" r:id="rId56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7" autoAdjust="0"/>
    <p:restoredTop sz="96754" autoAdjust="0"/>
  </p:normalViewPr>
  <p:slideViewPr>
    <p:cSldViewPr snapToGrid="0">
      <p:cViewPr varScale="1">
        <p:scale>
          <a:sx n="66" d="100"/>
          <a:sy n="66" d="100"/>
        </p:scale>
        <p:origin x="1288" y="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4.wdp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BIOSTATISTIKA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82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znaménkový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rozdíly hodnot výběru s testovanou hodnotou mediánu.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statistiku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která odpovídá počtu kladných rozdílů →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nevyužívá hodnot pořadí původních dat, ale pouze informaci, zda se hodnota realizuje nad nebo pod mediánem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dochází ke snížení síly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testu.</a:t>
            </a: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Nulovou hypotézu zamítáme, pokud statistika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realizuje v kritickém oboru hodnot </a:t>
            </a:r>
            <a:r>
              <a:rPr lang="cs-CZ" sz="2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U (</a:t>
            </a:r>
            <a:r>
              <a:rPr lang="cs-CZ" sz="2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2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kde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odpovídá počtu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nenulových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rozdílů a hodnoty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lze dohledat v matematických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tabulkách; nebo když příslušná p-hodnota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 zvolená hladina významnosti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Nebo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Pro N &gt; 20 lze využít asymptotické normality statistiky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znaménkový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pacientů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byla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vyhodnocena doba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kterou museli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strávit v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čekárně u lékaře.  Zjistěte, zda medián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čekací doby je roven půl hodině.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04355"/>
              </p:ext>
            </p:extLst>
          </p:nvPr>
        </p:nvGraphicFramePr>
        <p:xfrm>
          <a:off x="518690" y="2323123"/>
          <a:ext cx="5084289" cy="413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0878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2665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Doba čekání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Větší než medián?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704580" y="444929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Kritický obor: </a:t>
            </a:r>
            <a:endParaRPr lang="cs-CZ" sz="1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cs-CZ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0,3</a:t>
            </a:r>
            <a:r>
              <a:rPr lang="cs-CZ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U (12,15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statistiky se realizuje mimo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kritický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obor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 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nezamítáme H</a:t>
            </a:r>
            <a:r>
              <a:rPr lang="cs-CZ" sz="1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900048" y="2323122"/>
            <a:ext cx="1681525" cy="413575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568425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34840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6096806" y="559653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7" descr="http://nd01.jxs.cz/175/785/67893df7b8_4453866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2" y="2435350"/>
            <a:ext cx="2256724" cy="13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1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dvou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/>
              <a:t>Nepárový Mannův-</a:t>
            </a:r>
            <a:r>
              <a:rPr lang="cs-CZ" dirty="0" err="1"/>
              <a:t>Whitneyův</a:t>
            </a:r>
            <a:r>
              <a:rPr lang="cs-CZ" dirty="0"/>
              <a:t> test</a:t>
            </a:r>
          </a:p>
          <a:p>
            <a:r>
              <a:rPr lang="cs-CZ" dirty="0"/>
              <a:t>Párový </a:t>
            </a:r>
            <a:r>
              <a:rPr lang="cs-CZ" dirty="0" err="1"/>
              <a:t>Wilcoxonův</a:t>
            </a:r>
            <a:r>
              <a:rPr lang="cs-CZ" dirty="0"/>
              <a:t> a znaménkový test</a:t>
            </a:r>
          </a:p>
        </p:txBody>
      </p:sp>
    </p:spTree>
    <p:extLst>
      <p:ext uri="{BB962C8B-B14F-4D97-AF65-F5344CB8AC3E}">
        <p14:creationId xmlns:p14="http://schemas.microsoft.com/office/powerpoint/2010/main" val="207154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a nepárový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výběrů:  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epárový Mannův-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Whitneyův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výběrů: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Párový znaménkový 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944866" y="2164425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944866" y="3112240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Šipka dolů 12"/>
          <p:cNvSpPr/>
          <p:nvPr/>
        </p:nvSpPr>
        <p:spPr bwMode="auto">
          <a:xfrm>
            <a:off x="1090328" y="2892398"/>
            <a:ext cx="423512" cy="2071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Šipka dolů 13"/>
          <p:cNvSpPr/>
          <p:nvPr/>
        </p:nvSpPr>
        <p:spPr bwMode="auto">
          <a:xfrm rot="10800000">
            <a:off x="1090328" y="2704084"/>
            <a:ext cx="424812" cy="1962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926698" y="477006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2057499" y="477006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Šipka doprava 21"/>
          <p:cNvSpPr/>
          <p:nvPr/>
        </p:nvSpPr>
        <p:spPr bwMode="auto">
          <a:xfrm>
            <a:off x="1774801" y="4896348"/>
            <a:ext cx="277360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prava 22"/>
          <p:cNvSpPr/>
          <p:nvPr/>
        </p:nvSpPr>
        <p:spPr bwMode="auto">
          <a:xfrm flipH="1">
            <a:off x="1523465" y="4896348"/>
            <a:ext cx="251336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137835" y="2444822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3136231" y="4820657"/>
            <a:ext cx="5025991" cy="100262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2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Neparametrická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alternativa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dvouvýběrového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t-testu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 pořadím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namísto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 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původními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daty. 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Testuje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nulovou hypotézu o shodě rozdělení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ze kterého pocházejí porovnávané výběry.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Když chceme interpretovat výsledek testu jako test o poloze (střední hodnoty jsou stejné), musíme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předpokládat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že tvar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rozdělení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v obou skupinách stejný.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Poznámka: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 lze použít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 pro ordinální data (např. hodnocení zdravotního stavu na stupnici 1-5 apod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8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Stanovíme nulovou a alternativní hypotézu (F(x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distribuční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funkce):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F(x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≠ F(x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obou výběrů (skupin) jsou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sloučena a je určeno jejich pořadí v tomto sloučeném souboru.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oba výběry zvlášť je spočítán součet pořadí (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součtů pořadí ve skupinách je určena finální hodnota testové statistiky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82184"/>
              </p:ext>
            </p:extLst>
          </p:nvPr>
        </p:nvGraphicFramePr>
        <p:xfrm>
          <a:off x="1581150" y="4684713"/>
          <a:ext cx="2270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Rovnice" r:id="rId3" imgW="1523880" imgH="393480" progId="Equation.3">
                  <p:embed/>
                </p:oleObj>
              </mc:Choice>
              <mc:Fallback>
                <p:oleObj name="Rovnice" r:id="rId3" imgW="1523880" imgH="39348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4684713"/>
                        <a:ext cx="22701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752585"/>
              </p:ext>
            </p:extLst>
          </p:nvPr>
        </p:nvGraphicFramePr>
        <p:xfrm>
          <a:off x="4365625" y="4684713"/>
          <a:ext cx="23844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Rovnice" r:id="rId5" imgW="1600200" imgH="393480" progId="Equation.3">
                  <p:embed/>
                </p:oleObj>
              </mc:Choice>
              <mc:Fallback>
                <p:oleObj name="Rovnice" r:id="rId5" imgW="1600200" imgH="393480" progId="Equation.3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684713"/>
                        <a:ext cx="23844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815780"/>
              </p:ext>
            </p:extLst>
          </p:nvPr>
        </p:nvGraphicFramePr>
        <p:xfrm>
          <a:off x="1638619" y="5465063"/>
          <a:ext cx="155098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Rovnice" r:id="rId7" imgW="1041120" imgH="215640" progId="Equation.3">
                  <p:embed/>
                </p:oleObj>
              </mc:Choice>
              <mc:Fallback>
                <p:oleObj name="Rovnice" r:id="rId7" imgW="1041120" imgH="21564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619" y="5465063"/>
                        <a:ext cx="1550987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22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Hodnotu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testové statistiky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porovnáme s kritickou hodnotou testu, pokud je tato hodnota menší než kritická hodnota testu, zamítáme nulovou hypotézu shody distribučních funkcí obou skupin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velká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(&gt;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využít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asymptotické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normality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statistiky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52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73617" y="1692002"/>
            <a:ext cx="4332778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štěňat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bylo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trénováno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 hygienickým návykům pomocí pozitivní (8 štěňat)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negativní motivace (9 štěňat). Zjistěte, zda se tyto dva přístupy liší.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27286"/>
              </p:ext>
            </p:extLst>
          </p:nvPr>
        </p:nvGraphicFramePr>
        <p:xfrm>
          <a:off x="518690" y="1755246"/>
          <a:ext cx="3543171" cy="469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07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Délka výcviku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Skupina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31694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82493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4482171" y="4651422"/>
            <a:ext cx="3631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= 13,5</a:t>
            </a:r>
          </a:p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(8,9;0,05)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= 15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menší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než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82159" y="2101755"/>
            <a:ext cx="764539" cy="2027483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4186726" y="360663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4874397" y="5798668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6" descr="http://www.mojestarosti.cz/poradna/images/mconsult/images/1339688205_pes.jpg"/>
          <p:cNvPicPr>
            <a:picLocks noChangeAspect="1" noChangeArrowheads="1"/>
          </p:cNvPicPr>
          <p:nvPr/>
        </p:nvPicPr>
        <p:blipFill>
          <a:blip r:embed="rId2" cstate="print"/>
          <a:srcRect l="6719" t="30236" b="10079"/>
          <a:stretch>
            <a:fillRect/>
          </a:stretch>
        </p:blipFill>
        <p:spPr bwMode="auto">
          <a:xfrm>
            <a:off x="7159967" y="2905413"/>
            <a:ext cx="1446428" cy="925441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4789690" y="3559533"/>
            <a:ext cx="232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49,5 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103,5</a:t>
            </a: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58,5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13,5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279390" y="4129238"/>
            <a:ext cx="767308" cy="232246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</a:t>
            </a:r>
            <a:r>
              <a:rPr lang="cs-CZ" dirty="0" err="1" smtClean="0"/>
              <a:t>Wilcoxonův</a:t>
            </a:r>
            <a:r>
              <a:rPr lang="cs-CZ" dirty="0" smtClean="0"/>
              <a:t> test a znaménkový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endParaRPr lang="cs-CZ" altLang="cs-CZ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Vycházíme z rozdílů párových hodnot a přecházíme na design </a:t>
            </a:r>
            <a:r>
              <a:rPr lang="cs-CZ" alt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jednovýběrových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testů.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Testuje, zda je </a:t>
            </a:r>
            <a:r>
              <a:rPr lang="cs-CZ" altLang="cs-CZ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 diferencí (D) 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párových hodnot roven hodnotě 0.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altLang="cs-CZ" sz="2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D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     H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D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≠ 0</a:t>
            </a:r>
          </a:p>
          <a:p>
            <a:pPr marL="342900" indent="-342900">
              <a:lnSpc>
                <a:spcPct val="110000"/>
              </a:lnSpc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Dále postupujeme stejně jako u </a:t>
            </a:r>
            <a:r>
              <a:rPr lang="cs-CZ" alt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jednovýběrových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testů výpočtem testové statistiky 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(u </a:t>
            </a:r>
            <a:r>
              <a:rPr lang="cs-CZ" alt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testu), resp. </a:t>
            </a:r>
            <a:r>
              <a:rPr 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(u znaménkového testu) 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jejich porovnáním s kritickou hodnotou, resp. s kritickým intervalem (nebo pro větší vzorky použijeme aproximaci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ormálním rozdělením).</a:t>
            </a:r>
            <a:endParaRPr lang="cs-CZ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dirty="0" smtClean="0"/>
              <a:t>Párový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10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10 pacientů byla zjištěna hodnota krevního parametru před a po podání léku. Zjistěte, zda se hodnoty před a po podaní léku liší.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682702"/>
              </p:ext>
            </p:extLst>
          </p:nvPr>
        </p:nvGraphicFramePr>
        <p:xfrm>
          <a:off x="518689" y="2650374"/>
          <a:ext cx="4929210" cy="2993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74">
                  <a:extLst>
                    <a:ext uri="{9D8B030D-6E8A-4147-A177-3AD203B41FA5}">
                      <a16:colId xmlns:a16="http://schemas.microsoft.com/office/drawing/2014/main" val="1816910790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61807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Před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</a:tbl>
          </a:graphicData>
        </a:graphic>
      </p:graphicFrame>
      <p:sp>
        <p:nvSpPr>
          <p:cNvPr id="13" name="Obdélník 12"/>
          <p:cNvSpPr/>
          <p:nvPr/>
        </p:nvSpPr>
        <p:spPr>
          <a:xfrm>
            <a:off x="5602980" y="453057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10(0,05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menší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než 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1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727819" y="2650373"/>
            <a:ext cx="720080" cy="2993131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" name="Šipka doprava 14"/>
          <p:cNvSpPr/>
          <p:nvPr/>
        </p:nvSpPr>
        <p:spPr bwMode="auto">
          <a:xfrm>
            <a:off x="560297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6712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51  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Šipka doprava 16"/>
          <p:cNvSpPr/>
          <p:nvPr/>
        </p:nvSpPr>
        <p:spPr>
          <a:xfrm>
            <a:off x="5995206" y="567781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2194695"/>
            <a:ext cx="1291115" cy="148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Parametrické 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Mají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 rozložení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vstupních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(normální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rozložení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Při stejném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počtu pozorování (N)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dodržení předpokladů mají vyšší sílu testu než testy </a:t>
            </a:r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nejsou dodrženy předpoklady parametrických testů, potom jejich síla testu prudce klesá a výsledek testu může být 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chybný. </a:t>
            </a: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5771" y="4182457"/>
            <a:ext cx="714929" cy="594389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59331" y="5172846"/>
            <a:ext cx="8022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Proč nemusí parametrický a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neparametrický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test vyjít stejně?</a:t>
            </a:r>
          </a:p>
        </p:txBody>
      </p:sp>
    </p:spTree>
    <p:extLst>
      <p:ext uri="{BB962C8B-B14F-4D97-AF65-F5344CB8AC3E}">
        <p14:creationId xmlns:p14="http://schemas.microsoft.com/office/powerpoint/2010/main" val="339347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tří a více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7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Neparametrická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alternativa analýzy rozptylu (ANOVA)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Zobecnění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Mannova-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Whitneyova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U testu pro více než dvě srovnávané skupiny.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 pořadím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 souborech namísto s 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původními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daty. 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Nulová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hypotéza předpokládá stejné rozdělení pravděpodobnosti veličiny ve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všech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skupinách.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tvar rozdělení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 všech skupinách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stejný.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Poznámka: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lze použít i pro ordinální data (např. hodnocení zdravotního stavu na stupnici 1-5 apod.).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57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Stanovíme nulovou a alternativní hypotézu pro </a:t>
            </a:r>
            <a:r>
              <a:rPr lang="cs-CZ" sz="24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skupin 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(F(x) – distribuční funkce):   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… = F(</a:t>
            </a:r>
            <a:r>
              <a:rPr lang="cs-CZ" sz="24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  <a:tabLst>
                <a:tab pos="355600" algn="l"/>
              </a:tabLst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alespoň jedna F(</a:t>
            </a:r>
            <a:r>
              <a:rPr lang="cs-CZ" sz="24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se liší od ostatních</a:t>
            </a:r>
            <a:endParaRPr lang="cs-CZ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všech výběrů (skupin) jsou sloučena a je určeno jejich pořadí v tomto sloučeném souboru.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všechny výběry zvlášť je spočítán součet pořadí (</a:t>
            </a:r>
            <a:r>
              <a:rPr lang="cs-CZ" sz="24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… </a:t>
            </a:r>
            <a:r>
              <a:rPr lang="cs-CZ" sz="2400" i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alt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součtu pořadí ve skupinách je určena finální hodnota testové statistiky </a:t>
            </a:r>
            <a:r>
              <a:rPr lang="cs-CZ" altLang="cs-CZ" sz="24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alt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767410"/>
              </p:ext>
            </p:extLst>
          </p:nvPr>
        </p:nvGraphicFramePr>
        <p:xfrm>
          <a:off x="3510610" y="5150704"/>
          <a:ext cx="3172564" cy="87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Rovnice" r:id="rId3" imgW="1739880" imgH="482400" progId="Equation.3">
                  <p:embed/>
                </p:oleObj>
              </mc:Choice>
              <mc:Fallback>
                <p:oleObj name="Rovnice" r:id="rId3" imgW="1739880" imgH="48240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610" y="5150704"/>
                        <a:ext cx="3172564" cy="8792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355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≥ </a:t>
            </a:r>
            <a:r>
              <a:rPr lang="el-GR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cs-CZ" sz="24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(k-1)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když příslušná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≤ zvolená hladina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významnosti, zamítáme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nulovou hypotézu. Pro malé velikosti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výběrů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určujeme kritický obor z tabulek pro </a:t>
            </a:r>
            <a:r>
              <a:rPr lang="cs-CZ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zamítnutí nulové hypotézy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pokračujeme dále hledáním lišících se dvojic pomocí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metod  mnohonásobného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porovnávání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1.  </a:t>
            </a:r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podobné zahraniční studii byla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publikovaná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střední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indexu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konci akutní rehabilitace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mozkovém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výši 64,4. Zjistěte, zda výsledné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dosažení stupně soběstačnosti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dle BI ve vašich datech je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stejné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jiné než v této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studii.“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 Normalita rozložení hodnot indexu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konci rehabilitace (ověříme vizuálně i statistickým testem –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61197" y="1778963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191302" y="1988065"/>
            <a:ext cx="1630194" cy="106976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62" b="74077" l="24077" r="74692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25758" r="25304" b="26211"/>
          <a:stretch/>
        </p:blipFill>
        <p:spPr>
          <a:xfrm>
            <a:off x="6877396" y="1790017"/>
            <a:ext cx="937361" cy="897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Vyžadují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splnění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méně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předpokladů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 rozložení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vstupních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dat, lze je tedy použít i při asymetrickém rozložení,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přítomnosti odlehlých hodnot,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či nedetekovatelném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rozložení.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Snížená síla těchto testů je způsobena redukcí informační hodnoty původních dat, kdy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 nevyužívají původní hodnoty, ale nejčastěji pouze jejich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pořadí.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Používají se také při hodnocení souborů s nízkým počtem pozorování (N; malé soubory), kdy nejsme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schopni normalitu dat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spolehlivě ověřit.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61" y="4975688"/>
            <a:ext cx="714929" cy="594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41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9659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(určené podle absolutní hodnoty rozdílu oproti referenci).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b="1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nezamítáme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Výsledná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soběstačnost pacientů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našem souboru se neliší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výsledků publikovaných v porovnávané studii.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503700" y="2420535"/>
                <a:ext cx="1488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=64,4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700" y="2420535"/>
                <a:ext cx="1488934" cy="369332"/>
              </a:xfrm>
              <a:prstGeom prst="rect">
                <a:avLst/>
              </a:prstGeom>
              <a:blipFill>
                <a:blip r:embed="rId2"/>
                <a:stretch>
                  <a:fillRect l="-3689" r="-3689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299975" y="2418990"/>
                <a:ext cx="1488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≠64,4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975" y="2418990"/>
                <a:ext cx="1488934" cy="369332"/>
              </a:xfrm>
              <a:prstGeom prst="rect">
                <a:avLst/>
              </a:prstGeom>
              <a:blipFill>
                <a:blip r:embed="rId3"/>
                <a:stretch>
                  <a:fillRect l="-3265" r="-3673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4293162" y="4091944"/>
                <a:ext cx="1258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162" y="4091944"/>
                <a:ext cx="1258871" cy="369332"/>
              </a:xfrm>
              <a:prstGeom prst="rect">
                <a:avLst/>
              </a:prstGeom>
              <a:blipFill>
                <a:blip r:embed="rId4"/>
                <a:stretch>
                  <a:fillRect l="-3865" r="-4831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546785" y="4102335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=0,861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785" y="4102335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287243" y="4091943"/>
                <a:ext cx="17660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=41 099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243" y="4091943"/>
                <a:ext cx="1766061" cy="369332"/>
              </a:xfrm>
              <a:prstGeom prst="rect">
                <a:avLst/>
              </a:prstGeom>
              <a:blipFill>
                <a:blip r:embed="rId6"/>
                <a:stretch>
                  <a:fillRect l="-2759" r="-3103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3" y="2485872"/>
            <a:ext cx="2971989" cy="23084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11" y="3024078"/>
            <a:ext cx="2971989" cy="23177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31" y="2744576"/>
            <a:ext cx="2971989" cy="230843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Ověření normality a popis dat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se výrazně liší (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-měr 62 bodů,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medián 70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bodů. Data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jsou nejspíše asymetrická.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218855" y="254422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Asymetrie je patrná i z krabicového grafu a histogramu. Z histogramu je navíc zřetelně vidět odlišnost od normálního rozdělení. Odchylky od normality jsou patrné i z N-P grafu.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&lt; 0,001 zamítáme nulovou hypotézu o normalitě (tj. zamítáme, že není rozdíl mezi pozorovanými daty a teoretickým normálním rozdělením, … tj. data nejsou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72" y="1660878"/>
            <a:ext cx="4438878" cy="9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09855"/>
            <a:ext cx="5031044" cy="502551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662615"/>
            <a:ext cx="27592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datové tabulky je potřeba přidat sloupec obsahující konstantní hodnotu reference, se kterou porovnáváme naše výsledky.</a:t>
            </a:r>
          </a:p>
          <a:p>
            <a:pPr marL="269875" indent="-269875">
              <a:buFont typeface="Arial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21755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420125" y="463092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14655" y="1659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27209"/>
            <a:ext cx="5031044" cy="501996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proměnné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které chceme testovat (testovaný parametr a reference).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Wilcoxon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matched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pair test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003343" y="359388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447824">
            <a:off x="4083443" y="456007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Obdélník 24"/>
          <p:cNvSpPr/>
          <p:nvPr/>
        </p:nvSpPr>
        <p:spPr>
          <a:xfrm>
            <a:off x="405070" y="4386807"/>
            <a:ext cx="265642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výsledný medián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indexu je 70 bodů, což je oproti výsledku 64,4 bodů v porovnávané studii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lepší výsledný stav o 5,6 bodů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4694923"/>
            <a:ext cx="552714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tohoto 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pozorova-ného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rozdílu je ale p = 0,861,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z dostupných dat tedy nelze prokázat,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 by výsledná soběstačnost pacientů léčených s mozkovým infarktem v našem souboru byla odlišná od výsledků publikovaných v porovnávané studii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4" y="2142637"/>
            <a:ext cx="8428866" cy="1528882"/>
          </a:xfrm>
          <a:prstGeom prst="rect">
            <a:avLst/>
          </a:prstGeom>
        </p:spPr>
      </p:pic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3651" y="3668426"/>
            <a:ext cx="865769" cy="72147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5753998" y="3705997"/>
            <a:ext cx="194822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84859" y="1426939"/>
            <a:ext cx="10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cxnSp>
        <p:nvCxnSpPr>
          <p:cNvPr id="13" name="Pravoúhlá spojovací čára 26"/>
          <p:cNvCxnSpPr>
            <a:stCxn id="12" idx="2"/>
          </p:cNvCxnSpPr>
          <p:nvPr/>
        </p:nvCxnSpPr>
        <p:spPr>
          <a:xfrm rot="16200000" flipH="1">
            <a:off x="4335797" y="2234200"/>
            <a:ext cx="1155888" cy="83402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54"/>
          <p:cNvCxnSpPr>
            <a:stCxn id="15" idx="4"/>
          </p:cNvCxnSpPr>
          <p:nvPr/>
        </p:nvCxnSpPr>
        <p:spPr>
          <a:xfrm flipH="1">
            <a:off x="7372952" y="3588201"/>
            <a:ext cx="667049" cy="3389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7562018" y="2746395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413407" y="1426939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Pravoúhlá spojovací čára 24"/>
          <p:cNvCxnSpPr>
            <a:stCxn id="16" idx="2"/>
            <a:endCxn id="18" idx="1"/>
          </p:cNvCxnSpPr>
          <p:nvPr/>
        </p:nvCxnSpPr>
        <p:spPr>
          <a:xfrm rot="5400000">
            <a:off x="6623231" y="2068174"/>
            <a:ext cx="890729" cy="90092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/>
          <p:cNvSpPr/>
          <p:nvPr/>
        </p:nvSpPr>
        <p:spPr>
          <a:xfrm rot="5400000">
            <a:off x="6524057" y="2193940"/>
            <a:ext cx="224938" cy="176505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</a:t>
            </a:r>
            <a:r>
              <a:rPr lang="cs-CZ" dirty="0"/>
              <a:t>. </a:t>
            </a:r>
            <a:r>
              <a:rPr lang="cs-CZ" dirty="0" err="1"/>
              <a:t>Dvouvýběrový</a:t>
            </a:r>
            <a:r>
              <a:rPr lang="cs-CZ" dirty="0"/>
              <a:t> Mannův-</a:t>
            </a:r>
            <a:r>
              <a:rPr lang="cs-CZ" dirty="0" err="1"/>
              <a:t>Whitneyův</a:t>
            </a:r>
            <a:r>
              <a:rPr lang="cs-CZ" dirty="0"/>
              <a:t>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/>
              <a:t>Dvouvýběrový</a:t>
            </a:r>
            <a:r>
              <a:rPr lang="cs-CZ" sz="3200" dirty="0"/>
              <a:t> Mannův-</a:t>
            </a:r>
            <a:r>
              <a:rPr lang="cs-CZ" sz="3200" dirty="0" err="1"/>
              <a:t>Whitneyův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„U pacientů hospitalizovaných pro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kový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 by po úspěšné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absolvování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rehabilitace měl následovat přesun do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ambulantní péče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na následné lůžko k pokračování v další rehabilitaci. Při správném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péče by do následné lůžkové péče měli pokračovat pouze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pacienti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 kterých dosud nebylo dosaženo dostatečné rekonvalescence.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Zkontrolujte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zda pacienti překládaní na následné lůžko mají skutečně horší míru soběstačnosti v základních denních aktivitách (ADL) vyjádřenou indexem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určenou v době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propouštění.“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848841" y="1803852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352155" y="1888620"/>
            <a:ext cx="1005120" cy="6595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40" b="84680" l="59091" r="8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57" t="42099" r="12040" b="13839"/>
          <a:stretch/>
        </p:blipFill>
        <p:spPr>
          <a:xfrm>
            <a:off x="6963278" y="2398629"/>
            <a:ext cx="735423" cy="6879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290" b="82730" l="13323" r="37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42099" r="60552" b="13839"/>
          <a:stretch/>
        </p:blipFill>
        <p:spPr>
          <a:xfrm>
            <a:off x="7904011" y="2362892"/>
            <a:ext cx="888993" cy="789438"/>
          </a:xfrm>
          <a:prstGeom prst="rect">
            <a:avLst/>
          </a:prstGeom>
        </p:spPr>
      </p:pic>
      <p:sp>
        <p:nvSpPr>
          <p:cNvPr id="17" name="Ohnutá šipka 16"/>
          <p:cNvSpPr/>
          <p:nvPr/>
        </p:nvSpPr>
        <p:spPr>
          <a:xfrm rot="5400000">
            <a:off x="8330987" y="2086758"/>
            <a:ext cx="333127" cy="396832"/>
          </a:xfrm>
          <a:prstGeom prst="bentArrow">
            <a:avLst/>
          </a:prstGeom>
          <a:solidFill>
            <a:srgbClr val="C00000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Ohnutá šipka 17"/>
          <p:cNvSpPr/>
          <p:nvPr/>
        </p:nvSpPr>
        <p:spPr>
          <a:xfrm rot="16200000" flipH="1">
            <a:off x="7065543" y="2073266"/>
            <a:ext cx="333127" cy="396832"/>
          </a:xfrm>
          <a:prstGeom prst="bentArrow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9659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Dvouvýběrový</a:t>
            </a:r>
            <a:r>
              <a:rPr lang="cs-CZ" sz="3200" dirty="0" smtClean="0"/>
              <a:t> Mannův-</a:t>
            </a:r>
            <a:r>
              <a:rPr lang="cs-CZ" sz="3200" dirty="0" err="1" smtClean="0"/>
              <a:t>Whitneyův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v celém souboru.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Aktuální </a:t>
            </a:r>
            <a:r>
              <a:rPr 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soběstač-nost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pacientů je určující pro jejich další pokračování v systému zdravotní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péče.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552482" y="2412076"/>
                <a:ext cx="200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82" y="2412076"/>
                <a:ext cx="2007601" cy="369332"/>
              </a:xfrm>
              <a:prstGeom prst="rect">
                <a:avLst/>
              </a:prstGeom>
              <a:blipFill>
                <a:blip r:embed="rId2"/>
                <a:stretch>
                  <a:fillRect l="-2736" r="-4559" b="-3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030041" y="2410531"/>
                <a:ext cx="200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041" y="2410531"/>
                <a:ext cx="2007601" cy="369332"/>
              </a:xfrm>
              <a:prstGeom prst="rect">
                <a:avLst/>
              </a:prstGeom>
              <a:blipFill>
                <a:blip r:embed="rId3"/>
                <a:stretch>
                  <a:fillRect l="-2432" r="-4863" b="-377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4225247" y="4107345"/>
                <a:ext cx="1052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247" y="4107345"/>
                <a:ext cx="1052596" cy="369332"/>
              </a:xfrm>
              <a:prstGeom prst="rect">
                <a:avLst/>
              </a:prstGeom>
              <a:blipFill>
                <a:blip r:embed="rId4"/>
                <a:stretch>
                  <a:fillRect l="-3468" r="-4624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478871" y="4117736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871" y="4117736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2311304" y="4107344"/>
                <a:ext cx="15190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=1 998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04" y="4107344"/>
                <a:ext cx="1519070" cy="369332"/>
              </a:xfrm>
              <a:prstGeom prst="rect">
                <a:avLst/>
              </a:prstGeom>
              <a:blipFill>
                <a:blip r:embed="rId6"/>
                <a:stretch>
                  <a:fillRect l="-1205" r="-2008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2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8" y="2509356"/>
            <a:ext cx="3348673" cy="258958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Ověření normality a popis dat</a:t>
            </a:r>
            <a:endParaRPr lang="cs-CZ" sz="3200" dirty="0"/>
          </a:p>
        </p:txBody>
      </p:sp>
      <p:sp>
        <p:nvSpPr>
          <p:cNvPr id="24" name="Obdélník 23"/>
          <p:cNvSpPr/>
          <p:nvPr/>
        </p:nvSpPr>
        <p:spPr>
          <a:xfrm>
            <a:off x="320179" y="2514100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69229" y="5160101"/>
            <a:ext cx="438109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Základní popis i grafické srovnání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ukazuje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výrazný rozdíl mezi skupinami (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soběstačnost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při propuštění do ambulantní péče je v mediánu 75 bodů, ale pacienti pokračující do následné péče mají medián pouze 40 bodů).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4690829" y="5160101"/>
            <a:ext cx="417109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Normalitu dat zamítáme u obou skupin (p = 0,013 a p &lt; 0,001) a přinejmenším 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pacientů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propuštěných domů je výrazné porušení normality patrné graficky i z N-P grafu.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81" y="1168550"/>
            <a:ext cx="7711644" cy="142216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95" y="2526148"/>
            <a:ext cx="2951591" cy="22922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94" y="2962880"/>
            <a:ext cx="2974590" cy="2276941"/>
          </a:xfrm>
          <a:prstGeom prst="rect">
            <a:avLst/>
          </a:prstGeom>
        </p:spPr>
      </p:pic>
      <p:sp>
        <p:nvSpPr>
          <p:cNvPr id="39" name="Obdélník 38"/>
          <p:cNvSpPr/>
          <p:nvPr/>
        </p:nvSpPr>
        <p:spPr>
          <a:xfrm>
            <a:off x="7562771" y="4271515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41" name="Šipka nahoru 40"/>
          <p:cNvSpPr/>
          <p:nvPr/>
        </p:nvSpPr>
        <p:spPr>
          <a:xfrm rot="13589331">
            <a:off x="7398624" y="4592326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299393" y="2514100"/>
            <a:ext cx="248825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42" name="Rectangle 3"/>
          <p:cNvSpPr txBox="1">
            <a:spLocks/>
          </p:cNvSpPr>
          <p:nvPr/>
        </p:nvSpPr>
        <p:spPr bwMode="auto">
          <a:xfrm>
            <a:off x="320179" y="1386826"/>
            <a:ext cx="11656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Popis dat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1137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43" y="1127995"/>
            <a:ext cx="5053265" cy="504748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1927" y="2444935"/>
            <a:ext cx="3015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independent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7" name="Šipka doprava 36"/>
          <p:cNvSpPr/>
          <p:nvPr/>
        </p:nvSpPr>
        <p:spPr>
          <a:xfrm rot="450394">
            <a:off x="5299619" y="127367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38" name="Šipka doprava 37"/>
          <p:cNvSpPr/>
          <p:nvPr/>
        </p:nvSpPr>
        <p:spPr>
          <a:xfrm>
            <a:off x="4177200" y="431904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39" name="Šipka doprava 38"/>
          <p:cNvSpPr/>
          <p:nvPr/>
        </p:nvSpPr>
        <p:spPr>
          <a:xfrm>
            <a:off x="4332213" y="173395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16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45559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233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20" y="1152325"/>
            <a:ext cx="5052088" cy="502315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1927" y="1857794"/>
            <a:ext cx="2766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Mann-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Whitney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U test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nebo na M-W U test 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Šipka doprava 25"/>
          <p:cNvSpPr/>
          <p:nvPr/>
        </p:nvSpPr>
        <p:spPr>
          <a:xfrm rot="450394">
            <a:off x="4547912" y="302599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27" name="Šipka doprava 26"/>
          <p:cNvSpPr/>
          <p:nvPr/>
        </p:nvSpPr>
        <p:spPr>
          <a:xfrm rot="1447824">
            <a:off x="4641669" y="462552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546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771"/>
            <a:ext cx="9145588" cy="169269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05138" y="4230534"/>
            <a:ext cx="3217930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Mannova-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273359" y="1462473"/>
            <a:ext cx="21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Rozsahy výběru obou skupin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50417" y="1485782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978" y="3832225"/>
            <a:ext cx="865769" cy="721474"/>
          </a:xfrm>
          <a:prstGeom prst="rect">
            <a:avLst/>
          </a:prstGeom>
          <a:noFill/>
        </p:spPr>
      </p:pic>
      <p:cxnSp>
        <p:nvCxnSpPr>
          <p:cNvPr id="13" name="Přímá spojovací šipka 54"/>
          <p:cNvCxnSpPr>
            <a:stCxn id="14" idx="4"/>
          </p:cNvCxnSpPr>
          <p:nvPr/>
        </p:nvCxnSpPr>
        <p:spPr>
          <a:xfrm flipH="1">
            <a:off x="6620107" y="3872058"/>
            <a:ext cx="375088" cy="2668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6620107" y="2842524"/>
            <a:ext cx="750176" cy="102953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ravoúhlá spojovací čára 24"/>
          <p:cNvCxnSpPr>
            <a:stCxn id="10" idx="2"/>
            <a:endCxn id="17" idx="1"/>
          </p:cNvCxnSpPr>
          <p:nvPr/>
        </p:nvCxnSpPr>
        <p:spPr>
          <a:xfrm rot="16200000" flipH="1">
            <a:off x="7112529" y="2335926"/>
            <a:ext cx="1192793" cy="738548"/>
          </a:xfrm>
          <a:prstGeom prst="bentConnector3">
            <a:avLst>
              <a:gd name="adj1" fmla="val 17722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vá složená závorka 16"/>
          <p:cNvSpPr/>
          <p:nvPr/>
        </p:nvSpPr>
        <p:spPr>
          <a:xfrm rot="5400000">
            <a:off x="7961336" y="2626584"/>
            <a:ext cx="267433" cy="161745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ravoúhlá spojovací čára 24"/>
          <p:cNvCxnSpPr>
            <a:stCxn id="11" idx="2"/>
          </p:cNvCxnSpPr>
          <p:nvPr/>
        </p:nvCxnSpPr>
        <p:spPr>
          <a:xfrm rot="16200000" flipH="1">
            <a:off x="4844394" y="2143783"/>
            <a:ext cx="1393305" cy="1369963"/>
          </a:xfrm>
          <a:prstGeom prst="bentConnector3">
            <a:avLst>
              <a:gd name="adj1" fmla="val 13386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261609" y="4040059"/>
            <a:ext cx="348734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výrazný rozdíl mezi skupinami (soběstačnost při propuštění do ambulantní péče je v mediánu 75 bodů, ale pacienti pokračující do následné péče mají medián pouze 40 bodů).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859730" y="4967107"/>
            <a:ext cx="498630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tohoto pozorovaného rozdílu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říct, že aktuální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soběstačnost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pacientů souvisí s jejich dalším pokračováním v systému zdravotní péče.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Pravoúhlá spojovací čára 24"/>
          <p:cNvCxnSpPr>
            <a:stCxn id="11" idx="2"/>
          </p:cNvCxnSpPr>
          <p:nvPr/>
        </p:nvCxnSpPr>
        <p:spPr>
          <a:xfrm rot="5400000">
            <a:off x="3848809" y="2508799"/>
            <a:ext cx="1383942" cy="630571"/>
          </a:xfrm>
          <a:prstGeom prst="bentConnector3">
            <a:avLst>
              <a:gd name="adj1" fmla="val 13834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3. Párový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7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„Pacientům hospitalizovaným s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byla na lůžku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péče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poskytnuta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terapie pro obnovu krevního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oběhu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postižené části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mozku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 zvládnutí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fáze byl u pacientů vyhodnocen stupeň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základních denních aktivitách (ADL)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(BI) a byli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přeloženi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rehabilitační oddělení. Po dvou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týdnech byl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opět vyhodnocen stupeň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dle BI. Zjistěte, zda poskytnutá rehabilitační péče vedla ke zlepšení soběstačnosti ADL.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85373" y="1775847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958503" y="1835300"/>
            <a:ext cx="1881686" cy="1234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202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ál 23"/>
          <p:cNvSpPr/>
          <p:nvPr/>
        </p:nvSpPr>
        <p:spPr>
          <a:xfrm>
            <a:off x="6039167" y="3870192"/>
            <a:ext cx="1613449" cy="46756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párový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 o diferencích párových hodnot.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vypočítaných diferencí obou měření pře-vedeme na pořadí (určené podle jejich absolutní hodnoty).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b="1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se podařilo změnit soběstačnost pacientů v denních aktivitách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Ke stejnému závěru jsme došli při použití parametrického t-testu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045383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199100" y="2418881"/>
                <a:ext cx="1086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100" y="2418881"/>
                <a:ext cx="1086580" cy="369332"/>
              </a:xfrm>
              <a:prstGeom prst="rect">
                <a:avLst/>
              </a:prstGeom>
              <a:blipFill>
                <a:blip r:embed="rId2"/>
                <a:stretch>
                  <a:fillRect l="-5056" r="-5056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010455" y="2418881"/>
                <a:ext cx="1086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55" y="2418881"/>
                <a:ext cx="1086580" cy="369332"/>
              </a:xfrm>
              <a:prstGeom prst="rect">
                <a:avLst/>
              </a:prstGeom>
              <a:blipFill>
                <a:blip r:embed="rId3"/>
                <a:stretch>
                  <a:fillRect l="-4494" r="-5618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4089962" y="3897835"/>
                <a:ext cx="14287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=17,29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62" y="3897835"/>
                <a:ext cx="1428788" cy="369332"/>
              </a:xfrm>
              <a:prstGeom prst="rect">
                <a:avLst/>
              </a:prstGeom>
              <a:blipFill>
                <a:blip r:embed="rId4"/>
                <a:stretch>
                  <a:fillRect l="-3846" r="-3846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536626" y="3908226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626" y="3908226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212" r="-2727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2338043" y="3897834"/>
                <a:ext cx="1591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=198,5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043" y="3897834"/>
                <a:ext cx="1591333" cy="369332"/>
              </a:xfrm>
              <a:prstGeom prst="rect">
                <a:avLst/>
              </a:prstGeom>
              <a:blipFill>
                <a:blip r:embed="rId6"/>
                <a:stretch>
                  <a:fillRect l="-3448" r="-3831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6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94" y="2747367"/>
            <a:ext cx="2972587" cy="22905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70" y="2986275"/>
            <a:ext cx="2984414" cy="229054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6" y="2485161"/>
            <a:ext cx="2972587" cy="22944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12" y="1683517"/>
            <a:ext cx="3956253" cy="89539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Ověření normality diferencí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jsou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podstatě shodné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(cca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-30)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833845" y="2544223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978212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32893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krabi-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cového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grafu. Navíc histogram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 svým průběhem velmi podobný normálnímu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rozdělení. Z N-P grafu také nejsou patrné odchylky 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639485" y="5191270"/>
            <a:ext cx="52224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0,003 zamítáme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nulovou hypotézu o normalitě (tj.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zamítáme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že není rozdíl mezi pozorovanými daty a teoretickým normálním rozdělením,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 tj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data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formálně dle testu nejsou normálně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3816776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524891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4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09855"/>
            <a:ext cx="5031044" cy="502551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702145"/>
            <a:ext cx="2759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21755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420125" y="463092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14655" y="1659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87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06" y="1127208"/>
            <a:ext cx="5047698" cy="501996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proměnné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které chceme testovat.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Wilcoxon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matched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pair test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487309" y="372044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447824">
            <a:off x="4526205" y="469482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8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1" y="2120074"/>
            <a:ext cx="9132653" cy="155519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Obdélník 24"/>
          <p:cNvSpPr/>
          <p:nvPr/>
        </p:nvSpPr>
        <p:spPr>
          <a:xfrm>
            <a:off x="405070" y="4386807"/>
            <a:ext cx="26564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medián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zlepšení 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indexu na začátku a po rehabilitaci je 30 bodů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4694923"/>
            <a:ext cx="55271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P-hodnota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statistické významnosti této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 lze tedy prohlásit,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stupeň soběstačnosti v základních denních aktivitách se viditelně během péče zlepšil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327" y="3663673"/>
            <a:ext cx="865769" cy="72147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110129" y="3705997"/>
            <a:ext cx="194822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40990" y="1426939"/>
            <a:ext cx="10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cxnSp>
        <p:nvCxnSpPr>
          <p:cNvPr id="13" name="Pravoúhlá spojovací čára 26"/>
          <p:cNvCxnSpPr>
            <a:stCxn id="12" idx="2"/>
          </p:cNvCxnSpPr>
          <p:nvPr/>
        </p:nvCxnSpPr>
        <p:spPr>
          <a:xfrm rot="16200000" flipH="1">
            <a:off x="4691928" y="2234200"/>
            <a:ext cx="1155888" cy="83402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54"/>
          <p:cNvCxnSpPr>
            <a:stCxn id="15" idx="4"/>
          </p:cNvCxnSpPr>
          <p:nvPr/>
        </p:nvCxnSpPr>
        <p:spPr>
          <a:xfrm flipH="1">
            <a:off x="7729083" y="3588201"/>
            <a:ext cx="667049" cy="3389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7918149" y="2746395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769538" y="1426939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Pravoúhlá spojovací čára 24"/>
          <p:cNvCxnSpPr>
            <a:stCxn id="16" idx="2"/>
            <a:endCxn id="18" idx="1"/>
          </p:cNvCxnSpPr>
          <p:nvPr/>
        </p:nvCxnSpPr>
        <p:spPr>
          <a:xfrm rot="5400000">
            <a:off x="6979362" y="2068174"/>
            <a:ext cx="890729" cy="90092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/>
          <p:cNvSpPr/>
          <p:nvPr/>
        </p:nvSpPr>
        <p:spPr>
          <a:xfrm rot="5400000">
            <a:off x="6880188" y="2193940"/>
            <a:ext cx="224938" cy="176505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8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4. </a:t>
            </a:r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6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délník 60"/>
          <p:cNvSpPr/>
          <p:nvPr/>
        </p:nvSpPr>
        <p:spPr bwMode="auto">
          <a:xfrm>
            <a:off x="1444379" y="5366532"/>
            <a:ext cx="4255334" cy="79831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</a:t>
            </a:r>
            <a:r>
              <a:rPr lang="cs-CZ" sz="3200" dirty="0" err="1" smtClean="0"/>
              <a:t>Kruskalův-Wallisův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„Zjistěte, zda etiologie vzniku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vého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(deficit způsobený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embolií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trombózou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neurčenou okluzí/stenózou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potenciálním prediktivním faktorem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výsledného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stupně soběstačnosti v základních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denních aktivitách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(ADL) vyjádřeného indexem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Tj., liší se pacienti s různým typem vzniku mozkového infarktu ve výsledné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soběstačnosti?“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6674138" y="1814355"/>
            <a:ext cx="2261487" cy="15357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355309" y="1873808"/>
            <a:ext cx="1523383" cy="9996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3" b="96803" l="866" r="98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" t="10937" b="5833"/>
          <a:stretch/>
        </p:blipFill>
        <p:spPr>
          <a:xfrm>
            <a:off x="6674138" y="2116786"/>
            <a:ext cx="1824579" cy="1153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15" b="86057" l="53063" r="97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12330" r="839" b="13097"/>
          <a:stretch/>
        </p:blipFill>
        <p:spPr>
          <a:xfrm>
            <a:off x="7445289" y="2309445"/>
            <a:ext cx="894804" cy="1033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2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4248870" y="4226327"/>
            <a:ext cx="1613449" cy="46756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</a:t>
            </a:r>
            <a:r>
              <a:rPr lang="cs-CZ" sz="3200" dirty="0" err="1" smtClean="0"/>
              <a:t>Kruskalův-Wallisův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ANOVA 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alespoň jedna 	dvojice	 	se liší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v celém souboru.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alespoň jedna dvojice způsobu vzniku mozkového infarktu, která se liší v následné soběstačnosti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pacientů.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472670" y="2428798"/>
                <a:ext cx="324371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16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70" y="2428798"/>
                <a:ext cx="3243713" cy="615553"/>
              </a:xfrm>
              <a:prstGeom prst="rect">
                <a:avLst/>
              </a:prstGeom>
              <a:blipFill>
                <a:blip r:embed="rId2"/>
                <a:stretch>
                  <a:fillRect l="-188" r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145767" y="2793386"/>
                <a:ext cx="8777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67" y="2793386"/>
                <a:ext cx="877735" cy="369332"/>
              </a:xfrm>
              <a:prstGeom prst="rect">
                <a:avLst/>
              </a:prstGeom>
              <a:blipFill>
                <a:blip r:embed="rId3"/>
                <a:stretch>
                  <a:fillRect l="-6250" b="-180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2223602" y="4246647"/>
                <a:ext cx="14559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=23,63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602" y="4246647"/>
                <a:ext cx="1455976" cy="369332"/>
              </a:xfrm>
              <a:prstGeom prst="rect">
                <a:avLst/>
              </a:prstGeom>
              <a:blipFill>
                <a:blip r:embed="rId4"/>
                <a:stretch>
                  <a:fillRect l="-5439" r="-3766" b="-3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788956" y="4257038"/>
                <a:ext cx="2008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956" y="4257038"/>
                <a:ext cx="2008562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7" y="1494245"/>
            <a:ext cx="3393241" cy="261878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94" y="1288322"/>
            <a:ext cx="5661141" cy="131218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Ověření normality a popis dat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319513" y="1245636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587994" y="1521842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27059" y="4052404"/>
            <a:ext cx="319074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Základní popis i grafické srovnání ukazuje možný rozdíl mezi skupinami (soběstačnost po embolii je v mediánu 60 bodů, po trombóze 65 bodů a po neurčené okluzi nebo stenóze 70 bodů).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577833" y="5433560"/>
            <a:ext cx="5298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Normalitu dat zamítáme u všech tří skupin (p &lt; 0,001, p &lt; 0,001 a p = 0,007) s tím, že u všech je porušení normality patrné graficky i z N-P grafu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81" y="3517511"/>
            <a:ext cx="2473823" cy="1903388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35" y="2598908"/>
            <a:ext cx="2473822" cy="1900478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29" y="3544239"/>
            <a:ext cx="2470912" cy="1903387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249538" y="2657584"/>
            <a:ext cx="25736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Diagnostické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</a:t>
            </a: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grafy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96" y="1109855"/>
            <a:ext cx="4969679" cy="4969679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702145"/>
            <a:ext cx="2759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indep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31380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206075" y="43517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430156" y="1687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5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21" y="1109855"/>
            <a:ext cx="4902253" cy="506167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4045146" y="400702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045146" y="513904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1927" y="1395780"/>
            <a:ext cx="27664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comparisons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ranks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výstupy (celkové srovnání ale také mnohonásobné porovnání mezi všemi skupinami).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54208" y="1541168"/>
            <a:ext cx="2197979" cy="92333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Souhrnná p-hodnota 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Kruskalova-Wallisova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4" y="1125374"/>
            <a:ext cx="6659659" cy="2035976"/>
          </a:xfrm>
          <a:prstGeom prst="rect">
            <a:avLst/>
          </a:prstGeom>
        </p:spPr>
      </p:pic>
      <p:sp>
        <p:nvSpPr>
          <p:cNvPr id="21" name="Ovál 20"/>
          <p:cNvSpPr/>
          <p:nvPr/>
        </p:nvSpPr>
        <p:spPr>
          <a:xfrm>
            <a:off x="5547313" y="1454666"/>
            <a:ext cx="848352" cy="749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54"/>
          <p:cNvCxnSpPr>
            <a:stCxn id="21" idx="6"/>
          </p:cNvCxnSpPr>
          <p:nvPr/>
        </p:nvCxnSpPr>
        <p:spPr>
          <a:xfrm>
            <a:off x="6395665" y="1829425"/>
            <a:ext cx="255080" cy="983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22797" y="3254054"/>
            <a:ext cx="357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p-hodnoty mn</a:t>
            </a:r>
            <a:r>
              <a:rPr 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ohon</a:t>
            </a:r>
            <a:r>
              <a:rPr lang="cs-CZ" sz="18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ásobného porovnání všech skupin</a:t>
            </a:r>
            <a:endParaRPr lang="cs-CZ" sz="1800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254665" y="3007442"/>
            <a:ext cx="459752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možný rozdíl mezi skupinami (soběstačnost po embolii je v mediánu 60 bodů, po trombóze 65 bodů a po neurčené okluzi nebo stenóze 70 bodů).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205485" y="4277423"/>
            <a:ext cx="86467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Souhrnná p-hodnota statistické významnosti tohoto pozorovaného rozdílu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říct, že existuje alespoň jedna dvojice způsobu vzniku mozkového infarktu, která se liší v následné soběstačnosti pacientů (tj. etiologie souvisí s další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soběstačnosti).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05485" y="5539902"/>
            <a:ext cx="86467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Mnohonásobným porovnáním jsme navíc prokázali významný rozdíl mezi embolií a okluzí/stenózou a mezi trombózou a okluzí/stenózou (rozdíl mezi embolií a trombózou významný není). Jinými slovy,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výsledný stupeň soběstačnosti je významně lepší u pacientů s okluzí/stenózou oproti embolii i trombóze.</a:t>
            </a:r>
          </a:p>
        </p:txBody>
      </p:sp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126" y="2193264"/>
            <a:ext cx="865769" cy="721474"/>
          </a:xfrm>
          <a:prstGeom prst="rect">
            <a:avLst/>
          </a:prstGeom>
          <a:noFill/>
        </p:spPr>
      </p:pic>
      <p:sp>
        <p:nvSpPr>
          <p:cNvPr id="36" name="Zaoblený obdélník 35"/>
          <p:cNvSpPr/>
          <p:nvPr/>
        </p:nvSpPr>
        <p:spPr bwMode="auto">
          <a:xfrm>
            <a:off x="2464085" y="2314019"/>
            <a:ext cx="3599831" cy="61202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" name="Přímá spojovací šipka 54"/>
          <p:cNvCxnSpPr>
            <a:stCxn id="36" idx="2"/>
          </p:cNvCxnSpPr>
          <p:nvPr/>
        </p:nvCxnSpPr>
        <p:spPr>
          <a:xfrm flipH="1">
            <a:off x="3510610" y="2926042"/>
            <a:ext cx="753391" cy="377038"/>
          </a:xfrm>
          <a:prstGeom prst="straightConnector1">
            <a:avLst/>
          </a:prstGeom>
          <a:noFill/>
          <a:ln w="38100">
            <a:solidFill>
              <a:srgbClr val="0070C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778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jednoho výběru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</a:p>
          <a:p>
            <a:r>
              <a:rPr lang="cs-CZ" dirty="0" err="1" smtClean="0"/>
              <a:t>Jednovýběrový</a:t>
            </a:r>
            <a:r>
              <a:rPr lang="cs-CZ" dirty="0" smtClean="0"/>
              <a:t> znaménkový 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Předpokladem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symetrické rozdělení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 kolem mediánu.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znaménkový test</a:t>
            </a:r>
          </a:p>
          <a:p>
            <a:pPr marL="342900" indent="-342900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Lze použít v situaci, kdy není splněn předpoklad symetrie rozdělení kolem mediánu.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Oba testy testují, zde je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jednoho výběru roven hodnotě 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(v případě párového designu je 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reprezentováno mediánem rozdílu hodnot).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 c          proti 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≠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310554" y="1567576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308953" y="2778754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Určíme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rozdíly hodnot výběru s testovanou hodnotou mediánu.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Absolutní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rozdílů uspořádáme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vzestupně a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přiřadíme jim pořadí.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statistiky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které odpovídají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součtu pořadí kladných (</a:t>
            </a:r>
            <a:r>
              <a:rPr lang="cs-CZ" sz="2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 záporných rozdílů (</a:t>
            </a:r>
            <a:r>
              <a:rPr lang="cs-CZ" sz="2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finální hodnotu testové statistiky bereme minimum z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Nulovou hypotézu zamítáme, pokud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hodnota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testové statistiky menší nebo rovna tabelované kritické hodnotě (při dané hladině významnosti a počtu nenulových rozdílů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nebo když příslušná p-hodnota ≤ zvolená hladina významnosti.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alt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cs-CZ" altLang="cs-CZ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N &gt; 30 lze využít asymptotické normality statistiky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20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pacientů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byla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vyhodnocena doba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kterou museli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strávit v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čekárně u lékaře.  Zjistěte, zda medián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čekací doby je roven půl hodině.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177240"/>
              </p:ext>
            </p:extLst>
          </p:nvPr>
        </p:nvGraphicFramePr>
        <p:xfrm>
          <a:off x="518689" y="2323123"/>
          <a:ext cx="4929210" cy="413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74">
                  <a:extLst>
                    <a:ext uri="{9D8B030D-6E8A-4147-A177-3AD203B41FA5}">
                      <a16:colId xmlns:a16="http://schemas.microsoft.com/office/drawing/2014/main" val="1816910790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2665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Doba čekání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602980" y="453057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= 19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15(0,05)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25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menší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než 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1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7" descr="http://nd01.jxs.cz/175/785/67893df7b8_4453866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2" y="2435350"/>
            <a:ext cx="2256724" cy="13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4727819" y="2323122"/>
            <a:ext cx="720080" cy="413575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560297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6712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19  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101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5995206" y="567781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9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3230</TotalTime>
  <Words>3637</Words>
  <Application>Microsoft Office PowerPoint</Application>
  <PresentationFormat>Vlastní</PresentationFormat>
  <Paragraphs>785</Paragraphs>
  <Slides>55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55</vt:i4>
      </vt:variant>
    </vt:vector>
  </HeadingPairs>
  <TitlesOfParts>
    <vt:vector size="65" baseType="lpstr">
      <vt:lpstr>Arial</vt:lpstr>
      <vt:lpstr>Calibri</vt:lpstr>
      <vt:lpstr>Cambria Math</vt:lpstr>
      <vt:lpstr>Tahoma</vt:lpstr>
      <vt:lpstr>Times New Roman</vt:lpstr>
      <vt:lpstr>Wingdings</vt:lpstr>
      <vt:lpstr>Wingdings 2</vt:lpstr>
      <vt:lpstr>Prezentace_MU_CZ</vt:lpstr>
      <vt:lpstr>Rovnice</vt:lpstr>
      <vt:lpstr>Editor rovnic 3.0</vt:lpstr>
      <vt:lpstr>BIOSTATISTIKA</vt:lpstr>
      <vt:lpstr>Parametrické testy</vt:lpstr>
      <vt:lpstr>Neparametrické testy</vt:lpstr>
      <vt:lpstr>Neparametrické testy</vt:lpstr>
      <vt:lpstr>Základní statistické testy</vt:lpstr>
      <vt:lpstr>Statistické testy o parametrech jednoho výběru</vt:lpstr>
      <vt:lpstr>Jednovýběrový test</vt:lpstr>
      <vt:lpstr>Jednovýběrový Wilcoxonův test</vt:lpstr>
      <vt:lpstr>Jednovýběrový Wilcoxonův test</vt:lpstr>
      <vt:lpstr>Jednovýběrový znaménkový test</vt:lpstr>
      <vt:lpstr>Jednovýběrový znaménkový test</vt:lpstr>
      <vt:lpstr>Statistické testy o parametrech dvou výběrů</vt:lpstr>
      <vt:lpstr>Párový a nepárový test</vt:lpstr>
      <vt:lpstr>Mannův-Whitneyův U test</vt:lpstr>
      <vt:lpstr>Mannův-Whitneyův U test</vt:lpstr>
      <vt:lpstr>Mannův-Whitneyův U test</vt:lpstr>
      <vt:lpstr>Mannův-Whitneyův U test</vt:lpstr>
      <vt:lpstr>Párový Wilcoxonův test a znaménkový test</vt:lpstr>
      <vt:lpstr>Párový Wilcoxonův test</vt:lpstr>
      <vt:lpstr>Statistické testy o parametrech tří a více výběrů</vt:lpstr>
      <vt:lpstr>Kruskalův-Wallisův test</vt:lpstr>
      <vt:lpstr>Kruskalův-Wallisův test</vt:lpstr>
      <vt:lpstr>Kruskalův-Wallisův test</vt:lpstr>
      <vt:lpstr>Praktické cvičení v programu Statistica</vt:lpstr>
      <vt:lpstr>Datový soubor</vt:lpstr>
      <vt:lpstr>Rehabilitace po mozkovém infarktu</vt:lpstr>
      <vt:lpstr>Rehabilitace po mozkovém infarktu</vt:lpstr>
      <vt:lpstr>Úkol 1.  Jednovýběrový Wilcoxonův test</vt:lpstr>
      <vt:lpstr>Úkol č. 1 – Jednovýběrový Wilcoxonův test</vt:lpstr>
      <vt:lpstr>Úkol č. 1 – Jednovýběrový Wilcoxonův test</vt:lpstr>
      <vt:lpstr>Úkol č. 1 – Ověření normality a popis dat</vt:lpstr>
      <vt:lpstr>Úkol č. 1 – Řešení v programu Statistica</vt:lpstr>
      <vt:lpstr>Úkol č. 1 – Řešení v programu Statistica</vt:lpstr>
      <vt:lpstr>Úkol č. 1 – Výsledky v Statistica</vt:lpstr>
      <vt:lpstr>Úkol 2. Dvouvýběrový Mannův-Whitneyův test</vt:lpstr>
      <vt:lpstr>Úkol č. 2 – Dvouvýběrový Mannův-Whitneyův test</vt:lpstr>
      <vt:lpstr>Úkol č. 2 – Dvouvýběrový Mannův-Whitneyův test</vt:lpstr>
      <vt:lpstr>Úkol č. 2 – Ověření normality a popis dat</vt:lpstr>
      <vt:lpstr>Úkol č. 2 – Řešení v programu Statistica</vt:lpstr>
      <vt:lpstr>Úkol č. 2 – Řešení v programu Statistica</vt:lpstr>
      <vt:lpstr>Úkol č. 2 – Výsledky v Statistica</vt:lpstr>
      <vt:lpstr>Úkol 3. Párový Wilcoxonův test</vt:lpstr>
      <vt:lpstr>Úkol č. 3 – Párový Wilcoxonův test</vt:lpstr>
      <vt:lpstr>Úkol č. 3 – Párový Wilcoxonův test</vt:lpstr>
      <vt:lpstr>Úkol č. 3 – Ověření normality diferencí</vt:lpstr>
      <vt:lpstr>Úkol č. 3 – Řešení v programu Statistica</vt:lpstr>
      <vt:lpstr>Úkol č. 3 – Řešení v programu Statistica</vt:lpstr>
      <vt:lpstr>Úkol č. 3 – Výsledky v Statistica</vt:lpstr>
      <vt:lpstr>Úkol 4. Kruskalův-Wallisův test</vt:lpstr>
      <vt:lpstr>Úkol č. 4 – Kruskalův-Wallisův test</vt:lpstr>
      <vt:lpstr>Úkol č. 4 – Kruskalův-Wallisův test</vt:lpstr>
      <vt:lpstr>Úkol č. 4 – Ověření normality a popis dat</vt:lpstr>
      <vt:lpstr>Úkol č. 4 – Řešení v programu Statistica</vt:lpstr>
      <vt:lpstr>Úkol č. 4 – Řešení v programu Statistica</vt:lpstr>
      <vt:lpstr>Úkol č. 4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303</cp:revision>
  <cp:lastPrinted>1601-01-01T00:00:00Z</cp:lastPrinted>
  <dcterms:created xsi:type="dcterms:W3CDTF">2019-10-07T06:18:27Z</dcterms:created>
  <dcterms:modified xsi:type="dcterms:W3CDTF">2020-01-02T16:36:02Z</dcterms:modified>
</cp:coreProperties>
</file>