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3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46B40-ECEF-4D4D-882D-EA0B80751B99}" type="datetimeFigureOut">
              <a:rPr lang="en-US" smtClean="0"/>
              <a:t>6/6/2019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6D2B9-BA20-AD40-8256-7CB5885FB0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4481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2B880-D694-D646-843D-BD3B07146EA4}" type="datetimeFigureOut">
              <a:rPr lang="en-US" smtClean="0"/>
              <a:t>6/6/2019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83B0E-3D21-E348-AA9C-A18C81EAD5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3031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>
            <a:alphaModFix amt="9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71791" y="2815454"/>
            <a:ext cx="6325909" cy="1470025"/>
          </a:xfrm>
        </p:spPr>
        <p:txBody>
          <a:bodyPr>
            <a:normAutofit/>
          </a:bodyPr>
          <a:lstStyle>
            <a:lvl1pPr algn="l">
              <a:lnSpc>
                <a:spcPct val="114000"/>
              </a:lnSpc>
              <a:defRPr sz="3000" b="1" spc="10" baseline="0">
                <a:solidFill>
                  <a:srgbClr val="2697D5"/>
                </a:solidFill>
                <a:effectLst/>
                <a:latin typeface="Trebuchet MS"/>
                <a:cs typeface="Trebuchet MS"/>
              </a:defRPr>
            </a:lvl1pPr>
          </a:lstStyle>
          <a:p>
            <a:r>
              <a:rPr lang="cs-CZ" noProof="0" dirty="0" smtClean="0"/>
              <a:t>NÁZEV PREZENTACE</a:t>
            </a:r>
            <a:endParaRPr lang="cs-CZ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71791" y="4482400"/>
            <a:ext cx="6325910" cy="1752600"/>
          </a:xfrm>
        </p:spPr>
        <p:txBody>
          <a:bodyPr>
            <a:normAutofit/>
          </a:bodyPr>
          <a:lstStyle>
            <a:lvl1pPr marL="0" indent="0" algn="l">
              <a:lnSpc>
                <a:spcPct val="133000"/>
              </a:lnSpc>
              <a:buNone/>
              <a:defRPr sz="1500" b="1" spc="2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Jméno Příjmení</a:t>
            </a:r>
          </a:p>
          <a:p>
            <a:r>
              <a:rPr lang="cs-CZ" dirty="0" smtClean="0"/>
              <a:t>Ústav…</a:t>
            </a:r>
          </a:p>
          <a:p>
            <a:r>
              <a:rPr lang="cs-CZ" noProof="1" smtClean="0"/>
              <a:t>jmeno@phil.muni.cz</a:t>
            </a:r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2213117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2197" y="986976"/>
            <a:ext cx="8090566" cy="1143000"/>
          </a:xfrm>
        </p:spPr>
        <p:txBody>
          <a:bodyPr>
            <a:normAutofit/>
          </a:bodyPr>
          <a:lstStyle>
            <a:lvl1pPr algn="l">
              <a:defRPr sz="2400" b="1" spc="10">
                <a:solidFill>
                  <a:srgbClr val="2697D5"/>
                </a:solidFill>
                <a:effectLst/>
                <a:latin typeface="Trebuchet MS"/>
                <a:cs typeface="Trebuchet MS"/>
              </a:defRPr>
            </a:lvl1pPr>
          </a:lstStyle>
          <a:p>
            <a:r>
              <a:rPr lang="cs-CZ" noProof="0" dirty="0" smtClean="0"/>
              <a:t>NÁZEV SNÍMKU</a:t>
            </a:r>
            <a:endParaRPr lang="cs-CZ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2197" y="2130819"/>
            <a:ext cx="8090566" cy="3843272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1100"/>
              </a:spcBef>
              <a:buFontTx/>
              <a:buNone/>
              <a:defRPr sz="2100" baseline="0">
                <a:latin typeface="Trebuchet MS"/>
                <a:cs typeface="Trebuchet MS"/>
              </a:defRPr>
            </a:lvl1pPr>
            <a:lvl2pPr marL="360000" indent="0">
              <a:lnSpc>
                <a:spcPct val="112000"/>
              </a:lnSpc>
              <a:spcBef>
                <a:spcPts val="1100"/>
              </a:spcBef>
              <a:buFontTx/>
              <a:buNone/>
              <a:defRPr sz="2100">
                <a:latin typeface="Trebuchet MS"/>
                <a:cs typeface="Trebuchet MS"/>
              </a:defRPr>
            </a:lvl2pPr>
            <a:lvl3pPr marL="720000" indent="-360000">
              <a:lnSpc>
                <a:spcPct val="112000"/>
              </a:lnSpc>
              <a:spcBef>
                <a:spcPts val="1100"/>
              </a:spcBef>
              <a:buSzPct val="120000"/>
              <a:buFont typeface="Lucida Grande"/>
              <a:buChar char="−"/>
              <a:defRPr sz="1800" b="1" baseline="0">
                <a:solidFill>
                  <a:srgbClr val="7F7F7F"/>
                </a:solidFill>
                <a:latin typeface="Trebuchet MS"/>
                <a:cs typeface="Trebuchet MS"/>
              </a:defRPr>
            </a:lvl3pPr>
            <a:lvl4pPr marL="720000" indent="-360000">
              <a:lnSpc>
                <a:spcPct val="112000"/>
              </a:lnSpc>
              <a:spcBef>
                <a:spcPts val="1100"/>
              </a:spcBef>
              <a:buFont typeface="Lucida Grande"/>
              <a:buChar char="−"/>
              <a:defRPr sz="2100">
                <a:latin typeface="Trebuchet MS"/>
                <a:cs typeface="Trebuchet MS"/>
              </a:defRPr>
            </a:lvl4pPr>
            <a:lvl5pPr marL="1005750" indent="-285750">
              <a:lnSpc>
                <a:spcPct val="112000"/>
              </a:lnSpc>
              <a:spcBef>
                <a:spcPts val="1100"/>
              </a:spcBef>
              <a:buSzPct val="120000"/>
              <a:buFont typeface="Lucida Grande"/>
              <a:buChar char="−"/>
              <a:defRPr sz="1800" b="1">
                <a:solidFill>
                  <a:srgbClr val="7F7F7F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cs-CZ" noProof="0" dirty="0" smtClean="0"/>
              <a:t>Odrážka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3129" y="6472345"/>
            <a:ext cx="5969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defRPr>
            </a:lvl1pPr>
          </a:lstStyle>
          <a:p>
            <a:r>
              <a:rPr lang="cs-CZ" dirty="0" smtClean="0"/>
              <a:t>Zápatí prezentace</a:t>
            </a:r>
            <a:endParaRPr lang="cs-CZ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7514" y="6472345"/>
            <a:ext cx="500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rgbClr val="A6A6A6"/>
                </a:solidFill>
                <a:latin typeface="Trebuchet MS"/>
                <a:cs typeface="Trebuchet MS"/>
              </a:defRPr>
            </a:lvl1pPr>
          </a:lstStyle>
          <a:p>
            <a:fld id="{0B4C0687-6BA4-3D45-9249-B507D02F88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35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lumn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2197" y="2130819"/>
            <a:ext cx="4044216" cy="3843272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1100"/>
              </a:spcBef>
              <a:buFontTx/>
              <a:buNone/>
              <a:defRPr sz="2100" baseline="0">
                <a:latin typeface="Trebuchet MS"/>
                <a:cs typeface="Trebuchet MS"/>
              </a:defRPr>
            </a:lvl1pPr>
            <a:lvl2pPr marL="360000" indent="0">
              <a:lnSpc>
                <a:spcPct val="112000"/>
              </a:lnSpc>
              <a:spcBef>
                <a:spcPts val="1100"/>
              </a:spcBef>
              <a:buFontTx/>
              <a:buNone/>
              <a:defRPr sz="2100">
                <a:latin typeface="Trebuchet MS"/>
                <a:cs typeface="Trebuchet MS"/>
              </a:defRPr>
            </a:lvl2pPr>
            <a:lvl3pPr marL="720000" indent="-360000">
              <a:lnSpc>
                <a:spcPct val="112000"/>
              </a:lnSpc>
              <a:spcBef>
                <a:spcPts val="1100"/>
              </a:spcBef>
              <a:buSzPct val="120000"/>
              <a:buFont typeface="Lucida Grande"/>
              <a:buChar char="−"/>
              <a:defRPr sz="1800" b="1" baseline="0">
                <a:solidFill>
                  <a:srgbClr val="7F7F7F"/>
                </a:solidFill>
                <a:latin typeface="Trebuchet MS"/>
                <a:cs typeface="Trebuchet MS"/>
              </a:defRPr>
            </a:lvl3pPr>
            <a:lvl4pPr marL="720000" indent="-360000">
              <a:lnSpc>
                <a:spcPct val="112000"/>
              </a:lnSpc>
              <a:spcBef>
                <a:spcPts val="1100"/>
              </a:spcBef>
              <a:buFont typeface="Lucida Grande"/>
              <a:buChar char="−"/>
              <a:defRPr sz="2100">
                <a:latin typeface="Trebuchet MS"/>
                <a:cs typeface="Trebuchet MS"/>
              </a:defRPr>
            </a:lvl4pPr>
            <a:lvl5pPr marL="1005750" indent="-285750">
              <a:lnSpc>
                <a:spcPct val="112000"/>
              </a:lnSpc>
              <a:spcBef>
                <a:spcPts val="1100"/>
              </a:spcBef>
              <a:buSzPct val="120000"/>
              <a:buFont typeface="Lucida Grande"/>
              <a:buChar char="−"/>
              <a:defRPr sz="1800" b="1">
                <a:solidFill>
                  <a:srgbClr val="7F7F7F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cs-CZ" noProof="0" dirty="0" smtClean="0"/>
              <a:t>Odrážka</a:t>
            </a:r>
            <a:endParaRPr lang="cs-CZ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48547" y="2129976"/>
            <a:ext cx="4044216" cy="3843272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1100"/>
              </a:spcBef>
              <a:buFontTx/>
              <a:buNone/>
              <a:defRPr sz="2100" baseline="0">
                <a:latin typeface="Trebuchet MS"/>
                <a:cs typeface="Trebuchet MS"/>
              </a:defRPr>
            </a:lvl1pPr>
            <a:lvl2pPr marL="360000" indent="0">
              <a:lnSpc>
                <a:spcPct val="112000"/>
              </a:lnSpc>
              <a:spcBef>
                <a:spcPts val="1100"/>
              </a:spcBef>
              <a:buFontTx/>
              <a:buNone/>
              <a:defRPr sz="2100">
                <a:latin typeface="Trebuchet MS"/>
                <a:cs typeface="Trebuchet MS"/>
              </a:defRPr>
            </a:lvl2pPr>
            <a:lvl3pPr marL="720000" indent="-360000">
              <a:lnSpc>
                <a:spcPct val="112000"/>
              </a:lnSpc>
              <a:spcBef>
                <a:spcPts val="1100"/>
              </a:spcBef>
              <a:buSzPct val="120000"/>
              <a:buFont typeface="Lucida Grande"/>
              <a:buChar char="−"/>
              <a:defRPr sz="1800" b="1" baseline="0">
                <a:solidFill>
                  <a:srgbClr val="7F7F7F"/>
                </a:solidFill>
                <a:latin typeface="Trebuchet MS"/>
                <a:cs typeface="Trebuchet MS"/>
              </a:defRPr>
            </a:lvl3pPr>
            <a:lvl4pPr marL="720000" indent="-360000">
              <a:lnSpc>
                <a:spcPct val="112000"/>
              </a:lnSpc>
              <a:spcBef>
                <a:spcPts val="1100"/>
              </a:spcBef>
              <a:buFont typeface="Lucida Grande"/>
              <a:buChar char="−"/>
              <a:defRPr sz="2100">
                <a:latin typeface="Trebuchet MS"/>
                <a:cs typeface="Trebuchet MS"/>
              </a:defRPr>
            </a:lvl4pPr>
            <a:lvl5pPr marL="1005750" indent="-285750">
              <a:lnSpc>
                <a:spcPct val="112000"/>
              </a:lnSpc>
              <a:spcBef>
                <a:spcPts val="1100"/>
              </a:spcBef>
              <a:buSzPct val="120000"/>
              <a:buFont typeface="Lucida Grande"/>
              <a:buChar char="−"/>
              <a:defRPr sz="1800" b="1">
                <a:solidFill>
                  <a:srgbClr val="7F7F7F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cs-CZ" noProof="0" dirty="0" smtClean="0"/>
              <a:t>Odrážka</a:t>
            </a:r>
            <a:endParaRPr lang="cs-CZ" noProof="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3129" y="6472345"/>
            <a:ext cx="5969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defRPr>
            </a:lvl1pPr>
          </a:lstStyle>
          <a:p>
            <a:r>
              <a:rPr lang="cs-CZ" dirty="0" smtClean="0"/>
              <a:t>Zápatí prezentace</a:t>
            </a:r>
            <a:endParaRPr lang="cs-CZ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7514" y="6472345"/>
            <a:ext cx="500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rgbClr val="A6A6A6"/>
                </a:solidFill>
                <a:latin typeface="Trebuchet MS"/>
                <a:cs typeface="Trebuchet MS"/>
              </a:defRPr>
            </a:lvl1pPr>
          </a:lstStyle>
          <a:p>
            <a:fld id="{0B4C0687-6BA4-3D45-9249-B507D02F88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2197" y="986976"/>
            <a:ext cx="8090566" cy="1143000"/>
          </a:xfrm>
        </p:spPr>
        <p:txBody>
          <a:bodyPr>
            <a:normAutofit/>
          </a:bodyPr>
          <a:lstStyle>
            <a:lvl1pPr algn="l">
              <a:defRPr sz="2400" b="1" spc="10">
                <a:solidFill>
                  <a:srgbClr val="2697D5"/>
                </a:solidFill>
                <a:effectLst/>
                <a:latin typeface="Trebuchet MS"/>
                <a:cs typeface="Trebuchet MS"/>
              </a:defRPr>
            </a:lvl1pPr>
          </a:lstStyle>
          <a:p>
            <a:r>
              <a:rPr lang="cs-CZ" noProof="0" dirty="0" smtClean="0"/>
              <a:t>NÁZEV SNÍMKU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5076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3129" y="6472345"/>
            <a:ext cx="5969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defRPr>
            </a:lvl1pPr>
          </a:lstStyle>
          <a:p>
            <a:r>
              <a:rPr lang="cs-CZ" dirty="0" smtClean="0"/>
              <a:t>Zápatí prezentace</a:t>
            </a:r>
            <a:endParaRPr lang="cs-CZ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7514" y="6472345"/>
            <a:ext cx="500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rgbClr val="A6A6A6"/>
                </a:solidFill>
                <a:latin typeface="Trebuchet MS"/>
                <a:cs typeface="Trebuchet MS"/>
              </a:defRPr>
            </a:lvl1pPr>
          </a:lstStyle>
          <a:p>
            <a:fld id="{0B4C0687-6BA4-3D45-9249-B507D02F88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2197" y="986976"/>
            <a:ext cx="8090566" cy="1143000"/>
          </a:xfrm>
        </p:spPr>
        <p:txBody>
          <a:bodyPr>
            <a:normAutofit/>
          </a:bodyPr>
          <a:lstStyle>
            <a:lvl1pPr algn="l">
              <a:defRPr sz="2400" b="1" spc="10">
                <a:solidFill>
                  <a:srgbClr val="2697D5"/>
                </a:solidFill>
                <a:effectLst/>
                <a:latin typeface="Trebuchet MS"/>
                <a:cs typeface="Trebuchet MS"/>
              </a:defRPr>
            </a:lvl1pPr>
          </a:lstStyle>
          <a:p>
            <a:r>
              <a:rPr lang="cs-CZ" noProof="0" dirty="0" smtClean="0"/>
              <a:t>NÁZEV SNÍMKU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9717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394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78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4" r:id="rId4"/>
    <p:sldLayoutId id="2147483655" r:id="rId5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rebuchet MS"/>
          <a:ea typeface="+mn-ea"/>
          <a:cs typeface="Trebuchet M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rebuchet MS"/>
          <a:ea typeface="+mn-ea"/>
          <a:cs typeface="Trebuchet M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rebuchet MS"/>
          <a:ea typeface="+mn-ea"/>
          <a:cs typeface="Trebuchet M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400" dirty="0" smtClean="0"/>
              <a:t>Úvod do kvalitativního výzkumu</a:t>
            </a:r>
            <a:endParaRPr lang="cs-CZ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Michaela </a:t>
            </a:r>
            <a:r>
              <a:rPr lang="cs-CZ" dirty="0" err="1" smtClean="0"/>
              <a:t>Ondrašinová</a:t>
            </a:r>
            <a:endParaRPr lang="cs-CZ" dirty="0" smtClean="0"/>
          </a:p>
          <a:p>
            <a:r>
              <a:rPr lang="cs-CZ" dirty="0" smtClean="0"/>
              <a:t>Ústav religionistiky FF MU</a:t>
            </a:r>
          </a:p>
          <a:p>
            <a:r>
              <a:rPr lang="cs-CZ" dirty="0" smtClean="0"/>
              <a:t>ondrasinova@phil.muni.cz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903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Limity kvantitativního výzkumu (dotazníková šetření)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+ schopnost ukázat určité obecné trendy v populaci, zpracovat velký vzorek, vyčíslit zastoupení určitých faktorů, vzorců jednání apod.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Odlišná interpretace otázek či použitých pojmů (nereflektuje odlišnosti respondentů, nepřizpůsobuje formulace jejich potřebám)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Vysoká standardizace a omezený počet odpovědí, které jsou formulovány výzkumníkem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Lidé jsou nuceni vyjádřit své názory, ale část vědění není přístupna na úrovni racionální argumentace (x vyprávění)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4C0687-6BA4-3D45-9249-B507D02F88C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42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Limity kvantitativního </a:t>
            </a:r>
            <a:r>
              <a:rPr lang="cs-CZ" dirty="0" smtClean="0"/>
              <a:t>výzkumu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Pracují s uměle vytvořenými situacemi (např. experiment), v nichž lidé </a:t>
            </a:r>
            <a:r>
              <a:rPr lang="cs-CZ" dirty="0" smtClean="0"/>
              <a:t>mohou jednat </a:t>
            </a:r>
            <a:r>
              <a:rPr lang="cs-CZ" dirty="0"/>
              <a:t>jinak než v běžném životě mimo laboratorní </a:t>
            </a:r>
            <a:r>
              <a:rPr lang="cs-CZ" dirty="0" smtClean="0"/>
              <a:t>podmínky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Není schopen zohlednit </a:t>
            </a:r>
            <a:r>
              <a:rPr lang="cs-CZ" dirty="0" err="1" smtClean="0"/>
              <a:t>kontextualitu</a:t>
            </a:r>
            <a:r>
              <a:rPr lang="cs-CZ" dirty="0" smtClean="0"/>
              <a:t> postojů a jednání: Mnohé </a:t>
            </a:r>
            <a:r>
              <a:rPr lang="cs-CZ" dirty="0"/>
              <a:t>naše názory, postoje, reakce nejsou univerzální, tzn. nejsou stejné v jakýchkoli podmínkách nebo situacích, </a:t>
            </a:r>
            <a:r>
              <a:rPr lang="cs-CZ" dirty="0" smtClean="0"/>
              <a:t>ale mění </a:t>
            </a:r>
            <a:r>
              <a:rPr lang="cs-CZ" dirty="0"/>
              <a:t>v závislosti na kontextu (viz např. diskuse o postoji k ženám)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4C0687-6BA4-3D45-9249-B507D02F88C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2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Design kvalitativního výzkumu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910" y="1915427"/>
            <a:ext cx="5465496" cy="4475748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4C0687-6BA4-3D45-9249-B507D02F88C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48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Zúčastněné pozorování (etnografický terénní výzkum)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Kvalitativní rozhovor (</a:t>
            </a:r>
            <a:r>
              <a:rPr lang="cs-CZ" dirty="0" err="1" smtClean="0"/>
              <a:t>polostrukturovaný</a:t>
            </a:r>
            <a:r>
              <a:rPr lang="cs-CZ" dirty="0" smtClean="0"/>
              <a:t>, nestrukturovaný, narativní, orální historie)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Ohnisková skupina (</a:t>
            </a:r>
            <a:r>
              <a:rPr lang="cs-CZ" dirty="0" err="1" smtClean="0"/>
              <a:t>focus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r>
              <a:rPr lang="cs-CZ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Konverzační analýza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Metody </a:t>
            </a:r>
            <a:r>
              <a:rPr lang="cs-CZ" dirty="0"/>
              <a:t>l</a:t>
            </a:r>
            <a:r>
              <a:rPr lang="cs-CZ" dirty="0" smtClean="0"/>
              <a:t>ze kombinovat mezi sebou nebo i s kvantitativními metodami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4C0687-6BA4-3D45-9249-B507D02F88C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4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Vzorek / hledání partnerů pro výzkum</a:t>
            </a:r>
            <a:endParaRPr lang="cs-CZ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Technika sněhové koule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Zpočátku více otevřené, v pozdějších fázích cílené dohledávání respondentů, kteří nejsou zastoupeni (dle věku, pohlaví, profese atd.)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Kolik respondentů je potřeba? Kolik rozhovorů musím udělat?</a:t>
            </a:r>
          </a:p>
          <a:p>
            <a:r>
              <a:rPr lang="cs-CZ" dirty="0"/>
              <a:t>	</a:t>
            </a:r>
            <a:r>
              <a:rPr lang="cs-CZ" dirty="0" smtClean="0"/>
              <a:t>~ </a:t>
            </a:r>
            <a:r>
              <a:rPr lang="cs-CZ" i="1" dirty="0" smtClean="0"/>
              <a:t>saturace (nasycení) vzorku</a:t>
            </a:r>
            <a:endParaRPr lang="cs-CZ" i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4C0687-6BA4-3D45-9249-B507D02F88C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4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 a jejich přesvědčivost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Subjektivita / objektivita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Zobecnění – můžu na základě výsledků </a:t>
            </a:r>
            <a:r>
              <a:rPr lang="cs-CZ" dirty="0" err="1" smtClean="0"/>
              <a:t>kvali</a:t>
            </a:r>
            <a:r>
              <a:rPr lang="cs-CZ" dirty="0" smtClean="0"/>
              <a:t> výzkumu vyvozovat nějaké obecnější závěry? Jaká míra zevšeobecnění?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Úplné a systematické zpracování dat, </a:t>
            </a:r>
            <a:r>
              <a:rPr lang="cs-CZ" dirty="0" err="1" smtClean="0"/>
              <a:t>dohledatelnost</a:t>
            </a:r>
            <a:r>
              <a:rPr lang="cs-CZ" dirty="0" smtClean="0"/>
              <a:t> postupu analýzy a doložitelnost mých závěrů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4C0687-6BA4-3D45-9249-B507D02F88C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79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cs-CZ" sz="4000" dirty="0" smtClean="0"/>
          </a:p>
          <a:p>
            <a:pPr algn="ctr"/>
            <a:r>
              <a:rPr lang="cs-CZ" sz="4000" dirty="0" smtClean="0"/>
              <a:t>Děkuji za pozornost!</a:t>
            </a:r>
          </a:p>
          <a:p>
            <a:endParaRPr lang="cs-CZ" dirty="0"/>
          </a:p>
          <a:p>
            <a:pPr algn="ctr"/>
            <a:r>
              <a:rPr lang="cs-CZ" sz="2000" dirty="0"/>
              <a:t>Michaela </a:t>
            </a:r>
            <a:r>
              <a:rPr lang="cs-CZ" sz="2000" dirty="0" err="1"/>
              <a:t>Ondrašinová</a:t>
            </a:r>
            <a:endParaRPr lang="cs-CZ" sz="2000" dirty="0"/>
          </a:p>
          <a:p>
            <a:pPr algn="ctr"/>
            <a:r>
              <a:rPr lang="cs-CZ" sz="2000" dirty="0"/>
              <a:t>Ústav religionistiky FF MU</a:t>
            </a:r>
          </a:p>
          <a:p>
            <a:pPr algn="ctr"/>
            <a:r>
              <a:rPr lang="cs-CZ" sz="2000" dirty="0"/>
              <a:t>ondrasinova@phil.muni.cz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4C0687-6BA4-3D45-9249-B507D02F88C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87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„Ten druhý výzkum“?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90. léta 20. století – diskuse v mezinárodních časopisech z oblasti medicíny o přínosnosti kvalitativních metod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Např. </a:t>
            </a:r>
            <a:r>
              <a:rPr lang="en-US" dirty="0"/>
              <a:t>Patricia Huston </a:t>
            </a:r>
            <a:r>
              <a:rPr lang="cs-CZ" dirty="0" smtClean="0"/>
              <a:t>–</a:t>
            </a:r>
            <a:r>
              <a:rPr lang="en-US" dirty="0" smtClean="0"/>
              <a:t> Margo </a:t>
            </a:r>
            <a:r>
              <a:rPr lang="en-US" dirty="0"/>
              <a:t>Rowan, „Qualitative studies: Their role in medical research“, </a:t>
            </a:r>
            <a:r>
              <a:rPr lang="en-US" i="1" dirty="0"/>
              <a:t>Canadian Family Physician </a:t>
            </a:r>
            <a:r>
              <a:rPr lang="en-US" dirty="0"/>
              <a:t>44, 1998, </a:t>
            </a:r>
            <a:r>
              <a:rPr lang="en-US" dirty="0" smtClean="0"/>
              <a:t>2453-2458</a:t>
            </a:r>
            <a:r>
              <a:rPr lang="cs-CZ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„</a:t>
            </a:r>
            <a:r>
              <a:rPr lang="cs-CZ" i="1" dirty="0" err="1"/>
              <a:t>Qualitative</a:t>
            </a:r>
            <a:r>
              <a:rPr lang="cs-CZ" i="1" dirty="0"/>
              <a:t> </a:t>
            </a:r>
            <a:r>
              <a:rPr lang="cs-CZ" i="1" dirty="0" err="1"/>
              <a:t>research</a:t>
            </a:r>
            <a:r>
              <a:rPr lang="cs-CZ" i="1" dirty="0"/>
              <a:t> </a:t>
            </a:r>
            <a:r>
              <a:rPr lang="cs-CZ" i="1" dirty="0" err="1"/>
              <a:t>seeks</a:t>
            </a:r>
            <a:r>
              <a:rPr lang="cs-CZ" i="1" dirty="0"/>
              <a:t> to </a:t>
            </a:r>
            <a:r>
              <a:rPr lang="cs-CZ" i="1" dirty="0" err="1"/>
              <a:t>understand</a:t>
            </a:r>
            <a:r>
              <a:rPr lang="cs-CZ" i="1" dirty="0"/>
              <a:t> and interpret </a:t>
            </a:r>
            <a:r>
              <a:rPr lang="cs-CZ" i="1" dirty="0" err="1"/>
              <a:t>personal</a:t>
            </a:r>
            <a:r>
              <a:rPr lang="cs-CZ" i="1" dirty="0"/>
              <a:t> </a:t>
            </a:r>
            <a:r>
              <a:rPr lang="cs-CZ" i="1" dirty="0" err="1"/>
              <a:t>experience</a:t>
            </a:r>
            <a:r>
              <a:rPr lang="cs-CZ" i="1" dirty="0"/>
              <a:t> to </a:t>
            </a:r>
            <a:r>
              <a:rPr lang="cs-CZ" i="1" dirty="0" err="1"/>
              <a:t>explain</a:t>
            </a:r>
            <a:r>
              <a:rPr lang="cs-CZ" i="1" dirty="0"/>
              <a:t> </a:t>
            </a:r>
            <a:r>
              <a:rPr lang="cs-CZ" i="1" dirty="0" err="1"/>
              <a:t>social</a:t>
            </a:r>
            <a:r>
              <a:rPr lang="cs-CZ" i="1" dirty="0"/>
              <a:t> </a:t>
            </a:r>
            <a:r>
              <a:rPr lang="cs-CZ" i="1" dirty="0" err="1"/>
              <a:t>phenomena</a:t>
            </a:r>
            <a:r>
              <a:rPr lang="cs-CZ" i="1" dirty="0"/>
              <a:t>, </a:t>
            </a:r>
            <a:r>
              <a:rPr lang="cs-CZ" i="1" dirty="0" err="1"/>
              <a:t>including</a:t>
            </a:r>
            <a:r>
              <a:rPr lang="cs-CZ" i="1" dirty="0"/>
              <a:t> </a:t>
            </a:r>
            <a:r>
              <a:rPr lang="cs-CZ" i="1" dirty="0" err="1"/>
              <a:t>those</a:t>
            </a:r>
            <a:r>
              <a:rPr lang="cs-CZ" i="1" dirty="0"/>
              <a:t> </a:t>
            </a:r>
            <a:r>
              <a:rPr lang="cs-CZ" i="1" dirty="0" err="1"/>
              <a:t>related</a:t>
            </a:r>
            <a:r>
              <a:rPr lang="cs-CZ" i="1" dirty="0"/>
              <a:t> to </a:t>
            </a:r>
            <a:r>
              <a:rPr lang="cs-CZ" i="1" dirty="0" err="1"/>
              <a:t>health</a:t>
            </a:r>
            <a:r>
              <a:rPr lang="cs-CZ" i="1" dirty="0"/>
              <a:t>. </a:t>
            </a:r>
            <a:r>
              <a:rPr lang="cs-CZ" i="1" dirty="0" err="1"/>
              <a:t>It</a:t>
            </a:r>
            <a:r>
              <a:rPr lang="cs-CZ" i="1" dirty="0"/>
              <a:t> </a:t>
            </a:r>
            <a:r>
              <a:rPr lang="cs-CZ" i="1" dirty="0" err="1"/>
              <a:t>can</a:t>
            </a:r>
            <a:r>
              <a:rPr lang="cs-CZ" i="1" dirty="0"/>
              <a:t> </a:t>
            </a:r>
            <a:r>
              <a:rPr lang="cs-CZ" i="1" dirty="0" err="1"/>
              <a:t>address</a:t>
            </a:r>
            <a:r>
              <a:rPr lang="cs-CZ" i="1" dirty="0"/>
              <a:t> </a:t>
            </a:r>
            <a:r>
              <a:rPr lang="cs-CZ" i="1" dirty="0" err="1"/>
              <a:t>questions</a:t>
            </a:r>
            <a:r>
              <a:rPr lang="cs-CZ" i="1" dirty="0"/>
              <a:t> </a:t>
            </a:r>
            <a:r>
              <a:rPr lang="cs-CZ" i="1" dirty="0" err="1"/>
              <a:t>that</a:t>
            </a:r>
            <a:r>
              <a:rPr lang="cs-CZ" i="1" dirty="0"/>
              <a:t> </a:t>
            </a:r>
            <a:r>
              <a:rPr lang="cs-CZ" i="1" dirty="0" err="1"/>
              <a:t>quantitative</a:t>
            </a:r>
            <a:r>
              <a:rPr lang="cs-CZ" i="1" dirty="0"/>
              <a:t> </a:t>
            </a:r>
            <a:r>
              <a:rPr lang="cs-CZ" i="1" dirty="0" err="1"/>
              <a:t>research</a:t>
            </a:r>
            <a:r>
              <a:rPr lang="cs-CZ" i="1" dirty="0"/>
              <a:t> </a:t>
            </a:r>
            <a:r>
              <a:rPr lang="cs-CZ" i="1" dirty="0" err="1"/>
              <a:t>cannot</a:t>
            </a:r>
            <a:r>
              <a:rPr lang="cs-CZ" i="1" dirty="0"/>
              <a:t>, such as </a:t>
            </a:r>
            <a:r>
              <a:rPr lang="cs-CZ" b="1" i="1" dirty="0" err="1"/>
              <a:t>why</a:t>
            </a:r>
            <a:r>
              <a:rPr lang="cs-CZ" b="1" i="1" dirty="0"/>
              <a:t> </a:t>
            </a:r>
            <a:r>
              <a:rPr lang="cs-CZ" b="1" i="1" dirty="0" err="1"/>
              <a:t>people</a:t>
            </a:r>
            <a:r>
              <a:rPr lang="cs-CZ" b="1" i="1" dirty="0"/>
              <a:t> do not </a:t>
            </a:r>
            <a:r>
              <a:rPr lang="cs-CZ" b="1" i="1" dirty="0" err="1"/>
              <a:t>adhere</a:t>
            </a:r>
            <a:r>
              <a:rPr lang="cs-CZ" b="1" i="1" dirty="0"/>
              <a:t> to a </a:t>
            </a:r>
            <a:r>
              <a:rPr lang="cs-CZ" b="1" i="1" dirty="0" err="1"/>
              <a:t>treatment</a:t>
            </a:r>
            <a:r>
              <a:rPr lang="cs-CZ" b="1" i="1" dirty="0"/>
              <a:t> </a:t>
            </a:r>
            <a:r>
              <a:rPr lang="cs-CZ" b="1" i="1" dirty="0" err="1"/>
              <a:t>regimen</a:t>
            </a:r>
            <a:r>
              <a:rPr lang="cs-CZ" b="1" i="1" dirty="0"/>
              <a:t> </a:t>
            </a:r>
            <a:r>
              <a:rPr lang="cs-CZ" b="1" i="1" dirty="0" err="1"/>
              <a:t>or</a:t>
            </a:r>
            <a:r>
              <a:rPr lang="cs-CZ" b="1" i="1" dirty="0"/>
              <a:t> </a:t>
            </a:r>
            <a:r>
              <a:rPr lang="cs-CZ" b="1" i="1" dirty="0" err="1"/>
              <a:t>why</a:t>
            </a:r>
            <a:r>
              <a:rPr lang="cs-CZ" b="1" i="1" dirty="0"/>
              <a:t> a </a:t>
            </a:r>
            <a:r>
              <a:rPr lang="cs-CZ" b="1" i="1" dirty="0" err="1"/>
              <a:t>certain</a:t>
            </a:r>
            <a:r>
              <a:rPr lang="cs-CZ" b="1" i="1" dirty="0"/>
              <a:t> </a:t>
            </a:r>
            <a:r>
              <a:rPr lang="cs-CZ" b="1" i="1" dirty="0" err="1"/>
              <a:t>health</a:t>
            </a:r>
            <a:r>
              <a:rPr lang="cs-CZ" b="1" i="1" dirty="0"/>
              <a:t> care </a:t>
            </a:r>
            <a:r>
              <a:rPr lang="cs-CZ" b="1" i="1" dirty="0" err="1"/>
              <a:t>intervention</a:t>
            </a:r>
            <a:r>
              <a:rPr lang="cs-CZ" b="1" i="1" dirty="0"/>
              <a:t> </a:t>
            </a:r>
            <a:r>
              <a:rPr lang="cs-CZ" b="1" i="1" dirty="0" err="1"/>
              <a:t>is</a:t>
            </a:r>
            <a:r>
              <a:rPr lang="cs-CZ" b="1" i="1" dirty="0"/>
              <a:t> </a:t>
            </a:r>
            <a:r>
              <a:rPr lang="cs-CZ" b="1" i="1" dirty="0" err="1"/>
              <a:t>successful</a:t>
            </a:r>
            <a:r>
              <a:rPr lang="cs-CZ" i="1" dirty="0" smtClean="0"/>
              <a:t>.</a:t>
            </a:r>
            <a:r>
              <a:rPr lang="cs-CZ" dirty="0" smtClean="0"/>
              <a:t>“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dirty="0" smtClean="0"/>
              <a:t>Zápatí prezentace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4C0687-6BA4-3D45-9249-B507D02F88C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5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„Ten druhý výzkum“?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Potřeba obhájit přínosnost kvalitativních metod v medicínském výzkumu nicméně trvala i po roce 2000</a:t>
            </a:r>
          </a:p>
          <a:p>
            <a:r>
              <a:rPr lang="cs-CZ" dirty="0" smtClean="0"/>
              <a:t>Např.: Úvodník od </a:t>
            </a:r>
            <a:r>
              <a:rPr lang="cs-CZ" dirty="0"/>
              <a:t>editorů časopisu </a:t>
            </a:r>
            <a:r>
              <a:rPr lang="cs-CZ" i="1" dirty="0"/>
              <a:t>PLOS </a:t>
            </a:r>
            <a:r>
              <a:rPr lang="cs-CZ" i="1" dirty="0" err="1"/>
              <a:t>Medicine</a:t>
            </a:r>
            <a:r>
              <a:rPr lang="cs-CZ" i="1" dirty="0"/>
              <a:t> </a:t>
            </a:r>
            <a:r>
              <a:rPr lang="cs-CZ" dirty="0"/>
              <a:t>(2007): „</a:t>
            </a:r>
            <a:r>
              <a:rPr lang="cs-CZ" dirty="0" err="1"/>
              <a:t>Qualitative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: </a:t>
            </a:r>
            <a:r>
              <a:rPr lang="cs-CZ" dirty="0" err="1"/>
              <a:t>Understanding</a:t>
            </a:r>
            <a:r>
              <a:rPr lang="cs-CZ" dirty="0"/>
              <a:t> </a:t>
            </a:r>
            <a:r>
              <a:rPr lang="cs-CZ" dirty="0" err="1" smtClean="0"/>
              <a:t>patients</a:t>
            </a:r>
            <a:r>
              <a:rPr lang="cs-CZ" dirty="0" err="1"/>
              <a:t>´</a:t>
            </a:r>
            <a:r>
              <a:rPr lang="cs-CZ" dirty="0" err="1" smtClean="0"/>
              <a:t>needs</a:t>
            </a:r>
            <a:r>
              <a:rPr lang="cs-CZ" dirty="0" smtClean="0"/>
              <a:t> </a:t>
            </a:r>
            <a:r>
              <a:rPr lang="cs-CZ" dirty="0"/>
              <a:t>and </a:t>
            </a:r>
            <a:r>
              <a:rPr lang="cs-CZ" dirty="0" err="1"/>
              <a:t>experiences</a:t>
            </a:r>
            <a:r>
              <a:rPr lang="cs-CZ" dirty="0"/>
              <a:t>“</a:t>
            </a:r>
          </a:p>
          <a:p>
            <a:r>
              <a:rPr lang="cs-CZ" i="1" dirty="0"/>
              <a:t>„</a:t>
            </a:r>
            <a:r>
              <a:rPr lang="cs-CZ" b="1" i="1" dirty="0" err="1"/>
              <a:t>Why</a:t>
            </a:r>
            <a:r>
              <a:rPr lang="cs-CZ" b="1" i="1" dirty="0"/>
              <a:t> do up to </a:t>
            </a:r>
            <a:r>
              <a:rPr lang="cs-CZ" b="1" i="1" dirty="0" err="1"/>
              <a:t>half</a:t>
            </a:r>
            <a:r>
              <a:rPr lang="cs-CZ" b="1" i="1" dirty="0"/>
              <a:t> </a:t>
            </a:r>
            <a:r>
              <a:rPr lang="cs-CZ" b="1" i="1" dirty="0" err="1"/>
              <a:t>of</a:t>
            </a:r>
            <a:r>
              <a:rPr lang="cs-CZ" b="1" i="1" dirty="0"/>
              <a:t> </a:t>
            </a:r>
            <a:r>
              <a:rPr lang="cs-CZ" b="1" i="1" dirty="0" err="1"/>
              <a:t>all</a:t>
            </a:r>
            <a:r>
              <a:rPr lang="cs-CZ" b="1" i="1" dirty="0"/>
              <a:t> </a:t>
            </a:r>
            <a:r>
              <a:rPr lang="cs-CZ" b="1" i="1" dirty="0" err="1"/>
              <a:t>patients</a:t>
            </a:r>
            <a:r>
              <a:rPr lang="cs-CZ" b="1" i="1" dirty="0"/>
              <a:t> </a:t>
            </a:r>
            <a:r>
              <a:rPr lang="cs-CZ" b="1" i="1" dirty="0" err="1"/>
              <a:t>with</a:t>
            </a:r>
            <a:r>
              <a:rPr lang="cs-CZ" b="1" i="1" dirty="0"/>
              <a:t> </a:t>
            </a:r>
            <a:r>
              <a:rPr lang="cs-CZ" b="1" i="1" dirty="0" err="1"/>
              <a:t>tuberculosis</a:t>
            </a:r>
            <a:r>
              <a:rPr lang="cs-CZ" b="1" i="1" dirty="0"/>
              <a:t> (TB) </a:t>
            </a:r>
            <a:r>
              <a:rPr lang="cs-CZ" b="1" i="1" dirty="0" err="1"/>
              <a:t>fail</a:t>
            </a:r>
            <a:r>
              <a:rPr lang="cs-CZ" b="1" i="1" dirty="0"/>
              <a:t> to </a:t>
            </a:r>
            <a:r>
              <a:rPr lang="cs-CZ" b="1" i="1" dirty="0" err="1"/>
              <a:t>adhere</a:t>
            </a:r>
            <a:r>
              <a:rPr lang="cs-CZ" b="1" i="1" dirty="0"/>
              <a:t> to </a:t>
            </a:r>
            <a:r>
              <a:rPr lang="cs-CZ" b="1" i="1" dirty="0" err="1"/>
              <a:t>drug</a:t>
            </a:r>
            <a:r>
              <a:rPr lang="cs-CZ" b="1" i="1" dirty="0"/>
              <a:t> </a:t>
            </a:r>
            <a:r>
              <a:rPr lang="cs-CZ" b="1" i="1" dirty="0" err="1" smtClean="0"/>
              <a:t>treatment</a:t>
            </a:r>
            <a:r>
              <a:rPr lang="cs-CZ" b="1" i="1" dirty="0" smtClean="0"/>
              <a:t>?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answer</a:t>
            </a:r>
            <a:r>
              <a:rPr lang="cs-CZ" i="1" dirty="0"/>
              <a:t> to </a:t>
            </a:r>
            <a:r>
              <a:rPr lang="cs-CZ" i="1" dirty="0" err="1"/>
              <a:t>this</a:t>
            </a:r>
            <a:r>
              <a:rPr lang="cs-CZ" i="1" dirty="0"/>
              <a:t> </a:t>
            </a:r>
            <a:r>
              <a:rPr lang="cs-CZ" i="1" dirty="0" err="1"/>
              <a:t>question</a:t>
            </a:r>
            <a:r>
              <a:rPr lang="cs-CZ" i="1" dirty="0"/>
              <a:t> </a:t>
            </a:r>
            <a:r>
              <a:rPr lang="cs-CZ" i="1" dirty="0" err="1"/>
              <a:t>is</a:t>
            </a:r>
            <a:r>
              <a:rPr lang="cs-CZ" i="1" dirty="0"/>
              <a:t> a </a:t>
            </a:r>
            <a:r>
              <a:rPr lang="cs-CZ" i="1" dirty="0" err="1"/>
              <a:t>matter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life</a:t>
            </a:r>
            <a:r>
              <a:rPr lang="cs-CZ" i="1" dirty="0"/>
              <a:t> and </a:t>
            </a:r>
            <a:r>
              <a:rPr lang="cs-CZ" i="1" dirty="0" err="1"/>
              <a:t>death</a:t>
            </a:r>
            <a:r>
              <a:rPr lang="cs-CZ" i="1" dirty="0"/>
              <a:t>, </a:t>
            </a:r>
            <a:r>
              <a:rPr lang="cs-CZ" i="1" dirty="0" err="1"/>
              <a:t>since</a:t>
            </a:r>
            <a:r>
              <a:rPr lang="cs-CZ" i="1" dirty="0"/>
              <a:t> </a:t>
            </a:r>
            <a:r>
              <a:rPr lang="cs-CZ" i="1" dirty="0" err="1"/>
              <a:t>nonadherence</a:t>
            </a:r>
            <a:r>
              <a:rPr lang="cs-CZ" i="1" dirty="0"/>
              <a:t> </a:t>
            </a:r>
            <a:r>
              <a:rPr lang="cs-CZ" i="1" dirty="0" err="1"/>
              <a:t>contributes</a:t>
            </a:r>
            <a:r>
              <a:rPr lang="cs-CZ" i="1" dirty="0"/>
              <a:t> to </a:t>
            </a:r>
            <a:r>
              <a:rPr lang="cs-CZ" i="1" dirty="0" err="1"/>
              <a:t>disease</a:t>
            </a:r>
            <a:r>
              <a:rPr lang="cs-CZ" i="1" dirty="0"/>
              <a:t> relapse and </a:t>
            </a:r>
            <a:r>
              <a:rPr lang="cs-CZ" i="1" dirty="0" smtClean="0"/>
              <a:t>mortality. (…) </a:t>
            </a:r>
            <a:r>
              <a:rPr lang="cs-CZ" i="1" dirty="0" err="1"/>
              <a:t>We</a:t>
            </a:r>
            <a:r>
              <a:rPr lang="cs-CZ" i="1" dirty="0"/>
              <a:t> </a:t>
            </a:r>
            <a:r>
              <a:rPr lang="cs-CZ" i="1" dirty="0" err="1"/>
              <a:t>published</a:t>
            </a:r>
            <a:r>
              <a:rPr lang="cs-CZ" i="1" dirty="0"/>
              <a:t> </a:t>
            </a:r>
            <a:r>
              <a:rPr lang="cs-CZ" i="1" dirty="0" err="1"/>
              <a:t>this</a:t>
            </a:r>
            <a:r>
              <a:rPr lang="cs-CZ" i="1" dirty="0"/>
              <a:t> </a:t>
            </a:r>
            <a:r>
              <a:rPr lang="cs-CZ" i="1" dirty="0" err="1"/>
              <a:t>review</a:t>
            </a:r>
            <a:r>
              <a:rPr lang="cs-CZ" i="1" dirty="0"/>
              <a:t> </a:t>
            </a:r>
            <a:r>
              <a:rPr lang="cs-CZ" i="1" dirty="0" err="1"/>
              <a:t>because</a:t>
            </a:r>
            <a:r>
              <a:rPr lang="cs-CZ" i="1" dirty="0"/>
              <a:t> </a:t>
            </a:r>
            <a:r>
              <a:rPr lang="cs-CZ" i="1" dirty="0" err="1"/>
              <a:t>we</a:t>
            </a:r>
            <a:r>
              <a:rPr lang="cs-CZ" i="1" dirty="0"/>
              <a:t> </a:t>
            </a:r>
            <a:r>
              <a:rPr lang="cs-CZ" i="1" dirty="0" err="1"/>
              <a:t>thought</a:t>
            </a:r>
            <a:r>
              <a:rPr lang="cs-CZ" i="1" dirty="0"/>
              <a:t> </a:t>
            </a:r>
            <a:r>
              <a:rPr lang="cs-CZ" i="1" dirty="0" err="1"/>
              <a:t>it</a:t>
            </a:r>
            <a:r>
              <a:rPr lang="cs-CZ" i="1" dirty="0"/>
              <a:t> </a:t>
            </a:r>
            <a:r>
              <a:rPr lang="cs-CZ" i="1" dirty="0" err="1"/>
              <a:t>would</a:t>
            </a:r>
            <a:r>
              <a:rPr lang="cs-CZ" i="1" dirty="0"/>
              <a:t> play a role in </a:t>
            </a:r>
            <a:r>
              <a:rPr lang="cs-CZ" i="1" dirty="0" err="1"/>
              <a:t>improving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delivery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TB </a:t>
            </a:r>
            <a:r>
              <a:rPr lang="cs-CZ" i="1" dirty="0" err="1"/>
              <a:t>treatment</a:t>
            </a:r>
            <a:r>
              <a:rPr lang="cs-CZ" i="1" dirty="0"/>
              <a:t> and </a:t>
            </a:r>
            <a:r>
              <a:rPr lang="cs-CZ" i="1" dirty="0" err="1"/>
              <a:t>ultimately</a:t>
            </a:r>
            <a:r>
              <a:rPr lang="cs-CZ" i="1" dirty="0"/>
              <a:t> in </a:t>
            </a:r>
            <a:r>
              <a:rPr lang="cs-CZ" i="1" dirty="0" err="1"/>
              <a:t>reducing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enormous</a:t>
            </a:r>
            <a:r>
              <a:rPr lang="cs-CZ" i="1" dirty="0"/>
              <a:t> </a:t>
            </a:r>
            <a:r>
              <a:rPr lang="cs-CZ" i="1" dirty="0" err="1"/>
              <a:t>global</a:t>
            </a:r>
            <a:r>
              <a:rPr lang="cs-CZ" i="1" dirty="0"/>
              <a:t> </a:t>
            </a:r>
            <a:r>
              <a:rPr lang="cs-CZ" i="1" dirty="0" err="1"/>
              <a:t>burden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disease</a:t>
            </a:r>
            <a:r>
              <a:rPr lang="cs-CZ" i="1" dirty="0" smtClean="0"/>
              <a:t>.“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4C0687-6BA4-3D45-9249-B507D02F88C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46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„Ten druhý výzkum“?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/>
              <a:t>Kalwant</a:t>
            </a:r>
            <a:r>
              <a:rPr lang="cs-CZ" dirty="0"/>
              <a:t> </a:t>
            </a:r>
            <a:r>
              <a:rPr lang="cs-CZ" dirty="0" err="1"/>
              <a:t>Sidhu</a:t>
            </a:r>
            <a:r>
              <a:rPr lang="cs-CZ" dirty="0"/>
              <a:t>, Roger Jones and </a:t>
            </a:r>
            <a:r>
              <a:rPr lang="cs-CZ" dirty="0" err="1"/>
              <a:t>Fiona</a:t>
            </a:r>
            <a:r>
              <a:rPr lang="cs-CZ" dirty="0"/>
              <a:t> </a:t>
            </a:r>
            <a:r>
              <a:rPr lang="cs-CZ" dirty="0" err="1" smtClean="0"/>
              <a:t>Stevenson</a:t>
            </a:r>
            <a:r>
              <a:rPr lang="cs-CZ" dirty="0" smtClean="0"/>
              <a:t>, „</a:t>
            </a:r>
            <a:r>
              <a:rPr lang="cs-CZ" dirty="0" err="1" smtClean="0"/>
              <a:t>Publishing</a:t>
            </a:r>
            <a:r>
              <a:rPr lang="cs-CZ" dirty="0" smtClean="0"/>
              <a:t> </a:t>
            </a:r>
            <a:r>
              <a:rPr lang="cs-CZ" dirty="0" err="1"/>
              <a:t>qualitative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in </a:t>
            </a:r>
            <a:r>
              <a:rPr lang="cs-CZ" dirty="0" err="1"/>
              <a:t>medical</a:t>
            </a:r>
            <a:r>
              <a:rPr lang="cs-CZ" dirty="0"/>
              <a:t> </a:t>
            </a:r>
            <a:r>
              <a:rPr lang="cs-CZ" dirty="0" err="1"/>
              <a:t>journals</a:t>
            </a:r>
            <a:r>
              <a:rPr lang="cs-CZ" dirty="0"/>
              <a:t>“, </a:t>
            </a:r>
            <a:r>
              <a:rPr lang="cs-CZ" i="1" dirty="0" err="1"/>
              <a:t>British</a:t>
            </a:r>
            <a:r>
              <a:rPr lang="cs-CZ" i="1" dirty="0"/>
              <a:t> </a:t>
            </a:r>
            <a:r>
              <a:rPr lang="cs-CZ" i="1" dirty="0" err="1"/>
              <a:t>Journal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General </a:t>
            </a:r>
            <a:r>
              <a:rPr lang="cs-CZ" i="1" dirty="0" err="1"/>
              <a:t>Practice</a:t>
            </a:r>
            <a:r>
              <a:rPr lang="cs-CZ" i="1" dirty="0"/>
              <a:t> </a:t>
            </a:r>
            <a:r>
              <a:rPr lang="cs-CZ" dirty="0"/>
              <a:t>67/658, 2017, 229-230.</a:t>
            </a:r>
          </a:p>
          <a:p>
            <a:r>
              <a:rPr lang="cs-CZ" i="1" dirty="0"/>
              <a:t>„</a:t>
            </a:r>
            <a:r>
              <a:rPr lang="cs-CZ" i="1" dirty="0" err="1"/>
              <a:t>Qualitative</a:t>
            </a:r>
            <a:r>
              <a:rPr lang="cs-CZ" i="1" dirty="0"/>
              <a:t> </a:t>
            </a:r>
            <a:r>
              <a:rPr lang="cs-CZ" i="1" dirty="0" err="1"/>
              <a:t>research</a:t>
            </a:r>
            <a:r>
              <a:rPr lang="cs-CZ" i="1" dirty="0"/>
              <a:t> </a:t>
            </a:r>
            <a:r>
              <a:rPr lang="cs-CZ" i="1" dirty="0" err="1"/>
              <a:t>makes</a:t>
            </a:r>
            <a:r>
              <a:rPr lang="cs-CZ" i="1" dirty="0"/>
              <a:t> </a:t>
            </a:r>
            <a:r>
              <a:rPr lang="cs-CZ" i="1" dirty="0" err="1"/>
              <a:t>an</a:t>
            </a:r>
            <a:r>
              <a:rPr lang="cs-CZ" i="1" dirty="0"/>
              <a:t> </a:t>
            </a:r>
            <a:r>
              <a:rPr lang="cs-CZ" i="1" dirty="0" err="1"/>
              <a:t>important</a:t>
            </a:r>
            <a:r>
              <a:rPr lang="cs-CZ" i="1" dirty="0"/>
              <a:t> </a:t>
            </a:r>
            <a:r>
              <a:rPr lang="cs-CZ" i="1" dirty="0" err="1"/>
              <a:t>contribution</a:t>
            </a:r>
            <a:r>
              <a:rPr lang="cs-CZ" i="1" dirty="0"/>
              <a:t> to </a:t>
            </a:r>
            <a:r>
              <a:rPr lang="cs-CZ" i="1" dirty="0" err="1"/>
              <a:t>research</a:t>
            </a:r>
            <a:r>
              <a:rPr lang="cs-CZ" i="1" dirty="0"/>
              <a:t> in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medical</a:t>
            </a:r>
            <a:r>
              <a:rPr lang="cs-CZ" i="1" dirty="0"/>
              <a:t> </a:t>
            </a:r>
            <a:r>
              <a:rPr lang="cs-CZ" i="1" dirty="0" err="1"/>
              <a:t>sciences</a:t>
            </a:r>
            <a:r>
              <a:rPr lang="cs-CZ" i="1" dirty="0"/>
              <a:t>. </a:t>
            </a:r>
            <a:r>
              <a:rPr lang="cs-CZ" i="1" dirty="0" err="1"/>
              <a:t>It</a:t>
            </a:r>
            <a:r>
              <a:rPr lang="cs-CZ" i="1" dirty="0"/>
              <a:t> has a </a:t>
            </a:r>
            <a:r>
              <a:rPr lang="cs-CZ" i="1" dirty="0" err="1"/>
              <a:t>particular</a:t>
            </a:r>
            <a:r>
              <a:rPr lang="cs-CZ" i="1" dirty="0"/>
              <a:t> role in </a:t>
            </a:r>
            <a:r>
              <a:rPr lang="cs-CZ" i="1" dirty="0" err="1"/>
              <a:t>providing</a:t>
            </a:r>
            <a:r>
              <a:rPr lang="cs-CZ" i="1" dirty="0"/>
              <a:t> </a:t>
            </a:r>
            <a:r>
              <a:rPr lang="cs-CZ" i="1" dirty="0" err="1"/>
              <a:t>understanding</a:t>
            </a:r>
            <a:r>
              <a:rPr lang="cs-CZ" i="1" dirty="0"/>
              <a:t> </a:t>
            </a:r>
            <a:r>
              <a:rPr lang="cs-CZ" i="1" dirty="0" err="1"/>
              <a:t>with</a:t>
            </a:r>
            <a:r>
              <a:rPr lang="cs-CZ" i="1" dirty="0"/>
              <a:t> </a:t>
            </a:r>
            <a:r>
              <a:rPr lang="cs-CZ" i="1" dirty="0" err="1"/>
              <a:t>respect</a:t>
            </a:r>
            <a:r>
              <a:rPr lang="cs-CZ" i="1" dirty="0"/>
              <a:t> to </a:t>
            </a:r>
            <a:r>
              <a:rPr lang="cs-CZ" b="1" i="1" dirty="0" err="1"/>
              <a:t>decisions</a:t>
            </a:r>
            <a:r>
              <a:rPr lang="cs-CZ" b="1" i="1" dirty="0"/>
              <a:t> and </a:t>
            </a:r>
            <a:r>
              <a:rPr lang="cs-CZ" b="1" i="1" dirty="0" err="1"/>
              <a:t>behaviours</a:t>
            </a:r>
            <a:r>
              <a:rPr lang="cs-CZ" b="1" i="1" dirty="0"/>
              <a:t> </a:t>
            </a:r>
            <a:r>
              <a:rPr lang="cs-CZ" b="1" i="1" dirty="0" err="1"/>
              <a:t>of</a:t>
            </a:r>
            <a:r>
              <a:rPr lang="cs-CZ" b="1" i="1" dirty="0"/>
              <a:t> </a:t>
            </a:r>
            <a:r>
              <a:rPr lang="cs-CZ" b="1" i="1" dirty="0" err="1"/>
              <a:t>patients</a:t>
            </a:r>
            <a:r>
              <a:rPr lang="cs-CZ" b="1" i="1" dirty="0"/>
              <a:t> and </a:t>
            </a:r>
            <a:r>
              <a:rPr lang="cs-CZ" b="1" i="1" dirty="0" err="1"/>
              <a:t>professionals</a:t>
            </a:r>
            <a:r>
              <a:rPr lang="cs-CZ" b="1" i="1" dirty="0"/>
              <a:t>, in </a:t>
            </a:r>
            <a:r>
              <a:rPr lang="cs-CZ" b="1" i="1" dirty="0" err="1"/>
              <a:t>exploring</a:t>
            </a:r>
            <a:r>
              <a:rPr lang="cs-CZ" b="1" i="1" dirty="0"/>
              <a:t> </a:t>
            </a:r>
            <a:r>
              <a:rPr lang="cs-CZ" b="1" i="1" dirty="0" err="1"/>
              <a:t>factors</a:t>
            </a:r>
            <a:r>
              <a:rPr lang="cs-CZ" b="1" i="1" dirty="0"/>
              <a:t> </a:t>
            </a:r>
            <a:r>
              <a:rPr lang="cs-CZ" b="1" i="1" dirty="0" err="1"/>
              <a:t>affecting</a:t>
            </a:r>
            <a:r>
              <a:rPr lang="cs-CZ" b="1" i="1" dirty="0"/>
              <a:t> </a:t>
            </a:r>
            <a:r>
              <a:rPr lang="cs-CZ" b="1" i="1" dirty="0" err="1"/>
              <a:t>the</a:t>
            </a:r>
            <a:r>
              <a:rPr lang="cs-CZ" b="1" i="1" dirty="0"/>
              <a:t> </a:t>
            </a:r>
            <a:r>
              <a:rPr lang="cs-CZ" b="1" i="1" dirty="0" err="1"/>
              <a:t>implementation</a:t>
            </a:r>
            <a:r>
              <a:rPr lang="cs-CZ" b="1" i="1" dirty="0"/>
              <a:t> </a:t>
            </a:r>
            <a:r>
              <a:rPr lang="cs-CZ" b="1" i="1" dirty="0" err="1"/>
              <a:t>of</a:t>
            </a:r>
            <a:r>
              <a:rPr lang="cs-CZ" b="1" i="1" dirty="0"/>
              <a:t> </a:t>
            </a:r>
            <a:r>
              <a:rPr lang="cs-CZ" b="1" i="1" dirty="0" err="1"/>
              <a:t>new</a:t>
            </a:r>
            <a:r>
              <a:rPr lang="cs-CZ" b="1" i="1" dirty="0"/>
              <a:t> </a:t>
            </a:r>
            <a:r>
              <a:rPr lang="cs-CZ" b="1" i="1" dirty="0" err="1"/>
              <a:t>interventions</a:t>
            </a:r>
            <a:r>
              <a:rPr lang="cs-CZ" b="1" i="1" dirty="0"/>
              <a:t>, and in </a:t>
            </a:r>
            <a:r>
              <a:rPr lang="cs-CZ" b="1" i="1" dirty="0" err="1"/>
              <a:t>developing</a:t>
            </a:r>
            <a:r>
              <a:rPr lang="cs-CZ" b="1" i="1" dirty="0"/>
              <a:t> </a:t>
            </a:r>
            <a:r>
              <a:rPr lang="cs-CZ" b="1" i="1" dirty="0" err="1"/>
              <a:t>theory</a:t>
            </a:r>
            <a:r>
              <a:rPr lang="cs-CZ" b="1" i="1" dirty="0"/>
              <a:t> in </a:t>
            </a:r>
            <a:r>
              <a:rPr lang="cs-CZ" b="1" i="1" dirty="0" err="1"/>
              <a:t>fields</a:t>
            </a:r>
            <a:r>
              <a:rPr lang="cs-CZ" b="1" i="1" dirty="0"/>
              <a:t> such as </a:t>
            </a:r>
            <a:r>
              <a:rPr lang="cs-CZ" b="1" i="1" dirty="0" err="1"/>
              <a:t>illness</a:t>
            </a:r>
            <a:r>
              <a:rPr lang="cs-CZ" b="1" i="1" dirty="0"/>
              <a:t> </a:t>
            </a:r>
            <a:r>
              <a:rPr lang="cs-CZ" b="1" i="1" dirty="0" err="1"/>
              <a:t>behaviour</a:t>
            </a:r>
            <a:r>
              <a:rPr lang="cs-CZ" b="1" i="1" dirty="0"/>
              <a:t>, </a:t>
            </a:r>
            <a:r>
              <a:rPr lang="cs-CZ" b="1" i="1" dirty="0" err="1"/>
              <a:t>clinical</a:t>
            </a:r>
            <a:r>
              <a:rPr lang="cs-CZ" b="1" i="1" dirty="0"/>
              <a:t> </a:t>
            </a:r>
            <a:r>
              <a:rPr lang="cs-CZ" b="1" i="1" dirty="0" err="1"/>
              <a:t>decision</a:t>
            </a:r>
            <a:r>
              <a:rPr lang="cs-CZ" b="1" i="1" dirty="0"/>
              <a:t> </a:t>
            </a:r>
            <a:r>
              <a:rPr lang="cs-CZ" b="1" i="1" dirty="0" err="1"/>
              <a:t>making</a:t>
            </a:r>
            <a:r>
              <a:rPr lang="cs-CZ" b="1" i="1" dirty="0"/>
              <a:t>, </a:t>
            </a:r>
            <a:r>
              <a:rPr lang="cs-CZ" b="1" i="1" dirty="0" err="1"/>
              <a:t>illness</a:t>
            </a:r>
            <a:r>
              <a:rPr lang="cs-CZ" b="1" i="1" dirty="0"/>
              <a:t> </a:t>
            </a:r>
            <a:r>
              <a:rPr lang="cs-CZ" b="1" i="1" dirty="0" err="1"/>
              <a:t>prevention</a:t>
            </a:r>
            <a:r>
              <a:rPr lang="cs-CZ" b="1" i="1" dirty="0"/>
              <a:t>, and </a:t>
            </a:r>
            <a:r>
              <a:rPr lang="cs-CZ" b="1" i="1" dirty="0" err="1"/>
              <a:t>health</a:t>
            </a:r>
            <a:r>
              <a:rPr lang="cs-CZ" b="1" i="1" dirty="0"/>
              <a:t> </a:t>
            </a:r>
            <a:r>
              <a:rPr lang="cs-CZ" b="1" i="1" dirty="0" err="1"/>
              <a:t>promotion</a:t>
            </a:r>
            <a:r>
              <a:rPr lang="cs-CZ" b="1" i="1" dirty="0"/>
              <a:t>.</a:t>
            </a:r>
            <a:r>
              <a:rPr lang="cs-CZ" i="1" dirty="0"/>
              <a:t> </a:t>
            </a:r>
            <a:r>
              <a:rPr lang="cs-CZ" i="1" dirty="0" err="1"/>
              <a:t>Qualitative</a:t>
            </a:r>
            <a:r>
              <a:rPr lang="cs-CZ" i="1" dirty="0"/>
              <a:t> </a:t>
            </a:r>
            <a:r>
              <a:rPr lang="cs-CZ" i="1" dirty="0" err="1"/>
              <a:t>research</a:t>
            </a:r>
            <a:r>
              <a:rPr lang="cs-CZ" i="1" dirty="0"/>
              <a:t> </a:t>
            </a:r>
            <a:r>
              <a:rPr lang="cs-CZ" i="1" dirty="0" err="1"/>
              <a:t>articles</a:t>
            </a:r>
            <a:r>
              <a:rPr lang="cs-CZ" i="1" dirty="0"/>
              <a:t> </a:t>
            </a:r>
            <a:r>
              <a:rPr lang="cs-CZ" i="1" dirty="0" err="1"/>
              <a:t>account</a:t>
            </a:r>
            <a:r>
              <a:rPr lang="cs-CZ" i="1" dirty="0"/>
              <a:t> </a:t>
            </a:r>
            <a:r>
              <a:rPr lang="cs-CZ" i="1" dirty="0" err="1"/>
              <a:t>for</a:t>
            </a:r>
            <a:r>
              <a:rPr lang="cs-CZ" i="1" dirty="0"/>
              <a:t> </a:t>
            </a:r>
            <a:r>
              <a:rPr lang="cs-CZ" i="1" dirty="0" err="1"/>
              <a:t>almost</a:t>
            </a:r>
            <a:r>
              <a:rPr lang="cs-CZ" i="1" dirty="0"/>
              <a:t> a </a:t>
            </a:r>
            <a:r>
              <a:rPr lang="cs-CZ" i="1" dirty="0" err="1"/>
              <a:t>quarter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submissions</a:t>
            </a:r>
            <a:r>
              <a:rPr lang="cs-CZ" i="1" dirty="0"/>
              <a:t> to </a:t>
            </a:r>
            <a:r>
              <a:rPr lang="cs-CZ" i="1" dirty="0" err="1"/>
              <a:t>the</a:t>
            </a:r>
            <a:r>
              <a:rPr lang="cs-CZ" i="1" dirty="0"/>
              <a:t> BJGP, </a:t>
            </a:r>
            <a:r>
              <a:rPr lang="cs-CZ" i="1" dirty="0" err="1"/>
              <a:t>with</a:t>
            </a:r>
            <a:r>
              <a:rPr lang="cs-CZ" i="1" dirty="0"/>
              <a:t> a </a:t>
            </a:r>
            <a:r>
              <a:rPr lang="cs-CZ" i="1" dirty="0" err="1"/>
              <a:t>similar</a:t>
            </a:r>
            <a:r>
              <a:rPr lang="cs-CZ" i="1" dirty="0"/>
              <a:t> </a:t>
            </a:r>
            <a:r>
              <a:rPr lang="cs-CZ" i="1" dirty="0" err="1"/>
              <a:t>acceptance</a:t>
            </a:r>
            <a:r>
              <a:rPr lang="cs-CZ" i="1" dirty="0"/>
              <a:t> </a:t>
            </a:r>
            <a:r>
              <a:rPr lang="cs-CZ" i="1" dirty="0" err="1"/>
              <a:t>rate</a:t>
            </a:r>
            <a:r>
              <a:rPr lang="cs-CZ" i="1" dirty="0"/>
              <a:t> </a:t>
            </a:r>
            <a:r>
              <a:rPr lang="cs-CZ" i="1" dirty="0" err="1"/>
              <a:t>for</a:t>
            </a:r>
            <a:r>
              <a:rPr lang="cs-CZ" i="1" dirty="0"/>
              <a:t> </a:t>
            </a:r>
            <a:r>
              <a:rPr lang="cs-CZ" i="1" dirty="0" err="1"/>
              <a:t>publication</a:t>
            </a:r>
            <a:r>
              <a:rPr lang="cs-CZ" i="1" dirty="0"/>
              <a:t>.“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4C0687-6BA4-3D45-9249-B507D02F88C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09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Sociologie a etnografie v medicíně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Robert M. </a:t>
            </a:r>
            <a:r>
              <a:rPr lang="cs-CZ" dirty="0" err="1"/>
              <a:t>Emerson</a:t>
            </a:r>
            <a:r>
              <a:rPr lang="cs-CZ" dirty="0"/>
              <a:t> – Melvin </a:t>
            </a:r>
            <a:r>
              <a:rPr lang="cs-CZ" dirty="0" err="1"/>
              <a:t>Pollner</a:t>
            </a:r>
            <a:r>
              <a:rPr lang="cs-CZ" dirty="0"/>
              <a:t> (1978), „</a:t>
            </a:r>
            <a:r>
              <a:rPr lang="cs-CZ" dirty="0" err="1"/>
              <a:t>Policies</a:t>
            </a:r>
            <a:r>
              <a:rPr lang="cs-CZ" dirty="0"/>
              <a:t> and </a:t>
            </a:r>
            <a:r>
              <a:rPr lang="cs-CZ" dirty="0" err="1"/>
              <a:t>Practices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Psychiatric</a:t>
            </a:r>
            <a:r>
              <a:rPr lang="cs-CZ" dirty="0"/>
              <a:t> Case </a:t>
            </a:r>
            <a:r>
              <a:rPr lang="cs-CZ" dirty="0" err="1"/>
              <a:t>Selection</a:t>
            </a:r>
            <a:r>
              <a:rPr lang="cs-CZ" dirty="0"/>
              <a:t>“, </a:t>
            </a:r>
            <a:r>
              <a:rPr lang="cs-CZ" i="1" dirty="0"/>
              <a:t>Sociology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Work</a:t>
            </a:r>
            <a:r>
              <a:rPr lang="cs-CZ" i="1" dirty="0"/>
              <a:t> and </a:t>
            </a:r>
            <a:r>
              <a:rPr lang="cs-CZ" i="1" dirty="0" err="1"/>
              <a:t>Occupations</a:t>
            </a:r>
            <a:r>
              <a:rPr lang="cs-CZ" dirty="0"/>
              <a:t> </a:t>
            </a:r>
            <a:r>
              <a:rPr lang="cs-CZ" dirty="0" smtClean="0"/>
              <a:t>5: </a:t>
            </a:r>
            <a:r>
              <a:rPr lang="cs-CZ" dirty="0"/>
              <a:t>75-96.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management </a:t>
            </a:r>
            <a:r>
              <a:rPr lang="cs-CZ" dirty="0"/>
              <a:t>psychiatrické krizové pomoci </a:t>
            </a:r>
            <a:r>
              <a:rPr lang="cs-CZ" dirty="0" smtClean="0"/>
              <a:t>v</a:t>
            </a:r>
            <a:r>
              <a:rPr lang="cs-CZ" dirty="0"/>
              <a:t> jedné regionální psychiatrické klinice v </a:t>
            </a:r>
            <a:r>
              <a:rPr lang="cs-CZ" dirty="0" smtClean="0"/>
              <a:t>USA (6 měsíců výzkumu), výběr případů, ke kterým vyjedou, komunikace v terénu, výběr případů k hospitalizaci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Otázky, co vstupuje do rozhodování o klinických případech a o vhodném zásahu a léčbě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4C0687-6BA4-3D45-9249-B507D02F88C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63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Témata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Medicína není jen záležitostí přírodních věd, ale je zasazena do každodenního fungování, komunikace, rozhodování, vyjednávání = záležitost sociální a politická --- jak se „dělá“ medicína v praxi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Snaha porozumět názorům, postojům a chováním určité skupiny lidí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Snaha porozumět tomu, jak na každodenní bázi funguje určité prostředí (lékařská ordinace, nemocniční oddělení, záchranná služba, vědecká laboratoř)</a:t>
            </a:r>
          </a:p>
          <a:p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4C0687-6BA4-3D45-9249-B507D02F88C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77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Témata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dirty="0"/>
              <a:t>Komunikace mezi lékařem a pacientem </a:t>
            </a:r>
            <a:r>
              <a:rPr lang="cs-CZ" dirty="0" smtClean="0"/>
              <a:t>(Rozuměli </a:t>
            </a:r>
            <a:r>
              <a:rPr lang="cs-CZ" dirty="0"/>
              <a:t>pacienti diagnóze o smrtelné nemoci</a:t>
            </a:r>
            <a:r>
              <a:rPr lang="cs-CZ" dirty="0" smtClean="0"/>
              <a:t>? - </a:t>
            </a:r>
            <a:r>
              <a:rPr lang="cs-CZ" dirty="0" err="1"/>
              <a:t>Clavarino</a:t>
            </a:r>
            <a:r>
              <a:rPr lang="cs-CZ" dirty="0"/>
              <a:t> et al. 1995</a:t>
            </a:r>
            <a:r>
              <a:rPr lang="cs-CZ" dirty="0" smtClean="0"/>
              <a:t>)</a:t>
            </a:r>
            <a:endParaRPr lang="cs-CZ" dirty="0"/>
          </a:p>
          <a:p>
            <a:pPr marL="342900" indent="-342900">
              <a:buFontTx/>
              <a:buChar char="-"/>
            </a:pPr>
            <a:r>
              <a:rPr lang="cs-CZ" dirty="0"/>
              <a:t>Rozhodování o léčebném postupu v klinické praxi </a:t>
            </a:r>
          </a:p>
          <a:p>
            <a:pPr marL="342900" indent="-342900">
              <a:buFontTx/>
              <a:buChar char="-"/>
            </a:pPr>
            <a:r>
              <a:rPr lang="cs-CZ" dirty="0"/>
              <a:t>Jak funguje nemocnice/ poskytování péče</a:t>
            </a:r>
          </a:p>
          <a:p>
            <a:pPr marL="342900" indent="-342900">
              <a:buFontTx/>
              <a:buChar char="-"/>
            </a:pPr>
            <a:r>
              <a:rPr lang="cs-CZ" dirty="0"/>
              <a:t>Chování pacientů ve vztahu k </a:t>
            </a:r>
            <a:r>
              <a:rPr lang="cs-CZ" dirty="0" smtClean="0"/>
              <a:t>léčbě (Proč </a:t>
            </a:r>
            <a:r>
              <a:rPr lang="cs-CZ" dirty="0"/>
              <a:t>pacienti nedodrží nějaký léčebný </a:t>
            </a:r>
            <a:r>
              <a:rPr lang="cs-CZ" dirty="0" smtClean="0"/>
              <a:t>postup?)</a:t>
            </a:r>
            <a:endParaRPr lang="cs-CZ" dirty="0"/>
          </a:p>
          <a:p>
            <a:pPr marL="342900" indent="-342900">
              <a:buFontTx/>
              <a:buChar char="-"/>
            </a:pPr>
            <a:r>
              <a:rPr lang="cs-CZ" dirty="0"/>
              <a:t>Jak pacienti zvládají chronickou nemoc</a:t>
            </a:r>
          </a:p>
          <a:p>
            <a:pPr marL="342900" indent="-342900">
              <a:buFontTx/>
              <a:buChar char="-"/>
            </a:pPr>
            <a:r>
              <a:rPr lang="cs-CZ" dirty="0"/>
              <a:t>Jak pacienti přijímají určitou léčebnou intervenci 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4C0687-6BA4-3D45-9249-B507D02F88C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50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Rysy kvalitativního výzkumu </a:t>
            </a:r>
            <a:r>
              <a:rPr lang="cs-CZ" sz="1800" dirty="0" smtClean="0"/>
              <a:t>(</a:t>
            </a:r>
            <a:r>
              <a:rPr lang="cs-CZ" sz="1800" dirty="0" err="1" smtClean="0"/>
              <a:t>Silverman</a:t>
            </a:r>
            <a:r>
              <a:rPr lang="cs-CZ" sz="1800" dirty="0" smtClean="0"/>
              <a:t> </a:t>
            </a:r>
            <a:r>
              <a:rPr lang="cs-CZ" sz="1800" dirty="0"/>
              <a:t>2005: 20)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cs-CZ" dirty="0"/>
              <a:t>Upřednostňují se kvalitativní data – </a:t>
            </a:r>
            <a:r>
              <a:rPr lang="cs-CZ" dirty="0" smtClean="0"/>
              <a:t>analýza </a:t>
            </a:r>
            <a:r>
              <a:rPr lang="cs-CZ" dirty="0"/>
              <a:t>slov a obrazů spíše než čísel.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dirty="0"/>
              <a:t>Upřednostňují se přirozeně se vyskytující data – </a:t>
            </a:r>
            <a:r>
              <a:rPr lang="cs-CZ" dirty="0" smtClean="0"/>
              <a:t>pozorování </a:t>
            </a:r>
            <a:r>
              <a:rPr lang="cs-CZ" dirty="0"/>
              <a:t>přirozených situací spíše než laboratorní experiment, nestrukturované spíše než strukturované rozhovory.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dirty="0"/>
              <a:t>Důraz na významy sociálního jednání a snaha dokumentovat „svět z pohledu zkoumaných lidí“.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dirty="0"/>
              <a:t>Přírodní vědy nejsou prioritním výchozím modelem vědy.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dirty="0"/>
              <a:t>Upřednostňuje se spíše induktivní výzkum spojený s generováním hypotéz než testování hypotéz </a:t>
            </a:r>
            <a:r>
              <a:rPr lang="cs-CZ" i="1" dirty="0"/>
              <a:t>(platí omezeně)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4C0687-6BA4-3D45-9249-B507D02F88C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4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i="1" dirty="0" smtClean="0"/>
              <a:t>Kvantitativní přístup</a:t>
            </a:r>
            <a:r>
              <a:rPr lang="cs-CZ" dirty="0" smtClean="0"/>
              <a:t>: </a:t>
            </a:r>
            <a:r>
              <a:rPr lang="cs-CZ" dirty="0"/>
              <a:t>statistika, jaké diagnózy převládají </a:t>
            </a:r>
            <a:r>
              <a:rPr lang="cs-CZ" dirty="0" smtClean="0"/>
              <a:t>při výskytu určitých symptomů; </a:t>
            </a:r>
            <a:r>
              <a:rPr lang="cs-CZ" dirty="0"/>
              <a:t>jaké léčebné postupy </a:t>
            </a:r>
            <a:r>
              <a:rPr lang="cs-CZ" dirty="0" smtClean="0"/>
              <a:t>se převážně předepisují; statistika úspěšnosti léčby</a:t>
            </a:r>
            <a:endParaRPr lang="cs-CZ" dirty="0"/>
          </a:p>
          <a:p>
            <a:r>
              <a:rPr lang="cs-CZ" i="1" dirty="0" smtClean="0"/>
              <a:t>Kvalitativní přístup</a:t>
            </a:r>
            <a:r>
              <a:rPr lang="cs-CZ" dirty="0" smtClean="0"/>
              <a:t>: </a:t>
            </a:r>
            <a:r>
              <a:rPr lang="cs-CZ" dirty="0"/>
              <a:t>jak se v praxi „dělá“ </a:t>
            </a:r>
            <a:r>
              <a:rPr lang="cs-CZ" dirty="0" smtClean="0"/>
              <a:t>diagnóza a léčení, jaké </a:t>
            </a:r>
            <a:r>
              <a:rPr lang="cs-CZ" dirty="0"/>
              <a:t>okolnosti ovlivní to, že lékař </a:t>
            </a:r>
            <a:r>
              <a:rPr lang="cs-CZ" dirty="0" smtClean="0"/>
              <a:t>předepíše </a:t>
            </a:r>
            <a:r>
              <a:rPr lang="cs-CZ" dirty="0"/>
              <a:t>určitý léčebný postup (co ovlivňuje jeho rozhodování</a:t>
            </a:r>
            <a:r>
              <a:rPr lang="cs-CZ" dirty="0" smtClean="0"/>
              <a:t>); jaké okolnosti ovlivní úspěšný či neúspěšný výsledek léčby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Příklad: dotazníkové šetření mezi cizinci žijícími v JMK - získáme základní kvantitativní přehled o různých oblastech, </a:t>
            </a:r>
            <a:r>
              <a:rPr lang="cs-CZ" dirty="0"/>
              <a:t>ale u </a:t>
            </a:r>
            <a:r>
              <a:rPr lang="cs-CZ" dirty="0" smtClean="0"/>
              <a:t>mnohých </a:t>
            </a:r>
            <a:r>
              <a:rPr lang="cs-CZ" dirty="0"/>
              <a:t>témat je obtížná interpretace, </a:t>
            </a:r>
            <a:r>
              <a:rPr lang="cs-CZ" dirty="0" smtClean="0"/>
              <a:t>nedokážeme </a:t>
            </a:r>
            <a:r>
              <a:rPr lang="cs-CZ" dirty="0"/>
              <a:t>jednoznačně vysvětlit, </a:t>
            </a:r>
            <a:r>
              <a:rPr lang="cs-CZ" dirty="0" smtClean="0"/>
              <a:t>proč </a:t>
            </a:r>
            <a:r>
              <a:rPr lang="cs-CZ" dirty="0"/>
              <a:t>nějaký </a:t>
            </a:r>
            <a:r>
              <a:rPr lang="cs-CZ" dirty="0" smtClean="0"/>
              <a:t>problém, který </a:t>
            </a:r>
            <a:r>
              <a:rPr lang="cs-CZ" dirty="0"/>
              <a:t>objevíme, </a:t>
            </a:r>
            <a:r>
              <a:rPr lang="cs-CZ" dirty="0" smtClean="0"/>
              <a:t>nastává </a:t>
            </a:r>
            <a:r>
              <a:rPr lang="cs-CZ" dirty="0"/>
              <a:t>– potřebujeme dodatečné informace, </a:t>
            </a:r>
            <a:r>
              <a:rPr lang="cs-CZ" dirty="0" smtClean="0"/>
              <a:t>porozumět problému v životních souvislostech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4C0687-6BA4-3D45-9249-B507D02F88C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4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851</Words>
  <Application>Microsoft Office PowerPoint</Application>
  <PresentationFormat>Předvádění na obrazovce (4:3)</PresentationFormat>
  <Paragraphs>101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Lucida Grande</vt:lpstr>
      <vt:lpstr>Trebuchet MS</vt:lpstr>
      <vt:lpstr>Office Theme</vt:lpstr>
      <vt:lpstr>Úvod do kvalitativního výzkumu</vt:lpstr>
      <vt:lpstr>„Ten druhý výzkum“?</vt:lpstr>
      <vt:lpstr>„Ten druhý výzkum“?</vt:lpstr>
      <vt:lpstr>„Ten druhý výzkum“?</vt:lpstr>
      <vt:lpstr>Sociologie a etnografie v medicíně</vt:lpstr>
      <vt:lpstr>Témata</vt:lpstr>
      <vt:lpstr>Témata</vt:lpstr>
      <vt:lpstr>Rysy kvalitativního výzkumu (Silverman 2005: 20)</vt:lpstr>
      <vt:lpstr>Prezentace aplikace PowerPoint</vt:lpstr>
      <vt:lpstr>Limity kvantitativního výzkumu (dotazníková šetření)</vt:lpstr>
      <vt:lpstr>Limity kvantitativního výzkumu</vt:lpstr>
      <vt:lpstr>Design kvalitativního výzkumu</vt:lpstr>
      <vt:lpstr>Metody</vt:lpstr>
      <vt:lpstr>Vzorek / hledání partnerů pro výzkum</vt:lpstr>
      <vt:lpstr>Výsledky a jejich přesvědčivost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Tomáš Staudek</dc:creator>
  <cp:lastModifiedBy>Martin Krobot</cp:lastModifiedBy>
  <cp:revision>58</cp:revision>
  <dcterms:created xsi:type="dcterms:W3CDTF">2014-10-18T21:02:46Z</dcterms:created>
  <dcterms:modified xsi:type="dcterms:W3CDTF">2019-06-06T06:44:18Z</dcterms:modified>
</cp:coreProperties>
</file>