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483851" r:id="rId2"/>
  </p:sldMasterIdLst>
  <p:notesMasterIdLst>
    <p:notesMasterId r:id="rId55"/>
  </p:notesMasterIdLst>
  <p:sldIdLst>
    <p:sldId id="256" r:id="rId3"/>
    <p:sldId id="257" r:id="rId4"/>
    <p:sldId id="397" r:id="rId5"/>
    <p:sldId id="423" r:id="rId6"/>
    <p:sldId id="444" r:id="rId7"/>
    <p:sldId id="451" r:id="rId8"/>
    <p:sldId id="445" r:id="rId9"/>
    <p:sldId id="398" r:id="rId10"/>
    <p:sldId id="273" r:id="rId11"/>
    <p:sldId id="296" r:id="rId12"/>
    <p:sldId id="452" r:id="rId13"/>
    <p:sldId id="446" r:id="rId14"/>
    <p:sldId id="447" r:id="rId15"/>
    <p:sldId id="448" r:id="rId16"/>
    <p:sldId id="449" r:id="rId17"/>
    <p:sldId id="450" r:id="rId18"/>
    <p:sldId id="453" r:id="rId19"/>
    <p:sldId id="465" r:id="rId20"/>
    <p:sldId id="454" r:id="rId21"/>
    <p:sldId id="455" r:id="rId22"/>
    <p:sldId id="424" r:id="rId23"/>
    <p:sldId id="426" r:id="rId24"/>
    <p:sldId id="456" r:id="rId25"/>
    <p:sldId id="364" r:id="rId26"/>
    <p:sldId id="365" r:id="rId27"/>
    <p:sldId id="366" r:id="rId28"/>
    <p:sldId id="304" r:id="rId29"/>
    <p:sldId id="457" r:id="rId30"/>
    <p:sldId id="458" r:id="rId31"/>
    <p:sldId id="367" r:id="rId32"/>
    <p:sldId id="427" r:id="rId33"/>
    <p:sldId id="459" r:id="rId34"/>
    <p:sldId id="407" r:id="rId35"/>
    <p:sldId id="439" r:id="rId36"/>
    <p:sldId id="461" r:id="rId37"/>
    <p:sldId id="460" r:id="rId38"/>
    <p:sldId id="442" r:id="rId39"/>
    <p:sldId id="443" r:id="rId40"/>
    <p:sldId id="412" r:id="rId41"/>
    <p:sldId id="374" r:id="rId42"/>
    <p:sldId id="413" r:id="rId43"/>
    <p:sldId id="414" r:id="rId44"/>
    <p:sldId id="462" r:id="rId45"/>
    <p:sldId id="463" r:id="rId46"/>
    <p:sldId id="464" r:id="rId47"/>
    <p:sldId id="416" r:id="rId48"/>
    <p:sldId id="417" r:id="rId49"/>
    <p:sldId id="383" r:id="rId50"/>
    <p:sldId id="422" r:id="rId51"/>
    <p:sldId id="320" r:id="rId52"/>
    <p:sldId id="321" r:id="rId53"/>
    <p:sldId id="302" r:id="rId5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FF33CC"/>
    <a:srgbClr val="0070C0"/>
    <a:srgbClr val="FF3399"/>
    <a:srgbClr val="FFFF00"/>
    <a:srgbClr val="FFFFFF"/>
    <a:srgbClr val="FF66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2" autoAdjust="0"/>
    <p:restoredTop sz="94774" autoAdjust="0"/>
  </p:normalViewPr>
  <p:slideViewPr>
    <p:cSldViewPr>
      <p:cViewPr varScale="1">
        <p:scale>
          <a:sx n="131" d="100"/>
          <a:sy n="131" d="100"/>
        </p:scale>
        <p:origin x="13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BD9C5446-3CC0-4DC6-95DC-FA56C0385D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AD453569-5352-4C24-B731-450E2DD5C8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2849E9A-37D1-4665-84DF-6E19492D3BD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4026BF04-CEC9-4D31-9A79-5441031C29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6A0B0443-39D4-4DCD-AAC2-4FA1863EC9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0855918C-9FBE-4194-A183-CD879111B4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7545A0-1B2A-48D9-A38E-3992DBC2EC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A91C23A9-B738-4BE2-A22C-DCAD31726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90EB89F7-90D8-4F1D-BA6F-2D93AEBA0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2228" name="Zástupný symbol pro číslo snímku 3">
            <a:extLst>
              <a:ext uri="{FF2B5EF4-FFF2-40B4-BE49-F238E27FC236}">
                <a16:creationId xmlns:a16="http://schemas.microsoft.com/office/drawing/2014/main" id="{552FC4E4-DBC5-46D8-80D4-1E7BB4060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B02A3D-089B-4B78-9A13-70CA97D677A9}" type="slidenum">
              <a:rPr lang="cs-CZ" altLang="cs-CZ"/>
              <a:pPr>
                <a:spcBef>
                  <a:spcPct val="0"/>
                </a:spcBef>
              </a:pPr>
              <a:t>35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>
            <a:extLst>
              <a:ext uri="{FF2B5EF4-FFF2-40B4-BE49-F238E27FC236}">
                <a16:creationId xmlns:a16="http://schemas.microsoft.com/office/drawing/2014/main" id="{A19E1A5C-FFD4-47AD-AC9E-B60C8EEAC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>
            <a:extLst>
              <a:ext uri="{FF2B5EF4-FFF2-40B4-BE49-F238E27FC236}">
                <a16:creationId xmlns:a16="http://schemas.microsoft.com/office/drawing/2014/main" id="{F0955BED-7EF1-4205-904F-FD2837411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4276" name="Zástupný symbol pro číslo snímku 3">
            <a:extLst>
              <a:ext uri="{FF2B5EF4-FFF2-40B4-BE49-F238E27FC236}">
                <a16:creationId xmlns:a16="http://schemas.microsoft.com/office/drawing/2014/main" id="{2E147BE7-CDE8-4C14-8BBA-1DDBF9A8E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F3C958-F6EF-4880-A1A0-3D841DD0864C}" type="slidenum">
              <a:rPr lang="cs-CZ" altLang="cs-CZ"/>
              <a:pPr>
                <a:spcBef>
                  <a:spcPct val="0"/>
                </a:spcBef>
              </a:pPr>
              <a:t>36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FDA13B8D-91CD-41F7-98AA-9D3F636D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30BADDFC-F157-4DD8-B00F-4CC5ACA8A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C9D3C7DF-AC9B-40B4-813C-BC56CCAD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DF11F-7865-438A-BA92-EE8CD095D0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61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C4398ACC-7AE5-4197-9A68-7150D68EE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9965E271-C9B9-48D9-8241-424FA8B8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CD10C9AA-61E7-47F2-AC9C-1AB39BBAB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F366C-F45C-43AD-A63C-908F6F1649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214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9ACCF767-BF38-4066-A798-6F462DF1B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D02B3622-3F97-43CD-A3A2-6C037135F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C13830E5-81E6-4AD8-A851-47350F4A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FC287-9345-4539-99E0-975B5BB146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3D4C7D70-EF04-43E5-BBE1-4D8A3D93A3A7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5">
            <a:extLst>
              <a:ext uri="{FF2B5EF4-FFF2-40B4-BE49-F238E27FC236}">
                <a16:creationId xmlns:a16="http://schemas.microsoft.com/office/drawing/2014/main" id="{C6F299F5-87E9-44BB-9352-6E560976577D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15">
              <a:extLst>
                <a:ext uri="{FF2B5EF4-FFF2-40B4-BE49-F238E27FC236}">
                  <a16:creationId xmlns:a16="http://schemas.microsoft.com/office/drawing/2014/main" id="{9DFFA0BF-0FFA-4DF0-866C-98AF17F97E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Volný tvar 18">
              <a:extLst>
                <a:ext uri="{FF2B5EF4-FFF2-40B4-BE49-F238E27FC236}">
                  <a16:creationId xmlns:a16="http://schemas.microsoft.com/office/drawing/2014/main" id="{7AA48A61-88B4-4D00-9E17-1CC73646B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Volný tvar 18">
              <a:extLst>
                <a:ext uri="{FF2B5EF4-FFF2-40B4-BE49-F238E27FC236}">
                  <a16:creationId xmlns:a16="http://schemas.microsoft.com/office/drawing/2014/main" id="{1B1339B2-A33C-417D-9C89-D5E52DF42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Přímá spojovací čára 9">
              <a:extLst>
                <a:ext uri="{FF2B5EF4-FFF2-40B4-BE49-F238E27FC236}">
                  <a16:creationId xmlns:a16="http://schemas.microsoft.com/office/drawing/2014/main" id="{6BEFDA42-AB0F-4CD1-B067-B6A310564D3B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>
            <a:extLst>
              <a:ext uri="{FF2B5EF4-FFF2-40B4-BE49-F238E27FC236}">
                <a16:creationId xmlns:a16="http://schemas.microsoft.com/office/drawing/2014/main" id="{D81B41FF-B4F5-43C2-83B0-786E8FF8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3704BB6D-50EA-4536-B5F8-766F5B46AEA2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12" name="Zástupný symbol pro zápatí 18">
            <a:extLst>
              <a:ext uri="{FF2B5EF4-FFF2-40B4-BE49-F238E27FC236}">
                <a16:creationId xmlns:a16="http://schemas.microsoft.com/office/drawing/2014/main" id="{D1D7844F-65D8-4C9D-AC01-39F13C77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DA2BF">
                    <a:tint val="20000"/>
                  </a:srgbClr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>
            <a:extLst>
              <a:ext uri="{FF2B5EF4-FFF2-40B4-BE49-F238E27FC236}">
                <a16:creationId xmlns:a16="http://schemas.microsoft.com/office/drawing/2014/main" id="{9970EAB0-E9FD-4961-AA0D-0E5D424DE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4433708-1044-43D3-B2F2-44705DE8FB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0949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BB721C4D-5F38-46D8-9B66-532C7674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38F30396-42BE-4094-AE6D-414E70A706BF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85B998E7-0129-4BC5-956C-75551941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66DF464F-4E7C-48CB-B348-D524D5CA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8E4A3E3-6C77-44F3-BE70-7C8312D807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7202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10">
            <a:extLst>
              <a:ext uri="{FF2B5EF4-FFF2-40B4-BE49-F238E27FC236}">
                <a16:creationId xmlns:a16="http://schemas.microsoft.com/office/drawing/2014/main" id="{8E02752E-13B1-4402-9EE4-2C6383946D92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11">
            <a:extLst>
              <a:ext uri="{FF2B5EF4-FFF2-40B4-BE49-F238E27FC236}">
                <a16:creationId xmlns:a16="http://schemas.microsoft.com/office/drawing/2014/main" id="{DAED56D9-A5C3-4506-A332-197114BFCFA3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E45FB2E6-2BEE-4E2E-A4D0-83EA77CAE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D4DE897E-38CB-4F9B-8B80-564196E90ABE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E13D53A8-7EC9-432A-8907-4D1B02B0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D4D7D2A7-8A6C-4C76-8A0A-70B5CCC3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6F9F71-39E7-48D3-A13A-6DB05D57DC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4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9">
            <a:extLst>
              <a:ext uri="{FF2B5EF4-FFF2-40B4-BE49-F238E27FC236}">
                <a16:creationId xmlns:a16="http://schemas.microsoft.com/office/drawing/2014/main" id="{093A5DF8-3977-455B-849A-7E1E66C5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FE05D60-8BC6-41BC-A0FE-8ECC0430F0AD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6" name="Zástupný symbol pro zápatí 21">
            <a:extLst>
              <a:ext uri="{FF2B5EF4-FFF2-40B4-BE49-F238E27FC236}">
                <a16:creationId xmlns:a16="http://schemas.microsoft.com/office/drawing/2014/main" id="{64199B51-A2C6-4F23-B95F-9E407141C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>
            <a:extLst>
              <a:ext uri="{FF2B5EF4-FFF2-40B4-BE49-F238E27FC236}">
                <a16:creationId xmlns:a16="http://schemas.microsoft.com/office/drawing/2014/main" id="{C8A5CBE2-726E-417D-A374-546564CD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7775040-3E67-475A-A325-91BA73629F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2748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053B7B-2DA7-4F05-B5ED-6A7FD06C8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39D218FD-1945-47A5-B549-1B6E0FC4CA96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6120E47-2EBC-4ED8-83FC-158667E5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B5F2A8-0F05-42D1-9AF0-D91D287F9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9A7D5C5-7230-4FC7-8D52-9C09E9C5AD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386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>
            <a:extLst>
              <a:ext uri="{FF2B5EF4-FFF2-40B4-BE49-F238E27FC236}">
                <a16:creationId xmlns:a16="http://schemas.microsoft.com/office/drawing/2014/main" id="{A2491034-3AE4-4521-AE43-ED37051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D653A22C-CC5C-4BB0-A2A2-83DA64EDE3DF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4" name="Zástupný symbol pro zápatí 21">
            <a:extLst>
              <a:ext uri="{FF2B5EF4-FFF2-40B4-BE49-F238E27FC236}">
                <a16:creationId xmlns:a16="http://schemas.microsoft.com/office/drawing/2014/main" id="{8224DC5F-713E-46A6-B21A-D245FE16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>
            <a:extLst>
              <a:ext uri="{FF2B5EF4-FFF2-40B4-BE49-F238E27FC236}">
                <a16:creationId xmlns:a16="http://schemas.microsoft.com/office/drawing/2014/main" id="{14DFCE20-B819-433B-85DA-3FD5B04C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8FE30A3-965D-4633-A8C1-00FDCB26C1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8638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>
            <a:extLst>
              <a:ext uri="{FF2B5EF4-FFF2-40B4-BE49-F238E27FC236}">
                <a16:creationId xmlns:a16="http://schemas.microsoft.com/office/drawing/2014/main" id="{C74E0CF6-082A-475C-9277-6F6EE148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2B658FBE-792B-4779-9FF6-8732ABB65FCD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3" name="Zástupný symbol pro zápatí 21">
            <a:extLst>
              <a:ext uri="{FF2B5EF4-FFF2-40B4-BE49-F238E27FC236}">
                <a16:creationId xmlns:a16="http://schemas.microsoft.com/office/drawing/2014/main" id="{741B14AD-4D53-41B4-A26C-CED573BA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>
            <a:extLst>
              <a:ext uri="{FF2B5EF4-FFF2-40B4-BE49-F238E27FC236}">
                <a16:creationId xmlns:a16="http://schemas.microsoft.com/office/drawing/2014/main" id="{E8B7B2C1-F5C6-4D8A-916D-81365CB5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3B2C353-5760-4DA8-8AA2-CA5F593AB0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060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2BF10D-2BF5-44E1-919F-8D279D08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F3C1C041-8772-4951-9568-F1E68E7F4AD4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284755-DB75-44BD-8739-9242A297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D83F83-241B-4E37-8A86-F6F6E8D66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77D2A00-25E6-4F71-B6A1-B1ADA5FE59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605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4028D7D0-D016-40FD-803F-A7CF12BF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FEF48CC3-DB5B-4952-81E9-6F331910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4E4980EF-8FA4-4B59-B429-6DD90FB8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203A5-4042-45A5-A0B0-4978628842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4351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10">
            <a:extLst>
              <a:ext uri="{FF2B5EF4-FFF2-40B4-BE49-F238E27FC236}">
                <a16:creationId xmlns:a16="http://schemas.microsoft.com/office/drawing/2014/main" id="{9F03AB27-617C-4BD4-B3E4-D321E0C93C6B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Volný tvar 15">
            <a:extLst>
              <a:ext uri="{FF2B5EF4-FFF2-40B4-BE49-F238E27FC236}">
                <a16:creationId xmlns:a16="http://schemas.microsoft.com/office/drawing/2014/main" id="{5BF5C163-568E-4509-95EB-A0BA17AA322E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>
            <a:extLst>
              <a:ext uri="{FF2B5EF4-FFF2-40B4-BE49-F238E27FC236}">
                <a16:creationId xmlns:a16="http://schemas.microsoft.com/office/drawing/2014/main" id="{5CE45330-0A1F-4A49-A440-8AE7D766B598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7">
            <a:extLst>
              <a:ext uri="{FF2B5EF4-FFF2-40B4-BE49-F238E27FC236}">
                <a16:creationId xmlns:a16="http://schemas.microsoft.com/office/drawing/2014/main" id="{8E241B4D-D959-4809-B299-184B6DD0FC68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8">
            <a:extLst>
              <a:ext uri="{FF2B5EF4-FFF2-40B4-BE49-F238E27FC236}">
                <a16:creationId xmlns:a16="http://schemas.microsoft.com/office/drawing/2014/main" id="{235B233F-65D3-4C60-A177-1E565301EC46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19">
            <a:extLst>
              <a:ext uri="{FF2B5EF4-FFF2-40B4-BE49-F238E27FC236}">
                <a16:creationId xmlns:a16="http://schemas.microsoft.com/office/drawing/2014/main" id="{EF6F2E79-2C05-4A56-AFE6-5988DE653C0D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>
            <a:extLst>
              <a:ext uri="{FF2B5EF4-FFF2-40B4-BE49-F238E27FC236}">
                <a16:creationId xmlns:a16="http://schemas.microsoft.com/office/drawing/2014/main" id="{74119771-C1A2-413D-BDBC-41D12C1E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C9F96CF7-171D-4147-8CE6-BE64F25E3F8C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12" name="Zástupný symbol pro zápatí 5">
            <a:extLst>
              <a:ext uri="{FF2B5EF4-FFF2-40B4-BE49-F238E27FC236}">
                <a16:creationId xmlns:a16="http://schemas.microsoft.com/office/drawing/2014/main" id="{931D0E75-C6E5-4B11-85EB-22F25CD0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>
            <a:extLst>
              <a:ext uri="{FF2B5EF4-FFF2-40B4-BE49-F238E27FC236}">
                <a16:creationId xmlns:a16="http://schemas.microsoft.com/office/drawing/2014/main" id="{4B2F6618-DD90-4DB9-8278-D2E11120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5E4D4D3-355F-416A-8764-D131685940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626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71B17A03-CE1A-47BD-927B-D38F4986F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B755D053-9544-4016-99C7-7D171C1AC5C9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4F14B73E-3AF4-42B5-B96E-933E8400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513598DE-2B2C-4207-A4DC-F2031679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3BE44CD-4D34-4A3C-A550-317D9CA7DB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552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5AA97560-4295-4703-B03C-294D67BF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AED59AE8-281D-4F0F-9E60-04E14C39279C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B844E658-C11F-45ED-A83D-B37E717D3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CDD9D0FF-A555-4406-BCD1-7922C809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D4F1CEC-6109-4F89-A3C3-673D66E772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83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4CCA0F9F-6F14-4F9E-AEF8-16FDBED1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2EB4817F-D6AE-4824-96CC-52B371777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30D6F1DB-36C2-477E-BDC4-86347D7A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63DF2-F5E7-44BA-8E49-2CF5EF5A30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391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>
            <a:extLst>
              <a:ext uri="{FF2B5EF4-FFF2-40B4-BE49-F238E27FC236}">
                <a16:creationId xmlns:a16="http://schemas.microsoft.com/office/drawing/2014/main" id="{8F5B8E67-9304-4334-9EBE-79FB04FC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>
            <a:extLst>
              <a:ext uri="{FF2B5EF4-FFF2-40B4-BE49-F238E27FC236}">
                <a16:creationId xmlns:a16="http://schemas.microsoft.com/office/drawing/2014/main" id="{387AA36C-24FB-4968-B16C-E0A80927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>
            <a:extLst>
              <a:ext uri="{FF2B5EF4-FFF2-40B4-BE49-F238E27FC236}">
                <a16:creationId xmlns:a16="http://schemas.microsoft.com/office/drawing/2014/main" id="{945A6D8A-B10A-4CF1-8FEB-6619DCF5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56AC6-1614-4602-A195-DCE262896B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026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>
            <a:extLst>
              <a:ext uri="{FF2B5EF4-FFF2-40B4-BE49-F238E27FC236}">
                <a16:creationId xmlns:a16="http://schemas.microsoft.com/office/drawing/2014/main" id="{8E3BA070-F034-4F2C-9604-759647C66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>
            <a:extLst>
              <a:ext uri="{FF2B5EF4-FFF2-40B4-BE49-F238E27FC236}">
                <a16:creationId xmlns:a16="http://schemas.microsoft.com/office/drawing/2014/main" id="{FEBDBDC3-C3BB-4463-9571-BEE003D3A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>
            <a:extLst>
              <a:ext uri="{FF2B5EF4-FFF2-40B4-BE49-F238E27FC236}">
                <a16:creationId xmlns:a16="http://schemas.microsoft.com/office/drawing/2014/main" id="{E67E80F7-2B6C-4265-804F-7A8785F7E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76601-37EF-460E-A1C7-829142A55A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318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>
            <a:extLst>
              <a:ext uri="{FF2B5EF4-FFF2-40B4-BE49-F238E27FC236}">
                <a16:creationId xmlns:a16="http://schemas.microsoft.com/office/drawing/2014/main" id="{7193469F-0CEB-4B1B-A712-3031DA38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>
            <a:extLst>
              <a:ext uri="{FF2B5EF4-FFF2-40B4-BE49-F238E27FC236}">
                <a16:creationId xmlns:a16="http://schemas.microsoft.com/office/drawing/2014/main" id="{38C3C44A-EE13-4E80-9D91-C2533EDB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>
            <a:extLst>
              <a:ext uri="{FF2B5EF4-FFF2-40B4-BE49-F238E27FC236}">
                <a16:creationId xmlns:a16="http://schemas.microsoft.com/office/drawing/2014/main" id="{46C5EB33-AC4E-49AE-9909-B9DD0BA5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6E1D8-C0E8-4DE5-A075-11BD6E05D2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065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>
            <a:extLst>
              <a:ext uri="{FF2B5EF4-FFF2-40B4-BE49-F238E27FC236}">
                <a16:creationId xmlns:a16="http://schemas.microsoft.com/office/drawing/2014/main" id="{CD0CE6B5-4C7D-4CE1-8F23-1FBFE3DB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>
            <a:extLst>
              <a:ext uri="{FF2B5EF4-FFF2-40B4-BE49-F238E27FC236}">
                <a16:creationId xmlns:a16="http://schemas.microsoft.com/office/drawing/2014/main" id="{E87E9158-5E48-47C7-8420-D4CA84A8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>
            <a:extLst>
              <a:ext uri="{FF2B5EF4-FFF2-40B4-BE49-F238E27FC236}">
                <a16:creationId xmlns:a16="http://schemas.microsoft.com/office/drawing/2014/main" id="{D1D280D4-6677-473F-8789-24858198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0FFE-750C-4304-8990-6C84D8405C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582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>
            <a:extLst>
              <a:ext uri="{FF2B5EF4-FFF2-40B4-BE49-F238E27FC236}">
                <a16:creationId xmlns:a16="http://schemas.microsoft.com/office/drawing/2014/main" id="{CB1FBB4E-F4F4-4CFE-B734-A2B8D721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>
            <a:extLst>
              <a:ext uri="{FF2B5EF4-FFF2-40B4-BE49-F238E27FC236}">
                <a16:creationId xmlns:a16="http://schemas.microsoft.com/office/drawing/2014/main" id="{42F79C04-F1E4-48AB-AAA7-9C3753FD4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>
            <a:extLst>
              <a:ext uri="{FF2B5EF4-FFF2-40B4-BE49-F238E27FC236}">
                <a16:creationId xmlns:a16="http://schemas.microsoft.com/office/drawing/2014/main" id="{96C2EFDA-AB8D-4D35-8802-9C274099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5E4D0-FF98-4184-81B2-EF51B491B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300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>
            <a:extLst>
              <a:ext uri="{FF2B5EF4-FFF2-40B4-BE49-F238E27FC236}">
                <a16:creationId xmlns:a16="http://schemas.microsoft.com/office/drawing/2014/main" id="{844C4098-A62C-4965-9A66-6E4D4F8F13E3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Pravoúhlý trojúhelník 5">
            <a:extLst>
              <a:ext uri="{FF2B5EF4-FFF2-40B4-BE49-F238E27FC236}">
                <a16:creationId xmlns:a16="http://schemas.microsoft.com/office/drawing/2014/main" id="{E2567900-8A5C-4D4B-BB96-5DD4012EEAE6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Volný tvar 15">
            <a:extLst>
              <a:ext uri="{FF2B5EF4-FFF2-40B4-BE49-F238E27FC236}">
                <a16:creationId xmlns:a16="http://schemas.microsoft.com/office/drawing/2014/main" id="{22232715-EB45-4053-8D0F-1C068F1E4C3A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16">
            <a:extLst>
              <a:ext uri="{FF2B5EF4-FFF2-40B4-BE49-F238E27FC236}">
                <a16:creationId xmlns:a16="http://schemas.microsoft.com/office/drawing/2014/main" id="{E7EE9B69-D173-4CF1-AE48-B3674E948BA6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>
            <a:extLst>
              <a:ext uri="{FF2B5EF4-FFF2-40B4-BE49-F238E27FC236}">
                <a16:creationId xmlns:a16="http://schemas.microsoft.com/office/drawing/2014/main" id="{4B8CE084-0CE7-490E-A8F4-ABC6759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>
            <a:extLst>
              <a:ext uri="{FF2B5EF4-FFF2-40B4-BE49-F238E27FC236}">
                <a16:creationId xmlns:a16="http://schemas.microsoft.com/office/drawing/2014/main" id="{99424CD7-4200-46E7-8B6A-1AEEF836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>
            <a:extLst>
              <a:ext uri="{FF2B5EF4-FFF2-40B4-BE49-F238E27FC236}">
                <a16:creationId xmlns:a16="http://schemas.microsoft.com/office/drawing/2014/main" id="{FC8B981F-4B7D-4218-AFA3-0636AAE7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004BC9-31B8-4FF5-9A59-EF4A3BCFBD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901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>
            <a:extLst>
              <a:ext uri="{FF2B5EF4-FFF2-40B4-BE49-F238E27FC236}">
                <a16:creationId xmlns:a16="http://schemas.microsoft.com/office/drawing/2014/main" id="{1C9AD5B6-78B6-4EA5-B970-8E4E91512F92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>
            <a:extLst>
              <a:ext uri="{FF2B5EF4-FFF2-40B4-BE49-F238E27FC236}">
                <a16:creationId xmlns:a16="http://schemas.microsoft.com/office/drawing/2014/main" id="{214EF245-1CBC-4082-9E92-4BB1B172597B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>
            <a:extLst>
              <a:ext uri="{FF2B5EF4-FFF2-40B4-BE49-F238E27FC236}">
                <a16:creationId xmlns:a16="http://schemas.microsoft.com/office/drawing/2014/main" id="{6791D820-9915-468C-B610-C8ED8ABE08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29" name="Zástupný symbol pro text 29">
            <a:extLst>
              <a:ext uri="{FF2B5EF4-FFF2-40B4-BE49-F238E27FC236}">
                <a16:creationId xmlns:a16="http://schemas.microsoft.com/office/drawing/2014/main" id="{34703F89-60CB-4A86-8C71-7EB740B04F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0" name="Zástupný symbol pro datum 9">
            <a:extLst>
              <a:ext uri="{FF2B5EF4-FFF2-40B4-BE49-F238E27FC236}">
                <a16:creationId xmlns:a16="http://schemas.microsoft.com/office/drawing/2014/main" id="{0DF0B810-5833-451A-887A-383C0B9B7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>
            <a:extLst>
              <a:ext uri="{FF2B5EF4-FFF2-40B4-BE49-F238E27FC236}">
                <a16:creationId xmlns:a16="http://schemas.microsoft.com/office/drawing/2014/main" id="{53E76170-FFCD-4181-BEC3-BD25B8532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>
            <a:extLst>
              <a:ext uri="{FF2B5EF4-FFF2-40B4-BE49-F238E27FC236}">
                <a16:creationId xmlns:a16="http://schemas.microsoft.com/office/drawing/2014/main" id="{C29DCC2E-CF97-4D84-907B-CBC3EC5B6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D3DF3"/>
                </a:solidFill>
              </a:defRPr>
            </a:lvl1pPr>
          </a:lstStyle>
          <a:p>
            <a:pPr>
              <a:defRPr/>
            </a:pPr>
            <a:fld id="{73BF1313-41E1-456D-B589-9099C81D7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33" name="Skupina 1">
            <a:extLst>
              <a:ext uri="{FF2B5EF4-FFF2-40B4-BE49-F238E27FC236}">
                <a16:creationId xmlns:a16="http://schemas.microsoft.com/office/drawing/2014/main" id="{32A12A72-D82B-4801-B45A-E06E926319E6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>
              <a:extLst>
                <a:ext uri="{FF2B5EF4-FFF2-40B4-BE49-F238E27FC236}">
                  <a16:creationId xmlns:a16="http://schemas.microsoft.com/office/drawing/2014/main" id="{34D20ACB-EFC0-4995-A1A3-F6CA8968AF0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" name="Volný tvar 12">
              <a:extLst>
                <a:ext uri="{FF2B5EF4-FFF2-40B4-BE49-F238E27FC236}">
                  <a16:creationId xmlns:a16="http://schemas.microsoft.com/office/drawing/2014/main" id="{3E961AFB-A24E-4038-8E44-E193A8D9A33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21" r:id="rId9"/>
    <p:sldLayoutId id="2147484019" r:id="rId10"/>
    <p:sldLayoutId id="21474840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A3A3A3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>
            <a:extLst>
              <a:ext uri="{FF2B5EF4-FFF2-40B4-BE49-F238E27FC236}">
                <a16:creationId xmlns:a16="http://schemas.microsoft.com/office/drawing/2014/main" id="{EA0EB519-FA8B-404B-96DF-51DC8BAA4BB5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51" name="Volný tvar 11">
            <a:extLst>
              <a:ext uri="{FF2B5EF4-FFF2-40B4-BE49-F238E27FC236}">
                <a16:creationId xmlns:a16="http://schemas.microsoft.com/office/drawing/2014/main" id="{A9240553-37B8-4E3A-A1A5-DE70A92531EA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>
            <a:extLst>
              <a:ext uri="{FF2B5EF4-FFF2-40B4-BE49-F238E27FC236}">
                <a16:creationId xmlns:a16="http://schemas.microsoft.com/office/drawing/2014/main" id="{1227D02E-67A6-4998-868F-1EA4B6112042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771B15F1-EE2C-4471-BCE8-D6E205BEACB9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>
            <a:extLst>
              <a:ext uri="{FF2B5EF4-FFF2-40B4-BE49-F238E27FC236}">
                <a16:creationId xmlns:a16="http://schemas.microsoft.com/office/drawing/2014/main" id="{D81C3FE4-C7BE-43B4-976C-91F4D8474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7" name="Zástupný symbol pro text 29">
            <a:extLst>
              <a:ext uri="{FF2B5EF4-FFF2-40B4-BE49-F238E27FC236}">
                <a16:creationId xmlns:a16="http://schemas.microsoft.com/office/drawing/2014/main" id="{3BE7A0F7-F1B9-4B86-BC91-52E5B7A941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0" name="Zástupný symbol pro datum 9">
            <a:extLst>
              <a:ext uri="{FF2B5EF4-FFF2-40B4-BE49-F238E27FC236}">
                <a16:creationId xmlns:a16="http://schemas.microsoft.com/office/drawing/2014/main" id="{C33E6C37-A889-4D15-B792-21C20DFF4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788CBFB-471F-47D0-8A98-A39566761B17}" type="datetimeFigureOut">
              <a:rPr lang="cs-CZ"/>
              <a:pPr>
                <a:defRPr/>
              </a:pPr>
              <a:t>26.03.2020</a:t>
            </a:fld>
            <a:endParaRPr lang="cs-CZ"/>
          </a:p>
        </p:txBody>
      </p:sp>
      <p:sp>
        <p:nvSpPr>
          <p:cNvPr id="22" name="Zástupný symbol pro zápatí 21">
            <a:extLst>
              <a:ext uri="{FF2B5EF4-FFF2-40B4-BE49-F238E27FC236}">
                <a16:creationId xmlns:a16="http://schemas.microsoft.com/office/drawing/2014/main" id="{75CB78D6-1FDB-41A6-8D62-49EF484F5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>
            <a:extLst>
              <a:ext uri="{FF2B5EF4-FFF2-40B4-BE49-F238E27FC236}">
                <a16:creationId xmlns:a16="http://schemas.microsoft.com/office/drawing/2014/main" id="{052529DE-51F5-489A-8C35-4DF83B326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B26A6B-5EAE-4DED-A9DE-32F00F4E3D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frm=1&amp;source=images&amp;cd=&amp;cad=rja&amp;uact=8&amp;ved=0ahUKEwiTjqLdioLLAhVBWBoKHX-FB5kQjRwIBw&amp;url=http://www.slideshare.net/kondrup/091110-kondrup-ihf-rio&amp;psig=AFQjCNFqDa1l_e65lcXT3qF69FAnCus0cw&amp;ust=145591135091679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F0E6FB6-F234-42B2-9D3A-E206B27C94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544" y="1628800"/>
            <a:ext cx="8077200" cy="1728192"/>
          </a:xfrm>
          <a:ln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cs-CZ" sz="4800" dirty="0">
                <a:solidFill>
                  <a:srgbClr val="0070C0"/>
                </a:solidFill>
                <a:effectLst/>
              </a:rPr>
              <a:t>Enterální výživa kriticky  nemocných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4DFFFAA-349E-43CA-A293-387ABBFA0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4797425"/>
            <a:ext cx="7854950" cy="1223963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altLang="cs-CZ" sz="2000" b="1"/>
              <a:t> 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altLang="cs-CZ" sz="1900" b="1">
                <a:solidFill>
                  <a:srgbClr val="002060"/>
                </a:solidFill>
              </a:rPr>
              <a:t>MUDr. Iveta Zimová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altLang="cs-CZ" sz="1900" b="1">
                <a:solidFill>
                  <a:srgbClr val="002060"/>
                </a:solidFill>
              </a:rPr>
              <a:t>KARIM FN Brno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altLang="cs-CZ" sz="1900" b="1">
                <a:solidFill>
                  <a:srgbClr val="002060"/>
                </a:solidFill>
              </a:rPr>
              <a:t>LF MU  Brno</a:t>
            </a:r>
            <a:endParaRPr lang="cs-CZ" altLang="cs-CZ" sz="1900" b="1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 marR="0" algn="l" eaLnBrk="1" hangingPunct="1"/>
            <a:endParaRPr lang="cs-CZ" altLang="cs-CZ" sz="2000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79A156D-A729-4A3E-89B3-8073924A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3827436-E150-4A85-9B3B-7C726B180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3200" b="1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Na rozdíl od metabolických změn při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hladovění se v kritickém stavu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energetickým substrátem stávají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tělu vlastní struktury v důsledku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typicky stresem změněného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hormonálního profilu.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3200" b="1">
              <a:solidFill>
                <a:schemeClr val="bg2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1">
            <a:extLst>
              <a:ext uri="{FF2B5EF4-FFF2-40B4-BE49-F238E27FC236}">
                <a16:creationId xmlns:a16="http://schemas.microsoft.com/office/drawing/2014/main" id="{3B603B6A-AE42-4D94-83EF-998A42C05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1847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stanovení nutričního rizika při přijetí na JIP,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kalkulace  energetické a proteinové potřeby  - stanovení nutričního cíle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zahájení EV   24-48 hod. od rozvoje kritického stavu,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dosažení nutričního cíle v prvním týdnu hospitalizace na JIP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prevence  a redukce rizika aspirace, ovlivnění tolerance EV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implementace protokolu EV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časný start PV u pacientů s vysokým nutričním rizikem pokud  je EV kontraindikovaná  nebo není  dostatečná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FFC1DA-88CE-4319-98C4-030EE200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7809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Algoritmus nutriční podpory v IP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>
            <a:extLst>
              <a:ext uri="{FF2B5EF4-FFF2-40B4-BE49-F238E27FC236}">
                <a16:creationId xmlns:a16="http://schemas.microsoft.com/office/drawing/2014/main" id="{245F323F-3E85-4B20-9BE4-0D47F0572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81138"/>
            <a:ext cx="8353425" cy="452596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buFont typeface="Wingdings 3" panose="05040102010807070707" pitchFamily="18" charset="2"/>
              <a:buNone/>
            </a:pPr>
            <a:endParaRPr lang="cs-CZ" altLang="cs-CZ" b="1">
              <a:solidFill>
                <a:schemeClr val="bg2"/>
              </a:solidFill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konsenzus expertů : </a:t>
            </a:r>
          </a:p>
          <a:p>
            <a:pPr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chemeClr val="bg2"/>
                </a:solidFill>
              </a:rPr>
              <a:t>NRS – Nutritional Risk Score  ev. NUTRIC score by mělo být stanoveno u každého pacienta přijímaného na JIP </a:t>
            </a:r>
          </a:p>
          <a:p>
            <a:pPr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chemeClr val="bg2"/>
                </a:solidFill>
              </a:rPr>
              <a:t>NRS &gt; 3   nutriční riziko     </a:t>
            </a:r>
          </a:p>
          <a:p>
            <a:pPr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chemeClr val="bg2"/>
                </a:solidFill>
              </a:rPr>
              <a:t>NUTRIC &gt;  5 ( NUTRIC s IL6  &gt;6) vysoké nutriční riziko</a:t>
            </a:r>
          </a:p>
          <a:p>
            <a:pPr>
              <a:buFont typeface="Wingdings 3" panose="05040102010807070707" pitchFamily="18" charset="2"/>
              <a:buNone/>
            </a:pPr>
            <a:endParaRPr lang="cs-CZ" altLang="cs-CZ" b="1">
              <a:solidFill>
                <a:schemeClr val="bg2"/>
              </a:solidFill>
            </a:endParaRPr>
          </a:p>
        </p:txBody>
      </p:sp>
      <p:sp>
        <p:nvSpPr>
          <p:cNvPr id="27651" name="Nadpis 2">
            <a:extLst>
              <a:ext uri="{FF2B5EF4-FFF2-40B4-BE49-F238E27FC236}">
                <a16:creationId xmlns:a16="http://schemas.microsoft.com/office/drawing/2014/main" id="{AF78F768-C80C-4416-9491-E85C2E33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A.S.P.E.N. </a:t>
            </a:r>
            <a:r>
              <a:rPr lang="en-US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Guidelines for the Provision and Assessment of Nutrition</a:t>
            </a:r>
            <a:r>
              <a:rPr lang="cs-CZ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Support Therapy in the Adult Critically Ill Patient: </a:t>
            </a:r>
            <a:endParaRPr lang="cs-CZ" altLang="cs-CZ" sz="32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2">
            <a:extLst>
              <a:ext uri="{FF2B5EF4-FFF2-40B4-BE49-F238E27FC236}">
                <a16:creationId xmlns:a16="http://schemas.microsoft.com/office/drawing/2014/main" id="{3292DAC0-9971-4C3D-BD07-D3874167F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95400"/>
          </a:xfrm>
        </p:spPr>
        <p:txBody>
          <a:bodyPr/>
          <a:lstStyle/>
          <a:p>
            <a:r>
              <a:rPr lang="cs-CZ" altLang="cs-CZ" sz="4400"/>
              <a:t>  </a:t>
            </a:r>
            <a:r>
              <a:rPr lang="cs-CZ" altLang="cs-CZ" sz="4800" b="1">
                <a:solidFill>
                  <a:srgbClr val="0070C0"/>
                </a:solidFill>
              </a:rPr>
              <a:t>NRS 2002</a:t>
            </a:r>
          </a:p>
        </p:txBody>
      </p:sp>
      <p:pic>
        <p:nvPicPr>
          <p:cNvPr id="28675" name="irc_mi" descr="http://image.slidesharecdn.com/091110kondrupihfrio-100205161652-phpapp01/95/091110-kondrup-ihf-rio-15-728.jpg?cb=1265386667">
            <a:hlinkClick r:id="rId2"/>
            <a:extLst>
              <a:ext uri="{FF2B5EF4-FFF2-40B4-BE49-F238E27FC236}">
                <a16:creationId xmlns:a16="http://schemas.microsoft.com/office/drawing/2014/main" id="{849D5C7B-30FE-4823-BEA9-166A3809B33D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700213"/>
            <a:ext cx="7704137" cy="482441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2">
            <a:extLst>
              <a:ext uri="{FF2B5EF4-FFF2-40B4-BE49-F238E27FC236}">
                <a16:creationId xmlns:a16="http://schemas.microsoft.com/office/drawing/2014/main" id="{5865CB18-B280-461C-9283-F509EF16F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algn="ctr"/>
            <a:r>
              <a:rPr lang="en-US" altLang="cs-CZ" sz="4000" b="1">
                <a:solidFill>
                  <a:srgbClr val="0070C0"/>
                </a:solidFill>
                <a:cs typeface="Times New Roman" panose="02020603050405020304" pitchFamily="18" charset="0"/>
              </a:rPr>
              <a:t>NUTRIC Score</a:t>
            </a:r>
            <a:br>
              <a:rPr lang="cs-CZ" altLang="cs-CZ" sz="4000" b="1">
                <a:solidFill>
                  <a:srgbClr val="0070C0"/>
                </a:solidFill>
                <a:cs typeface="Times New Roman" panose="02020603050405020304" pitchFamily="18" charset="0"/>
              </a:rPr>
            </a:br>
            <a:endParaRPr lang="cs-CZ" altLang="cs-CZ" sz="4000" b="1">
              <a:solidFill>
                <a:srgbClr val="0070C0"/>
              </a:solidFill>
            </a:endParaRPr>
          </a:p>
        </p:txBody>
      </p:sp>
      <p:pic>
        <p:nvPicPr>
          <p:cNvPr id="29699" name="Picture 4">
            <a:extLst>
              <a:ext uri="{FF2B5EF4-FFF2-40B4-BE49-F238E27FC236}">
                <a16:creationId xmlns:a16="http://schemas.microsoft.com/office/drawing/2014/main" id="{3FBA1BC6-6EB9-4E28-B026-286BC17103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43000"/>
            <a:ext cx="9144000" cy="531018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1">
            <a:extLst>
              <a:ext uri="{FF2B5EF4-FFF2-40B4-BE49-F238E27FC236}">
                <a16:creationId xmlns:a16="http://schemas.microsoft.com/office/drawing/2014/main" id="{7CEB0F33-A255-4D19-98FB-F5A4C9BCD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81138"/>
            <a:ext cx="8642350" cy="490061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pacienti  s normálním nutričním stavem či  s nízkým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nutričním rizikem  a s méně závažným onemocněním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(NRS 2002 ≤3  nebo  NUTRIC skóre ≤5)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nevyžadují speciální nutriční intervenci  v prvním týdnu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hospitalizace na JIP  (doporučení expertů)</a:t>
            </a:r>
          </a:p>
          <a:p>
            <a:endParaRPr lang="cs-CZ" altLang="cs-CZ" b="1">
              <a:solidFill>
                <a:schemeClr val="bg2"/>
              </a:solidFill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nicméně i u této  skupiny pacientů  je nutné  denně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hodnotit jejich metabolickou situaci, tíží onemocnění  a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při zhoršení stavu  zahájit nutriční podporu</a:t>
            </a:r>
          </a:p>
        </p:txBody>
      </p:sp>
      <p:sp>
        <p:nvSpPr>
          <p:cNvPr id="30723" name="Nadpis 2">
            <a:extLst>
              <a:ext uri="{FF2B5EF4-FFF2-40B4-BE49-F238E27FC236}">
                <a16:creationId xmlns:a16="http://schemas.microsoft.com/office/drawing/2014/main" id="{1F1FA5B3-3252-49B0-B773-72BA5C87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A.S.P.E.N. </a:t>
            </a:r>
            <a:r>
              <a:rPr lang="en-US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Guidelines for the Provision and Assessment of Nutrition</a:t>
            </a:r>
            <a:r>
              <a:rPr lang="cs-CZ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altLang="cs-CZ" sz="3200" b="1">
                <a:solidFill>
                  <a:srgbClr val="0070C0"/>
                </a:solidFill>
                <a:cs typeface="Arial" panose="020B0604020202020204" pitchFamily="34" charset="0"/>
              </a:rPr>
              <a:t>Support Therapy in the Adult Critically Ill Patient: </a:t>
            </a:r>
            <a:endParaRPr lang="cs-CZ" altLang="cs-CZ" sz="3200" b="1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1">
            <a:extLst>
              <a:ext uri="{FF2B5EF4-FFF2-40B4-BE49-F238E27FC236}">
                <a16:creationId xmlns:a16="http://schemas.microsoft.com/office/drawing/2014/main" id="{246908FE-6549-4097-83FB-80F821C6B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700213"/>
            <a:ext cx="8642350" cy="4752975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u  pacientů s vysokým nutričním rizikem ( NRS 2002 ≥5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nebo NUTRIC score ≥5, bez interleukin 6) nebo  u těžce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malnutričních pacientů  by měl být dosažen  nutriční cíl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co nejrychleji v závislosti od  tolerance pacienta a za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přísné monitorace s ohledem na refeeding sy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(konsenzus expertů)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Dosažení  &gt;80%  stanoveného energetického a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proteinového cíle v průběhu  48–72 h  by  mělo vést ke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chemeClr val="bg2"/>
                </a:solidFill>
              </a:rPr>
              <a:t>klinickému benefitu  EV v prvním týdnu hospitalizace. </a:t>
            </a:r>
          </a:p>
          <a:p>
            <a:endParaRPr lang="cs-CZ" altLang="cs-CZ">
              <a:solidFill>
                <a:schemeClr val="bg2"/>
              </a:solidFill>
            </a:endParaRPr>
          </a:p>
        </p:txBody>
      </p:sp>
      <p:sp>
        <p:nvSpPr>
          <p:cNvPr id="31747" name="Nadpis 2">
            <a:extLst>
              <a:ext uri="{FF2B5EF4-FFF2-40B4-BE49-F238E27FC236}">
                <a16:creationId xmlns:a16="http://schemas.microsoft.com/office/drawing/2014/main" id="{882C1EE7-8EAD-4792-B72E-FF41072AA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solidFill>
                  <a:srgbClr val="0070C0"/>
                </a:solidFill>
              </a:rPr>
              <a:t>A.S.P.E.N. </a:t>
            </a:r>
            <a:r>
              <a:rPr lang="en-US" altLang="cs-CZ" sz="3200" b="1">
                <a:solidFill>
                  <a:srgbClr val="0070C0"/>
                </a:solidFill>
              </a:rPr>
              <a:t>Guidelines for the Provision and Assessment of Nutrition</a:t>
            </a:r>
            <a:r>
              <a:rPr lang="cs-CZ" altLang="cs-CZ" sz="3200" b="1">
                <a:solidFill>
                  <a:srgbClr val="0070C0"/>
                </a:solidFill>
              </a:rPr>
              <a:t> </a:t>
            </a:r>
            <a:r>
              <a:rPr lang="en-US" altLang="cs-CZ" sz="3200" b="1">
                <a:solidFill>
                  <a:srgbClr val="0070C0"/>
                </a:solidFill>
              </a:rPr>
              <a:t>Support Therapy in the Adult Critically Ill Patient: </a:t>
            </a:r>
            <a:endParaRPr lang="cs-CZ" altLang="cs-CZ" sz="3200"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55AD85A-0203-4736-96CF-BDFBE6D21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424863" cy="5040312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400" b="1" dirty="0"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65000"/>
              <a:buFont typeface="Wingdings 3" pitchFamily="18" charset="2"/>
              <a:buChar char=""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anose="02020603050405020304" pitchFamily="18" charset="0"/>
              </a:rPr>
              <a:t>ideálně nepřímá kalorimetrie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65000"/>
              <a:buFont typeface="Wingdings 3" pitchFamily="18" charset="2"/>
              <a:buChar char=""/>
              <a:defRPr/>
            </a:pPr>
            <a:endParaRPr lang="cs-CZ" sz="11200" b="1" dirty="0"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11200" b="1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anose="02020603050405020304" pitchFamily="18" charset="0"/>
              </a:rPr>
              <a:t>Metabolické studie indirektní kalorimetrií u pacientů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anose="02020603050405020304" pitchFamily="18" charset="0"/>
              </a:rPr>
              <a:t>v intenzivní péči stanovily, že průměrná kalorická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anose="02020603050405020304" pitchFamily="18" charset="0"/>
              </a:rPr>
              <a:t>potřeba pacienta v prvním týdnu kritického stavu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anose="02020603050405020304" pitchFamily="18" charset="0"/>
              </a:rPr>
              <a:t>dosahuje  20 - 25 </a:t>
            </a:r>
            <a:r>
              <a:rPr lang="cs-CZ" sz="11200" b="1" dirty="0" err="1">
                <a:solidFill>
                  <a:schemeClr val="bg2"/>
                </a:solidFill>
                <a:cs typeface="Times New Roman" pitchFamily="18" charset="0"/>
              </a:rPr>
              <a:t>kcal</a:t>
            </a: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 (84 – 105 </a:t>
            </a:r>
            <a:r>
              <a:rPr lang="cs-CZ" sz="11200" b="1" dirty="0" err="1">
                <a:solidFill>
                  <a:schemeClr val="bg2"/>
                </a:solidFill>
                <a:cs typeface="Times New Roman" pitchFamily="18" charset="0"/>
              </a:rPr>
              <a:t>kJ</a:t>
            </a: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)/kg  NBW/den.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11200" b="1" dirty="0">
              <a:solidFill>
                <a:schemeClr val="bg2"/>
              </a:solidFill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Po zlepšení klinického stavu pacienta je plně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indikováno navýšení energetického přívodu na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30-35 </a:t>
            </a:r>
            <a:r>
              <a:rPr lang="cs-CZ" sz="11200" b="1" dirty="0" err="1">
                <a:solidFill>
                  <a:schemeClr val="bg2"/>
                </a:solidFill>
                <a:cs typeface="Times New Roman" pitchFamily="18" charset="0"/>
              </a:rPr>
              <a:t>kcal</a:t>
            </a: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 (126 -147kJ)/kg NBW/den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bg2"/>
                </a:solidFill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5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8000" b="1" dirty="0"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cs-CZ" sz="8000" b="1" dirty="0">
                <a:solidFill>
                  <a:schemeClr val="bg2"/>
                </a:solidFill>
                <a:cs typeface="Times New Roman" pitchFamily="18" charset="0"/>
              </a:rPr>
              <a:t>( </a:t>
            </a:r>
            <a:r>
              <a:rPr lang="cs-CZ" sz="8000" b="1" dirty="0" err="1">
                <a:solidFill>
                  <a:schemeClr val="bg2"/>
                </a:solidFill>
                <a:cs typeface="Times New Roman" pitchFamily="18" charset="0"/>
              </a:rPr>
              <a:t>Zanello</a:t>
            </a:r>
            <a:r>
              <a:rPr lang="cs-CZ" sz="8000" b="1" dirty="0">
                <a:solidFill>
                  <a:schemeClr val="bg2"/>
                </a:solidFill>
                <a:cs typeface="Times New Roman" pitchFamily="18" charset="0"/>
              </a:rPr>
              <a:t> 2006).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800" b="1" dirty="0">
              <a:cs typeface="Times New Roman" panose="02020603050405020304" pitchFamily="18" charset="0"/>
            </a:endParaRPr>
          </a:p>
          <a:p>
            <a:pPr marL="109537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800" dirty="0">
              <a:cs typeface="Times New Roman" panose="02020603050405020304" pitchFamily="18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373636-B3CD-4288-86F2-AD6A0AB2C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683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dirty="0"/>
            </a:br>
            <a:r>
              <a:rPr lang="cs-CZ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 energetické potřeby </a:t>
            </a:r>
            <a:br>
              <a:rPr lang="cs-CZ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F4DCB-C1E1-4B90-B294-A1084B95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Stanovení aktuální energetické potřeby</a:t>
            </a:r>
            <a:endParaRPr lang="cs-CZ" sz="36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71D15D-D958-416A-9A7C-A13EAEDB04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sz="28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</a:t>
            </a:r>
            <a:r>
              <a:rPr lang="cs-CZ" sz="2800" b="1" dirty="0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BMI do 30, 25-30kcal/kg </a:t>
            </a:r>
            <a:r>
              <a:rPr lang="cs-CZ" sz="2800" b="1" dirty="0" err="1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AcBW</a:t>
            </a:r>
            <a:r>
              <a:rPr lang="cs-CZ" sz="2800" b="1" dirty="0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/d, 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   BMI 30-50, 11-14kcal/kg </a:t>
            </a:r>
            <a:r>
              <a:rPr lang="cs-CZ" sz="2800" b="1" dirty="0" err="1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AcBW</a:t>
            </a:r>
            <a:r>
              <a:rPr lang="cs-CZ" sz="2800" b="1" dirty="0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/d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   BMI nad 50, 20-25kcal/kg IBW/d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sz="2800" b="1" dirty="0">
              <a:solidFill>
                <a:schemeClr val="bg2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solidFill>
                  <a:schemeClr val="bg2"/>
                </a:solidFill>
                <a:ea typeface="Tahoma" panose="020B0604030504040204" pitchFamily="34" charset="0"/>
                <a:cs typeface="Arial" panose="020B0604020202020204" pitchFamily="34" charset="0"/>
              </a:rPr>
              <a:t>     Dle ASPEN 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0C24461C-DEEE-4C49-8948-25395BB2D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482441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800" b="1" dirty="0">
              <a:cs typeface="Times New Roman" panose="02020603050405020304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doporučena dávka proteinů   1,2–2,0 g/kg NBW/den,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u pacientů popálených a </a:t>
            </a:r>
            <a:r>
              <a:rPr lang="cs-CZ" sz="28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polytraumatizovaných</a:t>
            </a: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 dokonce ještě vyšší</a:t>
            </a:r>
            <a:endParaRPr lang="cs-CZ" sz="2800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monitorování N- bilance  není pro stanovení potřeby  proteinů u kriticky nemocných validní, stejně tak i  sledování  sérových proteinů  (albumin, </a:t>
            </a:r>
            <a:r>
              <a:rPr lang="cs-CZ" sz="28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prealbumin</a:t>
            </a: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, transferin </a:t>
            </a:r>
            <a:r>
              <a:rPr lang="cs-CZ" sz="28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atd</a:t>
            </a: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)  </a:t>
            </a:r>
          </a:p>
          <a:p>
            <a:pPr marL="109537" indent="0" eaLnBrk="1" fontAlgn="auto" hangingPunct="1">
              <a:spcAft>
                <a:spcPts val="0"/>
              </a:spcAft>
              <a:buClr>
                <a:srgbClr val="FF33CC"/>
              </a:buClr>
              <a:buFont typeface="Wingdings 2" panose="05020102010507070707" pitchFamily="18" charset="2"/>
              <a:buNone/>
              <a:defRPr/>
            </a:pPr>
            <a:endParaRPr lang="cs-CZ" sz="2800" b="1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4819" name="Nadpis 2">
            <a:extLst>
              <a:ext uri="{FF2B5EF4-FFF2-40B4-BE49-F238E27FC236}">
                <a16:creationId xmlns:a16="http://schemas.microsoft.com/office/drawing/2014/main" id="{64C07729-01A1-4163-8E74-6A4FD64CE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cs-CZ" altLang="cs-CZ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adekvátní dodávky proteinů</a:t>
            </a:r>
            <a:br>
              <a:rPr lang="cs-CZ" altLang="cs-CZ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3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F3C0953-46E4-4259-88C4-3582FB2AF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70C0"/>
                </a:solidFill>
              </a:rPr>
              <a:t>Obsah :</a:t>
            </a:r>
          </a:p>
        </p:txBody>
      </p:sp>
      <p:sp>
        <p:nvSpPr>
          <p:cNvPr id="17411" name="Zástupný symbol pro obsah 4">
            <a:extLst>
              <a:ext uri="{FF2B5EF4-FFF2-40B4-BE49-F238E27FC236}">
                <a16:creationId xmlns:a16="http://schemas.microsoft.com/office/drawing/2014/main" id="{A975383C-24BD-4446-A396-B19C4C77D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202112"/>
          </a:xfrm>
        </p:spPr>
        <p:txBody>
          <a:bodyPr/>
          <a:lstStyle/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b="1">
              <a:solidFill>
                <a:schemeClr val="bg2"/>
              </a:solidFill>
            </a:endParaRPr>
          </a:p>
          <a:p>
            <a:pPr eaLnBrk="1" hangingPunct="1">
              <a:buClr>
                <a:srgbClr val="CC0099"/>
              </a:buClr>
              <a:buFont typeface="Wingdings 2" panose="05020102010507070707" pitchFamily="18" charset="2"/>
              <a:buNone/>
            </a:pPr>
            <a:endParaRPr lang="cs-CZ" altLang="cs-CZ" b="1">
              <a:solidFill>
                <a:schemeClr val="bg2"/>
              </a:solidFill>
            </a:endParaRP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600" b="1">
                <a:solidFill>
                  <a:schemeClr val="bg2"/>
                </a:solidFill>
              </a:rPr>
              <a:t>obecné principy nutriční podpory kriticky nemocných</a:t>
            </a:r>
          </a:p>
          <a:p>
            <a:pPr eaLnBrk="1" hangingPunct="1">
              <a:buClr>
                <a:srgbClr val="CC0099"/>
              </a:buClr>
              <a:buFont typeface="Wingdings 2" panose="05020102010507070707" pitchFamily="18" charset="2"/>
              <a:buNone/>
            </a:pPr>
            <a:endParaRPr lang="cs-CZ" altLang="cs-CZ" sz="3600" b="1">
              <a:solidFill>
                <a:schemeClr val="bg2"/>
              </a:solidFill>
            </a:endParaRP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600" b="1">
                <a:solidFill>
                  <a:schemeClr val="bg2"/>
                </a:solidFill>
              </a:rPr>
              <a:t>enterální výživa u kriticky nemocných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5FF89D78-ABF0-449F-A4D0-453EC3CF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chemeClr val="bg2"/>
              </a:solidFill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Nutriční podpora u kriticky nemocného pacienta  se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zahajuje ihned po zvládnutí šoku ,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t.j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. po  dosažení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hemodynamické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stability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adekvátní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perfuzní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tlak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MAP  ≥60 mm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Hg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.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stabilní dávky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vasopresorické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podpory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stabilní nebo klesající laktát a ustupující  metabolická acidóza </a:t>
            </a:r>
          </a:p>
        </p:txBody>
      </p:sp>
      <p:sp>
        <p:nvSpPr>
          <p:cNvPr id="35843" name="Nadpis 2">
            <a:extLst>
              <a:ext uri="{FF2B5EF4-FFF2-40B4-BE49-F238E27FC236}">
                <a16:creationId xmlns:a16="http://schemas.microsoft.com/office/drawing/2014/main" id="{C24EA41D-BAB8-4E50-96E2-5D1D14D69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nutriční podpory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E5D09A4A-69DE-420C-861A-77DC743EAF8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9750" y="692150"/>
            <a:ext cx="8229600" cy="1143000"/>
          </a:xfrm>
        </p:spPr>
        <p:txBody>
          <a:bodyPr lIns="45720" rIns="45720" bIns="45720" anchor="ctr"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Vazba mezi nutričním</a:t>
            </a:r>
            <a:br>
              <a:rPr lang="cs-CZ" altLang="cs-CZ" sz="4400" b="1">
                <a:solidFill>
                  <a:srgbClr val="0070C0"/>
                </a:solidFill>
              </a:rPr>
            </a:br>
            <a:r>
              <a:rPr lang="cs-CZ" altLang="cs-CZ" sz="4400" b="1">
                <a:solidFill>
                  <a:srgbClr val="0070C0"/>
                </a:solidFill>
              </a:rPr>
              <a:t>excesem a infekcí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8AFE7860-E638-4047-A3DD-166F6E44A224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b="1"/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potenciace oxidativních procesů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zvýšená produkce volných radikálů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dysbalance  imunitních funkcí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vyšší výskyt infekčních komplikací i při 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 těsné kontrole glykémie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 2" panose="05020102010507070707" pitchFamily="18" charset="2"/>
              <a:buNone/>
            </a:pPr>
            <a:endParaRPr lang="cs-CZ" altLang="cs-CZ" sz="3200">
              <a:solidFill>
                <a:schemeClr val="bg2"/>
              </a:solidFill>
            </a:endParaRP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 sz="1400">
                <a:solidFill>
                  <a:schemeClr val="bg2"/>
                </a:solidFill>
              </a:rPr>
              <a:t>        N.H.W. Loh ,  R.D. Griffiths , 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 sz="1400">
                <a:solidFill>
                  <a:schemeClr val="bg2"/>
                </a:solidFill>
              </a:rPr>
              <a:t>        Yearbook of Intensive Care and Emergency Medicine  2009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>
                <a:solidFill>
                  <a:schemeClr val="bg2"/>
                </a:solidFill>
              </a:rPr>
              <a:t> 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>
              <a:solidFill>
                <a:schemeClr val="bg2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BD7149-C232-494B-8FB9-51BD8D53AFB1}"/>
              </a:ext>
            </a:extLst>
          </p:cNvPr>
          <p:cNvSpPr txBox="1">
            <a:spLocks noGrp="1"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</p:spPr>
        <p:txBody>
          <a:bodyPr lIns="0" rIns="0" bIns="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rPr>
              <a:t>Kurz IM  Brno 2010</a:t>
            </a:r>
            <a:endParaRPr lang="el-GR" sz="1000">
              <a:solidFill>
                <a:schemeClr val="tx2">
                  <a:shade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51B465E4-C0A7-40FB-A7C2-61E49F6A129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lIns="45720" rIns="45720" bIns="45720" anchor="ctr"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Vazba mezi nutričním excesem a infekcí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C7E249B1-F907-4120-9744-8FC3CDF72202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58"/>
                </a:solidFill>
              </a:rPr>
              <a:t>Pokud zabráníme nutričnímu excesu u </a:t>
            </a:r>
          </a:p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58"/>
                </a:solidFill>
              </a:rPr>
              <a:t>kriticky nemocného: </a:t>
            </a:r>
          </a:p>
          <a:p>
            <a:pPr marL="608013" indent="-571500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pozitivně ovlivníme kontrolu glykémie</a:t>
            </a:r>
          </a:p>
          <a:p>
            <a:pPr marL="608013" indent="-571500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zkrátíme dobu hospitalizace na JIP</a:t>
            </a:r>
          </a:p>
          <a:p>
            <a:pPr marL="608013" indent="-571500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snížíme počet UPV dnů </a:t>
            </a:r>
          </a:p>
          <a:p>
            <a:pPr marL="608013" indent="-571500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snížíme výskyt infekčních komplikací</a:t>
            </a:r>
          </a:p>
          <a:p>
            <a:pPr marL="608013" indent="-571500" eaLnBrk="1" hangingPunct="1"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 sz="2800">
                <a:solidFill>
                  <a:schemeClr val="bg2"/>
                </a:solidFill>
              </a:rPr>
              <a:t>     </a:t>
            </a:r>
          </a:p>
          <a:p>
            <a:pPr marL="608013" indent="-571500" eaLnBrk="1" hangingPunct="1"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 sz="1600"/>
              <a:t> </a:t>
            </a:r>
            <a:r>
              <a:rPr lang="cs-CZ" altLang="cs-CZ" sz="1600">
                <a:solidFill>
                  <a:schemeClr val="bg2"/>
                </a:solidFill>
              </a:rPr>
              <a:t>N.H.W. Loh ,  R.D. Griffiths , </a:t>
            </a:r>
          </a:p>
          <a:p>
            <a:pPr marL="608013" indent="-571500" eaLnBrk="1" hangingPunct="1">
              <a:buClr>
                <a:srgbClr val="CC0099"/>
              </a:buClr>
              <a:buFont typeface="Wingdings 2" panose="05020102010507070707" pitchFamily="18" charset="2"/>
              <a:buNone/>
            </a:pPr>
            <a:r>
              <a:rPr lang="cs-CZ" altLang="cs-CZ" sz="1600">
                <a:solidFill>
                  <a:schemeClr val="bg2"/>
                </a:solidFill>
              </a:rPr>
              <a:t> Yearbook of Intensive Care and Emergency Medicine  200</a:t>
            </a:r>
            <a:r>
              <a:rPr lang="cs-CZ" altLang="cs-CZ" sz="1800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807904-36F1-41A1-A1AE-4F951587755F}"/>
              </a:ext>
            </a:extLst>
          </p:cNvPr>
          <p:cNvSpPr txBox="1">
            <a:spLocks noGrp="1"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</p:spPr>
        <p:txBody>
          <a:bodyPr lIns="0" rIns="0" bIns="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rPr>
              <a:t>Kurz IM  Brno 2010</a:t>
            </a:r>
            <a:endParaRPr lang="el-GR" sz="1000">
              <a:solidFill>
                <a:schemeClr val="tx2">
                  <a:shade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>
            <a:extLst>
              <a:ext uri="{FF2B5EF4-FFF2-40B4-BE49-F238E27FC236}">
                <a16:creationId xmlns:a16="http://schemas.microsoft.com/office/drawing/2014/main" id="{F5ED855F-AAEA-420A-9792-9FBECD96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38"/>
            <a:ext cx="8353425" cy="4522787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bg2"/>
              </a:solidFill>
              <a:cs typeface="Times New Roman" pitchFamily="18" charset="0"/>
            </a:endParaRP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preference EV  před PV   </a:t>
            </a:r>
            <a:r>
              <a:rPr lang="cs-CZ" sz="2800" dirty="0">
                <a:solidFill>
                  <a:schemeClr val="bg2"/>
                </a:solidFill>
                <a:cs typeface="Times New Roman" pitchFamily="18" charset="0"/>
              </a:rPr>
              <a:t> 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zahájení časné EV  24-48 hod od přijmu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časný start PV u pacientů s vysokým nutričním rizikem pokud  je EV kontraindikovaná  nebo není  dostatečná 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bg2"/>
              </a:solidFill>
              <a:cs typeface="Times New Roman" pitchFamily="18" charset="0"/>
            </a:endParaRPr>
          </a:p>
          <a:p>
            <a:pPr marL="109537" indent="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altLang="cs-CZ" sz="2800" dirty="0">
              <a:solidFill>
                <a:schemeClr val="bg2"/>
              </a:solidFill>
            </a:endParaRP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bg2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8915" name="Nadpis 2">
            <a:extLst>
              <a:ext uri="{FF2B5EF4-FFF2-40B4-BE49-F238E27FC236}">
                <a16:creationId xmlns:a16="http://schemas.microsoft.com/office/drawing/2014/main" id="{8866E911-4D26-4A8D-BA20-E0A0A3119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Volba výživy 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049413B-986B-4A5B-AFDF-001CDE7C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85750"/>
            <a:ext cx="7467600" cy="1143000"/>
          </a:xfrm>
        </p:spPr>
        <p:txBody>
          <a:bodyPr/>
          <a:lstStyle/>
          <a:p>
            <a:pPr algn="ctr" eaLnBrk="1" hangingPunct="1"/>
            <a:r>
              <a:rPr lang="cs-CZ" altLang="cs-CZ" b="1">
                <a:solidFill>
                  <a:srgbClr val="0070C0"/>
                </a:solidFill>
              </a:rPr>
              <a:t>Enterální výživa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E77C14C-6656-4368-B5B3-774112553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686800" cy="4389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renesance  enterální vý</a:t>
            </a:r>
            <a:r>
              <a:rPr lang="cs-CZ" altLang="cs-CZ" sz="3200" b="1">
                <a:solidFill>
                  <a:schemeClr val="bg2"/>
                </a:solidFill>
              </a:rPr>
              <a:t>ž</a:t>
            </a: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ivy</a:t>
            </a:r>
            <a:r>
              <a:rPr lang="cs-CZ" altLang="cs-CZ" sz="3200" b="1">
                <a:solidFill>
                  <a:schemeClr val="bg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po 7 dnech nedostate</a:t>
            </a:r>
            <a:r>
              <a:rPr lang="cs-CZ" altLang="cs-CZ" sz="3200" b="1">
                <a:solidFill>
                  <a:schemeClr val="bg2"/>
                </a:solidFill>
              </a:rPr>
              <a:t>č</a:t>
            </a: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ného p.o. p</a:t>
            </a:r>
            <a:r>
              <a:rPr lang="cs-CZ" altLang="cs-CZ" sz="3200" b="1">
                <a:solidFill>
                  <a:schemeClr val="bg2"/>
                </a:solidFill>
              </a:rPr>
              <a:t>ř</a:t>
            </a: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íjmu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   nastává poškození GIT včetně</a:t>
            </a:r>
            <a:r>
              <a:rPr lang="cs-CZ" altLang="cs-CZ" sz="3200" b="1">
                <a:solidFill>
                  <a:schemeClr val="bg2"/>
                </a:solidFill>
              </a:rPr>
              <a:t> střevního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lymfatického systému (GALT) s následnou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poruchou </a:t>
            </a: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funkční </a:t>
            </a:r>
            <a:r>
              <a:rPr lang="cs-CZ" altLang="cs-CZ" sz="3200" b="1">
                <a:solidFill>
                  <a:schemeClr val="bg2"/>
                </a:solidFill>
              </a:rPr>
              <a:t>integrity střevního traktu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takto alterovaný GIT se stává zdrojem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proinflamatorních procesů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Char char="P"/>
            </a:pP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u kriticky nemocných je tato doba ješt</a:t>
            </a:r>
            <a:r>
              <a:rPr lang="cs-CZ" altLang="cs-CZ" sz="3200" b="1">
                <a:solidFill>
                  <a:schemeClr val="bg2"/>
                </a:solidFill>
              </a:rPr>
              <a:t>ě</a:t>
            </a:r>
            <a:r>
              <a:rPr lang="cs-CZ" altLang="cs-CZ" sz="3200" b="1">
                <a:solidFill>
                  <a:schemeClr val="bg2"/>
                </a:solidFill>
                <a:cs typeface="Times New Roman" panose="02020603050405020304" pitchFamily="18" charset="0"/>
              </a:rPr>
              <a:t> kratší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B3D966-C6CC-44AB-A4C5-BB6299D6B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8A1CACD-AD30-429A-BBAB-E2BB9791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85750"/>
            <a:ext cx="7888288" cy="1143000"/>
          </a:xfrm>
        </p:spPr>
        <p:txBody>
          <a:bodyPr/>
          <a:lstStyle/>
          <a:p>
            <a:pPr algn="ctr" eaLnBrk="1" hangingPunct="1"/>
            <a:r>
              <a:rPr lang="cs-CZ" altLang="cs-CZ" b="1">
                <a:solidFill>
                  <a:srgbClr val="0070C0"/>
                </a:solidFill>
              </a:rPr>
              <a:t>Výhody enterální výživy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C955FFA-9857-4C25-88F2-774C5AF5C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latin typeface="Tahoma" panose="020B0604030504040204" pitchFamily="34" charset="0"/>
              </a:rPr>
              <a:t> </a:t>
            </a:r>
            <a:r>
              <a:rPr lang="cs-CZ" altLang="cs-CZ" sz="3200" b="1">
                <a:solidFill>
                  <a:schemeClr val="bg2"/>
                </a:solidFill>
              </a:rPr>
              <a:t>lepší utilizace nutrientů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 zachování struktury a funkce střeva 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se  snížením bakteriální translokace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Char char="P"/>
            </a:pPr>
            <a:r>
              <a:rPr lang="cs-CZ" altLang="cs-CZ" sz="3200" b="1">
                <a:solidFill>
                  <a:schemeClr val="bg2"/>
                </a:solidFill>
              </a:rPr>
              <a:t>stimulační účinky  na motilitu GIT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chemeClr val="bg2"/>
                </a:solidFill>
              </a:rPr>
              <a:t>produkce mediátorů v GIT - adenosin, 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NO  -  dilatace mesenterického řečiště  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(splanchnická hypoperfuze se podílí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3200" b="1">
                <a:solidFill>
                  <a:schemeClr val="bg2"/>
                </a:solidFill>
              </a:rPr>
              <a:t>    na patogenezi MOF)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endParaRPr lang="cs-CZ" altLang="cs-CZ" sz="3200" b="1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3200" b="1">
              <a:solidFill>
                <a:schemeClr val="bg2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5C8FB1D-0BEF-4DF8-AB37-B44FEBF2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B90E641D-76A8-43A5-90DF-C6E89E45E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>
                <a:solidFill>
                  <a:srgbClr val="0070C0"/>
                </a:solidFill>
              </a:rPr>
              <a:t>Výhody enterální výživy</a:t>
            </a:r>
            <a:endParaRPr lang="cs-CZ" altLang="cs-CZ">
              <a:solidFill>
                <a:srgbClr val="0070C0"/>
              </a:solidFill>
            </a:endParaRP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8A9213D9-DEF3-4CC0-8AFE-05D1E80C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060575"/>
            <a:ext cx="8569325" cy="4264025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podporuje normální střevní mikroflóru a trvalou sekreci střevního IgA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snižuje riziko rozvoje cholestázy a jaterní steatózy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je méně nákladná 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včasné nasazení enterální nutriční podpory je úzce spjaté s nižším výskytem infekčních komplikací a s lepším celkovým léčebným výsledkem u kriticky nemocných </a:t>
            </a:r>
          </a:p>
          <a:p>
            <a:pPr eaLnBrk="1" hangingPunct="1"/>
            <a:endParaRPr lang="cs-CZ" altLang="cs-CZ" sz="3200">
              <a:solidFill>
                <a:schemeClr val="bg2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75284B-57A7-47C8-B2F3-1183404B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AA4A967-BC76-459B-A0D1-DDCF792A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2C286B66-F37B-497D-9E76-7CDF15C5EE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p</a:t>
            </a:r>
            <a:r>
              <a:rPr lang="cs-CZ" sz="3200" b="1" dirty="0">
                <a:solidFill>
                  <a:schemeClr val="bg2"/>
                </a:solidFill>
              </a:rPr>
              <a:t>ř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edpoklad krátkodobé vý</a:t>
            </a:r>
            <a:r>
              <a:rPr lang="cs-CZ" sz="3200" b="1" dirty="0">
                <a:solidFill>
                  <a:schemeClr val="bg2"/>
                </a:solidFill>
              </a:rPr>
              <a:t>ž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ivy (mén</a:t>
            </a:r>
            <a:r>
              <a:rPr lang="cs-CZ" sz="3200" b="1" dirty="0">
                <a:solidFill>
                  <a:schemeClr val="bg2"/>
                </a:solidFill>
              </a:rPr>
              <a:t>ě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ne</a:t>
            </a:r>
            <a:r>
              <a:rPr lang="cs-CZ" sz="3200" b="1" dirty="0">
                <a:solidFill>
                  <a:schemeClr val="bg2"/>
                </a:solidFill>
              </a:rPr>
              <a:t>ž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3–6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 2"/>
              <a:buNone/>
              <a:defRPr/>
            </a:pP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  týdn</a:t>
            </a:r>
            <a:r>
              <a:rPr lang="cs-CZ" sz="3200" b="1" dirty="0">
                <a:solidFill>
                  <a:schemeClr val="bg2"/>
                </a:solidFill>
              </a:rPr>
              <a:t>ů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) </a:t>
            </a:r>
            <a:r>
              <a:rPr lang="cs-CZ" sz="3200" b="1" dirty="0">
                <a:solidFill>
                  <a:schemeClr val="bg2"/>
                </a:solidFill>
              </a:rPr>
              <a:t>– a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plikace</a:t>
            </a:r>
            <a:r>
              <a:rPr lang="cs-CZ" sz="3200" b="1" dirty="0">
                <a:solidFill>
                  <a:schemeClr val="bg2"/>
                </a:solidFill>
              </a:rPr>
              <a:t>  sondou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chemeClr val="bg2"/>
                </a:solidFill>
                <a:cs typeface="Times New Roman" pitchFamily="18" charset="0"/>
              </a:rPr>
              <a:t>nasogastrickou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nebo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 2"/>
              <a:buNone/>
              <a:defRPr/>
            </a:pP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  </a:t>
            </a:r>
            <a:r>
              <a:rPr lang="cs-CZ" sz="3200" b="1" dirty="0" err="1">
                <a:solidFill>
                  <a:schemeClr val="bg2"/>
                </a:solidFill>
                <a:cs typeface="Times New Roman" pitchFamily="18" charset="0"/>
              </a:rPr>
              <a:t>nasojejunální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3200" b="1" dirty="0">
              <a:solidFill>
                <a:schemeClr val="bg2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bg2"/>
                </a:solidFill>
              </a:rPr>
              <a:t>př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edpoklad dlouhodobé vý</a:t>
            </a:r>
            <a:r>
              <a:rPr lang="cs-CZ" sz="3200" b="1" dirty="0">
                <a:solidFill>
                  <a:schemeClr val="bg2"/>
                </a:solidFill>
              </a:rPr>
              <a:t>ž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ivy vy</a:t>
            </a:r>
            <a:r>
              <a:rPr lang="cs-CZ" sz="3200" b="1" dirty="0">
                <a:solidFill>
                  <a:schemeClr val="bg2"/>
                </a:solidFill>
              </a:rPr>
              <a:t>ž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aduje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  chirurgickou </a:t>
            </a:r>
            <a:r>
              <a:rPr lang="cs-CZ" sz="3200" b="1" dirty="0" err="1">
                <a:solidFill>
                  <a:schemeClr val="bg2"/>
                </a:solidFill>
                <a:cs typeface="Times New Roman" pitchFamily="18" charset="0"/>
              </a:rPr>
              <a:t>jejunostomii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 nebo </a:t>
            </a:r>
            <a:endParaRPr lang="cs-CZ" sz="3200" b="1" dirty="0">
              <a:solidFill>
                <a:schemeClr val="bg2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bg2"/>
                </a:solidFill>
              </a:rPr>
              <a:t>   </a:t>
            </a: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perkutánní gastrostomii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bg2"/>
                </a:solidFill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3200" dirty="0">
              <a:solidFill>
                <a:schemeClr val="bg2"/>
              </a:solidFill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sah 1">
            <a:extLst>
              <a:ext uri="{FF2B5EF4-FFF2-40B4-BE49-F238E27FC236}">
                <a16:creationId xmlns:a16="http://schemas.microsoft.com/office/drawing/2014/main" id="{5ACEFB5D-5180-4774-A6C0-8BC276D9C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81138"/>
            <a:ext cx="8353425" cy="4525962"/>
          </a:xfrm>
        </p:spPr>
        <p:txBody>
          <a:bodyPr/>
          <a:lstStyle/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před zahájením EV  zhodnotit funkci  GIT, nicméně pro start EV není podmínkou auskultačně přítomna peristaltika</a:t>
            </a:r>
          </a:p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u většiny kriticky nemocných pacientů  je akceptovatelné zahájit EV do žaludku</a:t>
            </a:r>
          </a:p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dosažení  &gt;80%  stanoveného energetického a proteinového cíle v průběhu 48–72 h  by  mělo vést ke klinickému benefitu  EV v prvním týdnu   hospitalizace  </a:t>
            </a:r>
          </a:p>
        </p:txBody>
      </p:sp>
      <p:sp>
        <p:nvSpPr>
          <p:cNvPr id="44035" name="Nadpis 2">
            <a:extLst>
              <a:ext uri="{FF2B5EF4-FFF2-40B4-BE49-F238E27FC236}">
                <a16:creationId xmlns:a16="http://schemas.microsoft.com/office/drawing/2014/main" id="{3CBAB57D-3B17-4FBF-9C0C-76B3B08A5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 eaLnBrk="1" hangingPunct="1"/>
            <a:r>
              <a:rPr lang="cs-CZ" altLang="cs-CZ"/>
              <a:t>  </a:t>
            </a:r>
            <a:r>
              <a:rPr lang="cs-CZ" altLang="cs-CZ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Enterální výživa </a:t>
            </a:r>
            <a:endParaRPr lang="cs-CZ" altLang="cs-CZ" sz="4400"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6D12CE3-866C-4211-AF26-B6F9AD43F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u pacientů s vysokým rizikem aspirace a u pacientů s intolerancí gastrické EV  se  doporučuje  </a:t>
            </a:r>
            <a:r>
              <a:rPr lang="cs-CZ" sz="28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postpylorická</a:t>
            </a: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 aplikace EV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anose="02020603050405020304" pitchFamily="18" charset="0"/>
              </a:rPr>
              <a:t>u pacientů s vysokým rizikem aspirace se doporučuje podpořit motilitu  GIT  podáním </a:t>
            </a:r>
            <a:r>
              <a:rPr lang="cs-CZ" sz="28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prokinetik</a:t>
            </a:r>
            <a:endParaRPr lang="cs-CZ" sz="2800" b="1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109537" indent="0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sz="2800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5059" name="Nadpis 2">
            <a:extLst>
              <a:ext uri="{FF2B5EF4-FFF2-40B4-BE49-F238E27FC236}">
                <a16:creationId xmlns:a16="http://schemas.microsoft.com/office/drawing/2014/main" id="{05E83F84-00AE-46E2-90F4-A2F805E7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08062"/>
          </a:xfrm>
        </p:spPr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Enterální výživa</a:t>
            </a:r>
            <a:r>
              <a:rPr lang="cs-CZ" altLang="cs-CZ" sz="4400" b="1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B642FD4-F334-45DF-881D-AE111041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976C9CA4-746E-4F31-8093-C35CB74C9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1600200"/>
            <a:ext cx="7858125" cy="49006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/>
              <a:t>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/>
              <a:t> </a:t>
            </a:r>
            <a:r>
              <a:rPr lang="cs-CZ" altLang="cs-CZ" sz="3600" b="1">
                <a:solidFill>
                  <a:schemeClr val="bg2"/>
                </a:solidFill>
              </a:rPr>
              <a:t>Nutriční podpora kriticky nemocného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>
                <a:solidFill>
                  <a:schemeClr val="bg2"/>
                </a:solidFill>
              </a:rPr>
              <a:t> vytváří optimální podmínky pro  jeho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>
                <a:solidFill>
                  <a:schemeClr val="bg2"/>
                </a:solidFill>
              </a:rPr>
              <a:t> anabolické  a reparační procesy, pro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>
                <a:solidFill>
                  <a:schemeClr val="bg2"/>
                </a:solidFill>
              </a:rPr>
              <a:t> obranné mechanizmy, autoregulaci a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>
                <a:solidFill>
                  <a:schemeClr val="bg2"/>
                </a:solidFill>
              </a:rPr>
              <a:t> ve svých důsledcích i prostředí pro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>
                <a:solidFill>
                  <a:schemeClr val="bg2"/>
                </a:solidFill>
              </a:rPr>
              <a:t> úspěch cílené léčby. </a:t>
            </a:r>
            <a:endParaRPr lang="cs-CZ" altLang="cs-CZ" sz="3600">
              <a:solidFill>
                <a:schemeClr val="bg2"/>
              </a:solidFill>
            </a:endParaRPr>
          </a:p>
          <a:p>
            <a:pPr eaLnBrk="1" hangingPunct="1"/>
            <a:endParaRPr lang="cs-CZ" altLang="cs-CZ" sz="36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AD6B1B84-BBEB-43A0-B770-AF95EC5CC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389437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endParaRPr lang="cs-CZ" sz="24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</a:rPr>
              <a:t>pacient s oběhovým selháním – pokles CO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</a:rPr>
              <a:t>pokles  DO</a:t>
            </a:r>
            <a:r>
              <a:rPr lang="cs-CZ" sz="3000" b="1" baseline="-25000" dirty="0">
                <a:solidFill>
                  <a:schemeClr val="bg2"/>
                </a:solidFill>
              </a:rPr>
              <a:t>2</a:t>
            </a:r>
            <a:r>
              <a:rPr lang="cs-CZ" sz="3000" b="1" dirty="0">
                <a:solidFill>
                  <a:schemeClr val="bg2"/>
                </a:solidFill>
              </a:rPr>
              <a:t>   ve  </a:t>
            </a:r>
            <a:r>
              <a:rPr lang="cs-CZ" sz="3000" b="1" dirty="0" err="1">
                <a:solidFill>
                  <a:schemeClr val="bg2"/>
                </a:solidFill>
              </a:rPr>
              <a:t>splanchnickém</a:t>
            </a:r>
            <a:r>
              <a:rPr lang="cs-CZ" sz="3000" b="1" dirty="0">
                <a:solidFill>
                  <a:schemeClr val="bg2"/>
                </a:solidFill>
              </a:rPr>
              <a:t> řečišti</a:t>
            </a:r>
            <a:endParaRPr lang="cs-CZ" sz="3000" dirty="0">
              <a:solidFill>
                <a:schemeClr val="bg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000" b="1" dirty="0" err="1">
                <a:solidFill>
                  <a:schemeClr val="bg2"/>
                </a:solidFill>
              </a:rPr>
              <a:t>hemodynamická</a:t>
            </a:r>
            <a:r>
              <a:rPr lang="cs-CZ" sz="3000" b="1" dirty="0">
                <a:solidFill>
                  <a:schemeClr val="bg2"/>
                </a:solidFill>
              </a:rPr>
              <a:t> adaptace na enterální výživu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</a:rPr>
              <a:t>lokální vzestup VO</a:t>
            </a:r>
            <a:r>
              <a:rPr lang="cs-CZ" sz="3000" b="1" baseline="-25000" dirty="0">
                <a:solidFill>
                  <a:schemeClr val="bg2"/>
                </a:solidFill>
              </a:rPr>
              <a:t>2</a:t>
            </a:r>
            <a:r>
              <a:rPr lang="cs-CZ" sz="3000" b="1" dirty="0">
                <a:solidFill>
                  <a:schemeClr val="bg2"/>
                </a:solidFill>
              </a:rPr>
              <a:t>  v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</a:rPr>
              <a:t>zvýšení </a:t>
            </a:r>
            <a:r>
              <a:rPr lang="cs-CZ" sz="3000" b="1" dirty="0" err="1">
                <a:solidFill>
                  <a:schemeClr val="bg2"/>
                </a:solidFill>
              </a:rPr>
              <a:t>splanchnické</a:t>
            </a:r>
            <a:r>
              <a:rPr lang="cs-CZ" sz="3000" b="1" dirty="0">
                <a:solidFill>
                  <a:schemeClr val="bg2"/>
                </a:solidFill>
              </a:rPr>
              <a:t>  extrakce O</a:t>
            </a:r>
            <a:r>
              <a:rPr lang="cs-CZ" sz="3000" b="1" baseline="-25000" dirty="0">
                <a:solidFill>
                  <a:schemeClr val="bg2"/>
                </a:solidFill>
              </a:rPr>
              <a:t>2</a:t>
            </a:r>
            <a:r>
              <a:rPr lang="cs-CZ" sz="3000" b="1" dirty="0">
                <a:solidFill>
                  <a:schemeClr val="bg2"/>
                </a:solidFill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</a:rPr>
              <a:t>důsledkem může být pokles DO</a:t>
            </a:r>
            <a:r>
              <a:rPr lang="cs-CZ" sz="3000" b="1" baseline="-25000" dirty="0">
                <a:solidFill>
                  <a:schemeClr val="bg2"/>
                </a:solidFill>
              </a:rPr>
              <a:t>2</a:t>
            </a:r>
            <a:r>
              <a:rPr lang="cs-CZ" sz="3000" b="1" dirty="0">
                <a:solidFill>
                  <a:schemeClr val="bg2"/>
                </a:solidFill>
              </a:rPr>
              <a:t> do vitálně důležitých orgánů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1900" dirty="0">
                <a:solidFill>
                  <a:schemeClr val="bg2"/>
                </a:solidFill>
              </a:rPr>
              <a:t>M.M. Berger a R.I. </a:t>
            </a:r>
            <a:r>
              <a:rPr lang="cs-CZ" sz="1900" dirty="0" err="1">
                <a:solidFill>
                  <a:schemeClr val="bg2"/>
                </a:solidFill>
              </a:rPr>
              <a:t>Chiolero</a:t>
            </a:r>
            <a:endParaRPr lang="cs-CZ" sz="1900" dirty="0">
              <a:solidFill>
                <a:schemeClr val="bg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1900" dirty="0" err="1">
                <a:solidFill>
                  <a:schemeClr val="bg2"/>
                </a:solidFill>
              </a:rPr>
              <a:t>Yearbook</a:t>
            </a:r>
            <a:r>
              <a:rPr lang="cs-CZ" sz="1900" dirty="0">
                <a:solidFill>
                  <a:schemeClr val="bg2"/>
                </a:solidFill>
              </a:rPr>
              <a:t> </a:t>
            </a:r>
            <a:r>
              <a:rPr lang="cs-CZ" sz="1900" dirty="0" err="1">
                <a:solidFill>
                  <a:schemeClr val="bg2"/>
                </a:solidFill>
              </a:rPr>
              <a:t>of</a:t>
            </a:r>
            <a:r>
              <a:rPr lang="cs-CZ" sz="1900" dirty="0">
                <a:solidFill>
                  <a:schemeClr val="bg2"/>
                </a:solidFill>
              </a:rPr>
              <a:t> </a:t>
            </a:r>
            <a:r>
              <a:rPr lang="cs-CZ" sz="1900" dirty="0" err="1">
                <a:solidFill>
                  <a:schemeClr val="bg2"/>
                </a:solidFill>
              </a:rPr>
              <a:t>Intensive</a:t>
            </a:r>
            <a:r>
              <a:rPr lang="cs-CZ" sz="1900" dirty="0">
                <a:solidFill>
                  <a:schemeClr val="bg2"/>
                </a:solidFill>
              </a:rPr>
              <a:t> Care </a:t>
            </a:r>
            <a:r>
              <a:rPr lang="cs-CZ" sz="1900" dirty="0" err="1">
                <a:solidFill>
                  <a:schemeClr val="bg2"/>
                </a:solidFill>
              </a:rPr>
              <a:t>and</a:t>
            </a:r>
            <a:r>
              <a:rPr lang="cs-CZ" sz="1900" dirty="0">
                <a:solidFill>
                  <a:schemeClr val="bg2"/>
                </a:solidFill>
              </a:rPr>
              <a:t> </a:t>
            </a:r>
            <a:r>
              <a:rPr lang="cs-CZ" sz="1900" dirty="0" err="1">
                <a:solidFill>
                  <a:schemeClr val="bg2"/>
                </a:solidFill>
              </a:rPr>
              <a:t>Emergency</a:t>
            </a:r>
            <a:r>
              <a:rPr lang="cs-CZ" sz="1900" dirty="0">
                <a:solidFill>
                  <a:schemeClr val="bg2"/>
                </a:solidFill>
              </a:rPr>
              <a:t> </a:t>
            </a:r>
            <a:r>
              <a:rPr lang="cs-CZ" sz="1900" dirty="0" err="1">
                <a:solidFill>
                  <a:schemeClr val="bg2"/>
                </a:solidFill>
              </a:rPr>
              <a:t>Medicine</a:t>
            </a:r>
            <a:r>
              <a:rPr lang="cs-CZ" sz="1900" dirty="0">
                <a:solidFill>
                  <a:schemeClr val="bg2"/>
                </a:solidFill>
              </a:rPr>
              <a:t>  2009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6CC236-1254-4DFE-BDD4-6DE02073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972C1C9-C3F6-4924-BC0A-D4635C1C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68413"/>
            <a:ext cx="8229600" cy="936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sz="2800" b="1" dirty="0">
                <a:solidFill>
                  <a:srgbClr val="0070C0"/>
                </a:solidFill>
              </a:rPr>
            </a:br>
            <a:br>
              <a:rPr lang="cs-CZ" sz="2800" b="1" dirty="0">
                <a:solidFill>
                  <a:srgbClr val="0070C0"/>
                </a:solidFill>
              </a:rPr>
            </a:br>
            <a:br>
              <a:rPr lang="cs-CZ" sz="2800" b="1" dirty="0">
                <a:solidFill>
                  <a:srgbClr val="0070C0"/>
                </a:solidFill>
              </a:rPr>
            </a:br>
            <a:br>
              <a:rPr lang="cs-CZ" sz="2800" b="1" dirty="0">
                <a:solidFill>
                  <a:srgbClr val="0070C0"/>
                </a:solidFill>
              </a:rPr>
            </a:br>
            <a:br>
              <a:rPr lang="cs-CZ" sz="2800" dirty="0">
                <a:solidFill>
                  <a:srgbClr val="0070C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2800" b="1" dirty="0">
                <a:solidFill>
                  <a:srgbClr val="FFFF00"/>
                </a:solidFill>
              </a:rPr>
            </a:br>
            <a:br>
              <a:rPr lang="cs-CZ" sz="4900" dirty="0">
                <a:solidFill>
                  <a:srgbClr val="0070C0"/>
                </a:solidFill>
              </a:rPr>
            </a:br>
            <a:r>
              <a:rPr lang="cs-CZ" sz="4900" b="1" dirty="0">
                <a:solidFill>
                  <a:srgbClr val="0070C0"/>
                </a:solidFill>
              </a:rPr>
              <a:t>Enterální výživa při oběhovém selhání</a:t>
            </a:r>
            <a:endParaRPr lang="cs-CZ" sz="4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31BF6815-88FA-4E91-9473-947D5B9EDE9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lIns="45720" rIns="45720" bIns="45720" anchor="ctr"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Enterální výživa </a:t>
            </a:r>
            <a:br>
              <a:rPr lang="cs-CZ" altLang="cs-CZ" sz="4400" b="1">
                <a:solidFill>
                  <a:srgbClr val="0070C0"/>
                </a:solidFill>
              </a:rPr>
            </a:br>
            <a:r>
              <a:rPr lang="cs-CZ" altLang="cs-CZ" sz="4400" b="1">
                <a:solidFill>
                  <a:srgbClr val="0070C0"/>
                </a:solidFill>
              </a:rPr>
              <a:t>při oběhovém selhání</a:t>
            </a:r>
          </a:p>
        </p:txBody>
      </p:sp>
      <p:sp>
        <p:nvSpPr>
          <p:cNvPr id="47107" name="Zástupný symbol pro obsah 2">
            <a:extLst>
              <a:ext uri="{FF2B5EF4-FFF2-40B4-BE49-F238E27FC236}">
                <a16:creationId xmlns:a16="http://schemas.microsoft.com/office/drawing/2014/main" id="{C5AA4D75-22E7-4713-ABE8-BB9ECC1B41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8625" y="1773238"/>
            <a:ext cx="8320088" cy="4352925"/>
          </a:xfrm>
        </p:spPr>
        <p:txBody>
          <a:bodyPr/>
          <a:lstStyle/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000" b="1"/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vysoký počet  GIT komplikací u této kategorie pacientů  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opatrné nasazení kontinuálně aplikované enterální výživy při důsledné abdominální monitoraci 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sledování odpadů ze sondy  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známky splanchnické hypoperfuze – pokles pH</a:t>
            </a:r>
            <a:r>
              <a:rPr lang="cs-CZ" altLang="cs-CZ" sz="2800" b="1" baseline="-25000">
                <a:solidFill>
                  <a:srgbClr val="000058"/>
                </a:solidFill>
              </a:rPr>
              <a:t>i</a:t>
            </a:r>
            <a:r>
              <a:rPr lang="cs-CZ" altLang="cs-CZ" sz="2800" b="1">
                <a:solidFill>
                  <a:srgbClr val="000058"/>
                </a:solidFill>
              </a:rPr>
              <a:t>, vzestup laktátu, zvýšení IAP, průjem, obstipace, atd. 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58"/>
              </a:solidFill>
            </a:endParaRPr>
          </a:p>
          <a:p>
            <a:pPr marL="419100" indent="-382588" eaLnBrk="1" hangingPunct="1">
              <a:buFont typeface="Wingdings 2" panose="05020102010507070707" pitchFamily="18" charset="2"/>
              <a:buNone/>
            </a:pPr>
            <a:r>
              <a:rPr lang="cs-CZ" altLang="cs-CZ" sz="1600">
                <a:solidFill>
                  <a:schemeClr val="bg2"/>
                </a:solidFill>
              </a:rPr>
              <a:t>M.M. Berger a R.I. Chiolero</a:t>
            </a:r>
          </a:p>
          <a:p>
            <a:pPr marL="419100" indent="-382588" eaLnBrk="1" hangingPunct="1">
              <a:buFont typeface="Wingdings 2" panose="05020102010507070707" pitchFamily="18" charset="2"/>
              <a:buNone/>
            </a:pPr>
            <a:r>
              <a:rPr lang="cs-CZ" altLang="cs-CZ" sz="1600">
                <a:solidFill>
                  <a:schemeClr val="bg2"/>
                </a:solidFill>
              </a:rPr>
              <a:t>Yearbook of Intensive Care and Emergency Medicine  200</a:t>
            </a:r>
            <a:r>
              <a:rPr lang="cs-CZ" altLang="cs-CZ" sz="1800">
                <a:solidFill>
                  <a:schemeClr val="bg2"/>
                </a:solidFill>
              </a:rPr>
              <a:t>9</a:t>
            </a: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000" b="1">
              <a:solidFill>
                <a:schemeClr val="bg2"/>
              </a:solidFill>
            </a:endParaRPr>
          </a:p>
          <a:p>
            <a:pPr marL="419100" indent="-382588" eaLnBrk="1" hangingPunct="1">
              <a:lnSpc>
                <a:spcPct val="9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0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0BCCAC8-25FE-4F50-BE8C-54541EAD4F11}"/>
              </a:ext>
            </a:extLst>
          </p:cNvPr>
          <p:cNvSpPr txBox="1">
            <a:spLocks noGrp="1"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</p:spPr>
        <p:txBody>
          <a:bodyPr lIns="0" rIns="0" bIns="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rPr>
              <a:t>Kurz IM  Brno 2010</a:t>
            </a:r>
            <a:endParaRPr lang="el-GR" sz="1000">
              <a:solidFill>
                <a:schemeClr val="tx2">
                  <a:shade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>
            <a:extLst>
              <a:ext uri="{FF2B5EF4-FFF2-40B4-BE49-F238E27FC236}">
                <a16:creationId xmlns:a16="http://schemas.microsoft.com/office/drawing/2014/main" id="{1C216C63-250F-4D4B-A057-311471EF8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435975" cy="4840287"/>
          </a:xfrm>
        </p:spPr>
        <p:txBody>
          <a:bodyPr>
            <a:normAutofit fontScale="85000" lnSpcReduction="10000"/>
          </a:bodyPr>
          <a:lstStyle/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je doporučeno zavedení a používání protokolu EV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 2" panose="05020102010507070707" pitchFamily="18" charset="2"/>
              <a:buNone/>
              <a:defRPr/>
            </a:pPr>
            <a:r>
              <a:rPr lang="cs-CZ" sz="3000" dirty="0">
                <a:solidFill>
                  <a:schemeClr val="bg2"/>
                </a:solidFill>
                <a:cs typeface="Times New Roman" panose="02020603050405020304" pitchFamily="18" charset="0"/>
              </a:rPr>
              <a:t>   </a:t>
            </a:r>
            <a:endParaRPr lang="cs-CZ" sz="3000" b="1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je doporučen  „</a:t>
            </a:r>
            <a:r>
              <a:rPr lang="cs-CZ" sz="30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volume</a:t>
            </a: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– </a:t>
            </a:r>
            <a:r>
              <a:rPr lang="cs-CZ" sz="30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based</a:t>
            </a: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“ protokol  EV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 2" panose="05020102010507070707" pitchFamily="18" charset="2"/>
              <a:buNone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  (stanovený cíl EV v ml/den místo hodinové rychlosti EV)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„ top-</a:t>
            </a:r>
            <a:r>
              <a:rPr lang="cs-CZ" sz="30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down</a:t>
            </a: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“ protokol  (užívá současně  více různých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 2" panose="05020102010507070707" pitchFamily="18" charset="2"/>
              <a:buNone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   strategií  k podpoře tolerance EV -  „volume – </a:t>
            </a:r>
            <a:r>
              <a:rPr lang="cs-CZ" sz="30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based</a:t>
            </a: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“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 2" panose="05020102010507070707" pitchFamily="18" charset="2"/>
              <a:buNone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   strategie v kombinaci  s  </a:t>
            </a:r>
            <a:r>
              <a:rPr lang="cs-CZ" sz="30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prokinetiky</a:t>
            </a: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+  iniciálně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Font typeface="Wingdings 2" panose="05020102010507070707" pitchFamily="18" charset="2"/>
              <a:buNone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   </a:t>
            </a:r>
            <a:r>
              <a:rPr lang="cs-CZ" sz="30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postpylorická</a:t>
            </a:r>
            <a:r>
              <a:rPr lang="cs-CZ" sz="3000" b="1" dirty="0">
                <a:solidFill>
                  <a:schemeClr val="bg2"/>
                </a:solidFill>
                <a:cs typeface="Times New Roman" panose="02020603050405020304" pitchFamily="18" charset="0"/>
              </a:rPr>
              <a:t> výživa</a:t>
            </a:r>
            <a:endParaRPr lang="cs-CZ" altLang="cs-CZ" sz="3000" dirty="0">
              <a:solidFill>
                <a:schemeClr val="bg2"/>
              </a:solidFill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>
              <a:solidFill>
                <a:schemeClr val="bg2"/>
              </a:solidFill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cs typeface="Times New Roman" pitchFamily="18" charset="0"/>
              </a:rPr>
              <a:t>Protokol definuje cíl EV, rychlost infuse, speciální ordinace  - měření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cs typeface="Times New Roman" pitchFamily="18" charset="0"/>
              </a:rPr>
              <a:t>GRV, frekvence proplachů, podmínky a  problémy při kterých by měla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cs typeface="Times New Roman" pitchFamily="18" charset="0"/>
              </a:rPr>
              <a:t>být EV  upravena či zastavena.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cs-CZ" altLang="cs-CZ" sz="2000" dirty="0">
              <a:solidFill>
                <a:schemeClr val="bg2"/>
              </a:solidFill>
            </a:endParaRPr>
          </a:p>
        </p:txBody>
      </p:sp>
      <p:sp>
        <p:nvSpPr>
          <p:cNvPr id="48131" name="Nadpis 2">
            <a:extLst>
              <a:ext uri="{FF2B5EF4-FFF2-40B4-BE49-F238E27FC236}">
                <a16:creationId xmlns:a16="http://schemas.microsoft.com/office/drawing/2014/main" id="{2398CF92-323C-4099-A67C-2C85337B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Protokol EV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>
            <a:extLst>
              <a:ext uri="{FF2B5EF4-FFF2-40B4-BE49-F238E27FC236}">
                <a16:creationId xmlns:a16="http://schemas.microsoft.com/office/drawing/2014/main" id="{1551836C-4F51-4837-8C63-4E94FB60E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401050" cy="43783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anose="05020102010507070707" pitchFamily="18" charset="2"/>
              <a:buNone/>
              <a:defRPr/>
            </a:pPr>
            <a:r>
              <a:rPr lang="cs-CZ" sz="3200" b="1" dirty="0">
                <a:solidFill>
                  <a:srgbClr val="FF3399"/>
                </a:solidFill>
              </a:rPr>
              <a:t>Standardní roztoky s nebo bez vlákniny: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obsahují  1kcal/ml  nebo 1,5 kcal/ml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většina přípravků pokrývá běžné potřeby elektrolytů, vitamínů a stopových prvků a případné zvýšené nároky je nutné hradit  parenterálně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vhodné k enterální výživě u pacientů s dobrým výchozím nutričním stavem, bez nutnosti restrikce objemu tekutin,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poměr 1gN : 130 – 140  </a:t>
            </a:r>
            <a:r>
              <a:rPr lang="cs-CZ" sz="2800" b="1" dirty="0" err="1">
                <a:solidFill>
                  <a:schemeClr val="bg2"/>
                </a:solidFill>
              </a:rPr>
              <a:t>np</a:t>
            </a:r>
            <a:r>
              <a:rPr lang="cs-CZ" sz="2800" b="1" dirty="0">
                <a:solidFill>
                  <a:schemeClr val="bg2"/>
                </a:solidFill>
              </a:rPr>
              <a:t>- </a:t>
            </a:r>
            <a:r>
              <a:rPr lang="cs-CZ" sz="2800" b="1" dirty="0" err="1">
                <a:solidFill>
                  <a:schemeClr val="bg2"/>
                </a:solidFill>
              </a:rPr>
              <a:t>kcal</a:t>
            </a:r>
            <a:r>
              <a:rPr lang="cs-CZ" sz="2800" b="1" dirty="0">
                <a:solidFill>
                  <a:schemeClr val="bg2"/>
                </a:solidFill>
              </a:rPr>
              <a:t>   vhodný pro anabolický metabolizmus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9155" name="Nadpis 1">
            <a:extLst>
              <a:ext uri="{FF2B5EF4-FFF2-40B4-BE49-F238E27FC236}">
                <a16:creationId xmlns:a16="http://schemas.microsoft.com/office/drawing/2014/main" id="{0A02BB39-A36E-46E6-A897-C34249108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Přípravky pro enterální výživu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sah 1">
            <a:extLst>
              <a:ext uri="{FF2B5EF4-FFF2-40B4-BE49-F238E27FC236}">
                <a16:creationId xmlns:a16="http://schemas.microsoft.com/office/drawing/2014/main" id="{D8248929-0AC9-4EF2-BAC1-7E5E1E5D8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36403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CC0099"/>
                </a:solidFill>
              </a:rPr>
              <a:t> </a:t>
            </a:r>
            <a:r>
              <a:rPr lang="cs-CZ" altLang="cs-CZ" sz="2800" b="1">
                <a:solidFill>
                  <a:schemeClr val="bg2"/>
                </a:solidFill>
              </a:rPr>
              <a:t> 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zlepšuje bariérovou funkci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upravuje střevní mikroflóru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upravuje konzistenci stolice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upravuje funkci tenkého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je fermentovaná střevními bakteriemi v tlustém  střevě   a produktem této fermentace jsou SCFA, které jsou důležitým energetickým substrátem pro buňky tlustého  střeva</a:t>
            </a:r>
          </a:p>
          <a:p>
            <a:endParaRPr lang="cs-CZ" altLang="cs-CZ"/>
          </a:p>
        </p:txBody>
      </p:sp>
      <p:sp>
        <p:nvSpPr>
          <p:cNvPr id="50179" name="Nadpis 2">
            <a:extLst>
              <a:ext uri="{FF2B5EF4-FFF2-40B4-BE49-F238E27FC236}">
                <a16:creationId xmlns:a16="http://schemas.microsoft.com/office/drawing/2014/main" id="{175D03D5-1898-4449-8A4C-304C50A7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>
                <a:solidFill>
                  <a:srgbClr val="0070C0"/>
                </a:solidFill>
              </a:rPr>
              <a:t>Vláknina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F13BDEC-B885-4140-B5C7-53AA7258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412875"/>
            <a:ext cx="8713787" cy="489585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</a:rPr>
              <a:t>obsah B 65-100g /l  -  dávka proteinu potřebná v akutním stavu (min. 80% proteinového cíle)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</a:rPr>
              <a:t>obsah E 1200-1500kcal/l </a:t>
            </a: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  <a:sym typeface="Symbol"/>
              </a:rPr>
              <a:t> a</a:t>
            </a: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</a:rPr>
              <a:t>dekvátní dávka energie potřebná k utilizaci proteinu (min. 50 - 60% kalorického cíle)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  <a:sym typeface="Symbol"/>
              </a:rPr>
              <a:t>stresový poměr E/N = 75-125 (50-100) :1gN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</a:rPr>
              <a:t>rozdíl může být v poměru komponent výživy koncipované s rozdílnými cíli (MCT, </a:t>
            </a: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  <a:sym typeface="Symbol"/>
              </a:rPr>
              <a:t>3-MK, antioxidanty, poměr </a:t>
            </a:r>
            <a:r>
              <a:rPr lang="cs-CZ" sz="3000" b="1" dirty="0" err="1">
                <a:solidFill>
                  <a:schemeClr val="bg2"/>
                </a:solidFill>
                <a:cs typeface="Times New Roman" pitchFamily="18" charset="0"/>
                <a:sym typeface="Symbol"/>
              </a:rPr>
              <a:t>solubilní</a:t>
            </a: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  <a:sym typeface="Symbol"/>
              </a:rPr>
              <a:t>/</a:t>
            </a:r>
            <a:r>
              <a:rPr lang="cs-CZ" sz="3000" b="1" dirty="0" err="1">
                <a:solidFill>
                  <a:schemeClr val="bg2"/>
                </a:solidFill>
                <a:cs typeface="Times New Roman" pitchFamily="18" charset="0"/>
                <a:sym typeface="Symbol"/>
              </a:rPr>
              <a:t>nesolubilní</a:t>
            </a: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  <a:sym typeface="Symbol"/>
              </a:rPr>
              <a:t> vláknina, …</a:t>
            </a:r>
            <a:endParaRPr lang="cs-CZ" sz="3000" b="1" dirty="0">
              <a:solidFill>
                <a:schemeClr val="bg2"/>
              </a:solidFill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3000" b="1" dirty="0">
                <a:solidFill>
                  <a:schemeClr val="bg2"/>
                </a:solidFill>
                <a:cs typeface="Times New Roman" pitchFamily="18" charset="0"/>
              </a:rPr>
              <a:t>gastrické i jejunální podání možné (kasein x syrovátka)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51203" name="Nadpis 1">
            <a:extLst>
              <a:ext uri="{FF2B5EF4-FFF2-40B4-BE49-F238E27FC236}">
                <a16:creationId xmlns:a16="http://schemas.microsoft.com/office/drawing/2014/main" id="{3FBE65A2-9CE3-4EB5-947D-7F59076DF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 „Intensive“ i „High Protein/Energy“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B2F3E33-2CF3-4503-8BA8-4F00C624A2B3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0" y="115888"/>
          <a:ext cx="6565900" cy="3259137"/>
        </p:xfrm>
        <a:graphic>
          <a:graphicData uri="http://schemas.openxmlformats.org/drawingml/2006/table">
            <a:tbl>
              <a:tblPr/>
              <a:tblGrid>
                <a:gridCol w="1093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HIGH PROTEIN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(+ENERGY)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(+FIBRE)</a:t>
                      </a:r>
                      <a:endParaRPr lang="cs-CZ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Nutrison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Protein Plus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Multifibre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Nutricomp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HP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Fresubin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 2kcal HP   (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Novasource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GI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Advance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Jevity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Plus HP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balení (ml)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500/1000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v 1000ml</a:t>
                      </a:r>
                      <a:endParaRPr lang="cs-CZ" sz="14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E (kcal)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1280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1560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1550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1310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B (g)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S (g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141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188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T (g)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vláknina 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(20)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(15)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err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kcal</a:t>
                      </a: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 E/g N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127(95):1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130(105):1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125(100):1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101(76):1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100(75):1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3322" name="TextovéPole 5">
            <a:extLst>
              <a:ext uri="{FF2B5EF4-FFF2-40B4-BE49-F238E27FC236}">
                <a16:creationId xmlns:a16="http://schemas.microsoft.com/office/drawing/2014/main" id="{A8522C0C-D7A9-4D89-8832-56E504E07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453188"/>
            <a:ext cx="1368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0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i="1">
                <a:latin typeface="Verdana" panose="020B0604030504040204" pitchFamily="34" charset="0"/>
              </a:rPr>
              <a:t>zdroj: NT FN Brno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235C0ED-09DB-4A21-897B-9F31EFA2A0D9}"/>
              </a:ext>
            </a:extLst>
          </p:cNvPr>
          <p:cNvGraphicFramePr>
            <a:graphicFrameLocks noGrp="1"/>
          </p:cNvGraphicFramePr>
          <p:nvPr/>
        </p:nvGraphicFramePr>
        <p:xfrm>
          <a:off x="2051050" y="3429000"/>
          <a:ext cx="6769100" cy="3302000"/>
        </p:xfrm>
        <a:graphic>
          <a:graphicData uri="http://schemas.openxmlformats.org/drawingml/2006/table">
            <a:tbl>
              <a:tblPr/>
              <a:tblGrid>
                <a:gridCol w="1133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8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0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948A5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Nutrison</a:t>
                      </a: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Advanced</a:t>
                      </a: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Protison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Nutricomp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Peptamen AF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Fresubin Intensive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Peptamen</a:t>
                      </a: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Intense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balení (ml)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ve 1000ml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POLYMER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POLYMER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OLIGOMER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OLIGOMER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OLIGOMER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 (kcal)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 (g)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73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vláknina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</a:t>
                      </a: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0,1g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6,4g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kcal E/g 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107(89):1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125(100):1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101(84):1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76(51):1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67(42):1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89005D7-2908-436B-9FFF-0E00319FD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 lIns="91440" rIns="91440" bIns="45720"/>
          <a:lstStyle/>
          <a:p>
            <a:pPr algn="ctr"/>
            <a:r>
              <a:rPr lang="cs-CZ" altLang="cs-CZ" sz="4000" b="1">
                <a:solidFill>
                  <a:srgbClr val="0070C0"/>
                </a:solidFill>
                <a:cs typeface="Tahoma" panose="020B0604030504040204" pitchFamily="34" charset="0"/>
              </a:rPr>
              <a:t>Speciální enterální výživy</a:t>
            </a:r>
          </a:p>
        </p:txBody>
      </p:sp>
      <p:sp>
        <p:nvSpPr>
          <p:cNvPr id="552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2556282-EC07-48AA-80F2-F1B57C12E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557338"/>
            <a:ext cx="8431213" cy="4824412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FF"/>
                </a:solidFill>
                <a:cs typeface="Tahoma" panose="020B0604030504040204" pitchFamily="34" charset="0"/>
              </a:rPr>
              <a:t>  </a:t>
            </a:r>
            <a:r>
              <a:rPr lang="cs-CZ" altLang="cs-CZ" sz="3200" b="1" u="sng">
                <a:solidFill>
                  <a:schemeClr val="bg2"/>
                </a:solidFill>
                <a:cs typeface="Tahoma" panose="020B0604030504040204" pitchFamily="34" charset="0"/>
              </a:rPr>
              <a:t>Diabetes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polymerní, nutričně definované  enterální výživy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většina energie je dodána ve formě tuků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příznivě upravený poměr </a:t>
            </a:r>
            <a:r>
              <a:rPr lang="el-GR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ω </a:t>
            </a: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-6 a </a:t>
            </a:r>
            <a:r>
              <a:rPr lang="el-GR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ω </a:t>
            </a: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-3 MK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glycidová složka je tvořena  především rostlinným škrobem s pomalou hydrolýzou a vstřebáváním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ahoma" panose="020B0604030504040204" pitchFamily="34" charset="0"/>
              </a:rPr>
              <a:t>přídavek vlákniny </a:t>
            </a:r>
          </a:p>
          <a:p>
            <a:pPr>
              <a:lnSpc>
                <a:spcPct val="90000"/>
              </a:lnSpc>
              <a:buClr>
                <a:srgbClr val="FF33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výhodou je použití u pacientů s obtížně  korigovatelným glykemickým profilem.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chemeClr val="bg2"/>
              </a:solidFill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bg2"/>
                </a:solidFill>
                <a:cs typeface="Tahoma" panose="020B0604030504040204" pitchFamily="34" charset="0"/>
              </a:rPr>
              <a:t>   Glucerna select,  Diason, Diben,  Diben HP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000" b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8713DCED-31E8-4AB4-9652-B5D60C3D6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>
                <a:solidFill>
                  <a:srgbClr val="0070C0"/>
                </a:solidFill>
                <a:cs typeface="Tahoma" panose="020B0604030504040204" pitchFamily="34" charset="0"/>
              </a:rPr>
              <a:t>Speciální enterální výživy</a:t>
            </a:r>
            <a:endParaRPr lang="cs-CZ" altLang="cs-CZ" sz="4000"/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226D1A93-D588-4537-9BC0-07F5696D3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35163"/>
            <a:ext cx="8569325" cy="438943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3200" b="1" u="sng">
                <a:solidFill>
                  <a:schemeClr val="bg2"/>
                </a:solidFill>
              </a:rPr>
              <a:t>Nepro HP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3000" b="1">
                <a:solidFill>
                  <a:schemeClr val="bg2"/>
                </a:solidFill>
                <a:cs typeface="Tahoma" panose="020B0604030504040204" pitchFamily="34" charset="0"/>
              </a:rPr>
              <a:t>polymerní, nutričně definovaná  enterální výživa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3000" b="1">
                <a:solidFill>
                  <a:schemeClr val="bg2"/>
                </a:solidFill>
                <a:cs typeface="Tahoma" panose="020B0604030504040204" pitchFamily="34" charset="0"/>
              </a:rPr>
              <a:t>1,8 kcal/ml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3000" b="1">
                <a:solidFill>
                  <a:schemeClr val="bg2"/>
                </a:solidFill>
                <a:cs typeface="Tahoma" panose="020B0604030504040204" pitchFamily="34" charset="0"/>
              </a:rPr>
              <a:t>nízký obsah K a Na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poměr  1g N :  100 np- kcal 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renální selhání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restrikce tekutin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endParaRPr lang="cs-CZ" altLang="cs-CZ" sz="3000" b="1">
              <a:solidFill>
                <a:schemeClr val="bg2"/>
              </a:solidFill>
              <a:cs typeface="Tahoma" panose="020B0604030504040204" pitchFamily="34" charset="0"/>
            </a:endParaRP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endParaRPr lang="cs-CZ" altLang="cs-CZ" sz="3000" b="1">
              <a:solidFill>
                <a:schemeClr val="bg2"/>
              </a:solidFill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cs-CZ" altLang="cs-CZ" sz="3200" b="1" u="sng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sah 2">
            <a:extLst>
              <a:ext uri="{FF2B5EF4-FFF2-40B4-BE49-F238E27FC236}">
                <a16:creationId xmlns:a16="http://schemas.microsoft.com/office/drawing/2014/main" id="{1C30D5FA-B81D-41BB-A67F-B759E02E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E614BE"/>
              </a:buClr>
              <a:buFont typeface="Wingdings 3" panose="05040102010807070707" pitchFamily="18" charset="2"/>
              <a:buNone/>
            </a:pPr>
            <a:r>
              <a:rPr lang="cs-CZ" altLang="cs-CZ" sz="3200" b="1">
                <a:solidFill>
                  <a:srgbClr val="CC0099"/>
                </a:solidFill>
              </a:rPr>
              <a:t>  </a:t>
            </a:r>
          </a:p>
          <a:p>
            <a:pPr eaLnBrk="1" hangingPunct="1">
              <a:buClr>
                <a:srgbClr val="E614BE"/>
              </a:buClr>
              <a:buFont typeface="Wingdings 3" panose="05040102010807070707" pitchFamily="18" charset="2"/>
              <a:buNone/>
            </a:pPr>
            <a:r>
              <a:rPr lang="cs-CZ" altLang="cs-CZ" sz="3200" b="1" u="sng">
                <a:solidFill>
                  <a:schemeClr val="bg2"/>
                </a:solidFill>
              </a:rPr>
              <a:t>  Pulmocare</a:t>
            </a:r>
            <a:endParaRPr lang="cs-CZ" altLang="cs-CZ" sz="2800" b="1" u="sng">
              <a:solidFill>
                <a:schemeClr val="bg2"/>
              </a:solidFill>
            </a:endParaRPr>
          </a:p>
          <a:p>
            <a:pPr eaLnBrk="1" hangingPunct="1">
              <a:buClr>
                <a:srgbClr val="E614BE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kompletní balancovaný nutriční preparát </a:t>
            </a:r>
          </a:p>
          <a:p>
            <a:pPr eaLnBrk="1" hangingPunct="1">
              <a:buClr>
                <a:srgbClr val="B10F92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1,5 kcal v 1ml</a:t>
            </a:r>
          </a:p>
          <a:p>
            <a:pPr eaLnBrk="1" hangingPunct="1">
              <a:buClr>
                <a:srgbClr val="B10F92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vyšší obsah tuků jako zdroje energie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enterální výživa  vhodná pro pacienty s CHOPN a při obtížném weaningu</a:t>
            </a:r>
          </a:p>
          <a:p>
            <a:pPr eaLnBrk="1" hangingPunct="1"/>
            <a:endParaRPr lang="cs-CZ" altLang="cs-CZ">
              <a:solidFill>
                <a:schemeClr val="bg2"/>
              </a:solidFill>
            </a:endParaRPr>
          </a:p>
        </p:txBody>
      </p:sp>
      <p:sp>
        <p:nvSpPr>
          <p:cNvPr id="57347" name="Nadpis 1">
            <a:extLst>
              <a:ext uri="{FF2B5EF4-FFF2-40B4-BE49-F238E27FC236}">
                <a16:creationId xmlns:a16="http://schemas.microsoft.com/office/drawing/2014/main" id="{0A0B586B-9DA1-4946-BD91-F322BB2F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rgbClr val="0070C0"/>
                </a:solidFill>
                <a:cs typeface="Tahoma" panose="020B0604030504040204" pitchFamily="34" charset="0"/>
              </a:rPr>
              <a:t>Speciální enterální výživy</a:t>
            </a:r>
            <a:endParaRPr lang="cs-CZ" altLang="cs-CZ" sz="4400"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610A6099-68E2-4B50-8448-80B024A4029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lIns="45720" rIns="45720" bIns="45720" anchor="ctr"/>
          <a:lstStyle/>
          <a:p>
            <a:pPr eaLnBrk="1" hangingPunct="1"/>
            <a:endParaRPr lang="cs-CZ" altLang="cs-CZ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E749E15B-3528-4B40-930B-EAD5624006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8625" y="1773238"/>
            <a:ext cx="7858125" cy="4352925"/>
          </a:xfrm>
        </p:spPr>
        <p:txBody>
          <a:bodyPr/>
          <a:lstStyle/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Prospektivní randomizované klinické studie </a:t>
            </a:r>
          </a:p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hodnotící krátkodobý i dlouhodobý léčebný </a:t>
            </a:r>
          </a:p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výsledek dokládají příznivý efekt nutriční </a:t>
            </a:r>
          </a:p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podpory na snížení morbidity, četnosti </a:t>
            </a:r>
          </a:p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infekčních komplikací, mortality, délky </a:t>
            </a:r>
          </a:p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hospitalizace na JIP i celkově v nemocnici a </a:t>
            </a:r>
          </a:p>
          <a:p>
            <a:pPr marL="419100" indent="-382588"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58"/>
                </a:solidFill>
              </a:rPr>
              <a:t>také ekonomický přínos. </a:t>
            </a:r>
            <a:endParaRPr lang="cs-CZ" altLang="cs-CZ" sz="3200">
              <a:solidFill>
                <a:srgbClr val="000058"/>
              </a:solidFill>
            </a:endParaRPr>
          </a:p>
          <a:p>
            <a:pPr marL="419100" indent="-382588" eaLnBrk="1" hangingPunct="1">
              <a:buFont typeface="Wingdings 2" panose="05020102010507070707" pitchFamily="18" charset="2"/>
              <a:buNone/>
            </a:pPr>
            <a:endParaRPr lang="cs-CZ" altLang="cs-CZ" sz="3200">
              <a:solidFill>
                <a:srgbClr val="000058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000872-BB93-47A2-8ED5-508772F6CEE7}"/>
              </a:ext>
            </a:extLst>
          </p:cNvPr>
          <p:cNvSpPr txBox="1">
            <a:spLocks noGrp="1"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</p:spPr>
        <p:txBody>
          <a:bodyPr lIns="0" rIns="0" bIns="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rPr>
              <a:t>Kurz IM  Brno 2010</a:t>
            </a:r>
            <a:endParaRPr lang="el-GR" sz="1000">
              <a:solidFill>
                <a:schemeClr val="tx2">
                  <a:shade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697BD37-2A6E-4BDD-8504-FF0FFC35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cs typeface="Tahoma" panose="020B0604030504040204" pitchFamily="34" charset="0"/>
              </a:rPr>
              <a:t>Speciální enterální výživy</a:t>
            </a:r>
            <a:endParaRPr lang="cs-CZ" altLang="cs-CZ" sz="4400" b="1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FBD9A24-69C9-4B6F-B60E-37060724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62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u="sng">
                <a:solidFill>
                  <a:schemeClr val="bg2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u="sng">
                <a:solidFill>
                  <a:schemeClr val="bg2"/>
                </a:solidFill>
                <a:cs typeface="Times New Roman" panose="02020603050405020304" pitchFamily="18" charset="0"/>
              </a:rPr>
              <a:t>Cubison 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polymerní, nutričně definovaná  enterální výživa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1 ml = 1 kcal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vysoký obsah bílkovin a argininu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MCT tuky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určena k nutriční podpoře u pacientů s proleženinami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vzhledem k obsahu argininu není vhodná pro pacienty v kritickém stavu (sepse atd..)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sah 2">
            <a:extLst>
              <a:ext uri="{FF2B5EF4-FFF2-40B4-BE49-F238E27FC236}">
                <a16:creationId xmlns:a16="http://schemas.microsoft.com/office/drawing/2014/main" id="{8F2F2E91-CC30-433E-9BB0-90DDD9F07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472488" cy="5376862"/>
          </a:xfrm>
        </p:spPr>
        <p:txBody>
          <a:bodyPr/>
          <a:lstStyle/>
          <a:p>
            <a:pPr eaLnBrk="1" hangingPunct="1"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/>
              <a:t>   </a:t>
            </a:r>
          </a:p>
          <a:p>
            <a:pPr eaLnBrk="1" hangingPunct="1"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>
                <a:solidFill>
                  <a:srgbClr val="FF3399"/>
                </a:solidFill>
              </a:rPr>
              <a:t>   </a:t>
            </a:r>
            <a:r>
              <a:rPr lang="cs-CZ" altLang="cs-CZ" sz="3200" b="1" u="sng">
                <a:solidFill>
                  <a:schemeClr val="bg2"/>
                </a:solidFill>
              </a:rPr>
              <a:t>Reconvan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plnohodnotná enterální výživa  1 kcal  v 1 ml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imunomodulační efekt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bohatá na glutamin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vysoký obsah omega-3 mastných kyselin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obsahuje arginin a selen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doporučen u malnutričních onkologických pacientů</a:t>
            </a:r>
          </a:p>
          <a:p>
            <a:pPr eaLnBrk="1" hangingPunct="1"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   v pooperačním  období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dekubity</a:t>
            </a:r>
          </a:p>
        </p:txBody>
      </p:sp>
      <p:sp>
        <p:nvSpPr>
          <p:cNvPr id="59395" name="Nadpis 1">
            <a:extLst>
              <a:ext uri="{FF2B5EF4-FFF2-40B4-BE49-F238E27FC236}">
                <a16:creationId xmlns:a16="http://schemas.microsoft.com/office/drawing/2014/main" id="{4A5E3BD5-8F62-4802-B017-BB3AD4AC6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cs typeface="Tahoma" panose="020B0604030504040204" pitchFamily="34" charset="0"/>
              </a:rPr>
              <a:t>Speciální enterální výživy</a:t>
            </a:r>
            <a:endParaRPr lang="cs-CZ" altLang="cs-CZ" sz="4400"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sah 2">
            <a:extLst>
              <a:ext uri="{FF2B5EF4-FFF2-40B4-BE49-F238E27FC236}">
                <a16:creationId xmlns:a16="http://schemas.microsoft.com/office/drawing/2014/main" id="{3BD4A074-3634-4000-A20A-AA9413A2E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600200"/>
            <a:ext cx="8215312" cy="45259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 3" pitchFamily="18" charset="2"/>
              <a:buNone/>
              <a:defRPr/>
            </a:pPr>
            <a:r>
              <a:rPr lang="cs-CZ" sz="3200" b="1" dirty="0">
                <a:solidFill>
                  <a:srgbClr val="CC0099"/>
                </a:solidFill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 3" pitchFamily="18" charset="2"/>
              <a:buNone/>
              <a:defRPr/>
            </a:pPr>
            <a:r>
              <a:rPr lang="cs-CZ" sz="2800" b="1" dirty="0">
                <a:solidFill>
                  <a:srgbClr val="FF3399"/>
                </a:solidFill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 err="1">
                <a:solidFill>
                  <a:schemeClr val="bg2"/>
                </a:solidFill>
              </a:rPr>
              <a:t>glutamin</a:t>
            </a:r>
            <a:r>
              <a:rPr lang="cs-CZ" sz="2800" b="1" dirty="0">
                <a:solidFill>
                  <a:schemeClr val="bg2"/>
                </a:solidFill>
              </a:rPr>
              <a:t>   6g/100 ml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 err="1">
                <a:solidFill>
                  <a:schemeClr val="bg2"/>
                </a:solidFill>
              </a:rPr>
              <a:t>tributyrin</a:t>
            </a:r>
            <a:r>
              <a:rPr lang="cs-CZ" sz="2800" b="1" dirty="0">
                <a:solidFill>
                  <a:schemeClr val="bg2"/>
                </a:solidFill>
              </a:rPr>
              <a:t> (3 molekuly </a:t>
            </a:r>
            <a:r>
              <a:rPr lang="cs-CZ" sz="2800" b="1" dirty="0" err="1">
                <a:solidFill>
                  <a:schemeClr val="bg2"/>
                </a:solidFill>
              </a:rPr>
              <a:t>butyrátu</a:t>
            </a:r>
            <a:r>
              <a:rPr lang="cs-CZ" sz="2800" b="1" dirty="0">
                <a:solidFill>
                  <a:schemeClr val="bg2"/>
                </a:solidFill>
              </a:rPr>
              <a:t> + glycerol</a:t>
            </a:r>
            <a:r>
              <a:rPr lang="cs-CZ" sz="2800" dirty="0">
                <a:solidFill>
                  <a:schemeClr val="bg2"/>
                </a:solidFill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 2" panose="05020102010507070707" pitchFamily="18" charset="2"/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     - </a:t>
            </a:r>
            <a:r>
              <a:rPr lang="cs-CZ" sz="2800" b="1" dirty="0">
                <a:solidFill>
                  <a:schemeClr val="bg2"/>
                </a:solidFill>
              </a:rPr>
              <a:t>zdroj energie pro slizniční buňky GIT ,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</a:rPr>
              <a:t>       protizánětlivý efekt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antioxidanty – vit. C,E, beta-karoten, Se, </a:t>
            </a:r>
            <a:r>
              <a:rPr lang="cs-CZ" sz="2800" b="1" dirty="0" err="1">
                <a:solidFill>
                  <a:schemeClr val="bg2"/>
                </a:solidFill>
              </a:rPr>
              <a:t>Zn</a:t>
            </a:r>
            <a:r>
              <a:rPr lang="cs-CZ" sz="2800" b="1" dirty="0">
                <a:solidFill>
                  <a:schemeClr val="bg2"/>
                </a:solidFill>
              </a:rPr>
              <a:t>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0,5 </a:t>
            </a:r>
            <a:r>
              <a:rPr lang="cs-CZ" sz="2800" b="1" dirty="0" err="1">
                <a:solidFill>
                  <a:schemeClr val="bg2"/>
                </a:solidFill>
              </a:rPr>
              <a:t>kcal</a:t>
            </a:r>
            <a:r>
              <a:rPr lang="cs-CZ" sz="2800" b="1" dirty="0">
                <a:solidFill>
                  <a:schemeClr val="bg2"/>
                </a:solidFill>
              </a:rPr>
              <a:t> v 1ml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</a:rPr>
              <a:t>neplní funkci kompletní enterální výživy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bg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60419" name="Nadpis 1">
            <a:extLst>
              <a:ext uri="{FF2B5EF4-FFF2-40B4-BE49-F238E27FC236}">
                <a16:creationId xmlns:a16="http://schemas.microsoft.com/office/drawing/2014/main" id="{4A9EAC1D-07FA-4081-8C12-A3958770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Intestamin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sah 1">
            <a:extLst>
              <a:ext uri="{FF2B5EF4-FFF2-40B4-BE49-F238E27FC236}">
                <a16:creationId xmlns:a16="http://schemas.microsoft.com/office/drawing/2014/main" id="{A6EB36CF-114E-492F-91E0-3757CC594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400" b="1">
                <a:cs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bg2"/>
                </a:solidFill>
                <a:cs typeface="Times New Roman" panose="02020603050405020304" pitchFamily="18" charset="0"/>
              </a:rPr>
              <a:t>denně  hodnotit toleranci EV,   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chemeClr val="bg2"/>
                </a:solidFill>
                <a:cs typeface="Times New Roman" panose="02020603050405020304" pitchFamily="18" charset="0"/>
              </a:rPr>
              <a:t> cílem je zabránit neadekvátnímu nutričnímu příjmu 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chemeClr val="bg2"/>
                </a:solidFill>
                <a:cs typeface="Times New Roman" panose="02020603050405020304" pitchFamily="18" charset="0"/>
              </a:rPr>
              <a:t>ordinace nic p.o., nic do NGS  v průběhu diagnostických a  terapeutických procedur  by se měla minimalizovat - prevence rozvoje ileu a nedostatečné výživy 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chemeClr val="bg2"/>
                </a:solidFill>
                <a:cs typeface="Times New Roman" panose="02020603050405020304" pitchFamily="18" charset="0"/>
              </a:rPr>
              <a:t>intolerance EV – zvracení, bolestí břicha, břišní distenze, dyskomfort pacienta, vysoký odpad z NGS, průjem,  vymizelá peristaltika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None/>
            </a:pPr>
            <a:endParaRPr lang="cs-CZ" altLang="cs-CZ" sz="2400">
              <a:solidFill>
                <a:schemeClr val="bg2"/>
              </a:solidFill>
            </a:endParaRPr>
          </a:p>
        </p:txBody>
      </p:sp>
      <p:sp>
        <p:nvSpPr>
          <p:cNvPr id="61443" name="Nadpis 2">
            <a:extLst>
              <a:ext uri="{FF2B5EF4-FFF2-40B4-BE49-F238E27FC236}">
                <a16:creationId xmlns:a16="http://schemas.microsoft.com/office/drawing/2014/main" id="{41310AB1-019A-420A-AC94-ABF57270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Tolerance enterální výživy </a:t>
            </a:r>
            <a:endParaRPr lang="cs-CZ" altLang="cs-CZ" sz="4400"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>
            <a:extLst>
              <a:ext uri="{FF2B5EF4-FFF2-40B4-BE49-F238E27FC236}">
                <a16:creationId xmlns:a16="http://schemas.microsoft.com/office/drawing/2014/main" id="{C0B9F78F-0595-406E-8439-4DF860FB4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bg2"/>
                </a:solidFill>
                <a:cs typeface="Times New Roman" panose="02020603050405020304" pitchFamily="18" charset="0"/>
              </a:rPr>
              <a:t>rutinní monitorace reziduálního gastrického objemu  (GRV) u pacientů s EV se   nedoporučuje (ASPEN)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bg2"/>
                </a:solidFill>
                <a:cs typeface="Times New Roman" panose="02020603050405020304" pitchFamily="18" charset="0"/>
              </a:rPr>
              <a:t>pokud  se monitoruje reziduální  gastrický objem  není doporučeno  zastavení EV při  odpadu &lt;500 ml  v případě, že nejsou přítomny známky  GIT intolerance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bg2"/>
                </a:solidFill>
                <a:cs typeface="Times New Roman" panose="02020603050405020304" pitchFamily="18" charset="0"/>
              </a:rPr>
              <a:t>zvýšit pozornost  při GRV  200- 500 ml</a:t>
            </a:r>
          </a:p>
          <a:p>
            <a:pPr marL="109537" indent="0" eaLnBrk="1" fontAlgn="auto" hangingPunct="1">
              <a:spcAft>
                <a:spcPts val="0"/>
              </a:spcAft>
              <a:buClr>
                <a:srgbClr val="FF3399"/>
              </a:buClr>
              <a:buFont typeface="Wingdings 2" panose="05020102010507070707" pitchFamily="18" charset="2"/>
              <a:buNone/>
              <a:defRPr/>
            </a:pPr>
            <a:endParaRPr lang="cs-CZ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109537" indent="0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109537" indent="0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altLang="cs-CZ" dirty="0">
              <a:solidFill>
                <a:schemeClr val="bg2"/>
              </a:solidFill>
            </a:endParaRPr>
          </a:p>
        </p:txBody>
      </p:sp>
      <p:sp>
        <p:nvSpPr>
          <p:cNvPr id="62467" name="Nadpis 2">
            <a:extLst>
              <a:ext uri="{FF2B5EF4-FFF2-40B4-BE49-F238E27FC236}">
                <a16:creationId xmlns:a16="http://schemas.microsoft.com/office/drawing/2014/main" id="{5AD302F3-3965-4B20-B3AF-DC5B0574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Reziduální gastrický objem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77BA48F-41A6-4C7E-A9EF-1EE8BA1C4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481138"/>
            <a:ext cx="8640762" cy="4525962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vždy vyloučit organickou příčinu potíží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redukovat/vysadit rizikovou medikaci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pamatovat na tekutinový management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dle počtu a tíže symptomů zpomalení EV o 50% (nevysazovat)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stop EV pouze při KI podávání, jinak zachovat trofickou dávkou 10-20ml/h, resp. 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  <a:sym typeface="Symbol"/>
              </a:rPr>
              <a:t> 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250-500 ml/d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při intoleranci horního GIT: zvážit podávání EV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jejunálně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(NGS+NJS,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biluminální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sonda) a přidat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prokinetika</a:t>
            </a:r>
            <a:endParaRPr lang="cs-CZ" sz="2800" b="1" dirty="0">
              <a:solidFill>
                <a:schemeClr val="bg2"/>
              </a:solidFill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při intoleranci dolního GIT: vyloučení infekce, symptom. terapie průjmu/zácpy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63491" name="Nadpis 2">
            <a:extLst>
              <a:ext uri="{FF2B5EF4-FFF2-40B4-BE49-F238E27FC236}">
                <a16:creationId xmlns:a16="http://schemas.microsoft.com/office/drawing/2014/main" id="{3D7DD3F3-2C97-43C3-9BCB-20DAD7147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2125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Terapie dysfunkce GIT</a:t>
            </a:r>
            <a:endParaRPr lang="cs-CZ" altLang="cs-CZ" sz="4000" b="1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0B80993-E9AB-4B71-A0CE-878B6575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Podpůrná terapie</a:t>
            </a:r>
          </a:p>
        </p:txBody>
      </p:sp>
      <p:sp>
        <p:nvSpPr>
          <p:cNvPr id="6451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82B7596-0608-4AEE-B3A7-9D9A43010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750" y="1916113"/>
            <a:ext cx="8643938" cy="410368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3399"/>
                </a:solidFill>
                <a:cs typeface="Times New Roman" panose="02020603050405020304" pitchFamily="18" charset="0"/>
              </a:rPr>
              <a:t>Prokinetika</a:t>
            </a:r>
            <a:endParaRPr lang="cs-CZ" altLang="cs-CZ" sz="2800" b="1">
              <a:solidFill>
                <a:srgbClr val="FF3399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    při gastroparéze :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endParaRPr lang="cs-CZ" altLang="cs-CZ" sz="2800" b="1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metoclopramid  3 x 10-20 mg i.v.  nebo 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  60 – 80 mg kontinuálně/ 24 hod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Erytromycin 100 – 300 mg v krátkodobé infuzi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</a:rPr>
              <a:t>   2-3 x denně v případě neúspěchu metoclopramidu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280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b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</a:br>
            <a:endParaRPr lang="cs-CZ" altLang="cs-CZ" sz="2800" b="1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800" b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sah 1">
            <a:extLst>
              <a:ext uri="{FF2B5EF4-FFF2-40B4-BE49-F238E27FC236}">
                <a16:creationId xmlns:a16="http://schemas.microsoft.com/office/drawing/2014/main" id="{FA62B520-B0C7-41B0-AAA2-93498521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CC0099"/>
                </a:solidFill>
                <a:cs typeface="Times New Roman" pitchFamily="18" charset="0"/>
              </a:rPr>
              <a:t>    </a:t>
            </a:r>
            <a:r>
              <a:rPr lang="cs-CZ" sz="2800" b="1" dirty="0" err="1">
                <a:solidFill>
                  <a:srgbClr val="CC0099"/>
                </a:solidFill>
                <a:cs typeface="Times New Roman" pitchFamily="18" charset="0"/>
              </a:rPr>
              <a:t>Antiulceróza</a:t>
            </a:r>
            <a:r>
              <a:rPr lang="cs-CZ" sz="2800" b="1" dirty="0">
                <a:solidFill>
                  <a:srgbClr val="CC0099"/>
                </a:solidFill>
                <a:cs typeface="Times New Roman" pitchFamily="18" charset="0"/>
              </a:rPr>
              <a:t>: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CC0099"/>
              </a:solidFill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sucralfate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4 x 1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tbl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u všech pacient</a:t>
            </a:r>
            <a:r>
              <a:rPr lang="cs-CZ" sz="2800" b="1" dirty="0">
                <a:solidFill>
                  <a:schemeClr val="bg2"/>
                </a:solidFill>
              </a:rPr>
              <a:t>ů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s vý</a:t>
            </a:r>
            <a:r>
              <a:rPr lang="cs-CZ" sz="2800" b="1" dirty="0">
                <a:solidFill>
                  <a:schemeClr val="bg2"/>
                </a:solidFill>
              </a:rPr>
              <a:t>ž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ivou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</a:t>
            </a:r>
            <a:r>
              <a:rPr lang="cs-CZ" sz="2800" b="1" dirty="0" err="1">
                <a:solidFill>
                  <a:schemeClr val="bg2"/>
                </a:solidFill>
              </a:rPr>
              <a:t>jejunálně</a:t>
            </a:r>
            <a:r>
              <a:rPr lang="cs-CZ" sz="2800" b="1" dirty="0">
                <a:solidFill>
                  <a:schemeClr val="bg2"/>
                </a:solidFill>
              </a:rPr>
              <a:t> a 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u </a:t>
            </a:r>
            <a:r>
              <a:rPr lang="cs-CZ" sz="2800" b="1" dirty="0">
                <a:solidFill>
                  <a:schemeClr val="bg2"/>
                </a:solidFill>
              </a:rPr>
              <a:t>pacientů 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s objemem  gastrické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výživy pod 500 ml/24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h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.,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nad  1000 ml/24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h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. - 1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tbl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na za</a:t>
            </a:r>
            <a:r>
              <a:rPr lang="cs-CZ" sz="2800" b="1" dirty="0">
                <a:solidFill>
                  <a:schemeClr val="bg2"/>
                </a:solidFill>
              </a:rPr>
              <a:t>č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átku no</a:t>
            </a:r>
            <a:r>
              <a:rPr lang="cs-CZ" sz="2800" b="1" dirty="0">
                <a:solidFill>
                  <a:schemeClr val="bg2"/>
                </a:solidFill>
              </a:rPr>
              <a:t>č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ní pauzy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bg2"/>
                </a:solidFill>
                <a:cs typeface="Arial" charset="0"/>
              </a:rPr>
              <a:t>H2 </a:t>
            </a:r>
            <a:r>
              <a:rPr lang="cs-CZ" sz="2800" b="1" dirty="0" err="1">
                <a:solidFill>
                  <a:schemeClr val="bg2"/>
                </a:solidFill>
                <a:cs typeface="Arial" charset="0"/>
              </a:rPr>
              <a:t>blokátory</a:t>
            </a:r>
            <a:r>
              <a:rPr lang="cs-CZ" sz="2800" b="1" dirty="0">
                <a:solidFill>
                  <a:schemeClr val="bg2"/>
                </a:solidFill>
                <a:cs typeface="Arial" charset="0"/>
              </a:rPr>
              <a:t> a  PPI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podávat pouze u pac. s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C0099"/>
              </a:buClr>
              <a:buFont typeface="Wingdings 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v</a:t>
            </a:r>
            <a:r>
              <a:rPr lang="cs-CZ" sz="2800" b="1" dirty="0">
                <a:solidFill>
                  <a:schemeClr val="bg2"/>
                </a:solidFill>
              </a:rPr>
              <a:t>ř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edovou chorobou 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gastroduodena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(i</a:t>
            </a:r>
            <a:r>
              <a:rPr lang="cs-CZ" sz="2800" b="1" i="1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anamnesticky</a:t>
            </a:r>
            <a:r>
              <a:rPr lang="cs-CZ" sz="2800" b="1" i="1" dirty="0">
                <a:solidFill>
                  <a:schemeClr val="bg2"/>
                </a:solidFill>
                <a:cs typeface="Times New Roman" pitchFamily="18" charset="0"/>
              </a:rPr>
              <a:t>)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,  u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polytraumat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,  </a:t>
            </a:r>
            <a:r>
              <a:rPr lang="cs-CZ" sz="2800" b="1" dirty="0" err="1">
                <a:solidFill>
                  <a:schemeClr val="bg2"/>
                </a:solidFill>
                <a:cs typeface="Times New Roman" pitchFamily="18" charset="0"/>
              </a:rPr>
              <a:t>kraniotraumat</a:t>
            </a: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, 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popálenin a u pac. s terapeutickými dávkami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r>
              <a:rPr lang="cs-CZ" sz="2800" b="1" dirty="0">
                <a:solidFill>
                  <a:schemeClr val="bg2"/>
                </a:solidFill>
                <a:cs typeface="Times New Roman" pitchFamily="18" charset="0"/>
              </a:rPr>
              <a:t>   kortikoidů</a:t>
            </a: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65539" name="Nadpis 2">
            <a:extLst>
              <a:ext uri="{FF2B5EF4-FFF2-40B4-BE49-F238E27FC236}">
                <a16:creationId xmlns:a16="http://schemas.microsoft.com/office/drawing/2014/main" id="{43A24626-AC2F-4FF8-9C11-D613911E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</a:rPr>
              <a:t>Podpůrná terapie</a:t>
            </a:r>
            <a:endParaRPr lang="cs-CZ" altLang="cs-CZ" sz="4400" b="1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A657A7A-F789-43DC-9A14-869C1826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b="1">
              <a:solidFill>
                <a:srgbClr val="FFFF66"/>
              </a:solidFill>
              <a:latin typeface="Tahoma" panose="020B0604030504040204" pitchFamily="34" charset="0"/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46611830-DAC6-456C-9EA9-2C69B5B9F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FF"/>
                </a:solidFill>
                <a:latin typeface="Tahoma" panose="020B0604030504040204" pitchFamily="34" charset="0"/>
              </a:rPr>
              <a:t>   Včasné zavedení enterální výživy u kriticky nemocného pacienta je nesmírně důležité. Již samotné užití enterální cesty podání živin je schopno významně snížit produkci cytokinů, katabolických hormonů i proteinů akutní fáze a omezit tak metabolický stres organizmu.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A4618946-13CB-4F28-9216-4BFA02046F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692150"/>
            <a:ext cx="8229600" cy="1143000"/>
          </a:xfrm>
        </p:spPr>
        <p:txBody>
          <a:bodyPr lIns="45720" rIns="45720" bIns="45720" anchor="ctr"/>
          <a:lstStyle/>
          <a:p>
            <a:pPr algn="ctr" eaLnBrk="1" hangingPunct="1"/>
            <a:r>
              <a:rPr lang="cs-CZ" altLang="cs-CZ" sz="4400" b="1">
                <a:solidFill>
                  <a:srgbClr val="0070C0"/>
                </a:solidFill>
                <a:cs typeface="Times New Roman" panose="02020603050405020304" pitchFamily="18" charset="0"/>
              </a:rPr>
              <a:t>Zásady nutri</a:t>
            </a:r>
            <a:r>
              <a:rPr lang="cs-CZ" altLang="cs-CZ" sz="4400" b="1">
                <a:solidFill>
                  <a:srgbClr val="0070C0"/>
                </a:solidFill>
              </a:rPr>
              <a:t>č</a:t>
            </a:r>
            <a:r>
              <a:rPr lang="cs-CZ" altLang="cs-CZ" sz="4400" b="1">
                <a:solidFill>
                  <a:srgbClr val="0070C0"/>
                </a:solidFill>
                <a:cs typeface="Times New Roman" panose="02020603050405020304" pitchFamily="18" charset="0"/>
              </a:rPr>
              <a:t>ní podpory u pacienta v kritickém stavu</a:t>
            </a:r>
            <a:endParaRPr lang="cs-CZ" altLang="cs-CZ" sz="4400">
              <a:solidFill>
                <a:srgbClr val="0070C0"/>
              </a:solidFill>
            </a:endParaRPr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DD1BFC9B-F915-42B6-8770-11E73A43EA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2060575"/>
            <a:ext cx="8075613" cy="4065588"/>
          </a:xfrm>
        </p:spPr>
        <p:txBody>
          <a:bodyPr/>
          <a:lstStyle/>
          <a:p>
            <a:pPr marL="419100" indent="-382588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náležité vyšetření nutričního stavu pacienta</a:t>
            </a:r>
          </a:p>
          <a:p>
            <a:pPr marL="419100" indent="-382588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stanovení adekvátní potřeby makronutrientů, mikronutrientů, tekutin i elektrolytů</a:t>
            </a:r>
          </a:p>
          <a:p>
            <a:pPr marL="419100" indent="-382588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sledování klinického stavu </a:t>
            </a:r>
          </a:p>
          <a:p>
            <a:pPr marL="419100" indent="-382588"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58"/>
                </a:solidFill>
              </a:rPr>
              <a:t>monitorace tolerance a odpovědi pacienta na </a:t>
            </a:r>
          </a:p>
          <a:p>
            <a:pPr marL="419100" indent="-382588" eaLnBrk="1" hangingPunct="1"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58"/>
                </a:solidFill>
              </a:rPr>
              <a:t>    nutriční podporu  </a:t>
            </a:r>
          </a:p>
          <a:p>
            <a:pPr marL="419100" indent="-382588" eaLnBrk="1" hangingPunct="1">
              <a:buFont typeface="Wingdings 2" panose="05020102010507070707" pitchFamily="18" charset="2"/>
              <a:buNone/>
            </a:pPr>
            <a:endParaRPr lang="cs-CZ" altLang="cs-CZ" sz="2400" b="1" i="1">
              <a:solidFill>
                <a:srgbClr val="000058"/>
              </a:solidFill>
            </a:endParaRPr>
          </a:p>
          <a:p>
            <a:pPr marL="419100" indent="-382588" algn="ctr" eaLnBrk="1" hangingPunct="1">
              <a:buFont typeface="Wingdings 2" panose="05020102010507070707" pitchFamily="18" charset="2"/>
              <a:buNone/>
            </a:pPr>
            <a:r>
              <a:rPr lang="cs-CZ" altLang="cs-CZ" sz="2400" b="1" i="1">
                <a:solidFill>
                  <a:srgbClr val="000058"/>
                </a:solidFill>
              </a:rPr>
              <a:t>vede k minimalizaci komplikací spojených s umělou výživou </a:t>
            </a:r>
            <a:endParaRPr lang="cs-CZ" altLang="cs-CZ" sz="2400" i="1">
              <a:solidFill>
                <a:srgbClr val="000058"/>
              </a:solidFill>
            </a:endParaRPr>
          </a:p>
          <a:p>
            <a:pPr marL="419100" indent="-382588" eaLnBrk="1" hangingPunct="1">
              <a:buFont typeface="Wingdings 2" panose="05020102010507070707" pitchFamily="18" charset="2"/>
              <a:buNone/>
            </a:pPr>
            <a:r>
              <a:rPr lang="cs-CZ" altLang="cs-CZ" sz="1400" b="1">
                <a:solidFill>
                  <a:srgbClr val="000058"/>
                </a:solidFill>
              </a:rPr>
              <a:t>                                                                                                                           Zanello 2006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7045F3-F05A-49AF-A707-A340F0E877FA}"/>
              </a:ext>
            </a:extLst>
          </p:cNvPr>
          <p:cNvSpPr txBox="1">
            <a:spLocks noGrp="1"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</p:spPr>
        <p:txBody>
          <a:bodyPr lIns="0" rIns="0" bIns="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rPr>
              <a:t>Kurz IM  Brno 2010</a:t>
            </a:r>
            <a:endParaRPr lang="el-GR" sz="1000">
              <a:solidFill>
                <a:schemeClr val="tx2">
                  <a:shade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5BD2F632-DBEB-4D5B-98D4-59604AB98AB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789363"/>
            <a:ext cx="8062913" cy="2087562"/>
          </a:xfrm>
        </p:spPr>
        <p:txBody>
          <a:bodyPr/>
          <a:lstStyle/>
          <a:p>
            <a:pPr eaLnBrk="1" hangingPunct="1"/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br>
              <a:rPr lang="cs-CZ" altLang="cs-CZ" sz="3600">
                <a:latin typeface="Calibri" panose="020F0502020204030204" pitchFamily="34" charset="0"/>
              </a:rPr>
            </a:br>
            <a:endParaRPr lang="cs-CZ" altLang="cs-CZ" sz="36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Obdélník 3">
            <a:extLst>
              <a:ext uri="{FF2B5EF4-FFF2-40B4-BE49-F238E27FC236}">
                <a16:creationId xmlns:a16="http://schemas.microsoft.com/office/drawing/2014/main" id="{0922E47C-2B93-467C-BEDD-90848C9C8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20713"/>
            <a:ext cx="8064500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0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Guidelines for the Provision and Assessment of Nutrition</a:t>
            </a:r>
            <a:r>
              <a:rPr lang="cs-CZ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Support Therapy in the Adult Critically Ill Patient: </a:t>
            </a:r>
            <a:endParaRPr lang="cs-CZ" altLang="cs-CZ" sz="3600" b="1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3600" b="1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Society</a:t>
            </a:r>
            <a:r>
              <a:rPr lang="cs-CZ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of Critical Care Medicine (SCCM) and American Society</a:t>
            </a:r>
            <a:r>
              <a:rPr lang="cs-CZ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1">
                <a:solidFill>
                  <a:schemeClr val="bg2"/>
                </a:solidFill>
                <a:latin typeface="Calibri" panose="020F0502020204030204" pitchFamily="34" charset="0"/>
              </a:rPr>
              <a:t>for Parenteral and Enteral Nutrition (A.S.P.E.N.)</a:t>
            </a:r>
            <a:r>
              <a:rPr lang="en-US" altLang="cs-CZ" sz="3600">
                <a:solidFill>
                  <a:schemeClr val="bg2"/>
                </a:solidFill>
                <a:latin typeface="Lucida Sans Unicode" panose="020B0602030504020204" pitchFamily="34" charset="0"/>
              </a:rPr>
              <a:t> </a:t>
            </a:r>
            <a:endParaRPr lang="cs-CZ" altLang="cs-CZ" sz="3600">
              <a:solidFill>
                <a:schemeClr val="bg2"/>
              </a:solidFill>
              <a:latin typeface="Lucida Sans Unicode" panose="020B0602030504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bg2"/>
              </a:solidFill>
              <a:latin typeface="Lucida Sans Unicode" panose="020B0602030504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            </a:t>
            </a:r>
            <a:r>
              <a:rPr lang="en-US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Journal of Parenteral and Enteral</a:t>
            </a: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Nutrition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            Volume 40 Number 2  February 2016 159–211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            c 2016 American Society for Parenteral and Enteral Nutrition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            and</a:t>
            </a:r>
            <a:r>
              <a:rPr lang="en-US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Society of Critical Care</a:t>
            </a: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Medicine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            DOI: 10.1177/0148607115621863  jpen.sagepub.com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Lucida Sans Unicode" panose="020B0602030504020204" pitchFamily="34" charset="0"/>
              </a:rPr>
              <a:t>             hosted at online.sagepub.com</a:t>
            </a:r>
            <a:endParaRPr lang="cs-CZ" altLang="cs-CZ" sz="160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CB85500-1921-400C-91DC-F5468165F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400" b="1">
                <a:solidFill>
                  <a:srgbClr val="0070C0"/>
                </a:solidFill>
                <a:cs typeface="Times New Roman" pitchFamily="18" charset="0"/>
              </a:rPr>
              <a:t>Zásady nutri</a:t>
            </a:r>
            <a:r>
              <a:rPr lang="cs-CZ" sz="4400" b="1">
                <a:solidFill>
                  <a:srgbClr val="0070C0"/>
                </a:solidFill>
              </a:rPr>
              <a:t>č</a:t>
            </a:r>
            <a:r>
              <a:rPr lang="cs-CZ" sz="4400" b="1">
                <a:solidFill>
                  <a:srgbClr val="0070C0"/>
                </a:solidFill>
                <a:cs typeface="Times New Roman" pitchFamily="18" charset="0"/>
              </a:rPr>
              <a:t>ní podpory u pacienta v kritickém stavu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CEF9A54-24E9-449C-9323-6A55D0D51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435975" cy="4389437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400" b="1">
              <a:solidFill>
                <a:schemeClr val="bg2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č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ím je pacient v t</a:t>
            </a:r>
            <a:r>
              <a:rPr lang="cs-CZ" altLang="cs-CZ" sz="2800" b="1">
                <a:solidFill>
                  <a:schemeClr val="bg2"/>
                </a:solidFill>
              </a:rPr>
              <a:t>ěž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ším stavu, tím </a:t>
            </a:r>
            <a:r>
              <a:rPr lang="cs-CZ" altLang="cs-CZ" sz="2800" b="1">
                <a:solidFill>
                  <a:schemeClr val="bg2"/>
                </a:solidFill>
              </a:rPr>
              <a:t> 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opatrn</a:t>
            </a:r>
            <a:r>
              <a:rPr lang="cs-CZ" altLang="cs-CZ" sz="2800" b="1">
                <a:solidFill>
                  <a:schemeClr val="bg2"/>
                </a:solidFill>
              </a:rPr>
              <a:t>ě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jší musíme být  v dávkách </a:t>
            </a:r>
            <a:r>
              <a:rPr lang="cs-CZ" altLang="cs-CZ" sz="2800" b="1">
                <a:solidFill>
                  <a:schemeClr val="bg2"/>
                </a:solidFill>
              </a:rPr>
              <a:t> 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jednotlivých substrát</a:t>
            </a:r>
            <a:r>
              <a:rPr lang="cs-CZ" altLang="cs-CZ" sz="2800" b="1">
                <a:solidFill>
                  <a:schemeClr val="bg2"/>
                </a:solidFill>
              </a:rPr>
              <a:t>ů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, nejsme schopni </a:t>
            </a:r>
            <a:r>
              <a:rPr lang="cs-CZ" altLang="cs-CZ" sz="2800" b="1">
                <a:solidFill>
                  <a:schemeClr val="bg2"/>
                </a:solidFill>
              </a:rPr>
              <a:t> 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dosáhnout vyrovnanou N</a:t>
            </a:r>
            <a:r>
              <a:rPr lang="cs-CZ" altLang="cs-CZ" sz="2800" b="1">
                <a:solidFill>
                  <a:schemeClr val="bg2"/>
                </a:solidFill>
              </a:rPr>
              <a:t>-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bilanci  !</a:t>
            </a:r>
            <a:endParaRPr lang="cs-CZ" altLang="cs-CZ" sz="2800" b="1">
              <a:solidFill>
                <a:schemeClr val="bg2"/>
              </a:solidFill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chemeClr val="bg2"/>
              </a:solidFill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zatí</a:t>
            </a:r>
            <a:r>
              <a:rPr lang="cs-CZ" altLang="cs-CZ" sz="2800" b="1">
                <a:solidFill>
                  <a:schemeClr val="bg2"/>
                </a:solidFill>
              </a:rPr>
              <a:t>ž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ení metabolických drah ji</a:t>
            </a:r>
            <a:r>
              <a:rPr lang="cs-CZ" altLang="cs-CZ" sz="2800" b="1">
                <a:solidFill>
                  <a:schemeClr val="bg2"/>
                </a:solidFill>
              </a:rPr>
              <a:t>ž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beztak p</a:t>
            </a:r>
            <a:r>
              <a:rPr lang="cs-CZ" altLang="cs-CZ" sz="2800" b="1">
                <a:solidFill>
                  <a:schemeClr val="bg2"/>
                </a:solidFill>
              </a:rPr>
              <a:t>ř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etí</a:t>
            </a:r>
            <a:r>
              <a:rPr lang="cs-CZ" altLang="cs-CZ" sz="2800" b="1">
                <a:solidFill>
                  <a:schemeClr val="bg2"/>
                </a:solidFill>
              </a:rPr>
              <a:t>ž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ených stresem  vede ke zhoršování celé </a:t>
            </a:r>
            <a:r>
              <a:rPr lang="cs-CZ" altLang="cs-CZ" sz="2800" b="1">
                <a:solidFill>
                  <a:schemeClr val="bg2"/>
                </a:solidFill>
              </a:rPr>
              <a:t>ř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ady funkcí vitáln</a:t>
            </a:r>
            <a:r>
              <a:rPr lang="cs-CZ" altLang="cs-CZ" sz="2800" b="1">
                <a:solidFill>
                  <a:schemeClr val="bg2"/>
                </a:solidFill>
              </a:rPr>
              <a:t>ě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d</a:t>
            </a:r>
            <a:r>
              <a:rPr lang="cs-CZ" altLang="cs-CZ" sz="2800" b="1">
                <a:solidFill>
                  <a:schemeClr val="bg2"/>
                </a:solidFill>
              </a:rPr>
              <a:t>ů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le</a:t>
            </a:r>
            <a:r>
              <a:rPr lang="cs-CZ" altLang="cs-CZ" sz="2800" b="1">
                <a:solidFill>
                  <a:schemeClr val="bg2"/>
                </a:solidFill>
              </a:rPr>
              <a:t>ž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itých pro  kriticky nemocné</a:t>
            </a:r>
          </a:p>
          <a:p>
            <a:pPr algn="just"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endParaRPr lang="cs-CZ" altLang="cs-CZ" sz="2800" b="1">
              <a:solidFill>
                <a:schemeClr val="bg2"/>
              </a:solidFill>
            </a:endParaRPr>
          </a:p>
          <a:p>
            <a:pPr eaLnBrk="1" hangingPunct="1"/>
            <a:endParaRPr lang="cs-CZ" altLang="cs-CZ" sz="2400" b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79D6A832-5CE2-4F66-A556-8730D5FAB6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400" b="1">
                <a:solidFill>
                  <a:srgbClr val="0070C0"/>
                </a:solidFill>
                <a:cs typeface="Times New Roman" pitchFamily="18" charset="0"/>
              </a:rPr>
              <a:t>Zásady nutri</a:t>
            </a:r>
            <a:r>
              <a:rPr lang="cs-CZ" sz="4400" b="1">
                <a:solidFill>
                  <a:srgbClr val="0070C0"/>
                </a:solidFill>
              </a:rPr>
              <a:t>č</a:t>
            </a:r>
            <a:r>
              <a:rPr lang="cs-CZ" sz="4400" b="1">
                <a:solidFill>
                  <a:srgbClr val="0070C0"/>
                </a:solidFill>
                <a:cs typeface="Times New Roman" pitchFamily="18" charset="0"/>
              </a:rPr>
              <a:t>ní podpory u pacienta v kritickém stavu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15A6B4F-B77C-4B8C-8028-ACA516AB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400" b="1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postupné zvyšování nutriční zátěže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časné zavedení enterální výživy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</a:rPr>
              <a:t>zvyšování energetické nálože při zlepšování stavu pacienta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, </a:t>
            </a:r>
            <a:r>
              <a:rPr lang="cs-CZ" altLang="cs-CZ" sz="2800" b="1">
                <a:solidFill>
                  <a:schemeClr val="bg2"/>
                </a:solidFill>
              </a:rPr>
              <a:t>který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 se dostává do anabolické fáze a je schopný zvýšený p</a:t>
            </a:r>
            <a:r>
              <a:rPr lang="cs-CZ" altLang="cs-CZ" sz="2800" b="1">
                <a:solidFill>
                  <a:schemeClr val="bg2"/>
                </a:solidFill>
              </a:rPr>
              <a:t>ř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ísun </a:t>
            </a:r>
            <a:r>
              <a:rPr lang="cs-CZ" altLang="cs-CZ" sz="2800" b="1">
                <a:solidFill>
                  <a:schemeClr val="bg2"/>
                </a:solidFill>
              </a:rPr>
              <a:t>ž</a:t>
            </a: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ivin utilizovat.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endParaRPr lang="cs-CZ" altLang="cs-CZ" sz="2400" b="1">
              <a:solidFill>
                <a:schemeClr val="bg2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endParaRPr lang="cs-CZ" altLang="cs-CZ" sz="2400" b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39D09BA-D4D2-4E48-99AE-D4E06CCD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b="1">
              <a:solidFill>
                <a:srgbClr val="FFFF66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84F79FB-C8B6-4BC8-AB45-A9458AF9D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 eaLnBrk="1" hangingPunct="1">
              <a:buFontTx/>
              <a:buNone/>
            </a:pPr>
            <a:endParaRPr lang="cs-CZ" altLang="cs-CZ" sz="3600" b="1">
              <a:solidFill>
                <a:srgbClr val="FF00FF"/>
              </a:solidFill>
              <a:latin typeface="Tahoma" panose="020B0604030504040204" pitchFamily="34" charset="0"/>
            </a:endParaRPr>
          </a:p>
          <a:p>
            <a:pPr lvl="1" algn="ctr" eaLnBrk="1" hangingPunct="1">
              <a:buFontTx/>
              <a:buNone/>
            </a:pPr>
            <a:r>
              <a:rPr lang="cs-CZ" altLang="cs-CZ" sz="3600" b="1">
                <a:solidFill>
                  <a:srgbClr val="FF00FF"/>
                </a:solidFill>
                <a:latin typeface="Tahoma" panose="020B0604030504040204" pitchFamily="34" charset="0"/>
              </a:rPr>
              <a:t>Nutriční podpora je neoddělitelnou součástí intenzivní péče o pacienta kriticky nemocného.</a:t>
            </a:r>
          </a:p>
          <a:p>
            <a:pPr lvl="1" algn="ctr" eaLnBrk="1" hangingPunct="1">
              <a:buFontTx/>
              <a:buNone/>
            </a:pPr>
            <a:endParaRPr lang="cs-CZ" altLang="cs-CZ" sz="3600" b="1">
              <a:solidFill>
                <a:srgbClr val="FF00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délník 1">
            <a:extLst>
              <a:ext uri="{FF2B5EF4-FFF2-40B4-BE49-F238E27FC236}">
                <a16:creationId xmlns:a16="http://schemas.microsoft.com/office/drawing/2014/main" id="{5CC6CB16-BF37-4F30-A441-E94FC349B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644900"/>
            <a:ext cx="813752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0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Canadian Clinical Practice Guidelines for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Nutrition  Support in Mechanically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Ventilated, Critically Ill Adult Patients (2009)</a:t>
            </a:r>
            <a:endParaRPr lang="cs-CZ" altLang="cs-CZ" sz="2800" b="1" i="1">
              <a:solidFill>
                <a:schemeClr val="bg2"/>
              </a:solidFill>
              <a:cs typeface="Times New Roman" panose="02020603050405020304" pitchFamily="18" charset="0"/>
            </a:endParaRPr>
          </a:p>
        </p:txBody>
      </p:sp>
      <p:sp>
        <p:nvSpPr>
          <p:cNvPr id="21507" name="Obdélník 2">
            <a:extLst>
              <a:ext uri="{FF2B5EF4-FFF2-40B4-BE49-F238E27FC236}">
                <a16:creationId xmlns:a16="http://schemas.microsoft.com/office/drawing/2014/main" id="{EE1F77A0-18DA-4116-B5A9-646001748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125538"/>
            <a:ext cx="76327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0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58"/>
                </a:solidFill>
                <a:cs typeface="Times New Roman" panose="02020603050405020304" pitchFamily="18" charset="0"/>
              </a:rPr>
              <a:t>ESPEN Guidelines on Enteral Nutrition : Intensive care  (2006)</a:t>
            </a:r>
          </a:p>
        </p:txBody>
      </p:sp>
      <p:sp>
        <p:nvSpPr>
          <p:cNvPr id="21508" name="Obdélník 3">
            <a:extLst>
              <a:ext uri="{FF2B5EF4-FFF2-40B4-BE49-F238E27FC236}">
                <a16:creationId xmlns:a16="http://schemas.microsoft.com/office/drawing/2014/main" id="{8CD02E5A-5852-4E47-A13E-243DFE827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349500"/>
            <a:ext cx="70564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0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3A3A3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ESPEN Guidelines on Parenteral Nutrition: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Intensive care (2009)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2890DA29-D506-4496-9A17-A021ABD75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F9F899F3-2935-4BFA-A0A1-A59169F7A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Strategie nutriční podpory se posunula do </a:t>
            </a:r>
            <a:r>
              <a:rPr lang="cs-CZ" sz="2400" b="1" u="sng" dirty="0">
                <a:solidFill>
                  <a:schemeClr val="bg2"/>
                </a:solidFill>
                <a:cs typeface="Times New Roman" panose="02020603050405020304" pitchFamily="18" charset="0"/>
              </a:rPr>
              <a:t>nutriční terapie </a:t>
            </a:r>
          </a:p>
          <a:p>
            <a:pPr>
              <a:defRPr/>
            </a:pP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vliv na  metabolickou odpověď na stres</a:t>
            </a:r>
          </a:p>
          <a:p>
            <a:pPr>
              <a:defRPr/>
            </a:pP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prevence buněčného oxidativního  stresu</a:t>
            </a:r>
          </a:p>
          <a:p>
            <a:pPr>
              <a:defRPr/>
            </a:pP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modulace imunitní odpovědi </a:t>
            </a:r>
          </a:p>
          <a:p>
            <a:pPr>
              <a:defRPr/>
            </a:pPr>
            <a:endParaRPr lang="cs-CZ" dirty="0">
              <a:solidFill>
                <a:schemeClr val="bg2"/>
              </a:solidFill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Časná enterální výživa s adekvátní dodávkou makro a </a:t>
            </a:r>
            <a:r>
              <a:rPr lang="cs-CZ" sz="24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mikronutrientů</a:t>
            </a: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 a  s pečlivou kontrolou glykemie je proaktivní terapeutickou strategií, která  má vliv na tíži onemocnění, četnost komplikací, zkrácení doby hospitalizace na JIP a příznivě ovlivňuje </a:t>
            </a:r>
            <a:r>
              <a:rPr lang="cs-CZ" sz="2400" b="1" dirty="0" err="1">
                <a:solidFill>
                  <a:schemeClr val="bg2"/>
                </a:solidFill>
                <a:cs typeface="Times New Roman" panose="02020603050405020304" pitchFamily="18" charset="0"/>
              </a:rPr>
              <a:t>outcome</a:t>
            </a:r>
            <a:r>
              <a:rPr lang="cs-CZ" sz="2400" b="1" dirty="0">
                <a:solidFill>
                  <a:schemeClr val="bg2"/>
                </a:solidFill>
                <a:cs typeface="Times New Roman" panose="02020603050405020304" pitchFamily="18" charset="0"/>
              </a:rPr>
              <a:t> pacienta</a:t>
            </a:r>
          </a:p>
          <a:p>
            <a:pPr eaLnBrk="1" hangingPunct="1">
              <a:defRPr/>
            </a:pPr>
            <a:endParaRPr lang="cs-CZ" altLang="cs-CZ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F1EDAFEF-0AB1-4A27-B8FB-8475C2553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bg2"/>
                </a:solidFill>
              </a:rPr>
              <a:t>zjistit a napravit </a:t>
            </a:r>
            <a:r>
              <a:rPr lang="cs-CZ" sz="3600" b="1" dirty="0" err="1">
                <a:solidFill>
                  <a:schemeClr val="bg2"/>
                </a:solidFill>
              </a:rPr>
              <a:t>preexistující</a:t>
            </a:r>
            <a:r>
              <a:rPr lang="cs-CZ" sz="3600" b="1" dirty="0">
                <a:solidFill>
                  <a:schemeClr val="bg2"/>
                </a:solidFill>
              </a:rPr>
              <a:t>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 2"/>
              <a:buNone/>
              <a:defRPr/>
            </a:pPr>
            <a:r>
              <a:rPr lang="cs-CZ" sz="3600" b="1" dirty="0">
                <a:solidFill>
                  <a:schemeClr val="bg2"/>
                </a:solidFill>
              </a:rPr>
              <a:t>   malnutrici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bg2"/>
                </a:solidFill>
              </a:rPr>
              <a:t>zabránit progresivní bílkovinné a 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 2"/>
              <a:buNone/>
              <a:defRPr/>
            </a:pPr>
            <a:r>
              <a:rPr lang="cs-CZ" sz="3600" b="1" dirty="0">
                <a:solidFill>
                  <a:schemeClr val="bg2"/>
                </a:solidFill>
              </a:rPr>
              <a:t>   energetické malnutrici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bg2"/>
                </a:solidFill>
              </a:rPr>
              <a:t>optimalizovat pacientovu metabolickou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 2"/>
              <a:buNone/>
              <a:defRPr/>
            </a:pPr>
            <a:r>
              <a:rPr lang="cs-CZ" sz="3600" b="1" dirty="0">
                <a:solidFill>
                  <a:schemeClr val="bg2"/>
                </a:solidFill>
              </a:rPr>
              <a:t>   situaci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bg2"/>
                </a:solidFill>
              </a:rPr>
              <a:t>snížit morbiditu a zkrátit období 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CC0099"/>
              </a:buClr>
              <a:buFont typeface="Wingdings 2"/>
              <a:buNone/>
              <a:defRPr/>
            </a:pPr>
            <a:r>
              <a:rPr lang="cs-CZ" sz="3600" b="1" dirty="0">
                <a:solidFill>
                  <a:schemeClr val="bg2"/>
                </a:solidFill>
              </a:rPr>
              <a:t>   rekonvalescence  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3555" name="Nadpis 1">
            <a:extLst>
              <a:ext uri="{FF2B5EF4-FFF2-40B4-BE49-F238E27FC236}">
                <a16:creationId xmlns:a16="http://schemas.microsoft.com/office/drawing/2014/main" id="{5B77C140-A399-4C16-BF0D-1C6CA7D00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613"/>
            <a:ext cx="7467600" cy="936625"/>
          </a:xfrm>
        </p:spPr>
        <p:txBody>
          <a:bodyPr/>
          <a:lstStyle/>
          <a:p>
            <a:pPr algn="ctr" eaLnBrk="1" hangingPunct="1"/>
            <a:br>
              <a:rPr lang="cs-CZ" altLang="cs-CZ" sz="5400" b="1">
                <a:solidFill>
                  <a:srgbClr val="0070C0"/>
                </a:solidFill>
              </a:rPr>
            </a:br>
            <a:br>
              <a:rPr lang="cs-CZ" altLang="cs-CZ" sz="5400" b="1">
                <a:solidFill>
                  <a:srgbClr val="0070C0"/>
                </a:solidFill>
              </a:rPr>
            </a:br>
            <a:br>
              <a:rPr lang="cs-CZ" altLang="cs-CZ" sz="5400" b="1">
                <a:solidFill>
                  <a:srgbClr val="0070C0"/>
                </a:solidFill>
              </a:rPr>
            </a:br>
            <a:br>
              <a:rPr lang="cs-CZ" altLang="cs-CZ" sz="5400" b="1">
                <a:solidFill>
                  <a:srgbClr val="0070C0"/>
                </a:solidFill>
              </a:rPr>
            </a:br>
            <a:r>
              <a:rPr lang="cs-CZ" altLang="cs-CZ" sz="5400" b="1">
                <a:solidFill>
                  <a:srgbClr val="0070C0"/>
                </a:solidFill>
              </a:rPr>
              <a:t> Cíl nutriční podpory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559051C-F57C-440D-95B6-70211D98C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70C0"/>
                </a:solidFill>
              </a:rPr>
              <a:t>Změny metabolizmu ve stresu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94BB0C2-754D-473C-B277-CE4F4931C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924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aktivace osy hypothalamus – hypofýza -nadledviny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zvýšení hladiny korizolu, katecholaminů, glukagonu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inzulinorezistence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stimulace glykogenolýzy a   glukoneogenézy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zvýšení metabolizmu bílkovin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proteolýza s úbytkem svalové hmoty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zvýšené ztráty N 40 g/den a více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chemeClr val="bg2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endParaRPr lang="cs-CZ" altLang="cs-CZ" sz="28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ok">
  <a:themeElements>
    <a:clrScheme name="Vlastní 1">
      <a:dk1>
        <a:srgbClr val="FFFFFF"/>
      </a:dk1>
      <a:lt1>
        <a:srgbClr val="FFFFFF"/>
      </a:lt1>
      <a:dk2>
        <a:srgbClr val="000058"/>
      </a:dk2>
      <a:lt2>
        <a:srgbClr val="4040FF"/>
      </a:lt2>
      <a:accent1>
        <a:srgbClr val="0000C1"/>
      </a:accent1>
      <a:accent2>
        <a:srgbClr val="47D1FF"/>
      </a:accent2>
      <a:accent3>
        <a:srgbClr val="000090"/>
      </a:accent3>
      <a:accent4>
        <a:srgbClr val="A3A3A3"/>
      </a:accent4>
      <a:accent5>
        <a:srgbClr val="326993"/>
      </a:accent5>
      <a:accent6>
        <a:srgbClr val="00B7F4"/>
      </a:accent6>
      <a:hlink>
        <a:srgbClr val="000058"/>
      </a:hlink>
      <a:folHlink>
        <a:srgbClr val="000058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2427</TotalTime>
  <Words>2868</Words>
  <Application>Microsoft Office PowerPoint</Application>
  <PresentationFormat>Předvádění na obrazovce (4:3)</PresentationFormat>
  <Paragraphs>528</Paragraphs>
  <Slides>52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52</vt:i4>
      </vt:variant>
    </vt:vector>
  </HeadingPairs>
  <TitlesOfParts>
    <vt:vector size="64" baseType="lpstr">
      <vt:lpstr>Arial</vt:lpstr>
      <vt:lpstr>Calibri</vt:lpstr>
      <vt:lpstr>Lucida Sans Unicode</vt:lpstr>
      <vt:lpstr>Symbol</vt:lpstr>
      <vt:lpstr>Tahoma</vt:lpstr>
      <vt:lpstr>Times New Roman</vt:lpstr>
      <vt:lpstr>Verdana</vt:lpstr>
      <vt:lpstr>Wingdings</vt:lpstr>
      <vt:lpstr>Wingdings 2</vt:lpstr>
      <vt:lpstr>Wingdings 3</vt:lpstr>
      <vt:lpstr>Tok</vt:lpstr>
      <vt:lpstr>Shluk</vt:lpstr>
      <vt:lpstr>Enterální výživa kriticky  nemocných</vt:lpstr>
      <vt:lpstr>Obsah :</vt:lpstr>
      <vt:lpstr>Prezentace aplikace PowerPoint</vt:lpstr>
      <vt:lpstr>Prezentace aplikace PowerPoint</vt:lpstr>
      <vt:lpstr>               </vt:lpstr>
      <vt:lpstr>Prezentace aplikace PowerPoint</vt:lpstr>
      <vt:lpstr>Prezentace aplikace PowerPoint</vt:lpstr>
      <vt:lpstr>     Cíl nutriční podpory</vt:lpstr>
      <vt:lpstr>Změny metabolizmu ve stresu</vt:lpstr>
      <vt:lpstr>Prezentace aplikace PowerPoint</vt:lpstr>
      <vt:lpstr>Algoritmus nutriční podpory v IP</vt:lpstr>
      <vt:lpstr>A.S.P.E.N. Guidelines for the Provision and Assessment of Nutrition Support Therapy in the Adult Critically Ill Patient: </vt:lpstr>
      <vt:lpstr>  NRS 2002</vt:lpstr>
      <vt:lpstr>NUTRIC Score </vt:lpstr>
      <vt:lpstr>A.S.P.E.N. Guidelines for the Provision and Assessment of Nutrition Support Therapy in the Adult Critically Ill Patient: </vt:lpstr>
      <vt:lpstr>A.S.P.E.N. Guidelines for the Provision and Assessment of Nutrition Support Therapy in the Adult Critically Ill Patient: </vt:lpstr>
      <vt:lpstr> Stanovení  energetické potřeby  </vt:lpstr>
      <vt:lpstr>Stanovení aktuální energetické potřeby</vt:lpstr>
      <vt:lpstr> Stanovení adekvátní dodávky proteinů </vt:lpstr>
      <vt:lpstr>Timing nutriční podpory</vt:lpstr>
      <vt:lpstr>Vazba mezi nutričním excesem a infekcí</vt:lpstr>
      <vt:lpstr>Vazba mezi nutričním excesem a infekcí</vt:lpstr>
      <vt:lpstr> Volba výživy   </vt:lpstr>
      <vt:lpstr>Enterální výživa</vt:lpstr>
      <vt:lpstr>Výhody enterální výživy</vt:lpstr>
      <vt:lpstr>Výhody enterální výživy</vt:lpstr>
      <vt:lpstr>Prezentace aplikace PowerPoint</vt:lpstr>
      <vt:lpstr>  Enterální výživa </vt:lpstr>
      <vt:lpstr>Enterální výživa </vt:lpstr>
      <vt:lpstr>             Enterální výživa při oběhovém selhání</vt:lpstr>
      <vt:lpstr>Enterální výživa  při oběhovém selhání</vt:lpstr>
      <vt:lpstr>Protokol EV</vt:lpstr>
      <vt:lpstr>Přípravky pro enterální výživu</vt:lpstr>
      <vt:lpstr>Vláknina</vt:lpstr>
      <vt:lpstr> EV „Intensive“ i „High Protein/Energy“</vt:lpstr>
      <vt:lpstr>Prezentace aplikace PowerPoint</vt:lpstr>
      <vt:lpstr>Speciální enterální výživy</vt:lpstr>
      <vt:lpstr>Speciální enterální výživy</vt:lpstr>
      <vt:lpstr>Speciální enterální výživy</vt:lpstr>
      <vt:lpstr>Speciální enterální výživy</vt:lpstr>
      <vt:lpstr>Speciální enterální výživy</vt:lpstr>
      <vt:lpstr>Intestamin</vt:lpstr>
      <vt:lpstr>Tolerance enterální výživy </vt:lpstr>
      <vt:lpstr>Reziduální gastrický objem </vt:lpstr>
      <vt:lpstr>Terapie dysfunkce GIT</vt:lpstr>
      <vt:lpstr>Podpůrná terapie</vt:lpstr>
      <vt:lpstr>Podpůrná terapie</vt:lpstr>
      <vt:lpstr>Prezentace aplikace PowerPoint</vt:lpstr>
      <vt:lpstr>Zásady nutriční podpory u pacienta v kritickém stavu</vt:lpstr>
      <vt:lpstr>Zásady nutriční podpory u pacienta v kritickém stavu</vt:lpstr>
      <vt:lpstr>Zásady nutriční podpory u pacienta v kritickém stavu</vt:lpstr>
      <vt:lpstr>Prezentace aplikace PowerPoint</vt:lpstr>
    </vt:vector>
  </TitlesOfParts>
  <Company>Rodina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Parenterální a enterální výživa</dc:title>
  <dc:creator>Zima</dc:creator>
  <cp:lastModifiedBy>Halina Matějová</cp:lastModifiedBy>
  <cp:revision>98</cp:revision>
  <dcterms:created xsi:type="dcterms:W3CDTF">2003-03-08T12:30:43Z</dcterms:created>
  <dcterms:modified xsi:type="dcterms:W3CDTF">2020-03-26T11:31:35Z</dcterms:modified>
</cp:coreProperties>
</file>