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8" r:id="rId2"/>
    <p:sldId id="256" r:id="rId3"/>
    <p:sldId id="257" r:id="rId4"/>
    <p:sldId id="258" r:id="rId5"/>
    <p:sldId id="259" r:id="rId6"/>
    <p:sldId id="267" r:id="rId7"/>
    <p:sldId id="268" r:id="rId8"/>
    <p:sldId id="269" r:id="rId9"/>
    <p:sldId id="271" r:id="rId10"/>
    <p:sldId id="272" r:id="rId11"/>
    <p:sldId id="274" r:id="rId12"/>
    <p:sldId id="260" r:id="rId13"/>
    <p:sldId id="261" r:id="rId14"/>
    <p:sldId id="262" r:id="rId15"/>
    <p:sldId id="264" r:id="rId16"/>
    <p:sldId id="265" r:id="rId17"/>
    <p:sldId id="266" r:id="rId18"/>
    <p:sldId id="296" r:id="rId19"/>
    <p:sldId id="297" r:id="rId20"/>
    <p:sldId id="300" r:id="rId21"/>
    <p:sldId id="301" r:id="rId22"/>
    <p:sldId id="302" r:id="rId23"/>
    <p:sldId id="304" r:id="rId24"/>
    <p:sldId id="306" r:id="rId25"/>
    <p:sldId id="307" r:id="rId26"/>
    <p:sldId id="308" r:id="rId27"/>
    <p:sldId id="29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109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71051-9934-4D6E-948B-0B62DBAB2766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32B95-4D44-462C-B17D-541B6FB172E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97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32B95-4D44-462C-B17D-541B6FB172E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1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0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3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3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06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3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2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2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12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13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90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1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475CA-D145-4A04-9EEC-D20862FD668C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95A78-8E97-4DA8-9A7F-410AE5529B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0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/>
              <a:t>Enterální výživa v intenzivní péči</a:t>
            </a:r>
            <a:br>
              <a:rPr lang="cs-CZ" sz="4800" b="1" dirty="0"/>
            </a:b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092353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r>
              <a:rPr lang="cs-CZ" sz="2800" b="1" dirty="0"/>
              <a:t>2/Do </a:t>
            </a:r>
            <a:r>
              <a:rPr lang="cs-CZ" sz="2800" b="1" dirty="0" err="1"/>
              <a:t>nasojejunální</a:t>
            </a:r>
            <a:r>
              <a:rPr lang="cs-CZ" sz="2800" b="1" dirty="0"/>
              <a:t> sondy</a:t>
            </a:r>
            <a:br>
              <a:rPr lang="cs-CZ" sz="2800" b="1" dirty="0"/>
            </a:br>
            <a:br>
              <a:rPr lang="cs-CZ" sz="2800" b="1" dirty="0"/>
            </a:br>
            <a:r>
              <a:rPr lang="cs-CZ" sz="2700" dirty="0"/>
              <a:t>- před zahájením podávání EV nutné ověřit polohu NJS/RTG   </a:t>
            </a:r>
            <a:br>
              <a:rPr lang="cs-CZ" sz="2700" dirty="0"/>
            </a:br>
            <a:r>
              <a:rPr lang="cs-CZ" sz="2700" dirty="0"/>
              <a:t>  břicha , gastroskopicky/</a:t>
            </a:r>
            <a:br>
              <a:rPr lang="cs-CZ" sz="2700" dirty="0"/>
            </a:br>
            <a:r>
              <a:rPr lang="cs-CZ" sz="2700" dirty="0"/>
              <a:t>- Non lege </a:t>
            </a:r>
            <a:r>
              <a:rPr lang="cs-CZ" sz="2700" dirty="0" err="1"/>
              <a:t>artis</a:t>
            </a:r>
            <a:r>
              <a:rPr lang="cs-CZ" sz="2700" dirty="0"/>
              <a:t> podávání </a:t>
            </a:r>
            <a:r>
              <a:rPr lang="cs-CZ" sz="2700" dirty="0" err="1"/>
              <a:t>kuchynské</a:t>
            </a:r>
            <a:r>
              <a:rPr lang="cs-CZ" sz="2700" dirty="0"/>
              <a:t> stravy!!!</a:t>
            </a:r>
            <a:br>
              <a:rPr lang="cs-CZ" sz="2700" dirty="0"/>
            </a:br>
            <a:r>
              <a:rPr lang="cs-CZ" sz="2700" dirty="0"/>
              <a:t>- Podáváme preformované enterální přípravky s </a:t>
            </a:r>
            <a:br>
              <a:rPr lang="cs-CZ" sz="2700" dirty="0"/>
            </a:br>
            <a:r>
              <a:rPr lang="cs-CZ" sz="2700" dirty="0"/>
              <a:t>  definovaným složením energie (kcal/ml), složení</a:t>
            </a:r>
            <a:br>
              <a:rPr lang="cs-CZ" sz="2700" dirty="0"/>
            </a:br>
            <a:r>
              <a:rPr lang="cs-CZ" sz="2700" dirty="0"/>
              <a:t>  </a:t>
            </a:r>
            <a:r>
              <a:rPr lang="cs-CZ" sz="2700" dirty="0" err="1"/>
              <a:t>makronutrientů</a:t>
            </a:r>
            <a:r>
              <a:rPr lang="cs-CZ" sz="2700" dirty="0"/>
              <a:t>(B,T,C), </a:t>
            </a:r>
            <a:r>
              <a:rPr lang="cs-CZ" sz="2700" dirty="0" err="1"/>
              <a:t>mikronutrientů</a:t>
            </a:r>
            <a:r>
              <a:rPr lang="cs-CZ" sz="2700" dirty="0"/>
              <a:t> , vlákniny </a:t>
            </a:r>
            <a:r>
              <a:rPr lang="cs-CZ" sz="2700" dirty="0" err="1"/>
              <a:t>atd</a:t>
            </a:r>
            <a:br>
              <a:rPr lang="cs-CZ" sz="2700" dirty="0"/>
            </a:br>
            <a:r>
              <a:rPr lang="cs-CZ" sz="2700" dirty="0"/>
              <a:t> - Pravidelné proplachy NJS á 4-6 h</a:t>
            </a:r>
            <a:br>
              <a:rPr lang="cs-CZ" sz="2700" dirty="0"/>
            </a:br>
            <a:r>
              <a:rPr lang="cs-CZ" sz="2700" dirty="0"/>
              <a:t>- Možné podávat v denním i nočním režimu</a:t>
            </a:r>
            <a:br>
              <a:rPr lang="cs-CZ" sz="2700" dirty="0"/>
            </a:br>
            <a:r>
              <a:rPr lang="cs-CZ" sz="2700" dirty="0"/>
              <a:t>  -kape </a:t>
            </a:r>
            <a:r>
              <a:rPr lang="cs-CZ" sz="2700" dirty="0" err="1"/>
              <a:t>gravitsetem</a:t>
            </a:r>
            <a:r>
              <a:rPr lang="cs-CZ" sz="2700" dirty="0"/>
              <a:t> nebo </a:t>
            </a:r>
            <a:r>
              <a:rPr lang="cs-CZ" sz="2700" dirty="0" err="1"/>
              <a:t>enteralní</a:t>
            </a:r>
            <a:r>
              <a:rPr lang="cs-CZ" sz="2700" dirty="0"/>
              <a:t> pumpou 10-18h/den</a:t>
            </a:r>
            <a:br>
              <a:rPr lang="cs-CZ" sz="2700" dirty="0"/>
            </a:br>
            <a:r>
              <a:rPr lang="cs-CZ" sz="2700" dirty="0"/>
              <a:t>- </a:t>
            </a:r>
            <a:r>
              <a:rPr lang="cs-CZ" sz="2700" dirty="0" err="1"/>
              <a:t>Maximalní</a:t>
            </a:r>
            <a:r>
              <a:rPr lang="cs-CZ" sz="2700" dirty="0"/>
              <a:t> rychlost 120ml/h (dle tolerance) </a:t>
            </a:r>
            <a:br>
              <a:rPr lang="cs-CZ" sz="2700" dirty="0"/>
            </a:br>
            <a:r>
              <a:rPr lang="cs-CZ" sz="2700" dirty="0"/>
              <a:t>-</a:t>
            </a:r>
            <a:br>
              <a:rPr lang="cs-CZ" sz="2700" dirty="0"/>
            </a:br>
            <a:br>
              <a:rPr lang="cs-CZ" sz="2700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4223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Autofit/>
          </a:bodyPr>
          <a:lstStyle/>
          <a:p>
            <a:pPr algn="l"/>
            <a:r>
              <a:rPr lang="cs-CZ" sz="2800" b="1" dirty="0"/>
              <a:t>Komplikace </a:t>
            </a:r>
            <a:br>
              <a:rPr lang="cs-CZ" sz="2800" b="1" dirty="0"/>
            </a:br>
            <a:br>
              <a:rPr lang="cs-CZ" sz="2400" dirty="0"/>
            </a:br>
            <a:r>
              <a:rPr lang="cs-CZ" sz="2400" b="1" dirty="0"/>
              <a:t>UCPANÁ sonda (NGS/NJS)</a:t>
            </a:r>
            <a:br>
              <a:rPr lang="cs-CZ" sz="2400" dirty="0"/>
            </a:br>
            <a:r>
              <a:rPr lang="cs-CZ" sz="2400" dirty="0"/>
              <a:t> –proplach vlažnou vodou /20 ml/</a:t>
            </a:r>
            <a:br>
              <a:rPr lang="cs-CZ" sz="2400" dirty="0"/>
            </a:br>
            <a:r>
              <a:rPr lang="cs-CZ" sz="2400" dirty="0"/>
              <a:t> –coca-cola, </a:t>
            </a:r>
            <a:r>
              <a:rPr lang="cs-CZ" sz="2400" dirty="0" err="1"/>
              <a:t>kreon</a:t>
            </a:r>
            <a:r>
              <a:rPr lang="cs-CZ" sz="2400" dirty="0"/>
              <a:t> rozpuštěný v  bikarbonátu</a:t>
            </a:r>
            <a:br>
              <a:rPr lang="cs-CZ" sz="2400" dirty="0"/>
            </a:br>
            <a:br>
              <a:rPr lang="cs-CZ" sz="2400" dirty="0"/>
            </a:br>
            <a:r>
              <a:rPr lang="cs-CZ" sz="2400" b="1" dirty="0"/>
              <a:t>VDECHNUTÍ VÝŽIVY (</a:t>
            </a:r>
            <a:r>
              <a:rPr lang="cs-CZ" sz="2400" b="1" dirty="0" err="1"/>
              <a:t>hlevně</a:t>
            </a:r>
            <a:r>
              <a:rPr lang="cs-CZ" sz="2400" b="1" dirty="0"/>
              <a:t> u NGS)</a:t>
            </a:r>
            <a:br>
              <a:rPr lang="cs-CZ" sz="2400" dirty="0"/>
            </a:br>
            <a:r>
              <a:rPr lang="cs-CZ" sz="2400" dirty="0"/>
              <a:t>prevence-poloha vsedě, polosedě </a:t>
            </a:r>
            <a:br>
              <a:rPr lang="cs-CZ" sz="2400" dirty="0"/>
            </a:br>
            <a:br>
              <a:rPr lang="cs-CZ" sz="2400" dirty="0"/>
            </a:br>
            <a:r>
              <a:rPr lang="cs-CZ" sz="2400" b="1" dirty="0"/>
              <a:t>PRŮJEM / ZVRACENÍ</a:t>
            </a:r>
            <a:br>
              <a:rPr lang="cs-CZ" sz="2400" dirty="0"/>
            </a:br>
            <a:r>
              <a:rPr lang="cs-CZ" sz="2400" dirty="0"/>
              <a:t>–pomalé podávání stravy, menší dávka, delší intervaly mezi </a:t>
            </a:r>
            <a:br>
              <a:rPr lang="cs-CZ" sz="2400" dirty="0"/>
            </a:br>
            <a:r>
              <a:rPr lang="cs-CZ" sz="2400" dirty="0"/>
              <a:t>   dávkami, nebo podávání </a:t>
            </a:r>
            <a:r>
              <a:rPr lang="cs-CZ" sz="2400" dirty="0" err="1"/>
              <a:t>zahuštovadel</a:t>
            </a:r>
            <a:r>
              <a:rPr lang="cs-CZ" sz="2400" dirty="0"/>
              <a:t>(</a:t>
            </a:r>
            <a:r>
              <a:rPr lang="cs-CZ" sz="2400" dirty="0" err="1"/>
              <a:t>kreon</a:t>
            </a:r>
            <a:r>
              <a:rPr lang="cs-CZ" sz="2400" dirty="0"/>
              <a:t>, CaCO3, </a:t>
            </a:r>
            <a:r>
              <a:rPr lang="cs-CZ" sz="2400" dirty="0" err="1"/>
              <a:t>loperon</a:t>
            </a:r>
            <a:r>
              <a:rPr lang="cs-CZ" sz="2400" dirty="0"/>
              <a:t>)</a:t>
            </a:r>
            <a:br>
              <a:rPr lang="cs-CZ" sz="2400" dirty="0"/>
            </a:br>
            <a:r>
              <a:rPr lang="cs-CZ" sz="2400" dirty="0"/>
              <a:t> –změna firemního </a:t>
            </a:r>
            <a:r>
              <a:rPr lang="cs-CZ" sz="2400" dirty="0" err="1"/>
              <a:t>prípravku</a:t>
            </a:r>
            <a:r>
              <a:rPr lang="cs-CZ" sz="2400" dirty="0"/>
              <a:t>, ev. typ EV (za </a:t>
            </a:r>
            <a:r>
              <a:rPr lang="cs-CZ" sz="2400" dirty="0" err="1"/>
              <a:t>hyperkalorický</a:t>
            </a:r>
            <a:r>
              <a:rPr lang="cs-CZ" sz="2400" dirty="0"/>
              <a:t>,  </a:t>
            </a:r>
            <a:br>
              <a:rPr lang="cs-CZ" sz="2400" dirty="0"/>
            </a:br>
            <a:r>
              <a:rPr lang="cs-CZ" sz="2400" dirty="0"/>
              <a:t>   ev. oligomerní )</a:t>
            </a:r>
            <a:br>
              <a:rPr lang="cs-CZ" sz="2400" dirty="0"/>
            </a:br>
            <a:r>
              <a:rPr lang="cs-CZ" sz="2400" dirty="0"/>
              <a:t>–vyloučit infekci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5351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			</a:t>
            </a:r>
            <a:r>
              <a:rPr lang="cs-CZ" sz="4000" b="1" dirty="0"/>
              <a:t>Způsob podání</a:t>
            </a:r>
            <a:br>
              <a:rPr lang="cs-CZ" sz="3200" dirty="0"/>
            </a:br>
            <a:br>
              <a:rPr lang="cs-CZ" sz="3200" dirty="0"/>
            </a:br>
            <a:r>
              <a:rPr lang="cs-CZ" sz="3200" b="1" dirty="0"/>
              <a:t>Bolusové podání / intermitentní/</a:t>
            </a:r>
            <a:br>
              <a:rPr lang="cs-CZ" sz="3200" b="1" dirty="0"/>
            </a:br>
            <a:r>
              <a:rPr lang="cs-CZ" sz="3200" dirty="0"/>
              <a:t>• lze použit v úvodu péče o kriticky nemocného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Rozdělení dávky do dílčích dávek , podává se  </a:t>
            </a:r>
            <a:br>
              <a:rPr lang="cs-CZ" sz="3200" dirty="0"/>
            </a:br>
            <a:r>
              <a:rPr lang="cs-CZ" sz="3200" dirty="0"/>
              <a:t>   přerušovaně v průběhu dne</a:t>
            </a:r>
            <a:br>
              <a:rPr lang="cs-CZ" sz="3200" dirty="0"/>
            </a:br>
            <a:r>
              <a:rPr lang="cs-CZ" sz="3200" dirty="0"/>
              <a:t>• Pomoci </a:t>
            </a:r>
            <a:r>
              <a:rPr lang="cs-CZ" sz="3200" dirty="0" err="1"/>
              <a:t>Janettovy</a:t>
            </a:r>
            <a:r>
              <a:rPr lang="cs-CZ" sz="3200" dirty="0"/>
              <a:t> stříkačky </a:t>
            </a:r>
            <a:br>
              <a:rPr lang="cs-CZ" sz="3200" dirty="0"/>
            </a:br>
            <a:r>
              <a:rPr lang="pl-PL" sz="3200" dirty="0"/>
              <a:t>• Celkový objem jedné porce 250-400 ml</a:t>
            </a:r>
            <a:br>
              <a:rPr lang="pl-PL" sz="3200" dirty="0"/>
            </a:br>
            <a:r>
              <a:rPr lang="cs-CZ" sz="3200" dirty="0"/>
              <a:t>• Používá se zejména k bolusovému podávání výživy </a:t>
            </a:r>
            <a:br>
              <a:rPr lang="cs-CZ" sz="3200" dirty="0"/>
            </a:br>
            <a:r>
              <a:rPr lang="cs-CZ" sz="3200" dirty="0"/>
              <a:t>   do žaludku. </a:t>
            </a:r>
            <a:br>
              <a:rPr lang="cs-CZ" sz="3200" dirty="0"/>
            </a:br>
            <a:r>
              <a:rPr lang="cs-CZ" sz="3200" dirty="0"/>
              <a:t>• Nelze podat do střeva.</a:t>
            </a: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1207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4028256" cy="6336704"/>
          </a:xfrm>
        </p:spPr>
        <p:txBody>
          <a:bodyPr/>
          <a:lstStyle/>
          <a:p>
            <a:pPr marL="0" indent="0">
              <a:buNone/>
            </a:pPr>
            <a:r>
              <a:rPr lang="cs-CZ" sz="2900" b="1" dirty="0"/>
              <a:t>Kontinuální </a:t>
            </a:r>
            <a:endParaRPr lang="cs-CZ" sz="2900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• podávání z lahve či sáčku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–</a:t>
            </a:r>
            <a:r>
              <a:rPr lang="cs-CZ" dirty="0" err="1"/>
              <a:t>gravitačnim</a:t>
            </a:r>
            <a:r>
              <a:rPr lang="cs-CZ" dirty="0"/>
              <a:t> spádem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–enterální pumpou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• Rychlost výživy je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většinou určována v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mililitrech / hodinu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• Do </a:t>
            </a:r>
            <a:r>
              <a:rPr lang="cs-CZ" dirty="0" err="1"/>
              <a:t>enteralni</a:t>
            </a:r>
            <a:r>
              <a:rPr lang="cs-CZ" dirty="0"/>
              <a:t> pumpy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patři </a:t>
            </a:r>
            <a:r>
              <a:rPr lang="cs-CZ" dirty="0" err="1"/>
              <a:t>speciálni</a:t>
            </a:r>
            <a:r>
              <a:rPr lang="cs-CZ" dirty="0"/>
              <a:t>,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výrobcem doporučené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sety a vaky.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533" y="260350"/>
            <a:ext cx="4111647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493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Druhy enterální stravy</a:t>
            </a:r>
            <a:br>
              <a:rPr lang="cs-CZ" sz="2800" dirty="0"/>
            </a:br>
            <a:br>
              <a:rPr lang="cs-CZ" sz="2800" dirty="0"/>
            </a:br>
            <a:r>
              <a:rPr lang="cs-CZ" sz="2800" b="1" dirty="0"/>
              <a:t>Firemně připravené roztoky s definovaným složením:</a:t>
            </a:r>
            <a:br>
              <a:rPr lang="cs-CZ" sz="2800" dirty="0"/>
            </a:br>
            <a:r>
              <a:rPr lang="cs-CZ" sz="2800" dirty="0"/>
              <a:t>• Polymerní EV </a:t>
            </a:r>
            <a:br>
              <a:rPr lang="cs-CZ" sz="2800" dirty="0"/>
            </a:br>
            <a:r>
              <a:rPr lang="cs-CZ" sz="2800" dirty="0"/>
              <a:t>• Elementární a oligomerní EV</a:t>
            </a:r>
            <a:br>
              <a:rPr lang="cs-CZ" sz="2800" dirty="0"/>
            </a:br>
            <a:r>
              <a:rPr lang="cs-CZ" sz="2800" dirty="0"/>
              <a:t>• Orgánově specifické formule EV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789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504056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 Vysokomolekulární</a:t>
            </a:r>
            <a:r>
              <a:rPr lang="cs-CZ" sz="3200" dirty="0"/>
              <a:t>–POLYMERNÍ</a:t>
            </a:r>
            <a:br>
              <a:rPr lang="cs-CZ" sz="3200" dirty="0"/>
            </a:br>
            <a:r>
              <a:rPr lang="cs-CZ" sz="3200" dirty="0"/>
              <a:t>• Obsahuje nenatrávené molekuly bílkovin, tuků   </a:t>
            </a:r>
            <a:br>
              <a:rPr lang="cs-CZ" sz="3200" dirty="0"/>
            </a:br>
            <a:r>
              <a:rPr lang="cs-CZ" sz="3200" dirty="0"/>
              <a:t>   a částečně i polysacharidy </a:t>
            </a:r>
            <a:br>
              <a:rPr lang="cs-CZ" sz="3200" dirty="0"/>
            </a:br>
            <a:br>
              <a:rPr lang="cs-CZ" sz="3200" dirty="0"/>
            </a:br>
            <a:r>
              <a:rPr lang="cs-CZ" sz="3200" b="1" dirty="0"/>
              <a:t>Indikace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• Funkční trávicí systém</a:t>
            </a:r>
            <a:br>
              <a:rPr lang="cs-CZ" sz="3200" dirty="0"/>
            </a:br>
            <a:r>
              <a:rPr lang="cs-CZ" sz="3200" dirty="0"/>
              <a:t>• Zachovaná resorpce ve střevě</a:t>
            </a:r>
            <a:br>
              <a:rPr lang="cs-CZ" sz="3200" dirty="0"/>
            </a:br>
            <a:br>
              <a:rPr lang="cs-CZ" sz="3200" dirty="0"/>
            </a:br>
            <a:r>
              <a:rPr lang="cs-CZ" sz="3200" b="1" dirty="0"/>
              <a:t>Indikována u většiny pacientů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2913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Nízkomolekulární</a:t>
            </a:r>
            <a:r>
              <a:rPr lang="cs-CZ" sz="3200" dirty="0"/>
              <a:t>–OLIOGOMERNÍ</a:t>
            </a:r>
            <a:br>
              <a:rPr lang="cs-CZ" sz="3200" dirty="0"/>
            </a:br>
            <a:r>
              <a:rPr lang="cs-CZ" sz="3200" dirty="0"/>
              <a:t>• Směs </a:t>
            </a:r>
            <a:r>
              <a:rPr lang="cs-CZ" sz="3200" dirty="0" err="1"/>
              <a:t>naštěpených</a:t>
            </a:r>
            <a:r>
              <a:rPr lang="cs-CZ" sz="3200" dirty="0"/>
              <a:t> proteinů, oligosacharidů,     </a:t>
            </a:r>
            <a:br>
              <a:rPr lang="cs-CZ" sz="3200" dirty="0"/>
            </a:br>
            <a:r>
              <a:rPr lang="cs-CZ" sz="3200" dirty="0"/>
              <a:t>   triglyceridů,</a:t>
            </a:r>
            <a:br>
              <a:rPr lang="cs-CZ" sz="3200" dirty="0"/>
            </a:br>
            <a:r>
              <a:rPr lang="cs-CZ" sz="3200" dirty="0"/>
              <a:t>• Vyžadují jen minimální trávení </a:t>
            </a:r>
            <a:br>
              <a:rPr lang="cs-CZ" sz="3200" dirty="0"/>
            </a:br>
            <a:r>
              <a:rPr lang="cs-CZ" sz="3200" dirty="0"/>
              <a:t>• Snadná absorpce</a:t>
            </a:r>
            <a:br>
              <a:rPr lang="cs-CZ" sz="3200" dirty="0"/>
            </a:br>
            <a:br>
              <a:rPr lang="cs-CZ" sz="3200" dirty="0"/>
            </a:br>
            <a:r>
              <a:rPr lang="cs-CZ" sz="3200" b="1" dirty="0"/>
              <a:t>Indikace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• Zhoršená </a:t>
            </a:r>
            <a:r>
              <a:rPr lang="cs-CZ" sz="3200" dirty="0" err="1"/>
              <a:t>travicí</a:t>
            </a:r>
            <a:r>
              <a:rPr lang="cs-CZ" sz="3200" dirty="0"/>
              <a:t> a resorpční funkce GIT.</a:t>
            </a:r>
            <a:br>
              <a:rPr lang="cs-CZ" sz="3200" dirty="0"/>
            </a:br>
            <a:r>
              <a:rPr lang="cs-CZ" sz="3200" dirty="0"/>
              <a:t>• Nespecifické střevní záněty</a:t>
            </a:r>
            <a:br>
              <a:rPr lang="cs-CZ" sz="3200" dirty="0"/>
            </a:br>
            <a:r>
              <a:rPr lang="cs-CZ" sz="3200" dirty="0"/>
              <a:t>• Chronická pankreatitis</a:t>
            </a:r>
            <a:br>
              <a:rPr lang="cs-CZ" sz="3200" dirty="0"/>
            </a:br>
            <a:r>
              <a:rPr lang="cs-CZ" sz="3200" dirty="0"/>
              <a:t>• Malabsorpce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48612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 Specializované</a:t>
            </a:r>
            <a:br>
              <a:rPr lang="cs-CZ" sz="3200" dirty="0"/>
            </a:br>
            <a:r>
              <a:rPr lang="cs-CZ" sz="3200" dirty="0"/>
              <a:t>• Složení je přizpůsobeno orgánovému selhání</a:t>
            </a:r>
            <a:br>
              <a:rPr lang="cs-CZ" sz="3200" dirty="0"/>
            </a:br>
            <a:br>
              <a:rPr lang="cs-CZ" sz="3200" dirty="0"/>
            </a:br>
            <a:r>
              <a:rPr lang="cs-CZ" sz="3200" b="1" dirty="0"/>
              <a:t>Indikace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• Renální selhání</a:t>
            </a:r>
            <a:br>
              <a:rPr lang="cs-CZ" sz="3200" dirty="0"/>
            </a:br>
            <a:r>
              <a:rPr lang="cs-CZ" sz="3200" dirty="0"/>
              <a:t>• Jaterní selhání</a:t>
            </a:r>
            <a:br>
              <a:rPr lang="cs-CZ" sz="3200" dirty="0"/>
            </a:br>
            <a:r>
              <a:rPr lang="cs-CZ" sz="3200" dirty="0"/>
              <a:t>• Strava při </a:t>
            </a:r>
            <a:r>
              <a:rPr lang="cs-CZ" sz="3200" dirty="0" err="1"/>
              <a:t>kardio</a:t>
            </a:r>
            <a:r>
              <a:rPr lang="cs-CZ" sz="3200" dirty="0"/>
              <a:t>-respiračním selhání </a:t>
            </a:r>
            <a:br>
              <a:rPr lang="cs-CZ" sz="3200" dirty="0"/>
            </a:br>
            <a:r>
              <a:rPr lang="cs-CZ" sz="3200" dirty="0"/>
              <a:t>• Výživa ovlivňující </a:t>
            </a:r>
            <a:r>
              <a:rPr lang="cs-CZ" sz="3200" dirty="0" err="1"/>
              <a:t>fce</a:t>
            </a:r>
            <a:r>
              <a:rPr lang="cs-CZ" sz="3200" dirty="0"/>
              <a:t> střev –s vlákninou</a:t>
            </a:r>
            <a:br>
              <a:rPr lang="cs-CZ" sz="3200" dirty="0"/>
            </a:br>
            <a:r>
              <a:rPr lang="cs-CZ" sz="3200" dirty="0"/>
              <a:t>• Strava pro chronická onemocnění střev</a:t>
            </a:r>
            <a:br>
              <a:rPr lang="cs-CZ" sz="3200" dirty="0"/>
            </a:br>
            <a:r>
              <a:rPr lang="pt-BR" sz="3200" dirty="0"/>
              <a:t>•</a:t>
            </a:r>
            <a:r>
              <a:rPr lang="cs-CZ" sz="3200" dirty="0"/>
              <a:t> </a:t>
            </a:r>
            <a:r>
              <a:rPr lang="pt-BR" sz="3200" dirty="0"/>
              <a:t>Strava pro N/K s chronickou ránou…</a:t>
            </a:r>
            <a:br>
              <a:rPr lang="pt-BR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75631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/>
              <a:t>Nutriční podpora a funkce GIT</a:t>
            </a:r>
            <a:br>
              <a:rPr lang="cs-CZ" sz="4000" dirty="0"/>
            </a:br>
            <a:br>
              <a:rPr lang="cs-CZ" sz="2400" dirty="0"/>
            </a:br>
            <a:r>
              <a:rPr lang="cs-CZ" sz="2400" dirty="0"/>
              <a:t>•</a:t>
            </a:r>
            <a:r>
              <a:rPr lang="cs-CZ" sz="2800" dirty="0"/>
              <a:t> Tolerance výživy na úrovni GIT</a:t>
            </a:r>
            <a:br>
              <a:rPr lang="cs-CZ" sz="2400" dirty="0"/>
            </a:br>
            <a:r>
              <a:rPr lang="cs-CZ" sz="2400" dirty="0"/>
              <a:t>   (</a:t>
            </a:r>
            <a:r>
              <a:rPr lang="cs-CZ" sz="2400" b="1" i="1" dirty="0"/>
              <a:t>Motilita, digesce a absorpce)</a:t>
            </a:r>
            <a:br>
              <a:rPr lang="cs-CZ" sz="2400" dirty="0"/>
            </a:br>
            <a:r>
              <a:rPr lang="cs-CZ" sz="2400" dirty="0"/>
              <a:t>   –Zvracení</a:t>
            </a:r>
            <a:br>
              <a:rPr lang="cs-CZ" sz="2400" dirty="0"/>
            </a:br>
            <a:r>
              <a:rPr lang="cs-CZ" sz="2400" dirty="0"/>
              <a:t>   –Gastrická rezidua</a:t>
            </a:r>
            <a:br>
              <a:rPr lang="cs-CZ" sz="2400" dirty="0"/>
            </a:br>
            <a:r>
              <a:rPr lang="cs-CZ" sz="2400" dirty="0"/>
              <a:t>   –Odpady z NGS</a:t>
            </a:r>
            <a:br>
              <a:rPr lang="cs-CZ" sz="2400" dirty="0"/>
            </a:br>
            <a:r>
              <a:rPr lang="cs-CZ" sz="2400" dirty="0"/>
              <a:t>   –Frekvence a charakter stolice</a:t>
            </a:r>
            <a:br>
              <a:rPr lang="cs-CZ" sz="2400" dirty="0"/>
            </a:br>
            <a:r>
              <a:rPr lang="cs-CZ" sz="2400" dirty="0"/>
              <a:t>   –Břišní distenze</a:t>
            </a:r>
            <a:br>
              <a:rPr lang="cs-CZ" sz="2400" dirty="0"/>
            </a:br>
            <a:r>
              <a:rPr lang="cs-CZ" sz="2400" dirty="0"/>
              <a:t>   –Intraabdominální tlak</a:t>
            </a:r>
            <a:br>
              <a:rPr lang="cs-CZ" sz="2400" dirty="0"/>
            </a:br>
            <a:r>
              <a:rPr lang="cs-CZ" sz="2400" dirty="0"/>
              <a:t>   –</a:t>
            </a:r>
            <a:r>
              <a:rPr lang="cs-CZ" sz="2400" dirty="0" err="1"/>
              <a:t>Protokolizace</a:t>
            </a:r>
            <a:r>
              <a:rPr lang="cs-CZ" sz="2400" dirty="0"/>
              <a:t> enterální výživy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• </a:t>
            </a:r>
            <a:r>
              <a:rPr lang="cs-CZ" sz="2800" dirty="0"/>
              <a:t>Polykání a riziko aspirace</a:t>
            </a:r>
            <a:br>
              <a:rPr lang="cs-CZ" sz="2800" dirty="0"/>
            </a:br>
            <a:r>
              <a:rPr lang="cs-CZ" sz="2800" dirty="0"/>
              <a:t>  </a:t>
            </a:r>
            <a:r>
              <a:rPr lang="cs-CZ" sz="2400" dirty="0"/>
              <a:t>–GUSS –</a:t>
            </a:r>
            <a:r>
              <a:rPr lang="cs-CZ" sz="2400" dirty="0" err="1"/>
              <a:t>Gugging</a:t>
            </a:r>
            <a:r>
              <a:rPr lang="cs-CZ" sz="2400" dirty="0"/>
              <a:t> </a:t>
            </a:r>
            <a:r>
              <a:rPr lang="cs-CZ" sz="2400" dirty="0" err="1"/>
              <a:t>Swalloving</a:t>
            </a:r>
            <a:r>
              <a:rPr lang="cs-CZ" sz="2400" dirty="0"/>
              <a:t> </a:t>
            </a:r>
            <a:r>
              <a:rPr lang="cs-CZ" sz="2400" dirty="0" err="1"/>
              <a:t>Screen</a:t>
            </a:r>
            <a:br>
              <a:rPr lang="cs-CZ" sz="2400" dirty="0"/>
            </a:br>
            <a:r>
              <a:rPr lang="cs-CZ" sz="2400" dirty="0"/>
              <a:t>   –FEES -flexibilní endoskopie polykání</a:t>
            </a:r>
            <a:br>
              <a:rPr lang="cs-CZ" sz="2400" dirty="0"/>
            </a:br>
            <a:r>
              <a:rPr lang="cs-CZ" sz="2400" dirty="0"/>
              <a:t>  –Polykací akt a </a:t>
            </a:r>
            <a:r>
              <a:rPr lang="cs-CZ" sz="2400" dirty="0" err="1"/>
              <a:t>videofluoroskopie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885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2271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0" y="332656"/>
            <a:ext cx="8121255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3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46673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/>
              <a:t>Enterální strava</a:t>
            </a:r>
            <a:br>
              <a:rPr lang="cs-CZ" sz="4000" dirty="0"/>
            </a:br>
            <a:r>
              <a:rPr lang="cs-CZ" sz="4000" dirty="0"/>
              <a:t>• Aplikace tekutých výživných substrátů do </a:t>
            </a:r>
            <a:br>
              <a:rPr lang="cs-CZ" sz="4000" dirty="0"/>
            </a:br>
            <a:r>
              <a:rPr lang="cs-CZ" sz="4000" dirty="0"/>
              <a:t>   trávicího traktu</a:t>
            </a:r>
            <a:br>
              <a:rPr lang="cs-CZ" sz="4000" dirty="0"/>
            </a:br>
            <a:r>
              <a:rPr lang="cs-CZ" sz="4000" dirty="0"/>
              <a:t>• Enterální výživě je dávána přednost tam,</a:t>
            </a:r>
            <a:br>
              <a:rPr lang="cs-CZ" sz="4000" dirty="0"/>
            </a:br>
            <a:r>
              <a:rPr lang="cs-CZ" sz="4000" dirty="0"/>
              <a:t>   kde zůstává alespoň částečně zachována</a:t>
            </a:r>
            <a:br>
              <a:rPr lang="cs-CZ" sz="4000" dirty="0"/>
            </a:br>
            <a:r>
              <a:rPr lang="cs-CZ" sz="4000" dirty="0"/>
              <a:t>   funkce zažívacího traktu. </a:t>
            </a:r>
            <a:br>
              <a:rPr lang="cs-CZ" sz="4000" dirty="0"/>
            </a:br>
            <a:r>
              <a:rPr lang="cs-CZ" sz="4000" dirty="0"/>
              <a:t>• Enterální výživa je proti výživě </a:t>
            </a:r>
            <a:br>
              <a:rPr lang="cs-CZ" sz="4000" dirty="0"/>
            </a:br>
            <a:r>
              <a:rPr lang="cs-CZ" sz="4000" dirty="0"/>
              <a:t>   parenterální :</a:t>
            </a:r>
            <a:br>
              <a:rPr lang="cs-CZ" sz="4000" dirty="0"/>
            </a:br>
            <a:r>
              <a:rPr lang="cs-CZ" sz="4000" dirty="0"/>
              <a:t>   –jednodušší</a:t>
            </a:r>
            <a:br>
              <a:rPr lang="cs-CZ" sz="4000" dirty="0"/>
            </a:br>
            <a:r>
              <a:rPr lang="cs-CZ" sz="4000" dirty="0"/>
              <a:t>   –menší riziko komplikací</a:t>
            </a:r>
            <a:br>
              <a:rPr lang="cs-CZ" sz="4000" dirty="0"/>
            </a:br>
            <a:r>
              <a:rPr lang="cs-CZ" sz="4000" dirty="0"/>
              <a:t>   –levnější.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820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Přípravky EV podle fáze kritického stavu 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7316" y="2425729"/>
            <a:ext cx="6020746" cy="35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Požadavky na EV v intenzivní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akutním stavu preferovány stresové formule EV s poměrem E:gN, resp. NPE/</a:t>
            </a:r>
            <a:r>
              <a:rPr lang="cs-CZ" dirty="0" err="1"/>
              <a:t>gN</a:t>
            </a:r>
            <a:r>
              <a:rPr lang="cs-CZ" dirty="0"/>
              <a:t> &lt;150 (100:1) k dosažení bílkovinných cílů! </a:t>
            </a:r>
          </a:p>
          <a:p>
            <a:r>
              <a:rPr lang="cs-CZ" dirty="0"/>
              <a:t>Ve fázi rekonvalescence jsou preferovány přípravky EV- </a:t>
            </a:r>
            <a:r>
              <a:rPr lang="cs-CZ" dirty="0" err="1"/>
              <a:t>Energy</a:t>
            </a:r>
            <a:r>
              <a:rPr lang="cs-CZ" dirty="0"/>
              <a:t> a </a:t>
            </a:r>
            <a:r>
              <a:rPr lang="cs-CZ" dirty="0" err="1"/>
              <a:t>Energy</a:t>
            </a:r>
            <a:r>
              <a:rPr lang="cs-CZ" dirty="0"/>
              <a:t> HP (E:</a:t>
            </a:r>
            <a:r>
              <a:rPr lang="cs-CZ" dirty="0" err="1"/>
              <a:t>gN</a:t>
            </a:r>
            <a:r>
              <a:rPr lang="cs-CZ" dirty="0"/>
              <a:t>, </a:t>
            </a:r>
            <a:r>
              <a:rPr lang="cs-CZ" dirty="0" err="1"/>
              <a:t>resp</a:t>
            </a:r>
            <a:r>
              <a:rPr lang="cs-CZ" dirty="0"/>
              <a:t> NPE:</a:t>
            </a:r>
            <a:r>
              <a:rPr lang="cs-CZ" dirty="0" err="1"/>
              <a:t>gN</a:t>
            </a:r>
            <a:r>
              <a:rPr lang="cs-CZ" dirty="0"/>
              <a:t> &gt;150 (120:1) k zajištění energie pro podpora anabolismu.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Sondová</a:t>
            </a:r>
            <a:r>
              <a:rPr lang="cs-CZ" sz="3600" b="1" dirty="0"/>
              <a:t> výživa na JIP (akutní stav)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Hodnoceno na denní dávku 1000ml</a:t>
            </a:r>
          </a:p>
          <a:p>
            <a:pPr>
              <a:buNone/>
            </a:pPr>
            <a:r>
              <a:rPr lang="cs-CZ" sz="2400" dirty="0" err="1"/>
              <a:t>Fresubin</a:t>
            </a:r>
            <a:r>
              <a:rPr lang="cs-CZ" sz="2400" dirty="0"/>
              <a:t> </a:t>
            </a:r>
            <a:r>
              <a:rPr lang="cs-CZ" sz="2400" dirty="0" err="1"/>
              <a:t>intensive</a:t>
            </a:r>
            <a:r>
              <a:rPr lang="cs-CZ" sz="2400" dirty="0"/>
              <a:t>:                  1220kcal/ 100gB;   E:gN 76:1</a:t>
            </a:r>
          </a:p>
          <a:p>
            <a:pPr>
              <a:buNone/>
            </a:pPr>
            <a:r>
              <a:rPr lang="cs-CZ" sz="2400" dirty="0" err="1"/>
              <a:t>Peptamen</a:t>
            </a:r>
            <a:r>
              <a:rPr lang="cs-CZ" sz="2400" dirty="0"/>
              <a:t> AF                             1500kcal/ 94gB      E:gN 100:1</a:t>
            </a:r>
          </a:p>
          <a:p>
            <a:pPr>
              <a:buNone/>
            </a:pPr>
            <a:r>
              <a:rPr lang="cs-CZ" sz="2400" dirty="0" err="1"/>
              <a:t>Nutrison</a:t>
            </a:r>
            <a:r>
              <a:rPr lang="cs-CZ" sz="2400" dirty="0"/>
              <a:t> </a:t>
            </a:r>
            <a:r>
              <a:rPr lang="cs-CZ" sz="2400" dirty="0" err="1"/>
              <a:t>advanced</a:t>
            </a:r>
            <a:r>
              <a:rPr lang="cs-CZ" sz="2400" dirty="0"/>
              <a:t> </a:t>
            </a:r>
            <a:r>
              <a:rPr lang="cs-CZ" sz="2400" dirty="0" err="1"/>
              <a:t>Protison</a:t>
            </a:r>
            <a:r>
              <a:rPr lang="cs-CZ" sz="2400" dirty="0"/>
              <a:t>   1280kcal/ 75gB;    E:gN 100:1</a:t>
            </a:r>
          </a:p>
          <a:p>
            <a:pPr>
              <a:buNone/>
            </a:pPr>
            <a:r>
              <a:rPr lang="cs-CZ" sz="2400" dirty="0" err="1"/>
              <a:t>Nutrison</a:t>
            </a:r>
            <a:r>
              <a:rPr lang="cs-CZ" sz="2400" dirty="0"/>
              <a:t> protein plus MF        1280kcal/ 63gB;    E:gN 128:1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Sondová</a:t>
            </a:r>
            <a:r>
              <a:rPr lang="cs-CZ" sz="3600" b="1" dirty="0"/>
              <a:t> výživa na JIP (rekonvalescence)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Hodnoceno na denní dávku 1000ml</a:t>
            </a:r>
          </a:p>
          <a:p>
            <a:pPr>
              <a:buNone/>
            </a:pPr>
            <a:r>
              <a:rPr lang="cs-CZ" sz="2400" dirty="0" err="1"/>
              <a:t>Nutricomp</a:t>
            </a:r>
            <a:r>
              <a:rPr lang="cs-CZ" sz="2400" dirty="0"/>
              <a:t> HP </a:t>
            </a:r>
            <a:r>
              <a:rPr lang="cs-CZ" sz="2400" dirty="0" err="1"/>
              <a:t>Energy</a:t>
            </a:r>
            <a:r>
              <a:rPr lang="cs-CZ" sz="2400" dirty="0"/>
              <a:t> </a:t>
            </a:r>
            <a:r>
              <a:rPr lang="cs-CZ" sz="2400" dirty="0" err="1"/>
              <a:t>Fibre</a:t>
            </a:r>
            <a:r>
              <a:rPr lang="cs-CZ" sz="2400" dirty="0"/>
              <a:t>                1500kcal/75gB;   E:gN 125:1</a:t>
            </a:r>
          </a:p>
          <a:p>
            <a:pPr>
              <a:buNone/>
            </a:pPr>
            <a:r>
              <a:rPr lang="cs-CZ" sz="2400" dirty="0" err="1"/>
              <a:t>Nutrison</a:t>
            </a:r>
            <a:r>
              <a:rPr lang="cs-CZ" sz="2400" dirty="0"/>
              <a:t> </a:t>
            </a:r>
            <a:r>
              <a:rPr lang="cs-CZ" sz="2400" dirty="0" err="1"/>
              <a:t>Energy</a:t>
            </a:r>
            <a:r>
              <a:rPr lang="cs-CZ" sz="2400" dirty="0"/>
              <a:t> </a:t>
            </a:r>
            <a:r>
              <a:rPr lang="cs-CZ" sz="2400" dirty="0" err="1"/>
              <a:t>Multifibre</a:t>
            </a:r>
            <a:r>
              <a:rPr lang="cs-CZ" sz="2400" dirty="0"/>
              <a:t>                 1500kcal/60gB;   E:gN 150:1</a:t>
            </a:r>
          </a:p>
          <a:p>
            <a:pPr>
              <a:buNone/>
            </a:pPr>
            <a:r>
              <a:rPr lang="cs-CZ" sz="2400" dirty="0" err="1"/>
              <a:t>Diben</a:t>
            </a:r>
            <a:r>
              <a:rPr lang="cs-CZ" sz="2400" dirty="0"/>
              <a:t> 1,5 HP </a:t>
            </a:r>
            <a:r>
              <a:rPr lang="cs-CZ" sz="1800" dirty="0"/>
              <a:t>(diabetický přípravek)               </a:t>
            </a:r>
            <a:r>
              <a:rPr lang="cs-CZ" sz="2400" dirty="0"/>
              <a:t>1500kcal/75gB    E:gN  125:1</a:t>
            </a:r>
          </a:p>
          <a:p>
            <a:pPr>
              <a:buNone/>
            </a:pPr>
            <a:r>
              <a:rPr lang="cs-CZ" sz="2400" dirty="0"/>
              <a:t>			   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25070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05" y="312618"/>
            <a:ext cx="8145737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14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3587080"/>
            <a:ext cx="6973032" cy="314096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6"/>
            <a:ext cx="7129058" cy="325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883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8856"/>
            <a:ext cx="8227168" cy="575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0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06690"/>
          </a:xfrm>
        </p:spPr>
        <p:txBody>
          <a:bodyPr/>
          <a:lstStyle/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9242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/>
              <a:t>	</a:t>
            </a:r>
            <a:r>
              <a:rPr lang="cs-CZ" sz="3600" dirty="0"/>
              <a:t>		</a:t>
            </a:r>
            <a:r>
              <a:rPr lang="cs-CZ" sz="3600" b="1" dirty="0"/>
              <a:t>Výhody EV</a:t>
            </a:r>
            <a:br>
              <a:rPr lang="cs-CZ" sz="3600" dirty="0"/>
            </a:br>
            <a:r>
              <a:rPr lang="cs-CZ" sz="3600" dirty="0"/>
              <a:t>• Přirozená</a:t>
            </a:r>
            <a:br>
              <a:rPr lang="cs-CZ" sz="3600" dirty="0"/>
            </a:br>
            <a:r>
              <a:rPr lang="cs-CZ" sz="3600" dirty="0"/>
              <a:t>• Jednoduchá</a:t>
            </a:r>
            <a:br>
              <a:rPr lang="cs-CZ" sz="3600" dirty="0"/>
            </a:br>
            <a:r>
              <a:rPr lang="cs-CZ" sz="3600" dirty="0"/>
              <a:t>• Více přístupů do GIT</a:t>
            </a:r>
            <a:br>
              <a:rPr lang="cs-CZ" sz="3600" dirty="0"/>
            </a:br>
            <a:r>
              <a:rPr lang="cs-CZ" sz="3600" dirty="0"/>
              <a:t>• Chrání před atrofií střevních klků /výživa    </a:t>
            </a:r>
            <a:br>
              <a:rPr lang="cs-CZ" sz="3600" dirty="0"/>
            </a:br>
            <a:r>
              <a:rPr lang="cs-CZ" sz="3600" dirty="0"/>
              <a:t>   střeva/</a:t>
            </a:r>
            <a:br>
              <a:rPr lang="cs-CZ" sz="3600" dirty="0"/>
            </a:br>
            <a:r>
              <a:rPr lang="cs-CZ" sz="3600" dirty="0"/>
              <a:t>• Stimuluje imunitní systém střeva</a:t>
            </a:r>
            <a:br>
              <a:rPr lang="cs-CZ" sz="3600" dirty="0"/>
            </a:br>
            <a:r>
              <a:rPr lang="cs-CZ" sz="3600" dirty="0"/>
              <a:t>• Reguluje využití živin /průchod játry/</a:t>
            </a:r>
            <a:br>
              <a:rPr lang="cs-CZ" sz="3600" dirty="0"/>
            </a:br>
            <a:r>
              <a:rPr lang="cs-CZ" sz="3600" dirty="0"/>
              <a:t>• Reguluje metabolismus /stimulace hormonů    </a:t>
            </a:r>
            <a:br>
              <a:rPr lang="cs-CZ" sz="3600" dirty="0"/>
            </a:br>
            <a:r>
              <a:rPr lang="cs-CZ" sz="3600" dirty="0"/>
              <a:t>   GIT/</a:t>
            </a:r>
            <a:br>
              <a:rPr lang="cs-CZ" sz="3600" dirty="0"/>
            </a:br>
            <a:r>
              <a:rPr lang="cs-CZ" sz="3600" dirty="0"/>
              <a:t>• Snižuje agresivitu HCL v žaludku /prevence   </a:t>
            </a:r>
            <a:br>
              <a:rPr lang="cs-CZ" sz="3600" dirty="0"/>
            </a:br>
            <a:r>
              <a:rPr lang="cs-CZ" sz="3600" dirty="0"/>
              <a:t>   vředů/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6533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Autofit/>
          </a:bodyPr>
          <a:lstStyle/>
          <a:p>
            <a:pPr algn="l"/>
            <a:r>
              <a:rPr lang="cs-CZ" sz="2800" b="1" dirty="0"/>
              <a:t>Indikace:</a:t>
            </a:r>
            <a:br>
              <a:rPr lang="cs-CZ" sz="2800" dirty="0"/>
            </a:br>
            <a:r>
              <a:rPr lang="cs-CZ" sz="2800" dirty="0"/>
              <a:t>• Neschopnost přijímat dostatečné množství potravy</a:t>
            </a:r>
            <a:br>
              <a:rPr lang="cs-CZ" sz="2800" dirty="0"/>
            </a:br>
            <a:r>
              <a:rPr lang="cs-CZ" sz="2800" dirty="0"/>
              <a:t>• Porucha funkce zažívacího traktu </a:t>
            </a:r>
            <a:br>
              <a:rPr lang="cs-CZ" sz="2800" dirty="0"/>
            </a:br>
            <a:r>
              <a:rPr lang="cs-CZ" sz="2800" dirty="0"/>
              <a:t>   – peristaltiky </a:t>
            </a:r>
            <a:br>
              <a:rPr lang="cs-CZ" sz="2800" dirty="0"/>
            </a:br>
            <a:r>
              <a:rPr lang="cs-CZ" sz="2800" dirty="0"/>
              <a:t>   – trávení </a:t>
            </a:r>
            <a:br>
              <a:rPr lang="cs-CZ" sz="2800" dirty="0"/>
            </a:br>
            <a:r>
              <a:rPr lang="cs-CZ" sz="2800" dirty="0"/>
              <a:t>   – vstřebávání</a:t>
            </a:r>
            <a:br>
              <a:rPr lang="cs-CZ" sz="2800" dirty="0"/>
            </a:br>
            <a:r>
              <a:rPr lang="cs-CZ" sz="2800" b="1" dirty="0"/>
              <a:t>Kontraindikace</a:t>
            </a:r>
            <a:br>
              <a:rPr lang="cs-CZ" sz="2800" dirty="0"/>
            </a:br>
            <a:r>
              <a:rPr lang="cs-CZ" sz="2800" dirty="0"/>
              <a:t>• Perforace trávicí trubice</a:t>
            </a:r>
            <a:br>
              <a:rPr lang="cs-CZ" sz="2800" dirty="0"/>
            </a:br>
            <a:r>
              <a:rPr lang="cs-CZ" sz="2800" dirty="0"/>
              <a:t>• Těžké </a:t>
            </a:r>
            <a:r>
              <a:rPr lang="cs-CZ" sz="2800" dirty="0" err="1"/>
              <a:t>hyperkatabolickéstavy</a:t>
            </a:r>
            <a:r>
              <a:rPr lang="cs-CZ" sz="2800" dirty="0"/>
              <a:t> /</a:t>
            </a:r>
            <a:r>
              <a:rPr lang="cs-CZ" sz="2800" dirty="0" err="1"/>
              <a:t>polytrauma</a:t>
            </a:r>
            <a:r>
              <a:rPr lang="cs-CZ" sz="2800" dirty="0"/>
              <a:t>,popáleniny/</a:t>
            </a:r>
            <a:br>
              <a:rPr lang="cs-CZ" sz="2800" dirty="0"/>
            </a:br>
            <a:r>
              <a:rPr lang="cs-CZ" sz="2800" dirty="0"/>
              <a:t>• Ileus</a:t>
            </a:r>
            <a:br>
              <a:rPr lang="cs-CZ" sz="2800" dirty="0"/>
            </a:br>
            <a:r>
              <a:rPr lang="cs-CZ" sz="2800" dirty="0"/>
              <a:t>• NPB /krvácení, perforace,akutní pankreatitis/</a:t>
            </a:r>
            <a:br>
              <a:rPr lang="cs-CZ" sz="2800" dirty="0"/>
            </a:br>
            <a:r>
              <a:rPr lang="cs-CZ" sz="2800" dirty="0"/>
              <a:t>• Selhání střeva či </a:t>
            </a:r>
            <a:r>
              <a:rPr lang="cs-CZ" sz="2800" dirty="0" err="1"/>
              <a:t>afunkčnítrávicí</a:t>
            </a:r>
            <a:r>
              <a:rPr lang="cs-CZ" sz="2800" dirty="0"/>
              <a:t> trakt (těžké průjmy či   </a:t>
            </a:r>
            <a:br>
              <a:rPr lang="cs-CZ" sz="2800" dirty="0"/>
            </a:br>
            <a:r>
              <a:rPr lang="cs-CZ" sz="2800" dirty="0"/>
              <a:t>   zvracení, těžká malabsorpce)</a:t>
            </a:r>
            <a:br>
              <a:rPr lang="cs-CZ" sz="2800" dirty="0"/>
            </a:br>
            <a:r>
              <a:rPr lang="cs-CZ" sz="2800" dirty="0"/>
              <a:t>• Atonie žaludku a střev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152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Komplikace</a:t>
            </a:r>
            <a:br>
              <a:rPr lang="cs-CZ" sz="2800" dirty="0"/>
            </a:br>
            <a:r>
              <a:rPr lang="cs-CZ" sz="2800" dirty="0"/>
              <a:t>• Posun sondy a aplikace EV mimo GIT </a:t>
            </a:r>
            <a:br>
              <a:rPr lang="cs-CZ" sz="2800" dirty="0"/>
            </a:br>
            <a:r>
              <a:rPr lang="cs-CZ" sz="2800" dirty="0"/>
              <a:t>   –nejčastěji do dýchacích cest –respirační pneumonie</a:t>
            </a:r>
            <a:br>
              <a:rPr lang="cs-CZ" sz="2800" dirty="0"/>
            </a:br>
            <a:r>
              <a:rPr lang="cs-CZ" sz="2800" dirty="0"/>
              <a:t>• Eroze a otlaky v místě zavedení sondy</a:t>
            </a:r>
            <a:br>
              <a:rPr lang="cs-CZ" sz="2800" dirty="0"/>
            </a:br>
            <a:r>
              <a:rPr lang="cs-CZ" sz="2800" dirty="0"/>
              <a:t>• Poruchy motility </a:t>
            </a:r>
            <a:br>
              <a:rPr lang="cs-CZ" sz="2800" dirty="0"/>
            </a:br>
            <a:r>
              <a:rPr lang="cs-CZ" sz="2800" dirty="0"/>
              <a:t>   –</a:t>
            </a:r>
            <a:r>
              <a:rPr lang="cs-CZ" sz="2800" dirty="0" err="1"/>
              <a:t>gastroesofageální</a:t>
            </a:r>
            <a:r>
              <a:rPr lang="cs-CZ" sz="2800" dirty="0"/>
              <a:t> reflux a aspirace výživy</a:t>
            </a:r>
            <a:br>
              <a:rPr lang="cs-CZ" sz="2800" dirty="0"/>
            </a:br>
            <a:r>
              <a:rPr lang="cs-CZ" sz="2800" dirty="0"/>
              <a:t>• Průjmy, dehydratace</a:t>
            </a:r>
            <a:br>
              <a:rPr lang="cs-CZ" sz="2800" dirty="0"/>
            </a:br>
            <a:r>
              <a:rPr lang="cs-CZ" sz="2800" dirty="0"/>
              <a:t>   –důsledek změny osmolality ve střevě </a:t>
            </a:r>
            <a:br>
              <a:rPr lang="cs-CZ" sz="2800" dirty="0"/>
            </a:br>
            <a:r>
              <a:rPr lang="cs-CZ" sz="2800" dirty="0"/>
              <a:t>• Nadýmání, nauzea, křeče </a:t>
            </a:r>
            <a:br>
              <a:rPr lang="cs-CZ" sz="2800" dirty="0"/>
            </a:br>
            <a:r>
              <a:rPr lang="cs-CZ" sz="2800" dirty="0"/>
              <a:t>   –při nesprávné rychlosti, množství, případně teploty    </a:t>
            </a:r>
            <a:br>
              <a:rPr lang="cs-CZ" sz="2800" dirty="0"/>
            </a:br>
            <a:r>
              <a:rPr lang="cs-CZ" sz="2800" dirty="0"/>
              <a:t>   podávané výživy</a:t>
            </a:r>
            <a:br>
              <a:rPr lang="cs-CZ" sz="2800" dirty="0"/>
            </a:br>
            <a:r>
              <a:rPr lang="cs-CZ" sz="2800" dirty="0"/>
              <a:t>• Infekce</a:t>
            </a:r>
            <a:br>
              <a:rPr lang="cs-CZ" sz="2800" dirty="0"/>
            </a:br>
            <a:r>
              <a:rPr lang="cs-CZ" sz="2800" dirty="0"/>
              <a:t>   –při kontaminaci EV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04847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Cesta aplikace EV    </a:t>
            </a:r>
            <a:br>
              <a:rPr lang="cs-CZ" sz="2800" dirty="0"/>
            </a:br>
            <a:br>
              <a:rPr lang="cs-CZ" sz="2800" dirty="0"/>
            </a:br>
            <a:r>
              <a:rPr lang="cs-CZ" sz="2800" b="1" dirty="0"/>
              <a:t>1. Aplikace per os </a:t>
            </a:r>
            <a:r>
              <a:rPr lang="cs-CZ" sz="2800" dirty="0"/>
              <a:t>(ve fázi rekonvalescence)</a:t>
            </a:r>
            <a:br>
              <a:rPr lang="cs-CZ" sz="2800" dirty="0"/>
            </a:br>
            <a:r>
              <a:rPr lang="cs-CZ" sz="2800" dirty="0"/>
              <a:t>• Standardně ústy "</a:t>
            </a:r>
            <a:r>
              <a:rPr lang="cs-CZ" sz="2800" dirty="0" err="1"/>
              <a:t>sipping</a:t>
            </a:r>
            <a:r>
              <a:rPr lang="cs-CZ" sz="2800" dirty="0"/>
              <a:t>" –usrkávání. </a:t>
            </a:r>
            <a:br>
              <a:rPr lang="cs-CZ" sz="2800" dirty="0"/>
            </a:br>
            <a:r>
              <a:rPr lang="cs-CZ" sz="2800" dirty="0"/>
              <a:t>• Jde o popíjení tekuté stravy v krátkých </a:t>
            </a:r>
            <a:br>
              <a:rPr lang="cs-CZ" sz="2800" dirty="0"/>
            </a:br>
            <a:r>
              <a:rPr lang="cs-CZ" sz="2800" dirty="0"/>
              <a:t>   intervalech po cely den. </a:t>
            </a:r>
            <a:br>
              <a:rPr lang="cs-CZ" sz="2800" dirty="0"/>
            </a:br>
            <a:r>
              <a:rPr lang="cs-CZ" sz="2800" dirty="0"/>
              <a:t>• Je nejjednodušší formou EV</a:t>
            </a:r>
            <a:br>
              <a:rPr lang="cs-CZ" sz="2800" dirty="0"/>
            </a:br>
            <a:r>
              <a:rPr lang="cs-CZ" sz="2800" dirty="0"/>
              <a:t>• Využívá se jako nutriční doplněk běžné stravy </a:t>
            </a:r>
            <a:br>
              <a:rPr lang="cs-CZ" sz="2800" dirty="0"/>
            </a:br>
            <a:r>
              <a:rPr lang="cs-CZ" sz="2800" dirty="0"/>
              <a:t>• </a:t>
            </a:r>
            <a:r>
              <a:rPr lang="cs-CZ" sz="2800" dirty="0" err="1"/>
              <a:t>Nutridrink</a:t>
            </a:r>
            <a:br>
              <a:rPr lang="cs-CZ" sz="2800" dirty="0"/>
            </a:br>
            <a:r>
              <a:rPr lang="cs-CZ" sz="2800" dirty="0"/>
              <a:t>   –Různě ochucené, 2-3x denně</a:t>
            </a:r>
            <a:br>
              <a:rPr lang="cs-CZ" sz="2800" dirty="0"/>
            </a:br>
            <a:r>
              <a:rPr lang="cs-CZ" sz="2800" dirty="0"/>
              <a:t>   –Při výskytu průjmů –možnost </a:t>
            </a:r>
            <a:r>
              <a:rPr lang="cs-CZ" sz="2800" dirty="0" err="1"/>
              <a:t>Nutridrink</a:t>
            </a:r>
            <a:r>
              <a:rPr lang="cs-CZ" sz="2800" dirty="0"/>
              <a:t> s vlákninou</a:t>
            </a:r>
            <a:br>
              <a:rPr lang="cs-CZ" sz="2800" dirty="0"/>
            </a:br>
            <a:r>
              <a:rPr lang="cs-CZ" sz="2800" dirty="0"/>
              <a:t>   –</a:t>
            </a:r>
            <a:r>
              <a:rPr lang="cs-CZ" sz="2800" dirty="0" err="1"/>
              <a:t>Nutridrink</a:t>
            </a:r>
            <a:r>
              <a:rPr lang="cs-CZ" sz="2800" dirty="0"/>
              <a:t> pro diabetiky…</a:t>
            </a:r>
            <a:br>
              <a:rPr lang="cs-CZ" sz="2800" dirty="0"/>
            </a:b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4664"/>
            <a:ext cx="1313570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8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r>
              <a:rPr lang="cs-CZ" sz="3600" b="1" dirty="0"/>
              <a:t>Cesty </a:t>
            </a:r>
            <a:r>
              <a:rPr lang="cs-CZ" sz="4000" b="1" dirty="0"/>
              <a:t>aplikace</a:t>
            </a:r>
            <a:r>
              <a:rPr lang="cs-CZ" sz="3600" b="1" dirty="0"/>
              <a:t> EV</a:t>
            </a: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/>
              <a:t>2.Nasogastrická sonda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pt-BR" dirty="0"/>
              <a:t>•</a:t>
            </a:r>
            <a:r>
              <a:rPr lang="cs-CZ" dirty="0"/>
              <a:t> </a:t>
            </a:r>
            <a:r>
              <a:rPr lang="pt-BR" dirty="0"/>
              <a:t>sonda zavedená nosem do žaludku /60-80cm/</a:t>
            </a:r>
            <a:endParaRPr lang="cs-CZ" dirty="0"/>
          </a:p>
          <a:p>
            <a:pPr>
              <a:buNone/>
            </a:pPr>
            <a:r>
              <a:rPr lang="cs-CZ" dirty="0"/>
              <a:t> • Pro přechodnou /krátkodobou EV </a:t>
            </a:r>
          </a:p>
          <a:p>
            <a:pPr>
              <a:buNone/>
            </a:pPr>
            <a:r>
              <a:rPr lang="cs-CZ" dirty="0"/>
              <a:t>     –NGS z PVC optimálně ponechat 1-2týdny,  silikonové     </a:t>
            </a:r>
          </a:p>
          <a:p>
            <a:pPr>
              <a:buNone/>
            </a:pPr>
            <a:r>
              <a:rPr lang="cs-CZ" dirty="0"/>
              <a:t>       lze ponechat déle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Indikace: </a:t>
            </a:r>
          </a:p>
          <a:p>
            <a:pPr>
              <a:buNone/>
            </a:pPr>
            <a:r>
              <a:rPr lang="cs-CZ" dirty="0"/>
              <a:t> • Derivace obsahu ze žaludku při dysfunkci GIT, při střevním ileu nebo</a:t>
            </a:r>
          </a:p>
          <a:p>
            <a:pPr>
              <a:buNone/>
            </a:pPr>
            <a:r>
              <a:rPr lang="cs-CZ" dirty="0"/>
              <a:t>   preventivně u kvantitativní poruchy vědomí na </a:t>
            </a:r>
            <a:r>
              <a:rPr lang="cs-CZ" dirty="0" err="1"/>
              <a:t>urovni</a:t>
            </a:r>
            <a:r>
              <a:rPr lang="cs-CZ" dirty="0"/>
              <a:t> </a:t>
            </a:r>
            <a:r>
              <a:rPr lang="cs-CZ" dirty="0" err="1"/>
              <a:t>sopor</a:t>
            </a:r>
            <a:r>
              <a:rPr lang="cs-CZ" dirty="0"/>
              <a:t>/koma</a:t>
            </a:r>
          </a:p>
          <a:p>
            <a:pPr>
              <a:buNone/>
            </a:pPr>
            <a:r>
              <a:rPr lang="cs-CZ" dirty="0"/>
              <a:t> • </a:t>
            </a:r>
            <a:r>
              <a:rPr lang="cs-CZ" dirty="0" err="1"/>
              <a:t>vxužíváns</a:t>
            </a:r>
            <a:r>
              <a:rPr lang="cs-CZ"/>
              <a:t> časně </a:t>
            </a:r>
            <a:r>
              <a:rPr lang="cs-CZ" dirty="0"/>
              <a:t>k zahájení živení EV u kriticky nemocného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Rizika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• Aspirační pneumonie </a:t>
            </a:r>
          </a:p>
          <a:p>
            <a:pPr>
              <a:buNone/>
            </a:pPr>
            <a:r>
              <a:rPr lang="cs-CZ" dirty="0"/>
              <a:t>• Iritace nosohltanu,jícnu –riziko </a:t>
            </a:r>
            <a:r>
              <a:rPr lang="cs-CZ" dirty="0" err="1"/>
              <a:t>dekubitárního</a:t>
            </a:r>
            <a:r>
              <a:rPr lang="cs-CZ" dirty="0"/>
              <a:t> vředu</a:t>
            </a:r>
          </a:p>
          <a:p>
            <a:pPr>
              <a:buNone/>
            </a:pPr>
            <a:r>
              <a:rPr lang="cs-CZ" dirty="0"/>
              <a:t>• </a:t>
            </a:r>
            <a:r>
              <a:rPr lang="cs-CZ" dirty="0" err="1"/>
              <a:t>Tracheooesofageální</a:t>
            </a:r>
            <a:r>
              <a:rPr lang="cs-CZ" dirty="0"/>
              <a:t> píštěl</a:t>
            </a:r>
          </a:p>
          <a:p>
            <a:pPr>
              <a:buNone/>
            </a:pPr>
            <a:r>
              <a:rPr lang="cs-CZ" dirty="0"/>
              <a:t>• Poškození dolního svěrače jícnu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870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b="1" dirty="0"/>
              <a:t>Cesty aplikace EV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err="1"/>
              <a:t>Nasoduodenální</a:t>
            </a:r>
            <a:r>
              <a:rPr lang="cs-CZ" b="1" dirty="0"/>
              <a:t> /</a:t>
            </a:r>
            <a:r>
              <a:rPr lang="cs-CZ" b="1" dirty="0" err="1"/>
              <a:t>nasojejunální</a:t>
            </a:r>
            <a:r>
              <a:rPr lang="cs-CZ" b="1" dirty="0"/>
              <a:t> sonda</a:t>
            </a:r>
          </a:p>
          <a:p>
            <a:pPr>
              <a:buNone/>
            </a:pPr>
            <a:r>
              <a:rPr lang="cs-CZ" dirty="0"/>
              <a:t>• Zavedení jako u NGS</a:t>
            </a:r>
          </a:p>
          <a:p>
            <a:pPr>
              <a:buNone/>
            </a:pPr>
            <a:r>
              <a:rPr lang="pl-PL" dirty="0"/>
              <a:t>• Délka sondy (125 -150 cm) </a:t>
            </a:r>
          </a:p>
          <a:p>
            <a:pPr>
              <a:buNone/>
            </a:pPr>
            <a:r>
              <a:rPr lang="cs-CZ" dirty="0"/>
              <a:t>• Silikonové sondy lze využít 3 měsíce i déle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Indikace:</a:t>
            </a:r>
          </a:p>
          <a:p>
            <a:pPr>
              <a:buNone/>
            </a:pPr>
            <a:r>
              <a:rPr lang="cs-CZ" dirty="0"/>
              <a:t>• v intenzivní péči v případě netolerance živení do NGS</a:t>
            </a:r>
          </a:p>
          <a:p>
            <a:pPr>
              <a:buNone/>
            </a:pPr>
            <a:r>
              <a:rPr lang="cs-CZ" dirty="0"/>
              <a:t>    - zvracení, nebo vysoké odpady z NGS (GRV </a:t>
            </a:r>
            <a:r>
              <a:rPr lang="cs-CZ"/>
              <a:t>vyšší 250ml/4hodiny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• fáze rekonvalescence ke zvýšení příjmu E/B v anabolické fázi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Výhody:</a:t>
            </a:r>
          </a:p>
          <a:p>
            <a:pPr>
              <a:buNone/>
            </a:pPr>
            <a:r>
              <a:rPr lang="cs-CZ" dirty="0"/>
              <a:t>• Menší průměr sondy → nehrozí dekubity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03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66730"/>
          </a:xfrm>
        </p:spPr>
        <p:txBody>
          <a:bodyPr>
            <a:noAutofit/>
          </a:bodyPr>
          <a:lstStyle/>
          <a:p>
            <a:pPr algn="l"/>
            <a:r>
              <a:rPr lang="cs-CZ" sz="1800" b="1" dirty="0"/>
              <a:t>	</a:t>
            </a: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r>
              <a:rPr lang="cs-CZ" sz="2800" b="1" dirty="0" err="1"/>
              <a:t>Zasády</a:t>
            </a:r>
            <a:r>
              <a:rPr lang="cs-CZ" sz="2800" b="1" dirty="0"/>
              <a:t> podávání EV </a:t>
            </a:r>
            <a:br>
              <a:rPr lang="cs-CZ" sz="2800" b="1" dirty="0"/>
            </a:br>
            <a:br>
              <a:rPr lang="cs-CZ" sz="2800" b="1" dirty="0"/>
            </a:br>
            <a:r>
              <a:rPr lang="cs-CZ" sz="2200" b="1" dirty="0"/>
              <a:t>1/ Do </a:t>
            </a:r>
            <a:r>
              <a:rPr lang="cs-CZ" sz="2200" b="1" dirty="0" err="1"/>
              <a:t>nasogastrické</a:t>
            </a:r>
            <a:r>
              <a:rPr lang="cs-CZ" sz="2200" b="1" dirty="0"/>
              <a:t> sondy:</a:t>
            </a:r>
            <a:br>
              <a:rPr lang="cs-CZ" sz="1800" dirty="0"/>
            </a:br>
            <a:r>
              <a:rPr lang="cs-CZ" sz="1800" dirty="0"/>
              <a:t>• a) Podávání výživy </a:t>
            </a:r>
            <a:br>
              <a:rPr lang="cs-CZ" sz="1800" dirty="0"/>
            </a:br>
            <a:r>
              <a:rPr lang="cs-CZ" sz="1800" dirty="0"/>
              <a:t>       –Kontinuálně (enterální pumpou, gravitačním spádem)</a:t>
            </a:r>
            <a:br>
              <a:rPr lang="cs-CZ" sz="1800" dirty="0"/>
            </a:br>
            <a:r>
              <a:rPr lang="cs-CZ" sz="1800" dirty="0"/>
              <a:t>• b) Bolusově </a:t>
            </a:r>
            <a:r>
              <a:rPr lang="cs-CZ" sz="1800" b="1" dirty="0" err="1"/>
              <a:t>Janetovou</a:t>
            </a:r>
            <a:r>
              <a:rPr lang="cs-CZ" sz="1800" b="1" dirty="0"/>
              <a:t> stříkačkou</a:t>
            </a:r>
            <a:br>
              <a:rPr lang="cs-CZ" sz="1800" dirty="0"/>
            </a:br>
            <a:br>
              <a:rPr lang="cs-CZ" sz="1800" dirty="0"/>
            </a:br>
            <a:r>
              <a:rPr lang="cs-CZ" sz="1800" dirty="0"/>
              <a:t> - Při </a:t>
            </a:r>
            <a:r>
              <a:rPr lang="cs-CZ" sz="1800" dirty="0" err="1"/>
              <a:t>kontinualním</a:t>
            </a:r>
            <a:r>
              <a:rPr lang="cs-CZ" sz="1800" dirty="0"/>
              <a:t> podávání EV dodržovat denní režim podávání EV, v noci vysoké </a:t>
            </a:r>
            <a:br>
              <a:rPr lang="cs-CZ" sz="1800" dirty="0"/>
            </a:br>
            <a:r>
              <a:rPr lang="cs-CZ" sz="1800" dirty="0"/>
              <a:t>   riziko aspirace + </a:t>
            </a:r>
            <a:r>
              <a:rPr lang="cs-CZ" sz="1800" dirty="0" err="1"/>
              <a:t>udžnovat</a:t>
            </a:r>
            <a:r>
              <a:rPr lang="cs-CZ" sz="1800" dirty="0"/>
              <a:t> kyselé prostředí v žaludku (bariera infekce!)</a:t>
            </a:r>
            <a:br>
              <a:rPr lang="cs-CZ" sz="1800" dirty="0"/>
            </a:br>
            <a:r>
              <a:rPr lang="cs-CZ" sz="1800" dirty="0"/>
              <a:t> - Nutné sledovat GRV (tolerance GIT)</a:t>
            </a:r>
            <a:br>
              <a:rPr lang="cs-CZ" sz="1800" dirty="0"/>
            </a:br>
            <a:r>
              <a:rPr lang="cs-CZ" sz="1800" dirty="0"/>
              <a:t> - Proplachujeme  NGS v intervalech 4 -6hodin </a:t>
            </a:r>
            <a:br>
              <a:rPr lang="cs-CZ" sz="1800" dirty="0"/>
            </a:br>
            <a:br>
              <a:rPr lang="cs-CZ" sz="1800" dirty="0"/>
            </a:br>
            <a:r>
              <a:rPr lang="cs-CZ" sz="1800" dirty="0"/>
              <a:t> - Při podávání výživy bolusově je doporučena </a:t>
            </a:r>
            <a:r>
              <a:rPr lang="cs-CZ" sz="1800" dirty="0" err="1"/>
              <a:t>Fowlerova</a:t>
            </a:r>
            <a:r>
              <a:rPr lang="cs-CZ" sz="1800" dirty="0"/>
              <a:t> poloha (</a:t>
            </a:r>
            <a:r>
              <a:rPr lang="cs-CZ" sz="1800" i="1" dirty="0"/>
              <a:t>snížení rizika    </a:t>
            </a:r>
            <a:br>
              <a:rPr lang="cs-CZ" sz="1800" i="1" dirty="0"/>
            </a:br>
            <a:r>
              <a:rPr lang="cs-CZ" sz="1800" i="1" dirty="0"/>
              <a:t>   aspirace</a:t>
            </a:r>
            <a:r>
              <a:rPr lang="cs-CZ" sz="1800" dirty="0"/>
              <a:t>). Opět denní režim podávání EV.</a:t>
            </a:r>
            <a:br>
              <a:rPr lang="cs-CZ" sz="1800" dirty="0"/>
            </a:br>
            <a:r>
              <a:rPr lang="cs-CZ" sz="1800" dirty="0"/>
              <a:t> - Před podání bolusové dávky EV nutné odtáhnout žaludeční obsah, kontrola   </a:t>
            </a:r>
            <a:br>
              <a:rPr lang="cs-CZ" sz="1800" dirty="0"/>
            </a:br>
            <a:r>
              <a:rPr lang="cs-CZ" sz="1800" dirty="0"/>
              <a:t>   tolerance  GIT (viz. dále )</a:t>
            </a:r>
            <a:br>
              <a:rPr lang="cs-CZ" sz="1800" dirty="0"/>
            </a:br>
            <a:r>
              <a:rPr lang="cs-CZ" sz="1800" dirty="0"/>
              <a:t> - Po podání </a:t>
            </a:r>
            <a:r>
              <a:rPr lang="cs-CZ" sz="1800" dirty="0" err="1"/>
              <a:t>davky</a:t>
            </a:r>
            <a:r>
              <a:rPr lang="cs-CZ" sz="1800" dirty="0"/>
              <a:t> EV důkladně proplach sondy ( čaj/</a:t>
            </a:r>
            <a:r>
              <a:rPr lang="cs-CZ" sz="1800" dirty="0" err="1"/>
              <a:t>aqua</a:t>
            </a:r>
            <a:r>
              <a:rPr lang="cs-CZ" sz="1800" dirty="0"/>
              <a:t>) , </a:t>
            </a:r>
            <a:r>
              <a:rPr lang="cs-CZ" sz="1800" dirty="0" err="1"/>
              <a:t>zaklemovat</a:t>
            </a:r>
            <a:r>
              <a:rPr lang="cs-CZ" sz="1800" dirty="0"/>
              <a:t>  </a:t>
            </a:r>
            <a:br>
              <a:rPr lang="cs-CZ" sz="1800" dirty="0"/>
            </a:br>
            <a:r>
              <a:rPr lang="cs-CZ" sz="1800" dirty="0"/>
              <a:t>   sondy(reflux), 30 minut setrvat ve  </a:t>
            </a:r>
            <a:r>
              <a:rPr lang="cs-CZ" sz="1800" dirty="0" err="1"/>
              <a:t>ve</a:t>
            </a:r>
            <a:r>
              <a:rPr lang="cs-CZ" sz="1800" dirty="0"/>
              <a:t> zvýšené poloze</a:t>
            </a:r>
            <a:br>
              <a:rPr lang="cs-CZ" sz="1800" dirty="0"/>
            </a:br>
            <a:r>
              <a:rPr lang="cs-CZ" sz="1800" dirty="0"/>
              <a:t> - Podání stravy á 3 hodiny v množství </a:t>
            </a:r>
            <a:r>
              <a:rPr lang="cs-CZ" sz="1800" b="1" dirty="0"/>
              <a:t>150 -300 ml</a:t>
            </a:r>
            <a:r>
              <a:rPr lang="cs-CZ" sz="1800" dirty="0"/>
              <a:t>, pomalé podávání výživy</a:t>
            </a:r>
            <a:br>
              <a:rPr lang="cs-CZ" sz="1800" dirty="0"/>
            </a:br>
            <a:r>
              <a:rPr lang="cs-CZ" sz="1800" dirty="0"/>
              <a:t> - EV podávat teplou → velmi chladná strava tlumí sekreci žaludečních </a:t>
            </a:r>
            <a:r>
              <a:rPr lang="cs-CZ" sz="1800" dirty="0" err="1"/>
              <a:t>šťav</a:t>
            </a:r>
            <a:br>
              <a:rPr lang="cs-CZ" sz="1800" dirty="0"/>
            </a:br>
            <a:br>
              <a:rPr lang="cs-CZ" sz="1800" dirty="0"/>
            </a:br>
            <a:r>
              <a:rPr lang="cs-CZ" sz="2200" b="1" dirty="0"/>
              <a:t>Pravidelné výměny nosních průduchů, načasovaní dle </a:t>
            </a:r>
            <a:r>
              <a:rPr lang="cs-CZ" sz="2200" b="1" dirty="0" err="1"/>
              <a:t>materialu</a:t>
            </a:r>
            <a:r>
              <a:rPr lang="cs-CZ" sz="2200" b="1" dirty="0"/>
              <a:t> NGS</a:t>
            </a:r>
            <a:br>
              <a:rPr lang="cs-CZ" sz="22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br>
              <a:rPr lang="cs-CZ" sz="1800" b="1" dirty="0"/>
            </a:b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636779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1620</Words>
  <Application>Microsoft Office PowerPoint</Application>
  <PresentationFormat>Předvádění na obrazovce (4:3)</PresentationFormat>
  <Paragraphs>77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systému Office</vt:lpstr>
      <vt:lpstr>Enterální výživa v intenzivní péči </vt:lpstr>
      <vt:lpstr>Enterální strava • Aplikace tekutých výživných substrátů do     trávicího traktu • Enterální výživě je dávána přednost tam,    kde zůstává alespoň částečně zachována    funkce zažívacího traktu.  • Enterální výživa je proti výživě     parenterální :    –jednodušší    –menší riziko komplikací    –levnější. </vt:lpstr>
      <vt:lpstr>   Výhody EV • Přirozená • Jednoduchá • Více přístupů do GIT • Chrání před atrofií střevních klků /výživa        střeva/ • Stimuluje imunitní systém střeva • Reguluje využití živin /průchod játry/ • Reguluje metabolismus /stimulace hormonů        GIT/ • Snižuje agresivitu HCL v žaludku /prevence       vředů/ </vt:lpstr>
      <vt:lpstr>Indikace: • Neschopnost přijímat dostatečné množství potravy • Porucha funkce zažívacího traktu     – peristaltiky     – trávení     – vstřebávání Kontraindikace • Perforace trávicí trubice • Těžké hyperkatabolickéstavy /polytrauma,popáleniny/ • Ileus • NPB /krvácení, perforace,akutní pankreatitis/ • Selhání střeva či afunkčnítrávicí trakt (těžké průjmy či       zvracení, těžká malabsorpce) • Atonie žaludku a střev </vt:lpstr>
      <vt:lpstr>Komplikace • Posun sondy a aplikace EV mimo GIT     –nejčastěji do dýchacích cest –respirační pneumonie • Eroze a otlaky v místě zavedení sondy • Poruchy motility     –gastroesofageální reflux a aspirace výživy • Průjmy, dehydratace    –důsledek změny osmolality ve střevě  • Nadýmání, nauzea, křeče     –při nesprávné rychlosti, množství, případně teploty        podávané výživy • Infekce    –při kontaminaci EV  </vt:lpstr>
      <vt:lpstr>Cesta aplikace EV      1. Aplikace per os (ve fázi rekonvalescence) • Standardně ústy "sipping" –usrkávání.  • Jde o popíjení tekuté stravy v krátkých     intervalech po cely den.  • Je nejjednodušší formou EV • Využívá se jako nutriční doplněk běžné stravy  • Nutridrink    –Různě ochucené, 2-3x denně    –Při výskytu průjmů –možnost Nutridrink s vlákninou    –Nutridrink pro diabetiky… </vt:lpstr>
      <vt:lpstr>           Cesty aplikace EV          </vt:lpstr>
      <vt:lpstr>Cesty aplikace EV</vt:lpstr>
      <vt:lpstr>            Zasády podávání EV   1/ Do nasogastrické sondy: • a) Podávání výživy         –Kontinuálně (enterální pumpou, gravitačním spádem) • b) Bolusově Janetovou stříkačkou   - Při kontinualním podávání EV dodržovat denní režim podávání EV, v noci vysoké     riziko aspirace + udžnovat kyselé prostředí v žaludku (bariera infekce!)  - Nutné sledovat GRV (tolerance GIT)  - Proplachujeme  NGS v intervalech 4 -6hodin    - Při podávání výživy bolusově je doporučena Fowlerova poloha (snížení rizika        aspirace). Opět denní režim podávání EV.  - Před podání bolusové dávky EV nutné odtáhnout žaludeční obsah, kontrola       tolerance  GIT (viz. dále )  - Po podání davky EV důkladně proplach sondy ( čaj/aqua) , zaklemovat      sondy(reflux), 30 minut setrvat ve  ve zvýšené poloze  - Podání stravy á 3 hodiny v množství 150 -300 ml, pomalé podávání výživy  - EV podávat teplou → velmi chladná strava tlumí sekreci žaludečních šťav  Pravidelné výměny nosních průduchů, načasovaní dle materialu NGS           </vt:lpstr>
      <vt:lpstr>       2/Do nasojejunální sondy  - před zahájením podávání EV nutné ověřit polohu NJS/RTG      břicha , gastroskopicky/ - Non lege artis podávání kuchynské stravy!!! - Podáváme preformované enterální přípravky s    definovaným složením energie (kcal/ml), složení   makronutrientů(B,T,C), mikronutrientů , vlákniny atd  - Pravidelné proplachy NJS á 4-6 h - Možné podávat v denním i nočním režimu   -kape gravitsetem nebo enteralní pumpou 10-18h/den - Maximalní rychlost 120ml/h (dle tolerance)  -           </vt:lpstr>
      <vt:lpstr>Komplikace   UCPANÁ sonda (NGS/NJS)  –proplach vlažnou vodou /20 ml/  –coca-cola, kreon rozpuštěný v  bikarbonátu  VDECHNUTÍ VÝŽIVY (hlevně u NGS) prevence-poloha vsedě, polosedě   PRŮJEM / ZVRACENÍ –pomalé podávání stravy, menší dávka, delší intervaly mezi     dávkami, nebo podávání zahuštovadel(kreon, CaCO3, loperon)  –změna firemního prípravku, ev. typ EV (za hyperkalorický,      ev. oligomerní ) –vyloučit infekci  </vt:lpstr>
      <vt:lpstr>   Způsob podání  Bolusové podání / intermitentní/ • lze použit v úvodu péče o kriticky nemocného  Rozdělení dávky do dílčích dávek , podává se      přerušovaně v průběhu dne • Pomoci Janettovy stříkačky  • Celkový objem jedné porce 250-400 ml • Používá se zejména k bolusovému podávání výživy     do žaludku.  • Nelze podat do střeva.  </vt:lpstr>
      <vt:lpstr>Prezentace aplikace PowerPoint</vt:lpstr>
      <vt:lpstr>Druhy enterální stravy  Firemně připravené roztoky s definovaným složením: • Polymerní EV  • Elementární a oligomerní EV • Orgánově specifické formule EV        </vt:lpstr>
      <vt:lpstr> Vysokomolekulární–POLYMERNÍ • Obsahuje nenatrávené molekuly bílkovin, tuků       a částečně i polysacharidy   Indikace: • Funkční trávicí systém • Zachovaná resorpce ve střevě  Indikována u většiny pacientů</vt:lpstr>
      <vt:lpstr>Nízkomolekulární–OLIOGOMERNÍ • Směs naštěpených proteinů, oligosacharidů,         triglyceridů, • Vyžadují jen minimální trávení  • Snadná absorpce  Indikace: • Zhoršená travicí a resorpční funkce GIT. • Nespecifické střevní záněty • Chronická pankreatitis • Malabsorpce </vt:lpstr>
      <vt:lpstr> Specializované • Složení je přizpůsobeno orgánovému selhání  Indikace: • Renální selhání • Jaterní selhání • Strava při kardio-respiračním selhání  • Výživa ovlivňující fce střev –s vlákninou • Strava pro chronická onemocnění střev • Strava pro N/K s chronickou ránou… </vt:lpstr>
      <vt:lpstr>Nutriční podpora a funkce GIT  • Tolerance výživy na úrovni GIT    (Motilita, digesce a absorpce)    –Zvracení    –Gastrická rezidua    –Odpady z NGS    –Frekvence a charakter stolice    –Břišní distenze    –Intraabdominální tlak    –Protokolizace enterální výživy  • Polykání a riziko aspirace   –GUSS –Gugging Swalloving Screen    –FEES -flexibilní endoskopie polykání   –Polykací akt a videofluoroskopie </vt:lpstr>
      <vt:lpstr>Prezentace aplikace PowerPoint</vt:lpstr>
      <vt:lpstr>Přípravky EV podle fáze kritického stavu </vt:lpstr>
      <vt:lpstr>Požadavky na EV v intenzivní péči</vt:lpstr>
      <vt:lpstr>Sondová výživa na JIP (akutní stav)</vt:lpstr>
      <vt:lpstr>Sondová výživa na JIP (rekonvalescence)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Enterální strava • Aplikace tekutých výživných substrátů do     trávicího traktu • Enterální výživě je dávána přednost tam,    kde zůstává alespoň částečně zachována    funkce zažívacího traktu.  • Enterální výživa je proti výživě     parenterální :    –jednodušší    –menší riziko komplikací    –levnější.</dc:title>
  <dc:creator>David</dc:creator>
  <cp:lastModifiedBy>Halina Matějová</cp:lastModifiedBy>
  <cp:revision>66</cp:revision>
  <dcterms:created xsi:type="dcterms:W3CDTF">2015-11-21T15:02:44Z</dcterms:created>
  <dcterms:modified xsi:type="dcterms:W3CDTF">2020-04-14T12:54:45Z</dcterms:modified>
</cp:coreProperties>
</file>