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109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5963-F9FD-4458-99C4-144A80455860}" type="datetimeFigureOut">
              <a:rPr lang="cs-CZ" smtClean="0"/>
              <a:pPr/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6EF8-CC2B-4113-AF93-BFC308EFB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Parenterální výživa v intenzivní péči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Realimentační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Opatření :</a:t>
            </a:r>
          </a:p>
          <a:p>
            <a:pPr lvl="0"/>
            <a:r>
              <a:rPr lang="cs-CZ" dirty="0"/>
              <a:t>Pravidelné sledování a substituce minerálů </a:t>
            </a:r>
          </a:p>
          <a:p>
            <a:pPr lvl="0"/>
            <a:r>
              <a:rPr lang="cs-CZ" dirty="0"/>
              <a:t>7-10 dni substituce 100mg vit B1 (</a:t>
            </a:r>
            <a:r>
              <a:rPr lang="cs-CZ" dirty="0" err="1"/>
              <a:t>thiamin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Kalorická restrikce v průběhu prvních 48-72h nutriční podpory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Nutriční intervence nekončí opuštěním lůžka JIP, ale mělo by pokračovat i na oddělení, respektive i </a:t>
            </a:r>
            <a:r>
              <a:rPr lang="cs-CZ" dirty="0" err="1"/>
              <a:t>ambulntní</a:t>
            </a:r>
            <a:r>
              <a:rPr lang="cs-CZ" dirty="0"/>
              <a:t> cestou.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Parenterální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Preformované vaky</a:t>
            </a:r>
            <a:r>
              <a:rPr lang="cs-CZ" dirty="0"/>
              <a:t> (firemně vyráběné)</a:t>
            </a:r>
          </a:p>
          <a:p>
            <a:r>
              <a:rPr lang="cs-CZ" i="1" dirty="0"/>
              <a:t>podle složení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     2- komorové vaky (bílkoviny a cukr)</a:t>
            </a:r>
          </a:p>
          <a:p>
            <a:pPr>
              <a:buNone/>
            </a:pPr>
            <a:r>
              <a:rPr lang="cs-CZ" dirty="0"/>
              <a:t>     3-komorové vaky (bílkoviny, tuky, cukry)</a:t>
            </a:r>
          </a:p>
          <a:p>
            <a:r>
              <a:rPr lang="cs-CZ" i="1" dirty="0"/>
              <a:t>Podle osmolarity</a:t>
            </a:r>
            <a:r>
              <a:rPr lang="cs-CZ" dirty="0"/>
              <a:t> na periferní vaky (osmolarita do 900mosmol/l) a centrální vaky (osmolarita vyšší)</a:t>
            </a:r>
          </a:p>
          <a:p>
            <a:r>
              <a:rPr lang="cs-CZ" dirty="0"/>
              <a:t>Centrální vaky kapou přísně do centrálního žilního </a:t>
            </a:r>
            <a:r>
              <a:rPr lang="cs-CZ" dirty="0" err="1"/>
              <a:t>řečistě</a:t>
            </a:r>
            <a:endParaRPr lang="cs-CZ" dirty="0"/>
          </a:p>
          <a:p>
            <a:pPr>
              <a:buNone/>
            </a:pPr>
            <a:r>
              <a:rPr lang="cs-CZ" dirty="0"/>
              <a:t>     </a:t>
            </a:r>
            <a:r>
              <a:rPr lang="cs-CZ" i="1" dirty="0"/>
              <a:t>(konec CVK v oblasti </a:t>
            </a:r>
            <a:r>
              <a:rPr lang="cs-CZ" i="1" dirty="0" err="1"/>
              <a:t>kavoatrialního</a:t>
            </a:r>
            <a:r>
              <a:rPr lang="cs-CZ" i="1" dirty="0"/>
              <a:t> ústí)</a:t>
            </a:r>
          </a:p>
          <a:p>
            <a:r>
              <a:rPr lang="cs-CZ" dirty="0"/>
              <a:t>Limitace cena, složení substrátů a minerálů</a:t>
            </a:r>
          </a:p>
          <a:p>
            <a:pPr>
              <a:buNone/>
            </a:pPr>
            <a:r>
              <a:rPr lang="cs-CZ" dirty="0"/>
              <a:t>   - nízký obsah bílkovin (nově na trhu však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nitrogen</a:t>
            </a:r>
            <a:r>
              <a:rPr lang="cs-CZ" dirty="0"/>
              <a:t> </a:t>
            </a:r>
            <a:r>
              <a:rPr lang="cs-CZ" dirty="0" err="1"/>
              <a:t>preformáty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/>
              <a:t>   - kalorie dosaženy vysokým obsahem tuku   </a:t>
            </a:r>
          </a:p>
          <a:p>
            <a:r>
              <a:rPr lang="cs-CZ" dirty="0" err="1"/>
              <a:t>Převážne</a:t>
            </a:r>
            <a:r>
              <a:rPr lang="cs-CZ" dirty="0"/>
              <a:t> nevhodné pro intenzivní metabolickou péči</a:t>
            </a:r>
          </a:p>
          <a:p>
            <a:r>
              <a:rPr lang="cs-CZ" dirty="0"/>
              <a:t>Kapou optimálně 24hodin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Parenterální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AIO vaky (</a:t>
            </a:r>
            <a:r>
              <a:rPr lang="cs-CZ" b="1" dirty="0" err="1"/>
              <a:t>All</a:t>
            </a:r>
            <a:r>
              <a:rPr lang="cs-CZ" b="1" dirty="0"/>
              <a:t> in </a:t>
            </a:r>
            <a:r>
              <a:rPr lang="cs-CZ" b="1" dirty="0" err="1"/>
              <a:t>one</a:t>
            </a:r>
            <a:r>
              <a:rPr lang="cs-CZ" b="1" dirty="0"/>
              <a:t>)</a:t>
            </a:r>
          </a:p>
          <a:p>
            <a:r>
              <a:rPr lang="cs-CZ" dirty="0"/>
              <a:t> v lékárně připravované vaky, kde lékař určuje </a:t>
            </a:r>
            <a:r>
              <a:rPr lang="cs-CZ" dirty="0" err="1"/>
              <a:t>individualní</a:t>
            </a:r>
            <a:r>
              <a:rPr lang="cs-CZ" dirty="0"/>
              <a:t> složení vaků (hlavních substrátů a minerálů)</a:t>
            </a:r>
          </a:p>
          <a:p>
            <a:r>
              <a:rPr lang="cs-CZ" dirty="0"/>
              <a:t>Podle osmolarity také rozlišujeme periferní x</a:t>
            </a:r>
          </a:p>
          <a:p>
            <a:pPr>
              <a:buNone/>
            </a:pPr>
            <a:r>
              <a:rPr lang="cs-CZ" dirty="0"/>
              <a:t>    centrální vaky</a:t>
            </a:r>
          </a:p>
          <a:p>
            <a:r>
              <a:rPr lang="cs-CZ" dirty="0"/>
              <a:t>Vhodné pro metabolickou intenzivní péči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Vždy stejně jako u preformovaných vaků přidáváme 2hodiny před dokapáním vaků Vitamíny a stopové prvky (1 </a:t>
            </a:r>
            <a:r>
              <a:rPr lang="cs-CZ" dirty="0" err="1"/>
              <a:t>amp</a:t>
            </a:r>
            <a:r>
              <a:rPr lang="cs-CZ" dirty="0"/>
              <a:t>. </a:t>
            </a:r>
            <a:r>
              <a:rPr lang="cs-CZ" dirty="0" err="1"/>
              <a:t>Viant</a:t>
            </a:r>
            <a:r>
              <a:rPr lang="cs-CZ" dirty="0"/>
              <a:t> + 1 </a:t>
            </a:r>
            <a:r>
              <a:rPr lang="cs-CZ" dirty="0" err="1"/>
              <a:t>amp</a:t>
            </a:r>
            <a:r>
              <a:rPr lang="cs-CZ" dirty="0"/>
              <a:t>. </a:t>
            </a:r>
            <a:r>
              <a:rPr lang="cs-CZ" dirty="0" err="1"/>
              <a:t>Nyutryelt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Parenterální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Vitamíny (ADEK + vitamíny rozpustné ve vodě)</a:t>
            </a:r>
          </a:p>
          <a:p>
            <a:pPr>
              <a:buNone/>
            </a:pPr>
            <a:r>
              <a:rPr lang="cs-CZ" dirty="0"/>
              <a:t>- příklad </a:t>
            </a:r>
            <a:r>
              <a:rPr lang="cs-CZ" dirty="0" err="1"/>
              <a:t>Viant</a:t>
            </a:r>
            <a:r>
              <a:rPr lang="cs-CZ" dirty="0"/>
              <a:t> (1amp.= DDD)</a:t>
            </a:r>
          </a:p>
          <a:p>
            <a:pPr>
              <a:buNone/>
            </a:pPr>
            <a:r>
              <a:rPr lang="cs-CZ" dirty="0"/>
              <a:t>Stopové prvky</a:t>
            </a:r>
          </a:p>
          <a:p>
            <a:pPr>
              <a:buFontTx/>
              <a:buChar char="-"/>
            </a:pPr>
            <a:r>
              <a:rPr lang="cs-CZ" dirty="0" err="1"/>
              <a:t>Nutryelt</a:t>
            </a:r>
            <a:r>
              <a:rPr lang="cs-CZ" dirty="0"/>
              <a:t> (1 </a:t>
            </a:r>
            <a:r>
              <a:rPr lang="cs-CZ" dirty="0" err="1"/>
              <a:t>amp</a:t>
            </a:r>
            <a:r>
              <a:rPr lang="cs-CZ" dirty="0"/>
              <a:t> .= DDD)</a:t>
            </a:r>
          </a:p>
          <a:p>
            <a:pPr>
              <a:buNone/>
            </a:pPr>
            <a:r>
              <a:rPr lang="cs-CZ" dirty="0"/>
              <a:t>Obě složky </a:t>
            </a:r>
            <a:r>
              <a:rPr lang="cs-CZ" dirty="0" err="1"/>
              <a:t>přídáváme</a:t>
            </a:r>
            <a:r>
              <a:rPr lang="cs-CZ" dirty="0"/>
              <a:t> k vakům 1-2 hodiny před dokapáním! (nestabilita)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Parenterální výživa v intenzivní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>
              <a:spcBef>
                <a:spcPts val="0"/>
              </a:spcBef>
            </a:pPr>
            <a:r>
              <a:rPr lang="cs-CZ" dirty="0"/>
              <a:t>Zahájení umělé výživy by měla být zajištěna u  </a:t>
            </a:r>
          </a:p>
          <a:p>
            <a:pPr marL="0" lvl="0">
              <a:spcBef>
                <a:spcPts val="0"/>
              </a:spcBef>
              <a:buNone/>
            </a:pPr>
            <a:r>
              <a:rPr lang="cs-CZ" dirty="0"/>
              <a:t>   pacientů, kteří zůstávají na JIP déle 48hod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   (tito nemocní jsou rizikoví z hlediska rozvoje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    malnutrice) </a:t>
            </a:r>
          </a:p>
          <a:p>
            <a:pPr lvl="0"/>
            <a:r>
              <a:rPr lang="cs-CZ" dirty="0"/>
              <a:t>PV by neměla být započata, pokud nebyla maximálně  podpořena tolerance EV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 Indikace PN v intenzivní péči: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U pacientů v intenzivní péči, kde je kontraindikace per os příjem i enterální výživa, je indikováno nasazení PV až mezi 3.-7.dnem. (omezuje riziko </a:t>
            </a:r>
            <a:r>
              <a:rPr lang="cs-CZ" dirty="0" err="1"/>
              <a:t>hyperalimentace</a:t>
            </a:r>
            <a:r>
              <a:rPr lang="cs-CZ" dirty="0"/>
              <a:t>)</a:t>
            </a:r>
          </a:p>
          <a:p>
            <a:pPr marL="0" lvl="0">
              <a:spcBef>
                <a:spcPts val="0"/>
              </a:spcBef>
            </a:pPr>
            <a:r>
              <a:rPr lang="cs-CZ" dirty="0"/>
              <a:t>Indikace časné, progresivní PV je vhodné zvážit </a:t>
            </a:r>
          </a:p>
          <a:p>
            <a:pPr marL="0" lvl="0">
              <a:spcBef>
                <a:spcPts val="0"/>
              </a:spcBef>
              <a:buNone/>
            </a:pPr>
            <a:r>
              <a:rPr lang="cs-CZ" dirty="0"/>
              <a:t>    u těžce podvyživených pacientů, kde EV je </a:t>
            </a:r>
          </a:p>
          <a:p>
            <a:pPr marL="0" lvl="0">
              <a:spcBef>
                <a:spcPts val="0"/>
              </a:spcBef>
              <a:buNone/>
            </a:pPr>
            <a:r>
              <a:rPr lang="cs-CZ" dirty="0"/>
              <a:t>    kontraindikována. </a:t>
            </a:r>
          </a:p>
          <a:p>
            <a:pPr marL="0" lvl="0">
              <a:spcBef>
                <a:spcPts val="0"/>
              </a:spcBef>
              <a:buNone/>
            </a:pPr>
            <a:r>
              <a:rPr lang="cs-CZ" dirty="0"/>
              <a:t>    (</a:t>
            </a:r>
            <a:r>
              <a:rPr lang="cs-CZ" dirty="0" err="1"/>
              <a:t>Cave</a:t>
            </a:r>
            <a:r>
              <a:rPr lang="cs-CZ" dirty="0"/>
              <a:t>: riziko realimentačního syndromu)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Potřeby Energie:</a:t>
            </a:r>
          </a:p>
          <a:p>
            <a:pPr>
              <a:buNone/>
            </a:pPr>
            <a:r>
              <a:rPr lang="cs-CZ" dirty="0"/>
              <a:t>    - odhadem z </a:t>
            </a:r>
            <a:r>
              <a:rPr lang="cs-CZ" i="1" dirty="0"/>
              <a:t>prediktivní rovnice </a:t>
            </a:r>
          </a:p>
          <a:p>
            <a:pPr>
              <a:buNone/>
            </a:pPr>
            <a:r>
              <a:rPr lang="cs-CZ" dirty="0"/>
              <a:t>       20-25kcal/kg BW akutní fáze</a:t>
            </a:r>
          </a:p>
          <a:p>
            <a:pPr>
              <a:buNone/>
            </a:pPr>
            <a:r>
              <a:rPr lang="cs-CZ" dirty="0"/>
              <a:t>       25-30 </a:t>
            </a:r>
            <a:r>
              <a:rPr lang="cs-CZ" dirty="0" err="1"/>
              <a:t>kcal</a:t>
            </a:r>
            <a:r>
              <a:rPr lang="cs-CZ" dirty="0"/>
              <a:t>/kg BW rekonvalescence</a:t>
            </a:r>
          </a:p>
          <a:p>
            <a:pPr>
              <a:buNone/>
            </a:pPr>
            <a:r>
              <a:rPr lang="cs-CZ" dirty="0"/>
              <a:t>    - zlatý standard </a:t>
            </a:r>
            <a:r>
              <a:rPr lang="cs-CZ" i="1" dirty="0"/>
              <a:t>nepřímá kalorimetrie</a:t>
            </a:r>
          </a:p>
          <a:p>
            <a:pPr>
              <a:buNone/>
            </a:pPr>
            <a:r>
              <a:rPr lang="cs-CZ" sz="2400" dirty="0" err="1"/>
              <a:t>Pozn</a:t>
            </a:r>
            <a:r>
              <a:rPr lang="cs-CZ" sz="2400" dirty="0"/>
              <a:t>: ABW(</a:t>
            </a:r>
            <a:r>
              <a:rPr lang="cs-CZ" sz="2400" dirty="0" err="1"/>
              <a:t>aktualní</a:t>
            </a:r>
            <a:r>
              <a:rPr lang="cs-CZ" sz="2400" dirty="0"/>
              <a:t> váha)</a:t>
            </a:r>
          </a:p>
          <a:p>
            <a:pPr>
              <a:buNone/>
            </a:pPr>
            <a:r>
              <a:rPr lang="cs-CZ" sz="2400" dirty="0"/>
              <a:t>           IBW(</a:t>
            </a:r>
            <a:r>
              <a:rPr lang="cs-CZ" sz="2400" dirty="0" err="1"/>
              <a:t>idealní</a:t>
            </a:r>
            <a:r>
              <a:rPr lang="cs-CZ" sz="2400" dirty="0"/>
              <a:t> váha výška -100)</a:t>
            </a:r>
          </a:p>
          <a:p>
            <a:pPr>
              <a:buNone/>
            </a:pPr>
            <a:r>
              <a:rPr lang="cs-CZ" sz="2400" dirty="0"/>
              <a:t>           Adjustovaná váha (ABW-IBW)x0,33 +IBW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Potřeby bílkovin:</a:t>
            </a:r>
          </a:p>
          <a:p>
            <a:pPr lvl="0">
              <a:buNone/>
            </a:pPr>
            <a:r>
              <a:rPr lang="cs-CZ" dirty="0"/>
              <a:t>    1,3g /</a:t>
            </a:r>
            <a:r>
              <a:rPr lang="cs-CZ" dirty="0" err="1"/>
              <a:t>kgBW</a:t>
            </a:r>
            <a:r>
              <a:rPr lang="cs-CZ" dirty="0"/>
              <a:t>… (teorie „baby </a:t>
            </a:r>
            <a:r>
              <a:rPr lang="cs-CZ" dirty="0" err="1"/>
              <a:t>stomach</a:t>
            </a:r>
            <a:r>
              <a:rPr lang="cs-CZ" dirty="0"/>
              <a:t>“  exogenní příjem AMK zvyšují hladinu </a:t>
            </a:r>
            <a:r>
              <a:rPr lang="cs-CZ" dirty="0" err="1"/>
              <a:t>glukagonu</a:t>
            </a:r>
            <a:r>
              <a:rPr lang="cs-CZ" dirty="0"/>
              <a:t>- aktivují </a:t>
            </a:r>
            <a:r>
              <a:rPr lang="cs-CZ" dirty="0" err="1"/>
              <a:t>autofagii</a:t>
            </a:r>
            <a:r>
              <a:rPr lang="cs-CZ" dirty="0"/>
              <a:t> svalových bílkovin a prohlubuje vlastní katabolismus) ..kompromis  vzhledem k riziku vlivu negativní N bilance s dopadem na imunitní systém, svalovou sílu.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Tuky</a:t>
            </a:r>
            <a:r>
              <a:rPr lang="cs-CZ" dirty="0"/>
              <a:t> by neměly překročit dávku 1,5g/</a:t>
            </a:r>
            <a:r>
              <a:rPr lang="cs-CZ" dirty="0" err="1"/>
              <a:t>kgBW</a:t>
            </a:r>
            <a:r>
              <a:rPr lang="cs-CZ" dirty="0"/>
              <a:t> (včetně zdrojů mimo výživu- </a:t>
            </a:r>
            <a:r>
              <a:rPr lang="cs-CZ" dirty="0" err="1"/>
              <a:t>propofolem</a:t>
            </a:r>
            <a:r>
              <a:rPr lang="cs-CZ" dirty="0"/>
              <a:t>)</a:t>
            </a:r>
          </a:p>
          <a:p>
            <a:r>
              <a:rPr lang="cs-CZ" dirty="0"/>
              <a:t>PUFA-3 v běžných dávkách.</a:t>
            </a:r>
          </a:p>
          <a:p>
            <a:r>
              <a:rPr lang="cs-CZ" dirty="0"/>
              <a:t> Rybí tuk v dávce 0,1-0,2g/kg. Vysoké dávky nejsou indikovány ani v EV ani PV</a:t>
            </a:r>
          </a:p>
          <a:p>
            <a:r>
              <a:rPr lang="cs-CZ" b="1" dirty="0"/>
              <a:t>Cukry </a:t>
            </a:r>
            <a:r>
              <a:rPr lang="cs-CZ" dirty="0"/>
              <a:t>max. 5mg/kg/min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 zajištění dobrého metabolismu substrátů je nutná substituce vitaminy a </a:t>
            </a:r>
            <a:r>
              <a:rPr lang="cs-CZ" dirty="0" err="1"/>
              <a:t>mikronutrienty</a:t>
            </a:r>
            <a:r>
              <a:rPr lang="cs-CZ" dirty="0"/>
              <a:t>     ( </a:t>
            </a:r>
            <a:r>
              <a:rPr lang="cs-CZ" dirty="0" err="1"/>
              <a:t>Nutryelt</a:t>
            </a:r>
            <a:r>
              <a:rPr lang="cs-CZ" dirty="0"/>
              <a:t>, </a:t>
            </a:r>
            <a:r>
              <a:rPr lang="cs-CZ" dirty="0" err="1"/>
              <a:t>Viant</a:t>
            </a:r>
            <a:r>
              <a:rPr lang="cs-CZ" dirty="0"/>
              <a:t>)</a:t>
            </a:r>
          </a:p>
          <a:p>
            <a:r>
              <a:rPr lang="cs-CZ" b="1" dirty="0"/>
              <a:t>Deficit Vitamínu D </a:t>
            </a:r>
            <a:r>
              <a:rPr lang="cs-CZ" dirty="0"/>
              <a:t>(</a:t>
            </a:r>
            <a:r>
              <a:rPr lang="cs-CZ" dirty="0" err="1"/>
              <a:t>nizká</a:t>
            </a:r>
            <a:r>
              <a:rPr lang="cs-CZ" dirty="0"/>
              <a:t> hl. 25-OH vitamin D&lt;50nmol/l můžeme v akutní fázi substituovat jednorázově parenterálně </a:t>
            </a:r>
            <a:r>
              <a:rPr lang="cs-CZ" dirty="0" err="1"/>
              <a:t>Calciferol</a:t>
            </a:r>
            <a:r>
              <a:rPr lang="cs-CZ" dirty="0"/>
              <a:t> biotika 300000-500000 IU. </a:t>
            </a:r>
          </a:p>
          <a:p>
            <a:r>
              <a:rPr lang="cs-CZ" b="1" dirty="0" err="1"/>
              <a:t>Glutamin</a:t>
            </a:r>
            <a:r>
              <a:rPr lang="cs-CZ" b="1" dirty="0"/>
              <a:t> </a:t>
            </a:r>
            <a:r>
              <a:rPr lang="cs-CZ" dirty="0"/>
              <a:t>není doporučeno podávat v akutním stavu. Pouze u </a:t>
            </a:r>
            <a:r>
              <a:rPr lang="cs-CZ" dirty="0" err="1"/>
              <a:t>polytraumat</a:t>
            </a:r>
            <a:r>
              <a:rPr lang="cs-CZ" dirty="0"/>
              <a:t> a popálenin a to jen enterálně.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Realimentace po stabilizaci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Obecně v časném akutním stadiu 0-3dny je indikováno &lt;70 % energických potřeb.</a:t>
            </a:r>
          </a:p>
          <a:p>
            <a:r>
              <a:rPr lang="cs-CZ" dirty="0"/>
              <a:t>sledujeme glykemii á 4h první 1-2 dny (při glykemii nad 10mmol/l </a:t>
            </a:r>
            <a:r>
              <a:rPr lang="cs-CZ" dirty="0" err="1"/>
              <a:t>zahajit</a:t>
            </a:r>
            <a:r>
              <a:rPr lang="cs-CZ" dirty="0"/>
              <a:t> terapii insulinem)</a:t>
            </a:r>
          </a:p>
          <a:p>
            <a:r>
              <a:rPr lang="cs-CZ" dirty="0"/>
              <a:t>Teprve po třech dnech, pokud nejsou známky intolerance výživy (excesivní inzulinová rezistence, dusíkový katabolismus, realimentační projevy) lze bezpečně navýšit na 80-100% potřeb.</a:t>
            </a:r>
          </a:p>
          <a:p>
            <a:r>
              <a:rPr lang="cs-CZ" dirty="0"/>
              <a:t>Zlepšení tolerance fyzické zátěže, zahájení rehabilitace je dobrým ukazatelem nástupu rekonvalescence (anabolické fáze)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Realimentační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 při realimentaci v akutním stavu</a:t>
            </a:r>
          </a:p>
          <a:p>
            <a:r>
              <a:rPr lang="cs-CZ" dirty="0"/>
              <a:t>Rizikoví  jsou jedinci ve špatném vstupním nutričním stavu </a:t>
            </a:r>
          </a:p>
          <a:p>
            <a:r>
              <a:rPr lang="cs-CZ" dirty="0"/>
              <a:t>Příčina deplece minerálů (K, P, Mg) a vitamínů B1</a:t>
            </a:r>
          </a:p>
          <a:p>
            <a:r>
              <a:rPr lang="cs-CZ" dirty="0"/>
              <a:t>Fatální komplikace ohrožující život nemocného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708</Words>
  <Application>Microsoft Office PowerPoint</Application>
  <PresentationFormat>Předvádění na obrazovce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Parenterální výživa v intenzivní péči</vt:lpstr>
      <vt:lpstr>Parenterální výživa v intenzivní péči</vt:lpstr>
      <vt:lpstr> Indikace PN v intenzivní péči:</vt:lpstr>
      <vt:lpstr>Prezentace aplikace PowerPoint</vt:lpstr>
      <vt:lpstr>Prezentace aplikace PowerPoint</vt:lpstr>
      <vt:lpstr>Prezentace aplikace PowerPoint</vt:lpstr>
      <vt:lpstr>Prezentace aplikace PowerPoint</vt:lpstr>
      <vt:lpstr>Realimentace po stabilizaci</vt:lpstr>
      <vt:lpstr>Realimentační syndrom</vt:lpstr>
      <vt:lpstr>Realimentační syndrom</vt:lpstr>
      <vt:lpstr>Prezentace aplikace PowerPoint</vt:lpstr>
      <vt:lpstr>Parenterální výživa</vt:lpstr>
      <vt:lpstr>Parenterální výživa</vt:lpstr>
      <vt:lpstr>Parenterální výživa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Parenterální výživa v intenzivní péči</dc:title>
  <dc:creator>Pospisilovi</dc:creator>
  <cp:lastModifiedBy>Halina Matějová</cp:lastModifiedBy>
  <cp:revision>10</cp:revision>
  <dcterms:created xsi:type="dcterms:W3CDTF">2020-04-13T19:57:00Z</dcterms:created>
  <dcterms:modified xsi:type="dcterms:W3CDTF">2020-04-14T12:55:02Z</dcterms:modified>
</cp:coreProperties>
</file>