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12" r:id="rId1"/>
  </p:sldMasterIdLst>
  <p:notesMasterIdLst>
    <p:notesMasterId r:id="rId61"/>
  </p:notesMasterIdLst>
  <p:sldIdLst>
    <p:sldId id="256" r:id="rId2"/>
    <p:sldId id="326" r:id="rId3"/>
    <p:sldId id="452" r:id="rId4"/>
    <p:sldId id="459" r:id="rId5"/>
    <p:sldId id="453" r:id="rId6"/>
    <p:sldId id="327" r:id="rId7"/>
    <p:sldId id="460" r:id="rId8"/>
    <p:sldId id="425" r:id="rId9"/>
    <p:sldId id="419" r:id="rId10"/>
    <p:sldId id="454" r:id="rId11"/>
    <p:sldId id="455" r:id="rId12"/>
    <p:sldId id="456" r:id="rId13"/>
    <p:sldId id="426" r:id="rId14"/>
    <p:sldId id="457" r:id="rId15"/>
    <p:sldId id="274" r:id="rId16"/>
    <p:sldId id="421" r:id="rId17"/>
    <p:sldId id="461" r:id="rId18"/>
    <p:sldId id="462" r:id="rId19"/>
    <p:sldId id="463" r:id="rId20"/>
    <p:sldId id="464" r:id="rId21"/>
    <p:sldId id="465" r:id="rId22"/>
    <p:sldId id="423" r:id="rId23"/>
    <p:sldId id="424" r:id="rId24"/>
    <p:sldId id="330" r:id="rId25"/>
    <p:sldId id="431" r:id="rId26"/>
    <p:sldId id="466" r:id="rId27"/>
    <p:sldId id="467" r:id="rId28"/>
    <p:sldId id="446" r:id="rId29"/>
    <p:sldId id="450" r:id="rId30"/>
    <p:sldId id="380" r:id="rId31"/>
    <p:sldId id="432" r:id="rId32"/>
    <p:sldId id="433" r:id="rId33"/>
    <p:sldId id="434" r:id="rId34"/>
    <p:sldId id="435" r:id="rId35"/>
    <p:sldId id="436" r:id="rId36"/>
    <p:sldId id="438" r:id="rId37"/>
    <p:sldId id="440" r:id="rId38"/>
    <p:sldId id="470" r:id="rId39"/>
    <p:sldId id="451" r:id="rId40"/>
    <p:sldId id="374" r:id="rId41"/>
    <p:sldId id="392" r:id="rId42"/>
    <p:sldId id="393" r:id="rId43"/>
    <p:sldId id="397" r:id="rId44"/>
    <p:sldId id="471" r:id="rId45"/>
    <p:sldId id="472" r:id="rId46"/>
    <p:sldId id="401" r:id="rId47"/>
    <p:sldId id="403" r:id="rId48"/>
    <p:sldId id="407" r:id="rId49"/>
    <p:sldId id="410" r:id="rId50"/>
    <p:sldId id="411" r:id="rId51"/>
    <p:sldId id="412" r:id="rId52"/>
    <p:sldId id="415" r:id="rId53"/>
    <p:sldId id="413" r:id="rId54"/>
    <p:sldId id="416" r:id="rId55"/>
    <p:sldId id="427" r:id="rId56"/>
    <p:sldId id="473" r:id="rId57"/>
    <p:sldId id="428" r:id="rId58"/>
    <p:sldId id="282" r:id="rId59"/>
    <p:sldId id="298" r:id="rId60"/>
  </p:sldIdLst>
  <p:sldSz cx="9144000" cy="6858000" type="screen4x3"/>
  <p:notesSz cx="6858000" cy="9144000"/>
  <p:defaultTextStyle>
    <a:defPPr>
      <a:defRPr lang="el-GR"/>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66"/>
    <a:srgbClr val="CC0099"/>
    <a:srgbClr val="FF00FF"/>
    <a:srgbClr val="FFFF00"/>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441" autoAdjust="0"/>
    <p:restoredTop sz="94660"/>
  </p:normalViewPr>
  <p:slideViewPr>
    <p:cSldViewPr>
      <p:cViewPr varScale="1">
        <p:scale>
          <a:sx n="138" d="100"/>
          <a:sy n="138" d="100"/>
        </p:scale>
        <p:origin x="1242" y="13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61" Type="http://schemas.openxmlformats.org/officeDocument/2006/relationships/notesMaster" Target="notesMasters/notesMaster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Zástupný symbol pro záhlaví 1">
            <a:extLst>
              <a:ext uri="{FF2B5EF4-FFF2-40B4-BE49-F238E27FC236}">
                <a16:creationId xmlns:a16="http://schemas.microsoft.com/office/drawing/2014/main" id="{9E4D7F41-4CBC-421D-9363-7CA819B8C142}"/>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mn-lt"/>
                <a:cs typeface="+mn-cs"/>
              </a:defRPr>
            </a:lvl1pPr>
          </a:lstStyle>
          <a:p>
            <a:pPr>
              <a:defRPr/>
            </a:pPr>
            <a:endParaRPr lang="cs-CZ"/>
          </a:p>
        </p:txBody>
      </p:sp>
      <p:sp>
        <p:nvSpPr>
          <p:cNvPr id="3" name="Zástupný symbol pro datum 2">
            <a:extLst>
              <a:ext uri="{FF2B5EF4-FFF2-40B4-BE49-F238E27FC236}">
                <a16:creationId xmlns:a16="http://schemas.microsoft.com/office/drawing/2014/main" id="{B1780823-8766-4942-9408-767D52401769}"/>
              </a:ext>
            </a:extLst>
          </p:cNvPr>
          <p:cNvSpPr>
            <a:spLocks noGrp="1"/>
          </p:cNvSpPr>
          <p:nvPr>
            <p:ph type="dt" idx="1"/>
          </p:nvPr>
        </p:nvSpPr>
        <p:spPr>
          <a:xfrm>
            <a:off x="3884613" y="0"/>
            <a:ext cx="2971800" cy="457200"/>
          </a:xfrm>
          <a:prstGeom prst="rect">
            <a:avLst/>
          </a:prstGeom>
        </p:spPr>
        <p:txBody>
          <a:bodyPr vert="horz" lIns="91440" tIns="45720" rIns="91440" bIns="45720" rtlCol="0"/>
          <a:lstStyle>
            <a:lvl1pPr algn="r" eaLnBrk="1" fontAlgn="auto" hangingPunct="1">
              <a:spcBef>
                <a:spcPts val="0"/>
              </a:spcBef>
              <a:spcAft>
                <a:spcPts val="0"/>
              </a:spcAft>
              <a:defRPr sz="1200">
                <a:latin typeface="+mn-lt"/>
                <a:cs typeface="+mn-cs"/>
              </a:defRPr>
            </a:lvl1pPr>
          </a:lstStyle>
          <a:p>
            <a:pPr>
              <a:defRPr/>
            </a:pPr>
            <a:fld id="{144B585F-4DD6-4F97-922F-4A4E9EE86A55}" type="datetimeFigureOut">
              <a:rPr lang="cs-CZ"/>
              <a:pPr>
                <a:defRPr/>
              </a:pPr>
              <a:t>26.03.2020</a:t>
            </a:fld>
            <a:endParaRPr lang="cs-CZ"/>
          </a:p>
        </p:txBody>
      </p:sp>
      <p:sp>
        <p:nvSpPr>
          <p:cNvPr id="4" name="Zástupný symbol pro obrázek snímku 3">
            <a:extLst>
              <a:ext uri="{FF2B5EF4-FFF2-40B4-BE49-F238E27FC236}">
                <a16:creationId xmlns:a16="http://schemas.microsoft.com/office/drawing/2014/main" id="{83FE8160-BDBC-4580-ABDE-E8DE59B701D8}"/>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cs-CZ" noProof="0"/>
          </a:p>
        </p:txBody>
      </p:sp>
      <p:sp>
        <p:nvSpPr>
          <p:cNvPr id="5" name="Zástupný symbol pro poznámky 4">
            <a:extLst>
              <a:ext uri="{FF2B5EF4-FFF2-40B4-BE49-F238E27FC236}">
                <a16:creationId xmlns:a16="http://schemas.microsoft.com/office/drawing/2014/main" id="{AD236F31-6C8E-49D2-8C1A-A73EC91BD636}"/>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cs-CZ" noProof="0"/>
              <a:t>Klepnutím lze upravit styly předlohy textu.</a:t>
            </a:r>
          </a:p>
          <a:p>
            <a:pPr lvl="1"/>
            <a:r>
              <a:rPr lang="cs-CZ" noProof="0"/>
              <a:t>Druhá úroveň</a:t>
            </a:r>
          </a:p>
          <a:p>
            <a:pPr lvl="2"/>
            <a:r>
              <a:rPr lang="cs-CZ" noProof="0"/>
              <a:t>Třetí úroveň</a:t>
            </a:r>
          </a:p>
          <a:p>
            <a:pPr lvl="3"/>
            <a:r>
              <a:rPr lang="cs-CZ" noProof="0"/>
              <a:t>Čtvrtá úroveň</a:t>
            </a:r>
          </a:p>
          <a:p>
            <a:pPr lvl="4"/>
            <a:r>
              <a:rPr lang="cs-CZ" noProof="0"/>
              <a:t>Pátá úroveň</a:t>
            </a:r>
          </a:p>
        </p:txBody>
      </p:sp>
      <p:sp>
        <p:nvSpPr>
          <p:cNvPr id="6" name="Zástupný symbol pro zápatí 5">
            <a:extLst>
              <a:ext uri="{FF2B5EF4-FFF2-40B4-BE49-F238E27FC236}">
                <a16:creationId xmlns:a16="http://schemas.microsoft.com/office/drawing/2014/main" id="{47C47492-2F00-41C6-9FB4-A20443BA41EB}"/>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cs typeface="+mn-cs"/>
              </a:defRPr>
            </a:lvl1pPr>
          </a:lstStyle>
          <a:p>
            <a:pPr>
              <a:defRPr/>
            </a:pPr>
            <a:endParaRPr lang="cs-CZ"/>
          </a:p>
        </p:txBody>
      </p:sp>
      <p:sp>
        <p:nvSpPr>
          <p:cNvPr id="7" name="Zástupný symbol pro číslo snímku 6">
            <a:extLst>
              <a:ext uri="{FF2B5EF4-FFF2-40B4-BE49-F238E27FC236}">
                <a16:creationId xmlns:a16="http://schemas.microsoft.com/office/drawing/2014/main" id="{7E8FB995-9E12-4DFD-9E44-1E418E776CF7}"/>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panose="020F0502020204030204" pitchFamily="34" charset="0"/>
              </a:defRPr>
            </a:lvl1pPr>
          </a:lstStyle>
          <a:p>
            <a:pPr>
              <a:defRPr/>
            </a:pPr>
            <a:fld id="{7A0CC35C-D9A5-4BB6-A34A-E6F665C65BB2}" type="slidenum">
              <a:rPr lang="cs-CZ" altLang="cs-CZ"/>
              <a:pPr>
                <a:defRPr/>
              </a:pPr>
              <a:t>‹#›</a:t>
            </a:fld>
            <a:endParaRPr lang="cs-CZ" altLang="cs-CZ"/>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Zástupný symbol pro obrázek snímku 1">
            <a:extLst>
              <a:ext uri="{FF2B5EF4-FFF2-40B4-BE49-F238E27FC236}">
                <a16:creationId xmlns:a16="http://schemas.microsoft.com/office/drawing/2014/main" id="{3C4343DF-F8EA-478F-BF8D-E20A09F6836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Zástupný symbol pro poznámky 2">
            <a:extLst>
              <a:ext uri="{FF2B5EF4-FFF2-40B4-BE49-F238E27FC236}">
                <a16:creationId xmlns:a16="http://schemas.microsoft.com/office/drawing/2014/main" id="{FCA62F8B-E99F-4AC7-B1CE-4C3EECCD9AF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cs-CZ" altLang="cs-CZ"/>
          </a:p>
        </p:txBody>
      </p:sp>
      <p:sp>
        <p:nvSpPr>
          <p:cNvPr id="26628" name="Zástupný symbol pro číslo snímku 3">
            <a:extLst>
              <a:ext uri="{FF2B5EF4-FFF2-40B4-BE49-F238E27FC236}">
                <a16:creationId xmlns:a16="http://schemas.microsoft.com/office/drawing/2014/main" id="{0B6F5D78-7510-4F80-B477-B92CC3B832D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5D100DC-1BA9-493A-9E9E-4BED5631EB0E}" type="slidenum">
              <a:rPr lang="cs-CZ" altLang="cs-CZ" smtClean="0"/>
              <a:pPr>
                <a:spcBef>
                  <a:spcPct val="0"/>
                </a:spcBef>
              </a:pPr>
              <a:t>18</a:t>
            </a:fld>
            <a:endParaRPr lang="cs-CZ" altLang="cs-CZ"/>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a:extLst>
              <a:ext uri="{FF2B5EF4-FFF2-40B4-BE49-F238E27FC236}">
                <a16:creationId xmlns:a16="http://schemas.microsoft.com/office/drawing/2014/main" id="{2CE47A8A-A505-44DE-9E23-92BC43A7F03F}"/>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40DE6A2A-32EE-48A0-9DBC-093ED1C12122}" type="slidenum">
              <a:rPr lang="cs-CZ" altLang="cs-CZ" smtClean="0"/>
              <a:pPr>
                <a:spcBef>
                  <a:spcPct val="0"/>
                </a:spcBef>
              </a:pPr>
              <a:t>49</a:t>
            </a:fld>
            <a:endParaRPr lang="cs-CZ" altLang="cs-CZ"/>
          </a:p>
        </p:txBody>
      </p:sp>
      <p:sp>
        <p:nvSpPr>
          <p:cNvPr id="59395" name="Rectangle 2">
            <a:extLst>
              <a:ext uri="{FF2B5EF4-FFF2-40B4-BE49-F238E27FC236}">
                <a16:creationId xmlns:a16="http://schemas.microsoft.com/office/drawing/2014/main" id="{CDFC1981-9079-436B-B7D2-ACB1728D4D03}"/>
              </a:ext>
            </a:extLst>
          </p:cNvPr>
          <p:cNvSpPr>
            <a:spLocks noGrp="1" noRot="1" noChangeAspect="1" noChangeArrowheads="1" noTextEdit="1"/>
          </p:cNvSpPr>
          <p:nvPr>
            <p:ph type="sldImg"/>
          </p:nvPr>
        </p:nvSpPr>
        <p:spPr bwMode="auto">
          <a:xfrm>
            <a:off x="1139825" y="684213"/>
            <a:ext cx="4572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9396" name="Rectangle 3">
            <a:extLst>
              <a:ext uri="{FF2B5EF4-FFF2-40B4-BE49-F238E27FC236}">
                <a16:creationId xmlns:a16="http://schemas.microsoft.com/office/drawing/2014/main" id="{B770D5CF-DC12-4417-BB75-19898FBB75C3}"/>
              </a:ext>
            </a:extLst>
          </p:cNvPr>
          <p:cNvSpPr>
            <a:spLocks noGrp="1" noChangeArrowheads="1"/>
          </p:cNvSpPr>
          <p:nvPr>
            <p:ph type="body" idx="1"/>
          </p:nvPr>
        </p:nvSpPr>
        <p:spPr bwMode="auto">
          <a:xfrm>
            <a:off x="962025" y="4405313"/>
            <a:ext cx="5033963" cy="41179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de-DE" altLang="cs-CZ"/>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a:extLst>
              <a:ext uri="{FF2B5EF4-FFF2-40B4-BE49-F238E27FC236}">
                <a16:creationId xmlns:a16="http://schemas.microsoft.com/office/drawing/2014/main" id="{D758157B-BB8E-421A-A42F-A8E22F959846}"/>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A984FDDC-56A0-4742-864F-5D9C8F9FFE27}" type="slidenum">
              <a:rPr lang="cs-CZ" altLang="cs-CZ" smtClean="0"/>
              <a:pPr>
                <a:spcBef>
                  <a:spcPct val="0"/>
                </a:spcBef>
              </a:pPr>
              <a:t>52</a:t>
            </a:fld>
            <a:endParaRPr lang="cs-CZ" altLang="cs-CZ"/>
          </a:p>
        </p:txBody>
      </p:sp>
      <p:sp>
        <p:nvSpPr>
          <p:cNvPr id="63491" name="Rectangle 2">
            <a:extLst>
              <a:ext uri="{FF2B5EF4-FFF2-40B4-BE49-F238E27FC236}">
                <a16:creationId xmlns:a16="http://schemas.microsoft.com/office/drawing/2014/main" id="{1AE883F3-3BE8-477C-8FDB-A23CBB769D87}"/>
              </a:ext>
            </a:extLst>
          </p:cNvPr>
          <p:cNvSpPr>
            <a:spLocks noGrp="1" noRot="1" noChangeAspect="1" noChangeArrowheads="1" noTextEdit="1"/>
          </p:cNvSpPr>
          <p:nvPr>
            <p:ph type="sldImg"/>
          </p:nvPr>
        </p:nvSpPr>
        <p:spPr bwMode="auto">
          <a:xfrm>
            <a:off x="1139825" y="684213"/>
            <a:ext cx="4572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3492" name="Rectangle 3">
            <a:extLst>
              <a:ext uri="{FF2B5EF4-FFF2-40B4-BE49-F238E27FC236}">
                <a16:creationId xmlns:a16="http://schemas.microsoft.com/office/drawing/2014/main" id="{A64BD0DE-F6F2-4A26-A651-51BE103248F5}"/>
              </a:ext>
            </a:extLst>
          </p:cNvPr>
          <p:cNvSpPr>
            <a:spLocks noGrp="1" noChangeArrowheads="1"/>
          </p:cNvSpPr>
          <p:nvPr>
            <p:ph type="body" idx="1"/>
          </p:nvPr>
        </p:nvSpPr>
        <p:spPr bwMode="auto">
          <a:xfrm>
            <a:off x="962025" y="4405313"/>
            <a:ext cx="5033963" cy="41179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en-GB" altLang="cs-CZ">
                <a:latin typeface="Verdana" panose="020B0604030504040204" pitchFamily="34" charset="0"/>
              </a:rPr>
              <a:t>Papavasillis CH. Use of medium-chain triacylglycerols in parenteral nutrition of children. Nutrition 2000;16:460-1</a:t>
            </a:r>
            <a:endParaRPr lang="de-DE" altLang="cs-CZ">
              <a:latin typeface="Verdana" panose="020B0604030504040204" pitchFamily="34" charset="0"/>
            </a:endParaRPr>
          </a:p>
          <a:p>
            <a:pPr eaLnBrk="1" hangingPunct="1"/>
            <a:endParaRPr lang="de-DE" altLang="cs-CZ"/>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Zástupný symbol pro obrázek snímku 1">
            <a:extLst>
              <a:ext uri="{FF2B5EF4-FFF2-40B4-BE49-F238E27FC236}">
                <a16:creationId xmlns:a16="http://schemas.microsoft.com/office/drawing/2014/main" id="{F6DB5FED-13E8-4863-A3E5-3735B7BDD90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6563" name="Zástupný symbol pro poznámky 2">
            <a:extLst>
              <a:ext uri="{FF2B5EF4-FFF2-40B4-BE49-F238E27FC236}">
                <a16:creationId xmlns:a16="http://schemas.microsoft.com/office/drawing/2014/main" id="{1FFAC688-C931-48A8-B865-19B36129541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cs-CZ" altLang="cs-CZ"/>
          </a:p>
        </p:txBody>
      </p:sp>
      <p:sp>
        <p:nvSpPr>
          <p:cNvPr id="66564" name="Zástupný symbol pro číslo snímku 3">
            <a:extLst>
              <a:ext uri="{FF2B5EF4-FFF2-40B4-BE49-F238E27FC236}">
                <a16:creationId xmlns:a16="http://schemas.microsoft.com/office/drawing/2014/main" id="{3141379D-075F-4B9D-B82E-835DD9377E2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2E3D790F-5EDE-4DBE-B064-1E8D840D37DC}" type="slidenum">
              <a:rPr lang="cs-CZ" altLang="cs-CZ" smtClean="0"/>
              <a:pPr>
                <a:spcBef>
                  <a:spcPct val="0"/>
                </a:spcBef>
              </a:pPr>
              <a:t>54</a:t>
            </a:fld>
            <a:endParaRPr lang="cs-CZ" altLang="cs-CZ"/>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4" name="Pravoúhlý trojúhelník 3">
            <a:extLst>
              <a:ext uri="{FF2B5EF4-FFF2-40B4-BE49-F238E27FC236}">
                <a16:creationId xmlns:a16="http://schemas.microsoft.com/office/drawing/2014/main" id="{CDB5C168-D53E-4770-9074-ECFB3FCA035E}"/>
              </a:ext>
            </a:extLst>
          </p:cNvPr>
          <p:cNvSpPr/>
          <p:nvPr/>
        </p:nvSpPr>
        <p:spPr>
          <a:xfrm>
            <a:off x="0" y="4664075"/>
            <a:ext cx="9150350"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grpSp>
        <p:nvGrpSpPr>
          <p:cNvPr id="5" name="Skupina 15">
            <a:extLst>
              <a:ext uri="{FF2B5EF4-FFF2-40B4-BE49-F238E27FC236}">
                <a16:creationId xmlns:a16="http://schemas.microsoft.com/office/drawing/2014/main" id="{2B6D0781-5D7C-4109-8883-8E7B9FBFCDC8}"/>
              </a:ext>
            </a:extLst>
          </p:cNvPr>
          <p:cNvGrpSpPr>
            <a:grpSpLocks/>
          </p:cNvGrpSpPr>
          <p:nvPr/>
        </p:nvGrpSpPr>
        <p:grpSpPr bwMode="auto">
          <a:xfrm>
            <a:off x="-3175" y="4953000"/>
            <a:ext cx="9147175" cy="1911350"/>
            <a:chOff x="-3765" y="4832896"/>
            <a:chExt cx="9147765" cy="2032192"/>
          </a:xfrm>
        </p:grpSpPr>
        <p:sp>
          <p:nvSpPr>
            <p:cNvPr id="6" name="Volný tvar 16">
              <a:extLst>
                <a:ext uri="{FF2B5EF4-FFF2-40B4-BE49-F238E27FC236}">
                  <a16:creationId xmlns:a16="http://schemas.microsoft.com/office/drawing/2014/main" id="{63AC4D25-E03F-48AE-BC48-48E9CB81B83E}"/>
                </a:ext>
              </a:extLst>
            </p:cNvPr>
            <p:cNvSpPr>
              <a:spLocks/>
            </p:cNvSpPr>
            <p:nvPr/>
          </p:nvSpPr>
          <p:spPr bwMode="auto">
            <a:xfrm>
              <a:off x="1687032" y="4832896"/>
              <a:ext cx="7456968" cy="51817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p>
              <a:pPr eaLnBrk="1" hangingPunct="1">
                <a:defRPr/>
              </a:pPr>
              <a:endParaRPr lang="en-US"/>
            </a:p>
          </p:txBody>
        </p:sp>
        <p:sp>
          <p:nvSpPr>
            <p:cNvPr id="7" name="Volný tvar 18">
              <a:extLst>
                <a:ext uri="{FF2B5EF4-FFF2-40B4-BE49-F238E27FC236}">
                  <a16:creationId xmlns:a16="http://schemas.microsoft.com/office/drawing/2014/main" id="{3344863F-99C2-49C8-A91C-A8CE1831B534}"/>
                </a:ext>
              </a:extLst>
            </p:cNvPr>
            <p:cNvSpPr>
              <a:spLocks/>
            </p:cNvSpPr>
            <p:nvPr/>
          </p:nvSpPr>
          <p:spPr bwMode="auto">
            <a:xfrm>
              <a:off x="35926" y="5135025"/>
              <a:ext cx="9108074" cy="838869"/>
            </a:xfrm>
            <a:custGeom>
              <a:avLst/>
              <a:gdLst>
                <a:gd name="T0" fmla="*/ 0 w 5760"/>
                <a:gd name="T1" fmla="*/ 0 h 528"/>
                <a:gd name="T2" fmla="*/ 2147483646 w 5760"/>
                <a:gd name="T3" fmla="*/ 0 h 528"/>
                <a:gd name="T4" fmla="*/ 2147483646 w 5760"/>
                <a:gd name="T5" fmla="*/ 1332767423 h 528"/>
                <a:gd name="T6" fmla="*/ 120019431 w 5760"/>
                <a:gd name="T7" fmla="*/ 0 h 528"/>
                <a:gd name="T8" fmla="*/ 0 60000 65536"/>
                <a:gd name="T9" fmla="*/ 0 60000 65536"/>
                <a:gd name="T10" fmla="*/ 0 60000 65536"/>
                <a:gd name="T11" fmla="*/ 0 60000 65536"/>
                <a:gd name="T12" fmla="*/ 0 w 5760"/>
                <a:gd name="T13" fmla="*/ 0 h 528"/>
                <a:gd name="T14" fmla="*/ 5760 w 5760"/>
                <a:gd name="T15" fmla="*/ 528 h 528"/>
              </a:gdLst>
              <a:ahLst/>
              <a:cxnLst>
                <a:cxn ang="T8">
                  <a:pos x="T0" y="T1"/>
                </a:cxn>
                <a:cxn ang="T9">
                  <a:pos x="T2" y="T3"/>
                </a:cxn>
                <a:cxn ang="T10">
                  <a:pos x="T4" y="T5"/>
                </a:cxn>
                <a:cxn ang="T11">
                  <a:pos x="T6" y="T7"/>
                </a:cxn>
              </a:cxnLst>
              <a:rect l="T12" t="T13" r="T14" b="T15"/>
              <a:pathLst>
                <a:path w="5760" h="528">
                  <a:moveTo>
                    <a:pt x="0" y="0"/>
                  </a:moveTo>
                  <a:lnTo>
                    <a:pt x="5760" y="0"/>
                  </a:lnTo>
                  <a:lnTo>
                    <a:pt x="5760" y="528"/>
                  </a:lnTo>
                  <a:lnTo>
                    <a:pt x="48" y="0"/>
                  </a:lnTo>
                </a:path>
              </a:pathLst>
            </a:custGeom>
            <a:solidFill>
              <a:srgbClr val="000000"/>
            </a:solidFill>
            <a:ln>
              <a:noFill/>
            </a:ln>
            <a:extLst>
              <a:ext uri="{91240B29-F687-4F45-9708-019B960494DF}">
                <a14:hiddenLine xmlns:a14="http://schemas.microsoft.com/office/drawing/2010/main" w="9525" cap="flat" cmpd="sng" algn="ctr">
                  <a:solidFill>
                    <a:srgbClr val="000000"/>
                  </a:solidFill>
                  <a:prstDash val="solid"/>
                  <a:round/>
                  <a:headEnd type="none" w="med" len="med"/>
                  <a:tailEnd type="none" w="med" len="med"/>
                </a14:hiddenLine>
              </a:ext>
            </a:extLst>
          </p:spPr>
          <p:txBody>
            <a:bodyPr/>
            <a:lstStyle/>
            <a:p>
              <a:endParaRPr lang="cs-CZ"/>
            </a:p>
          </p:txBody>
        </p:sp>
        <p:sp>
          <p:nvSpPr>
            <p:cNvPr id="8" name="Volný tvar 19">
              <a:extLst>
                <a:ext uri="{FF2B5EF4-FFF2-40B4-BE49-F238E27FC236}">
                  <a16:creationId xmlns:a16="http://schemas.microsoft.com/office/drawing/2014/main" id="{F0CED6BB-875B-48DD-9D06-EB54E1274EAB}"/>
                </a:ext>
              </a:extLst>
            </p:cNvPr>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cxnSp>
          <p:nvCxnSpPr>
            <p:cNvPr id="10" name="Přímá spojovací čára 20">
              <a:extLst>
                <a:ext uri="{FF2B5EF4-FFF2-40B4-BE49-F238E27FC236}">
                  <a16:creationId xmlns:a16="http://schemas.microsoft.com/office/drawing/2014/main" id="{E6CB9D9F-C5B2-4F05-8938-205A613E13A2}"/>
                </a:ext>
              </a:extLst>
            </p:cNvPr>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9" name="Nadpis 8"/>
          <p:cNvSpPr>
            <a:spLocks noGrp="1"/>
          </p:cNvSpPr>
          <p:nvPr>
            <p:ph type="ctrTitle"/>
          </p:nvPr>
        </p:nvSpPr>
        <p:spPr>
          <a:xfrm>
            <a:off x="685800" y="1752601"/>
            <a:ext cx="7772400" cy="1829761"/>
          </a:xfrm>
        </p:spPr>
        <p:txBody>
          <a:bodyPr anchor="b"/>
          <a:lstStyle>
            <a:lvl1pPr algn="r">
              <a:defRPr sz="4800" b="1">
                <a:solidFill>
                  <a:schemeClr val="tx2"/>
                </a:solidFill>
                <a:effectLst>
                  <a:outerShdw blurRad="31750" dist="25400" dir="5400000" algn="tl" rotWithShape="0">
                    <a:srgbClr val="000000">
                      <a:alpha val="25000"/>
                    </a:srgbClr>
                  </a:outerShdw>
                </a:effectLst>
              </a:defRPr>
            </a:lvl1pPr>
            <a:extLst/>
          </a:lstStyle>
          <a:p>
            <a:r>
              <a:rPr lang="cs-CZ"/>
              <a:t>Klepnutím lze upravit styl předlohy nadpisů.</a:t>
            </a:r>
            <a:endParaRPr lang="en-US"/>
          </a:p>
        </p:txBody>
      </p:sp>
      <p:sp>
        <p:nvSpPr>
          <p:cNvPr id="17" name="Podnadpis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cs-CZ"/>
              <a:t>Klepnutím lze upravit styl předlohy podnadpisů.</a:t>
            </a:r>
            <a:endParaRPr lang="en-US"/>
          </a:p>
        </p:txBody>
      </p:sp>
      <p:sp>
        <p:nvSpPr>
          <p:cNvPr id="11" name="Zástupný symbol pro datum 29">
            <a:extLst>
              <a:ext uri="{FF2B5EF4-FFF2-40B4-BE49-F238E27FC236}">
                <a16:creationId xmlns:a16="http://schemas.microsoft.com/office/drawing/2014/main" id="{7DA912F5-D453-4507-A34E-678831E0EABF}"/>
              </a:ext>
            </a:extLst>
          </p:cNvPr>
          <p:cNvSpPr>
            <a:spLocks noGrp="1"/>
          </p:cNvSpPr>
          <p:nvPr>
            <p:ph type="dt" sz="half" idx="10"/>
          </p:nvPr>
        </p:nvSpPr>
        <p:spPr/>
        <p:txBody>
          <a:bodyPr/>
          <a:lstStyle>
            <a:lvl1pPr>
              <a:defRPr>
                <a:solidFill>
                  <a:srgbClr val="FFFFFF"/>
                </a:solidFill>
              </a:defRPr>
            </a:lvl1pPr>
            <a:extLst/>
          </a:lstStyle>
          <a:p>
            <a:pPr>
              <a:defRPr/>
            </a:pPr>
            <a:fld id="{1A06C6E4-FFA3-4115-9C94-9C4AE42593F0}" type="datetime1">
              <a:rPr lang="el-GR"/>
              <a:pPr>
                <a:defRPr/>
              </a:pPr>
              <a:t>26/3/2020</a:t>
            </a:fld>
            <a:endParaRPr lang="el-GR"/>
          </a:p>
        </p:txBody>
      </p:sp>
      <p:sp>
        <p:nvSpPr>
          <p:cNvPr id="12" name="Zástupný symbol pro zápatí 18">
            <a:extLst>
              <a:ext uri="{FF2B5EF4-FFF2-40B4-BE49-F238E27FC236}">
                <a16:creationId xmlns:a16="http://schemas.microsoft.com/office/drawing/2014/main" id="{5DC224AB-2417-485C-ADB2-5325E3A0639E}"/>
              </a:ext>
            </a:extLst>
          </p:cNvPr>
          <p:cNvSpPr>
            <a:spLocks noGrp="1"/>
          </p:cNvSpPr>
          <p:nvPr>
            <p:ph type="ftr" sz="quarter" idx="11"/>
          </p:nvPr>
        </p:nvSpPr>
        <p:spPr/>
        <p:txBody>
          <a:bodyPr/>
          <a:lstStyle>
            <a:lvl1pPr>
              <a:defRPr>
                <a:solidFill>
                  <a:schemeClr val="accent1">
                    <a:tint val="20000"/>
                  </a:schemeClr>
                </a:solidFill>
              </a:defRPr>
            </a:lvl1pPr>
            <a:extLst/>
          </a:lstStyle>
          <a:p>
            <a:pPr>
              <a:defRPr/>
            </a:pPr>
            <a:r>
              <a:rPr lang="cs-CZ"/>
              <a:t>Kurz IM  Brno 2010</a:t>
            </a:r>
            <a:endParaRPr lang="el-GR"/>
          </a:p>
        </p:txBody>
      </p:sp>
      <p:sp>
        <p:nvSpPr>
          <p:cNvPr id="13" name="Zástupný symbol pro číslo snímku 26">
            <a:extLst>
              <a:ext uri="{FF2B5EF4-FFF2-40B4-BE49-F238E27FC236}">
                <a16:creationId xmlns:a16="http://schemas.microsoft.com/office/drawing/2014/main" id="{3292DC52-E07A-4343-B7C3-0863317E4424}"/>
              </a:ext>
            </a:extLst>
          </p:cNvPr>
          <p:cNvSpPr>
            <a:spLocks noGrp="1"/>
          </p:cNvSpPr>
          <p:nvPr>
            <p:ph type="sldNum" sz="quarter" idx="12"/>
          </p:nvPr>
        </p:nvSpPr>
        <p:spPr/>
        <p:txBody>
          <a:bodyPr/>
          <a:lstStyle>
            <a:lvl1pPr>
              <a:defRPr>
                <a:solidFill>
                  <a:srgbClr val="FFFFFF"/>
                </a:solidFill>
              </a:defRPr>
            </a:lvl1pPr>
          </a:lstStyle>
          <a:p>
            <a:pPr>
              <a:defRPr/>
            </a:pPr>
            <a:fld id="{9B9BAFF7-4171-4DAF-8C38-ADBB15765490}" type="slidenum">
              <a:rPr lang="el-GR" altLang="cs-CZ"/>
              <a:pPr>
                <a:defRPr/>
              </a:pPr>
              <a:t>‹#›</a:t>
            </a:fld>
            <a:endParaRPr lang="el-GR" altLang="cs-CZ"/>
          </a:p>
        </p:txBody>
      </p:sp>
    </p:spTree>
    <p:extLst>
      <p:ext uri="{BB962C8B-B14F-4D97-AF65-F5344CB8AC3E}">
        <p14:creationId xmlns:p14="http://schemas.microsoft.com/office/powerpoint/2010/main" val="41520363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endParaRPr lang="en-US"/>
          </a:p>
        </p:txBody>
      </p:sp>
      <p:sp>
        <p:nvSpPr>
          <p:cNvPr id="3" name="Zástupný symbol pro svislý text 2"/>
          <p:cNvSpPr>
            <a:spLocks noGrp="1"/>
          </p:cNvSpPr>
          <p:nvPr>
            <p:ph type="body" orient="vert" idx="1"/>
          </p:nvPr>
        </p:nvSpPr>
        <p:spPr>
          <a:xfrm>
            <a:off x="457200" y="1481329"/>
            <a:ext cx="8229600" cy="4386071"/>
          </a:xfrm>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4" name="Zástupný symbol pro datum 9">
            <a:extLst>
              <a:ext uri="{FF2B5EF4-FFF2-40B4-BE49-F238E27FC236}">
                <a16:creationId xmlns:a16="http://schemas.microsoft.com/office/drawing/2014/main" id="{898B3CED-4B4E-4BFB-89F7-815D8FC98631}"/>
              </a:ext>
            </a:extLst>
          </p:cNvPr>
          <p:cNvSpPr>
            <a:spLocks noGrp="1"/>
          </p:cNvSpPr>
          <p:nvPr>
            <p:ph type="dt" sz="half" idx="10"/>
          </p:nvPr>
        </p:nvSpPr>
        <p:spPr/>
        <p:txBody>
          <a:bodyPr/>
          <a:lstStyle>
            <a:lvl1pPr>
              <a:defRPr/>
            </a:lvl1pPr>
          </a:lstStyle>
          <a:p>
            <a:pPr>
              <a:defRPr/>
            </a:pPr>
            <a:fld id="{E12F8FB0-24ED-4515-BBAE-759DC4912F7B}" type="datetime1">
              <a:rPr lang="el-GR"/>
              <a:pPr>
                <a:defRPr/>
              </a:pPr>
              <a:t>26/3/2020</a:t>
            </a:fld>
            <a:endParaRPr lang="el-GR"/>
          </a:p>
        </p:txBody>
      </p:sp>
      <p:sp>
        <p:nvSpPr>
          <p:cNvPr id="5" name="Zástupný symbol pro zápatí 21">
            <a:extLst>
              <a:ext uri="{FF2B5EF4-FFF2-40B4-BE49-F238E27FC236}">
                <a16:creationId xmlns:a16="http://schemas.microsoft.com/office/drawing/2014/main" id="{6FBBD41A-C41A-438A-9AAB-DA0ABABB5A7E}"/>
              </a:ext>
            </a:extLst>
          </p:cNvPr>
          <p:cNvSpPr>
            <a:spLocks noGrp="1"/>
          </p:cNvSpPr>
          <p:nvPr>
            <p:ph type="ftr" sz="quarter" idx="11"/>
          </p:nvPr>
        </p:nvSpPr>
        <p:spPr/>
        <p:txBody>
          <a:bodyPr/>
          <a:lstStyle>
            <a:lvl1pPr>
              <a:defRPr/>
            </a:lvl1pPr>
          </a:lstStyle>
          <a:p>
            <a:pPr>
              <a:defRPr/>
            </a:pPr>
            <a:r>
              <a:rPr lang="cs-CZ"/>
              <a:t>Kurz IM  Brno 2010</a:t>
            </a:r>
            <a:endParaRPr lang="el-GR"/>
          </a:p>
        </p:txBody>
      </p:sp>
      <p:sp>
        <p:nvSpPr>
          <p:cNvPr id="6" name="Zástupný symbol pro číslo snímku 17">
            <a:extLst>
              <a:ext uri="{FF2B5EF4-FFF2-40B4-BE49-F238E27FC236}">
                <a16:creationId xmlns:a16="http://schemas.microsoft.com/office/drawing/2014/main" id="{6E40B566-4155-4E77-8812-46601A517C29}"/>
              </a:ext>
            </a:extLst>
          </p:cNvPr>
          <p:cNvSpPr>
            <a:spLocks noGrp="1"/>
          </p:cNvSpPr>
          <p:nvPr>
            <p:ph type="sldNum" sz="quarter" idx="12"/>
          </p:nvPr>
        </p:nvSpPr>
        <p:spPr/>
        <p:txBody>
          <a:bodyPr/>
          <a:lstStyle>
            <a:lvl1pPr>
              <a:defRPr/>
            </a:lvl1pPr>
          </a:lstStyle>
          <a:p>
            <a:pPr>
              <a:defRPr/>
            </a:pPr>
            <a:fld id="{5EAE94C4-63F4-4BA3-B35B-3F0A677C4328}" type="slidenum">
              <a:rPr lang="el-GR" altLang="cs-CZ"/>
              <a:pPr>
                <a:defRPr/>
              </a:pPr>
              <a:t>‹#›</a:t>
            </a:fld>
            <a:endParaRPr lang="el-GR" altLang="cs-CZ"/>
          </a:p>
        </p:txBody>
      </p:sp>
    </p:spTree>
    <p:extLst>
      <p:ext uri="{BB962C8B-B14F-4D97-AF65-F5344CB8AC3E}">
        <p14:creationId xmlns:p14="http://schemas.microsoft.com/office/powerpoint/2010/main" val="41839661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844013" y="274640"/>
            <a:ext cx="1777470" cy="5592761"/>
          </a:xfrm>
        </p:spPr>
        <p:txBody>
          <a:bodyPr vert="eaVert"/>
          <a:lstStyle/>
          <a:p>
            <a:r>
              <a:rPr lang="cs-CZ"/>
              <a:t>Klepnutím lze upravit styl předlohy nadpisů.</a:t>
            </a:r>
            <a:endParaRPr lang="en-US"/>
          </a:p>
        </p:txBody>
      </p:sp>
      <p:sp>
        <p:nvSpPr>
          <p:cNvPr id="3" name="Zástupný symbol pro svislý text 2"/>
          <p:cNvSpPr>
            <a:spLocks noGrp="1"/>
          </p:cNvSpPr>
          <p:nvPr>
            <p:ph type="body" orient="vert" idx="1"/>
          </p:nvPr>
        </p:nvSpPr>
        <p:spPr>
          <a:xfrm>
            <a:off x="457200" y="274641"/>
            <a:ext cx="6324600" cy="5592760"/>
          </a:xfrm>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4" name="Zástupný symbol pro datum 9">
            <a:extLst>
              <a:ext uri="{FF2B5EF4-FFF2-40B4-BE49-F238E27FC236}">
                <a16:creationId xmlns:a16="http://schemas.microsoft.com/office/drawing/2014/main" id="{6CFB13D5-8BE4-42F0-AC6C-7238EBA8B6D8}"/>
              </a:ext>
            </a:extLst>
          </p:cNvPr>
          <p:cNvSpPr>
            <a:spLocks noGrp="1"/>
          </p:cNvSpPr>
          <p:nvPr>
            <p:ph type="dt" sz="half" idx="10"/>
          </p:nvPr>
        </p:nvSpPr>
        <p:spPr/>
        <p:txBody>
          <a:bodyPr/>
          <a:lstStyle>
            <a:lvl1pPr>
              <a:defRPr/>
            </a:lvl1pPr>
          </a:lstStyle>
          <a:p>
            <a:pPr>
              <a:defRPr/>
            </a:pPr>
            <a:fld id="{0B1E1D8E-0628-48B4-9600-A37222B57DDD}" type="datetime1">
              <a:rPr lang="el-GR"/>
              <a:pPr>
                <a:defRPr/>
              </a:pPr>
              <a:t>26/3/2020</a:t>
            </a:fld>
            <a:endParaRPr lang="el-GR"/>
          </a:p>
        </p:txBody>
      </p:sp>
      <p:sp>
        <p:nvSpPr>
          <p:cNvPr id="5" name="Zástupný symbol pro zápatí 21">
            <a:extLst>
              <a:ext uri="{FF2B5EF4-FFF2-40B4-BE49-F238E27FC236}">
                <a16:creationId xmlns:a16="http://schemas.microsoft.com/office/drawing/2014/main" id="{27327A0D-4C70-45DD-96A3-655E9471C0F0}"/>
              </a:ext>
            </a:extLst>
          </p:cNvPr>
          <p:cNvSpPr>
            <a:spLocks noGrp="1"/>
          </p:cNvSpPr>
          <p:nvPr>
            <p:ph type="ftr" sz="quarter" idx="11"/>
          </p:nvPr>
        </p:nvSpPr>
        <p:spPr/>
        <p:txBody>
          <a:bodyPr/>
          <a:lstStyle>
            <a:lvl1pPr>
              <a:defRPr/>
            </a:lvl1pPr>
          </a:lstStyle>
          <a:p>
            <a:pPr>
              <a:defRPr/>
            </a:pPr>
            <a:r>
              <a:rPr lang="cs-CZ"/>
              <a:t>Kurz IM  Brno 2010</a:t>
            </a:r>
            <a:endParaRPr lang="el-GR"/>
          </a:p>
        </p:txBody>
      </p:sp>
      <p:sp>
        <p:nvSpPr>
          <p:cNvPr id="6" name="Zástupný symbol pro číslo snímku 17">
            <a:extLst>
              <a:ext uri="{FF2B5EF4-FFF2-40B4-BE49-F238E27FC236}">
                <a16:creationId xmlns:a16="http://schemas.microsoft.com/office/drawing/2014/main" id="{4F9F4D24-29C7-4CF6-8144-0C1CD388A5C0}"/>
              </a:ext>
            </a:extLst>
          </p:cNvPr>
          <p:cNvSpPr>
            <a:spLocks noGrp="1"/>
          </p:cNvSpPr>
          <p:nvPr>
            <p:ph type="sldNum" sz="quarter" idx="12"/>
          </p:nvPr>
        </p:nvSpPr>
        <p:spPr/>
        <p:txBody>
          <a:bodyPr/>
          <a:lstStyle>
            <a:lvl1pPr>
              <a:defRPr/>
            </a:lvl1pPr>
          </a:lstStyle>
          <a:p>
            <a:pPr>
              <a:defRPr/>
            </a:pPr>
            <a:fld id="{6B455F5C-3410-46DE-8B56-5C96BDA1F0E6}" type="slidenum">
              <a:rPr lang="el-GR" altLang="cs-CZ"/>
              <a:pPr>
                <a:defRPr/>
              </a:pPr>
              <a:t>‹#›</a:t>
            </a:fld>
            <a:endParaRPr lang="el-GR" altLang="cs-CZ"/>
          </a:p>
        </p:txBody>
      </p:sp>
    </p:spTree>
    <p:extLst>
      <p:ext uri="{BB962C8B-B14F-4D97-AF65-F5344CB8AC3E}">
        <p14:creationId xmlns:p14="http://schemas.microsoft.com/office/powerpoint/2010/main" val="39039050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7" name="Nadpis 6"/>
          <p:cNvSpPr>
            <a:spLocks noGrp="1"/>
          </p:cNvSpPr>
          <p:nvPr>
            <p:ph type="title"/>
          </p:nvPr>
        </p:nvSpPr>
        <p:spPr/>
        <p:txBody>
          <a:bodyPr rtlCol="0"/>
          <a:lstStyle/>
          <a:p>
            <a:r>
              <a:rPr lang="cs-CZ"/>
              <a:t>Klepnutím lze upravit styl předlohy nadpisů.</a:t>
            </a:r>
            <a:endParaRPr lang="en-US"/>
          </a:p>
        </p:txBody>
      </p:sp>
      <p:sp>
        <p:nvSpPr>
          <p:cNvPr id="4" name="Zástupný symbol pro datum 9">
            <a:extLst>
              <a:ext uri="{FF2B5EF4-FFF2-40B4-BE49-F238E27FC236}">
                <a16:creationId xmlns:a16="http://schemas.microsoft.com/office/drawing/2014/main" id="{4E035A84-B68A-4739-A860-97B3D8BCB4E8}"/>
              </a:ext>
            </a:extLst>
          </p:cNvPr>
          <p:cNvSpPr>
            <a:spLocks noGrp="1"/>
          </p:cNvSpPr>
          <p:nvPr>
            <p:ph type="dt" sz="half" idx="10"/>
          </p:nvPr>
        </p:nvSpPr>
        <p:spPr/>
        <p:txBody>
          <a:bodyPr/>
          <a:lstStyle>
            <a:lvl1pPr>
              <a:defRPr/>
            </a:lvl1pPr>
          </a:lstStyle>
          <a:p>
            <a:pPr>
              <a:defRPr/>
            </a:pPr>
            <a:fld id="{7CDA993C-BF62-4C8E-9074-DCD493FF5E52}" type="datetime1">
              <a:rPr lang="el-GR"/>
              <a:pPr>
                <a:defRPr/>
              </a:pPr>
              <a:t>26/3/2020</a:t>
            </a:fld>
            <a:endParaRPr lang="el-GR"/>
          </a:p>
        </p:txBody>
      </p:sp>
      <p:sp>
        <p:nvSpPr>
          <p:cNvPr id="5" name="Zástupný symbol pro zápatí 21">
            <a:extLst>
              <a:ext uri="{FF2B5EF4-FFF2-40B4-BE49-F238E27FC236}">
                <a16:creationId xmlns:a16="http://schemas.microsoft.com/office/drawing/2014/main" id="{0CE57BB4-3E8C-4E0D-A635-75F5B1D81C89}"/>
              </a:ext>
            </a:extLst>
          </p:cNvPr>
          <p:cNvSpPr>
            <a:spLocks noGrp="1"/>
          </p:cNvSpPr>
          <p:nvPr>
            <p:ph type="ftr" sz="quarter" idx="11"/>
          </p:nvPr>
        </p:nvSpPr>
        <p:spPr/>
        <p:txBody>
          <a:bodyPr/>
          <a:lstStyle>
            <a:lvl1pPr>
              <a:defRPr/>
            </a:lvl1pPr>
          </a:lstStyle>
          <a:p>
            <a:pPr>
              <a:defRPr/>
            </a:pPr>
            <a:r>
              <a:rPr lang="cs-CZ"/>
              <a:t>Kurz IM  Brno 2010</a:t>
            </a:r>
            <a:endParaRPr lang="el-GR"/>
          </a:p>
        </p:txBody>
      </p:sp>
      <p:sp>
        <p:nvSpPr>
          <p:cNvPr id="6" name="Zástupný symbol pro číslo snímku 17">
            <a:extLst>
              <a:ext uri="{FF2B5EF4-FFF2-40B4-BE49-F238E27FC236}">
                <a16:creationId xmlns:a16="http://schemas.microsoft.com/office/drawing/2014/main" id="{B5CA022C-2745-46E8-8E63-3A6CDB47B1E0}"/>
              </a:ext>
            </a:extLst>
          </p:cNvPr>
          <p:cNvSpPr>
            <a:spLocks noGrp="1"/>
          </p:cNvSpPr>
          <p:nvPr>
            <p:ph type="sldNum" sz="quarter" idx="12"/>
          </p:nvPr>
        </p:nvSpPr>
        <p:spPr/>
        <p:txBody>
          <a:bodyPr/>
          <a:lstStyle>
            <a:lvl1pPr>
              <a:defRPr/>
            </a:lvl1pPr>
          </a:lstStyle>
          <a:p>
            <a:pPr>
              <a:defRPr/>
            </a:pPr>
            <a:fld id="{115EA77C-2772-48BF-A2A7-29CA7BC7C8BE}" type="slidenum">
              <a:rPr lang="el-GR" altLang="cs-CZ"/>
              <a:pPr>
                <a:defRPr/>
              </a:pPr>
              <a:t>‹#›</a:t>
            </a:fld>
            <a:endParaRPr lang="el-GR" altLang="cs-CZ"/>
          </a:p>
        </p:txBody>
      </p:sp>
    </p:spTree>
    <p:extLst>
      <p:ext uri="{BB962C8B-B14F-4D97-AF65-F5344CB8AC3E}">
        <p14:creationId xmlns:p14="http://schemas.microsoft.com/office/powerpoint/2010/main" val="30905727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4" name="Dvojitá šipka 10">
            <a:extLst>
              <a:ext uri="{FF2B5EF4-FFF2-40B4-BE49-F238E27FC236}">
                <a16:creationId xmlns:a16="http://schemas.microsoft.com/office/drawing/2014/main" id="{94202CD3-E67D-432D-A526-FC174B991B95}"/>
              </a:ext>
            </a:extLst>
          </p:cNvPr>
          <p:cNvSpPr/>
          <p:nvPr/>
        </p:nvSpPr>
        <p:spPr>
          <a:xfrm>
            <a:off x="3636963" y="3005138"/>
            <a:ext cx="182562"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eaLnBrk="1" hangingPunct="1">
              <a:defRPr/>
            </a:pPr>
            <a:endParaRPr lang="en-US"/>
          </a:p>
        </p:txBody>
      </p:sp>
      <p:sp>
        <p:nvSpPr>
          <p:cNvPr id="5" name="Dvojitá šipka 15">
            <a:extLst>
              <a:ext uri="{FF2B5EF4-FFF2-40B4-BE49-F238E27FC236}">
                <a16:creationId xmlns:a16="http://schemas.microsoft.com/office/drawing/2014/main" id="{44D21936-8474-4813-85DB-60B01D1B50B6}"/>
              </a:ext>
            </a:extLst>
          </p:cNvPr>
          <p:cNvSpPr/>
          <p:nvPr/>
        </p:nvSpPr>
        <p:spPr>
          <a:xfrm>
            <a:off x="3449638" y="3005138"/>
            <a:ext cx="18415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eaLnBrk="1" hangingPunct="1">
              <a:defRPr/>
            </a:pPr>
            <a:endParaRPr lang="en-US"/>
          </a:p>
        </p:txBody>
      </p:sp>
      <p:sp>
        <p:nvSpPr>
          <p:cNvPr id="2" name="Nadpis 1"/>
          <p:cNvSpPr>
            <a:spLocks noGrp="1"/>
          </p:cNvSpPr>
          <p:nvPr>
            <p:ph type="title"/>
          </p:nvPr>
        </p:nvSpPr>
        <p:spPr>
          <a:xfrm>
            <a:off x="722376" y="1059712"/>
            <a:ext cx="7772400" cy="1828800"/>
          </a:xfrm>
        </p:spPr>
        <p:txBody>
          <a:bodyPr anchor="b"/>
          <a:lstStyle>
            <a:lvl1pPr algn="r">
              <a:buNone/>
              <a:defRPr sz="4800" b="1" cap="none" baseline="0">
                <a:effectLst>
                  <a:outerShdw blurRad="31750" dist="25400" dir="5400000" algn="tl" rotWithShape="0">
                    <a:srgbClr val="000000">
                      <a:alpha val="25000"/>
                    </a:srgbClr>
                  </a:outerShdw>
                </a:effectLst>
              </a:defRPr>
            </a:lvl1pPr>
            <a:extLst/>
          </a:lstStyle>
          <a:p>
            <a:r>
              <a:rPr lang="cs-CZ"/>
              <a:t>Klepnutím lze upravit styl předlohy nadpisů.</a:t>
            </a:r>
            <a:endParaRPr lang="en-US"/>
          </a:p>
        </p:txBody>
      </p:sp>
      <p:sp>
        <p:nvSpPr>
          <p:cNvPr id="3" name="Zástupný symbol pro text 2"/>
          <p:cNvSpPr>
            <a:spLocks noGrp="1"/>
          </p:cNvSpPr>
          <p:nvPr>
            <p:ph type="body" idx="1"/>
          </p:nvPr>
        </p:nvSpPr>
        <p:spPr>
          <a:xfrm>
            <a:off x="3922713" y="2931712"/>
            <a:ext cx="4572000" cy="1454888"/>
          </a:xfrm>
        </p:spPr>
        <p:txBody>
          <a:bodyPr/>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cs-CZ"/>
              <a:t>Klepnutím lze upravit styly předlohy textu.</a:t>
            </a:r>
          </a:p>
        </p:txBody>
      </p:sp>
      <p:sp>
        <p:nvSpPr>
          <p:cNvPr id="6" name="Zástupný symbol pro datum 3">
            <a:extLst>
              <a:ext uri="{FF2B5EF4-FFF2-40B4-BE49-F238E27FC236}">
                <a16:creationId xmlns:a16="http://schemas.microsoft.com/office/drawing/2014/main" id="{5DB7DA66-5665-4D2B-B00B-CBA50C6C7EBA}"/>
              </a:ext>
            </a:extLst>
          </p:cNvPr>
          <p:cNvSpPr>
            <a:spLocks noGrp="1"/>
          </p:cNvSpPr>
          <p:nvPr>
            <p:ph type="dt" sz="half" idx="10"/>
          </p:nvPr>
        </p:nvSpPr>
        <p:spPr/>
        <p:txBody>
          <a:bodyPr/>
          <a:lstStyle>
            <a:lvl1pPr>
              <a:defRPr/>
            </a:lvl1pPr>
            <a:extLst/>
          </a:lstStyle>
          <a:p>
            <a:pPr>
              <a:defRPr/>
            </a:pPr>
            <a:fld id="{6C0238D9-2F7F-446A-92EE-FE69E781EEC2}" type="datetime1">
              <a:rPr lang="el-GR"/>
              <a:pPr>
                <a:defRPr/>
              </a:pPr>
              <a:t>26/3/2020</a:t>
            </a:fld>
            <a:endParaRPr lang="el-GR"/>
          </a:p>
        </p:txBody>
      </p:sp>
      <p:sp>
        <p:nvSpPr>
          <p:cNvPr id="7" name="Zástupný symbol pro zápatí 4">
            <a:extLst>
              <a:ext uri="{FF2B5EF4-FFF2-40B4-BE49-F238E27FC236}">
                <a16:creationId xmlns:a16="http://schemas.microsoft.com/office/drawing/2014/main" id="{69DA06DF-AF90-443D-8984-A2D1C9B2449D}"/>
              </a:ext>
            </a:extLst>
          </p:cNvPr>
          <p:cNvSpPr>
            <a:spLocks noGrp="1"/>
          </p:cNvSpPr>
          <p:nvPr>
            <p:ph type="ftr" sz="quarter" idx="11"/>
          </p:nvPr>
        </p:nvSpPr>
        <p:spPr/>
        <p:txBody>
          <a:bodyPr/>
          <a:lstStyle>
            <a:lvl1pPr>
              <a:defRPr/>
            </a:lvl1pPr>
            <a:extLst/>
          </a:lstStyle>
          <a:p>
            <a:pPr>
              <a:defRPr/>
            </a:pPr>
            <a:r>
              <a:rPr lang="cs-CZ"/>
              <a:t>Kurz IM  Brno 2010</a:t>
            </a:r>
            <a:endParaRPr lang="el-GR"/>
          </a:p>
        </p:txBody>
      </p:sp>
      <p:sp>
        <p:nvSpPr>
          <p:cNvPr id="8" name="Zástupný symbol pro číslo snímku 5">
            <a:extLst>
              <a:ext uri="{FF2B5EF4-FFF2-40B4-BE49-F238E27FC236}">
                <a16:creationId xmlns:a16="http://schemas.microsoft.com/office/drawing/2014/main" id="{177C1108-75B5-45DD-B162-787B0CEC4208}"/>
              </a:ext>
            </a:extLst>
          </p:cNvPr>
          <p:cNvSpPr>
            <a:spLocks noGrp="1"/>
          </p:cNvSpPr>
          <p:nvPr>
            <p:ph type="sldNum" sz="quarter" idx="12"/>
          </p:nvPr>
        </p:nvSpPr>
        <p:spPr/>
        <p:txBody>
          <a:bodyPr/>
          <a:lstStyle>
            <a:lvl1pPr>
              <a:defRPr/>
            </a:lvl1pPr>
          </a:lstStyle>
          <a:p>
            <a:pPr>
              <a:defRPr/>
            </a:pPr>
            <a:fld id="{EBFEE996-2AA4-41CC-B7CC-1CA02497ACFB}" type="slidenum">
              <a:rPr lang="el-GR" altLang="cs-CZ"/>
              <a:pPr>
                <a:defRPr/>
              </a:pPr>
              <a:t>‹#›</a:t>
            </a:fld>
            <a:endParaRPr lang="el-GR" altLang="cs-CZ"/>
          </a:p>
        </p:txBody>
      </p:sp>
    </p:spTree>
    <p:extLst>
      <p:ext uri="{BB962C8B-B14F-4D97-AF65-F5344CB8AC3E}">
        <p14:creationId xmlns:p14="http://schemas.microsoft.com/office/powerpoint/2010/main" val="15383580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3" name="Zástupný symbol pro obsah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4" name="Zástupný symbol pro obsah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8" name="Nadpis 7"/>
          <p:cNvSpPr>
            <a:spLocks noGrp="1"/>
          </p:cNvSpPr>
          <p:nvPr>
            <p:ph type="title"/>
          </p:nvPr>
        </p:nvSpPr>
        <p:spPr/>
        <p:txBody>
          <a:bodyPr rtlCol="0"/>
          <a:lstStyle/>
          <a:p>
            <a:r>
              <a:rPr lang="cs-CZ"/>
              <a:t>Klepnutím lze upravit styl předlohy nadpisů.</a:t>
            </a:r>
            <a:endParaRPr lang="en-US"/>
          </a:p>
        </p:txBody>
      </p:sp>
      <p:sp>
        <p:nvSpPr>
          <p:cNvPr id="5" name="Zástupný symbol pro datum 9">
            <a:extLst>
              <a:ext uri="{FF2B5EF4-FFF2-40B4-BE49-F238E27FC236}">
                <a16:creationId xmlns:a16="http://schemas.microsoft.com/office/drawing/2014/main" id="{18917DD2-B71C-4CF8-A244-BCBF0942FB42}"/>
              </a:ext>
            </a:extLst>
          </p:cNvPr>
          <p:cNvSpPr>
            <a:spLocks noGrp="1"/>
          </p:cNvSpPr>
          <p:nvPr>
            <p:ph type="dt" sz="half" idx="10"/>
          </p:nvPr>
        </p:nvSpPr>
        <p:spPr/>
        <p:txBody>
          <a:bodyPr/>
          <a:lstStyle>
            <a:lvl1pPr>
              <a:defRPr/>
            </a:lvl1pPr>
          </a:lstStyle>
          <a:p>
            <a:pPr>
              <a:defRPr/>
            </a:pPr>
            <a:fld id="{F940B0DE-B0F3-4BCB-8A56-AC1AE31C03FA}" type="datetime1">
              <a:rPr lang="el-GR"/>
              <a:pPr>
                <a:defRPr/>
              </a:pPr>
              <a:t>26/3/2020</a:t>
            </a:fld>
            <a:endParaRPr lang="el-GR"/>
          </a:p>
        </p:txBody>
      </p:sp>
      <p:sp>
        <p:nvSpPr>
          <p:cNvPr id="6" name="Zástupný symbol pro zápatí 21">
            <a:extLst>
              <a:ext uri="{FF2B5EF4-FFF2-40B4-BE49-F238E27FC236}">
                <a16:creationId xmlns:a16="http://schemas.microsoft.com/office/drawing/2014/main" id="{3E9F6AA9-B27A-4488-BA78-FD8DBA4FE6CD}"/>
              </a:ext>
            </a:extLst>
          </p:cNvPr>
          <p:cNvSpPr>
            <a:spLocks noGrp="1"/>
          </p:cNvSpPr>
          <p:nvPr>
            <p:ph type="ftr" sz="quarter" idx="11"/>
          </p:nvPr>
        </p:nvSpPr>
        <p:spPr/>
        <p:txBody>
          <a:bodyPr/>
          <a:lstStyle>
            <a:lvl1pPr>
              <a:defRPr/>
            </a:lvl1pPr>
          </a:lstStyle>
          <a:p>
            <a:pPr>
              <a:defRPr/>
            </a:pPr>
            <a:r>
              <a:rPr lang="cs-CZ"/>
              <a:t>Kurz IM  Brno 2010</a:t>
            </a:r>
            <a:endParaRPr lang="el-GR"/>
          </a:p>
        </p:txBody>
      </p:sp>
      <p:sp>
        <p:nvSpPr>
          <p:cNvPr id="7" name="Zástupný symbol pro číslo snímku 17">
            <a:extLst>
              <a:ext uri="{FF2B5EF4-FFF2-40B4-BE49-F238E27FC236}">
                <a16:creationId xmlns:a16="http://schemas.microsoft.com/office/drawing/2014/main" id="{B4C86FC8-9C6F-43E0-B3E2-63D060090DA5}"/>
              </a:ext>
            </a:extLst>
          </p:cNvPr>
          <p:cNvSpPr>
            <a:spLocks noGrp="1"/>
          </p:cNvSpPr>
          <p:nvPr>
            <p:ph type="sldNum" sz="quarter" idx="12"/>
          </p:nvPr>
        </p:nvSpPr>
        <p:spPr/>
        <p:txBody>
          <a:bodyPr/>
          <a:lstStyle>
            <a:lvl1pPr>
              <a:defRPr/>
            </a:lvl1pPr>
          </a:lstStyle>
          <a:p>
            <a:pPr>
              <a:defRPr/>
            </a:pPr>
            <a:fld id="{BFD37A8D-90E6-4EF7-85A1-D6756D4524F2}" type="slidenum">
              <a:rPr lang="el-GR" altLang="cs-CZ"/>
              <a:pPr>
                <a:defRPr/>
              </a:pPr>
              <a:t>‹#›</a:t>
            </a:fld>
            <a:endParaRPr lang="el-GR" altLang="cs-CZ"/>
          </a:p>
        </p:txBody>
      </p:sp>
    </p:spTree>
    <p:extLst>
      <p:ext uri="{BB962C8B-B14F-4D97-AF65-F5344CB8AC3E}">
        <p14:creationId xmlns:p14="http://schemas.microsoft.com/office/powerpoint/2010/main" val="35320379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8229600" cy="1143000"/>
          </a:xfrm>
        </p:spPr>
        <p:txBody>
          <a:bodyPr/>
          <a:lstStyle>
            <a:lvl1pPr>
              <a:defRPr/>
            </a:lvl1pPr>
            <a:extLst/>
          </a:lstStyle>
          <a:p>
            <a:r>
              <a:rPr lang="cs-CZ"/>
              <a:t>Klepnutím lze upravit styl předlohy nadpisů.</a:t>
            </a:r>
            <a:endParaRPr lang="en-US"/>
          </a:p>
        </p:txBody>
      </p:sp>
      <p:sp>
        <p:nvSpPr>
          <p:cNvPr id="3" name="Zástupný symbol pro text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cs-CZ"/>
              <a:t>Klepnutím lze upravit styly předlohy textu.</a:t>
            </a:r>
          </a:p>
        </p:txBody>
      </p:sp>
      <p:sp>
        <p:nvSpPr>
          <p:cNvPr id="4" name="Zástupný symbol pro text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cs-CZ"/>
              <a:t>Klepnutím lze upravit styly předlohy textu.</a:t>
            </a:r>
          </a:p>
        </p:txBody>
      </p:sp>
      <p:sp>
        <p:nvSpPr>
          <p:cNvPr id="5" name="Zástupný symbol pro obsah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6" name="Zástupný symbol pro obsah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7" name="Zástupný symbol pro datum 6">
            <a:extLst>
              <a:ext uri="{FF2B5EF4-FFF2-40B4-BE49-F238E27FC236}">
                <a16:creationId xmlns:a16="http://schemas.microsoft.com/office/drawing/2014/main" id="{80438851-16E8-4516-A74A-2EA8A386294C}"/>
              </a:ext>
            </a:extLst>
          </p:cNvPr>
          <p:cNvSpPr>
            <a:spLocks noGrp="1"/>
          </p:cNvSpPr>
          <p:nvPr>
            <p:ph type="dt" sz="half" idx="10"/>
          </p:nvPr>
        </p:nvSpPr>
        <p:spPr/>
        <p:txBody>
          <a:bodyPr/>
          <a:lstStyle>
            <a:lvl1pPr>
              <a:defRPr/>
            </a:lvl1pPr>
            <a:extLst/>
          </a:lstStyle>
          <a:p>
            <a:pPr>
              <a:defRPr/>
            </a:pPr>
            <a:fld id="{3BF7B725-C7D7-409B-B4D1-6414C9B3BCD1}" type="datetime1">
              <a:rPr lang="el-GR"/>
              <a:pPr>
                <a:defRPr/>
              </a:pPr>
              <a:t>26/3/2020</a:t>
            </a:fld>
            <a:endParaRPr lang="el-GR"/>
          </a:p>
        </p:txBody>
      </p:sp>
      <p:sp>
        <p:nvSpPr>
          <p:cNvPr id="8" name="Zástupný symbol pro zápatí 7">
            <a:extLst>
              <a:ext uri="{FF2B5EF4-FFF2-40B4-BE49-F238E27FC236}">
                <a16:creationId xmlns:a16="http://schemas.microsoft.com/office/drawing/2014/main" id="{47004C7A-E787-4EA8-AE43-AE9E427FD134}"/>
              </a:ext>
            </a:extLst>
          </p:cNvPr>
          <p:cNvSpPr>
            <a:spLocks noGrp="1"/>
          </p:cNvSpPr>
          <p:nvPr>
            <p:ph type="ftr" sz="quarter" idx="11"/>
          </p:nvPr>
        </p:nvSpPr>
        <p:spPr/>
        <p:txBody>
          <a:bodyPr/>
          <a:lstStyle>
            <a:lvl1pPr>
              <a:defRPr/>
            </a:lvl1pPr>
            <a:extLst/>
          </a:lstStyle>
          <a:p>
            <a:pPr>
              <a:defRPr/>
            </a:pPr>
            <a:r>
              <a:rPr lang="cs-CZ"/>
              <a:t>Kurz IM  Brno 2010</a:t>
            </a:r>
            <a:endParaRPr lang="el-GR"/>
          </a:p>
        </p:txBody>
      </p:sp>
      <p:sp>
        <p:nvSpPr>
          <p:cNvPr id="9" name="Zástupný symbol pro číslo snímku 8">
            <a:extLst>
              <a:ext uri="{FF2B5EF4-FFF2-40B4-BE49-F238E27FC236}">
                <a16:creationId xmlns:a16="http://schemas.microsoft.com/office/drawing/2014/main" id="{4F3B2C62-50C9-4D23-B80B-20AC44387E21}"/>
              </a:ext>
            </a:extLst>
          </p:cNvPr>
          <p:cNvSpPr>
            <a:spLocks noGrp="1"/>
          </p:cNvSpPr>
          <p:nvPr>
            <p:ph type="sldNum" sz="quarter" idx="12"/>
          </p:nvPr>
        </p:nvSpPr>
        <p:spPr/>
        <p:txBody>
          <a:bodyPr/>
          <a:lstStyle>
            <a:lvl1pPr>
              <a:defRPr/>
            </a:lvl1pPr>
          </a:lstStyle>
          <a:p>
            <a:pPr>
              <a:defRPr/>
            </a:pPr>
            <a:fld id="{F0529144-9220-4A8A-96CB-642161AF2851}" type="slidenum">
              <a:rPr lang="el-GR" altLang="cs-CZ"/>
              <a:pPr>
                <a:defRPr/>
              </a:pPr>
              <a:t>‹#›</a:t>
            </a:fld>
            <a:endParaRPr lang="el-GR" altLang="cs-CZ"/>
          </a:p>
        </p:txBody>
      </p:sp>
    </p:spTree>
    <p:extLst>
      <p:ext uri="{BB962C8B-B14F-4D97-AF65-F5344CB8AC3E}">
        <p14:creationId xmlns:p14="http://schemas.microsoft.com/office/powerpoint/2010/main" val="9550097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6" name="Nadpis 5"/>
          <p:cNvSpPr>
            <a:spLocks noGrp="1"/>
          </p:cNvSpPr>
          <p:nvPr>
            <p:ph type="title"/>
          </p:nvPr>
        </p:nvSpPr>
        <p:spPr/>
        <p:txBody>
          <a:bodyPr rtlCol="0"/>
          <a:lstStyle/>
          <a:p>
            <a:r>
              <a:rPr lang="cs-CZ"/>
              <a:t>Klepnutím lze upravit styl předlohy nadpisů.</a:t>
            </a:r>
            <a:endParaRPr lang="en-US"/>
          </a:p>
        </p:txBody>
      </p:sp>
      <p:sp>
        <p:nvSpPr>
          <p:cNvPr id="3" name="Zástupný symbol pro datum 9">
            <a:extLst>
              <a:ext uri="{FF2B5EF4-FFF2-40B4-BE49-F238E27FC236}">
                <a16:creationId xmlns:a16="http://schemas.microsoft.com/office/drawing/2014/main" id="{2F4420CC-7BA7-4AE7-930F-B767A7A39552}"/>
              </a:ext>
            </a:extLst>
          </p:cNvPr>
          <p:cNvSpPr>
            <a:spLocks noGrp="1"/>
          </p:cNvSpPr>
          <p:nvPr>
            <p:ph type="dt" sz="half" idx="10"/>
          </p:nvPr>
        </p:nvSpPr>
        <p:spPr/>
        <p:txBody>
          <a:bodyPr/>
          <a:lstStyle>
            <a:lvl1pPr>
              <a:defRPr/>
            </a:lvl1pPr>
          </a:lstStyle>
          <a:p>
            <a:pPr>
              <a:defRPr/>
            </a:pPr>
            <a:fld id="{69D453ED-E127-40C2-9CCB-FB63DEA93EB6}" type="datetime1">
              <a:rPr lang="el-GR"/>
              <a:pPr>
                <a:defRPr/>
              </a:pPr>
              <a:t>26/3/2020</a:t>
            </a:fld>
            <a:endParaRPr lang="el-GR"/>
          </a:p>
        </p:txBody>
      </p:sp>
      <p:sp>
        <p:nvSpPr>
          <p:cNvPr id="4" name="Zástupný symbol pro zápatí 21">
            <a:extLst>
              <a:ext uri="{FF2B5EF4-FFF2-40B4-BE49-F238E27FC236}">
                <a16:creationId xmlns:a16="http://schemas.microsoft.com/office/drawing/2014/main" id="{87357F86-236E-499E-9DFE-FCF5C4C1D6A8}"/>
              </a:ext>
            </a:extLst>
          </p:cNvPr>
          <p:cNvSpPr>
            <a:spLocks noGrp="1"/>
          </p:cNvSpPr>
          <p:nvPr>
            <p:ph type="ftr" sz="quarter" idx="11"/>
          </p:nvPr>
        </p:nvSpPr>
        <p:spPr/>
        <p:txBody>
          <a:bodyPr/>
          <a:lstStyle>
            <a:lvl1pPr>
              <a:defRPr/>
            </a:lvl1pPr>
          </a:lstStyle>
          <a:p>
            <a:pPr>
              <a:defRPr/>
            </a:pPr>
            <a:r>
              <a:rPr lang="cs-CZ"/>
              <a:t>Kurz IM  Brno 2010</a:t>
            </a:r>
            <a:endParaRPr lang="el-GR"/>
          </a:p>
        </p:txBody>
      </p:sp>
      <p:sp>
        <p:nvSpPr>
          <p:cNvPr id="5" name="Zástupný symbol pro číslo snímku 17">
            <a:extLst>
              <a:ext uri="{FF2B5EF4-FFF2-40B4-BE49-F238E27FC236}">
                <a16:creationId xmlns:a16="http://schemas.microsoft.com/office/drawing/2014/main" id="{DD13C028-7CC7-4522-BFC5-1BA61E6A9337}"/>
              </a:ext>
            </a:extLst>
          </p:cNvPr>
          <p:cNvSpPr>
            <a:spLocks noGrp="1"/>
          </p:cNvSpPr>
          <p:nvPr>
            <p:ph type="sldNum" sz="quarter" idx="12"/>
          </p:nvPr>
        </p:nvSpPr>
        <p:spPr/>
        <p:txBody>
          <a:bodyPr/>
          <a:lstStyle>
            <a:lvl1pPr>
              <a:defRPr/>
            </a:lvl1pPr>
          </a:lstStyle>
          <a:p>
            <a:pPr>
              <a:defRPr/>
            </a:pPr>
            <a:fld id="{5A28E5CA-F41E-4DBB-A523-4F4C6D36F718}" type="slidenum">
              <a:rPr lang="el-GR" altLang="cs-CZ"/>
              <a:pPr>
                <a:defRPr/>
              </a:pPr>
              <a:t>‹#›</a:t>
            </a:fld>
            <a:endParaRPr lang="el-GR" altLang="cs-CZ"/>
          </a:p>
        </p:txBody>
      </p:sp>
    </p:spTree>
    <p:extLst>
      <p:ext uri="{BB962C8B-B14F-4D97-AF65-F5344CB8AC3E}">
        <p14:creationId xmlns:p14="http://schemas.microsoft.com/office/powerpoint/2010/main" val="34390944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9">
            <a:extLst>
              <a:ext uri="{FF2B5EF4-FFF2-40B4-BE49-F238E27FC236}">
                <a16:creationId xmlns:a16="http://schemas.microsoft.com/office/drawing/2014/main" id="{85189FB5-FAC8-4930-A3A8-B10C220934A6}"/>
              </a:ext>
            </a:extLst>
          </p:cNvPr>
          <p:cNvSpPr>
            <a:spLocks noGrp="1"/>
          </p:cNvSpPr>
          <p:nvPr>
            <p:ph type="dt" sz="half" idx="10"/>
          </p:nvPr>
        </p:nvSpPr>
        <p:spPr/>
        <p:txBody>
          <a:bodyPr/>
          <a:lstStyle>
            <a:lvl1pPr>
              <a:defRPr/>
            </a:lvl1pPr>
          </a:lstStyle>
          <a:p>
            <a:pPr>
              <a:defRPr/>
            </a:pPr>
            <a:fld id="{8F04BF6C-729E-40AA-8D10-65F7114A6803}" type="datetime1">
              <a:rPr lang="el-GR"/>
              <a:pPr>
                <a:defRPr/>
              </a:pPr>
              <a:t>26/3/2020</a:t>
            </a:fld>
            <a:endParaRPr lang="el-GR"/>
          </a:p>
        </p:txBody>
      </p:sp>
      <p:sp>
        <p:nvSpPr>
          <p:cNvPr id="3" name="Zástupný symbol pro zápatí 21">
            <a:extLst>
              <a:ext uri="{FF2B5EF4-FFF2-40B4-BE49-F238E27FC236}">
                <a16:creationId xmlns:a16="http://schemas.microsoft.com/office/drawing/2014/main" id="{B79C9B89-1CDB-490A-9D7A-00C1AE909AC1}"/>
              </a:ext>
            </a:extLst>
          </p:cNvPr>
          <p:cNvSpPr>
            <a:spLocks noGrp="1"/>
          </p:cNvSpPr>
          <p:nvPr>
            <p:ph type="ftr" sz="quarter" idx="11"/>
          </p:nvPr>
        </p:nvSpPr>
        <p:spPr/>
        <p:txBody>
          <a:bodyPr/>
          <a:lstStyle>
            <a:lvl1pPr>
              <a:defRPr/>
            </a:lvl1pPr>
          </a:lstStyle>
          <a:p>
            <a:pPr>
              <a:defRPr/>
            </a:pPr>
            <a:r>
              <a:rPr lang="cs-CZ"/>
              <a:t>Kurz IM  Brno 2010</a:t>
            </a:r>
            <a:endParaRPr lang="el-GR"/>
          </a:p>
        </p:txBody>
      </p:sp>
      <p:sp>
        <p:nvSpPr>
          <p:cNvPr id="4" name="Zástupný symbol pro číslo snímku 17">
            <a:extLst>
              <a:ext uri="{FF2B5EF4-FFF2-40B4-BE49-F238E27FC236}">
                <a16:creationId xmlns:a16="http://schemas.microsoft.com/office/drawing/2014/main" id="{BA4E7649-1D65-4FAF-9AF4-F1CB6A67F209}"/>
              </a:ext>
            </a:extLst>
          </p:cNvPr>
          <p:cNvSpPr>
            <a:spLocks noGrp="1"/>
          </p:cNvSpPr>
          <p:nvPr>
            <p:ph type="sldNum" sz="quarter" idx="12"/>
          </p:nvPr>
        </p:nvSpPr>
        <p:spPr/>
        <p:txBody>
          <a:bodyPr/>
          <a:lstStyle>
            <a:lvl1pPr>
              <a:defRPr/>
            </a:lvl1pPr>
          </a:lstStyle>
          <a:p>
            <a:pPr>
              <a:defRPr/>
            </a:pPr>
            <a:fld id="{94019312-3936-4677-985C-AC1261D91A66}" type="slidenum">
              <a:rPr lang="el-GR" altLang="cs-CZ"/>
              <a:pPr>
                <a:defRPr/>
              </a:pPr>
              <a:t>‹#›</a:t>
            </a:fld>
            <a:endParaRPr lang="el-GR" altLang="cs-CZ"/>
          </a:p>
        </p:txBody>
      </p:sp>
    </p:spTree>
    <p:extLst>
      <p:ext uri="{BB962C8B-B14F-4D97-AF65-F5344CB8AC3E}">
        <p14:creationId xmlns:p14="http://schemas.microsoft.com/office/powerpoint/2010/main" val="10126469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914400" y="4876800"/>
            <a:ext cx="7481776" cy="457200"/>
          </a:xfrm>
        </p:spPr>
        <p:txBody>
          <a:bodyPr anchor="t">
            <a:noAutofit/>
            <a:sp3d prstMaterial="softEdge">
              <a:bevelT w="0" h="0"/>
            </a:sp3d>
          </a:bodyPr>
          <a:lstStyle>
            <a:lvl1pPr algn="r">
              <a:buNone/>
              <a:defRPr sz="2500" b="0">
                <a:solidFill>
                  <a:schemeClr val="accent1"/>
                </a:solidFill>
                <a:effectLst/>
              </a:defRPr>
            </a:lvl1pPr>
            <a:extLst/>
          </a:lstStyle>
          <a:p>
            <a:r>
              <a:rPr lang="cs-CZ"/>
              <a:t>Klepnutím lze upravit styl předlohy nadpisů.</a:t>
            </a:r>
            <a:endParaRPr lang="en-US"/>
          </a:p>
        </p:txBody>
      </p:sp>
      <p:sp>
        <p:nvSpPr>
          <p:cNvPr id="3" name="Zástupný symbol pro text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a:r>
              <a:rPr lang="cs-CZ"/>
              <a:t>Klepnutím lze upravit styly předlohy textu.</a:t>
            </a:r>
          </a:p>
        </p:txBody>
      </p:sp>
      <p:sp>
        <p:nvSpPr>
          <p:cNvPr id="4" name="Zástupný symbol pro obsah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5" name="Zástupný symbol pro datum 4">
            <a:extLst>
              <a:ext uri="{FF2B5EF4-FFF2-40B4-BE49-F238E27FC236}">
                <a16:creationId xmlns:a16="http://schemas.microsoft.com/office/drawing/2014/main" id="{B3326667-856D-4228-A9E9-E27BA48DA870}"/>
              </a:ext>
            </a:extLst>
          </p:cNvPr>
          <p:cNvSpPr>
            <a:spLocks noGrp="1"/>
          </p:cNvSpPr>
          <p:nvPr>
            <p:ph type="dt" sz="half" idx="10"/>
          </p:nvPr>
        </p:nvSpPr>
        <p:spPr/>
        <p:txBody>
          <a:bodyPr/>
          <a:lstStyle>
            <a:lvl1pPr>
              <a:defRPr/>
            </a:lvl1pPr>
            <a:extLst/>
          </a:lstStyle>
          <a:p>
            <a:pPr>
              <a:defRPr/>
            </a:pPr>
            <a:fld id="{2F0F248A-0C19-4BD5-920A-8A1384D861B8}" type="datetime1">
              <a:rPr lang="el-GR"/>
              <a:pPr>
                <a:defRPr/>
              </a:pPr>
              <a:t>26/3/2020</a:t>
            </a:fld>
            <a:endParaRPr lang="el-GR"/>
          </a:p>
        </p:txBody>
      </p:sp>
      <p:sp>
        <p:nvSpPr>
          <p:cNvPr id="6" name="Zástupný symbol pro zápatí 5">
            <a:extLst>
              <a:ext uri="{FF2B5EF4-FFF2-40B4-BE49-F238E27FC236}">
                <a16:creationId xmlns:a16="http://schemas.microsoft.com/office/drawing/2014/main" id="{E04E3173-E8B3-4298-98EA-1827F336AF3C}"/>
              </a:ext>
            </a:extLst>
          </p:cNvPr>
          <p:cNvSpPr>
            <a:spLocks noGrp="1"/>
          </p:cNvSpPr>
          <p:nvPr>
            <p:ph type="ftr" sz="quarter" idx="11"/>
          </p:nvPr>
        </p:nvSpPr>
        <p:spPr/>
        <p:txBody>
          <a:bodyPr/>
          <a:lstStyle>
            <a:lvl1pPr>
              <a:defRPr/>
            </a:lvl1pPr>
            <a:extLst/>
          </a:lstStyle>
          <a:p>
            <a:pPr>
              <a:defRPr/>
            </a:pPr>
            <a:r>
              <a:rPr lang="cs-CZ"/>
              <a:t>Kurz IM  Brno 2010</a:t>
            </a:r>
            <a:endParaRPr lang="el-GR"/>
          </a:p>
        </p:txBody>
      </p:sp>
      <p:sp>
        <p:nvSpPr>
          <p:cNvPr id="7" name="Zástupný symbol pro číslo snímku 6">
            <a:extLst>
              <a:ext uri="{FF2B5EF4-FFF2-40B4-BE49-F238E27FC236}">
                <a16:creationId xmlns:a16="http://schemas.microsoft.com/office/drawing/2014/main" id="{F1232AEB-F06F-42EC-AD4A-3C0B9960E3CF}"/>
              </a:ext>
            </a:extLst>
          </p:cNvPr>
          <p:cNvSpPr>
            <a:spLocks noGrp="1"/>
          </p:cNvSpPr>
          <p:nvPr>
            <p:ph type="sldNum" sz="quarter" idx="12"/>
          </p:nvPr>
        </p:nvSpPr>
        <p:spPr/>
        <p:txBody>
          <a:bodyPr/>
          <a:lstStyle>
            <a:lvl1pPr>
              <a:defRPr/>
            </a:lvl1pPr>
          </a:lstStyle>
          <a:p>
            <a:pPr>
              <a:defRPr/>
            </a:pPr>
            <a:fld id="{A582BD1C-A560-4DAA-84D2-24DA58C43997}" type="slidenum">
              <a:rPr lang="el-GR" altLang="cs-CZ"/>
              <a:pPr>
                <a:defRPr/>
              </a:pPr>
              <a:t>‹#›</a:t>
            </a:fld>
            <a:endParaRPr lang="el-GR" altLang="cs-CZ"/>
          </a:p>
        </p:txBody>
      </p:sp>
    </p:spTree>
    <p:extLst>
      <p:ext uri="{BB962C8B-B14F-4D97-AF65-F5344CB8AC3E}">
        <p14:creationId xmlns:p14="http://schemas.microsoft.com/office/powerpoint/2010/main" val="23797617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5" name="Volný tvar 10">
            <a:extLst>
              <a:ext uri="{FF2B5EF4-FFF2-40B4-BE49-F238E27FC236}">
                <a16:creationId xmlns:a16="http://schemas.microsoft.com/office/drawing/2014/main" id="{E2AF2E0A-C733-47BA-8E80-475046604A7C}"/>
              </a:ext>
            </a:extLst>
          </p:cNvPr>
          <p:cNvSpPr>
            <a:spLocks/>
          </p:cNvSpPr>
          <p:nvPr/>
        </p:nvSpPr>
        <p:spPr bwMode="auto">
          <a:xfrm>
            <a:off x="715963" y="5002213"/>
            <a:ext cx="3802062" cy="1443037"/>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p>
            <a:pPr eaLnBrk="1" hangingPunct="1">
              <a:defRPr/>
            </a:pPr>
            <a:endParaRPr lang="en-US"/>
          </a:p>
        </p:txBody>
      </p:sp>
      <p:sp>
        <p:nvSpPr>
          <p:cNvPr id="6" name="Volný tvar 15">
            <a:extLst>
              <a:ext uri="{FF2B5EF4-FFF2-40B4-BE49-F238E27FC236}">
                <a16:creationId xmlns:a16="http://schemas.microsoft.com/office/drawing/2014/main" id="{F34C8003-B194-437D-AA7A-1F46F3A9968E}"/>
              </a:ext>
            </a:extLst>
          </p:cNvPr>
          <p:cNvSpPr>
            <a:spLocks/>
          </p:cNvSpPr>
          <p:nvPr/>
        </p:nvSpPr>
        <p:spPr bwMode="auto">
          <a:xfrm>
            <a:off x="-53975" y="5784850"/>
            <a:ext cx="3802063" cy="838200"/>
          </a:xfrm>
          <a:custGeom>
            <a:avLst/>
            <a:gdLst>
              <a:gd name="T0" fmla="*/ 0 w 5760"/>
              <a:gd name="T1" fmla="*/ 0 h 528"/>
              <a:gd name="T2" fmla="*/ 2147483646 w 5760"/>
              <a:gd name="T3" fmla="*/ 0 h 528"/>
              <a:gd name="T4" fmla="*/ 2147483646 w 5760"/>
              <a:gd name="T5" fmla="*/ 1330642500 h 528"/>
              <a:gd name="T6" fmla="*/ 20913987 w 5760"/>
              <a:gd name="T7" fmla="*/ 0 h 528"/>
              <a:gd name="T8" fmla="*/ 0 60000 65536"/>
              <a:gd name="T9" fmla="*/ 0 60000 65536"/>
              <a:gd name="T10" fmla="*/ 0 60000 65536"/>
              <a:gd name="T11" fmla="*/ 0 60000 65536"/>
              <a:gd name="T12" fmla="*/ 0 w 5760"/>
              <a:gd name="T13" fmla="*/ 0 h 528"/>
              <a:gd name="T14" fmla="*/ 5760 w 5760"/>
              <a:gd name="T15" fmla="*/ 528 h 528"/>
            </a:gdLst>
            <a:ahLst/>
            <a:cxnLst>
              <a:cxn ang="T8">
                <a:pos x="T0" y="T1"/>
              </a:cxn>
              <a:cxn ang="T9">
                <a:pos x="T2" y="T3"/>
              </a:cxn>
              <a:cxn ang="T10">
                <a:pos x="T4" y="T5"/>
              </a:cxn>
              <a:cxn ang="T11">
                <a:pos x="T6" y="T7"/>
              </a:cxn>
            </a:cxnLst>
            <a:rect l="T12" t="T13" r="T14" b="T15"/>
            <a:pathLst>
              <a:path w="5760" h="528">
                <a:moveTo>
                  <a:pt x="817" y="97"/>
                </a:moveTo>
                <a:lnTo>
                  <a:pt x="6408" y="682"/>
                </a:lnTo>
                <a:lnTo>
                  <a:pt x="5232" y="685"/>
                </a:lnTo>
                <a:lnTo>
                  <a:pt x="829" y="101"/>
                </a:lnTo>
              </a:path>
            </a:pathLst>
          </a:custGeom>
          <a:solidFill>
            <a:srgbClr val="000000"/>
          </a:solidFill>
          <a:ln>
            <a:noFill/>
          </a:ln>
          <a:extLst>
            <a:ext uri="{91240B29-F687-4F45-9708-019B960494DF}">
              <a14:hiddenLine xmlns:a14="http://schemas.microsoft.com/office/drawing/2010/main" w="9525" cap="flat" cmpd="sng" algn="ctr">
                <a:solidFill>
                  <a:srgbClr val="000000"/>
                </a:solidFill>
                <a:prstDash val="solid"/>
                <a:round/>
                <a:headEnd type="none" w="med" len="med"/>
                <a:tailEnd type="none" w="med" len="med"/>
              </a14:hiddenLine>
            </a:ext>
          </a:extLst>
        </p:spPr>
        <p:txBody>
          <a:bodyPr/>
          <a:lstStyle/>
          <a:p>
            <a:endParaRPr lang="cs-CZ"/>
          </a:p>
        </p:txBody>
      </p:sp>
      <p:sp>
        <p:nvSpPr>
          <p:cNvPr id="7" name="Pravoúhlý trojúhelník 6">
            <a:extLst>
              <a:ext uri="{FF2B5EF4-FFF2-40B4-BE49-F238E27FC236}">
                <a16:creationId xmlns:a16="http://schemas.microsoft.com/office/drawing/2014/main" id="{92408634-A6D1-4677-A11A-5B393D58CAC0}"/>
              </a:ext>
            </a:extLst>
          </p:cNvPr>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cxnSp>
        <p:nvCxnSpPr>
          <p:cNvPr id="8" name="Přímá spojovací čára 18">
            <a:extLst>
              <a:ext uri="{FF2B5EF4-FFF2-40B4-BE49-F238E27FC236}">
                <a16:creationId xmlns:a16="http://schemas.microsoft.com/office/drawing/2014/main" id="{11076052-6F46-465B-8579-0073BA88FCD4}"/>
              </a:ext>
            </a:extLst>
          </p:cNvPr>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Dvojitá šipka 19">
            <a:extLst>
              <a:ext uri="{FF2B5EF4-FFF2-40B4-BE49-F238E27FC236}">
                <a16:creationId xmlns:a16="http://schemas.microsoft.com/office/drawing/2014/main" id="{591CFA4E-B2AC-4235-B2B2-69BB44431B24}"/>
              </a:ext>
            </a:extLst>
          </p:cNvPr>
          <p:cNvSpPr/>
          <p:nvPr/>
        </p:nvSpPr>
        <p:spPr>
          <a:xfrm>
            <a:off x="8664575"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eaLnBrk="1" hangingPunct="1">
              <a:defRPr/>
            </a:pPr>
            <a:endParaRPr lang="en-US"/>
          </a:p>
        </p:txBody>
      </p:sp>
      <p:sp>
        <p:nvSpPr>
          <p:cNvPr id="10" name="Dvojitá šipka 20">
            <a:extLst>
              <a:ext uri="{FF2B5EF4-FFF2-40B4-BE49-F238E27FC236}">
                <a16:creationId xmlns:a16="http://schemas.microsoft.com/office/drawing/2014/main" id="{CCA799A4-D91A-4D34-9B4F-FBE9631AF113}"/>
              </a:ext>
            </a:extLst>
          </p:cNvPr>
          <p:cNvSpPr/>
          <p:nvPr/>
        </p:nvSpPr>
        <p:spPr>
          <a:xfrm>
            <a:off x="8477250"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eaLnBrk="1" hangingPunct="1">
              <a:defRPr/>
            </a:pPr>
            <a:endParaRPr lang="en-US"/>
          </a:p>
        </p:txBody>
      </p:sp>
      <p:sp>
        <p:nvSpPr>
          <p:cNvPr id="4" name="Zástupný symbol pro text 3"/>
          <p:cNvSpPr>
            <a:spLocks noGrp="1"/>
          </p:cNvSpPr>
          <p:nvPr>
            <p:ph type="body" sz="half" idx="2"/>
          </p:nvPr>
        </p:nvSpPr>
        <p:spPr>
          <a:xfrm>
            <a:off x="1141232" y="5443402"/>
            <a:ext cx="7162800" cy="648232"/>
          </a:xfrm>
          <a:noFill/>
        </p:spPr>
        <p:txBody>
          <a:bodyPr tIns="0"/>
          <a:lstStyle>
            <a:lvl1pPr marL="0" marR="18288" indent="0" algn="r">
              <a:buNone/>
              <a:defRPr sz="1400"/>
            </a:lvl1pPr>
            <a:lvl2pPr>
              <a:defRPr sz="1200"/>
            </a:lvl2pPr>
            <a:lvl3pPr>
              <a:defRPr sz="1000"/>
            </a:lvl3pPr>
            <a:lvl4pPr>
              <a:defRPr sz="900"/>
            </a:lvl4pPr>
            <a:lvl5pPr>
              <a:defRPr sz="900"/>
            </a:lvl5pPr>
            <a:extLst/>
          </a:lstStyle>
          <a:p>
            <a:pPr lvl="0"/>
            <a:r>
              <a:rPr lang="cs-CZ"/>
              <a:t>Klepnutím lze upravit styly předlohy textu.</a:t>
            </a:r>
          </a:p>
        </p:txBody>
      </p:sp>
      <p:sp>
        <p:nvSpPr>
          <p:cNvPr id="3" name="Zástupný symbol pro obrázek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normAutofit/>
          </a:bodyPr>
          <a:lstStyle>
            <a:lvl1pPr marL="0" indent="0">
              <a:buNone/>
              <a:defRPr sz="3200"/>
            </a:lvl1pPr>
            <a:extLst/>
          </a:lstStyle>
          <a:p>
            <a:pPr lvl="0"/>
            <a:r>
              <a:rPr lang="cs-CZ" noProof="0"/>
              <a:t>Klepnutím na ikonu přidáte obrázek.</a:t>
            </a:r>
            <a:endParaRPr lang="en-US" noProof="0" dirty="0"/>
          </a:p>
        </p:txBody>
      </p:sp>
      <p:sp>
        <p:nvSpPr>
          <p:cNvPr id="2" name="Nadpis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lang="cs-CZ"/>
              <a:t>Klepnutím lze upravit styl předlohy nadpisů.</a:t>
            </a:r>
            <a:endParaRPr lang="en-US"/>
          </a:p>
        </p:txBody>
      </p:sp>
      <p:sp>
        <p:nvSpPr>
          <p:cNvPr id="11" name="Zástupný symbol pro datum 4">
            <a:extLst>
              <a:ext uri="{FF2B5EF4-FFF2-40B4-BE49-F238E27FC236}">
                <a16:creationId xmlns:a16="http://schemas.microsoft.com/office/drawing/2014/main" id="{DA35247B-2B99-4521-8EC3-2D3F31F84860}"/>
              </a:ext>
            </a:extLst>
          </p:cNvPr>
          <p:cNvSpPr>
            <a:spLocks noGrp="1"/>
          </p:cNvSpPr>
          <p:nvPr>
            <p:ph type="dt" sz="half" idx="10"/>
          </p:nvPr>
        </p:nvSpPr>
        <p:spPr/>
        <p:txBody>
          <a:bodyPr/>
          <a:lstStyle>
            <a:lvl1pPr>
              <a:defRPr>
                <a:solidFill>
                  <a:schemeClr val="tx1"/>
                </a:solidFill>
              </a:defRPr>
            </a:lvl1pPr>
            <a:extLst/>
          </a:lstStyle>
          <a:p>
            <a:pPr>
              <a:defRPr/>
            </a:pPr>
            <a:fld id="{3BBC5ACA-5FEA-4A09-9F06-CC8649A8673F}" type="datetime1">
              <a:rPr lang="el-GR"/>
              <a:pPr>
                <a:defRPr/>
              </a:pPr>
              <a:t>26/3/2020</a:t>
            </a:fld>
            <a:endParaRPr lang="el-GR"/>
          </a:p>
        </p:txBody>
      </p:sp>
      <p:sp>
        <p:nvSpPr>
          <p:cNvPr id="12" name="Zástupný symbol pro zápatí 5">
            <a:extLst>
              <a:ext uri="{FF2B5EF4-FFF2-40B4-BE49-F238E27FC236}">
                <a16:creationId xmlns:a16="http://schemas.microsoft.com/office/drawing/2014/main" id="{D46E38B1-47E4-40EB-B525-35B9D0B876C3}"/>
              </a:ext>
            </a:extLst>
          </p:cNvPr>
          <p:cNvSpPr>
            <a:spLocks noGrp="1"/>
          </p:cNvSpPr>
          <p:nvPr>
            <p:ph type="ftr" sz="quarter" idx="11"/>
          </p:nvPr>
        </p:nvSpPr>
        <p:spPr/>
        <p:txBody>
          <a:bodyPr/>
          <a:lstStyle>
            <a:lvl1pPr>
              <a:defRPr>
                <a:solidFill>
                  <a:schemeClr val="tx1"/>
                </a:solidFill>
              </a:defRPr>
            </a:lvl1pPr>
            <a:extLst/>
          </a:lstStyle>
          <a:p>
            <a:pPr>
              <a:defRPr/>
            </a:pPr>
            <a:r>
              <a:rPr lang="cs-CZ"/>
              <a:t>Kurz IM  Brno 2010</a:t>
            </a:r>
            <a:endParaRPr lang="el-GR"/>
          </a:p>
        </p:txBody>
      </p:sp>
      <p:sp>
        <p:nvSpPr>
          <p:cNvPr id="13" name="Zástupný symbol pro číslo snímku 6">
            <a:extLst>
              <a:ext uri="{FF2B5EF4-FFF2-40B4-BE49-F238E27FC236}">
                <a16:creationId xmlns:a16="http://schemas.microsoft.com/office/drawing/2014/main" id="{C4CEB187-B32F-454A-B47F-12024CAE46F0}"/>
              </a:ext>
            </a:extLst>
          </p:cNvPr>
          <p:cNvSpPr>
            <a:spLocks noGrp="1"/>
          </p:cNvSpPr>
          <p:nvPr>
            <p:ph type="sldNum" sz="quarter" idx="12"/>
          </p:nvPr>
        </p:nvSpPr>
        <p:spPr/>
        <p:txBody>
          <a:bodyPr/>
          <a:lstStyle>
            <a:lvl1pPr>
              <a:defRPr/>
            </a:lvl1pPr>
          </a:lstStyle>
          <a:p>
            <a:pPr>
              <a:defRPr/>
            </a:pPr>
            <a:fld id="{83284F76-D3E0-4454-9183-A3747C20250C}" type="slidenum">
              <a:rPr lang="el-GR" altLang="cs-CZ"/>
              <a:pPr>
                <a:defRPr/>
              </a:pPr>
              <a:t>‹#›</a:t>
            </a:fld>
            <a:endParaRPr lang="el-GR" altLang="cs-CZ"/>
          </a:p>
        </p:txBody>
      </p:sp>
    </p:spTree>
    <p:extLst>
      <p:ext uri="{BB962C8B-B14F-4D97-AF65-F5344CB8AC3E}">
        <p14:creationId xmlns:p14="http://schemas.microsoft.com/office/powerpoint/2010/main" val="17414823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Volný tvar 12">
            <a:extLst>
              <a:ext uri="{FF2B5EF4-FFF2-40B4-BE49-F238E27FC236}">
                <a16:creationId xmlns:a16="http://schemas.microsoft.com/office/drawing/2014/main" id="{4077F4C1-FD83-4F82-B1FA-5BA115A24DC7}"/>
              </a:ext>
            </a:extLst>
          </p:cNvPr>
          <p:cNvSpPr>
            <a:spLocks/>
          </p:cNvSpPr>
          <p:nvPr/>
        </p:nvSpPr>
        <p:spPr bwMode="auto">
          <a:xfrm>
            <a:off x="715963" y="5002213"/>
            <a:ext cx="3802062" cy="1443037"/>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p>
            <a:pPr eaLnBrk="1" hangingPunct="1">
              <a:defRPr/>
            </a:pPr>
            <a:endParaRPr lang="en-US"/>
          </a:p>
        </p:txBody>
      </p:sp>
      <p:sp>
        <p:nvSpPr>
          <p:cNvPr id="1027" name="Volný tvar 11">
            <a:extLst>
              <a:ext uri="{FF2B5EF4-FFF2-40B4-BE49-F238E27FC236}">
                <a16:creationId xmlns:a16="http://schemas.microsoft.com/office/drawing/2014/main" id="{2EE6330A-5C68-42A3-B5E5-A56BF5BE119C}"/>
              </a:ext>
            </a:extLst>
          </p:cNvPr>
          <p:cNvSpPr>
            <a:spLocks/>
          </p:cNvSpPr>
          <p:nvPr/>
        </p:nvSpPr>
        <p:spPr bwMode="auto">
          <a:xfrm>
            <a:off x="-53975" y="5784850"/>
            <a:ext cx="3802063" cy="838200"/>
          </a:xfrm>
          <a:custGeom>
            <a:avLst/>
            <a:gdLst>
              <a:gd name="T0" fmla="*/ 0 w 5760"/>
              <a:gd name="T1" fmla="*/ 0 h 528"/>
              <a:gd name="T2" fmla="*/ 2147483646 w 5760"/>
              <a:gd name="T3" fmla="*/ 0 h 528"/>
              <a:gd name="T4" fmla="*/ 2147483646 w 5760"/>
              <a:gd name="T5" fmla="*/ 1330642500 h 528"/>
              <a:gd name="T6" fmla="*/ 20913987 w 5760"/>
              <a:gd name="T7" fmla="*/ 0 h 528"/>
              <a:gd name="T8" fmla="*/ 0 60000 65536"/>
              <a:gd name="T9" fmla="*/ 0 60000 65536"/>
              <a:gd name="T10" fmla="*/ 0 60000 65536"/>
              <a:gd name="T11" fmla="*/ 0 60000 65536"/>
              <a:gd name="T12" fmla="*/ 0 w 5760"/>
              <a:gd name="T13" fmla="*/ 0 h 528"/>
              <a:gd name="T14" fmla="*/ 5760 w 5760"/>
              <a:gd name="T15" fmla="*/ 528 h 528"/>
            </a:gdLst>
            <a:ahLst/>
            <a:cxnLst>
              <a:cxn ang="T8">
                <a:pos x="T0" y="T1"/>
              </a:cxn>
              <a:cxn ang="T9">
                <a:pos x="T2" y="T3"/>
              </a:cxn>
              <a:cxn ang="T10">
                <a:pos x="T4" y="T5"/>
              </a:cxn>
              <a:cxn ang="T11">
                <a:pos x="T6" y="T7"/>
              </a:cxn>
            </a:cxnLst>
            <a:rect l="T12" t="T13" r="T14" b="T15"/>
            <a:pathLst>
              <a:path w="5760" h="528">
                <a:moveTo>
                  <a:pt x="817" y="97"/>
                </a:moveTo>
                <a:lnTo>
                  <a:pt x="6408" y="682"/>
                </a:lnTo>
                <a:lnTo>
                  <a:pt x="5232" y="685"/>
                </a:lnTo>
                <a:lnTo>
                  <a:pt x="829" y="101"/>
                </a:lnTo>
              </a:path>
            </a:pathLst>
          </a:custGeom>
          <a:solidFill>
            <a:srgbClr val="000000"/>
          </a:solidFill>
          <a:ln>
            <a:noFill/>
          </a:ln>
          <a:extLst>
            <a:ext uri="{91240B29-F687-4F45-9708-019B960494DF}">
              <a14:hiddenLine xmlns:a14="http://schemas.microsoft.com/office/drawing/2010/main" w="9525" cap="flat" cmpd="sng" algn="ctr">
                <a:solidFill>
                  <a:srgbClr val="000000"/>
                </a:solidFill>
                <a:prstDash val="solid"/>
                <a:round/>
                <a:headEnd type="none" w="med" len="med"/>
                <a:tailEnd type="none" w="med" len="med"/>
              </a14:hiddenLine>
            </a:ext>
          </a:extLst>
        </p:spPr>
        <p:txBody>
          <a:bodyPr/>
          <a:lstStyle/>
          <a:p>
            <a:endParaRPr lang="cs-CZ"/>
          </a:p>
        </p:txBody>
      </p:sp>
      <p:sp>
        <p:nvSpPr>
          <p:cNvPr id="14" name="Pravoúhlý trojúhelník 13">
            <a:extLst>
              <a:ext uri="{FF2B5EF4-FFF2-40B4-BE49-F238E27FC236}">
                <a16:creationId xmlns:a16="http://schemas.microsoft.com/office/drawing/2014/main" id="{0A4F5254-4FB8-477B-9313-053231E9DCE1}"/>
              </a:ext>
            </a:extLst>
          </p:cNvPr>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cxnSp>
        <p:nvCxnSpPr>
          <p:cNvPr id="15" name="Přímá spojovací čára 14">
            <a:extLst>
              <a:ext uri="{FF2B5EF4-FFF2-40B4-BE49-F238E27FC236}">
                <a16:creationId xmlns:a16="http://schemas.microsoft.com/office/drawing/2014/main" id="{D526764B-A4E6-400E-BE58-F391A1843ED9}"/>
              </a:ext>
            </a:extLst>
          </p:cNvPr>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Zástupný symbol pro nadpis 8">
            <a:extLst>
              <a:ext uri="{FF2B5EF4-FFF2-40B4-BE49-F238E27FC236}">
                <a16:creationId xmlns:a16="http://schemas.microsoft.com/office/drawing/2014/main" id="{E345FEC8-AD16-49CE-8C45-6B38CED99095}"/>
              </a:ext>
            </a:extLst>
          </p:cNvPr>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lang="cs-CZ"/>
              <a:t>Klepnutím lze upravit styl předlohy nadpisů.</a:t>
            </a:r>
            <a:endParaRPr lang="en-US"/>
          </a:p>
        </p:txBody>
      </p:sp>
      <p:sp>
        <p:nvSpPr>
          <p:cNvPr id="1033" name="Zástupný symbol pro text 29">
            <a:extLst>
              <a:ext uri="{FF2B5EF4-FFF2-40B4-BE49-F238E27FC236}">
                <a16:creationId xmlns:a16="http://schemas.microsoft.com/office/drawing/2014/main" id="{863B6D4B-0B20-415E-95DB-4147496B5A30}"/>
              </a:ext>
            </a:extLst>
          </p:cNvPr>
          <p:cNvSpPr>
            <a:spLocks noGrp="1"/>
          </p:cNvSpPr>
          <p:nvPr>
            <p:ph type="body" idx="1"/>
          </p:nvPr>
        </p:nvSpPr>
        <p:spPr bwMode="auto">
          <a:xfrm>
            <a:off x="457200" y="1481138"/>
            <a:ext cx="8229600" cy="452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endParaRPr lang="en-US" altLang="cs-CZ"/>
          </a:p>
        </p:txBody>
      </p:sp>
      <p:sp>
        <p:nvSpPr>
          <p:cNvPr id="10" name="Zástupný symbol pro datum 9">
            <a:extLst>
              <a:ext uri="{FF2B5EF4-FFF2-40B4-BE49-F238E27FC236}">
                <a16:creationId xmlns:a16="http://schemas.microsoft.com/office/drawing/2014/main" id="{0F64A7C9-CC60-433F-93EF-8B47B374431B}"/>
              </a:ext>
            </a:extLst>
          </p:cNvPr>
          <p:cNvSpPr>
            <a:spLocks noGrp="1"/>
          </p:cNvSpPr>
          <p:nvPr>
            <p:ph type="dt" sz="half" idx="2"/>
          </p:nvPr>
        </p:nvSpPr>
        <p:spPr>
          <a:xfrm>
            <a:off x="6727825" y="6408738"/>
            <a:ext cx="1919288" cy="365125"/>
          </a:xfrm>
          <a:prstGeom prst="rect">
            <a:avLst/>
          </a:prstGeom>
        </p:spPr>
        <p:txBody>
          <a:bodyPr vert="horz" anchor="b"/>
          <a:lstStyle>
            <a:lvl1pPr algn="l" eaLnBrk="1" latinLnBrk="0" hangingPunct="1">
              <a:defRPr kumimoji="0" sz="1000">
                <a:solidFill>
                  <a:schemeClr val="tx1"/>
                </a:solidFill>
                <a:latin typeface="Arial" pitchFamily="34" charset="0"/>
                <a:cs typeface="Arial" pitchFamily="34" charset="0"/>
              </a:defRPr>
            </a:lvl1pPr>
            <a:extLst/>
          </a:lstStyle>
          <a:p>
            <a:pPr>
              <a:defRPr/>
            </a:pPr>
            <a:fld id="{E09B0D2B-0FD8-4AEB-BB83-468492F7F162}" type="datetime1">
              <a:rPr lang="el-GR"/>
              <a:pPr>
                <a:defRPr/>
              </a:pPr>
              <a:t>26/3/2020</a:t>
            </a:fld>
            <a:endParaRPr lang="el-GR"/>
          </a:p>
        </p:txBody>
      </p:sp>
      <p:sp>
        <p:nvSpPr>
          <p:cNvPr id="22" name="Zástupný symbol pro zápatí 21">
            <a:extLst>
              <a:ext uri="{FF2B5EF4-FFF2-40B4-BE49-F238E27FC236}">
                <a16:creationId xmlns:a16="http://schemas.microsoft.com/office/drawing/2014/main" id="{348DB115-8934-458F-A132-326D614CDDC9}"/>
              </a:ext>
            </a:extLst>
          </p:cNvPr>
          <p:cNvSpPr>
            <a:spLocks noGrp="1"/>
          </p:cNvSpPr>
          <p:nvPr>
            <p:ph type="ftr" sz="quarter" idx="3"/>
          </p:nvPr>
        </p:nvSpPr>
        <p:spPr>
          <a:xfrm>
            <a:off x="4379913" y="6408738"/>
            <a:ext cx="2351087" cy="365125"/>
          </a:xfrm>
          <a:prstGeom prst="rect">
            <a:avLst/>
          </a:prstGeom>
        </p:spPr>
        <p:txBody>
          <a:bodyPr vert="horz" anchor="b"/>
          <a:lstStyle>
            <a:lvl1pPr algn="r" eaLnBrk="1" latinLnBrk="0" hangingPunct="1">
              <a:defRPr kumimoji="0" sz="1000">
                <a:solidFill>
                  <a:schemeClr val="tx1"/>
                </a:solidFill>
                <a:latin typeface="Arial" pitchFamily="34" charset="0"/>
                <a:cs typeface="Arial" pitchFamily="34" charset="0"/>
              </a:defRPr>
            </a:lvl1pPr>
            <a:extLst/>
          </a:lstStyle>
          <a:p>
            <a:pPr>
              <a:defRPr/>
            </a:pPr>
            <a:r>
              <a:rPr lang="cs-CZ"/>
              <a:t>Kurz IM  Brno 2010</a:t>
            </a:r>
            <a:endParaRPr lang="el-GR"/>
          </a:p>
        </p:txBody>
      </p:sp>
      <p:sp>
        <p:nvSpPr>
          <p:cNvPr id="18" name="Zástupný symbol pro číslo snímku 17">
            <a:extLst>
              <a:ext uri="{FF2B5EF4-FFF2-40B4-BE49-F238E27FC236}">
                <a16:creationId xmlns:a16="http://schemas.microsoft.com/office/drawing/2014/main" id="{F2815D52-93BD-4CC0-A90C-A0226E8F2DB9}"/>
              </a:ext>
            </a:extLst>
          </p:cNvPr>
          <p:cNvSpPr>
            <a:spLocks noGrp="1"/>
          </p:cNvSpPr>
          <p:nvPr>
            <p:ph type="sldNum" sz="quarter" idx="4"/>
          </p:nvPr>
        </p:nvSpPr>
        <p:spPr>
          <a:xfrm>
            <a:off x="8647113" y="6408738"/>
            <a:ext cx="366712" cy="365125"/>
          </a:xfrm>
          <a:prstGeom prst="rect">
            <a:avLst/>
          </a:prstGeom>
        </p:spPr>
        <p:txBody>
          <a:bodyPr vert="horz" wrap="square" lIns="91440" tIns="45720" rIns="91440" bIns="45720" numCol="1" anchor="b" anchorCtr="0" compatLnSpc="1">
            <a:prstTxWarp prst="textNoShape">
              <a:avLst/>
            </a:prstTxWarp>
          </a:bodyPr>
          <a:lstStyle>
            <a:lvl1pPr algn="r" eaLnBrk="1" hangingPunct="1">
              <a:defRPr sz="1000"/>
            </a:lvl1pPr>
          </a:lstStyle>
          <a:p>
            <a:pPr>
              <a:defRPr/>
            </a:pPr>
            <a:fld id="{0EEFF761-FB2E-405D-A287-83402B231A59}" type="slidenum">
              <a:rPr lang="el-GR" altLang="cs-CZ"/>
              <a:pPr>
                <a:defRPr/>
              </a:pPr>
              <a:t>‹#›</a:t>
            </a:fld>
            <a:endParaRPr lang="el-GR" altLang="cs-CZ"/>
          </a:p>
        </p:txBody>
      </p:sp>
    </p:spTree>
  </p:cSld>
  <p:clrMap bg1="lt1" tx1="dk1" bg2="lt2" tx2="dk2" accent1="accent1" accent2="accent2" accent3="accent3" accent4="accent4" accent5="accent5" accent6="accent6" hlink="hlink" folHlink="folHlink"/>
  <p:sldLayoutIdLst>
    <p:sldLayoutId id="2147484173" r:id="rId1"/>
    <p:sldLayoutId id="2147484167" r:id="rId2"/>
    <p:sldLayoutId id="2147484174" r:id="rId3"/>
    <p:sldLayoutId id="2147484168" r:id="rId4"/>
    <p:sldLayoutId id="2147484175" r:id="rId5"/>
    <p:sldLayoutId id="2147484169" r:id="rId6"/>
    <p:sldLayoutId id="2147484170" r:id="rId7"/>
    <p:sldLayoutId id="2147484176" r:id="rId8"/>
    <p:sldLayoutId id="2147484177" r:id="rId9"/>
    <p:sldLayoutId id="2147484171" r:id="rId10"/>
    <p:sldLayoutId id="2147484172" r:id="rId11"/>
  </p:sldLayoutIdLst>
  <p:hf sldNum="0" hdr="0" ftr="0" dt="0"/>
  <p:txStyles>
    <p:titleStyle>
      <a:lvl1pPr algn="l" rtl="0" eaLnBrk="0" fontAlgn="base" hangingPunct="0">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eaLnBrk="0" fontAlgn="base" hangingPunct="0">
        <a:spcBef>
          <a:spcPct val="0"/>
        </a:spcBef>
        <a:spcAft>
          <a:spcPct val="0"/>
        </a:spcAft>
        <a:defRPr sz="4100" b="1">
          <a:solidFill>
            <a:schemeClr val="tx2"/>
          </a:solidFill>
          <a:latin typeface="Arial" pitchFamily="34" charset="0"/>
        </a:defRPr>
      </a:lvl2pPr>
      <a:lvl3pPr algn="l" rtl="0" eaLnBrk="0" fontAlgn="base" hangingPunct="0">
        <a:spcBef>
          <a:spcPct val="0"/>
        </a:spcBef>
        <a:spcAft>
          <a:spcPct val="0"/>
        </a:spcAft>
        <a:defRPr sz="4100" b="1">
          <a:solidFill>
            <a:schemeClr val="tx2"/>
          </a:solidFill>
          <a:latin typeface="Arial" pitchFamily="34" charset="0"/>
        </a:defRPr>
      </a:lvl3pPr>
      <a:lvl4pPr algn="l" rtl="0" eaLnBrk="0" fontAlgn="base" hangingPunct="0">
        <a:spcBef>
          <a:spcPct val="0"/>
        </a:spcBef>
        <a:spcAft>
          <a:spcPct val="0"/>
        </a:spcAft>
        <a:defRPr sz="4100" b="1">
          <a:solidFill>
            <a:schemeClr val="tx2"/>
          </a:solidFill>
          <a:latin typeface="Arial" pitchFamily="34" charset="0"/>
        </a:defRPr>
      </a:lvl4pPr>
      <a:lvl5pPr algn="l" rtl="0" eaLnBrk="0" fontAlgn="base" hangingPunct="0">
        <a:spcBef>
          <a:spcPct val="0"/>
        </a:spcBef>
        <a:spcAft>
          <a:spcPct val="0"/>
        </a:spcAft>
        <a:defRPr sz="4100" b="1">
          <a:solidFill>
            <a:schemeClr val="tx2"/>
          </a:solidFill>
          <a:latin typeface="Arial" pitchFamily="34" charset="0"/>
        </a:defRPr>
      </a:lvl5pPr>
      <a:lvl6pPr marL="457200" algn="l" rtl="0" fontAlgn="base">
        <a:spcBef>
          <a:spcPct val="0"/>
        </a:spcBef>
        <a:spcAft>
          <a:spcPct val="0"/>
        </a:spcAft>
        <a:defRPr sz="4100" b="1">
          <a:solidFill>
            <a:schemeClr val="tx2"/>
          </a:solidFill>
          <a:latin typeface="Arial" pitchFamily="34" charset="0"/>
        </a:defRPr>
      </a:lvl6pPr>
      <a:lvl7pPr marL="914400" algn="l" rtl="0" fontAlgn="base">
        <a:spcBef>
          <a:spcPct val="0"/>
        </a:spcBef>
        <a:spcAft>
          <a:spcPct val="0"/>
        </a:spcAft>
        <a:defRPr sz="4100" b="1">
          <a:solidFill>
            <a:schemeClr val="tx2"/>
          </a:solidFill>
          <a:latin typeface="Arial" pitchFamily="34" charset="0"/>
        </a:defRPr>
      </a:lvl7pPr>
      <a:lvl8pPr marL="1371600" algn="l" rtl="0" fontAlgn="base">
        <a:spcBef>
          <a:spcPct val="0"/>
        </a:spcBef>
        <a:spcAft>
          <a:spcPct val="0"/>
        </a:spcAft>
        <a:defRPr sz="4100" b="1">
          <a:solidFill>
            <a:schemeClr val="tx2"/>
          </a:solidFill>
          <a:latin typeface="Arial" pitchFamily="34" charset="0"/>
        </a:defRPr>
      </a:lvl8pPr>
      <a:lvl9pPr marL="1828800" algn="l" rtl="0" fontAlgn="base">
        <a:spcBef>
          <a:spcPct val="0"/>
        </a:spcBef>
        <a:spcAft>
          <a:spcPct val="0"/>
        </a:spcAft>
        <a:defRPr sz="4100" b="1">
          <a:solidFill>
            <a:schemeClr val="tx2"/>
          </a:solidFill>
          <a:latin typeface="Arial" pitchFamily="34" charset="0"/>
        </a:defRPr>
      </a:lvl9pPr>
      <a:extLst/>
    </p:titleStyle>
    <p:bodyStyle>
      <a:lvl1pPr marL="365125" indent="-255588" algn="l" rtl="0" eaLnBrk="0" fontAlgn="base" hangingPunct="0">
        <a:spcBef>
          <a:spcPts val="400"/>
        </a:spcBef>
        <a:spcAft>
          <a:spcPct val="0"/>
        </a:spcAft>
        <a:buClr>
          <a:schemeClr val="accent1"/>
        </a:buClr>
        <a:buSzPct val="68000"/>
        <a:buFont typeface="Wingdings 3" panose="05040102010807070707" pitchFamily="18" charset="2"/>
        <a:buChar char=""/>
        <a:defRPr sz="2700" kern="1200">
          <a:solidFill>
            <a:schemeClr val="tx1"/>
          </a:solidFill>
          <a:latin typeface="+mn-lt"/>
          <a:ea typeface="+mn-ea"/>
          <a:cs typeface="+mn-cs"/>
        </a:defRPr>
      </a:lvl1pPr>
      <a:lvl2pPr marL="620713" indent="-228600" algn="l" rtl="0" eaLnBrk="0" fontAlgn="base" hangingPunct="0">
        <a:spcBef>
          <a:spcPts val="325"/>
        </a:spcBef>
        <a:spcAft>
          <a:spcPct val="0"/>
        </a:spcAft>
        <a:buClr>
          <a:schemeClr val="accent1"/>
        </a:buClr>
        <a:buFont typeface="Verdana" panose="020B0604030504040204" pitchFamily="34" charset="0"/>
        <a:buChar char="◦"/>
        <a:defRPr sz="2300" kern="1200">
          <a:solidFill>
            <a:schemeClr val="tx1"/>
          </a:solidFill>
          <a:latin typeface="+mn-lt"/>
          <a:ea typeface="+mn-ea"/>
          <a:cs typeface="+mn-cs"/>
        </a:defRPr>
      </a:lvl2pPr>
      <a:lvl3pPr marL="858838" indent="-228600" algn="l" rtl="0" eaLnBrk="0" fontAlgn="base" hangingPunct="0">
        <a:spcBef>
          <a:spcPts val="350"/>
        </a:spcBef>
        <a:spcAft>
          <a:spcPct val="0"/>
        </a:spcAft>
        <a:buClr>
          <a:schemeClr val="accent2"/>
        </a:buClr>
        <a:buSzPct val="100000"/>
        <a:buFont typeface="Wingdings 2" panose="05020102010507070707" pitchFamily="18" charset="2"/>
        <a:buChar char=""/>
        <a:defRPr sz="2100" kern="1200">
          <a:solidFill>
            <a:schemeClr val="tx1"/>
          </a:solidFill>
          <a:latin typeface="+mn-lt"/>
          <a:ea typeface="+mn-ea"/>
          <a:cs typeface="+mn-cs"/>
        </a:defRPr>
      </a:lvl3pPr>
      <a:lvl4pPr marL="1143000" indent="-228600" algn="l" rtl="0" eaLnBrk="0" fontAlgn="base" hangingPunct="0">
        <a:spcBef>
          <a:spcPts val="350"/>
        </a:spcBef>
        <a:spcAft>
          <a:spcPct val="0"/>
        </a:spcAft>
        <a:buClr>
          <a:schemeClr val="accent2"/>
        </a:buClr>
        <a:buFont typeface="Wingdings 2" panose="05020102010507070707" pitchFamily="18" charset="2"/>
        <a:buChar char=""/>
        <a:defRPr sz="1900" kern="1200">
          <a:solidFill>
            <a:schemeClr val="tx1"/>
          </a:solidFill>
          <a:latin typeface="+mn-lt"/>
          <a:ea typeface="+mn-ea"/>
          <a:cs typeface="+mn-cs"/>
        </a:defRPr>
      </a:lvl4pPr>
      <a:lvl5pPr marL="1371600" indent="-228600" algn="l" rtl="0" eaLnBrk="0" fontAlgn="base" hangingPunct="0">
        <a:spcBef>
          <a:spcPts val="350"/>
        </a:spcBef>
        <a:spcAft>
          <a:spcPct val="0"/>
        </a:spcAft>
        <a:buClr>
          <a:schemeClr val="accent2"/>
        </a:buClr>
        <a:buFont typeface="Wingdings 2" panose="05020102010507070707" pitchFamily="18" charset="2"/>
        <a:buChar char=""/>
        <a:defRPr sz="20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8" Type="http://schemas.openxmlformats.org/officeDocument/2006/relationships/hyperlink" Target="https://www.ncbi.nlm.nih.gov/pubmed/?term=Cook%20D%5BAuthor%5D&amp;cauthor=true&amp;cauthor_uid=16923310" TargetMode="External"/><Relationship Id="rId3" Type="http://schemas.openxmlformats.org/officeDocument/2006/relationships/hyperlink" Target="https://www.ncbi.nlm.nih.gov/pubmed/?term=Dhaliwal%20R%5BAuthor%5D&amp;cauthor=true&amp;cauthor_uid=16923310" TargetMode="External"/><Relationship Id="rId7" Type="http://schemas.openxmlformats.org/officeDocument/2006/relationships/hyperlink" Target="https://www.ncbi.nlm.nih.gov/pubmed/?term=Suchner%20U%5BAuthor%5D&amp;cauthor=true&amp;cauthor_uid=16923310" TargetMode="External"/><Relationship Id="rId2" Type="http://schemas.openxmlformats.org/officeDocument/2006/relationships/hyperlink" Target="https://www.ncbi.nlm.nih.gov/pubmed/?term=Heyland%20DK%5BAuthor%5D&amp;cauthor=true&amp;cauthor_uid=16923310" TargetMode="External"/><Relationship Id="rId1" Type="http://schemas.openxmlformats.org/officeDocument/2006/relationships/slideLayout" Target="../slideLayouts/slideLayout2.xml"/><Relationship Id="rId6" Type="http://schemas.openxmlformats.org/officeDocument/2006/relationships/hyperlink" Target="https://www.ncbi.nlm.nih.gov/pubmed/?term=Drover%20J%5BAuthor%5D&amp;cauthor=true&amp;cauthor_uid=16923310" TargetMode="External"/><Relationship Id="rId5" Type="http://schemas.openxmlformats.org/officeDocument/2006/relationships/hyperlink" Target="https://www.ncbi.nlm.nih.gov/pubmed/?term=Muscedere%20J%5BAuthor%5D&amp;cauthor=true&amp;cauthor_uid=16923310" TargetMode="External"/><Relationship Id="rId4" Type="http://schemas.openxmlformats.org/officeDocument/2006/relationships/hyperlink" Target="https://www.ncbi.nlm.nih.gov/pubmed/?term=Day%20AG%5BAuthor%5D&amp;cauthor=true&amp;cauthor_uid=16923310" TargetMode="External"/><Relationship Id="rId9" Type="http://schemas.openxmlformats.org/officeDocument/2006/relationships/hyperlink" Target="https://www.ncbi.nlm.nih.gov/pubmed/?term=Canadian%20Critical%20Care%20Trials%20Group%5BCorporate%20Author%5D" TargetMode="Externa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hyperlink" Target="http://www.giviti.marionegri.it/" TargetMode="Externa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www.google.cz/url?sa=i&amp;rct=j&amp;q=&amp;esrc=s&amp;frm=1&amp;source=images&amp;cd=&amp;cad=rja&amp;uact=8&amp;ved=0ahUKEwiTjqLdioLLAhVBWBoKHX-FB5kQjRwIBw&amp;url=http://www.slideshare.net/kondrup/091110-kondrup-ihf-rio&amp;psig=AFQjCNFqDa1l_e65lcXT3qF69FAnCus0cw&amp;ust=1455911350916795"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Podnadpis 2">
            <a:extLst>
              <a:ext uri="{FF2B5EF4-FFF2-40B4-BE49-F238E27FC236}">
                <a16:creationId xmlns:a16="http://schemas.microsoft.com/office/drawing/2014/main" id="{3A6439DF-32CE-4DDD-9E77-91CECEF354BD}"/>
              </a:ext>
            </a:extLst>
          </p:cNvPr>
          <p:cNvSpPr>
            <a:spLocks noGrp="1"/>
          </p:cNvSpPr>
          <p:nvPr>
            <p:ph idx="1"/>
          </p:nvPr>
        </p:nvSpPr>
        <p:spPr>
          <a:xfrm>
            <a:off x="428625" y="1714500"/>
            <a:ext cx="7715250" cy="4525963"/>
          </a:xfrm>
        </p:spPr>
        <p:txBody>
          <a:bodyPr>
            <a:normAutofit lnSpcReduction="10000"/>
          </a:bodyPr>
          <a:lstStyle/>
          <a:p>
            <a:pPr marL="365760" indent="-256032" algn="ctr" eaLnBrk="1" fontAlgn="auto" hangingPunct="1">
              <a:spcAft>
                <a:spcPts val="0"/>
              </a:spcAft>
              <a:buFont typeface="Wingdings 2" pitchFamily="18" charset="2"/>
              <a:buNone/>
              <a:defRPr/>
            </a:pPr>
            <a:endParaRPr lang="cs-CZ" sz="4400" b="1" dirty="0">
              <a:solidFill>
                <a:srgbClr val="002060"/>
              </a:solidFill>
            </a:endParaRPr>
          </a:p>
          <a:p>
            <a:pPr marL="365760" indent="-256032" algn="ctr" eaLnBrk="1" fontAlgn="auto" hangingPunct="1">
              <a:spcAft>
                <a:spcPts val="0"/>
              </a:spcAft>
              <a:buFont typeface="Wingdings 2" pitchFamily="18" charset="2"/>
              <a:buNone/>
              <a:defRPr/>
            </a:pPr>
            <a:r>
              <a:rPr lang="cs-CZ" sz="4800" b="1" dirty="0">
                <a:solidFill>
                  <a:srgbClr val="002060"/>
                </a:solidFill>
                <a:latin typeface="+mj-lt"/>
              </a:rPr>
              <a:t>PARENTERÁLNÍ VÝŽIVA KRITICKY NEMOCNÝCH</a:t>
            </a:r>
          </a:p>
          <a:p>
            <a:pPr marL="365760" indent="-256032" algn="ctr" eaLnBrk="1" fontAlgn="auto" hangingPunct="1">
              <a:spcAft>
                <a:spcPts val="0"/>
              </a:spcAft>
              <a:buFont typeface="Wingdings 2" pitchFamily="18" charset="2"/>
              <a:buNone/>
              <a:defRPr/>
            </a:pPr>
            <a:endParaRPr lang="cs-CZ" sz="4400" b="1" dirty="0">
              <a:solidFill>
                <a:srgbClr val="FFFF00"/>
              </a:solidFill>
            </a:endParaRPr>
          </a:p>
          <a:p>
            <a:pPr marL="365760" indent="-256032" algn="ctr" eaLnBrk="1" fontAlgn="auto" hangingPunct="1">
              <a:spcAft>
                <a:spcPts val="0"/>
              </a:spcAft>
              <a:buFont typeface="Wingdings 2" pitchFamily="18" charset="2"/>
              <a:buNone/>
              <a:defRPr/>
            </a:pPr>
            <a:endParaRPr lang="cs-CZ" sz="4400" b="1" dirty="0">
              <a:solidFill>
                <a:srgbClr val="FFFF00"/>
              </a:solidFill>
            </a:endParaRPr>
          </a:p>
          <a:p>
            <a:pPr marL="365760" indent="-256032" eaLnBrk="1" fontAlgn="auto" hangingPunct="1">
              <a:spcAft>
                <a:spcPts val="0"/>
              </a:spcAft>
              <a:buFont typeface="Wingdings 2" pitchFamily="18" charset="2"/>
              <a:buNone/>
              <a:defRPr/>
            </a:pPr>
            <a:r>
              <a:rPr lang="cs-CZ" sz="1600" b="1" dirty="0">
                <a:solidFill>
                  <a:srgbClr val="002060"/>
                </a:solidFill>
              </a:rPr>
              <a:t>         MUDr. Iveta Zimová</a:t>
            </a:r>
          </a:p>
          <a:p>
            <a:pPr marL="365760" indent="-256032" eaLnBrk="1" fontAlgn="auto" hangingPunct="1">
              <a:spcAft>
                <a:spcPts val="0"/>
              </a:spcAft>
              <a:buFont typeface="Wingdings 2" pitchFamily="18" charset="2"/>
              <a:buNone/>
              <a:defRPr/>
            </a:pPr>
            <a:r>
              <a:rPr lang="cs-CZ" sz="1600" b="1" dirty="0">
                <a:solidFill>
                  <a:srgbClr val="002060"/>
                </a:solidFill>
              </a:rPr>
              <a:t>         KARIM FN Brno</a:t>
            </a:r>
          </a:p>
          <a:p>
            <a:pPr marL="365760" indent="-256032" eaLnBrk="1" fontAlgn="auto" hangingPunct="1">
              <a:spcAft>
                <a:spcPts val="0"/>
              </a:spcAft>
              <a:buFont typeface="Wingdings 2" pitchFamily="18" charset="2"/>
              <a:buNone/>
              <a:defRPr/>
            </a:pPr>
            <a:r>
              <a:rPr lang="cs-CZ" sz="1600" b="1" dirty="0">
                <a:solidFill>
                  <a:srgbClr val="002060"/>
                </a:solidFill>
              </a:rPr>
              <a:t>         LF MU  Brno</a:t>
            </a:r>
          </a:p>
        </p:txBody>
      </p:sp>
      <p:sp>
        <p:nvSpPr>
          <p:cNvPr id="7170" name="Nadpis 3">
            <a:extLst>
              <a:ext uri="{FF2B5EF4-FFF2-40B4-BE49-F238E27FC236}">
                <a16:creationId xmlns:a16="http://schemas.microsoft.com/office/drawing/2014/main" id="{F5293327-1385-4324-A75D-A67308290A8D}"/>
              </a:ext>
            </a:extLst>
          </p:cNvPr>
          <p:cNvSpPr>
            <a:spLocks noGrp="1"/>
          </p:cNvSpPr>
          <p:nvPr>
            <p:ph type="title"/>
          </p:nvPr>
        </p:nvSpPr>
        <p:spPr/>
        <p:txBody>
          <a:bodyPr/>
          <a:lstStyle/>
          <a:p>
            <a:pPr eaLnBrk="1" fontAlgn="auto" hangingPunct="1">
              <a:spcAft>
                <a:spcPts val="0"/>
              </a:spcAft>
              <a:defRPr/>
            </a:pPr>
            <a:endParaRPr lang="cs-CZ"/>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2">
            <a:extLst>
              <a:ext uri="{FF2B5EF4-FFF2-40B4-BE49-F238E27FC236}">
                <a16:creationId xmlns:a16="http://schemas.microsoft.com/office/drawing/2014/main" id="{CA8D59BC-7A2B-4547-AAE0-74ADA72995E6}"/>
              </a:ext>
            </a:extLst>
          </p:cNvPr>
          <p:cNvSpPr>
            <a:spLocks noGrp="1"/>
          </p:cNvSpPr>
          <p:nvPr>
            <p:ph type="title"/>
          </p:nvPr>
        </p:nvSpPr>
        <p:spPr>
          <a:xfrm>
            <a:off x="457200" y="476672"/>
            <a:ext cx="8229600" cy="940966"/>
          </a:xfrm>
        </p:spPr>
        <p:txBody>
          <a:bodyPr>
            <a:noAutofit/>
          </a:bodyPr>
          <a:lstStyle/>
          <a:p>
            <a:pPr algn="ctr">
              <a:defRPr/>
            </a:pPr>
            <a:r>
              <a:rPr lang="en-US" altLang="cs-CZ" sz="4000" dirty="0">
                <a:solidFill>
                  <a:schemeClr val="accent1">
                    <a:lumMod val="75000"/>
                  </a:schemeClr>
                </a:solidFill>
                <a:effectLst/>
                <a:latin typeface="Times New Roman" panose="02020603050405020304" pitchFamily="18" charset="0"/>
                <a:cs typeface="Times New Roman" panose="02020603050405020304" pitchFamily="18" charset="0"/>
              </a:rPr>
              <a:t>NUTRIC Score</a:t>
            </a:r>
            <a:br>
              <a:rPr lang="cs-CZ" altLang="cs-CZ" sz="4000" dirty="0">
                <a:solidFill>
                  <a:schemeClr val="accent1">
                    <a:lumMod val="75000"/>
                  </a:schemeClr>
                </a:solidFill>
                <a:effectLst/>
                <a:latin typeface="Times New Roman" panose="02020603050405020304" pitchFamily="18" charset="0"/>
                <a:cs typeface="Times New Roman" panose="02020603050405020304" pitchFamily="18" charset="0"/>
              </a:rPr>
            </a:br>
            <a:endParaRPr lang="cs-CZ" sz="4000" dirty="0">
              <a:solidFill>
                <a:schemeClr val="accent1">
                  <a:lumMod val="75000"/>
                </a:schemeClr>
              </a:solidFill>
            </a:endParaRPr>
          </a:p>
        </p:txBody>
      </p:sp>
      <p:pic>
        <p:nvPicPr>
          <p:cNvPr id="17411" name="Picture 4">
            <a:extLst>
              <a:ext uri="{FF2B5EF4-FFF2-40B4-BE49-F238E27FC236}">
                <a16:creationId xmlns:a16="http://schemas.microsoft.com/office/drawing/2014/main" id="{3DF78BE3-E795-4781-B537-F7E1259CB895}"/>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971550" y="1927225"/>
            <a:ext cx="7200900" cy="3633788"/>
          </a:xfr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a:extLst>
              <a:ext uri="{FF2B5EF4-FFF2-40B4-BE49-F238E27FC236}">
                <a16:creationId xmlns:a16="http://schemas.microsoft.com/office/drawing/2014/main" id="{C28AF20F-2366-4FBB-B396-0DADF3FD1310}"/>
              </a:ext>
            </a:extLst>
          </p:cNvPr>
          <p:cNvSpPr>
            <a:spLocks noGrp="1"/>
          </p:cNvSpPr>
          <p:nvPr>
            <p:ph type="title"/>
          </p:nvPr>
        </p:nvSpPr>
        <p:spPr/>
        <p:txBody>
          <a:bodyPr>
            <a:normAutofit fontScale="90000"/>
          </a:bodyPr>
          <a:lstStyle/>
          <a:p>
            <a:pPr algn="ctr">
              <a:defRPr/>
            </a:pPr>
            <a:r>
              <a:rPr lang="en-US" altLang="cs-CZ" sz="4400" dirty="0">
                <a:solidFill>
                  <a:schemeClr val="accent1">
                    <a:lumMod val="75000"/>
                  </a:schemeClr>
                </a:solidFill>
                <a:effectLst/>
                <a:latin typeface="Times New Roman" panose="02020603050405020304" pitchFamily="18" charset="0"/>
                <a:cs typeface="Times New Roman" panose="02020603050405020304" pitchFamily="18" charset="0"/>
              </a:rPr>
              <a:t>NUTRIC Score</a:t>
            </a:r>
            <a:br>
              <a:rPr lang="cs-CZ" altLang="cs-CZ" sz="4400" dirty="0">
                <a:solidFill>
                  <a:schemeClr val="accent1">
                    <a:lumMod val="75000"/>
                  </a:schemeClr>
                </a:solidFill>
                <a:effectLst/>
                <a:latin typeface="Times New Roman" panose="02020603050405020304" pitchFamily="18" charset="0"/>
                <a:cs typeface="Times New Roman" panose="02020603050405020304" pitchFamily="18" charset="0"/>
              </a:rPr>
            </a:br>
            <a:endParaRPr lang="cs-CZ" dirty="0">
              <a:solidFill>
                <a:schemeClr val="accent1">
                  <a:lumMod val="75000"/>
                </a:schemeClr>
              </a:solidFill>
            </a:endParaRPr>
          </a:p>
        </p:txBody>
      </p:sp>
      <p:pic>
        <p:nvPicPr>
          <p:cNvPr id="18435" name="Picture 3">
            <a:extLst>
              <a:ext uri="{FF2B5EF4-FFF2-40B4-BE49-F238E27FC236}">
                <a16:creationId xmlns:a16="http://schemas.microsoft.com/office/drawing/2014/main" id="{BA6EC09E-D8A0-4640-873D-A12DE951978A}"/>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1387475" y="1628775"/>
            <a:ext cx="6369050" cy="3744913"/>
          </a:xfrm>
          <a:noFill/>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a:extLst>
              <a:ext uri="{FF2B5EF4-FFF2-40B4-BE49-F238E27FC236}">
                <a16:creationId xmlns:a16="http://schemas.microsoft.com/office/drawing/2014/main" id="{2E0CE4A4-7EDF-4A99-B9F3-089CF9130033}"/>
              </a:ext>
            </a:extLst>
          </p:cNvPr>
          <p:cNvSpPr>
            <a:spLocks noGrp="1"/>
          </p:cNvSpPr>
          <p:nvPr>
            <p:ph idx="1"/>
          </p:nvPr>
        </p:nvSpPr>
        <p:spPr/>
        <p:txBody>
          <a:bodyPr/>
          <a:lstStyle/>
          <a:p>
            <a:pPr>
              <a:buClr>
                <a:srgbClr val="FF00FF"/>
              </a:buClr>
              <a:buFont typeface="Wingdings" pitchFamily="2" charset="2"/>
              <a:buChar char="ü"/>
              <a:defRPr/>
            </a:pPr>
            <a:r>
              <a:rPr lang="cs-CZ" sz="2600" b="1" dirty="0">
                <a:cs typeface="Times New Roman" panose="02020603050405020304" pitchFamily="18" charset="0"/>
              </a:rPr>
              <a:t>tradiční </a:t>
            </a:r>
            <a:r>
              <a:rPr lang="cs-CZ" sz="2600" b="1" dirty="0" err="1">
                <a:cs typeface="Times New Roman" panose="02020603050405020304" pitchFamily="18" charset="0"/>
              </a:rPr>
              <a:t>markry</a:t>
            </a:r>
            <a:r>
              <a:rPr lang="cs-CZ" sz="2600" b="1" dirty="0">
                <a:cs typeface="Times New Roman" panose="02020603050405020304" pitchFamily="18" charset="0"/>
              </a:rPr>
              <a:t> nutričního stavu jako je – albumin </a:t>
            </a:r>
            <a:r>
              <a:rPr lang="cs-CZ" sz="2600" b="1" dirty="0" err="1">
                <a:cs typeface="Times New Roman" panose="02020603050405020304" pitchFamily="18" charset="0"/>
              </a:rPr>
              <a:t>prealbumin</a:t>
            </a:r>
            <a:r>
              <a:rPr lang="cs-CZ" sz="2600" b="1" dirty="0">
                <a:cs typeface="Times New Roman" panose="02020603050405020304" pitchFamily="18" charset="0"/>
              </a:rPr>
              <a:t>, transferin, retinol-</a:t>
            </a:r>
            <a:r>
              <a:rPr lang="cs-CZ" sz="2600" b="1" dirty="0" err="1">
                <a:cs typeface="Times New Roman" panose="02020603050405020304" pitchFamily="18" charset="0"/>
              </a:rPr>
              <a:t>binding</a:t>
            </a:r>
            <a:r>
              <a:rPr lang="cs-CZ" sz="2600" b="1" dirty="0">
                <a:cs typeface="Times New Roman" panose="02020603050405020304" pitchFamily="18" charset="0"/>
              </a:rPr>
              <a:t> protein, stejně tak i antropometrické měření nemají u kriticky nemocného pacienta v hodnocení nutričního stavu dostatečnou validitu </a:t>
            </a:r>
          </a:p>
          <a:p>
            <a:pPr marL="109537" indent="0">
              <a:buClr>
                <a:srgbClr val="FF00FF"/>
              </a:buClr>
              <a:buFont typeface="Wingdings" pitchFamily="2" charset="2"/>
              <a:buChar char="ü"/>
              <a:defRPr/>
            </a:pPr>
            <a:endParaRPr lang="cs-CZ" sz="2600" b="1" dirty="0">
              <a:cs typeface="Times New Roman" panose="02020603050405020304" pitchFamily="18" charset="0"/>
            </a:endParaRPr>
          </a:p>
          <a:p>
            <a:pPr marL="109537" indent="0">
              <a:buClr>
                <a:srgbClr val="FF00FF"/>
              </a:buClr>
              <a:buFont typeface="Wingdings 3" panose="05040102010807070707" pitchFamily="18" charset="2"/>
              <a:buNone/>
              <a:defRPr/>
            </a:pPr>
            <a:r>
              <a:rPr lang="cs-CZ" sz="2600" b="1" dirty="0">
                <a:cs typeface="Times New Roman" panose="02020603050405020304" pitchFamily="18" charset="0"/>
              </a:rPr>
              <a:t>Budoucnost: </a:t>
            </a:r>
          </a:p>
          <a:p>
            <a:pPr>
              <a:buClr>
                <a:srgbClr val="FF00FF"/>
              </a:buClr>
              <a:buFont typeface="Wingdings" pitchFamily="2" charset="2"/>
              <a:buChar char="ü"/>
              <a:defRPr/>
            </a:pPr>
            <a:r>
              <a:rPr lang="cs-CZ" sz="2600" b="1" dirty="0">
                <a:cs typeface="Times New Roman" panose="02020603050405020304" pitchFamily="18" charset="0"/>
              </a:rPr>
              <a:t>UZ měření svalové hmoty a  sledování změn svaloviny  pacienta na JIP je novou vyvíjející se metodou  - jednoduchá, dostupná</a:t>
            </a:r>
          </a:p>
          <a:p>
            <a:pPr>
              <a:buClr>
                <a:srgbClr val="FF00FF"/>
              </a:buClr>
              <a:buFont typeface="Wingdings" pitchFamily="2" charset="2"/>
              <a:buChar char="ü"/>
              <a:defRPr/>
            </a:pPr>
            <a:r>
              <a:rPr lang="cs-CZ" sz="2600" b="1" dirty="0">
                <a:cs typeface="Times New Roman" panose="02020603050405020304" pitchFamily="18" charset="0"/>
              </a:rPr>
              <a:t>CT vyšetření – kvantifikace svalové  a tukové hmoty </a:t>
            </a:r>
          </a:p>
          <a:p>
            <a:pPr marL="109537" indent="0">
              <a:buFont typeface="Wingdings 3" panose="05040102010807070707" pitchFamily="18" charset="2"/>
              <a:buNone/>
              <a:defRPr/>
            </a:pPr>
            <a:r>
              <a:rPr lang="cs-CZ" sz="2600" dirty="0"/>
              <a:t> </a:t>
            </a:r>
          </a:p>
          <a:p>
            <a:pPr>
              <a:defRPr/>
            </a:pPr>
            <a:endParaRPr lang="cs-CZ" dirty="0"/>
          </a:p>
        </p:txBody>
      </p:sp>
      <p:sp>
        <p:nvSpPr>
          <p:cNvPr id="3" name="Nadpis 2">
            <a:extLst>
              <a:ext uri="{FF2B5EF4-FFF2-40B4-BE49-F238E27FC236}">
                <a16:creationId xmlns:a16="http://schemas.microsoft.com/office/drawing/2014/main" id="{E15705A2-C834-42E3-9A97-90AE7451B881}"/>
              </a:ext>
            </a:extLst>
          </p:cNvPr>
          <p:cNvSpPr>
            <a:spLocks noGrp="1"/>
          </p:cNvSpPr>
          <p:nvPr>
            <p:ph type="title"/>
          </p:nvPr>
        </p:nvSpPr>
        <p:spPr/>
        <p:txBody>
          <a:bodyPr/>
          <a:lstStyle/>
          <a:p>
            <a:pPr>
              <a:defRPr/>
            </a:pPr>
            <a:endParaRPr lang="cs-CZ"/>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Zástupný symbol pro obsah 1">
            <a:extLst>
              <a:ext uri="{FF2B5EF4-FFF2-40B4-BE49-F238E27FC236}">
                <a16:creationId xmlns:a16="http://schemas.microsoft.com/office/drawing/2014/main" id="{8995B526-9151-456D-ABEA-5AECA236AAA7}"/>
              </a:ext>
            </a:extLst>
          </p:cNvPr>
          <p:cNvSpPr>
            <a:spLocks noGrp="1"/>
          </p:cNvSpPr>
          <p:nvPr>
            <p:ph idx="1"/>
          </p:nvPr>
        </p:nvSpPr>
        <p:spPr>
          <a:xfrm>
            <a:off x="250825" y="1481138"/>
            <a:ext cx="8642350" cy="4525962"/>
          </a:xfrm>
        </p:spPr>
        <p:txBody>
          <a:bodyPr/>
          <a:lstStyle/>
          <a:p>
            <a:pPr>
              <a:buFont typeface="Wingdings 3" panose="05040102010807070707" pitchFamily="18" charset="2"/>
              <a:buNone/>
            </a:pPr>
            <a:endParaRPr lang="cs-CZ" altLang="cs-CZ" b="1"/>
          </a:p>
          <a:p>
            <a:pPr>
              <a:buClr>
                <a:srgbClr val="FF00FF"/>
              </a:buClr>
              <a:buFont typeface="Wingdings" panose="05000000000000000000" pitchFamily="2" charset="2"/>
              <a:buChar char="ü"/>
            </a:pPr>
            <a:r>
              <a:rPr lang="cs-CZ" altLang="cs-CZ" b="1"/>
              <a:t>dle doporučení expertů pacienti  s normálním nutričním stavem , s nízkým nutričním rizikem  a s méně závažným onemocněním  (NRS 2002 ≤3  nebo  NUTRIC skore ≤5)  nevyžadují  v prvním týdnu hospitalizace na JIP speciální nutriční intervenci.  </a:t>
            </a:r>
          </a:p>
          <a:p>
            <a:pPr>
              <a:buClr>
                <a:srgbClr val="FF00FF"/>
              </a:buClr>
              <a:buFont typeface="Wingdings" panose="05000000000000000000" pitchFamily="2" charset="2"/>
              <a:buChar char="ü"/>
            </a:pPr>
            <a:endParaRPr lang="cs-CZ" altLang="cs-CZ" b="1"/>
          </a:p>
          <a:p>
            <a:pPr>
              <a:buClr>
                <a:srgbClr val="FF00FF"/>
              </a:buClr>
              <a:buFont typeface="Wingdings" panose="05000000000000000000" pitchFamily="2" charset="2"/>
              <a:buChar char="ü"/>
            </a:pPr>
            <a:r>
              <a:rPr lang="cs-CZ" altLang="cs-CZ" b="1"/>
              <a:t>nicméně i u této  skupiny pacientů  je nutné  denně </a:t>
            </a:r>
          </a:p>
          <a:p>
            <a:pPr>
              <a:buClr>
                <a:srgbClr val="FF00FF"/>
              </a:buClr>
              <a:buFont typeface="Wingdings 3" panose="05040102010807070707" pitchFamily="18" charset="2"/>
              <a:buNone/>
            </a:pPr>
            <a:r>
              <a:rPr lang="cs-CZ" altLang="cs-CZ" b="1"/>
              <a:t>   hodnotit jejich metabolickou situaci, tíží onemocnění  a </a:t>
            </a:r>
          </a:p>
          <a:p>
            <a:pPr>
              <a:buClr>
                <a:srgbClr val="FF00FF"/>
              </a:buClr>
              <a:buFont typeface="Wingdings 3" panose="05040102010807070707" pitchFamily="18" charset="2"/>
              <a:buNone/>
            </a:pPr>
            <a:r>
              <a:rPr lang="cs-CZ" altLang="cs-CZ" b="1"/>
              <a:t>    při zhoršení stavu  zahájit nutriční podporu. </a:t>
            </a:r>
          </a:p>
        </p:txBody>
      </p:sp>
      <p:sp>
        <p:nvSpPr>
          <p:cNvPr id="3" name="Nadpis 2">
            <a:extLst>
              <a:ext uri="{FF2B5EF4-FFF2-40B4-BE49-F238E27FC236}">
                <a16:creationId xmlns:a16="http://schemas.microsoft.com/office/drawing/2014/main" id="{097082A6-8959-4DAB-ADB2-98580BDBC7BE}"/>
              </a:ext>
            </a:extLst>
          </p:cNvPr>
          <p:cNvSpPr>
            <a:spLocks noGrp="1"/>
          </p:cNvSpPr>
          <p:nvPr>
            <p:ph type="title"/>
          </p:nvPr>
        </p:nvSpPr>
        <p:spPr/>
        <p:txBody>
          <a:bodyPr>
            <a:noAutofit/>
          </a:bodyPr>
          <a:lstStyle/>
          <a:p>
            <a:pPr>
              <a:defRPr/>
            </a:pPr>
            <a:r>
              <a:rPr lang="cs-CZ" sz="3200" dirty="0">
                <a:solidFill>
                  <a:srgbClr val="0070C0"/>
                </a:solidFill>
                <a:effectLst/>
                <a:cs typeface="Arial" pitchFamily="34" charset="0"/>
              </a:rPr>
              <a:t>A.S.P.E.N. </a:t>
            </a:r>
            <a:r>
              <a:rPr lang="en-US" sz="3200" dirty="0">
                <a:solidFill>
                  <a:srgbClr val="0070C0"/>
                </a:solidFill>
                <a:effectLst/>
                <a:cs typeface="Arial" pitchFamily="34" charset="0"/>
              </a:rPr>
              <a:t>Guidelines for the Provision and Assessment of Nutrition</a:t>
            </a:r>
            <a:r>
              <a:rPr lang="cs-CZ" sz="3200" dirty="0">
                <a:solidFill>
                  <a:srgbClr val="0070C0"/>
                </a:solidFill>
                <a:effectLst/>
                <a:cs typeface="Arial" pitchFamily="34" charset="0"/>
              </a:rPr>
              <a:t> </a:t>
            </a:r>
            <a:r>
              <a:rPr lang="en-US" sz="3200" dirty="0">
                <a:solidFill>
                  <a:srgbClr val="0070C0"/>
                </a:solidFill>
                <a:effectLst/>
                <a:cs typeface="Arial" pitchFamily="34" charset="0"/>
              </a:rPr>
              <a:t>Support Therapy in the Adult Critically Ill Patient: </a:t>
            </a:r>
            <a:endParaRPr lang="cs-CZ" sz="3200" dirty="0">
              <a:solidFill>
                <a:srgbClr val="0070C0"/>
              </a:solidFill>
              <a:effectLst/>
              <a:cs typeface="Arial" pitchFamily="3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Zástupný symbol pro obsah 1">
            <a:extLst>
              <a:ext uri="{FF2B5EF4-FFF2-40B4-BE49-F238E27FC236}">
                <a16:creationId xmlns:a16="http://schemas.microsoft.com/office/drawing/2014/main" id="{E7BAA7CE-8F7B-4784-9972-F9BFF644211D}"/>
              </a:ext>
            </a:extLst>
          </p:cNvPr>
          <p:cNvSpPr>
            <a:spLocks noGrp="1"/>
          </p:cNvSpPr>
          <p:nvPr>
            <p:ph idx="1"/>
          </p:nvPr>
        </p:nvSpPr>
        <p:spPr>
          <a:xfrm>
            <a:off x="250825" y="1481138"/>
            <a:ext cx="8642350" cy="4525962"/>
          </a:xfrm>
        </p:spPr>
        <p:txBody>
          <a:bodyPr/>
          <a:lstStyle/>
          <a:p>
            <a:pPr>
              <a:buFont typeface="Wingdings 3" panose="05040102010807070707" pitchFamily="18" charset="2"/>
              <a:buNone/>
            </a:pPr>
            <a:endParaRPr lang="cs-CZ" altLang="cs-CZ" b="1"/>
          </a:p>
          <a:p>
            <a:pPr>
              <a:buFont typeface="Wingdings 3" panose="05040102010807070707" pitchFamily="18" charset="2"/>
              <a:buNone/>
            </a:pPr>
            <a:r>
              <a:rPr lang="cs-CZ" altLang="cs-CZ" b="1"/>
              <a:t>U  pacientů s vysokým nutričním rizikem ( NRS 2002 ≥5  </a:t>
            </a:r>
          </a:p>
          <a:p>
            <a:pPr>
              <a:buFont typeface="Wingdings 3" panose="05040102010807070707" pitchFamily="18" charset="2"/>
              <a:buNone/>
            </a:pPr>
            <a:r>
              <a:rPr lang="cs-CZ" altLang="cs-CZ" b="1"/>
              <a:t>nebo NUTRIC score ≥5, bez interleukin 6) nebo  u těžce </a:t>
            </a:r>
          </a:p>
          <a:p>
            <a:pPr>
              <a:buFont typeface="Wingdings 3" panose="05040102010807070707" pitchFamily="18" charset="2"/>
              <a:buNone/>
            </a:pPr>
            <a:r>
              <a:rPr lang="cs-CZ" altLang="cs-CZ" b="1"/>
              <a:t>malnutričních pacientů  by měl být dosažen  nutriční cíl  </a:t>
            </a:r>
          </a:p>
          <a:p>
            <a:pPr>
              <a:buFont typeface="Wingdings 3" panose="05040102010807070707" pitchFamily="18" charset="2"/>
              <a:buNone/>
            </a:pPr>
            <a:r>
              <a:rPr lang="cs-CZ" altLang="cs-CZ" b="1"/>
              <a:t>co nejrychleji v závislosti od  tolerance pacienta a za </a:t>
            </a:r>
          </a:p>
          <a:p>
            <a:pPr>
              <a:buFont typeface="Wingdings 3" panose="05040102010807070707" pitchFamily="18" charset="2"/>
              <a:buNone/>
            </a:pPr>
            <a:r>
              <a:rPr lang="cs-CZ" altLang="cs-CZ" b="1"/>
              <a:t>přísné monitorace s ohledem  na refeeding sy.   </a:t>
            </a:r>
          </a:p>
          <a:p>
            <a:pPr>
              <a:buFont typeface="Wingdings 3" panose="05040102010807070707" pitchFamily="18" charset="2"/>
              <a:buNone/>
            </a:pPr>
            <a:r>
              <a:rPr lang="cs-CZ" altLang="cs-CZ" b="1"/>
              <a:t>Dosažení  &gt;80%  stanoveného energetického a </a:t>
            </a:r>
          </a:p>
          <a:p>
            <a:pPr>
              <a:buFont typeface="Wingdings 3" panose="05040102010807070707" pitchFamily="18" charset="2"/>
              <a:buNone/>
            </a:pPr>
            <a:r>
              <a:rPr lang="cs-CZ" altLang="cs-CZ" b="1"/>
              <a:t>proteinového cíle v průběhu  48–72 h  by  mělo vést ke </a:t>
            </a:r>
          </a:p>
          <a:p>
            <a:pPr>
              <a:buFont typeface="Wingdings 3" panose="05040102010807070707" pitchFamily="18" charset="2"/>
              <a:buNone/>
            </a:pPr>
            <a:r>
              <a:rPr lang="cs-CZ" altLang="cs-CZ" b="1"/>
              <a:t>klinickému benefitu  EV v prvním týdnu hospitalizace. </a:t>
            </a:r>
          </a:p>
          <a:p>
            <a:endParaRPr lang="cs-CZ" altLang="cs-CZ"/>
          </a:p>
        </p:txBody>
      </p:sp>
      <p:sp>
        <p:nvSpPr>
          <p:cNvPr id="3" name="Nadpis 2">
            <a:extLst>
              <a:ext uri="{FF2B5EF4-FFF2-40B4-BE49-F238E27FC236}">
                <a16:creationId xmlns:a16="http://schemas.microsoft.com/office/drawing/2014/main" id="{FE9218A0-B625-40CF-9345-E60F0EF651E1}"/>
              </a:ext>
            </a:extLst>
          </p:cNvPr>
          <p:cNvSpPr>
            <a:spLocks noGrp="1"/>
          </p:cNvSpPr>
          <p:nvPr>
            <p:ph type="title"/>
          </p:nvPr>
        </p:nvSpPr>
        <p:spPr/>
        <p:txBody>
          <a:bodyPr>
            <a:noAutofit/>
          </a:bodyPr>
          <a:lstStyle/>
          <a:p>
            <a:pPr>
              <a:defRPr/>
            </a:pPr>
            <a:r>
              <a:rPr lang="cs-CZ" sz="3200" dirty="0">
                <a:solidFill>
                  <a:srgbClr val="0070C0"/>
                </a:solidFill>
                <a:effectLst/>
              </a:rPr>
              <a:t>A.S.P.E.N. </a:t>
            </a:r>
            <a:r>
              <a:rPr lang="en-US" sz="3200" dirty="0">
                <a:solidFill>
                  <a:srgbClr val="0070C0"/>
                </a:solidFill>
                <a:effectLst/>
              </a:rPr>
              <a:t>Guidelines for the Provision and Assessment of Nutrition</a:t>
            </a:r>
            <a:r>
              <a:rPr lang="cs-CZ" sz="3200" dirty="0">
                <a:solidFill>
                  <a:srgbClr val="0070C0"/>
                </a:solidFill>
                <a:effectLst/>
              </a:rPr>
              <a:t> </a:t>
            </a:r>
            <a:r>
              <a:rPr lang="en-US" sz="3200" dirty="0">
                <a:solidFill>
                  <a:srgbClr val="0070C0"/>
                </a:solidFill>
                <a:effectLst/>
              </a:rPr>
              <a:t>Support Therapy in the Adult Critically Ill Patient: </a:t>
            </a:r>
            <a:endParaRPr lang="cs-CZ" sz="3200" dirty="0">
              <a:solidFill>
                <a:srgbClr val="0070C0"/>
              </a:solidFill>
              <a:effectLst/>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13">
            <a:extLst>
              <a:ext uri="{FF2B5EF4-FFF2-40B4-BE49-F238E27FC236}">
                <a16:creationId xmlns:a16="http://schemas.microsoft.com/office/drawing/2014/main" id="{992872B8-62B3-4070-A21C-AC9D75CFEE87}"/>
              </a:ext>
            </a:extLst>
          </p:cNvPr>
          <p:cNvSpPr>
            <a:spLocks noGrp="1" noChangeArrowheads="1"/>
          </p:cNvSpPr>
          <p:nvPr>
            <p:ph idx="1"/>
          </p:nvPr>
        </p:nvSpPr>
        <p:spPr>
          <a:xfrm>
            <a:off x="395288" y="1700213"/>
            <a:ext cx="8748712" cy="4729162"/>
          </a:xfrm>
        </p:spPr>
        <p:txBody>
          <a:bodyPr>
            <a:normAutofit fontScale="85000" lnSpcReduction="20000"/>
          </a:bodyPr>
          <a:lstStyle/>
          <a:p>
            <a:pPr marL="365760" indent="-256032" eaLnBrk="1" fontAlgn="auto" hangingPunct="1">
              <a:lnSpc>
                <a:spcPct val="90000"/>
              </a:lnSpc>
              <a:spcAft>
                <a:spcPts val="0"/>
              </a:spcAft>
              <a:buClr>
                <a:srgbClr val="0070C0"/>
              </a:buClr>
              <a:defRPr/>
            </a:pPr>
            <a:r>
              <a:rPr lang="cs-CZ" sz="3300" b="1" dirty="0">
                <a:cs typeface="Times New Roman" pitchFamily="18" charset="0"/>
              </a:rPr>
              <a:t>Ideálně nepřímá kalorimetrie</a:t>
            </a:r>
          </a:p>
          <a:p>
            <a:pPr marL="365760" indent="-256032" eaLnBrk="1" fontAlgn="auto" hangingPunct="1">
              <a:lnSpc>
                <a:spcPct val="90000"/>
              </a:lnSpc>
              <a:spcAft>
                <a:spcPts val="0"/>
              </a:spcAft>
              <a:buClr>
                <a:srgbClr val="0070C0"/>
              </a:buClr>
              <a:buFont typeface="Wingdings 3" panose="05040102010807070707" pitchFamily="18" charset="2"/>
              <a:buNone/>
              <a:defRPr/>
            </a:pPr>
            <a:endParaRPr lang="cs-CZ" sz="2800" b="1" dirty="0">
              <a:cs typeface="Times New Roman" pitchFamily="18" charset="0"/>
            </a:endParaRPr>
          </a:p>
          <a:p>
            <a:pPr marL="365760" indent="-256032" eaLnBrk="1" fontAlgn="auto" hangingPunct="1">
              <a:lnSpc>
                <a:spcPct val="90000"/>
              </a:lnSpc>
              <a:spcAft>
                <a:spcPts val="0"/>
              </a:spcAft>
              <a:buClr>
                <a:srgbClr val="FF00FF"/>
              </a:buClr>
              <a:buFont typeface="Wingdings" pitchFamily="2" charset="2"/>
              <a:buNone/>
              <a:defRPr/>
            </a:pPr>
            <a:endParaRPr lang="cs-CZ" sz="2800" b="1" dirty="0">
              <a:cs typeface="Times New Roman" pitchFamily="18" charset="0"/>
            </a:endParaRPr>
          </a:p>
          <a:p>
            <a:pPr marL="365760" indent="-256032" eaLnBrk="1" fontAlgn="auto" hangingPunct="1">
              <a:lnSpc>
                <a:spcPct val="90000"/>
              </a:lnSpc>
              <a:spcAft>
                <a:spcPts val="0"/>
              </a:spcAft>
              <a:buClr>
                <a:srgbClr val="FF00FF"/>
              </a:buClr>
              <a:buFont typeface="Wingdings" pitchFamily="2" charset="2"/>
              <a:buNone/>
              <a:defRPr/>
            </a:pPr>
            <a:r>
              <a:rPr lang="cs-CZ" sz="3300" b="1" dirty="0">
                <a:cs typeface="Times New Roman" pitchFamily="18" charset="0"/>
              </a:rPr>
              <a:t>Metabolické studie nepřímou kalorimetrií u  pacientů </a:t>
            </a:r>
          </a:p>
          <a:p>
            <a:pPr marL="365760" indent="-256032" eaLnBrk="1" fontAlgn="auto" hangingPunct="1">
              <a:lnSpc>
                <a:spcPct val="90000"/>
              </a:lnSpc>
              <a:spcAft>
                <a:spcPts val="0"/>
              </a:spcAft>
              <a:buClr>
                <a:srgbClr val="FF00FF"/>
              </a:buClr>
              <a:buFont typeface="Wingdings" pitchFamily="2" charset="2"/>
              <a:buNone/>
              <a:defRPr/>
            </a:pPr>
            <a:r>
              <a:rPr lang="cs-CZ" sz="3300" b="1" dirty="0">
                <a:cs typeface="Times New Roman" pitchFamily="18" charset="0"/>
              </a:rPr>
              <a:t>v intenzivní péči stanovily,  že průměrná energetická </a:t>
            </a:r>
          </a:p>
          <a:p>
            <a:pPr marL="365760" indent="-256032" eaLnBrk="1" fontAlgn="auto" hangingPunct="1">
              <a:lnSpc>
                <a:spcPct val="90000"/>
              </a:lnSpc>
              <a:spcAft>
                <a:spcPts val="0"/>
              </a:spcAft>
              <a:buClr>
                <a:srgbClr val="FF00FF"/>
              </a:buClr>
              <a:buFont typeface="Wingdings" pitchFamily="2" charset="2"/>
              <a:buNone/>
              <a:defRPr/>
            </a:pPr>
            <a:r>
              <a:rPr lang="cs-CZ" sz="3300" b="1" dirty="0">
                <a:cs typeface="Times New Roman" pitchFamily="18" charset="0"/>
              </a:rPr>
              <a:t>potřeba pacienta v prvním týdnu kritického stavu </a:t>
            </a:r>
          </a:p>
          <a:p>
            <a:pPr marL="365760" indent="-256032" eaLnBrk="1" fontAlgn="auto" hangingPunct="1">
              <a:lnSpc>
                <a:spcPct val="90000"/>
              </a:lnSpc>
              <a:spcAft>
                <a:spcPts val="0"/>
              </a:spcAft>
              <a:buClr>
                <a:srgbClr val="FF00FF"/>
              </a:buClr>
              <a:buFont typeface="Wingdings" pitchFamily="2" charset="2"/>
              <a:buNone/>
              <a:defRPr/>
            </a:pPr>
            <a:r>
              <a:rPr lang="cs-CZ" sz="3300" b="1" dirty="0">
                <a:cs typeface="Times New Roman" pitchFamily="18" charset="0"/>
              </a:rPr>
              <a:t>dosahuje 20 - 25 </a:t>
            </a:r>
            <a:r>
              <a:rPr lang="cs-CZ" sz="3300" b="1" dirty="0" err="1">
                <a:cs typeface="Times New Roman" pitchFamily="18" charset="0"/>
              </a:rPr>
              <a:t>kcal</a:t>
            </a:r>
            <a:r>
              <a:rPr lang="cs-CZ" sz="3300" b="1" dirty="0">
                <a:cs typeface="Times New Roman" pitchFamily="18" charset="0"/>
              </a:rPr>
              <a:t> (84 - 105 </a:t>
            </a:r>
            <a:r>
              <a:rPr lang="cs-CZ" sz="3300" b="1" dirty="0" err="1">
                <a:cs typeface="Times New Roman" pitchFamily="18" charset="0"/>
              </a:rPr>
              <a:t>kJ</a:t>
            </a:r>
            <a:r>
              <a:rPr lang="cs-CZ" sz="3300" b="1" dirty="0">
                <a:cs typeface="Times New Roman" pitchFamily="18" charset="0"/>
              </a:rPr>
              <a:t>) /kg NBW/den. </a:t>
            </a:r>
          </a:p>
          <a:p>
            <a:pPr marL="365760" indent="-256032" eaLnBrk="1" fontAlgn="auto" hangingPunct="1">
              <a:lnSpc>
                <a:spcPct val="90000"/>
              </a:lnSpc>
              <a:spcAft>
                <a:spcPts val="0"/>
              </a:spcAft>
              <a:buClr>
                <a:srgbClr val="FF00FF"/>
              </a:buClr>
              <a:buFont typeface="Wingdings" pitchFamily="2" charset="2"/>
              <a:buNone/>
              <a:defRPr/>
            </a:pPr>
            <a:endParaRPr lang="cs-CZ" sz="3300" b="1" dirty="0">
              <a:cs typeface="Times New Roman" pitchFamily="18" charset="0"/>
            </a:endParaRPr>
          </a:p>
          <a:p>
            <a:pPr marL="365760" indent="-256032" eaLnBrk="1" fontAlgn="auto" hangingPunct="1">
              <a:lnSpc>
                <a:spcPct val="90000"/>
              </a:lnSpc>
              <a:spcAft>
                <a:spcPts val="0"/>
              </a:spcAft>
              <a:buClr>
                <a:srgbClr val="FF00FF"/>
              </a:buClr>
              <a:buFont typeface="Wingdings" pitchFamily="2" charset="2"/>
              <a:buNone/>
              <a:defRPr/>
            </a:pPr>
            <a:r>
              <a:rPr lang="cs-CZ" sz="3300" b="1" dirty="0">
                <a:cs typeface="Times New Roman" pitchFamily="18" charset="0"/>
              </a:rPr>
              <a:t>Po zlepšení klinického stavu pacienta  je plně </a:t>
            </a:r>
          </a:p>
          <a:p>
            <a:pPr marL="365760" indent="-256032" eaLnBrk="1" fontAlgn="auto" hangingPunct="1">
              <a:lnSpc>
                <a:spcPct val="90000"/>
              </a:lnSpc>
              <a:spcAft>
                <a:spcPts val="0"/>
              </a:spcAft>
              <a:buClr>
                <a:srgbClr val="FF00FF"/>
              </a:buClr>
              <a:buFont typeface="Wingdings" pitchFamily="2" charset="2"/>
              <a:buNone/>
              <a:defRPr/>
            </a:pPr>
            <a:r>
              <a:rPr lang="cs-CZ" sz="3300" b="1" dirty="0">
                <a:cs typeface="Times New Roman" pitchFamily="18" charset="0"/>
              </a:rPr>
              <a:t>indikováno navýšení energetického přívodu na </a:t>
            </a:r>
          </a:p>
          <a:p>
            <a:pPr marL="365760" indent="-256032" eaLnBrk="1" fontAlgn="auto" hangingPunct="1">
              <a:lnSpc>
                <a:spcPct val="90000"/>
              </a:lnSpc>
              <a:spcAft>
                <a:spcPts val="0"/>
              </a:spcAft>
              <a:buClr>
                <a:srgbClr val="FF00FF"/>
              </a:buClr>
              <a:buFont typeface="Wingdings" pitchFamily="2" charset="2"/>
              <a:buNone/>
              <a:defRPr/>
            </a:pPr>
            <a:r>
              <a:rPr lang="cs-CZ" sz="3300" b="1" dirty="0">
                <a:cs typeface="Times New Roman" pitchFamily="18" charset="0"/>
              </a:rPr>
              <a:t>30 - 35  </a:t>
            </a:r>
            <a:r>
              <a:rPr lang="cs-CZ" sz="3300" b="1" dirty="0" err="1">
                <a:cs typeface="Times New Roman" pitchFamily="18" charset="0"/>
              </a:rPr>
              <a:t>kcal</a:t>
            </a:r>
            <a:r>
              <a:rPr lang="cs-CZ" sz="3300" b="1" dirty="0">
                <a:cs typeface="Times New Roman" pitchFamily="18" charset="0"/>
              </a:rPr>
              <a:t> (126 – 147kJ) /kg NBW/den </a:t>
            </a:r>
          </a:p>
          <a:p>
            <a:pPr marL="365760" indent="-256032" algn="ctr" eaLnBrk="1" fontAlgn="auto" hangingPunct="1">
              <a:lnSpc>
                <a:spcPct val="90000"/>
              </a:lnSpc>
              <a:spcAft>
                <a:spcPts val="0"/>
              </a:spcAft>
              <a:buClr>
                <a:srgbClr val="FF00FF"/>
              </a:buClr>
              <a:buFont typeface="Wingdings" pitchFamily="2" charset="2"/>
              <a:buNone/>
              <a:defRPr/>
            </a:pPr>
            <a:r>
              <a:rPr lang="cs-CZ" sz="2800" b="1" dirty="0">
                <a:cs typeface="Times New Roman" pitchFamily="18" charset="0"/>
              </a:rPr>
              <a:t>                                                      </a:t>
            </a:r>
          </a:p>
          <a:p>
            <a:pPr marL="365760" indent="-256032" algn="ctr" eaLnBrk="1" fontAlgn="auto" hangingPunct="1">
              <a:lnSpc>
                <a:spcPct val="90000"/>
              </a:lnSpc>
              <a:spcAft>
                <a:spcPts val="0"/>
              </a:spcAft>
              <a:buClr>
                <a:srgbClr val="FF00FF"/>
              </a:buClr>
              <a:buFont typeface="Wingdings" pitchFamily="2" charset="2"/>
              <a:buNone/>
              <a:defRPr/>
            </a:pPr>
            <a:r>
              <a:rPr lang="cs-CZ" sz="2800" b="1" dirty="0">
                <a:cs typeface="Times New Roman" pitchFamily="18" charset="0"/>
              </a:rPr>
              <a:t>                                                        </a:t>
            </a:r>
            <a:r>
              <a:rPr lang="cs-CZ" sz="1800" b="1" dirty="0">
                <a:cs typeface="Times New Roman" pitchFamily="18" charset="0"/>
              </a:rPr>
              <a:t>(</a:t>
            </a:r>
            <a:r>
              <a:rPr lang="cs-CZ" sz="1800" b="1" dirty="0" err="1">
                <a:cs typeface="Times New Roman" pitchFamily="18" charset="0"/>
              </a:rPr>
              <a:t>Zanello</a:t>
            </a:r>
            <a:r>
              <a:rPr lang="cs-CZ" sz="1800" b="1" dirty="0">
                <a:cs typeface="Times New Roman" pitchFamily="18" charset="0"/>
              </a:rPr>
              <a:t>, 2006)</a:t>
            </a:r>
          </a:p>
          <a:p>
            <a:pPr marL="365760" indent="-256032" algn="ctr" eaLnBrk="1" fontAlgn="auto" hangingPunct="1">
              <a:lnSpc>
                <a:spcPct val="90000"/>
              </a:lnSpc>
              <a:spcAft>
                <a:spcPts val="0"/>
              </a:spcAft>
              <a:buClr>
                <a:srgbClr val="FF00FF"/>
              </a:buClr>
              <a:buFont typeface="Wingdings" pitchFamily="2" charset="2"/>
              <a:buNone/>
              <a:defRPr/>
            </a:pPr>
            <a:r>
              <a:rPr lang="cs-CZ" sz="2800" b="1" dirty="0">
                <a:latin typeface="Tahoma" pitchFamily="34" charset="0"/>
                <a:cs typeface="Times New Roman" pitchFamily="18" charset="0"/>
              </a:rPr>
              <a:t> </a:t>
            </a:r>
          </a:p>
        </p:txBody>
      </p:sp>
      <p:sp>
        <p:nvSpPr>
          <p:cNvPr id="41996" name="Rectangle 12">
            <a:extLst>
              <a:ext uri="{FF2B5EF4-FFF2-40B4-BE49-F238E27FC236}">
                <a16:creationId xmlns:a16="http://schemas.microsoft.com/office/drawing/2014/main" id="{892BAD0F-76B6-4340-BA44-AD9B431DEC97}"/>
              </a:ext>
            </a:extLst>
          </p:cNvPr>
          <p:cNvSpPr>
            <a:spLocks noGrp="1" noChangeArrowheads="1"/>
          </p:cNvSpPr>
          <p:nvPr>
            <p:ph type="title"/>
          </p:nvPr>
        </p:nvSpPr>
        <p:spPr>
          <a:xfrm>
            <a:off x="457200" y="274638"/>
            <a:ext cx="7758113" cy="1143000"/>
          </a:xfrm>
        </p:spPr>
        <p:txBody>
          <a:bodyPr>
            <a:normAutofit fontScale="90000"/>
          </a:bodyPr>
          <a:lstStyle/>
          <a:p>
            <a:pPr algn="ctr" eaLnBrk="1" fontAlgn="auto" hangingPunct="1">
              <a:spcAft>
                <a:spcPts val="0"/>
              </a:spcAft>
              <a:defRPr/>
            </a:pPr>
            <a:r>
              <a:rPr lang="cs-CZ" sz="4000" dirty="0">
                <a:solidFill>
                  <a:srgbClr val="0070C0"/>
                </a:solidFill>
                <a:effectLst/>
              </a:rPr>
              <a:t>Stanovení aktuální energetické potřeby</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5D7F7E8-81F8-4D7A-9978-DE195DDB5371}"/>
              </a:ext>
            </a:extLst>
          </p:cNvPr>
          <p:cNvSpPr>
            <a:spLocks noGrp="1"/>
          </p:cNvSpPr>
          <p:nvPr>
            <p:ph type="title"/>
          </p:nvPr>
        </p:nvSpPr>
        <p:spPr>
          <a:xfrm>
            <a:off x="457200" y="274638"/>
            <a:ext cx="8219256" cy="1143000"/>
          </a:xfrm>
        </p:spPr>
        <p:txBody>
          <a:bodyPr/>
          <a:lstStyle/>
          <a:p>
            <a:pPr>
              <a:defRPr/>
            </a:pPr>
            <a:r>
              <a:rPr lang="cs-CZ" sz="3200" dirty="0">
                <a:solidFill>
                  <a:srgbClr val="0070C0"/>
                </a:solidFill>
                <a:effectLst/>
                <a:cs typeface="Arial" panose="020B0604020202020204" pitchFamily="34" charset="0"/>
              </a:rPr>
              <a:t>Stanovení aktuální energetické potřeby</a:t>
            </a:r>
            <a:endParaRPr lang="cs-CZ" dirty="0">
              <a:solidFill>
                <a:srgbClr val="0070C0"/>
              </a:solidFill>
              <a:effectLst/>
              <a:cs typeface="Arial" panose="020B0604020202020204" pitchFamily="34" charset="0"/>
            </a:endParaRPr>
          </a:p>
        </p:txBody>
      </p:sp>
      <p:sp>
        <p:nvSpPr>
          <p:cNvPr id="3" name="Zástupný symbol pro obsah 2">
            <a:extLst>
              <a:ext uri="{FF2B5EF4-FFF2-40B4-BE49-F238E27FC236}">
                <a16:creationId xmlns:a16="http://schemas.microsoft.com/office/drawing/2014/main" id="{878B8394-38EB-44B6-85D5-7AE18B3A2A10}"/>
              </a:ext>
            </a:extLst>
          </p:cNvPr>
          <p:cNvSpPr>
            <a:spLocks noGrp="1"/>
          </p:cNvSpPr>
          <p:nvPr>
            <p:ph sz="quarter" idx="1"/>
          </p:nvPr>
        </p:nvSpPr>
        <p:spPr/>
        <p:txBody>
          <a:bodyPr/>
          <a:lstStyle/>
          <a:p>
            <a:pPr marL="0" indent="0">
              <a:spcAft>
                <a:spcPts val="0"/>
              </a:spcAft>
              <a:buFont typeface="Wingdings 3" panose="05040102010807070707" pitchFamily="18" charset="2"/>
              <a:buNone/>
              <a:defRPr/>
            </a:pPr>
            <a:endParaRPr lang="cs-CZ" sz="2800" b="1" dirty="0">
              <a:latin typeface="Tahoma" panose="020B0604030504040204" pitchFamily="34" charset="0"/>
              <a:ea typeface="Tahoma" panose="020B0604030504040204" pitchFamily="34" charset="0"/>
              <a:cs typeface="Tahoma" panose="020B0604030504040204" pitchFamily="34" charset="0"/>
            </a:endParaRPr>
          </a:p>
          <a:p>
            <a:pPr marL="0" indent="0">
              <a:spcAft>
                <a:spcPts val="0"/>
              </a:spcAft>
              <a:buFont typeface="Wingdings 3" panose="05040102010807070707" pitchFamily="18" charset="2"/>
              <a:buNone/>
              <a:defRPr/>
            </a:pPr>
            <a:endParaRPr lang="cs-CZ" sz="2800" b="1" dirty="0">
              <a:latin typeface="Tahoma" panose="020B0604030504040204" pitchFamily="34" charset="0"/>
              <a:ea typeface="Tahoma" panose="020B0604030504040204" pitchFamily="34" charset="0"/>
              <a:cs typeface="Tahoma" panose="020B0604030504040204" pitchFamily="34" charset="0"/>
            </a:endParaRPr>
          </a:p>
          <a:p>
            <a:pPr marL="0" indent="0" algn="ctr">
              <a:spcAft>
                <a:spcPts val="0"/>
              </a:spcAft>
              <a:buFont typeface="Wingdings 3" panose="05040102010807070707" pitchFamily="18" charset="2"/>
              <a:buNone/>
              <a:defRPr/>
            </a:pPr>
            <a:r>
              <a:rPr lang="cs-CZ" sz="2800" b="1" dirty="0">
                <a:latin typeface="Arial" panose="020B0604020202020204" pitchFamily="34" charset="0"/>
                <a:ea typeface="Tahoma" panose="020B0604030504040204" pitchFamily="34" charset="0"/>
                <a:cs typeface="Arial" panose="020B0604020202020204" pitchFamily="34" charset="0"/>
              </a:rPr>
              <a:t>   </a:t>
            </a:r>
            <a:r>
              <a:rPr lang="cs-CZ" sz="2800" b="1" dirty="0">
                <a:ea typeface="Tahoma" panose="020B0604030504040204" pitchFamily="34" charset="0"/>
                <a:cs typeface="Arial" panose="020B0604020202020204" pitchFamily="34" charset="0"/>
              </a:rPr>
              <a:t>BMI do 30, 25-30kcal/kg </a:t>
            </a:r>
            <a:r>
              <a:rPr lang="cs-CZ" sz="2800" b="1" dirty="0" err="1">
                <a:ea typeface="Tahoma" panose="020B0604030504040204" pitchFamily="34" charset="0"/>
                <a:cs typeface="Arial" panose="020B0604020202020204" pitchFamily="34" charset="0"/>
              </a:rPr>
              <a:t>AcBW</a:t>
            </a:r>
            <a:r>
              <a:rPr lang="cs-CZ" sz="2800" b="1" dirty="0">
                <a:ea typeface="Tahoma" panose="020B0604030504040204" pitchFamily="34" charset="0"/>
                <a:cs typeface="Arial" panose="020B0604020202020204" pitchFamily="34" charset="0"/>
              </a:rPr>
              <a:t>/d, </a:t>
            </a:r>
          </a:p>
          <a:p>
            <a:pPr marL="0" indent="0" algn="ctr">
              <a:spcAft>
                <a:spcPts val="0"/>
              </a:spcAft>
              <a:buFont typeface="Wingdings 3" panose="05040102010807070707" pitchFamily="18" charset="2"/>
              <a:buNone/>
              <a:defRPr/>
            </a:pPr>
            <a:r>
              <a:rPr lang="cs-CZ" sz="2800" b="1" dirty="0">
                <a:ea typeface="Tahoma" panose="020B0604030504040204" pitchFamily="34" charset="0"/>
                <a:cs typeface="Arial" panose="020B0604020202020204" pitchFamily="34" charset="0"/>
              </a:rPr>
              <a:t>   BMI 30-50, 11-14kcal/kg </a:t>
            </a:r>
            <a:r>
              <a:rPr lang="cs-CZ" sz="2800" b="1" dirty="0" err="1">
                <a:ea typeface="Tahoma" panose="020B0604030504040204" pitchFamily="34" charset="0"/>
                <a:cs typeface="Arial" panose="020B0604020202020204" pitchFamily="34" charset="0"/>
              </a:rPr>
              <a:t>AcBW</a:t>
            </a:r>
            <a:r>
              <a:rPr lang="cs-CZ" sz="2800" b="1" dirty="0">
                <a:ea typeface="Tahoma" panose="020B0604030504040204" pitchFamily="34" charset="0"/>
                <a:cs typeface="Arial" panose="020B0604020202020204" pitchFamily="34" charset="0"/>
              </a:rPr>
              <a:t>/d</a:t>
            </a:r>
          </a:p>
          <a:p>
            <a:pPr marL="0" indent="0" algn="ctr">
              <a:spcAft>
                <a:spcPts val="0"/>
              </a:spcAft>
              <a:buFont typeface="Wingdings 3" panose="05040102010807070707" pitchFamily="18" charset="2"/>
              <a:buNone/>
              <a:defRPr/>
            </a:pPr>
            <a:r>
              <a:rPr lang="cs-CZ" sz="2800" b="1" dirty="0">
                <a:ea typeface="Tahoma" panose="020B0604030504040204" pitchFamily="34" charset="0"/>
                <a:cs typeface="Arial" panose="020B0604020202020204" pitchFamily="34" charset="0"/>
              </a:rPr>
              <a:t>   BMI nad 50, 20-25kcal/kg IBW/d</a:t>
            </a:r>
          </a:p>
          <a:p>
            <a:pPr marL="0" indent="0" algn="ctr">
              <a:spcAft>
                <a:spcPts val="0"/>
              </a:spcAft>
              <a:buFont typeface="Wingdings 3" panose="05040102010807070707" pitchFamily="18" charset="2"/>
              <a:buNone/>
              <a:defRPr/>
            </a:pPr>
            <a:endParaRPr lang="cs-CZ" sz="2800" b="1" dirty="0">
              <a:ea typeface="Tahoma" panose="020B0604030504040204" pitchFamily="34" charset="0"/>
              <a:cs typeface="Arial" panose="020B0604020202020204" pitchFamily="34" charset="0"/>
            </a:endParaRPr>
          </a:p>
          <a:p>
            <a:pPr marL="0" indent="0" algn="ctr">
              <a:spcAft>
                <a:spcPts val="0"/>
              </a:spcAft>
              <a:buFont typeface="Wingdings 3" panose="05040102010807070707" pitchFamily="18" charset="2"/>
              <a:buNone/>
              <a:defRPr/>
            </a:pPr>
            <a:r>
              <a:rPr lang="cs-CZ" sz="2000" b="1" dirty="0">
                <a:ea typeface="Tahoma" panose="020B0604030504040204" pitchFamily="34" charset="0"/>
                <a:cs typeface="Arial" panose="020B0604020202020204" pitchFamily="34" charset="0"/>
              </a:rPr>
              <a:t>     Dle ASPEN </a:t>
            </a:r>
          </a:p>
          <a:p>
            <a:pPr marL="0" indent="0">
              <a:buFont typeface="Wingdings 3" panose="05040102010807070707" pitchFamily="18" charset="2"/>
              <a:buNone/>
              <a:defRPr/>
            </a:pPr>
            <a:endParaRPr lang="cs-CZ" sz="2800" b="1" dirty="0">
              <a:solidFill>
                <a:schemeClr val="tx2">
                  <a:lumMod val="90000"/>
                  <a:lumOff val="10000"/>
                </a:schemeClr>
              </a:solidFill>
              <a:latin typeface="Tahoma" panose="020B0604030504040204" pitchFamily="34" charset="0"/>
              <a:ea typeface="Tahoma" panose="020B0604030504040204" pitchFamily="34" charset="0"/>
              <a:cs typeface="Tahoma" panose="020B0604030504040204" pitchFamily="34" charset="0"/>
            </a:endParaRPr>
          </a:p>
          <a:p>
            <a:pPr marL="0" indent="0">
              <a:buFont typeface="Wingdings 3" panose="05040102010807070707" pitchFamily="18" charset="2"/>
              <a:buNone/>
              <a:defRPr/>
            </a:pPr>
            <a:endParaRPr lang="cs-CZ" sz="2800" b="1" dirty="0">
              <a:solidFill>
                <a:schemeClr val="tx2">
                  <a:lumMod val="90000"/>
                  <a:lumOff val="10000"/>
                </a:schemeClr>
              </a:solidFill>
              <a:latin typeface="Tahoma" panose="020B0604030504040204" pitchFamily="34" charset="0"/>
              <a:ea typeface="Tahoma" panose="020B0604030504040204" pitchFamily="34" charset="0"/>
              <a:cs typeface="Tahoma" panose="020B0604030504040204" pitchFamily="34" charset="0"/>
            </a:endParaRPr>
          </a:p>
          <a:p>
            <a:pPr marL="0" indent="0">
              <a:buFont typeface="Wingdings 3" panose="05040102010807070707" pitchFamily="18" charset="2"/>
              <a:buNone/>
              <a:defRPr/>
            </a:pPr>
            <a:r>
              <a:rPr lang="cs-CZ" sz="2800" b="1" dirty="0">
                <a:solidFill>
                  <a:schemeClr val="tx2">
                    <a:lumMod val="90000"/>
                    <a:lumOff val="10000"/>
                  </a:schemeClr>
                </a:solidFill>
                <a:latin typeface="Tahoma" panose="020B0604030504040204" pitchFamily="34" charset="0"/>
                <a:ea typeface="Tahoma" panose="020B0604030504040204" pitchFamily="34" charset="0"/>
                <a:cs typeface="Tahoma" panose="020B0604030504040204" pitchFamily="34" charset="0"/>
              </a:rPr>
              <a:t>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a:extLst>
              <a:ext uri="{FF2B5EF4-FFF2-40B4-BE49-F238E27FC236}">
                <a16:creationId xmlns:a16="http://schemas.microsoft.com/office/drawing/2014/main" id="{A22CBFD8-CDA4-42C8-BE9B-564CCE199DBE}"/>
              </a:ext>
            </a:extLst>
          </p:cNvPr>
          <p:cNvSpPr>
            <a:spLocks noGrp="1"/>
          </p:cNvSpPr>
          <p:nvPr>
            <p:ph idx="1"/>
          </p:nvPr>
        </p:nvSpPr>
        <p:spPr>
          <a:xfrm>
            <a:off x="250825" y="1341438"/>
            <a:ext cx="8642350" cy="4824412"/>
          </a:xfrm>
        </p:spPr>
        <p:txBody>
          <a:bodyPr>
            <a:normAutofit/>
          </a:bodyPr>
          <a:lstStyle/>
          <a:p>
            <a:pPr marL="365760" indent="-256032" eaLnBrk="1" fontAlgn="auto" hangingPunct="1">
              <a:spcAft>
                <a:spcPts val="0"/>
              </a:spcAft>
              <a:buFont typeface="Wingdings 3"/>
              <a:buChar char=""/>
              <a:defRPr/>
            </a:pPr>
            <a:endParaRPr lang="cs-CZ" sz="2800" b="1" dirty="0">
              <a:cs typeface="Times New Roman" panose="02020603050405020304" pitchFamily="18" charset="0"/>
            </a:endParaRPr>
          </a:p>
          <a:p>
            <a:pPr marL="365760" indent="-256032" eaLnBrk="1" fontAlgn="auto" hangingPunct="1">
              <a:spcAft>
                <a:spcPts val="0"/>
              </a:spcAft>
              <a:buClr>
                <a:srgbClr val="FF00FF"/>
              </a:buClr>
              <a:buFont typeface="Wingdings" pitchFamily="2" charset="2"/>
              <a:buChar char="ü"/>
              <a:defRPr/>
            </a:pPr>
            <a:r>
              <a:rPr lang="cs-CZ" sz="2800" b="1" dirty="0">
                <a:cs typeface="Times New Roman" panose="02020603050405020304" pitchFamily="18" charset="0"/>
              </a:rPr>
              <a:t>doporučena dávka proteinů   1,2–2,0 g/kg NBW/den,  </a:t>
            </a:r>
          </a:p>
          <a:p>
            <a:pPr marL="365760" indent="-256032" eaLnBrk="1" fontAlgn="auto" hangingPunct="1">
              <a:spcAft>
                <a:spcPts val="0"/>
              </a:spcAft>
              <a:buClr>
                <a:srgbClr val="FF00FF"/>
              </a:buClr>
              <a:buFont typeface="Wingdings" pitchFamily="2" charset="2"/>
              <a:buChar char="ü"/>
              <a:defRPr/>
            </a:pPr>
            <a:r>
              <a:rPr lang="cs-CZ" sz="2800" b="1" dirty="0">
                <a:cs typeface="Times New Roman" panose="02020603050405020304" pitchFamily="18" charset="0"/>
              </a:rPr>
              <a:t>u pacientů popálených a </a:t>
            </a:r>
            <a:r>
              <a:rPr lang="cs-CZ" sz="2800" b="1" dirty="0" err="1">
                <a:cs typeface="Times New Roman" panose="02020603050405020304" pitchFamily="18" charset="0"/>
              </a:rPr>
              <a:t>polytraumatizovaných</a:t>
            </a:r>
            <a:r>
              <a:rPr lang="cs-CZ" sz="2800" b="1" dirty="0">
                <a:cs typeface="Times New Roman" panose="02020603050405020304" pitchFamily="18" charset="0"/>
              </a:rPr>
              <a:t> dokonce ještě vyšší</a:t>
            </a:r>
            <a:endParaRPr lang="cs-CZ" sz="2800" dirty="0">
              <a:cs typeface="Times New Roman" panose="02020603050405020304" pitchFamily="18" charset="0"/>
            </a:endParaRPr>
          </a:p>
          <a:p>
            <a:pPr marL="365760" indent="-256032" eaLnBrk="1" fontAlgn="auto" hangingPunct="1">
              <a:spcAft>
                <a:spcPts val="0"/>
              </a:spcAft>
              <a:buClr>
                <a:srgbClr val="FF00FF"/>
              </a:buClr>
              <a:buFont typeface="Wingdings" pitchFamily="2" charset="2"/>
              <a:buChar char="ü"/>
              <a:defRPr/>
            </a:pPr>
            <a:r>
              <a:rPr lang="cs-CZ" sz="2800" b="1" dirty="0">
                <a:cs typeface="Times New Roman" panose="02020603050405020304" pitchFamily="18" charset="0"/>
              </a:rPr>
              <a:t>monitorování N- bilance  není pro stanovení potřeby  proteinů u kriticky nemocných validní, stejně tak i  sledování  sérových proteinů  (albumin, </a:t>
            </a:r>
            <a:r>
              <a:rPr lang="cs-CZ" sz="2800" b="1" dirty="0" err="1">
                <a:cs typeface="Times New Roman" panose="02020603050405020304" pitchFamily="18" charset="0"/>
              </a:rPr>
              <a:t>prealbumin</a:t>
            </a:r>
            <a:r>
              <a:rPr lang="cs-CZ" sz="2800" b="1" dirty="0">
                <a:cs typeface="Times New Roman" panose="02020603050405020304" pitchFamily="18" charset="0"/>
              </a:rPr>
              <a:t>, transferin </a:t>
            </a:r>
            <a:r>
              <a:rPr lang="cs-CZ" sz="2800" b="1" dirty="0" err="1">
                <a:cs typeface="Times New Roman" panose="02020603050405020304" pitchFamily="18" charset="0"/>
              </a:rPr>
              <a:t>atd</a:t>
            </a:r>
            <a:r>
              <a:rPr lang="cs-CZ" sz="2800" b="1" dirty="0">
                <a:cs typeface="Times New Roman" panose="02020603050405020304" pitchFamily="18" charset="0"/>
              </a:rPr>
              <a:t>)  </a:t>
            </a:r>
          </a:p>
          <a:p>
            <a:pPr marL="109537" indent="0" eaLnBrk="1" fontAlgn="auto" hangingPunct="1">
              <a:spcAft>
                <a:spcPts val="0"/>
              </a:spcAft>
              <a:buClr>
                <a:srgbClr val="FF00FF"/>
              </a:buClr>
              <a:buFont typeface="Wingdings 3" panose="05040102010807070707" pitchFamily="18" charset="2"/>
              <a:buNone/>
              <a:defRPr/>
            </a:pPr>
            <a:endParaRPr lang="cs-CZ" sz="2800" b="1" dirty="0">
              <a:cs typeface="Times New Roman" panose="02020603050405020304" pitchFamily="18" charset="0"/>
            </a:endParaRPr>
          </a:p>
          <a:p>
            <a:pPr marL="365760" indent="-256032" eaLnBrk="1" fontAlgn="auto" hangingPunct="1">
              <a:spcAft>
                <a:spcPts val="0"/>
              </a:spcAft>
              <a:buFont typeface="Wingdings 3"/>
              <a:buChar char=""/>
              <a:defRPr/>
            </a:pPr>
            <a:endParaRPr lang="cs-CZ" dirty="0"/>
          </a:p>
        </p:txBody>
      </p:sp>
      <p:sp>
        <p:nvSpPr>
          <p:cNvPr id="3" name="Nadpis 2">
            <a:extLst>
              <a:ext uri="{FF2B5EF4-FFF2-40B4-BE49-F238E27FC236}">
                <a16:creationId xmlns:a16="http://schemas.microsoft.com/office/drawing/2014/main" id="{877AF515-00D0-4C1D-8AF3-9430FC3B520F}"/>
              </a:ext>
            </a:extLst>
          </p:cNvPr>
          <p:cNvSpPr>
            <a:spLocks noGrp="1"/>
          </p:cNvSpPr>
          <p:nvPr>
            <p:ph type="title"/>
          </p:nvPr>
        </p:nvSpPr>
        <p:spPr/>
        <p:txBody>
          <a:bodyPr>
            <a:noAutofit/>
          </a:bodyPr>
          <a:lstStyle/>
          <a:p>
            <a:pPr algn="ctr" eaLnBrk="1" fontAlgn="auto" hangingPunct="1">
              <a:spcAft>
                <a:spcPts val="0"/>
              </a:spcAft>
              <a:defRPr/>
            </a:pPr>
            <a:br>
              <a:rPr lang="cs-CZ" sz="3600" dirty="0">
                <a:solidFill>
                  <a:srgbClr val="0070C0"/>
                </a:solidFill>
                <a:effectLst/>
                <a:latin typeface="Times New Roman" panose="02020603050405020304" pitchFamily="18" charset="0"/>
                <a:cs typeface="Times New Roman" panose="02020603050405020304" pitchFamily="18" charset="0"/>
              </a:rPr>
            </a:br>
            <a:r>
              <a:rPr lang="cs-CZ" sz="3600" dirty="0">
                <a:solidFill>
                  <a:srgbClr val="0070C0"/>
                </a:solidFill>
                <a:effectLst/>
                <a:latin typeface="Times New Roman" panose="02020603050405020304" pitchFamily="18" charset="0"/>
                <a:cs typeface="Times New Roman" panose="02020603050405020304" pitchFamily="18" charset="0"/>
              </a:rPr>
              <a:t>Stanovení adekvátní dodávky proteinů</a:t>
            </a:r>
            <a:br>
              <a:rPr lang="cs-CZ" sz="3600" dirty="0">
                <a:solidFill>
                  <a:srgbClr val="0070C0"/>
                </a:solidFill>
                <a:effectLst/>
                <a:latin typeface="Times New Roman" panose="02020603050405020304" pitchFamily="18" charset="0"/>
                <a:cs typeface="Times New Roman" panose="02020603050405020304" pitchFamily="18" charset="0"/>
              </a:rPr>
            </a:br>
            <a:endParaRPr lang="cs-CZ" sz="3600" dirty="0">
              <a:solidFill>
                <a:srgbClr val="0070C0"/>
              </a:solidFill>
              <a:effectLst/>
              <a:latin typeface="Times New Roman" panose="02020603050405020304" pitchFamily="18" charset="0"/>
              <a:cs typeface="Times New Roman" panose="02020603050405020304" pitchFamily="18"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a:extLst>
              <a:ext uri="{FF2B5EF4-FFF2-40B4-BE49-F238E27FC236}">
                <a16:creationId xmlns:a16="http://schemas.microsoft.com/office/drawing/2014/main" id="{6FA3D819-7CC2-467A-9E1F-1FDDF0C0F38E}"/>
              </a:ext>
            </a:extLst>
          </p:cNvPr>
          <p:cNvSpPr>
            <a:spLocks noGrp="1"/>
          </p:cNvSpPr>
          <p:nvPr>
            <p:ph idx="1"/>
          </p:nvPr>
        </p:nvSpPr>
        <p:spPr>
          <a:xfrm>
            <a:off x="539750" y="1196975"/>
            <a:ext cx="8229600" cy="5111750"/>
          </a:xfrm>
          <a:ln>
            <a:solidFill>
              <a:schemeClr val="bg1">
                <a:lumMod val="65000"/>
              </a:schemeClr>
            </a:solidFill>
          </a:ln>
        </p:spPr>
        <p:txBody>
          <a:bodyPr>
            <a:normAutofit fontScale="70000" lnSpcReduction="20000"/>
          </a:bodyPr>
          <a:lstStyle/>
          <a:p>
            <a:pPr marL="365760" indent="-256032" eaLnBrk="1" fontAlgn="auto" hangingPunct="1">
              <a:spcAft>
                <a:spcPts val="0"/>
              </a:spcAft>
              <a:buFont typeface="Wingdings 3"/>
              <a:buChar char=""/>
              <a:defRPr/>
            </a:pPr>
            <a:r>
              <a:rPr lang="en-US" sz="3000" b="1" dirty="0" err="1">
                <a:cs typeface="Times New Roman" pitchFamily="18" charset="0"/>
              </a:rPr>
              <a:t>Alberda</a:t>
            </a:r>
            <a:r>
              <a:rPr lang="en-US" sz="3000" b="1" dirty="0">
                <a:cs typeface="Times New Roman" pitchFamily="18" charset="0"/>
              </a:rPr>
              <a:t> et al.</a:t>
            </a:r>
            <a:r>
              <a:rPr lang="cs-CZ" sz="3000" b="1" dirty="0">
                <a:cs typeface="Times New Roman" pitchFamily="18" charset="0"/>
              </a:rPr>
              <a:t>:</a:t>
            </a:r>
            <a:r>
              <a:rPr lang="en-US" sz="3000" b="1" dirty="0">
                <a:cs typeface="Times New Roman" pitchFamily="18" charset="0"/>
              </a:rPr>
              <a:t> </a:t>
            </a:r>
            <a:r>
              <a:rPr lang="en-US" sz="3000" dirty="0">
                <a:cs typeface="Times New Roman" pitchFamily="18" charset="0"/>
              </a:rPr>
              <a:t>The relationship between nutritional</a:t>
            </a:r>
            <a:r>
              <a:rPr lang="cs-CZ" sz="3000" dirty="0">
                <a:cs typeface="Times New Roman" pitchFamily="18" charset="0"/>
              </a:rPr>
              <a:t> </a:t>
            </a:r>
            <a:r>
              <a:rPr lang="en-US" sz="3000" dirty="0">
                <a:cs typeface="Times New Roman" pitchFamily="18" charset="0"/>
              </a:rPr>
              <a:t>intake and clinical outcomes in critically ill patients: results of</a:t>
            </a:r>
            <a:r>
              <a:rPr lang="cs-CZ" sz="3000" dirty="0">
                <a:cs typeface="Times New Roman" pitchFamily="18" charset="0"/>
              </a:rPr>
              <a:t> </a:t>
            </a:r>
            <a:r>
              <a:rPr lang="en-US" sz="3000" dirty="0">
                <a:cs typeface="Times New Roman" pitchFamily="18" charset="0"/>
              </a:rPr>
              <a:t>an international multicenter observational study. </a:t>
            </a:r>
            <a:r>
              <a:rPr lang="en-US" sz="3000" i="1" dirty="0">
                <a:cs typeface="Times New Roman" pitchFamily="18" charset="0"/>
              </a:rPr>
              <a:t>Intensive Care Med.</a:t>
            </a:r>
            <a:r>
              <a:rPr lang="cs-CZ" sz="3000" i="1" dirty="0">
                <a:cs typeface="Times New Roman" pitchFamily="18" charset="0"/>
              </a:rPr>
              <a:t> </a:t>
            </a:r>
            <a:r>
              <a:rPr lang="en-US" sz="3000" i="1" dirty="0">
                <a:cs typeface="Times New Roman" pitchFamily="18" charset="0"/>
              </a:rPr>
              <a:t>2009;35(10):1728-1737</a:t>
            </a:r>
            <a:endParaRPr lang="cs-CZ" sz="3000" i="1" dirty="0">
              <a:cs typeface="Times New Roman" pitchFamily="18" charset="0"/>
            </a:endParaRPr>
          </a:p>
          <a:p>
            <a:pPr marL="365760" indent="-256032" eaLnBrk="1" fontAlgn="auto" hangingPunct="1">
              <a:spcAft>
                <a:spcPts val="0"/>
              </a:spcAft>
              <a:buFont typeface="Wingdings 3"/>
              <a:buChar char=""/>
              <a:defRPr/>
            </a:pPr>
            <a:r>
              <a:rPr lang="en-US" sz="3000" b="1" dirty="0" err="1">
                <a:cs typeface="Times New Roman" pitchFamily="18" charset="0"/>
              </a:rPr>
              <a:t>Allingstrup</a:t>
            </a:r>
            <a:r>
              <a:rPr lang="en-US" sz="3000" b="1" dirty="0">
                <a:cs typeface="Times New Roman" pitchFamily="18" charset="0"/>
              </a:rPr>
              <a:t> </a:t>
            </a:r>
            <a:r>
              <a:rPr lang="cs-CZ" sz="3000" b="1" dirty="0">
                <a:cs typeface="Times New Roman" pitchFamily="18" charset="0"/>
              </a:rPr>
              <a:t>et al.:</a:t>
            </a:r>
            <a:r>
              <a:rPr lang="en-US" sz="3000" b="1" dirty="0">
                <a:cs typeface="Times New Roman" pitchFamily="18" charset="0"/>
              </a:rPr>
              <a:t> </a:t>
            </a:r>
            <a:r>
              <a:rPr lang="en-US" sz="3000" dirty="0">
                <a:cs typeface="Times New Roman" pitchFamily="18" charset="0"/>
              </a:rPr>
              <a:t>Provision of</a:t>
            </a:r>
            <a:r>
              <a:rPr lang="cs-CZ" sz="3000" dirty="0">
                <a:cs typeface="Times New Roman" pitchFamily="18" charset="0"/>
              </a:rPr>
              <a:t> </a:t>
            </a:r>
            <a:r>
              <a:rPr lang="en-US" sz="3000" dirty="0">
                <a:cs typeface="Times New Roman" pitchFamily="18" charset="0"/>
              </a:rPr>
              <a:t>protein and energy in relation to measured requirements in intensive care</a:t>
            </a:r>
            <a:r>
              <a:rPr lang="cs-CZ" sz="3000" dirty="0">
                <a:cs typeface="Times New Roman" pitchFamily="18" charset="0"/>
              </a:rPr>
              <a:t> </a:t>
            </a:r>
            <a:r>
              <a:rPr lang="en-US" sz="3000" dirty="0">
                <a:cs typeface="Times New Roman" pitchFamily="18" charset="0"/>
              </a:rPr>
              <a:t>patients. </a:t>
            </a:r>
            <a:r>
              <a:rPr lang="en-US" sz="3000" i="1" dirty="0" err="1">
                <a:cs typeface="Times New Roman" pitchFamily="18" charset="0"/>
              </a:rPr>
              <a:t>Clin</a:t>
            </a:r>
            <a:r>
              <a:rPr lang="en-US" sz="3000" i="1" dirty="0">
                <a:cs typeface="Times New Roman" pitchFamily="18" charset="0"/>
              </a:rPr>
              <a:t> </a:t>
            </a:r>
            <a:r>
              <a:rPr lang="en-US" sz="3000" i="1" dirty="0" err="1">
                <a:cs typeface="Times New Roman" pitchFamily="18" charset="0"/>
              </a:rPr>
              <a:t>Nutr</a:t>
            </a:r>
            <a:r>
              <a:rPr lang="en-US" sz="3000" i="1" dirty="0">
                <a:cs typeface="Times New Roman" pitchFamily="18" charset="0"/>
              </a:rPr>
              <a:t>. 2012;31(4):462-468</a:t>
            </a:r>
            <a:endParaRPr lang="cs-CZ" sz="3000" i="1" dirty="0">
              <a:cs typeface="Times New Roman" pitchFamily="18" charset="0"/>
            </a:endParaRPr>
          </a:p>
          <a:p>
            <a:pPr marL="365760" indent="-256032" eaLnBrk="1" fontAlgn="auto" hangingPunct="1">
              <a:spcAft>
                <a:spcPts val="0"/>
              </a:spcAft>
              <a:buFont typeface="Wingdings 3"/>
              <a:buChar char=""/>
              <a:defRPr/>
            </a:pPr>
            <a:r>
              <a:rPr lang="en-US" sz="3000" b="1" dirty="0" err="1">
                <a:cs typeface="Times New Roman" pitchFamily="18" charset="0"/>
              </a:rPr>
              <a:t>Elke</a:t>
            </a:r>
            <a:r>
              <a:rPr lang="en-US" sz="3000" b="1" dirty="0">
                <a:cs typeface="Times New Roman" pitchFamily="18" charset="0"/>
              </a:rPr>
              <a:t> </a:t>
            </a:r>
            <a:r>
              <a:rPr lang="cs-CZ" sz="3000" b="1" dirty="0">
                <a:cs typeface="Times New Roman" pitchFamily="18" charset="0"/>
              </a:rPr>
              <a:t>et al.: </a:t>
            </a:r>
            <a:r>
              <a:rPr lang="en-US" sz="3000" dirty="0">
                <a:cs typeface="Times New Roman" pitchFamily="18" charset="0"/>
              </a:rPr>
              <a:t>Closed to recommended</a:t>
            </a:r>
            <a:r>
              <a:rPr lang="cs-CZ" sz="3000" dirty="0">
                <a:cs typeface="Times New Roman" pitchFamily="18" charset="0"/>
              </a:rPr>
              <a:t> </a:t>
            </a:r>
            <a:r>
              <a:rPr lang="en-US" sz="3000" dirty="0">
                <a:cs typeface="Times New Roman" pitchFamily="18" charset="0"/>
              </a:rPr>
              <a:t>caloric and protein intake by enteral nutrition is associated with</a:t>
            </a:r>
            <a:r>
              <a:rPr lang="cs-CZ" sz="3000" dirty="0">
                <a:cs typeface="Times New Roman" pitchFamily="18" charset="0"/>
              </a:rPr>
              <a:t> </a:t>
            </a:r>
            <a:r>
              <a:rPr lang="en-US" sz="3000" dirty="0">
                <a:cs typeface="Times New Roman" pitchFamily="18" charset="0"/>
              </a:rPr>
              <a:t>better clinical outcome of critically ill septic patients: secondary analysis</a:t>
            </a:r>
            <a:r>
              <a:rPr lang="cs-CZ" sz="3000" dirty="0">
                <a:cs typeface="Times New Roman" pitchFamily="18" charset="0"/>
              </a:rPr>
              <a:t> </a:t>
            </a:r>
            <a:r>
              <a:rPr lang="en-US" sz="3000" dirty="0">
                <a:cs typeface="Times New Roman" pitchFamily="18" charset="0"/>
              </a:rPr>
              <a:t>of a large international nutrition database.</a:t>
            </a:r>
            <a:r>
              <a:rPr lang="cs-CZ" sz="3000" dirty="0">
                <a:cs typeface="Times New Roman" pitchFamily="18" charset="0"/>
              </a:rPr>
              <a:t>  </a:t>
            </a:r>
            <a:r>
              <a:rPr lang="en-US" sz="3000" dirty="0">
                <a:cs typeface="Times New Roman" pitchFamily="18" charset="0"/>
              </a:rPr>
              <a:t> </a:t>
            </a:r>
            <a:r>
              <a:rPr lang="en-US" sz="3000" i="1" dirty="0" err="1">
                <a:cs typeface="Times New Roman" pitchFamily="18" charset="0"/>
              </a:rPr>
              <a:t>Crit</a:t>
            </a:r>
            <a:r>
              <a:rPr lang="en-US" sz="3000" i="1" dirty="0">
                <a:cs typeface="Times New Roman" pitchFamily="18" charset="0"/>
              </a:rPr>
              <a:t> Care. 2014;18(1):R29</a:t>
            </a:r>
            <a:endParaRPr lang="cs-CZ" sz="3000" i="1" dirty="0">
              <a:cs typeface="Times New Roman" pitchFamily="18" charset="0"/>
            </a:endParaRPr>
          </a:p>
          <a:p>
            <a:pPr marL="365760" indent="-256032" eaLnBrk="1" fontAlgn="auto" hangingPunct="1">
              <a:spcAft>
                <a:spcPts val="0"/>
              </a:spcAft>
              <a:buFont typeface="Wingdings 3"/>
              <a:buChar char=""/>
              <a:defRPr/>
            </a:pPr>
            <a:r>
              <a:rPr lang="cs-CZ" sz="3000" b="1" dirty="0" err="1">
                <a:cs typeface="Times New Roman" pitchFamily="18" charset="0"/>
              </a:rPr>
              <a:t>Weijs</a:t>
            </a:r>
            <a:r>
              <a:rPr lang="cs-CZ" sz="3000" b="1" dirty="0">
                <a:cs typeface="Times New Roman" pitchFamily="18" charset="0"/>
              </a:rPr>
              <a:t> et al.: </a:t>
            </a:r>
            <a:r>
              <a:rPr lang="cs-CZ" sz="3000" dirty="0" err="1">
                <a:cs typeface="Times New Roman" pitchFamily="18" charset="0"/>
              </a:rPr>
              <a:t>Optimal</a:t>
            </a:r>
            <a:r>
              <a:rPr lang="cs-CZ" sz="3000" dirty="0">
                <a:cs typeface="Times New Roman" pitchFamily="18" charset="0"/>
              </a:rPr>
              <a:t> protein and </a:t>
            </a:r>
            <a:r>
              <a:rPr lang="cs-CZ" sz="3000" dirty="0" err="1">
                <a:cs typeface="Times New Roman" pitchFamily="18" charset="0"/>
              </a:rPr>
              <a:t>energy</a:t>
            </a:r>
            <a:r>
              <a:rPr lang="cs-CZ" sz="3000" dirty="0">
                <a:cs typeface="Times New Roman" pitchFamily="18" charset="0"/>
              </a:rPr>
              <a:t> </a:t>
            </a:r>
            <a:r>
              <a:rPr lang="cs-CZ" sz="3000" dirty="0" err="1">
                <a:cs typeface="Times New Roman" pitchFamily="18" charset="0"/>
              </a:rPr>
              <a:t>nutrition</a:t>
            </a:r>
            <a:r>
              <a:rPr lang="cs-CZ" sz="3000" dirty="0">
                <a:cs typeface="Times New Roman" pitchFamily="18" charset="0"/>
              </a:rPr>
              <a:t> </a:t>
            </a:r>
            <a:r>
              <a:rPr lang="en-US" sz="3000" dirty="0">
                <a:cs typeface="Times New Roman" pitchFamily="18" charset="0"/>
              </a:rPr>
              <a:t>decreases mortality in mechanically ventilated, critically ill patients:</a:t>
            </a:r>
            <a:r>
              <a:rPr lang="cs-CZ" sz="3000" dirty="0">
                <a:cs typeface="Times New Roman" pitchFamily="18" charset="0"/>
              </a:rPr>
              <a:t> a </a:t>
            </a:r>
            <a:r>
              <a:rPr lang="cs-CZ" sz="3000" dirty="0" err="1">
                <a:cs typeface="Times New Roman" pitchFamily="18" charset="0"/>
              </a:rPr>
              <a:t>prospective</a:t>
            </a:r>
            <a:r>
              <a:rPr lang="cs-CZ" sz="3000" dirty="0">
                <a:cs typeface="Times New Roman" pitchFamily="18" charset="0"/>
              </a:rPr>
              <a:t> </a:t>
            </a:r>
            <a:r>
              <a:rPr lang="cs-CZ" sz="3000" dirty="0" err="1">
                <a:cs typeface="Times New Roman" pitchFamily="18" charset="0"/>
              </a:rPr>
              <a:t>observational</a:t>
            </a:r>
            <a:r>
              <a:rPr lang="cs-CZ" sz="3000" dirty="0">
                <a:cs typeface="Times New Roman" pitchFamily="18" charset="0"/>
              </a:rPr>
              <a:t> </a:t>
            </a:r>
            <a:r>
              <a:rPr lang="cs-CZ" sz="3000" dirty="0" err="1">
                <a:cs typeface="Times New Roman" pitchFamily="18" charset="0"/>
              </a:rPr>
              <a:t>cohort</a:t>
            </a:r>
            <a:r>
              <a:rPr lang="cs-CZ" sz="3000" dirty="0">
                <a:cs typeface="Times New Roman" pitchFamily="18" charset="0"/>
              </a:rPr>
              <a:t> study. </a:t>
            </a:r>
            <a:r>
              <a:rPr lang="cs-CZ" sz="3000" i="1" dirty="0">
                <a:cs typeface="Times New Roman" pitchFamily="18" charset="0"/>
              </a:rPr>
              <a:t>JPEN J </a:t>
            </a:r>
            <a:r>
              <a:rPr lang="cs-CZ" sz="3000" i="1" dirty="0" err="1">
                <a:cs typeface="Times New Roman" pitchFamily="18" charset="0"/>
              </a:rPr>
              <a:t>Parenter</a:t>
            </a:r>
            <a:r>
              <a:rPr lang="cs-CZ" sz="3000" i="1" dirty="0">
                <a:cs typeface="Times New Roman" pitchFamily="18" charset="0"/>
              </a:rPr>
              <a:t> </a:t>
            </a:r>
            <a:r>
              <a:rPr lang="cs-CZ" sz="3000" i="1" dirty="0" err="1">
                <a:cs typeface="Times New Roman" pitchFamily="18" charset="0"/>
              </a:rPr>
              <a:t>Enteral</a:t>
            </a:r>
            <a:r>
              <a:rPr lang="cs-CZ" sz="3000" i="1" dirty="0">
                <a:cs typeface="Times New Roman" pitchFamily="18" charset="0"/>
              </a:rPr>
              <a:t> </a:t>
            </a:r>
            <a:r>
              <a:rPr lang="cs-CZ" sz="3000" i="1" dirty="0" err="1">
                <a:cs typeface="Times New Roman" pitchFamily="18" charset="0"/>
              </a:rPr>
              <a:t>Nutr</a:t>
            </a:r>
            <a:r>
              <a:rPr lang="cs-CZ" sz="3000" i="1" dirty="0">
                <a:cs typeface="Times New Roman" pitchFamily="18" charset="0"/>
              </a:rPr>
              <a:t>. 2012;36(1):60-68</a:t>
            </a:r>
          </a:p>
          <a:p>
            <a:pPr marL="365760" indent="-256032" eaLnBrk="1" fontAlgn="auto" hangingPunct="1">
              <a:spcAft>
                <a:spcPts val="0"/>
              </a:spcAft>
              <a:buFont typeface="Wingdings 3"/>
              <a:buChar char=""/>
              <a:defRPr/>
            </a:pPr>
            <a:r>
              <a:rPr lang="nl-NL" sz="3000" b="1" dirty="0">
                <a:cs typeface="Times New Roman" pitchFamily="18" charset="0"/>
              </a:rPr>
              <a:t>Weijs </a:t>
            </a:r>
            <a:r>
              <a:rPr lang="cs-CZ" sz="3000" b="1" dirty="0">
                <a:cs typeface="Times New Roman" pitchFamily="18" charset="0"/>
              </a:rPr>
              <a:t>et al.: </a:t>
            </a:r>
            <a:r>
              <a:rPr lang="en-US" sz="3000" dirty="0">
                <a:cs typeface="Times New Roman" pitchFamily="18" charset="0"/>
              </a:rPr>
              <a:t>Early high protein intake is associated with low mortality</a:t>
            </a:r>
            <a:r>
              <a:rPr lang="cs-CZ" sz="3000" dirty="0">
                <a:cs typeface="Times New Roman" pitchFamily="18" charset="0"/>
              </a:rPr>
              <a:t> </a:t>
            </a:r>
            <a:r>
              <a:rPr lang="en-US" sz="3000" dirty="0">
                <a:cs typeface="Times New Roman" pitchFamily="18" charset="0"/>
              </a:rPr>
              <a:t>and energy overfeeding with high mortality in non-septic mechanically</a:t>
            </a:r>
            <a:r>
              <a:rPr lang="cs-CZ" sz="3000" dirty="0">
                <a:cs typeface="Times New Roman" pitchFamily="18" charset="0"/>
              </a:rPr>
              <a:t> </a:t>
            </a:r>
            <a:r>
              <a:rPr lang="en-US" sz="3000" dirty="0">
                <a:cs typeface="Times New Roman" pitchFamily="18" charset="0"/>
              </a:rPr>
              <a:t>ventilated critically ill patients. </a:t>
            </a:r>
            <a:r>
              <a:rPr lang="en-US" sz="3000" i="1" dirty="0" err="1">
                <a:cs typeface="Times New Roman" pitchFamily="18" charset="0"/>
              </a:rPr>
              <a:t>Crit</a:t>
            </a:r>
            <a:r>
              <a:rPr lang="en-US" sz="3000" i="1" dirty="0">
                <a:cs typeface="Times New Roman" pitchFamily="18" charset="0"/>
              </a:rPr>
              <a:t> Care. 2014;18(6):701</a:t>
            </a:r>
            <a:endParaRPr lang="cs-CZ" sz="3000" i="1" dirty="0">
              <a:cs typeface="Times New Roman" pitchFamily="18" charset="0"/>
            </a:endParaRPr>
          </a:p>
          <a:p>
            <a:pPr marL="365760" indent="-256032" eaLnBrk="1" fontAlgn="auto" hangingPunct="1">
              <a:spcAft>
                <a:spcPts val="0"/>
              </a:spcAft>
              <a:buFont typeface="Wingdings 3"/>
              <a:buChar char=""/>
              <a:defRPr/>
            </a:pPr>
            <a:endParaRPr lang="cs-CZ" sz="2800" dirty="0">
              <a:solidFill>
                <a:srgbClr val="FF0000"/>
              </a:solidFill>
            </a:endParaRPr>
          </a:p>
          <a:p>
            <a:pPr marL="365760" indent="-256032" eaLnBrk="1" fontAlgn="auto" hangingPunct="1">
              <a:spcAft>
                <a:spcPts val="0"/>
              </a:spcAft>
              <a:buFont typeface="Wingdings 3"/>
              <a:buChar char=""/>
              <a:defRPr/>
            </a:pPr>
            <a:endParaRPr lang="cs-CZ" dirty="0">
              <a:sym typeface="Symbol"/>
            </a:endParaRPr>
          </a:p>
        </p:txBody>
      </p:sp>
      <p:sp>
        <p:nvSpPr>
          <p:cNvPr id="2" name="Nadpis 1">
            <a:extLst>
              <a:ext uri="{FF2B5EF4-FFF2-40B4-BE49-F238E27FC236}">
                <a16:creationId xmlns:a16="http://schemas.microsoft.com/office/drawing/2014/main" id="{A1980843-00B3-4CEE-B3BF-26C53D6F80B8}"/>
              </a:ext>
            </a:extLst>
          </p:cNvPr>
          <p:cNvSpPr>
            <a:spLocks noGrp="1"/>
          </p:cNvSpPr>
          <p:nvPr>
            <p:ph type="title"/>
          </p:nvPr>
        </p:nvSpPr>
        <p:spPr>
          <a:xfrm>
            <a:off x="107504" y="274638"/>
            <a:ext cx="8928992" cy="1143000"/>
          </a:xfrm>
        </p:spPr>
        <p:txBody>
          <a:bodyPr>
            <a:normAutofit fontScale="90000"/>
          </a:bodyPr>
          <a:lstStyle/>
          <a:p>
            <a:pPr algn="ctr" eaLnBrk="1" fontAlgn="auto" hangingPunct="1">
              <a:spcAft>
                <a:spcPts val="0"/>
              </a:spcAft>
              <a:defRPr/>
            </a:pPr>
            <a:r>
              <a:rPr lang="cs-CZ" dirty="0">
                <a:solidFill>
                  <a:srgbClr val="0070C0"/>
                </a:solidFill>
                <a:effectLst/>
                <a:latin typeface="Times New Roman" pitchFamily="18" charset="0"/>
                <a:cs typeface="Times New Roman" pitchFamily="18" charset="0"/>
              </a:rPr>
              <a:t>Recentní studie prokazující efekt proteinu</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a:extLst>
              <a:ext uri="{FF2B5EF4-FFF2-40B4-BE49-F238E27FC236}">
                <a16:creationId xmlns:a16="http://schemas.microsoft.com/office/drawing/2014/main" id="{35508762-E846-478B-BAAB-0CEB968C061B}"/>
              </a:ext>
            </a:extLst>
          </p:cNvPr>
          <p:cNvSpPr>
            <a:spLocks noGrp="1"/>
          </p:cNvSpPr>
          <p:nvPr>
            <p:ph idx="1"/>
          </p:nvPr>
        </p:nvSpPr>
        <p:spPr/>
        <p:txBody>
          <a:bodyPr/>
          <a:lstStyle/>
          <a:p>
            <a:pPr marL="274320" indent="-274320" eaLnBrk="1" fontAlgn="auto" hangingPunct="1">
              <a:spcAft>
                <a:spcPts val="0"/>
              </a:spcAft>
              <a:buFont typeface="Wingdings" pitchFamily="2" charset="2"/>
              <a:buNone/>
              <a:defRPr/>
            </a:pPr>
            <a:endParaRPr lang="cs-CZ" sz="2800" b="1" dirty="0">
              <a:cs typeface="Times New Roman" pitchFamily="18" charset="0"/>
            </a:endParaRPr>
          </a:p>
          <a:p>
            <a:pPr marL="274320" indent="-274320" eaLnBrk="1" fontAlgn="auto" hangingPunct="1">
              <a:spcAft>
                <a:spcPts val="0"/>
              </a:spcAft>
              <a:buFont typeface="Wingdings" pitchFamily="2" charset="2"/>
              <a:buNone/>
              <a:defRPr/>
            </a:pPr>
            <a:r>
              <a:rPr lang="cs-CZ" sz="2800" b="1" dirty="0">
                <a:cs typeface="Times New Roman" pitchFamily="18" charset="0"/>
              </a:rPr>
              <a:t>Nutriční podpora u kriticky nemocného pacienta  se </a:t>
            </a:r>
          </a:p>
          <a:p>
            <a:pPr marL="274320" indent="-274320" eaLnBrk="1" fontAlgn="auto" hangingPunct="1">
              <a:spcAft>
                <a:spcPts val="0"/>
              </a:spcAft>
              <a:buFont typeface="Wingdings" pitchFamily="2" charset="2"/>
              <a:buNone/>
              <a:defRPr/>
            </a:pPr>
            <a:r>
              <a:rPr lang="cs-CZ" sz="2800" b="1" dirty="0">
                <a:cs typeface="Times New Roman" pitchFamily="18" charset="0"/>
              </a:rPr>
              <a:t>zahajuje ihned po zvládnutí šoku , </a:t>
            </a:r>
            <a:r>
              <a:rPr lang="cs-CZ" sz="2800" b="1" dirty="0" err="1">
                <a:cs typeface="Times New Roman" pitchFamily="18" charset="0"/>
              </a:rPr>
              <a:t>t.j</a:t>
            </a:r>
            <a:r>
              <a:rPr lang="cs-CZ" sz="2800" b="1" dirty="0">
                <a:cs typeface="Times New Roman" pitchFamily="18" charset="0"/>
              </a:rPr>
              <a:t>. po  dosažení </a:t>
            </a:r>
          </a:p>
          <a:p>
            <a:pPr marL="274320" indent="-274320" eaLnBrk="1" fontAlgn="auto" hangingPunct="1">
              <a:spcAft>
                <a:spcPts val="0"/>
              </a:spcAft>
              <a:buFont typeface="Wingdings" pitchFamily="2" charset="2"/>
              <a:buNone/>
              <a:defRPr/>
            </a:pPr>
            <a:r>
              <a:rPr lang="cs-CZ" sz="2800" b="1" dirty="0" err="1">
                <a:cs typeface="Times New Roman" pitchFamily="18" charset="0"/>
              </a:rPr>
              <a:t>hemodynamické</a:t>
            </a:r>
            <a:r>
              <a:rPr lang="cs-CZ" sz="2800" b="1" dirty="0">
                <a:cs typeface="Times New Roman" pitchFamily="18" charset="0"/>
              </a:rPr>
              <a:t> stability </a:t>
            </a:r>
          </a:p>
          <a:p>
            <a:pPr marL="365760" indent="-256032" eaLnBrk="1" fontAlgn="auto" hangingPunct="1">
              <a:spcAft>
                <a:spcPts val="0"/>
              </a:spcAft>
              <a:buFontTx/>
              <a:buChar char="-"/>
              <a:defRPr/>
            </a:pPr>
            <a:r>
              <a:rPr lang="cs-CZ" sz="2800" b="1" dirty="0">
                <a:cs typeface="Times New Roman" pitchFamily="18" charset="0"/>
              </a:rPr>
              <a:t>adekvátní </a:t>
            </a:r>
            <a:r>
              <a:rPr lang="cs-CZ" sz="2800" b="1" dirty="0" err="1">
                <a:cs typeface="Times New Roman" pitchFamily="18" charset="0"/>
              </a:rPr>
              <a:t>perfuzní</a:t>
            </a:r>
            <a:r>
              <a:rPr lang="cs-CZ" sz="2800" b="1" dirty="0">
                <a:cs typeface="Times New Roman" pitchFamily="18" charset="0"/>
              </a:rPr>
              <a:t> tlak </a:t>
            </a:r>
          </a:p>
          <a:p>
            <a:pPr marL="365760" indent="-256032" eaLnBrk="1" fontAlgn="auto" hangingPunct="1">
              <a:spcAft>
                <a:spcPts val="0"/>
              </a:spcAft>
              <a:buFontTx/>
              <a:buChar char="-"/>
              <a:defRPr/>
            </a:pPr>
            <a:r>
              <a:rPr lang="cs-CZ" sz="2800" b="1" dirty="0">
                <a:cs typeface="Times New Roman" pitchFamily="18" charset="0"/>
              </a:rPr>
              <a:t>MAP  ≥60 mm </a:t>
            </a:r>
            <a:r>
              <a:rPr lang="cs-CZ" sz="2800" b="1" dirty="0" err="1">
                <a:cs typeface="Times New Roman" pitchFamily="18" charset="0"/>
              </a:rPr>
              <a:t>Hg</a:t>
            </a:r>
            <a:r>
              <a:rPr lang="cs-CZ" sz="2800" b="1" dirty="0">
                <a:cs typeface="Times New Roman" pitchFamily="18" charset="0"/>
              </a:rPr>
              <a:t>. </a:t>
            </a:r>
          </a:p>
          <a:p>
            <a:pPr marL="365760" indent="-256032" eaLnBrk="1" fontAlgn="auto" hangingPunct="1">
              <a:spcAft>
                <a:spcPts val="0"/>
              </a:spcAft>
              <a:buFontTx/>
              <a:buChar char="-"/>
              <a:defRPr/>
            </a:pPr>
            <a:r>
              <a:rPr lang="cs-CZ" sz="2800" b="1" dirty="0">
                <a:cs typeface="Times New Roman" pitchFamily="18" charset="0"/>
              </a:rPr>
              <a:t>stabilní dávky </a:t>
            </a:r>
            <a:r>
              <a:rPr lang="cs-CZ" sz="2800" b="1" dirty="0" err="1">
                <a:cs typeface="Times New Roman" pitchFamily="18" charset="0"/>
              </a:rPr>
              <a:t>vasopresorické</a:t>
            </a:r>
            <a:r>
              <a:rPr lang="cs-CZ" sz="2800" b="1" dirty="0">
                <a:cs typeface="Times New Roman" pitchFamily="18" charset="0"/>
              </a:rPr>
              <a:t> podpory </a:t>
            </a:r>
          </a:p>
          <a:p>
            <a:pPr marL="365760" indent="-256032" eaLnBrk="1" fontAlgn="auto" hangingPunct="1">
              <a:spcAft>
                <a:spcPts val="0"/>
              </a:spcAft>
              <a:buFontTx/>
              <a:buChar char="-"/>
              <a:defRPr/>
            </a:pPr>
            <a:r>
              <a:rPr lang="cs-CZ" sz="2800" b="1" dirty="0">
                <a:cs typeface="Times New Roman" pitchFamily="18" charset="0"/>
              </a:rPr>
              <a:t>stabilní nebo klesající laktát a ustupující  metabolická acidóza </a:t>
            </a:r>
          </a:p>
        </p:txBody>
      </p:sp>
      <p:sp>
        <p:nvSpPr>
          <p:cNvPr id="3" name="Nadpis 2">
            <a:extLst>
              <a:ext uri="{FF2B5EF4-FFF2-40B4-BE49-F238E27FC236}">
                <a16:creationId xmlns:a16="http://schemas.microsoft.com/office/drawing/2014/main" id="{2C36011E-F003-4F31-A279-3161ECD82324}"/>
              </a:ext>
            </a:extLst>
          </p:cNvPr>
          <p:cNvSpPr>
            <a:spLocks noGrp="1"/>
          </p:cNvSpPr>
          <p:nvPr>
            <p:ph type="title"/>
          </p:nvPr>
        </p:nvSpPr>
        <p:spPr>
          <a:xfrm>
            <a:off x="457200" y="274638"/>
            <a:ext cx="8229600" cy="922114"/>
          </a:xfrm>
        </p:spPr>
        <p:txBody>
          <a:bodyPr/>
          <a:lstStyle/>
          <a:p>
            <a:pPr algn="ctr" eaLnBrk="1" hangingPunct="1">
              <a:defRPr/>
            </a:pPr>
            <a:r>
              <a:rPr lang="cs-CZ" dirty="0" err="1">
                <a:solidFill>
                  <a:srgbClr val="0070C0"/>
                </a:solidFill>
                <a:effectLst/>
                <a:latin typeface="Times New Roman" pitchFamily="18" charset="0"/>
                <a:cs typeface="Times New Roman" pitchFamily="18" charset="0"/>
              </a:rPr>
              <a:t>Timing</a:t>
            </a:r>
            <a:r>
              <a:rPr lang="cs-CZ" dirty="0">
                <a:solidFill>
                  <a:srgbClr val="0070C0"/>
                </a:solidFill>
                <a:effectLst/>
                <a:latin typeface="Times New Roman" pitchFamily="18" charset="0"/>
                <a:cs typeface="Times New Roman" pitchFamily="18" charset="0"/>
              </a:rPr>
              <a:t> nutriční podpory</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Zástupný symbol pro obsah 2">
            <a:extLst>
              <a:ext uri="{FF2B5EF4-FFF2-40B4-BE49-F238E27FC236}">
                <a16:creationId xmlns:a16="http://schemas.microsoft.com/office/drawing/2014/main" id="{56213F32-22B5-432D-827C-48D950981DB1}"/>
              </a:ext>
            </a:extLst>
          </p:cNvPr>
          <p:cNvSpPr>
            <a:spLocks noGrp="1"/>
          </p:cNvSpPr>
          <p:nvPr>
            <p:ph idx="1"/>
          </p:nvPr>
        </p:nvSpPr>
        <p:spPr>
          <a:xfrm>
            <a:off x="642938" y="1600200"/>
            <a:ext cx="7858125" cy="4900613"/>
          </a:xfrm>
        </p:spPr>
        <p:txBody>
          <a:bodyPr/>
          <a:lstStyle/>
          <a:p>
            <a:pPr eaLnBrk="1" hangingPunct="1">
              <a:buFont typeface="Wingdings 2" panose="05020102010507070707" pitchFamily="18" charset="2"/>
              <a:buNone/>
            </a:pPr>
            <a:r>
              <a:rPr lang="cs-CZ" altLang="cs-CZ" sz="3600" b="1"/>
              <a:t>   </a:t>
            </a:r>
          </a:p>
          <a:p>
            <a:pPr eaLnBrk="1" hangingPunct="1">
              <a:buFont typeface="Wingdings 2" panose="05020102010507070707" pitchFamily="18" charset="2"/>
              <a:buNone/>
            </a:pPr>
            <a:r>
              <a:rPr lang="cs-CZ" altLang="cs-CZ" sz="3600" b="1"/>
              <a:t> Nutriční podpora kriticky nemocného  </a:t>
            </a:r>
          </a:p>
          <a:p>
            <a:pPr eaLnBrk="1" hangingPunct="1">
              <a:buFont typeface="Wingdings 2" panose="05020102010507070707" pitchFamily="18" charset="2"/>
              <a:buNone/>
            </a:pPr>
            <a:r>
              <a:rPr lang="cs-CZ" altLang="cs-CZ" sz="3600" b="1"/>
              <a:t> vytváří optimální podmínky pro  jeho </a:t>
            </a:r>
          </a:p>
          <a:p>
            <a:pPr eaLnBrk="1" hangingPunct="1">
              <a:buFont typeface="Wingdings 2" panose="05020102010507070707" pitchFamily="18" charset="2"/>
              <a:buNone/>
            </a:pPr>
            <a:r>
              <a:rPr lang="cs-CZ" altLang="cs-CZ" sz="3600" b="1"/>
              <a:t> anabolické  a reparační procesy, pro </a:t>
            </a:r>
          </a:p>
          <a:p>
            <a:pPr eaLnBrk="1" hangingPunct="1">
              <a:buFont typeface="Wingdings 2" panose="05020102010507070707" pitchFamily="18" charset="2"/>
              <a:buNone/>
            </a:pPr>
            <a:r>
              <a:rPr lang="cs-CZ" altLang="cs-CZ" sz="3600" b="1"/>
              <a:t> obranné mechanizmy, autoregulaci a </a:t>
            </a:r>
          </a:p>
          <a:p>
            <a:pPr eaLnBrk="1" hangingPunct="1">
              <a:buFont typeface="Wingdings 2" panose="05020102010507070707" pitchFamily="18" charset="2"/>
              <a:buNone/>
            </a:pPr>
            <a:r>
              <a:rPr lang="cs-CZ" altLang="cs-CZ" sz="3600" b="1"/>
              <a:t> ve svých důsledcích i prostředí pro </a:t>
            </a:r>
          </a:p>
          <a:p>
            <a:pPr eaLnBrk="1" hangingPunct="1">
              <a:buFont typeface="Wingdings 2" panose="05020102010507070707" pitchFamily="18" charset="2"/>
              <a:buNone/>
            </a:pPr>
            <a:r>
              <a:rPr lang="cs-CZ" altLang="cs-CZ" sz="3600" b="1"/>
              <a:t> úspěch cílené léčby. </a:t>
            </a:r>
            <a:endParaRPr lang="cs-CZ" altLang="cs-CZ" sz="3600"/>
          </a:p>
          <a:p>
            <a:pPr eaLnBrk="1" hangingPunct="1"/>
            <a:endParaRPr lang="cs-CZ" altLang="cs-CZ" sz="3600"/>
          </a:p>
        </p:txBody>
      </p:sp>
      <p:sp>
        <p:nvSpPr>
          <p:cNvPr id="2" name="Nadpis 1">
            <a:extLst>
              <a:ext uri="{FF2B5EF4-FFF2-40B4-BE49-F238E27FC236}">
                <a16:creationId xmlns:a16="http://schemas.microsoft.com/office/drawing/2014/main" id="{C2D7ADFC-0FD5-4BEF-85A2-7DF13478B742}"/>
              </a:ext>
            </a:extLst>
          </p:cNvPr>
          <p:cNvSpPr>
            <a:spLocks noGrp="1"/>
          </p:cNvSpPr>
          <p:nvPr>
            <p:ph type="title"/>
          </p:nvPr>
        </p:nvSpPr>
        <p:spPr/>
        <p:txBody>
          <a:bodyPr/>
          <a:lstStyle/>
          <a:p>
            <a:pPr eaLnBrk="1" fontAlgn="auto" hangingPunct="1">
              <a:spcAft>
                <a:spcPts val="0"/>
              </a:spcAft>
              <a:defRPr/>
            </a:pPr>
            <a:endParaRPr lang="cs-CZ"/>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Zástupný symbol pro obsah 1">
            <a:extLst>
              <a:ext uri="{FF2B5EF4-FFF2-40B4-BE49-F238E27FC236}">
                <a16:creationId xmlns:a16="http://schemas.microsoft.com/office/drawing/2014/main" id="{99807243-82F2-4CE4-AD24-71E785EA1686}"/>
              </a:ext>
            </a:extLst>
          </p:cNvPr>
          <p:cNvSpPr>
            <a:spLocks noGrp="1"/>
          </p:cNvSpPr>
          <p:nvPr>
            <p:ph idx="1"/>
          </p:nvPr>
        </p:nvSpPr>
        <p:spPr>
          <a:xfrm>
            <a:off x="323850" y="1557338"/>
            <a:ext cx="8353425" cy="4522787"/>
          </a:xfrm>
        </p:spPr>
        <p:txBody>
          <a:bodyPr/>
          <a:lstStyle/>
          <a:p>
            <a:pPr eaLnBrk="1" hangingPunct="1">
              <a:buClr>
                <a:srgbClr val="FF00FF"/>
              </a:buClr>
              <a:buSzPct val="65000"/>
              <a:buFont typeface="Wingdings" pitchFamily="2" charset="2"/>
              <a:buChar char="ü"/>
              <a:defRPr/>
            </a:pPr>
            <a:r>
              <a:rPr lang="cs-CZ" sz="2800" b="1" dirty="0">
                <a:cs typeface="Times New Roman" pitchFamily="18" charset="0"/>
              </a:rPr>
              <a:t>preference EV  před PV   </a:t>
            </a:r>
            <a:r>
              <a:rPr lang="cs-CZ" sz="2800" dirty="0">
                <a:cs typeface="Times New Roman" pitchFamily="18" charset="0"/>
              </a:rPr>
              <a:t>   </a:t>
            </a:r>
          </a:p>
          <a:p>
            <a:pPr eaLnBrk="1" hangingPunct="1">
              <a:buClr>
                <a:srgbClr val="FF00FF"/>
              </a:buClr>
              <a:buSzPct val="65000"/>
              <a:buFont typeface="Wingdings" pitchFamily="2" charset="2"/>
              <a:buChar char="ü"/>
              <a:defRPr/>
            </a:pPr>
            <a:r>
              <a:rPr lang="cs-CZ" sz="2800" b="1" dirty="0">
                <a:cs typeface="Times New Roman" pitchFamily="18" charset="0"/>
              </a:rPr>
              <a:t>zahájení časné EV  24-48 hod od přijmu</a:t>
            </a:r>
          </a:p>
          <a:p>
            <a:pPr eaLnBrk="1" hangingPunct="1">
              <a:buClr>
                <a:srgbClr val="FF00FF"/>
              </a:buClr>
              <a:buSzPct val="65000"/>
              <a:buFont typeface="Wingdings" pitchFamily="2" charset="2"/>
              <a:buChar char="ü"/>
              <a:defRPr/>
            </a:pPr>
            <a:r>
              <a:rPr lang="cs-CZ" sz="2800" b="1" dirty="0">
                <a:cs typeface="Times New Roman" pitchFamily="18" charset="0"/>
              </a:rPr>
              <a:t>časný start PV u pacientů s vysokým nutričním rizikem pokud  je EV kontraindikovaná  nebo není  dostatečná </a:t>
            </a:r>
          </a:p>
          <a:p>
            <a:pPr eaLnBrk="1" hangingPunct="1">
              <a:buSzPct val="65000"/>
              <a:buFont typeface="Wingdings 3" panose="05040102010807070707" pitchFamily="18" charset="2"/>
              <a:buChar char=""/>
              <a:defRPr/>
            </a:pPr>
            <a:endParaRPr lang="cs-CZ" sz="2800" b="1" dirty="0">
              <a:cs typeface="Times New Roman" pitchFamily="18" charset="0"/>
            </a:endParaRPr>
          </a:p>
          <a:p>
            <a:pPr marL="109537" indent="0" eaLnBrk="1" fontAlgn="auto" hangingPunct="1">
              <a:spcAft>
                <a:spcPts val="0"/>
              </a:spcAft>
              <a:buFont typeface="Wingdings 3" panose="05040102010807070707" pitchFamily="18" charset="2"/>
              <a:buNone/>
              <a:defRPr/>
            </a:pPr>
            <a:r>
              <a:rPr lang="cs-CZ" altLang="cs-CZ" sz="2400" b="1" dirty="0">
                <a:cs typeface="Times New Roman" pitchFamily="18" charset="0"/>
              </a:rPr>
              <a:t>    </a:t>
            </a:r>
            <a:endParaRPr lang="cs-CZ" altLang="cs-CZ" sz="2800" dirty="0"/>
          </a:p>
          <a:p>
            <a:pPr eaLnBrk="1" hangingPunct="1">
              <a:buSzPct val="65000"/>
              <a:buFont typeface="Wingdings 3" panose="05040102010807070707" pitchFamily="18" charset="2"/>
              <a:buChar char=""/>
              <a:defRPr/>
            </a:pPr>
            <a:endParaRPr lang="cs-CZ" sz="2800" b="1" dirty="0">
              <a:cs typeface="Times New Roman" pitchFamily="18" charset="0"/>
            </a:endParaRPr>
          </a:p>
          <a:p>
            <a:pPr eaLnBrk="1" hangingPunct="1">
              <a:defRPr/>
            </a:pPr>
            <a:endParaRPr lang="cs-CZ" dirty="0"/>
          </a:p>
          <a:p>
            <a:pPr eaLnBrk="1" hangingPunct="1">
              <a:defRPr/>
            </a:pPr>
            <a:endParaRPr lang="cs-CZ" dirty="0"/>
          </a:p>
        </p:txBody>
      </p:sp>
      <p:sp>
        <p:nvSpPr>
          <p:cNvPr id="3" name="Nadpis 2">
            <a:extLst>
              <a:ext uri="{FF2B5EF4-FFF2-40B4-BE49-F238E27FC236}">
                <a16:creationId xmlns:a16="http://schemas.microsoft.com/office/drawing/2014/main" id="{D282875C-88F7-43FB-9387-2D19AF4A3FA9}"/>
              </a:ext>
            </a:extLst>
          </p:cNvPr>
          <p:cNvSpPr>
            <a:spLocks noGrp="1"/>
          </p:cNvSpPr>
          <p:nvPr>
            <p:ph type="title"/>
          </p:nvPr>
        </p:nvSpPr>
        <p:spPr/>
        <p:txBody>
          <a:bodyPr/>
          <a:lstStyle/>
          <a:p>
            <a:pPr algn="ctr" eaLnBrk="1" fontAlgn="auto" hangingPunct="1">
              <a:spcAft>
                <a:spcPts val="0"/>
              </a:spcAft>
              <a:defRPr/>
            </a:pPr>
            <a:r>
              <a:rPr lang="cs-CZ" sz="4000" dirty="0">
                <a:solidFill>
                  <a:srgbClr val="0070C0"/>
                </a:solidFill>
                <a:effectLst/>
                <a:latin typeface="Times New Roman" panose="02020603050405020304" pitchFamily="18" charset="0"/>
                <a:cs typeface="Times New Roman" panose="02020603050405020304" pitchFamily="18" charset="0"/>
              </a:rPr>
              <a:t> Volba výživy   </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Zástupný symbol pro obsah 1">
            <a:extLst>
              <a:ext uri="{FF2B5EF4-FFF2-40B4-BE49-F238E27FC236}">
                <a16:creationId xmlns:a16="http://schemas.microsoft.com/office/drawing/2014/main" id="{D39D2CAA-476E-414D-96ED-00C4FF076815}"/>
              </a:ext>
            </a:extLst>
          </p:cNvPr>
          <p:cNvSpPr>
            <a:spLocks noGrp="1"/>
          </p:cNvSpPr>
          <p:nvPr>
            <p:ph idx="1"/>
          </p:nvPr>
        </p:nvSpPr>
        <p:spPr>
          <a:xfrm>
            <a:off x="250825" y="1412875"/>
            <a:ext cx="8713788" cy="4525963"/>
          </a:xfrm>
        </p:spPr>
        <p:txBody>
          <a:bodyPr/>
          <a:lstStyle/>
          <a:p>
            <a:pPr eaLnBrk="1" hangingPunct="1">
              <a:buClr>
                <a:srgbClr val="FF00FF"/>
              </a:buClr>
              <a:buFont typeface="Wingdings" panose="05000000000000000000" pitchFamily="2" charset="2"/>
              <a:buChar char="ü"/>
            </a:pPr>
            <a:r>
              <a:rPr lang="cs-CZ" altLang="cs-CZ" b="1">
                <a:cs typeface="Times New Roman" panose="02020603050405020304" pitchFamily="18" charset="0"/>
              </a:rPr>
              <a:t> U pacientů s nízkým nutričním rizikem ( NRS 2002 ≤3 nebo NUTRIC score ≤5), u kterých je EV kontraindikovaná  se  doporučuje  pozdržet zahájení TPV až do  7. dne od přijetí na JIP  (ASPEN) </a:t>
            </a:r>
          </a:p>
          <a:p>
            <a:pPr eaLnBrk="1" hangingPunct="1">
              <a:buClr>
                <a:srgbClr val="FF00FF"/>
              </a:buClr>
              <a:buFont typeface="Wingdings 3" panose="05040102010807070707" pitchFamily="18" charset="2"/>
              <a:buNone/>
            </a:pPr>
            <a:r>
              <a:rPr lang="cs-CZ" altLang="cs-CZ" b="1">
                <a:cs typeface="Times New Roman" panose="02020603050405020304" pitchFamily="18" charset="0"/>
              </a:rPr>
              <a:t> </a:t>
            </a:r>
          </a:p>
          <a:p>
            <a:pPr eaLnBrk="1" hangingPunct="1">
              <a:buClr>
                <a:srgbClr val="FF00FF"/>
              </a:buClr>
              <a:buFont typeface="Wingdings" panose="05000000000000000000" pitchFamily="2" charset="2"/>
              <a:buChar char="ü"/>
            </a:pPr>
            <a:r>
              <a:rPr lang="cs-CZ" altLang="cs-CZ" b="1">
                <a:cs typeface="Times New Roman" panose="02020603050405020304" pitchFamily="18" charset="0"/>
              </a:rPr>
              <a:t>Vzhledem k tomu, že populace kriticky nemocných  a jejich nutriční riziko je velmi variabilní, je důležité klinické zhodnocení stavu pacienta a zvážení </a:t>
            </a:r>
          </a:p>
          <a:p>
            <a:pPr eaLnBrk="1" hangingPunct="1">
              <a:buClr>
                <a:srgbClr val="FF00FF"/>
              </a:buClr>
              <a:buFont typeface="Wingdings 3" panose="05040102010807070707" pitchFamily="18" charset="2"/>
              <a:buNone/>
            </a:pPr>
            <a:r>
              <a:rPr lang="cs-CZ" altLang="cs-CZ" b="1">
                <a:cs typeface="Times New Roman" panose="02020603050405020304" pitchFamily="18" charset="0"/>
              </a:rPr>
              <a:t>   benefitu PV. </a:t>
            </a:r>
          </a:p>
          <a:p>
            <a:pPr eaLnBrk="1" hangingPunct="1"/>
            <a:endParaRPr lang="cs-CZ" altLang="cs-CZ" b="1">
              <a:cs typeface="Times New Roman" panose="02020603050405020304" pitchFamily="18" charset="0"/>
            </a:endParaRPr>
          </a:p>
          <a:p>
            <a:pPr eaLnBrk="1" hangingPunct="1"/>
            <a:endParaRPr lang="cs-CZ" altLang="cs-CZ" b="1">
              <a:cs typeface="Times New Roman" panose="02020603050405020304" pitchFamily="18" charset="0"/>
            </a:endParaRPr>
          </a:p>
        </p:txBody>
      </p:sp>
      <p:sp>
        <p:nvSpPr>
          <p:cNvPr id="3" name="Nadpis 2">
            <a:extLst>
              <a:ext uri="{FF2B5EF4-FFF2-40B4-BE49-F238E27FC236}">
                <a16:creationId xmlns:a16="http://schemas.microsoft.com/office/drawing/2014/main" id="{A2D8D19F-0921-4B8F-BDF5-087E8DA04082}"/>
              </a:ext>
            </a:extLst>
          </p:cNvPr>
          <p:cNvSpPr>
            <a:spLocks noGrp="1"/>
          </p:cNvSpPr>
          <p:nvPr>
            <p:ph type="title"/>
          </p:nvPr>
        </p:nvSpPr>
        <p:spPr/>
        <p:txBody>
          <a:bodyPr>
            <a:normAutofit fontScale="90000"/>
          </a:bodyPr>
          <a:lstStyle/>
          <a:p>
            <a:pPr eaLnBrk="1" fontAlgn="auto" hangingPunct="1">
              <a:spcAft>
                <a:spcPts val="0"/>
              </a:spcAft>
              <a:defRPr/>
            </a:pPr>
            <a:r>
              <a:rPr lang="cs-CZ" dirty="0"/>
              <a:t> </a:t>
            </a:r>
            <a:r>
              <a:rPr lang="cs-CZ" sz="4400" dirty="0">
                <a:solidFill>
                  <a:srgbClr val="0070C0"/>
                </a:solidFill>
                <a:effectLst/>
                <a:latin typeface="Times New Roman" pitchFamily="18" charset="0"/>
                <a:cs typeface="Times New Roman" pitchFamily="18" charset="0"/>
              </a:rPr>
              <a:t>Kdy použít parenterální výživu  v IP  </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Zástupný symbol pro obsah 1">
            <a:extLst>
              <a:ext uri="{FF2B5EF4-FFF2-40B4-BE49-F238E27FC236}">
                <a16:creationId xmlns:a16="http://schemas.microsoft.com/office/drawing/2014/main" id="{BD7C76D1-C5BF-40B6-A3E2-37B7FD0C9418}"/>
              </a:ext>
            </a:extLst>
          </p:cNvPr>
          <p:cNvSpPr>
            <a:spLocks noGrp="1"/>
          </p:cNvSpPr>
          <p:nvPr>
            <p:ph idx="1"/>
          </p:nvPr>
        </p:nvSpPr>
        <p:spPr>
          <a:xfrm>
            <a:off x="395288" y="1481138"/>
            <a:ext cx="8280400" cy="4525962"/>
          </a:xfrm>
        </p:spPr>
        <p:txBody>
          <a:bodyPr/>
          <a:lstStyle/>
          <a:p>
            <a:pPr>
              <a:buFont typeface="Wingdings 3" panose="05040102010807070707" pitchFamily="18" charset="2"/>
              <a:buNone/>
            </a:pPr>
            <a:endParaRPr lang="cs-CZ" altLang="cs-CZ" b="1"/>
          </a:p>
          <a:p>
            <a:pPr>
              <a:buFont typeface="Wingdings 3" panose="05040102010807070707" pitchFamily="18" charset="2"/>
              <a:buNone/>
            </a:pPr>
            <a:endParaRPr lang="cs-CZ" altLang="cs-CZ" b="1"/>
          </a:p>
          <a:p>
            <a:pPr>
              <a:buFont typeface="Wingdings 3" panose="05040102010807070707" pitchFamily="18" charset="2"/>
              <a:buNone/>
            </a:pPr>
            <a:r>
              <a:rPr lang="cs-CZ" altLang="cs-CZ" b="1"/>
              <a:t>Konsenzus expertů  doporučuje u pacientů s vysokým </a:t>
            </a:r>
          </a:p>
          <a:p>
            <a:pPr>
              <a:buFont typeface="Wingdings 3" panose="05040102010807070707" pitchFamily="18" charset="2"/>
              <a:buNone/>
            </a:pPr>
            <a:r>
              <a:rPr lang="cs-CZ" altLang="cs-CZ" b="1"/>
              <a:t>nutričním rizikem ( NRS 2002 ≥5  nebo  NUTRIC </a:t>
            </a:r>
          </a:p>
          <a:p>
            <a:pPr>
              <a:buFont typeface="Wingdings 3" panose="05040102010807070707" pitchFamily="18" charset="2"/>
              <a:buNone/>
            </a:pPr>
            <a:r>
              <a:rPr lang="cs-CZ" altLang="cs-CZ" b="1"/>
              <a:t>score ≥5), nebo u pacientů s těžkou malnutricí  a </a:t>
            </a:r>
          </a:p>
          <a:p>
            <a:pPr>
              <a:buFont typeface="Wingdings 3" panose="05040102010807070707" pitchFamily="18" charset="2"/>
              <a:buNone/>
            </a:pPr>
            <a:r>
              <a:rPr lang="cs-CZ" altLang="cs-CZ" b="1"/>
              <a:t>s kontraindikací  EV,  nasadit PV hned jakmile to stav </a:t>
            </a:r>
          </a:p>
          <a:p>
            <a:pPr>
              <a:buFont typeface="Wingdings 3" panose="05040102010807070707" pitchFamily="18" charset="2"/>
              <a:buNone/>
            </a:pPr>
            <a:r>
              <a:rPr lang="cs-CZ" altLang="cs-CZ" b="1"/>
              <a:t>pacienta umožňuje (48 – 72 hod. od příjmu).  </a:t>
            </a:r>
          </a:p>
          <a:p>
            <a:endParaRPr lang="cs-CZ" altLang="cs-CZ"/>
          </a:p>
        </p:txBody>
      </p:sp>
      <p:sp>
        <p:nvSpPr>
          <p:cNvPr id="3" name="Nadpis 2">
            <a:extLst>
              <a:ext uri="{FF2B5EF4-FFF2-40B4-BE49-F238E27FC236}">
                <a16:creationId xmlns:a16="http://schemas.microsoft.com/office/drawing/2014/main" id="{EFC5CD46-3127-48EE-AFA8-9BF4DA1A953E}"/>
              </a:ext>
            </a:extLst>
          </p:cNvPr>
          <p:cNvSpPr>
            <a:spLocks noGrp="1"/>
          </p:cNvSpPr>
          <p:nvPr>
            <p:ph type="title"/>
          </p:nvPr>
        </p:nvSpPr>
        <p:spPr>
          <a:xfrm>
            <a:off x="467544" y="260648"/>
            <a:ext cx="8229600" cy="1143000"/>
          </a:xfrm>
        </p:spPr>
        <p:txBody>
          <a:bodyPr>
            <a:noAutofit/>
          </a:bodyPr>
          <a:lstStyle/>
          <a:p>
            <a:pPr>
              <a:defRPr/>
            </a:pPr>
            <a:r>
              <a:rPr lang="cs-CZ" sz="3200" dirty="0">
                <a:solidFill>
                  <a:srgbClr val="0070C0"/>
                </a:solidFill>
                <a:effectLst/>
              </a:rPr>
              <a:t>A.S.P.E.N. </a:t>
            </a:r>
            <a:r>
              <a:rPr lang="en-US" sz="3200" dirty="0">
                <a:solidFill>
                  <a:srgbClr val="0070C0"/>
                </a:solidFill>
                <a:effectLst/>
              </a:rPr>
              <a:t>Guidelines for the Provision and Assessment of Nutrition</a:t>
            </a:r>
            <a:r>
              <a:rPr lang="cs-CZ" sz="3200" dirty="0">
                <a:solidFill>
                  <a:srgbClr val="0070C0"/>
                </a:solidFill>
                <a:effectLst/>
              </a:rPr>
              <a:t> </a:t>
            </a:r>
            <a:r>
              <a:rPr lang="en-US" sz="3200" dirty="0">
                <a:solidFill>
                  <a:srgbClr val="0070C0"/>
                </a:solidFill>
                <a:effectLst/>
              </a:rPr>
              <a:t>Support Therapy in the Adult Critically Ill Patient: </a:t>
            </a:r>
            <a:endParaRPr lang="cs-CZ" sz="3200" dirty="0">
              <a:solidFill>
                <a:srgbClr val="0070C0"/>
              </a:solidFill>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Zástupný symbol pro obsah 1">
            <a:extLst>
              <a:ext uri="{FF2B5EF4-FFF2-40B4-BE49-F238E27FC236}">
                <a16:creationId xmlns:a16="http://schemas.microsoft.com/office/drawing/2014/main" id="{D96D0F65-FB77-4F60-A578-368D4A9AF169}"/>
              </a:ext>
            </a:extLst>
          </p:cNvPr>
          <p:cNvSpPr>
            <a:spLocks noGrp="1"/>
          </p:cNvSpPr>
          <p:nvPr>
            <p:ph idx="1"/>
          </p:nvPr>
        </p:nvSpPr>
        <p:spPr>
          <a:xfrm>
            <a:off x="457200" y="1773238"/>
            <a:ext cx="8229600" cy="4233862"/>
          </a:xfrm>
        </p:spPr>
        <p:txBody>
          <a:bodyPr/>
          <a:lstStyle/>
          <a:p>
            <a:pPr>
              <a:buFont typeface="Wingdings 3" panose="05040102010807070707" pitchFamily="18" charset="2"/>
              <a:buNone/>
            </a:pPr>
            <a:endParaRPr lang="cs-CZ" altLang="cs-CZ" b="1"/>
          </a:p>
          <a:p>
            <a:pPr>
              <a:buFont typeface="Wingdings 3" panose="05040102010807070707" pitchFamily="18" charset="2"/>
              <a:buNone/>
            </a:pPr>
            <a:r>
              <a:rPr lang="cs-CZ" altLang="cs-CZ" b="1"/>
              <a:t>U pacientů kriticky nemocných bez ohledu na jejich </a:t>
            </a:r>
          </a:p>
          <a:p>
            <a:pPr>
              <a:buFont typeface="Wingdings 3" panose="05040102010807070707" pitchFamily="18" charset="2"/>
              <a:buNone/>
            </a:pPr>
            <a:r>
              <a:rPr lang="cs-CZ" altLang="cs-CZ" b="1"/>
              <a:t>nutriční riziko,  u kterých není možné EV po 7-10 </a:t>
            </a:r>
          </a:p>
          <a:p>
            <a:pPr>
              <a:buFont typeface="Wingdings 3" panose="05040102010807070707" pitchFamily="18" charset="2"/>
              <a:buNone/>
            </a:pPr>
            <a:r>
              <a:rPr lang="cs-CZ" altLang="cs-CZ" b="1"/>
              <a:t>dnech  (ASPEN) po 4-5 dnech (ESPEN) dosáhnout </a:t>
            </a:r>
          </a:p>
          <a:p>
            <a:pPr>
              <a:buFont typeface="Wingdings 3" panose="05040102010807070707" pitchFamily="18" charset="2"/>
              <a:buNone/>
            </a:pPr>
            <a:r>
              <a:rPr lang="cs-CZ" altLang="cs-CZ" b="1"/>
              <a:t>&gt;60% energetické a proteinové potřeby se doporučuje  </a:t>
            </a:r>
          </a:p>
          <a:p>
            <a:pPr>
              <a:buFont typeface="Wingdings 3" panose="05040102010807070707" pitchFamily="18" charset="2"/>
              <a:buNone/>
            </a:pPr>
            <a:r>
              <a:rPr lang="cs-CZ" altLang="cs-CZ" b="1"/>
              <a:t>použití dodatkové PV.  </a:t>
            </a:r>
          </a:p>
          <a:p>
            <a:endParaRPr lang="cs-CZ" altLang="cs-CZ"/>
          </a:p>
        </p:txBody>
      </p:sp>
      <p:sp>
        <p:nvSpPr>
          <p:cNvPr id="3" name="Nadpis 2">
            <a:extLst>
              <a:ext uri="{FF2B5EF4-FFF2-40B4-BE49-F238E27FC236}">
                <a16:creationId xmlns:a16="http://schemas.microsoft.com/office/drawing/2014/main" id="{C6B97F9B-F43E-4724-BA50-15B8F7FF21CD}"/>
              </a:ext>
            </a:extLst>
          </p:cNvPr>
          <p:cNvSpPr>
            <a:spLocks noGrp="1"/>
          </p:cNvSpPr>
          <p:nvPr>
            <p:ph type="title"/>
          </p:nvPr>
        </p:nvSpPr>
        <p:spPr/>
        <p:txBody>
          <a:bodyPr>
            <a:noAutofit/>
          </a:bodyPr>
          <a:lstStyle/>
          <a:p>
            <a:pPr>
              <a:defRPr/>
            </a:pPr>
            <a:r>
              <a:rPr lang="cs-CZ" sz="4000" dirty="0">
                <a:solidFill>
                  <a:srgbClr val="0070C0"/>
                </a:solidFill>
                <a:latin typeface="Times New Roman" pitchFamily="18" charset="0"/>
                <a:cs typeface="Times New Roman" pitchFamily="18" charset="0"/>
              </a:rPr>
              <a:t>Kdy použít p</a:t>
            </a:r>
            <a:r>
              <a:rPr lang="cs-CZ" sz="4000" dirty="0">
                <a:solidFill>
                  <a:srgbClr val="0070C0"/>
                </a:solidFill>
                <a:effectLst/>
                <a:latin typeface="Times New Roman" pitchFamily="18" charset="0"/>
                <a:cs typeface="Times New Roman" pitchFamily="18" charset="0"/>
              </a:rPr>
              <a:t>arenterální výživu v  IP</a:t>
            </a:r>
            <a:endParaRPr lang="cs-CZ" sz="400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Zástupný symbol pro obsah 2">
            <a:extLst>
              <a:ext uri="{FF2B5EF4-FFF2-40B4-BE49-F238E27FC236}">
                <a16:creationId xmlns:a16="http://schemas.microsoft.com/office/drawing/2014/main" id="{57F28B60-D5DE-4FF6-9D36-8BF2BA779D20}"/>
              </a:ext>
            </a:extLst>
          </p:cNvPr>
          <p:cNvSpPr>
            <a:spLocks noGrp="1"/>
          </p:cNvSpPr>
          <p:nvPr>
            <p:ph idx="1"/>
          </p:nvPr>
        </p:nvSpPr>
        <p:spPr>
          <a:xfrm>
            <a:off x="684213" y="1481138"/>
            <a:ext cx="7848600" cy="4525962"/>
          </a:xfrm>
        </p:spPr>
        <p:txBody>
          <a:bodyPr/>
          <a:lstStyle/>
          <a:p>
            <a:pPr eaLnBrk="1" hangingPunct="1">
              <a:buClr>
                <a:srgbClr val="CC0099"/>
              </a:buClr>
              <a:buFont typeface="Wingdings" panose="05000000000000000000" pitchFamily="2" charset="2"/>
              <a:buChar char="ü"/>
            </a:pPr>
            <a:endParaRPr lang="cs-CZ" altLang="cs-CZ" sz="3600" b="1"/>
          </a:p>
          <a:p>
            <a:pPr eaLnBrk="1" hangingPunct="1">
              <a:buClr>
                <a:srgbClr val="CC0099"/>
              </a:buClr>
              <a:buFont typeface="Wingdings" panose="05000000000000000000" pitchFamily="2" charset="2"/>
              <a:buChar char="ü"/>
            </a:pPr>
            <a:r>
              <a:rPr lang="cs-CZ" altLang="cs-CZ" sz="3200" b="1"/>
              <a:t> upřednostňujeme  aplikaci formou </a:t>
            </a:r>
          </a:p>
          <a:p>
            <a:pPr eaLnBrk="1" hangingPunct="1">
              <a:buClr>
                <a:srgbClr val="CC0099"/>
              </a:buClr>
              <a:buFont typeface="Wingdings" panose="05000000000000000000" pitchFamily="2" charset="2"/>
              <a:buNone/>
            </a:pPr>
            <a:r>
              <a:rPr lang="cs-CZ" altLang="cs-CZ" sz="3200" b="1"/>
              <a:t>   A-I-O do CVK </a:t>
            </a:r>
          </a:p>
          <a:p>
            <a:pPr eaLnBrk="1" hangingPunct="1">
              <a:buClr>
                <a:srgbClr val="CC0099"/>
              </a:buClr>
              <a:buFont typeface="Wingdings" panose="05000000000000000000" pitchFamily="2" charset="2"/>
              <a:buChar char="ü"/>
            </a:pPr>
            <a:r>
              <a:rPr lang="cs-CZ" altLang="cs-CZ" sz="3200" b="1"/>
              <a:t> firemní A-I-O vaky maximálně na </a:t>
            </a:r>
          </a:p>
          <a:p>
            <a:pPr eaLnBrk="1" hangingPunct="1">
              <a:buClr>
                <a:srgbClr val="CC0099"/>
              </a:buClr>
              <a:buFont typeface="Wingdings 3" panose="05040102010807070707" pitchFamily="18" charset="2"/>
              <a:buNone/>
            </a:pPr>
            <a:r>
              <a:rPr lang="cs-CZ" altLang="cs-CZ" sz="3200" b="1"/>
              <a:t>   32 hodin</a:t>
            </a:r>
          </a:p>
          <a:p>
            <a:pPr eaLnBrk="1" hangingPunct="1">
              <a:buClr>
                <a:srgbClr val="CC0099"/>
              </a:buClr>
              <a:buFont typeface="Wingdings" panose="05000000000000000000" pitchFamily="2" charset="2"/>
              <a:buChar char="ü"/>
            </a:pPr>
            <a:r>
              <a:rPr lang="cs-CZ" altLang="cs-CZ" sz="3200" b="1"/>
              <a:t>A-I-O z lékárny maximálně na 24 hodin </a:t>
            </a:r>
            <a:endParaRPr lang="cs-CZ" altLang="cs-CZ" sz="3200"/>
          </a:p>
        </p:txBody>
      </p:sp>
      <p:sp>
        <p:nvSpPr>
          <p:cNvPr id="17410" name="Nadpis 1">
            <a:extLst>
              <a:ext uri="{FF2B5EF4-FFF2-40B4-BE49-F238E27FC236}">
                <a16:creationId xmlns:a16="http://schemas.microsoft.com/office/drawing/2014/main" id="{1C0B3409-D236-4F17-AB0C-46487C24AD40}"/>
              </a:ext>
            </a:extLst>
          </p:cNvPr>
          <p:cNvSpPr>
            <a:spLocks noGrp="1"/>
          </p:cNvSpPr>
          <p:nvPr>
            <p:ph type="title"/>
          </p:nvPr>
        </p:nvSpPr>
        <p:spPr/>
        <p:txBody>
          <a:bodyPr/>
          <a:lstStyle/>
          <a:p>
            <a:pPr eaLnBrk="1" fontAlgn="auto" hangingPunct="1">
              <a:spcAft>
                <a:spcPts val="0"/>
              </a:spcAft>
              <a:defRPr/>
            </a:pPr>
            <a:endParaRPr lang="cs-CZ"/>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a:extLst>
              <a:ext uri="{FF2B5EF4-FFF2-40B4-BE49-F238E27FC236}">
                <a16:creationId xmlns:a16="http://schemas.microsoft.com/office/drawing/2014/main" id="{29982B47-7F9A-4A8E-B52D-5E45BCA4F244}"/>
              </a:ext>
            </a:extLst>
          </p:cNvPr>
          <p:cNvSpPr>
            <a:spLocks noGrp="1" noRot="1" noChangeArrowheads="1"/>
          </p:cNvSpPr>
          <p:nvPr>
            <p:ph type="title"/>
          </p:nvPr>
        </p:nvSpPr>
        <p:spPr/>
        <p:txBody>
          <a:bodyPr/>
          <a:lstStyle/>
          <a:p>
            <a:pPr algn="ctr" eaLnBrk="1" fontAlgn="auto" hangingPunct="1">
              <a:spcAft>
                <a:spcPts val="0"/>
              </a:spcAft>
              <a:defRPr/>
            </a:pPr>
            <a:r>
              <a:rPr lang="cs-CZ" sz="4800" dirty="0">
                <a:solidFill>
                  <a:srgbClr val="0070C0"/>
                </a:solidFill>
                <a:effectLst/>
              </a:rPr>
              <a:t>Nutriční substráty</a:t>
            </a:r>
          </a:p>
        </p:txBody>
      </p:sp>
      <p:sp>
        <p:nvSpPr>
          <p:cNvPr id="48131" name="Rectangle 3">
            <a:extLst>
              <a:ext uri="{FF2B5EF4-FFF2-40B4-BE49-F238E27FC236}">
                <a16:creationId xmlns:a16="http://schemas.microsoft.com/office/drawing/2014/main" id="{799ED245-B5BC-43AA-B836-1F6C7F178146}"/>
              </a:ext>
            </a:extLst>
          </p:cNvPr>
          <p:cNvSpPr>
            <a:spLocks noGrp="1" noRot="1" noChangeArrowheads="1"/>
          </p:cNvSpPr>
          <p:nvPr>
            <p:ph sz="quarter" idx="1"/>
          </p:nvPr>
        </p:nvSpPr>
        <p:spPr>
          <a:xfrm>
            <a:off x="539750" y="1901825"/>
            <a:ext cx="8064500" cy="4456113"/>
          </a:xfrm>
        </p:spPr>
        <p:txBody>
          <a:bodyPr>
            <a:normAutofit fontScale="25000" lnSpcReduction="20000"/>
          </a:bodyPr>
          <a:lstStyle/>
          <a:p>
            <a:pPr marL="274320" indent="-274320" eaLnBrk="1" fontAlgn="auto" hangingPunct="1">
              <a:lnSpc>
                <a:spcPct val="90000"/>
              </a:lnSpc>
              <a:spcAft>
                <a:spcPts val="0"/>
              </a:spcAft>
              <a:buClr>
                <a:srgbClr val="FF00FF"/>
              </a:buClr>
              <a:buFont typeface="Wingdings" pitchFamily="2" charset="2"/>
              <a:buNone/>
              <a:defRPr/>
            </a:pPr>
            <a:r>
              <a:rPr lang="cs-CZ" sz="12800" b="1" dirty="0">
                <a:cs typeface="Times New Roman" pitchFamily="18" charset="0"/>
              </a:rPr>
              <a:t>cukry, proteiny, tuky, vitamíny, stopové</a:t>
            </a:r>
            <a:r>
              <a:rPr lang="cs-CZ" sz="12800" b="1" dirty="0"/>
              <a:t> </a:t>
            </a:r>
          </a:p>
          <a:p>
            <a:pPr marL="274320" indent="-274320" eaLnBrk="1" fontAlgn="auto" hangingPunct="1">
              <a:lnSpc>
                <a:spcPct val="90000"/>
              </a:lnSpc>
              <a:spcAft>
                <a:spcPts val="0"/>
              </a:spcAft>
              <a:buClr>
                <a:srgbClr val="FF00FF"/>
              </a:buClr>
              <a:buFont typeface="Wingdings" pitchFamily="2" charset="2"/>
              <a:buNone/>
              <a:defRPr/>
            </a:pPr>
            <a:r>
              <a:rPr lang="cs-CZ" sz="12800" b="1" dirty="0">
                <a:cs typeface="Times New Roman" pitchFamily="18" charset="0"/>
              </a:rPr>
              <a:t>prvky</a:t>
            </a:r>
            <a:r>
              <a:rPr lang="cs-CZ" sz="12800" b="1" dirty="0"/>
              <a:t> </a:t>
            </a:r>
            <a:r>
              <a:rPr lang="cs-CZ" sz="12800" b="1" dirty="0">
                <a:cs typeface="Times New Roman" pitchFamily="18" charset="0"/>
              </a:rPr>
              <a:t>slou</a:t>
            </a:r>
            <a:r>
              <a:rPr lang="cs-CZ" sz="12800" b="1" dirty="0"/>
              <a:t>ž</a:t>
            </a:r>
            <a:r>
              <a:rPr lang="cs-CZ" sz="12800" b="1" dirty="0">
                <a:cs typeface="Times New Roman" pitchFamily="18" charset="0"/>
              </a:rPr>
              <a:t>í jako:</a:t>
            </a:r>
          </a:p>
          <a:p>
            <a:pPr marL="274320" indent="-274320" algn="ctr" eaLnBrk="1" fontAlgn="auto" hangingPunct="1">
              <a:lnSpc>
                <a:spcPct val="90000"/>
              </a:lnSpc>
              <a:spcAft>
                <a:spcPts val="0"/>
              </a:spcAft>
              <a:buClr>
                <a:srgbClr val="FF00FF"/>
              </a:buClr>
              <a:buFont typeface="Wingdings" pitchFamily="2" charset="2"/>
              <a:buNone/>
              <a:defRPr/>
            </a:pPr>
            <a:endParaRPr lang="cs-CZ" sz="12800" b="1" dirty="0">
              <a:cs typeface="Times New Roman" pitchFamily="18" charset="0"/>
            </a:endParaRPr>
          </a:p>
          <a:p>
            <a:pPr marL="274320" indent="-274320" eaLnBrk="1" fontAlgn="auto" hangingPunct="1">
              <a:lnSpc>
                <a:spcPct val="90000"/>
              </a:lnSpc>
              <a:spcAft>
                <a:spcPts val="0"/>
              </a:spcAft>
              <a:buClr>
                <a:srgbClr val="FF00FF"/>
              </a:buClr>
              <a:buFont typeface="Wingdings" pitchFamily="2" charset="2"/>
              <a:buChar char="ü"/>
              <a:defRPr/>
            </a:pPr>
            <a:r>
              <a:rPr lang="cs-CZ" sz="12800" b="1" dirty="0">
                <a:effectLst>
                  <a:outerShdw blurRad="38100" dist="38100" dir="2700000" algn="tl">
                    <a:srgbClr val="000000">
                      <a:alpha val="43137"/>
                    </a:srgbClr>
                  </a:outerShdw>
                </a:effectLst>
                <a:cs typeface="Times New Roman" pitchFamily="18" charset="0"/>
              </a:rPr>
              <a:t> </a:t>
            </a:r>
            <a:r>
              <a:rPr lang="cs-CZ" sz="12800" b="1" dirty="0">
                <a:effectLst>
                  <a:outerShdw blurRad="38100" dist="38100" dir="2700000" algn="tl">
                    <a:srgbClr val="000000">
                      <a:alpha val="43137"/>
                    </a:srgbClr>
                  </a:outerShdw>
                </a:effectLst>
              </a:rPr>
              <a:t> </a:t>
            </a:r>
            <a:r>
              <a:rPr lang="cs-CZ" sz="12800" b="1" dirty="0">
                <a:cs typeface="Times New Roman" pitchFamily="18" charset="0"/>
              </a:rPr>
              <a:t>zdroj energi</a:t>
            </a:r>
            <a:r>
              <a:rPr lang="cs-CZ" sz="12800" b="1" dirty="0"/>
              <a:t>e</a:t>
            </a:r>
            <a:r>
              <a:rPr lang="cs-CZ" sz="12800" b="1" dirty="0">
                <a:cs typeface="Times New Roman" pitchFamily="18" charset="0"/>
              </a:rPr>
              <a:t> </a:t>
            </a:r>
          </a:p>
          <a:p>
            <a:pPr marL="274320" indent="-274320" eaLnBrk="1" fontAlgn="auto" hangingPunct="1">
              <a:lnSpc>
                <a:spcPct val="90000"/>
              </a:lnSpc>
              <a:spcAft>
                <a:spcPts val="0"/>
              </a:spcAft>
              <a:buClr>
                <a:srgbClr val="FF00FF"/>
              </a:buClr>
              <a:buFont typeface="Wingdings" pitchFamily="2" charset="2"/>
              <a:buChar char="ü"/>
              <a:defRPr/>
            </a:pPr>
            <a:r>
              <a:rPr lang="cs-CZ" sz="12800" b="1" dirty="0"/>
              <a:t>  </a:t>
            </a:r>
            <a:r>
              <a:rPr lang="cs-CZ" sz="12800" b="1" dirty="0">
                <a:cs typeface="Times New Roman" pitchFamily="18" charset="0"/>
              </a:rPr>
              <a:t>stavební komponenty</a:t>
            </a:r>
          </a:p>
          <a:p>
            <a:pPr marL="274320" indent="-274320" eaLnBrk="1" fontAlgn="auto" hangingPunct="1">
              <a:lnSpc>
                <a:spcPct val="90000"/>
              </a:lnSpc>
              <a:spcAft>
                <a:spcPts val="0"/>
              </a:spcAft>
              <a:buClr>
                <a:srgbClr val="FF00FF"/>
              </a:buClr>
              <a:buFont typeface="Wingdings" pitchFamily="2" charset="2"/>
              <a:buChar char="ü"/>
              <a:defRPr/>
            </a:pPr>
            <a:r>
              <a:rPr lang="cs-CZ" sz="12800" b="1" dirty="0">
                <a:cs typeface="Times New Roman" pitchFamily="18" charset="0"/>
              </a:rPr>
              <a:t> </a:t>
            </a:r>
            <a:r>
              <a:rPr lang="cs-CZ" sz="12800" b="1" dirty="0"/>
              <a:t> </a:t>
            </a:r>
            <a:r>
              <a:rPr lang="cs-CZ" sz="12800" b="1" dirty="0">
                <a:cs typeface="Times New Roman" pitchFamily="18" charset="0"/>
              </a:rPr>
              <a:t>signální a regula</a:t>
            </a:r>
            <a:r>
              <a:rPr lang="cs-CZ" sz="12800" b="1" dirty="0"/>
              <a:t>č</a:t>
            </a:r>
            <a:r>
              <a:rPr lang="cs-CZ" sz="12800" b="1" dirty="0">
                <a:cs typeface="Times New Roman" pitchFamily="18" charset="0"/>
              </a:rPr>
              <a:t>ní látky (omega 3, 6) </a:t>
            </a:r>
          </a:p>
          <a:p>
            <a:pPr marL="274320" indent="-274320" eaLnBrk="1" fontAlgn="auto" hangingPunct="1">
              <a:lnSpc>
                <a:spcPct val="90000"/>
              </a:lnSpc>
              <a:spcAft>
                <a:spcPts val="0"/>
              </a:spcAft>
              <a:buClr>
                <a:srgbClr val="FF00FF"/>
              </a:buClr>
              <a:buFont typeface="Wingdings" pitchFamily="2" charset="2"/>
              <a:buChar char="ü"/>
              <a:defRPr/>
            </a:pPr>
            <a:r>
              <a:rPr lang="cs-CZ" sz="12800" b="1" dirty="0"/>
              <a:t> </a:t>
            </a:r>
            <a:r>
              <a:rPr lang="cs-CZ" sz="12800" b="1" dirty="0">
                <a:cs typeface="Times New Roman" pitchFamily="18" charset="0"/>
              </a:rPr>
              <a:t> mají farmakologický efekt - podávají se </a:t>
            </a:r>
            <a:r>
              <a:rPr lang="cs-CZ" sz="12800" b="1" dirty="0"/>
              <a:t> </a:t>
            </a:r>
          </a:p>
          <a:p>
            <a:pPr marL="274320" indent="-274320" eaLnBrk="1" fontAlgn="auto" hangingPunct="1">
              <a:lnSpc>
                <a:spcPct val="90000"/>
              </a:lnSpc>
              <a:spcAft>
                <a:spcPts val="0"/>
              </a:spcAft>
              <a:buClr>
                <a:srgbClr val="FF00FF"/>
              </a:buClr>
              <a:buFont typeface="Wingdings 3" panose="05040102010807070707" pitchFamily="18" charset="2"/>
              <a:buNone/>
              <a:defRPr/>
            </a:pPr>
            <a:r>
              <a:rPr lang="cs-CZ" sz="12800" b="1" dirty="0">
                <a:cs typeface="Times New Roman" pitchFamily="18" charset="0"/>
              </a:rPr>
              <a:t>     ve farmakologických</a:t>
            </a:r>
            <a:r>
              <a:rPr lang="cs-CZ" sz="12800" b="1" dirty="0"/>
              <a:t> </a:t>
            </a:r>
            <a:r>
              <a:rPr lang="cs-CZ" sz="12800" b="1" dirty="0">
                <a:cs typeface="Times New Roman" pitchFamily="18" charset="0"/>
              </a:rPr>
              <a:t>dávkách </a:t>
            </a:r>
            <a:r>
              <a:rPr lang="cs-CZ" sz="12800" b="1" dirty="0"/>
              <a:t>(</a:t>
            </a:r>
            <a:r>
              <a:rPr lang="cs-CZ" sz="12800" b="1" dirty="0">
                <a:cs typeface="Times New Roman" pitchFamily="18" charset="0"/>
              </a:rPr>
              <a:t>arginin,</a:t>
            </a:r>
            <a:r>
              <a:rPr lang="cs-CZ" sz="12800" b="1" dirty="0"/>
              <a:t>  </a:t>
            </a:r>
          </a:p>
          <a:p>
            <a:pPr marL="274320" indent="-274320" eaLnBrk="1" fontAlgn="auto" hangingPunct="1">
              <a:lnSpc>
                <a:spcPct val="90000"/>
              </a:lnSpc>
              <a:spcAft>
                <a:spcPts val="0"/>
              </a:spcAft>
              <a:buClr>
                <a:srgbClr val="FF00FF"/>
              </a:buClr>
              <a:buFont typeface="Wingdings 3" panose="05040102010807070707" pitchFamily="18" charset="2"/>
              <a:buNone/>
              <a:defRPr/>
            </a:pPr>
            <a:r>
              <a:rPr lang="cs-CZ" sz="12800" b="1" dirty="0">
                <a:cs typeface="Times New Roman" pitchFamily="18" charset="0"/>
              </a:rPr>
              <a:t>     </a:t>
            </a:r>
            <a:r>
              <a:rPr lang="cs-CZ" sz="12800" b="1" dirty="0" err="1">
                <a:cs typeface="Times New Roman" pitchFamily="18" charset="0"/>
              </a:rPr>
              <a:t>glutamin</a:t>
            </a:r>
            <a:r>
              <a:rPr lang="cs-CZ" sz="12800" b="1" dirty="0">
                <a:cs typeface="Times New Roman" pitchFamily="18" charset="0"/>
              </a:rPr>
              <a:t>, </a:t>
            </a:r>
            <a:r>
              <a:rPr lang="cs-CZ" sz="12800" b="1" dirty="0" err="1">
                <a:cs typeface="Times New Roman" pitchFamily="18" charset="0"/>
              </a:rPr>
              <a:t>taurin</a:t>
            </a:r>
            <a:r>
              <a:rPr lang="cs-CZ" sz="12800" b="1" dirty="0">
                <a:cs typeface="Times New Roman" pitchFamily="18" charset="0"/>
              </a:rPr>
              <a:t>, </a:t>
            </a:r>
            <a:r>
              <a:rPr lang="cs-CZ" sz="12800" b="1" dirty="0" err="1">
                <a:cs typeface="Times New Roman" pitchFamily="18" charset="0"/>
              </a:rPr>
              <a:t>selén</a:t>
            </a:r>
            <a:r>
              <a:rPr lang="cs-CZ" sz="12800" b="1" dirty="0"/>
              <a:t>) </a:t>
            </a:r>
            <a:endParaRPr lang="cs-CZ" sz="12800" b="1" dirty="0">
              <a:cs typeface="Times New Roman" pitchFamily="18" charset="0"/>
            </a:endParaRPr>
          </a:p>
          <a:p>
            <a:pPr marL="274320" indent="-274320" algn="ctr" eaLnBrk="1" fontAlgn="auto" hangingPunct="1">
              <a:lnSpc>
                <a:spcPct val="90000"/>
              </a:lnSpc>
              <a:spcAft>
                <a:spcPts val="0"/>
              </a:spcAft>
              <a:buClr>
                <a:srgbClr val="FF00FF"/>
              </a:buClr>
              <a:buFont typeface="Wingdings" pitchFamily="2" charset="2"/>
              <a:buNone/>
              <a:defRPr/>
            </a:pPr>
            <a:r>
              <a:rPr lang="cs-CZ" sz="12800" b="1" dirty="0">
                <a:cs typeface="Times New Roman" pitchFamily="18" charset="0"/>
              </a:rPr>
              <a:t> </a:t>
            </a:r>
          </a:p>
          <a:p>
            <a:pPr marL="274320" indent="-274320" algn="ctr" eaLnBrk="1" fontAlgn="auto" hangingPunct="1">
              <a:lnSpc>
                <a:spcPct val="90000"/>
              </a:lnSpc>
              <a:spcAft>
                <a:spcPts val="0"/>
              </a:spcAft>
              <a:buClr>
                <a:srgbClr val="FF00FF"/>
              </a:buClr>
              <a:buFont typeface="Wingdings" pitchFamily="2" charset="2"/>
              <a:buNone/>
              <a:defRPr/>
            </a:pPr>
            <a:r>
              <a:rPr lang="cs-CZ" b="1" dirty="0">
                <a:cs typeface="Times New Roman" pitchFamily="18" charset="0"/>
              </a:rPr>
              <a:t> </a:t>
            </a:r>
          </a:p>
          <a:p>
            <a:pPr marL="274320" indent="-274320" eaLnBrk="1" fontAlgn="auto" hangingPunct="1">
              <a:lnSpc>
                <a:spcPct val="90000"/>
              </a:lnSpc>
              <a:spcAft>
                <a:spcPts val="0"/>
              </a:spcAft>
              <a:buClr>
                <a:srgbClr val="FF00FF"/>
              </a:buClr>
              <a:buFont typeface="Wingdings" pitchFamily="2" charset="2"/>
              <a:buNone/>
              <a:defRPr/>
            </a:pPr>
            <a:endParaRPr lang="cs-CZ" b="1" dirty="0">
              <a:latin typeface="Tahoma" pitchFamily="34" charset="0"/>
              <a:cs typeface="Times New Roman" pitchFamily="18" charset="0"/>
            </a:endParaRPr>
          </a:p>
          <a:p>
            <a:pPr marL="274320" indent="-274320" eaLnBrk="1" fontAlgn="auto" hangingPunct="1">
              <a:lnSpc>
                <a:spcPct val="90000"/>
              </a:lnSpc>
              <a:spcAft>
                <a:spcPts val="0"/>
              </a:spcAft>
              <a:buClr>
                <a:srgbClr val="FF00FF"/>
              </a:buClr>
              <a:buFont typeface="Wingdings" pitchFamily="2" charset="2"/>
              <a:buNone/>
              <a:defRPr/>
            </a:pPr>
            <a:r>
              <a:rPr lang="cs-CZ" b="1" dirty="0">
                <a:latin typeface="Tahoma" pitchFamily="34" charset="0"/>
                <a:cs typeface="Times New Roman" pitchFamily="18" charset="0"/>
              </a:rPr>
              <a:t> </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5" name="Rectangle 3">
            <a:extLst>
              <a:ext uri="{FF2B5EF4-FFF2-40B4-BE49-F238E27FC236}">
                <a16:creationId xmlns:a16="http://schemas.microsoft.com/office/drawing/2014/main" id="{713161C8-0D27-47E0-B553-7EF042BA7581}"/>
              </a:ext>
            </a:extLst>
          </p:cNvPr>
          <p:cNvSpPr>
            <a:spLocks noGrp="1" noRot="1" noChangeArrowheads="1"/>
          </p:cNvSpPr>
          <p:nvPr>
            <p:ph idx="1"/>
          </p:nvPr>
        </p:nvSpPr>
        <p:spPr>
          <a:xfrm>
            <a:off x="323850" y="1268413"/>
            <a:ext cx="8640763" cy="5205412"/>
          </a:xfrm>
        </p:spPr>
        <p:txBody>
          <a:bodyPr/>
          <a:lstStyle/>
          <a:p>
            <a:pPr eaLnBrk="1" hangingPunct="1">
              <a:buClr>
                <a:srgbClr val="FF00FF"/>
              </a:buClr>
              <a:buSzPct val="65000"/>
              <a:buFont typeface="Wingdings" pitchFamily="2" charset="2"/>
              <a:buChar char="ü"/>
              <a:defRPr/>
            </a:pPr>
            <a:r>
              <a:rPr lang="cs-CZ" sz="2400" b="1" dirty="0">
                <a:cs typeface="Times New Roman" pitchFamily="18" charset="0"/>
              </a:rPr>
              <a:t>energetickým substrátem  volby u  parenterální výživy je </a:t>
            </a:r>
          </a:p>
          <a:p>
            <a:pPr eaLnBrk="1" hangingPunct="1">
              <a:buClr>
                <a:srgbClr val="FF00FF"/>
              </a:buClr>
              <a:buSzPct val="65000"/>
              <a:buFont typeface="Wingdings 3" panose="05040102010807070707" pitchFamily="18" charset="2"/>
              <a:buNone/>
              <a:defRPr/>
            </a:pPr>
            <a:r>
              <a:rPr lang="cs-CZ" sz="2400" b="1" dirty="0">
                <a:cs typeface="Times New Roman" pitchFamily="18" charset="0"/>
              </a:rPr>
              <a:t>    glukóza.</a:t>
            </a:r>
          </a:p>
          <a:p>
            <a:pPr eaLnBrk="1" hangingPunct="1">
              <a:buClr>
                <a:srgbClr val="FF00FF"/>
              </a:buClr>
              <a:buSzPct val="65000"/>
              <a:buFont typeface="Wingdings 3" panose="05040102010807070707" pitchFamily="18" charset="2"/>
              <a:buNone/>
              <a:defRPr/>
            </a:pPr>
            <a:endParaRPr lang="cs-CZ" sz="2400" b="1" dirty="0"/>
          </a:p>
          <a:p>
            <a:pPr eaLnBrk="1" hangingPunct="1">
              <a:buClr>
                <a:srgbClr val="FF00FF"/>
              </a:buClr>
              <a:buFont typeface="Wingdings" pitchFamily="2" charset="2"/>
              <a:buChar char="ü"/>
              <a:defRPr/>
            </a:pPr>
            <a:r>
              <a:rPr lang="cs-CZ" sz="2400" b="1" dirty="0">
                <a:cs typeface="Times New Roman" pitchFamily="18" charset="0"/>
              </a:rPr>
              <a:t>tolerance glukózy u kriticky nemocného pacienta je nízká</a:t>
            </a:r>
          </a:p>
          <a:p>
            <a:pPr eaLnBrk="1" hangingPunct="1">
              <a:buClr>
                <a:srgbClr val="FF00FF"/>
              </a:buClr>
              <a:buFont typeface="Wingdings 3" panose="05040102010807070707" pitchFamily="18" charset="2"/>
              <a:buNone/>
              <a:defRPr/>
            </a:pPr>
            <a:r>
              <a:rPr lang="cs-CZ" sz="2400" b="1" dirty="0">
                <a:cs typeface="Times New Roman" pitchFamily="18" charset="0"/>
              </a:rPr>
              <a:t>                             2 – 3 g/kg  NBW /den  </a:t>
            </a:r>
          </a:p>
          <a:p>
            <a:pPr eaLnBrk="1" hangingPunct="1">
              <a:buClr>
                <a:srgbClr val="FF00FF"/>
              </a:buClr>
              <a:buFont typeface="Wingdings 3" panose="05040102010807070707" pitchFamily="18" charset="2"/>
              <a:buNone/>
              <a:defRPr/>
            </a:pPr>
            <a:endParaRPr lang="cs-CZ" sz="2400" b="1" dirty="0">
              <a:cs typeface="Times New Roman" pitchFamily="18" charset="0"/>
            </a:endParaRPr>
          </a:p>
          <a:p>
            <a:pPr marL="274320" indent="-274320" eaLnBrk="1" fontAlgn="auto" hangingPunct="1">
              <a:spcAft>
                <a:spcPts val="0"/>
              </a:spcAft>
              <a:buClr>
                <a:srgbClr val="FF00FF"/>
              </a:buClr>
              <a:buSzPct val="65000"/>
              <a:buFont typeface="Wingdings" pitchFamily="2" charset="2"/>
              <a:buChar char="ü"/>
              <a:defRPr/>
            </a:pPr>
            <a:r>
              <a:rPr lang="cs-CZ" sz="2400" b="1" dirty="0">
                <a:cs typeface="Times New Roman" pitchFamily="18" charset="0"/>
              </a:rPr>
              <a:t>pravidelné kontroly hladiny glykémie,  vzhledem k možným prudkým změnám glukózového  metabolizmu u kriticky nemocného pacienta</a:t>
            </a:r>
          </a:p>
          <a:p>
            <a:pPr marL="274320" indent="-274320" eaLnBrk="1" fontAlgn="auto" hangingPunct="1">
              <a:spcAft>
                <a:spcPts val="0"/>
              </a:spcAft>
              <a:buClr>
                <a:srgbClr val="FF00FF"/>
              </a:buClr>
              <a:buSzPct val="65000"/>
              <a:buFont typeface="Wingdings" pitchFamily="2" charset="2"/>
              <a:buChar char="ü"/>
              <a:defRPr/>
            </a:pPr>
            <a:r>
              <a:rPr lang="cs-CZ" sz="2400" b="1" dirty="0">
                <a:cs typeface="Times New Roman" pitchFamily="18" charset="0"/>
              </a:rPr>
              <a:t>cílová  hladina glykémie  v rozmezí   6-10 </a:t>
            </a:r>
            <a:r>
              <a:rPr lang="cs-CZ" sz="2400" b="1" dirty="0" err="1">
                <a:cs typeface="Times New Roman" pitchFamily="18" charset="0"/>
              </a:rPr>
              <a:t>mmol</a:t>
            </a:r>
            <a:r>
              <a:rPr lang="cs-CZ" sz="2400" b="1" dirty="0">
                <a:cs typeface="Times New Roman" pitchFamily="18" charset="0"/>
              </a:rPr>
              <a:t>/l  -  korekce </a:t>
            </a:r>
          </a:p>
          <a:p>
            <a:pPr marL="274320" indent="-274320" eaLnBrk="1" fontAlgn="auto" hangingPunct="1">
              <a:spcAft>
                <a:spcPts val="0"/>
              </a:spcAft>
              <a:buClr>
                <a:srgbClr val="FF00FF"/>
              </a:buClr>
              <a:buSzPct val="65000"/>
              <a:buFont typeface="Wingdings 3" panose="05040102010807070707" pitchFamily="18" charset="2"/>
              <a:buNone/>
              <a:defRPr/>
            </a:pPr>
            <a:r>
              <a:rPr lang="cs-CZ" sz="2400" b="1" dirty="0">
                <a:cs typeface="Times New Roman" pitchFamily="18" charset="0"/>
              </a:rPr>
              <a:t>    inzulinem kontinuálně</a:t>
            </a:r>
          </a:p>
          <a:p>
            <a:pPr eaLnBrk="1" hangingPunct="1">
              <a:buClr>
                <a:srgbClr val="0070C0"/>
              </a:buClr>
              <a:buSzPct val="65000"/>
              <a:buFont typeface="Wingdings 3" panose="05040102010807070707" pitchFamily="18" charset="2"/>
              <a:buNone/>
              <a:defRPr/>
            </a:pPr>
            <a:endParaRPr lang="cs-CZ" sz="2400" b="1" dirty="0">
              <a:cs typeface="Times New Roman" pitchFamily="18" charset="0"/>
            </a:endParaRPr>
          </a:p>
          <a:p>
            <a:pPr eaLnBrk="1" hangingPunct="1">
              <a:buClr>
                <a:srgbClr val="FF00FF"/>
              </a:buClr>
              <a:buFont typeface="Wingdings" pitchFamily="2" charset="2"/>
              <a:buChar char="ü"/>
              <a:defRPr/>
            </a:pPr>
            <a:endParaRPr lang="cs-CZ" sz="2400" b="1" dirty="0">
              <a:cs typeface="Times New Roman" pitchFamily="18" charset="0"/>
            </a:endParaRPr>
          </a:p>
        </p:txBody>
      </p:sp>
      <p:sp>
        <p:nvSpPr>
          <p:cNvPr id="51202" name="Rectangle 2">
            <a:extLst>
              <a:ext uri="{FF2B5EF4-FFF2-40B4-BE49-F238E27FC236}">
                <a16:creationId xmlns:a16="http://schemas.microsoft.com/office/drawing/2014/main" id="{A886DCF9-D84B-4F65-AE5C-B15D1197EC1E}"/>
              </a:ext>
            </a:extLst>
          </p:cNvPr>
          <p:cNvSpPr>
            <a:spLocks noGrp="1" noRot="1" noChangeArrowheads="1"/>
          </p:cNvSpPr>
          <p:nvPr>
            <p:ph type="title"/>
          </p:nvPr>
        </p:nvSpPr>
        <p:spPr>
          <a:xfrm>
            <a:off x="457200" y="274638"/>
            <a:ext cx="8229600" cy="922114"/>
          </a:xfrm>
        </p:spPr>
        <p:txBody>
          <a:bodyPr/>
          <a:lstStyle/>
          <a:p>
            <a:pPr algn="ctr" eaLnBrk="1" fontAlgn="auto" hangingPunct="1">
              <a:spcAft>
                <a:spcPts val="0"/>
              </a:spcAft>
              <a:defRPr/>
            </a:pPr>
            <a:r>
              <a:rPr lang="cs-CZ" sz="4400" dirty="0">
                <a:solidFill>
                  <a:srgbClr val="0070C0"/>
                </a:solidFill>
                <a:effectLst/>
                <a:latin typeface="Times New Roman" pitchFamily="18" charset="0"/>
                <a:cs typeface="Times New Roman" pitchFamily="18" charset="0"/>
              </a:rPr>
              <a:t>Cukry</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3">
            <a:extLst>
              <a:ext uri="{FF2B5EF4-FFF2-40B4-BE49-F238E27FC236}">
                <a16:creationId xmlns:a16="http://schemas.microsoft.com/office/drawing/2014/main" id="{25651E0F-F7E0-43A5-8C8B-82E4B6072D1B}"/>
              </a:ext>
            </a:extLst>
          </p:cNvPr>
          <p:cNvSpPr>
            <a:spLocks noGrp="1" noRot="1" noChangeArrowheads="1"/>
          </p:cNvSpPr>
          <p:nvPr>
            <p:ph idx="1"/>
          </p:nvPr>
        </p:nvSpPr>
        <p:spPr>
          <a:xfrm>
            <a:off x="323850" y="1196975"/>
            <a:ext cx="8424863" cy="5276850"/>
          </a:xfrm>
        </p:spPr>
        <p:txBody>
          <a:bodyPr/>
          <a:lstStyle/>
          <a:p>
            <a:pPr eaLnBrk="1" hangingPunct="1">
              <a:buClr>
                <a:srgbClr val="FF00FF"/>
              </a:buClr>
              <a:buSzPct val="65000"/>
              <a:buFont typeface="Wingdings" pitchFamily="2" charset="2"/>
              <a:buChar char="ü"/>
              <a:defRPr/>
            </a:pPr>
            <a:r>
              <a:rPr lang="cs-CZ" altLang="cs-CZ" sz="2800" b="1" dirty="0">
                <a:cs typeface="Times New Roman" pitchFamily="18" charset="0"/>
              </a:rPr>
              <a:t> ve stresovém katabolizmu je špatná utilizace   </a:t>
            </a:r>
          </a:p>
          <a:p>
            <a:pPr marL="109537" indent="0" eaLnBrk="1" hangingPunct="1">
              <a:buClr>
                <a:srgbClr val="FF00FF"/>
              </a:buClr>
              <a:buSzPct val="65000"/>
              <a:buFont typeface="Wingdings 3" panose="05040102010807070707" pitchFamily="18" charset="2"/>
              <a:buNone/>
              <a:defRPr/>
            </a:pPr>
            <a:r>
              <a:rPr lang="cs-CZ" altLang="cs-CZ" sz="2800" b="1" dirty="0">
                <a:cs typeface="Times New Roman" pitchFamily="18" charset="0"/>
              </a:rPr>
              <a:t>    vlastní tuková tkáně </a:t>
            </a:r>
          </a:p>
          <a:p>
            <a:pPr eaLnBrk="1" hangingPunct="1">
              <a:buClr>
                <a:srgbClr val="FF00FF"/>
              </a:buClr>
              <a:buSzPct val="65000"/>
              <a:buFont typeface="Wingdings" pitchFamily="2" charset="2"/>
              <a:buChar char="ü"/>
              <a:defRPr/>
            </a:pPr>
            <a:r>
              <a:rPr lang="cs-CZ" altLang="cs-CZ" sz="2800" b="1" dirty="0">
                <a:cs typeface="Times New Roman" pitchFamily="18" charset="0"/>
              </a:rPr>
              <a:t> indikace tukových emulzí  ve výživě kriticky    </a:t>
            </a:r>
          </a:p>
          <a:p>
            <a:pPr marL="109537" indent="0" eaLnBrk="1" hangingPunct="1">
              <a:buClr>
                <a:srgbClr val="FF00FF"/>
              </a:buClr>
              <a:buSzPct val="65000"/>
              <a:buFont typeface="Wingdings 3" panose="05040102010807070707" pitchFamily="18" charset="2"/>
              <a:buNone/>
              <a:defRPr/>
            </a:pPr>
            <a:r>
              <a:rPr lang="cs-CZ" altLang="cs-CZ" sz="2800" b="1" dirty="0">
                <a:cs typeface="Times New Roman" pitchFamily="18" charset="0"/>
              </a:rPr>
              <a:t>    nemocných </a:t>
            </a:r>
          </a:p>
          <a:p>
            <a:pPr eaLnBrk="1" hangingPunct="1">
              <a:buClr>
                <a:srgbClr val="FF00FF"/>
              </a:buClr>
              <a:buSzPct val="65000"/>
              <a:buFont typeface="Wingdings" pitchFamily="2" charset="2"/>
              <a:buChar char="ü"/>
              <a:defRPr/>
            </a:pPr>
            <a:r>
              <a:rPr lang="cs-CZ" altLang="cs-CZ" sz="2800" b="1" dirty="0">
                <a:cs typeface="Times New Roman" pitchFamily="18" charset="0"/>
              </a:rPr>
              <a:t> vysoce stabilní, čisté a standardizované  tukové </a:t>
            </a:r>
          </a:p>
          <a:p>
            <a:pPr eaLnBrk="1" hangingPunct="1">
              <a:buClr>
                <a:srgbClr val="FF00FF"/>
              </a:buClr>
              <a:buSzPct val="65000"/>
              <a:buFont typeface="Wingdings 3" panose="05040102010807070707" pitchFamily="18" charset="2"/>
              <a:buNone/>
              <a:defRPr/>
            </a:pPr>
            <a:r>
              <a:rPr lang="cs-CZ" altLang="cs-CZ" sz="2800" b="1" dirty="0">
                <a:cs typeface="Times New Roman" pitchFamily="18" charset="0"/>
              </a:rPr>
              <a:t>    emulze  s minimálními vedlejšími  účinky</a:t>
            </a:r>
          </a:p>
          <a:p>
            <a:pPr eaLnBrk="1" hangingPunct="1">
              <a:buClr>
                <a:srgbClr val="FF00FF"/>
              </a:buClr>
              <a:buSzPct val="65000"/>
              <a:buFont typeface="Wingdings" pitchFamily="2" charset="2"/>
              <a:buChar char="ü"/>
              <a:defRPr/>
            </a:pPr>
            <a:r>
              <a:rPr lang="cs-CZ" altLang="cs-CZ" sz="2800" b="1" dirty="0">
                <a:cs typeface="Times New Roman" pitchFamily="18" charset="0"/>
              </a:rPr>
              <a:t> vysoký energetický obsah</a:t>
            </a:r>
          </a:p>
          <a:p>
            <a:pPr eaLnBrk="1" hangingPunct="1">
              <a:buClr>
                <a:srgbClr val="FF00FF"/>
              </a:buClr>
              <a:buSzPct val="65000"/>
              <a:buFont typeface="Wingdings" pitchFamily="2" charset="2"/>
              <a:buChar char="ü"/>
              <a:defRPr/>
            </a:pPr>
            <a:r>
              <a:rPr lang="cs-CZ" altLang="cs-CZ" sz="2800" b="1" dirty="0">
                <a:cs typeface="Times New Roman" pitchFamily="18" charset="0"/>
              </a:rPr>
              <a:t> </a:t>
            </a:r>
            <a:r>
              <a:rPr lang="cs-CZ" altLang="cs-CZ" sz="2800" b="1" dirty="0" err="1">
                <a:cs typeface="Times New Roman" pitchFamily="18" charset="0"/>
              </a:rPr>
              <a:t>isoosmolální</a:t>
            </a:r>
            <a:r>
              <a:rPr lang="cs-CZ" altLang="cs-CZ" sz="2800" b="1" dirty="0">
                <a:cs typeface="Times New Roman" pitchFamily="18" charset="0"/>
              </a:rPr>
              <a:t> (lze je podávat do periferní žíly)</a:t>
            </a:r>
          </a:p>
          <a:p>
            <a:pPr eaLnBrk="1" hangingPunct="1">
              <a:lnSpc>
                <a:spcPct val="80000"/>
              </a:lnSpc>
              <a:buClr>
                <a:srgbClr val="0070C0"/>
              </a:buClr>
              <a:buSzPct val="65000"/>
              <a:buFont typeface="Wingdings 3" panose="05040102010807070707" pitchFamily="18" charset="2"/>
              <a:buNone/>
              <a:defRPr/>
            </a:pPr>
            <a:endParaRPr lang="cs-CZ" altLang="cs-CZ" sz="2800" b="1" dirty="0">
              <a:cs typeface="Times New Roman" pitchFamily="18" charset="0"/>
            </a:endParaRPr>
          </a:p>
          <a:p>
            <a:pPr eaLnBrk="1" hangingPunct="1">
              <a:lnSpc>
                <a:spcPct val="80000"/>
              </a:lnSpc>
              <a:buClr>
                <a:srgbClr val="0070C0"/>
              </a:buClr>
              <a:buSzPct val="65000"/>
              <a:buFont typeface="Wingdings 3" panose="05040102010807070707" pitchFamily="18" charset="2"/>
              <a:buNone/>
              <a:defRPr/>
            </a:pPr>
            <a:r>
              <a:rPr lang="cs-CZ" altLang="cs-CZ" sz="2800" b="1" dirty="0">
                <a:cs typeface="Times New Roman" pitchFamily="18" charset="0"/>
              </a:rPr>
              <a:t>               0,7 – 1,5 g/kg  NBW/den</a:t>
            </a:r>
          </a:p>
          <a:p>
            <a:pPr eaLnBrk="1" hangingPunct="1">
              <a:buFont typeface="Wingdings" pitchFamily="2" charset="2"/>
              <a:buNone/>
              <a:defRPr/>
            </a:pPr>
            <a:endParaRPr lang="cs-CZ" altLang="cs-CZ" sz="2800" b="1" dirty="0">
              <a:cs typeface="Times New Roman" pitchFamily="18" charset="0"/>
            </a:endParaRPr>
          </a:p>
          <a:p>
            <a:pPr eaLnBrk="1" hangingPunct="1">
              <a:buFont typeface="Wingdings" pitchFamily="2" charset="2"/>
              <a:buNone/>
              <a:defRPr/>
            </a:pPr>
            <a:endParaRPr lang="cs-CZ" altLang="cs-CZ" sz="2800" b="1" dirty="0">
              <a:cs typeface="Times New Roman" pitchFamily="18" charset="0"/>
            </a:endParaRPr>
          </a:p>
          <a:p>
            <a:pPr eaLnBrk="1" hangingPunct="1">
              <a:buFont typeface="Wingdings" pitchFamily="2" charset="2"/>
              <a:buNone/>
              <a:defRPr/>
            </a:pPr>
            <a:r>
              <a:rPr lang="cs-CZ" altLang="cs-CZ" sz="3200" b="1" dirty="0">
                <a:cs typeface="Times New Roman" pitchFamily="18" charset="0"/>
              </a:rPr>
              <a:t> </a:t>
            </a:r>
          </a:p>
          <a:p>
            <a:pPr eaLnBrk="1" hangingPunct="1">
              <a:buClr>
                <a:srgbClr val="FF00FF"/>
              </a:buClr>
              <a:buFont typeface="Wingdings" pitchFamily="2" charset="2"/>
              <a:buChar char="ü"/>
              <a:defRPr/>
            </a:pPr>
            <a:endParaRPr lang="cs-CZ" altLang="cs-CZ" b="1" dirty="0">
              <a:latin typeface="Tahoma" pitchFamily="34" charset="0"/>
            </a:endParaRPr>
          </a:p>
          <a:p>
            <a:pPr eaLnBrk="1" hangingPunct="1">
              <a:defRPr/>
            </a:pPr>
            <a:endParaRPr lang="cs-CZ" altLang="cs-CZ" sz="2800" b="1" dirty="0">
              <a:latin typeface="Tahoma" pitchFamily="34" charset="0"/>
            </a:endParaRPr>
          </a:p>
        </p:txBody>
      </p:sp>
      <p:sp>
        <p:nvSpPr>
          <p:cNvPr id="54274" name="Rectangle 2">
            <a:extLst>
              <a:ext uri="{FF2B5EF4-FFF2-40B4-BE49-F238E27FC236}">
                <a16:creationId xmlns:a16="http://schemas.microsoft.com/office/drawing/2014/main" id="{C27823C0-7FC4-4FD3-A084-D0A9B7ECBD0D}"/>
              </a:ext>
            </a:extLst>
          </p:cNvPr>
          <p:cNvSpPr>
            <a:spLocks noGrp="1" noRot="1" noChangeArrowheads="1"/>
          </p:cNvSpPr>
          <p:nvPr>
            <p:ph type="title"/>
          </p:nvPr>
        </p:nvSpPr>
        <p:spPr>
          <a:xfrm>
            <a:off x="457200" y="274638"/>
            <a:ext cx="8229600" cy="850106"/>
          </a:xfrm>
        </p:spPr>
        <p:txBody>
          <a:bodyPr/>
          <a:lstStyle/>
          <a:p>
            <a:pPr algn="ctr" eaLnBrk="1" fontAlgn="auto" hangingPunct="1">
              <a:spcAft>
                <a:spcPts val="0"/>
              </a:spcAft>
              <a:defRPr/>
            </a:pPr>
            <a:r>
              <a:rPr lang="cs-CZ" sz="4400" dirty="0">
                <a:solidFill>
                  <a:srgbClr val="0070C0"/>
                </a:solidFill>
                <a:effectLst/>
                <a:latin typeface="Times New Roman" pitchFamily="18" charset="0"/>
                <a:cs typeface="Times New Roman" pitchFamily="18" charset="0"/>
              </a:rPr>
              <a:t>Tuky</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a:extLst>
              <a:ext uri="{FF2B5EF4-FFF2-40B4-BE49-F238E27FC236}">
                <a16:creationId xmlns:a16="http://schemas.microsoft.com/office/drawing/2014/main" id="{E4DE23FD-D3E4-41B4-A035-CABE9D110FF1}"/>
              </a:ext>
            </a:extLst>
          </p:cNvPr>
          <p:cNvSpPr>
            <a:spLocks noGrp="1" noRot="1" noChangeArrowheads="1"/>
          </p:cNvSpPr>
          <p:nvPr>
            <p:ph type="title"/>
          </p:nvPr>
        </p:nvSpPr>
        <p:spPr/>
        <p:txBody>
          <a:bodyPr/>
          <a:lstStyle/>
          <a:p>
            <a:pPr algn="ctr" eaLnBrk="1" fontAlgn="auto" hangingPunct="1">
              <a:spcAft>
                <a:spcPts val="0"/>
              </a:spcAft>
              <a:defRPr/>
            </a:pPr>
            <a:r>
              <a:rPr lang="cs-CZ" sz="4400" dirty="0">
                <a:solidFill>
                  <a:srgbClr val="0070C0"/>
                </a:solidFill>
                <a:effectLst/>
              </a:rPr>
              <a:t>Tuky</a:t>
            </a:r>
          </a:p>
        </p:txBody>
      </p:sp>
      <p:sp>
        <p:nvSpPr>
          <p:cNvPr id="56323" name="Rectangle 3">
            <a:extLst>
              <a:ext uri="{FF2B5EF4-FFF2-40B4-BE49-F238E27FC236}">
                <a16:creationId xmlns:a16="http://schemas.microsoft.com/office/drawing/2014/main" id="{BE6A1DAC-F421-4EE3-AD6E-AEAD1BC9498F}"/>
              </a:ext>
            </a:extLst>
          </p:cNvPr>
          <p:cNvSpPr>
            <a:spLocks noGrp="1" noRot="1" noChangeArrowheads="1"/>
          </p:cNvSpPr>
          <p:nvPr>
            <p:ph sz="quarter" idx="1"/>
          </p:nvPr>
        </p:nvSpPr>
        <p:spPr>
          <a:xfrm>
            <a:off x="250825" y="1557338"/>
            <a:ext cx="8642350" cy="5014912"/>
          </a:xfrm>
        </p:spPr>
        <p:txBody>
          <a:bodyPr>
            <a:normAutofit fontScale="25000" lnSpcReduction="20000"/>
          </a:bodyPr>
          <a:lstStyle/>
          <a:p>
            <a:pPr marL="274320" indent="-274320" eaLnBrk="1" fontAlgn="auto" hangingPunct="1">
              <a:lnSpc>
                <a:spcPct val="90000"/>
              </a:lnSpc>
              <a:spcAft>
                <a:spcPts val="0"/>
              </a:spcAft>
              <a:buClr>
                <a:srgbClr val="FF00FF"/>
              </a:buClr>
              <a:buFont typeface="Wingdings" pitchFamily="2" charset="2"/>
              <a:buChar char="ü"/>
              <a:defRPr/>
            </a:pPr>
            <a:endParaRPr lang="cs-CZ" b="1" dirty="0">
              <a:latin typeface="Tahoma" pitchFamily="34" charset="0"/>
            </a:endParaRPr>
          </a:p>
          <a:p>
            <a:pPr marL="274320" indent="-274320" eaLnBrk="1" fontAlgn="auto" hangingPunct="1">
              <a:lnSpc>
                <a:spcPct val="90000"/>
              </a:lnSpc>
              <a:spcAft>
                <a:spcPts val="0"/>
              </a:spcAft>
              <a:buClr>
                <a:srgbClr val="FF00FF"/>
              </a:buClr>
              <a:buFont typeface="Wingdings" pitchFamily="2" charset="2"/>
              <a:buChar char="ü"/>
              <a:defRPr/>
            </a:pPr>
            <a:r>
              <a:rPr lang="cs-CZ" sz="11200" b="1" dirty="0"/>
              <a:t>ne</a:t>
            </a:r>
            <a:r>
              <a:rPr lang="cs-CZ" sz="11200" b="1" dirty="0">
                <a:cs typeface="Times New Roman" pitchFamily="18" charset="0"/>
              </a:rPr>
              <a:t>nahraditelný zdroj esenciálních </a:t>
            </a:r>
            <a:r>
              <a:rPr lang="cs-CZ" sz="11200" b="1" dirty="0"/>
              <a:t>MK</a:t>
            </a:r>
          </a:p>
          <a:p>
            <a:pPr marL="274320" indent="-274320" eaLnBrk="1" fontAlgn="auto" hangingPunct="1">
              <a:lnSpc>
                <a:spcPct val="90000"/>
              </a:lnSpc>
              <a:spcAft>
                <a:spcPts val="0"/>
              </a:spcAft>
              <a:buClr>
                <a:srgbClr val="FF00FF"/>
              </a:buClr>
              <a:buFont typeface="Wingdings" pitchFamily="2" charset="2"/>
              <a:buChar char="ü"/>
              <a:defRPr/>
            </a:pPr>
            <a:endParaRPr lang="cs-CZ" sz="11200" b="1" dirty="0"/>
          </a:p>
          <a:p>
            <a:pPr marL="274320" indent="-274320" eaLnBrk="1" fontAlgn="auto" hangingPunct="1">
              <a:lnSpc>
                <a:spcPct val="90000"/>
              </a:lnSpc>
              <a:spcAft>
                <a:spcPts val="0"/>
              </a:spcAft>
              <a:buClr>
                <a:srgbClr val="FF00FF"/>
              </a:buClr>
              <a:buFont typeface="Wingdings" pitchFamily="2" charset="2"/>
              <a:buChar char="ü"/>
              <a:defRPr/>
            </a:pPr>
            <a:r>
              <a:rPr lang="cs-CZ" sz="11200" b="1" dirty="0"/>
              <a:t>t</a:t>
            </a:r>
            <a:r>
              <a:rPr lang="cs-CZ" sz="11200" b="1" dirty="0">
                <a:cs typeface="Times New Roman" pitchFamily="18" charset="0"/>
              </a:rPr>
              <a:t>ukové emulze s kombinací MK s dlouhým a  </a:t>
            </a:r>
          </a:p>
          <a:p>
            <a:pPr marL="274320" indent="-274320" eaLnBrk="1" fontAlgn="auto" hangingPunct="1">
              <a:lnSpc>
                <a:spcPct val="90000"/>
              </a:lnSpc>
              <a:spcAft>
                <a:spcPts val="0"/>
              </a:spcAft>
              <a:buClr>
                <a:srgbClr val="FF00FF"/>
              </a:buClr>
              <a:buFont typeface="Wingdings 3" panose="05040102010807070707" pitchFamily="18" charset="2"/>
              <a:buNone/>
              <a:defRPr/>
            </a:pPr>
            <a:r>
              <a:rPr lang="cs-CZ" sz="11200" b="1" dirty="0">
                <a:cs typeface="Times New Roman" pitchFamily="18" charset="0"/>
              </a:rPr>
              <a:t>   st</a:t>
            </a:r>
            <a:r>
              <a:rPr lang="cs-CZ" sz="11200" b="1" dirty="0"/>
              <a:t>ř</a:t>
            </a:r>
            <a:r>
              <a:rPr lang="cs-CZ" sz="11200" b="1" dirty="0">
                <a:cs typeface="Times New Roman" pitchFamily="18" charset="0"/>
              </a:rPr>
              <a:t>edn</a:t>
            </a:r>
            <a:r>
              <a:rPr lang="cs-CZ" sz="11200" b="1" dirty="0"/>
              <a:t>ě</a:t>
            </a:r>
            <a:r>
              <a:rPr lang="cs-CZ" sz="11200" b="1" dirty="0">
                <a:cs typeface="Times New Roman" pitchFamily="18" charset="0"/>
              </a:rPr>
              <a:t> dlouhým </a:t>
            </a:r>
            <a:r>
              <a:rPr lang="cs-CZ" sz="11200" b="1" dirty="0"/>
              <a:t>ř</a:t>
            </a:r>
            <a:r>
              <a:rPr lang="cs-CZ" sz="11200" b="1" dirty="0">
                <a:cs typeface="Times New Roman" pitchFamily="18" charset="0"/>
              </a:rPr>
              <a:t>et</a:t>
            </a:r>
            <a:r>
              <a:rPr lang="cs-CZ" sz="11200" b="1" dirty="0"/>
              <a:t>ě</a:t>
            </a:r>
            <a:r>
              <a:rPr lang="cs-CZ" sz="11200" b="1" dirty="0">
                <a:cs typeface="Times New Roman" pitchFamily="18" charset="0"/>
              </a:rPr>
              <a:t>zcem (LCT/MCT </a:t>
            </a:r>
          </a:p>
          <a:p>
            <a:pPr marL="274320" indent="-274320" eaLnBrk="1" fontAlgn="auto" hangingPunct="1">
              <a:lnSpc>
                <a:spcPct val="90000"/>
              </a:lnSpc>
              <a:spcAft>
                <a:spcPts val="0"/>
              </a:spcAft>
              <a:buClr>
                <a:srgbClr val="FF00FF"/>
              </a:buClr>
              <a:buFont typeface="Wingdings 3" panose="05040102010807070707" pitchFamily="18" charset="2"/>
              <a:buNone/>
              <a:defRPr/>
            </a:pPr>
            <a:r>
              <a:rPr lang="cs-CZ" sz="11200" b="1" dirty="0">
                <a:cs typeface="Times New Roman" pitchFamily="18" charset="0"/>
              </a:rPr>
              <a:t>   emulze) jsou snadn</a:t>
            </a:r>
            <a:r>
              <a:rPr lang="cs-CZ" sz="11200" b="1" dirty="0"/>
              <a:t>ě</a:t>
            </a:r>
            <a:r>
              <a:rPr lang="cs-CZ" sz="11200" b="1" dirty="0">
                <a:cs typeface="Times New Roman" pitchFamily="18" charset="0"/>
              </a:rPr>
              <a:t>ji oxidovatelné</a:t>
            </a:r>
            <a:endParaRPr lang="cs-CZ" sz="11200" b="1" dirty="0"/>
          </a:p>
          <a:p>
            <a:pPr marL="274320" indent="-274320" eaLnBrk="1" fontAlgn="auto" hangingPunct="1">
              <a:lnSpc>
                <a:spcPct val="90000"/>
              </a:lnSpc>
              <a:spcAft>
                <a:spcPts val="0"/>
              </a:spcAft>
              <a:buClr>
                <a:srgbClr val="FF00FF"/>
              </a:buClr>
              <a:buFont typeface="Wingdings" pitchFamily="2" charset="2"/>
              <a:buNone/>
              <a:defRPr/>
            </a:pPr>
            <a:endParaRPr lang="cs-CZ" sz="11200" b="1" dirty="0"/>
          </a:p>
          <a:p>
            <a:pPr marL="274320" indent="-274320" eaLnBrk="1" fontAlgn="auto" hangingPunct="1">
              <a:lnSpc>
                <a:spcPct val="90000"/>
              </a:lnSpc>
              <a:spcAft>
                <a:spcPts val="0"/>
              </a:spcAft>
              <a:buClr>
                <a:srgbClr val="FF00FF"/>
              </a:buClr>
              <a:buFont typeface="Wingdings" pitchFamily="2" charset="2"/>
              <a:buChar char="ü"/>
              <a:defRPr/>
            </a:pPr>
            <a:r>
              <a:rPr lang="cs-CZ" sz="11200" b="1" dirty="0">
                <a:cs typeface="Times New Roman" pitchFamily="18" charset="0"/>
              </a:rPr>
              <a:t>MCT  se lépe hydrolyzují, nejsou </a:t>
            </a:r>
            <a:r>
              <a:rPr lang="cs-CZ" sz="11200" b="1" dirty="0" err="1">
                <a:cs typeface="Times New Roman" pitchFamily="18" charset="0"/>
              </a:rPr>
              <a:t>prekurzory</a:t>
            </a:r>
            <a:r>
              <a:rPr lang="cs-CZ" sz="11200" b="1" dirty="0">
                <a:cs typeface="Times New Roman" pitchFamily="18" charset="0"/>
              </a:rPr>
              <a:t> </a:t>
            </a:r>
          </a:p>
          <a:p>
            <a:pPr marL="274320" indent="-274320" eaLnBrk="1" fontAlgn="auto" hangingPunct="1">
              <a:lnSpc>
                <a:spcPct val="90000"/>
              </a:lnSpc>
              <a:spcAft>
                <a:spcPts val="0"/>
              </a:spcAft>
              <a:buClr>
                <a:srgbClr val="FF00FF"/>
              </a:buClr>
              <a:buFont typeface="Wingdings 3" panose="05040102010807070707" pitchFamily="18" charset="2"/>
              <a:buNone/>
              <a:defRPr/>
            </a:pPr>
            <a:r>
              <a:rPr lang="cs-CZ" sz="11200" b="1" dirty="0">
                <a:cs typeface="Times New Roman" pitchFamily="18" charset="0"/>
              </a:rPr>
              <a:t>   prostaglandin</a:t>
            </a:r>
            <a:r>
              <a:rPr lang="cs-CZ" sz="11200" b="1" dirty="0"/>
              <a:t>ů</a:t>
            </a:r>
            <a:r>
              <a:rPr lang="cs-CZ" sz="11200" b="1" dirty="0">
                <a:cs typeface="Times New Roman" pitchFamily="18" charset="0"/>
              </a:rPr>
              <a:t>,</a:t>
            </a:r>
            <a:r>
              <a:rPr lang="cs-CZ" sz="11200" b="1" dirty="0"/>
              <a:t>  </a:t>
            </a:r>
            <a:r>
              <a:rPr lang="cs-CZ" sz="11200" b="1" dirty="0">
                <a:cs typeface="Times New Roman" pitchFamily="18" charset="0"/>
              </a:rPr>
              <a:t>sni</a:t>
            </a:r>
            <a:r>
              <a:rPr lang="cs-CZ" sz="11200" b="1" dirty="0"/>
              <a:t>ž</a:t>
            </a:r>
            <a:r>
              <a:rPr lang="cs-CZ" sz="11200" b="1" dirty="0">
                <a:cs typeface="Times New Roman" pitchFamily="18" charset="0"/>
              </a:rPr>
              <a:t>ují katabolizmus protein</a:t>
            </a:r>
            <a:r>
              <a:rPr lang="cs-CZ" sz="11200" b="1" dirty="0"/>
              <a:t>ů</a:t>
            </a:r>
          </a:p>
          <a:p>
            <a:pPr marL="274320" indent="-274320" eaLnBrk="1" fontAlgn="auto" hangingPunct="1">
              <a:lnSpc>
                <a:spcPct val="90000"/>
              </a:lnSpc>
              <a:spcAft>
                <a:spcPts val="0"/>
              </a:spcAft>
              <a:buClr>
                <a:srgbClr val="FF00FF"/>
              </a:buClr>
              <a:buFont typeface="Wingdings" pitchFamily="2" charset="2"/>
              <a:buChar char="ü"/>
              <a:defRPr/>
            </a:pPr>
            <a:endParaRPr lang="cs-CZ" sz="11200" b="1" dirty="0">
              <a:cs typeface="Times New Roman" pitchFamily="18" charset="0"/>
            </a:endParaRPr>
          </a:p>
          <a:p>
            <a:pPr marL="274320" indent="-274320" eaLnBrk="1" fontAlgn="auto" hangingPunct="1">
              <a:lnSpc>
                <a:spcPct val="90000"/>
              </a:lnSpc>
              <a:spcAft>
                <a:spcPts val="0"/>
              </a:spcAft>
              <a:buClr>
                <a:srgbClr val="FF00FF"/>
              </a:buClr>
              <a:buFont typeface="Wingdings" pitchFamily="2" charset="2"/>
              <a:buChar char="ü"/>
              <a:defRPr/>
            </a:pPr>
            <a:r>
              <a:rPr lang="cs-CZ" sz="11200" b="1" dirty="0">
                <a:cs typeface="Times New Roman" pitchFamily="18" charset="0"/>
              </a:rPr>
              <a:t>metabolity </a:t>
            </a:r>
            <a:r>
              <a:rPr lang="el-GR" sz="11200" b="1" dirty="0">
                <a:cs typeface="Times New Roman" pitchFamily="18" charset="0"/>
              </a:rPr>
              <a:t>ω</a:t>
            </a:r>
            <a:r>
              <a:rPr lang="cs-CZ" sz="11200" b="1" dirty="0">
                <a:cs typeface="Times New Roman" pitchFamily="18" charset="0"/>
              </a:rPr>
              <a:t>-3 MK zlepšují celulární,  </a:t>
            </a:r>
          </a:p>
          <a:p>
            <a:pPr marL="274320" indent="-274320" eaLnBrk="1" fontAlgn="auto" hangingPunct="1">
              <a:lnSpc>
                <a:spcPct val="90000"/>
              </a:lnSpc>
              <a:spcAft>
                <a:spcPts val="0"/>
              </a:spcAft>
              <a:buClr>
                <a:srgbClr val="FF00FF"/>
              </a:buClr>
              <a:buFont typeface="Wingdings 3" panose="05040102010807070707" pitchFamily="18" charset="2"/>
              <a:buNone/>
              <a:defRPr/>
            </a:pPr>
            <a:r>
              <a:rPr lang="cs-CZ" sz="11200" b="1" dirty="0">
                <a:cs typeface="Times New Roman" pitchFamily="18" charset="0"/>
              </a:rPr>
              <a:t>   </a:t>
            </a:r>
            <a:r>
              <a:rPr lang="cs-CZ" sz="11200" b="1" dirty="0" err="1">
                <a:cs typeface="Times New Roman" pitchFamily="18" charset="0"/>
              </a:rPr>
              <a:t>protinádorovou</a:t>
            </a:r>
            <a:r>
              <a:rPr lang="cs-CZ" sz="11200" b="1" dirty="0">
                <a:cs typeface="Times New Roman" pitchFamily="18" charset="0"/>
              </a:rPr>
              <a:t> a protiinfekční imunitu a mají </a:t>
            </a:r>
          </a:p>
          <a:p>
            <a:pPr marL="274320" indent="-274320" eaLnBrk="1" fontAlgn="auto" hangingPunct="1">
              <a:lnSpc>
                <a:spcPct val="90000"/>
              </a:lnSpc>
              <a:spcAft>
                <a:spcPts val="0"/>
              </a:spcAft>
              <a:buClr>
                <a:srgbClr val="FF00FF"/>
              </a:buClr>
              <a:buFont typeface="Wingdings 3" panose="05040102010807070707" pitchFamily="18" charset="2"/>
              <a:buNone/>
              <a:defRPr/>
            </a:pPr>
            <a:r>
              <a:rPr lang="cs-CZ" sz="11200" b="1" dirty="0">
                <a:cs typeface="Times New Roman" pitchFamily="18" charset="0"/>
              </a:rPr>
              <a:t>   vasodilatační a </a:t>
            </a:r>
            <a:r>
              <a:rPr lang="cs-CZ" sz="11200" b="1" dirty="0" err="1">
                <a:cs typeface="Times New Roman" pitchFamily="18" charset="0"/>
              </a:rPr>
              <a:t>antiagregační</a:t>
            </a:r>
            <a:r>
              <a:rPr lang="cs-CZ" sz="11200" b="1" dirty="0">
                <a:cs typeface="Times New Roman" pitchFamily="18" charset="0"/>
              </a:rPr>
              <a:t> účinky.</a:t>
            </a:r>
            <a:endParaRPr lang="cs-CZ" sz="11200" dirty="0">
              <a:cs typeface="Times New Roman" pitchFamily="18" charset="0"/>
            </a:endParaRPr>
          </a:p>
          <a:p>
            <a:pPr marL="274320" indent="-274320" algn="ctr" eaLnBrk="1" fontAlgn="auto" hangingPunct="1">
              <a:lnSpc>
                <a:spcPct val="90000"/>
              </a:lnSpc>
              <a:spcAft>
                <a:spcPts val="0"/>
              </a:spcAft>
              <a:buFont typeface="Wingdings" pitchFamily="2" charset="2"/>
              <a:buNone/>
              <a:defRPr/>
            </a:pPr>
            <a:r>
              <a:rPr lang="cs-CZ" sz="11200" b="1" dirty="0">
                <a:cs typeface="Times New Roman" pitchFamily="18" charset="0"/>
              </a:rPr>
              <a:t> </a:t>
            </a:r>
          </a:p>
          <a:p>
            <a:pPr marL="274320" indent="-274320" algn="ctr" eaLnBrk="1" fontAlgn="auto" hangingPunct="1">
              <a:lnSpc>
                <a:spcPct val="90000"/>
              </a:lnSpc>
              <a:spcAft>
                <a:spcPts val="0"/>
              </a:spcAft>
              <a:buFont typeface="Wingdings" pitchFamily="2" charset="2"/>
              <a:buNone/>
              <a:defRPr/>
            </a:pPr>
            <a:r>
              <a:rPr lang="cs-CZ" sz="11200" b="1" dirty="0">
                <a:solidFill>
                  <a:schemeClr val="tx2">
                    <a:lumMod val="90000"/>
                    <a:lumOff val="10000"/>
                  </a:schemeClr>
                </a:solidFill>
                <a:latin typeface="Tahoma" pitchFamily="34" charset="0"/>
                <a:cs typeface="Times New Roman" pitchFamily="18" charset="0"/>
              </a:rPr>
              <a:t> </a:t>
            </a:r>
          </a:p>
          <a:p>
            <a:pPr marL="274320" indent="-274320" algn="ctr" eaLnBrk="1" fontAlgn="auto" hangingPunct="1">
              <a:lnSpc>
                <a:spcPct val="90000"/>
              </a:lnSpc>
              <a:spcAft>
                <a:spcPts val="0"/>
              </a:spcAft>
              <a:buFont typeface="Wingdings" pitchFamily="2" charset="2"/>
              <a:buNone/>
              <a:defRPr/>
            </a:pPr>
            <a:r>
              <a:rPr lang="cs-CZ" sz="6000" b="1" dirty="0">
                <a:latin typeface="Tahoma" pitchFamily="34" charset="0"/>
                <a:cs typeface="Times New Roman" pitchFamily="18" charset="0"/>
              </a:rPr>
              <a:t> </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a:extLst>
              <a:ext uri="{FF2B5EF4-FFF2-40B4-BE49-F238E27FC236}">
                <a16:creationId xmlns:a16="http://schemas.microsoft.com/office/drawing/2014/main" id="{3D70302F-C00E-44A3-8938-3137DBA340BC}"/>
              </a:ext>
            </a:extLst>
          </p:cNvPr>
          <p:cNvSpPr>
            <a:spLocks noGrp="1" noRot="1" noChangeArrowheads="1"/>
          </p:cNvSpPr>
          <p:nvPr>
            <p:ph type="title"/>
          </p:nvPr>
        </p:nvSpPr>
        <p:spPr/>
        <p:txBody>
          <a:bodyPr/>
          <a:lstStyle/>
          <a:p>
            <a:pPr algn="ctr" eaLnBrk="1" fontAlgn="auto" hangingPunct="1">
              <a:spcAft>
                <a:spcPts val="0"/>
              </a:spcAft>
              <a:defRPr/>
            </a:pPr>
            <a:r>
              <a:rPr lang="cs-CZ" sz="4400" dirty="0">
                <a:solidFill>
                  <a:srgbClr val="0070C0"/>
                </a:solidFill>
                <a:effectLst/>
              </a:rPr>
              <a:t>Proteiny</a:t>
            </a:r>
          </a:p>
        </p:txBody>
      </p:sp>
      <p:sp>
        <p:nvSpPr>
          <p:cNvPr id="64515" name="Rectangle 3">
            <a:extLst>
              <a:ext uri="{FF2B5EF4-FFF2-40B4-BE49-F238E27FC236}">
                <a16:creationId xmlns:a16="http://schemas.microsoft.com/office/drawing/2014/main" id="{EC722AFB-5100-45C8-8190-B59F1A234E76}"/>
              </a:ext>
            </a:extLst>
          </p:cNvPr>
          <p:cNvSpPr>
            <a:spLocks noGrp="1" noRot="1" noChangeArrowheads="1"/>
          </p:cNvSpPr>
          <p:nvPr>
            <p:ph sz="quarter" idx="1"/>
          </p:nvPr>
        </p:nvSpPr>
        <p:spPr>
          <a:xfrm>
            <a:off x="457200" y="1600200"/>
            <a:ext cx="7467600" cy="4873625"/>
          </a:xfrm>
        </p:spPr>
        <p:txBody>
          <a:bodyPr>
            <a:normAutofit fontScale="40000" lnSpcReduction="20000"/>
          </a:bodyPr>
          <a:lstStyle/>
          <a:p>
            <a:pPr marL="274320" indent="-274320" algn="ctr" eaLnBrk="1" fontAlgn="auto" hangingPunct="1">
              <a:lnSpc>
                <a:spcPct val="90000"/>
              </a:lnSpc>
              <a:spcAft>
                <a:spcPts val="0"/>
              </a:spcAft>
              <a:buClr>
                <a:srgbClr val="FF00FF"/>
              </a:buClr>
              <a:buFont typeface="Wingdings" pitchFamily="2" charset="2"/>
              <a:buNone/>
              <a:defRPr/>
            </a:pPr>
            <a:endParaRPr lang="cs-CZ" sz="2800" b="1" dirty="0">
              <a:latin typeface="Tahoma" pitchFamily="34" charset="0"/>
            </a:endParaRPr>
          </a:p>
          <a:p>
            <a:pPr marL="274320" indent="-274320" algn="ctr" eaLnBrk="1" fontAlgn="auto" hangingPunct="1">
              <a:lnSpc>
                <a:spcPct val="90000"/>
              </a:lnSpc>
              <a:spcAft>
                <a:spcPts val="0"/>
              </a:spcAft>
              <a:buClr>
                <a:srgbClr val="FF00FF"/>
              </a:buClr>
              <a:buFont typeface="Wingdings" pitchFamily="2" charset="2"/>
              <a:buNone/>
              <a:defRPr/>
            </a:pPr>
            <a:endParaRPr lang="cs-CZ" sz="8000" b="1" dirty="0"/>
          </a:p>
          <a:p>
            <a:pPr marL="274320" indent="-274320" algn="ctr" eaLnBrk="1" fontAlgn="auto" hangingPunct="1">
              <a:lnSpc>
                <a:spcPct val="90000"/>
              </a:lnSpc>
              <a:spcAft>
                <a:spcPts val="0"/>
              </a:spcAft>
              <a:buClr>
                <a:srgbClr val="FF00FF"/>
              </a:buClr>
              <a:buFont typeface="Wingdings" pitchFamily="2" charset="2"/>
              <a:buNone/>
              <a:defRPr/>
            </a:pPr>
            <a:r>
              <a:rPr lang="cs-CZ" sz="8000" b="1" dirty="0"/>
              <a:t>Aminokyseliny v kritickém stavu slouží jako energetický zdroj</a:t>
            </a:r>
          </a:p>
          <a:p>
            <a:pPr marL="274320" indent="-274320" eaLnBrk="1" fontAlgn="auto" hangingPunct="1">
              <a:spcAft>
                <a:spcPts val="0"/>
              </a:spcAft>
              <a:buFont typeface="Wingdings" pitchFamily="2" charset="2"/>
              <a:buNone/>
              <a:defRPr/>
            </a:pPr>
            <a:endParaRPr lang="cs-CZ" sz="7000" b="1" dirty="0"/>
          </a:p>
          <a:p>
            <a:pPr marL="274320" indent="-274320" eaLnBrk="1" fontAlgn="auto" hangingPunct="1">
              <a:spcAft>
                <a:spcPts val="0"/>
              </a:spcAft>
              <a:buFont typeface="Wingdings" pitchFamily="2" charset="2"/>
              <a:buNone/>
              <a:defRPr/>
            </a:pPr>
            <a:endParaRPr lang="cs-CZ" sz="7000" b="1" dirty="0"/>
          </a:p>
          <a:p>
            <a:pPr marL="274320" indent="-274320" eaLnBrk="1" fontAlgn="auto" hangingPunct="1">
              <a:spcAft>
                <a:spcPts val="0"/>
              </a:spcAft>
              <a:buFont typeface="Wingdings" pitchFamily="2" charset="2"/>
              <a:buNone/>
              <a:defRPr/>
            </a:pPr>
            <a:endParaRPr lang="cs-CZ" sz="7000" b="1" dirty="0"/>
          </a:p>
          <a:p>
            <a:pPr marL="274320" indent="-274320" algn="ctr" eaLnBrk="1" fontAlgn="auto" hangingPunct="1">
              <a:spcAft>
                <a:spcPts val="0"/>
              </a:spcAft>
              <a:buFont typeface="Wingdings" pitchFamily="2" charset="2"/>
              <a:buNone/>
              <a:defRPr/>
            </a:pPr>
            <a:endParaRPr lang="cs-CZ" sz="7000" b="1" dirty="0"/>
          </a:p>
          <a:p>
            <a:pPr marL="274320" indent="-274320" algn="ctr" eaLnBrk="1" fontAlgn="auto" hangingPunct="1">
              <a:spcAft>
                <a:spcPts val="0"/>
              </a:spcAft>
              <a:buFont typeface="Wingdings" pitchFamily="2" charset="2"/>
              <a:buNone/>
              <a:defRPr/>
            </a:pPr>
            <a:r>
              <a:rPr lang="cs-CZ" sz="7000" b="1" dirty="0">
                <a:cs typeface="Times New Roman" pitchFamily="18" charset="0"/>
              </a:rPr>
              <a:t>1,2 – 2 g AK / kg  NBW/den    </a:t>
            </a:r>
            <a:endParaRPr lang="cs-CZ" sz="7000" b="1" dirty="0"/>
          </a:p>
          <a:p>
            <a:pPr marL="274320" indent="-274320" algn="ctr" eaLnBrk="1" fontAlgn="auto" hangingPunct="1">
              <a:spcAft>
                <a:spcPts val="0"/>
              </a:spcAft>
              <a:buFont typeface="Wingdings" pitchFamily="2" charset="2"/>
              <a:buNone/>
              <a:defRPr/>
            </a:pPr>
            <a:r>
              <a:rPr lang="cs-CZ" sz="7000" b="1" dirty="0">
                <a:cs typeface="Times New Roman" pitchFamily="18" charset="0"/>
              </a:rPr>
              <a:t>=  0,2 – 0,3 g N / kg NBW/den</a:t>
            </a:r>
            <a:r>
              <a:rPr lang="cs-CZ" sz="7000" b="1" dirty="0"/>
              <a:t> </a:t>
            </a:r>
          </a:p>
          <a:p>
            <a:pPr marL="274320" indent="-274320" eaLnBrk="1" fontAlgn="auto" hangingPunct="1">
              <a:spcAft>
                <a:spcPts val="0"/>
              </a:spcAft>
              <a:buFont typeface="Wingdings"/>
              <a:buChar char=""/>
              <a:defRPr/>
            </a:pPr>
            <a:endParaRPr lang="cs-CZ" sz="3200" dirty="0"/>
          </a:p>
          <a:p>
            <a:pPr marL="274320" indent="-274320" algn="ctr" eaLnBrk="1" fontAlgn="auto" hangingPunct="1">
              <a:lnSpc>
                <a:spcPct val="90000"/>
              </a:lnSpc>
              <a:spcAft>
                <a:spcPts val="0"/>
              </a:spcAft>
              <a:buClr>
                <a:srgbClr val="FF00FF"/>
              </a:buClr>
              <a:buFont typeface="Wingdings" pitchFamily="2" charset="2"/>
              <a:buNone/>
              <a:defRPr/>
            </a:pPr>
            <a:endParaRPr lang="cs-CZ" sz="3200" b="1" dirty="0"/>
          </a:p>
          <a:p>
            <a:pPr marL="274320" indent="-274320" algn="ctr" eaLnBrk="1" fontAlgn="auto" hangingPunct="1">
              <a:lnSpc>
                <a:spcPct val="90000"/>
              </a:lnSpc>
              <a:spcAft>
                <a:spcPts val="0"/>
              </a:spcAft>
              <a:buClr>
                <a:srgbClr val="FF00FF"/>
              </a:buClr>
              <a:buFont typeface="Wingdings" pitchFamily="2" charset="2"/>
              <a:buNone/>
              <a:defRPr/>
            </a:pPr>
            <a:endParaRPr lang="cs-CZ" sz="3200" b="1" dirty="0"/>
          </a:p>
          <a:p>
            <a:pPr marL="274320" indent="-274320" algn="ctr" eaLnBrk="1" fontAlgn="auto" hangingPunct="1">
              <a:lnSpc>
                <a:spcPct val="90000"/>
              </a:lnSpc>
              <a:spcAft>
                <a:spcPts val="0"/>
              </a:spcAft>
              <a:buClr>
                <a:srgbClr val="FF00FF"/>
              </a:buClr>
              <a:buFont typeface="Wingdings" pitchFamily="2" charset="2"/>
              <a:buNone/>
              <a:defRPr/>
            </a:pPr>
            <a:endParaRPr lang="cs-CZ" sz="3200" b="1" dirty="0"/>
          </a:p>
          <a:p>
            <a:pPr marL="274320" indent="-274320" algn="ctr" eaLnBrk="1" fontAlgn="auto" hangingPunct="1">
              <a:lnSpc>
                <a:spcPct val="90000"/>
              </a:lnSpc>
              <a:spcAft>
                <a:spcPts val="0"/>
              </a:spcAft>
              <a:buClr>
                <a:srgbClr val="FF00FF"/>
              </a:buClr>
              <a:buFont typeface="Wingdings" pitchFamily="2" charset="2"/>
              <a:buNone/>
              <a:defRPr/>
            </a:pPr>
            <a:endParaRPr lang="cs-CZ" sz="2800" b="1" dirty="0">
              <a:latin typeface="Tahoma" pitchFamily="34" charset="0"/>
            </a:endParaRPr>
          </a:p>
          <a:p>
            <a:pPr marL="274320" indent="-274320" algn="ctr" eaLnBrk="1" fontAlgn="auto" hangingPunct="1">
              <a:lnSpc>
                <a:spcPct val="90000"/>
              </a:lnSpc>
              <a:spcAft>
                <a:spcPts val="0"/>
              </a:spcAft>
              <a:buFont typeface="Wingdings" pitchFamily="2" charset="2"/>
              <a:buNone/>
              <a:defRPr/>
            </a:pPr>
            <a:r>
              <a:rPr lang="cs-CZ" b="1" dirty="0">
                <a:latin typeface="Tahoma" pitchFamily="34" charset="0"/>
                <a:cs typeface="Times New Roman" pitchFamily="18" charset="0"/>
              </a:rPr>
              <a:t> </a:t>
            </a:r>
          </a:p>
        </p:txBody>
      </p:sp>
      <p:sp>
        <p:nvSpPr>
          <p:cNvPr id="37892" name="Rectangle 4">
            <a:extLst>
              <a:ext uri="{FF2B5EF4-FFF2-40B4-BE49-F238E27FC236}">
                <a16:creationId xmlns:a16="http://schemas.microsoft.com/office/drawing/2014/main" id="{8575A4DE-3C45-46DB-A877-8F3767047B93}"/>
              </a:ext>
            </a:extLst>
          </p:cNvPr>
          <p:cNvSpPr>
            <a:spLocks noChangeArrowheads="1"/>
          </p:cNvSpPr>
          <p:nvPr/>
        </p:nvSpPr>
        <p:spPr bwMode="auto">
          <a:xfrm>
            <a:off x="0" y="3138488"/>
            <a:ext cx="9144000" cy="504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400"/>
              </a:spcBef>
              <a:buClr>
                <a:schemeClr val="accent1"/>
              </a:buClr>
              <a:buSzPct val="68000"/>
              <a:buFont typeface="Wingdings 3" panose="05040102010807070707" pitchFamily="18" charset="2"/>
              <a:buChar char=""/>
              <a:defRPr sz="2700">
                <a:solidFill>
                  <a:schemeClr val="tx1"/>
                </a:solidFill>
                <a:latin typeface="Times New Roman" panose="02020603050405020304" pitchFamily="18" charset="0"/>
              </a:defRPr>
            </a:lvl1pPr>
            <a:lvl2pPr marL="742950" indent="-285750">
              <a:spcBef>
                <a:spcPts val="325"/>
              </a:spcBef>
              <a:buClr>
                <a:schemeClr val="accent1"/>
              </a:buClr>
              <a:buFont typeface="Verdana" panose="020B0604030504040204" pitchFamily="34" charset="0"/>
              <a:buChar char="◦"/>
              <a:defRPr sz="2300">
                <a:solidFill>
                  <a:schemeClr val="tx1"/>
                </a:solidFill>
                <a:latin typeface="Times New Roman" panose="02020603050405020304" pitchFamily="18" charset="0"/>
              </a:defRPr>
            </a:lvl2pPr>
            <a:lvl3pPr marL="1143000" indent="-228600">
              <a:spcBef>
                <a:spcPts val="350"/>
              </a:spcBef>
              <a:buClr>
                <a:schemeClr val="accent2"/>
              </a:buClr>
              <a:buSzPct val="100000"/>
              <a:buFont typeface="Wingdings 2" panose="05020102010507070707" pitchFamily="18" charset="2"/>
              <a:buChar char=""/>
              <a:defRPr sz="2100">
                <a:solidFill>
                  <a:schemeClr val="tx1"/>
                </a:solidFill>
                <a:latin typeface="Times New Roman" panose="02020603050405020304" pitchFamily="18" charset="0"/>
              </a:defRPr>
            </a:lvl3pPr>
            <a:lvl4pPr marL="1600200" indent="-228600">
              <a:spcBef>
                <a:spcPts val="350"/>
              </a:spcBef>
              <a:buClr>
                <a:schemeClr val="accent2"/>
              </a:buClr>
              <a:buFont typeface="Wingdings 2" panose="05020102010507070707" pitchFamily="18" charset="2"/>
              <a:buChar char=""/>
              <a:defRPr sz="1900">
                <a:solidFill>
                  <a:schemeClr val="tx1"/>
                </a:solidFill>
                <a:latin typeface="Times New Roman" panose="02020603050405020304" pitchFamily="18" charset="0"/>
              </a:defRPr>
            </a:lvl4pPr>
            <a:lvl5pPr marL="2057400" indent="-228600">
              <a:spcBef>
                <a:spcPts val="350"/>
              </a:spcBef>
              <a:buClr>
                <a:schemeClr val="accent2"/>
              </a:buClr>
              <a:buFont typeface="Wingdings 2" panose="05020102010507070707" pitchFamily="18" charset="2"/>
              <a:buChar char=""/>
              <a:defRPr sz="2000">
                <a:solidFill>
                  <a:schemeClr val="tx1"/>
                </a:solidFill>
                <a:latin typeface="Times New Roman" panose="02020603050405020304" pitchFamily="18" charset="0"/>
              </a:defRPr>
            </a:lvl5pPr>
            <a:lvl6pPr marL="2514600" indent="-228600" eaLnBrk="0" fontAlgn="base" hangingPunct="0">
              <a:spcBef>
                <a:spcPts val="350"/>
              </a:spcBef>
              <a:spcAft>
                <a:spcPct val="0"/>
              </a:spcAft>
              <a:buClr>
                <a:schemeClr val="accent2"/>
              </a:buClr>
              <a:buFont typeface="Wingdings 2" panose="05020102010507070707" pitchFamily="18" charset="2"/>
              <a:buChar char=""/>
              <a:defRPr sz="2000">
                <a:solidFill>
                  <a:schemeClr val="tx1"/>
                </a:solidFill>
                <a:latin typeface="Times New Roman" panose="02020603050405020304" pitchFamily="18" charset="0"/>
              </a:defRPr>
            </a:lvl6pPr>
            <a:lvl7pPr marL="2971800" indent="-228600" eaLnBrk="0" fontAlgn="base" hangingPunct="0">
              <a:spcBef>
                <a:spcPts val="350"/>
              </a:spcBef>
              <a:spcAft>
                <a:spcPct val="0"/>
              </a:spcAft>
              <a:buClr>
                <a:schemeClr val="accent2"/>
              </a:buClr>
              <a:buFont typeface="Wingdings 2" panose="05020102010507070707" pitchFamily="18" charset="2"/>
              <a:buChar char=""/>
              <a:defRPr sz="2000">
                <a:solidFill>
                  <a:schemeClr val="tx1"/>
                </a:solidFill>
                <a:latin typeface="Times New Roman" panose="02020603050405020304" pitchFamily="18" charset="0"/>
              </a:defRPr>
            </a:lvl7pPr>
            <a:lvl8pPr marL="3429000" indent="-228600" eaLnBrk="0" fontAlgn="base" hangingPunct="0">
              <a:spcBef>
                <a:spcPts val="350"/>
              </a:spcBef>
              <a:spcAft>
                <a:spcPct val="0"/>
              </a:spcAft>
              <a:buClr>
                <a:schemeClr val="accent2"/>
              </a:buClr>
              <a:buFont typeface="Wingdings 2" panose="05020102010507070707" pitchFamily="18" charset="2"/>
              <a:buChar char=""/>
              <a:defRPr sz="2000">
                <a:solidFill>
                  <a:schemeClr val="tx1"/>
                </a:solidFill>
                <a:latin typeface="Times New Roman" panose="02020603050405020304" pitchFamily="18" charset="0"/>
              </a:defRPr>
            </a:lvl8pPr>
            <a:lvl9pPr marL="3886200" indent="-228600" eaLnBrk="0" fontAlgn="base" hangingPunct="0">
              <a:spcBef>
                <a:spcPts val="350"/>
              </a:spcBef>
              <a:spcAft>
                <a:spcPct val="0"/>
              </a:spcAft>
              <a:buClr>
                <a:schemeClr val="accent2"/>
              </a:buClr>
              <a:buFont typeface="Wingdings 2" panose="05020102010507070707" pitchFamily="18" charset="2"/>
              <a:buChar char=""/>
              <a:defRPr sz="2000">
                <a:solidFill>
                  <a:schemeClr val="tx1"/>
                </a:solidFill>
                <a:latin typeface="Times New Roman" panose="02020603050405020304" pitchFamily="18" charset="0"/>
              </a:defRPr>
            </a:lvl9pPr>
          </a:lstStyle>
          <a:p>
            <a:pPr algn="ctr" eaLnBrk="1" hangingPunct="1">
              <a:spcBef>
                <a:spcPct val="0"/>
              </a:spcBef>
              <a:buClrTx/>
              <a:buSzTx/>
              <a:buFontTx/>
              <a:buNone/>
            </a:pPr>
            <a:r>
              <a:rPr lang="cs-CZ" altLang="cs-CZ" sz="1600" b="1">
                <a:cs typeface="Times New Roman" panose="02020603050405020304" pitchFamily="18" charset="0"/>
              </a:rPr>
              <a:t> </a:t>
            </a:r>
            <a:endParaRPr lang="cs-CZ" altLang="cs-CZ" sz="1200" b="1">
              <a:cs typeface="Times New Roman" panose="02020603050405020304" pitchFamily="18" charset="0"/>
            </a:endParaRPr>
          </a:p>
          <a:p>
            <a:pPr>
              <a:spcBef>
                <a:spcPct val="0"/>
              </a:spcBef>
              <a:buClrTx/>
              <a:buSzTx/>
              <a:buFontTx/>
              <a:buNone/>
            </a:pPr>
            <a:r>
              <a:rPr lang="cs-CZ" altLang="cs-CZ" sz="1100" b="1"/>
              <a:t> </a:t>
            </a:r>
            <a:endParaRPr lang="cs-CZ" altLang="cs-CZ" sz="240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E01AF14-6445-453C-BD0C-03C45FFA2169}"/>
              </a:ext>
            </a:extLst>
          </p:cNvPr>
          <p:cNvSpPr>
            <a:spLocks noGrp="1"/>
          </p:cNvSpPr>
          <p:nvPr>
            <p:ph type="ctrTitle" idx="4294967295"/>
          </p:nvPr>
        </p:nvSpPr>
        <p:spPr>
          <a:xfrm>
            <a:off x="0" y="3789363"/>
            <a:ext cx="8062913" cy="2087562"/>
          </a:xfrm>
        </p:spPr>
        <p:txBody>
          <a:bodyPr>
            <a:noAutofit/>
          </a:bodyPr>
          <a:lstStyle/>
          <a:p>
            <a:pPr eaLnBrk="1" fontAlgn="auto" hangingPunct="1">
              <a:spcAft>
                <a:spcPts val="0"/>
              </a:spcAft>
              <a:defRPr/>
            </a:pPr>
            <a:br>
              <a:rPr lang="cs-CZ" sz="3600" dirty="0">
                <a:latin typeface="Calibri" pitchFamily="34" charset="0"/>
              </a:rPr>
            </a:br>
            <a:br>
              <a:rPr lang="cs-CZ" sz="3600" dirty="0">
                <a:latin typeface="Calibri" pitchFamily="34" charset="0"/>
              </a:rPr>
            </a:br>
            <a:br>
              <a:rPr lang="cs-CZ" sz="3600" dirty="0">
                <a:latin typeface="Calibri" pitchFamily="34" charset="0"/>
              </a:rPr>
            </a:br>
            <a:br>
              <a:rPr lang="cs-CZ" sz="3600" dirty="0">
                <a:latin typeface="Calibri" pitchFamily="34" charset="0"/>
              </a:rPr>
            </a:br>
            <a:br>
              <a:rPr lang="cs-CZ" sz="3600" dirty="0">
                <a:latin typeface="Calibri" pitchFamily="34" charset="0"/>
              </a:rPr>
            </a:br>
            <a:br>
              <a:rPr lang="cs-CZ" sz="3600" dirty="0">
                <a:latin typeface="Calibri" pitchFamily="34" charset="0"/>
              </a:rPr>
            </a:br>
            <a:br>
              <a:rPr lang="cs-CZ" sz="3600" dirty="0">
                <a:latin typeface="Calibri" pitchFamily="34" charset="0"/>
              </a:rPr>
            </a:br>
            <a:br>
              <a:rPr lang="cs-CZ" sz="3600" dirty="0">
                <a:latin typeface="Calibri" pitchFamily="34" charset="0"/>
              </a:rPr>
            </a:br>
            <a:br>
              <a:rPr lang="cs-CZ" sz="3600" dirty="0">
                <a:latin typeface="Calibri" pitchFamily="34" charset="0"/>
              </a:rPr>
            </a:br>
            <a:br>
              <a:rPr lang="cs-CZ" sz="3600" dirty="0">
                <a:latin typeface="Calibri" pitchFamily="34" charset="0"/>
              </a:rPr>
            </a:br>
            <a:br>
              <a:rPr lang="cs-CZ" sz="3600" dirty="0">
                <a:latin typeface="Calibri" pitchFamily="34" charset="0"/>
              </a:rPr>
            </a:br>
            <a:br>
              <a:rPr lang="cs-CZ" sz="3600" dirty="0">
                <a:latin typeface="Calibri" pitchFamily="34" charset="0"/>
              </a:rPr>
            </a:br>
            <a:br>
              <a:rPr lang="cs-CZ" sz="3600" dirty="0">
                <a:latin typeface="Calibri" pitchFamily="34" charset="0"/>
              </a:rPr>
            </a:br>
            <a:br>
              <a:rPr lang="cs-CZ" sz="3600" dirty="0">
                <a:latin typeface="Calibri" pitchFamily="34" charset="0"/>
              </a:rPr>
            </a:br>
            <a:br>
              <a:rPr lang="cs-CZ" sz="3600" dirty="0">
                <a:latin typeface="Calibri" pitchFamily="34" charset="0"/>
              </a:rPr>
            </a:br>
            <a:endParaRPr lang="cs-CZ" sz="3600" dirty="0">
              <a:solidFill>
                <a:schemeClr val="tx1"/>
              </a:solidFill>
              <a:effectLst/>
              <a:latin typeface="Calibri" pitchFamily="34" charset="0"/>
            </a:endParaRPr>
          </a:p>
        </p:txBody>
      </p:sp>
      <p:sp>
        <p:nvSpPr>
          <p:cNvPr id="10243" name="Obdélník 3">
            <a:extLst>
              <a:ext uri="{FF2B5EF4-FFF2-40B4-BE49-F238E27FC236}">
                <a16:creationId xmlns:a16="http://schemas.microsoft.com/office/drawing/2014/main" id="{E0B1DA7D-DA2E-4B60-9824-28E01A4887FA}"/>
              </a:ext>
            </a:extLst>
          </p:cNvPr>
          <p:cNvSpPr>
            <a:spLocks noChangeArrowheads="1"/>
          </p:cNvSpPr>
          <p:nvPr/>
        </p:nvSpPr>
        <p:spPr bwMode="auto">
          <a:xfrm>
            <a:off x="611188" y="620713"/>
            <a:ext cx="8064500" cy="5694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400"/>
              </a:spcBef>
              <a:buClr>
                <a:schemeClr val="accent1"/>
              </a:buClr>
              <a:buSzPct val="68000"/>
              <a:buFont typeface="Wingdings 3" panose="05040102010807070707" pitchFamily="18" charset="2"/>
              <a:buChar char=""/>
              <a:defRPr sz="2700">
                <a:solidFill>
                  <a:schemeClr val="tx1"/>
                </a:solidFill>
                <a:latin typeface="Times New Roman" panose="02020603050405020304" pitchFamily="18" charset="0"/>
              </a:defRPr>
            </a:lvl1pPr>
            <a:lvl2pPr marL="742950" indent="-285750">
              <a:spcBef>
                <a:spcPts val="325"/>
              </a:spcBef>
              <a:buClr>
                <a:schemeClr val="accent1"/>
              </a:buClr>
              <a:buFont typeface="Verdana" panose="020B0604030504040204" pitchFamily="34" charset="0"/>
              <a:buChar char="◦"/>
              <a:defRPr sz="2300">
                <a:solidFill>
                  <a:schemeClr val="tx1"/>
                </a:solidFill>
                <a:latin typeface="Times New Roman" panose="02020603050405020304" pitchFamily="18" charset="0"/>
              </a:defRPr>
            </a:lvl2pPr>
            <a:lvl3pPr marL="1143000" indent="-228600">
              <a:spcBef>
                <a:spcPts val="350"/>
              </a:spcBef>
              <a:buClr>
                <a:schemeClr val="accent2"/>
              </a:buClr>
              <a:buSzPct val="100000"/>
              <a:buFont typeface="Wingdings 2" panose="05020102010507070707" pitchFamily="18" charset="2"/>
              <a:buChar char=""/>
              <a:defRPr sz="2100">
                <a:solidFill>
                  <a:schemeClr val="tx1"/>
                </a:solidFill>
                <a:latin typeface="Times New Roman" panose="02020603050405020304" pitchFamily="18" charset="0"/>
              </a:defRPr>
            </a:lvl3pPr>
            <a:lvl4pPr marL="1600200" indent="-228600">
              <a:spcBef>
                <a:spcPts val="350"/>
              </a:spcBef>
              <a:buClr>
                <a:schemeClr val="accent2"/>
              </a:buClr>
              <a:buFont typeface="Wingdings 2" panose="05020102010507070707" pitchFamily="18" charset="2"/>
              <a:buChar char=""/>
              <a:defRPr sz="1900">
                <a:solidFill>
                  <a:schemeClr val="tx1"/>
                </a:solidFill>
                <a:latin typeface="Times New Roman" panose="02020603050405020304" pitchFamily="18" charset="0"/>
              </a:defRPr>
            </a:lvl4pPr>
            <a:lvl5pPr marL="2057400" indent="-228600">
              <a:spcBef>
                <a:spcPts val="350"/>
              </a:spcBef>
              <a:buClr>
                <a:schemeClr val="accent2"/>
              </a:buClr>
              <a:buFont typeface="Wingdings 2" panose="05020102010507070707" pitchFamily="18" charset="2"/>
              <a:buChar char=""/>
              <a:defRPr sz="2000">
                <a:solidFill>
                  <a:schemeClr val="tx1"/>
                </a:solidFill>
                <a:latin typeface="Times New Roman" panose="02020603050405020304" pitchFamily="18" charset="0"/>
              </a:defRPr>
            </a:lvl5pPr>
            <a:lvl6pPr marL="2514600" indent="-228600" eaLnBrk="0" fontAlgn="base" hangingPunct="0">
              <a:spcBef>
                <a:spcPts val="350"/>
              </a:spcBef>
              <a:spcAft>
                <a:spcPct val="0"/>
              </a:spcAft>
              <a:buClr>
                <a:schemeClr val="accent2"/>
              </a:buClr>
              <a:buFont typeface="Wingdings 2" panose="05020102010507070707" pitchFamily="18" charset="2"/>
              <a:buChar char=""/>
              <a:defRPr sz="2000">
                <a:solidFill>
                  <a:schemeClr val="tx1"/>
                </a:solidFill>
                <a:latin typeface="Times New Roman" panose="02020603050405020304" pitchFamily="18" charset="0"/>
              </a:defRPr>
            </a:lvl6pPr>
            <a:lvl7pPr marL="2971800" indent="-228600" eaLnBrk="0" fontAlgn="base" hangingPunct="0">
              <a:spcBef>
                <a:spcPts val="350"/>
              </a:spcBef>
              <a:spcAft>
                <a:spcPct val="0"/>
              </a:spcAft>
              <a:buClr>
                <a:schemeClr val="accent2"/>
              </a:buClr>
              <a:buFont typeface="Wingdings 2" panose="05020102010507070707" pitchFamily="18" charset="2"/>
              <a:buChar char=""/>
              <a:defRPr sz="2000">
                <a:solidFill>
                  <a:schemeClr val="tx1"/>
                </a:solidFill>
                <a:latin typeface="Times New Roman" panose="02020603050405020304" pitchFamily="18" charset="0"/>
              </a:defRPr>
            </a:lvl7pPr>
            <a:lvl8pPr marL="3429000" indent="-228600" eaLnBrk="0" fontAlgn="base" hangingPunct="0">
              <a:spcBef>
                <a:spcPts val="350"/>
              </a:spcBef>
              <a:spcAft>
                <a:spcPct val="0"/>
              </a:spcAft>
              <a:buClr>
                <a:schemeClr val="accent2"/>
              </a:buClr>
              <a:buFont typeface="Wingdings 2" panose="05020102010507070707" pitchFamily="18" charset="2"/>
              <a:buChar char=""/>
              <a:defRPr sz="2000">
                <a:solidFill>
                  <a:schemeClr val="tx1"/>
                </a:solidFill>
                <a:latin typeface="Times New Roman" panose="02020603050405020304" pitchFamily="18" charset="0"/>
              </a:defRPr>
            </a:lvl8pPr>
            <a:lvl9pPr marL="3886200" indent="-228600" eaLnBrk="0" fontAlgn="base" hangingPunct="0">
              <a:spcBef>
                <a:spcPts val="350"/>
              </a:spcBef>
              <a:spcAft>
                <a:spcPct val="0"/>
              </a:spcAft>
              <a:buClr>
                <a:schemeClr val="accent2"/>
              </a:buClr>
              <a:buFont typeface="Wingdings 2" panose="05020102010507070707" pitchFamily="18" charset="2"/>
              <a:buChar char=""/>
              <a:defRPr sz="2000">
                <a:solidFill>
                  <a:schemeClr val="tx1"/>
                </a:solidFill>
                <a:latin typeface="Times New Roman" panose="02020603050405020304" pitchFamily="18" charset="0"/>
              </a:defRPr>
            </a:lvl9pPr>
          </a:lstStyle>
          <a:p>
            <a:pPr eaLnBrk="1" hangingPunct="1">
              <a:spcBef>
                <a:spcPct val="0"/>
              </a:spcBef>
              <a:buClrTx/>
              <a:buSzTx/>
              <a:buFontTx/>
              <a:buNone/>
            </a:pPr>
            <a:r>
              <a:rPr lang="en-US" altLang="cs-CZ" sz="3600" b="1">
                <a:latin typeface="Calibri" panose="020F0502020204030204" pitchFamily="34" charset="0"/>
              </a:rPr>
              <a:t>Guidelines for the Provision and Assessment of Nutrition</a:t>
            </a:r>
            <a:r>
              <a:rPr lang="cs-CZ" altLang="cs-CZ" sz="3600" b="1">
                <a:latin typeface="Calibri" panose="020F0502020204030204" pitchFamily="34" charset="0"/>
              </a:rPr>
              <a:t> </a:t>
            </a:r>
            <a:r>
              <a:rPr lang="en-US" altLang="cs-CZ" sz="3600" b="1">
                <a:latin typeface="Calibri" panose="020F0502020204030204" pitchFamily="34" charset="0"/>
              </a:rPr>
              <a:t>Support Therapy in the Adult Critically Ill Patient: </a:t>
            </a:r>
            <a:endParaRPr lang="cs-CZ" altLang="cs-CZ" sz="3600" b="1">
              <a:latin typeface="Calibri" panose="020F0502020204030204" pitchFamily="34" charset="0"/>
            </a:endParaRPr>
          </a:p>
          <a:p>
            <a:pPr eaLnBrk="1" hangingPunct="1">
              <a:spcBef>
                <a:spcPct val="0"/>
              </a:spcBef>
              <a:buClrTx/>
              <a:buSzTx/>
              <a:buFontTx/>
              <a:buNone/>
            </a:pPr>
            <a:endParaRPr lang="cs-CZ" altLang="cs-CZ" sz="3600" b="1">
              <a:latin typeface="Calibri" panose="020F0502020204030204" pitchFamily="34" charset="0"/>
            </a:endParaRPr>
          </a:p>
          <a:p>
            <a:pPr eaLnBrk="1" hangingPunct="1">
              <a:spcBef>
                <a:spcPct val="0"/>
              </a:spcBef>
              <a:buClrTx/>
              <a:buSzTx/>
              <a:buFontTx/>
              <a:buNone/>
            </a:pPr>
            <a:r>
              <a:rPr lang="en-US" altLang="cs-CZ" sz="3600" b="1">
                <a:latin typeface="Calibri" panose="020F0502020204030204" pitchFamily="34" charset="0"/>
              </a:rPr>
              <a:t>Society</a:t>
            </a:r>
            <a:r>
              <a:rPr lang="cs-CZ" altLang="cs-CZ" sz="3600" b="1">
                <a:latin typeface="Calibri" panose="020F0502020204030204" pitchFamily="34" charset="0"/>
              </a:rPr>
              <a:t> </a:t>
            </a:r>
            <a:r>
              <a:rPr lang="en-US" altLang="cs-CZ" sz="3600" b="1">
                <a:latin typeface="Calibri" panose="020F0502020204030204" pitchFamily="34" charset="0"/>
              </a:rPr>
              <a:t>of Critical Care Medicine (SCCM) and American Society</a:t>
            </a:r>
            <a:r>
              <a:rPr lang="cs-CZ" altLang="cs-CZ" sz="3600" b="1">
                <a:latin typeface="Calibri" panose="020F0502020204030204" pitchFamily="34" charset="0"/>
              </a:rPr>
              <a:t> </a:t>
            </a:r>
            <a:r>
              <a:rPr lang="en-US" altLang="cs-CZ" sz="3600" b="1">
                <a:latin typeface="Calibri" panose="020F0502020204030204" pitchFamily="34" charset="0"/>
              </a:rPr>
              <a:t>for Parenteral and Enteral Nutrition (A.S.P.E.N.)</a:t>
            </a:r>
            <a:r>
              <a:rPr lang="en-US" altLang="cs-CZ" sz="3600">
                <a:latin typeface="Lucida Sans Unicode" panose="020B0602030504020204" pitchFamily="34" charset="0"/>
              </a:rPr>
              <a:t> </a:t>
            </a:r>
            <a:endParaRPr lang="cs-CZ" altLang="cs-CZ" sz="3600">
              <a:latin typeface="Lucida Sans Unicode" panose="020B0602030504020204" pitchFamily="34" charset="0"/>
            </a:endParaRPr>
          </a:p>
          <a:p>
            <a:pPr eaLnBrk="1" hangingPunct="1">
              <a:spcBef>
                <a:spcPct val="0"/>
              </a:spcBef>
              <a:buClrTx/>
              <a:buSzTx/>
              <a:buFontTx/>
              <a:buNone/>
            </a:pPr>
            <a:endParaRPr lang="cs-CZ" altLang="cs-CZ" sz="1600">
              <a:latin typeface="Lucida Sans Unicode" panose="020B0602030504020204" pitchFamily="34" charset="0"/>
            </a:endParaRPr>
          </a:p>
          <a:p>
            <a:pPr eaLnBrk="1" hangingPunct="1">
              <a:spcBef>
                <a:spcPct val="0"/>
              </a:spcBef>
              <a:buClrTx/>
              <a:buSzTx/>
              <a:buFontTx/>
              <a:buNone/>
            </a:pPr>
            <a:r>
              <a:rPr lang="cs-CZ" altLang="cs-CZ" sz="1600">
                <a:latin typeface="Lucida Sans Unicode" panose="020B0602030504020204" pitchFamily="34" charset="0"/>
              </a:rPr>
              <a:t>             </a:t>
            </a:r>
            <a:r>
              <a:rPr lang="en-US" altLang="cs-CZ" sz="1600">
                <a:latin typeface="Lucida Sans Unicode" panose="020B0602030504020204" pitchFamily="34" charset="0"/>
              </a:rPr>
              <a:t>Journal of Parenteral and Enteral</a:t>
            </a:r>
            <a:r>
              <a:rPr lang="cs-CZ" altLang="cs-CZ" sz="1600">
                <a:latin typeface="Lucida Sans Unicode" panose="020B0602030504020204" pitchFamily="34" charset="0"/>
              </a:rPr>
              <a:t> Nutrition</a:t>
            </a:r>
          </a:p>
          <a:p>
            <a:pPr eaLnBrk="1" hangingPunct="1">
              <a:spcBef>
                <a:spcPct val="0"/>
              </a:spcBef>
              <a:buClrTx/>
              <a:buSzTx/>
              <a:buFontTx/>
              <a:buNone/>
            </a:pPr>
            <a:r>
              <a:rPr lang="cs-CZ" altLang="cs-CZ" sz="1600">
                <a:latin typeface="Lucida Sans Unicode" panose="020B0602030504020204" pitchFamily="34" charset="0"/>
              </a:rPr>
              <a:t>             Volume 40 Number 2  February 2016 159–211</a:t>
            </a:r>
          </a:p>
          <a:p>
            <a:pPr eaLnBrk="1" hangingPunct="1">
              <a:spcBef>
                <a:spcPct val="0"/>
              </a:spcBef>
              <a:buClrTx/>
              <a:buSzTx/>
              <a:buFontTx/>
              <a:buNone/>
            </a:pPr>
            <a:r>
              <a:rPr lang="cs-CZ" altLang="cs-CZ" sz="1600">
                <a:latin typeface="Lucida Sans Unicode" panose="020B0602030504020204" pitchFamily="34" charset="0"/>
              </a:rPr>
              <a:t>             c 2016 American Society for Parenteral and Enteral Nutrition</a:t>
            </a:r>
          </a:p>
          <a:p>
            <a:pPr eaLnBrk="1" hangingPunct="1">
              <a:spcBef>
                <a:spcPct val="0"/>
              </a:spcBef>
              <a:buClrTx/>
              <a:buSzTx/>
              <a:buFontTx/>
              <a:buNone/>
            </a:pPr>
            <a:r>
              <a:rPr lang="cs-CZ" altLang="cs-CZ" sz="1600">
                <a:latin typeface="Lucida Sans Unicode" panose="020B0602030504020204" pitchFamily="34" charset="0"/>
              </a:rPr>
              <a:t>             and</a:t>
            </a:r>
            <a:r>
              <a:rPr lang="en-US" altLang="cs-CZ" sz="1600">
                <a:latin typeface="Lucida Sans Unicode" panose="020B0602030504020204" pitchFamily="34" charset="0"/>
              </a:rPr>
              <a:t> Society of Critical Care</a:t>
            </a:r>
            <a:r>
              <a:rPr lang="cs-CZ" altLang="cs-CZ" sz="1600">
                <a:latin typeface="Lucida Sans Unicode" panose="020B0602030504020204" pitchFamily="34" charset="0"/>
              </a:rPr>
              <a:t> Medicine</a:t>
            </a:r>
          </a:p>
          <a:p>
            <a:pPr eaLnBrk="1" hangingPunct="1">
              <a:spcBef>
                <a:spcPct val="0"/>
              </a:spcBef>
              <a:buClrTx/>
              <a:buSzTx/>
              <a:buFontTx/>
              <a:buNone/>
            </a:pPr>
            <a:r>
              <a:rPr lang="cs-CZ" altLang="cs-CZ" sz="1600">
                <a:latin typeface="Lucida Sans Unicode" panose="020B0602030504020204" pitchFamily="34" charset="0"/>
              </a:rPr>
              <a:t>             DOI: 10.1177/0148607115621863  jpen.sagepub.com</a:t>
            </a:r>
          </a:p>
          <a:p>
            <a:pPr eaLnBrk="1" hangingPunct="1">
              <a:spcBef>
                <a:spcPct val="0"/>
              </a:spcBef>
              <a:buClrTx/>
              <a:buSzTx/>
              <a:buFontTx/>
              <a:buNone/>
            </a:pPr>
            <a:r>
              <a:rPr lang="cs-CZ" altLang="cs-CZ" sz="1600">
                <a:latin typeface="Lucida Sans Unicode" panose="020B0602030504020204" pitchFamily="34" charset="0"/>
              </a:rPr>
              <a:t>             hosted at online.sagepub.com</a:t>
            </a:r>
            <a:endParaRPr lang="cs-CZ" altLang="cs-CZ" sz="1600">
              <a:latin typeface="Calibri" panose="020F0502020204030204" pitchFamily="34" charset="0"/>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Zástupný symbol pro obsah 1">
            <a:extLst>
              <a:ext uri="{FF2B5EF4-FFF2-40B4-BE49-F238E27FC236}">
                <a16:creationId xmlns:a16="http://schemas.microsoft.com/office/drawing/2014/main" id="{48B450AC-579B-4C36-B7BA-BDE9D046F7BC}"/>
              </a:ext>
            </a:extLst>
          </p:cNvPr>
          <p:cNvSpPr>
            <a:spLocks noGrp="1"/>
          </p:cNvSpPr>
          <p:nvPr>
            <p:ph idx="1"/>
          </p:nvPr>
        </p:nvSpPr>
        <p:spPr/>
        <p:txBody>
          <a:bodyPr/>
          <a:lstStyle/>
          <a:p>
            <a:pPr>
              <a:buFontTx/>
              <a:buChar char="-"/>
            </a:pPr>
            <a:endParaRPr lang="cs-CZ" altLang="cs-CZ" b="1">
              <a:cs typeface="Times New Roman" panose="02020603050405020304" pitchFamily="18" charset="0"/>
            </a:endParaRPr>
          </a:p>
          <a:p>
            <a:pPr>
              <a:buFont typeface="Wingdings 3" panose="05040102010807070707" pitchFamily="18" charset="2"/>
              <a:buNone/>
            </a:pPr>
            <a:endParaRPr lang="cs-CZ" altLang="cs-CZ" b="1">
              <a:cs typeface="Times New Roman" panose="02020603050405020304" pitchFamily="18" charset="0"/>
            </a:endParaRPr>
          </a:p>
          <a:p>
            <a:pPr>
              <a:buFont typeface="Wingdings 3" panose="05040102010807070707" pitchFamily="18" charset="2"/>
              <a:buNone/>
            </a:pPr>
            <a:r>
              <a:rPr lang="cs-CZ" altLang="cs-CZ" b="1">
                <a:cs typeface="Times New Roman" panose="02020603050405020304" pitchFamily="18" charset="0"/>
              </a:rPr>
              <a:t>Kombinace  Soluvit + Vitalipid </a:t>
            </a:r>
          </a:p>
          <a:p>
            <a:pPr>
              <a:buFontTx/>
              <a:buChar char="-"/>
            </a:pPr>
            <a:r>
              <a:rPr lang="cs-CZ" altLang="cs-CZ" b="1">
                <a:cs typeface="Times New Roman" panose="02020603050405020304" pitchFamily="18" charset="0"/>
              </a:rPr>
              <a:t>celé spektrum vitamínů včetně vit. K</a:t>
            </a:r>
          </a:p>
          <a:p>
            <a:pPr>
              <a:buFontTx/>
              <a:buChar char="-"/>
            </a:pPr>
            <a:endParaRPr lang="cs-CZ" altLang="cs-CZ" b="1">
              <a:cs typeface="Times New Roman" panose="02020603050405020304" pitchFamily="18" charset="0"/>
            </a:endParaRPr>
          </a:p>
          <a:p>
            <a:pPr>
              <a:buFont typeface="Wingdings 3" panose="05040102010807070707" pitchFamily="18" charset="2"/>
              <a:buNone/>
            </a:pPr>
            <a:r>
              <a:rPr lang="cs-CZ" altLang="cs-CZ" b="1">
                <a:cs typeface="Times New Roman" panose="02020603050405020304" pitchFamily="18" charset="0"/>
              </a:rPr>
              <a:t> Nutryelt, Addamel , Tracutil </a:t>
            </a:r>
          </a:p>
          <a:p>
            <a:pPr>
              <a:buFontTx/>
              <a:buChar char="-"/>
            </a:pPr>
            <a:endParaRPr lang="cs-CZ" altLang="cs-CZ" b="1">
              <a:cs typeface="Times New Roman" panose="02020603050405020304" pitchFamily="18" charset="0"/>
            </a:endParaRPr>
          </a:p>
        </p:txBody>
      </p:sp>
      <p:sp>
        <p:nvSpPr>
          <p:cNvPr id="3" name="Nadpis 2">
            <a:extLst>
              <a:ext uri="{FF2B5EF4-FFF2-40B4-BE49-F238E27FC236}">
                <a16:creationId xmlns:a16="http://schemas.microsoft.com/office/drawing/2014/main" id="{74ABD75B-BA50-4187-9F2E-BCF6AB72A58B}"/>
              </a:ext>
            </a:extLst>
          </p:cNvPr>
          <p:cNvSpPr>
            <a:spLocks noGrp="1"/>
          </p:cNvSpPr>
          <p:nvPr>
            <p:ph type="title"/>
          </p:nvPr>
        </p:nvSpPr>
        <p:spPr/>
        <p:txBody>
          <a:bodyPr>
            <a:noAutofit/>
          </a:bodyPr>
          <a:lstStyle/>
          <a:p>
            <a:pPr>
              <a:defRPr/>
            </a:pPr>
            <a:br>
              <a:rPr lang="cs-CZ" sz="4000" dirty="0">
                <a:solidFill>
                  <a:srgbClr val="00B0F0"/>
                </a:solidFill>
                <a:effectLst/>
                <a:cs typeface="Arial" pitchFamily="34" charset="0"/>
              </a:rPr>
            </a:br>
            <a:r>
              <a:rPr lang="cs-CZ" sz="4000" dirty="0">
                <a:solidFill>
                  <a:srgbClr val="0070C0"/>
                </a:solidFill>
                <a:effectLst/>
                <a:cs typeface="Arial" pitchFamily="34" charset="0"/>
              </a:rPr>
              <a:t>Vitamíny  a stopové prvky</a:t>
            </a:r>
            <a:br>
              <a:rPr lang="cs-CZ" sz="4000" dirty="0">
                <a:solidFill>
                  <a:srgbClr val="0070C0"/>
                </a:solidFill>
                <a:effectLst/>
                <a:cs typeface="Arial" pitchFamily="34" charset="0"/>
              </a:rPr>
            </a:br>
            <a:endParaRPr lang="cs-CZ" sz="4000" dirty="0">
              <a:solidFill>
                <a:srgbClr val="0070C0"/>
              </a:solidFill>
              <a:effectLst/>
              <a:cs typeface="Arial" pitchFamily="34" charset="0"/>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Zástupný symbol pro obsah 2">
            <a:extLst>
              <a:ext uri="{FF2B5EF4-FFF2-40B4-BE49-F238E27FC236}">
                <a16:creationId xmlns:a16="http://schemas.microsoft.com/office/drawing/2014/main" id="{F56BEEAB-8D09-4B50-9AA3-D293A3AB945B}"/>
              </a:ext>
            </a:extLst>
          </p:cNvPr>
          <p:cNvSpPr>
            <a:spLocks noGrp="1"/>
          </p:cNvSpPr>
          <p:nvPr>
            <p:ph idx="1"/>
          </p:nvPr>
        </p:nvSpPr>
        <p:spPr>
          <a:xfrm>
            <a:off x="457200" y="1357313"/>
            <a:ext cx="7829550" cy="5286375"/>
          </a:xfrm>
        </p:spPr>
        <p:txBody>
          <a:bodyPr/>
          <a:lstStyle/>
          <a:p>
            <a:pPr eaLnBrk="1" hangingPunct="1">
              <a:buClr>
                <a:srgbClr val="CC0099"/>
              </a:buClr>
              <a:buFont typeface="Wingdings" panose="05000000000000000000" pitchFamily="2" charset="2"/>
              <a:buChar char="ü"/>
            </a:pPr>
            <a:endParaRPr lang="cs-CZ" altLang="cs-CZ" sz="3200"/>
          </a:p>
          <a:p>
            <a:pPr eaLnBrk="1" hangingPunct="1">
              <a:buClr>
                <a:srgbClr val="CC0099"/>
              </a:buClr>
              <a:buFont typeface="Wingdings" panose="05000000000000000000" pitchFamily="2" charset="2"/>
              <a:buChar char="ü"/>
            </a:pPr>
            <a:r>
              <a:rPr lang="cs-CZ" altLang="cs-CZ" sz="3200" b="1"/>
              <a:t>ústavní lékárna  připravuje 15 druhů standardních A-I-O vaků , </a:t>
            </a:r>
          </a:p>
          <a:p>
            <a:pPr eaLnBrk="1" hangingPunct="1">
              <a:buClr>
                <a:srgbClr val="CC0099"/>
              </a:buClr>
              <a:buFont typeface="Wingdings" panose="05000000000000000000" pitchFamily="2" charset="2"/>
              <a:buChar char="ü"/>
            </a:pPr>
            <a:r>
              <a:rPr lang="cs-CZ" altLang="cs-CZ" sz="3200" b="1"/>
              <a:t>režimy nabízí postupně se zvyšující obsah energie s různým poměrem glukózy a tuku, jako hlavních zdrojů energie </a:t>
            </a:r>
          </a:p>
          <a:p>
            <a:pPr eaLnBrk="1" hangingPunct="1">
              <a:buClr>
                <a:srgbClr val="CC0099"/>
              </a:buClr>
              <a:buFont typeface="Wingdings" panose="05000000000000000000" pitchFamily="2" charset="2"/>
              <a:buChar char="ü"/>
            </a:pPr>
            <a:r>
              <a:rPr lang="cs-CZ" altLang="cs-CZ" sz="3200" b="1"/>
              <a:t>režimy I-VII mají variantu do periferní žíly</a:t>
            </a:r>
          </a:p>
          <a:p>
            <a:pPr eaLnBrk="1" hangingPunct="1">
              <a:buFont typeface="Wingdings 2" panose="05020102010507070707" pitchFamily="18" charset="2"/>
              <a:buNone/>
            </a:pPr>
            <a:endParaRPr lang="cs-CZ" altLang="cs-CZ"/>
          </a:p>
        </p:txBody>
      </p:sp>
      <p:sp>
        <p:nvSpPr>
          <p:cNvPr id="18434" name="Nadpis 1">
            <a:extLst>
              <a:ext uri="{FF2B5EF4-FFF2-40B4-BE49-F238E27FC236}">
                <a16:creationId xmlns:a16="http://schemas.microsoft.com/office/drawing/2014/main" id="{CC959E64-219A-42A2-B801-8F32389FEF54}"/>
              </a:ext>
            </a:extLst>
          </p:cNvPr>
          <p:cNvSpPr>
            <a:spLocks noGrp="1"/>
          </p:cNvSpPr>
          <p:nvPr>
            <p:ph type="title"/>
          </p:nvPr>
        </p:nvSpPr>
        <p:spPr>
          <a:xfrm>
            <a:off x="401638" y="411163"/>
            <a:ext cx="8229600" cy="1143000"/>
          </a:xfrm>
        </p:spPr>
        <p:txBody>
          <a:bodyPr/>
          <a:lstStyle/>
          <a:p>
            <a:pPr algn="ctr" eaLnBrk="1" fontAlgn="auto" hangingPunct="1">
              <a:spcAft>
                <a:spcPts val="0"/>
              </a:spcAft>
              <a:defRPr/>
            </a:pPr>
            <a:r>
              <a:rPr lang="cs-CZ" sz="4800" dirty="0">
                <a:solidFill>
                  <a:srgbClr val="0070C0"/>
                </a:solidFill>
                <a:latin typeface="Tahoma" pitchFamily="34" charset="0"/>
                <a:cs typeface="Tahoma" pitchFamily="34" charset="0"/>
              </a:rPr>
              <a:t>A-I-O VAKY </a:t>
            </a:r>
            <a:endParaRPr lang="cs-CZ" dirty="0">
              <a:solidFill>
                <a:srgbClr val="0070C0"/>
              </a:solidFill>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Zástupný symbol pro obsah 2">
            <a:extLst>
              <a:ext uri="{FF2B5EF4-FFF2-40B4-BE49-F238E27FC236}">
                <a16:creationId xmlns:a16="http://schemas.microsoft.com/office/drawing/2014/main" id="{AD68015D-DB3F-4D75-8B47-455C6FE91D6B}"/>
              </a:ext>
            </a:extLst>
          </p:cNvPr>
          <p:cNvSpPr>
            <a:spLocks noGrp="1"/>
          </p:cNvSpPr>
          <p:nvPr>
            <p:ph idx="1"/>
          </p:nvPr>
        </p:nvSpPr>
        <p:spPr>
          <a:xfrm>
            <a:off x="457200" y="1285875"/>
            <a:ext cx="8043863" cy="4840288"/>
          </a:xfrm>
        </p:spPr>
        <p:txBody>
          <a:bodyPr/>
          <a:lstStyle/>
          <a:p>
            <a:pPr eaLnBrk="1" hangingPunct="1">
              <a:buClr>
                <a:srgbClr val="CC0099"/>
              </a:buClr>
              <a:buFont typeface="Wingdings" panose="05000000000000000000" pitchFamily="2" charset="2"/>
              <a:buChar char="ü"/>
            </a:pPr>
            <a:endParaRPr lang="cs-CZ" altLang="cs-CZ" sz="3200" b="1"/>
          </a:p>
          <a:p>
            <a:pPr eaLnBrk="1" hangingPunct="1">
              <a:buClr>
                <a:srgbClr val="CC0099"/>
              </a:buClr>
              <a:buFont typeface="Wingdings" panose="05000000000000000000" pitchFamily="2" charset="2"/>
              <a:buChar char="ü"/>
            </a:pPr>
            <a:r>
              <a:rPr lang="cs-CZ" altLang="cs-CZ" sz="3200" b="1"/>
              <a:t>je možné připravit i vaky individuálního složení – změna poměru glukózy a tuku, koncentrované s minimálním objemem nebo vaky bez elektrolytů, atd. </a:t>
            </a:r>
          </a:p>
          <a:p>
            <a:pPr eaLnBrk="1" hangingPunct="1">
              <a:buClr>
                <a:srgbClr val="CC0099"/>
              </a:buClr>
              <a:buFont typeface="Wingdings 3" panose="05040102010807070707" pitchFamily="18" charset="2"/>
              <a:buNone/>
            </a:pPr>
            <a:endParaRPr lang="cs-CZ" altLang="cs-CZ" sz="3200" b="1"/>
          </a:p>
          <a:p>
            <a:pPr eaLnBrk="1" hangingPunct="1">
              <a:spcBef>
                <a:spcPct val="0"/>
              </a:spcBef>
              <a:buClr>
                <a:srgbClr val="CC0099"/>
              </a:buClr>
              <a:buFont typeface="Wingdings 2" panose="05020102010507070707" pitchFamily="18" charset="2"/>
              <a:buNone/>
            </a:pPr>
            <a:r>
              <a:rPr lang="cs-CZ" altLang="cs-CZ" sz="3200" b="1"/>
              <a:t>    </a:t>
            </a:r>
          </a:p>
          <a:p>
            <a:pPr eaLnBrk="1" hangingPunct="1"/>
            <a:endParaRPr lang="cs-CZ" altLang="cs-CZ"/>
          </a:p>
        </p:txBody>
      </p:sp>
      <p:sp>
        <p:nvSpPr>
          <p:cNvPr id="19458" name="Nadpis 1">
            <a:extLst>
              <a:ext uri="{FF2B5EF4-FFF2-40B4-BE49-F238E27FC236}">
                <a16:creationId xmlns:a16="http://schemas.microsoft.com/office/drawing/2014/main" id="{6346CDB5-5CB6-4114-A6AC-99B532E6D836}"/>
              </a:ext>
            </a:extLst>
          </p:cNvPr>
          <p:cNvSpPr>
            <a:spLocks noGrp="1"/>
          </p:cNvSpPr>
          <p:nvPr>
            <p:ph type="title"/>
          </p:nvPr>
        </p:nvSpPr>
        <p:spPr/>
        <p:txBody>
          <a:bodyPr/>
          <a:lstStyle/>
          <a:p>
            <a:pPr algn="ctr" eaLnBrk="1" fontAlgn="auto" hangingPunct="1">
              <a:spcAft>
                <a:spcPts val="0"/>
              </a:spcAft>
              <a:defRPr/>
            </a:pPr>
            <a:r>
              <a:rPr lang="cs-CZ" sz="4800" dirty="0">
                <a:solidFill>
                  <a:srgbClr val="0070C0"/>
                </a:solidFill>
                <a:effectLst/>
                <a:latin typeface="Tahoma" pitchFamily="34" charset="0"/>
                <a:cs typeface="Tahoma" pitchFamily="34" charset="0"/>
              </a:rPr>
              <a:t>A-I-O VAKY </a:t>
            </a:r>
            <a:endParaRPr lang="cs-CZ" sz="4800" dirty="0">
              <a:solidFill>
                <a:srgbClr val="0070C0"/>
              </a:solidFill>
              <a:effectLst/>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Zástupný symbol pro obsah 1">
            <a:extLst>
              <a:ext uri="{FF2B5EF4-FFF2-40B4-BE49-F238E27FC236}">
                <a16:creationId xmlns:a16="http://schemas.microsoft.com/office/drawing/2014/main" id="{E07D8794-D2C1-4C3B-A6CB-AEC1BB90E0FF}"/>
              </a:ext>
            </a:extLst>
          </p:cNvPr>
          <p:cNvSpPr>
            <a:spLocks noGrp="1"/>
          </p:cNvSpPr>
          <p:nvPr>
            <p:ph type="body" idx="1"/>
          </p:nvPr>
        </p:nvSpPr>
        <p:spPr>
          <a:xfrm>
            <a:off x="457200" y="1628775"/>
            <a:ext cx="8229600" cy="4378325"/>
          </a:xfrm>
        </p:spPr>
        <p:txBody>
          <a:bodyPr/>
          <a:lstStyle/>
          <a:p>
            <a:pPr>
              <a:buClr>
                <a:srgbClr val="00B0F0"/>
              </a:buClr>
              <a:buFont typeface="Wingdings" panose="05000000000000000000" pitchFamily="2" charset="2"/>
              <a:buChar char="ü"/>
            </a:pPr>
            <a:r>
              <a:rPr lang="cs-CZ" altLang="cs-CZ" sz="3200" b="1">
                <a:cs typeface="Times New Roman" panose="02020603050405020304" pitchFamily="18" charset="0"/>
              </a:rPr>
              <a:t>zařízení Exacta-MixTM 2400 na automatické míchání vaků AiO</a:t>
            </a:r>
          </a:p>
          <a:p>
            <a:pPr>
              <a:buClr>
                <a:srgbClr val="00B0F0"/>
              </a:buClr>
              <a:buFont typeface="Wingdings" panose="05000000000000000000" pitchFamily="2" charset="2"/>
              <a:buChar char="ü"/>
            </a:pPr>
            <a:r>
              <a:rPr lang="cs-CZ" altLang="cs-CZ" sz="3200" b="1">
                <a:cs typeface="Times New Roman" panose="02020603050405020304" pitchFamily="18" charset="0"/>
              </a:rPr>
              <a:t>způsob objednávání  pomocí elektronické žádanky </a:t>
            </a:r>
          </a:p>
          <a:p>
            <a:pPr>
              <a:buClr>
                <a:srgbClr val="00B0F0"/>
              </a:buClr>
              <a:buFont typeface="Wingdings" panose="05000000000000000000" pitchFamily="2" charset="2"/>
              <a:buChar char="ü"/>
            </a:pPr>
            <a:r>
              <a:rPr lang="cs-CZ" altLang="cs-CZ" sz="3200" b="1">
                <a:cs typeface="Times New Roman" panose="02020603050405020304" pitchFamily="18" charset="0"/>
              </a:rPr>
              <a:t>doba objednávání na tentýž pracovní den do 10:00 hod. , po této době již bude požadavek realizován až následující pracovní den. </a:t>
            </a:r>
          </a:p>
          <a:p>
            <a:pPr>
              <a:buClr>
                <a:srgbClr val="00B0F0"/>
              </a:buClr>
              <a:buFont typeface="Wingdings 3" panose="05040102010807070707" pitchFamily="18" charset="2"/>
              <a:buNone/>
            </a:pPr>
            <a:r>
              <a:rPr lang="cs-CZ" altLang="cs-CZ" sz="3200" b="1">
                <a:cs typeface="Times New Roman" panose="02020603050405020304" pitchFamily="18" charset="0"/>
              </a:rPr>
              <a:t> </a:t>
            </a:r>
          </a:p>
        </p:txBody>
      </p:sp>
      <p:sp>
        <p:nvSpPr>
          <p:cNvPr id="67587" name="Rectangle 3">
            <a:extLst>
              <a:ext uri="{FF2B5EF4-FFF2-40B4-BE49-F238E27FC236}">
                <a16:creationId xmlns:a16="http://schemas.microsoft.com/office/drawing/2014/main" id="{9111A89D-D05D-4BC1-90D0-298CD5CFD710}"/>
              </a:ext>
            </a:extLst>
          </p:cNvPr>
          <p:cNvSpPr>
            <a:spLocks noGrp="1"/>
          </p:cNvSpPr>
          <p:nvPr>
            <p:ph type="title"/>
          </p:nvPr>
        </p:nvSpPr>
        <p:spPr bwMode="auto"/>
        <p:txBody>
          <a:bodyPr wrap="square" lIns="91440" tIns="45720" rIns="91440" bIns="45720" numCol="1" anchorCtr="0" compatLnSpc="1">
            <a:prstTxWarp prst="textNoShape">
              <a:avLst/>
            </a:prstTxWarp>
          </a:bodyPr>
          <a:lstStyle/>
          <a:p>
            <a:pPr>
              <a:defRPr/>
            </a:pPr>
            <a:r>
              <a:rPr lang="cs-CZ" sz="4000" dirty="0">
                <a:solidFill>
                  <a:srgbClr val="0070C0"/>
                </a:solidFill>
                <a:effectLst/>
              </a:rPr>
              <a:t>Zařízení pro míchání vaků </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Zástupný symbol pro obsah 2">
            <a:extLst>
              <a:ext uri="{FF2B5EF4-FFF2-40B4-BE49-F238E27FC236}">
                <a16:creationId xmlns:a16="http://schemas.microsoft.com/office/drawing/2014/main" id="{EB2F8E00-3635-44A6-B15E-C6DD76B4BD7D}"/>
              </a:ext>
            </a:extLst>
          </p:cNvPr>
          <p:cNvSpPr>
            <a:spLocks noGrp="1"/>
          </p:cNvSpPr>
          <p:nvPr>
            <p:ph idx="1"/>
          </p:nvPr>
        </p:nvSpPr>
        <p:spPr>
          <a:xfrm>
            <a:off x="428625" y="1785938"/>
            <a:ext cx="7972425" cy="4857750"/>
          </a:xfrm>
        </p:spPr>
        <p:txBody>
          <a:bodyPr/>
          <a:lstStyle/>
          <a:p>
            <a:pPr eaLnBrk="1" hangingPunct="1">
              <a:spcBef>
                <a:spcPct val="0"/>
              </a:spcBef>
              <a:buClr>
                <a:srgbClr val="CC0099"/>
              </a:buClr>
              <a:buFont typeface="Wingdings" panose="05000000000000000000" pitchFamily="2" charset="2"/>
              <a:buChar char="ü"/>
            </a:pPr>
            <a:r>
              <a:rPr lang="cs-CZ" altLang="cs-CZ" b="1" u="sng"/>
              <a:t>Aminomix 1 Novum  </a:t>
            </a:r>
            <a:r>
              <a:rPr lang="cs-CZ" altLang="cs-CZ" b="1"/>
              <a:t>1500ml /1500 kcal </a:t>
            </a:r>
          </a:p>
          <a:p>
            <a:pPr eaLnBrk="1" hangingPunct="1">
              <a:spcBef>
                <a:spcPct val="0"/>
              </a:spcBef>
              <a:buClr>
                <a:srgbClr val="CC0099"/>
              </a:buClr>
              <a:buFont typeface="Wingdings 2" panose="05020102010507070707" pitchFamily="18" charset="2"/>
              <a:buNone/>
            </a:pPr>
            <a:r>
              <a:rPr lang="cs-CZ" altLang="cs-CZ" b="1"/>
              <a:t>    2000 ml /2000 kcal,  poměr 1gN : 100 np-kcal</a:t>
            </a:r>
          </a:p>
          <a:p>
            <a:pPr eaLnBrk="1" hangingPunct="1">
              <a:spcBef>
                <a:spcPct val="0"/>
              </a:spcBef>
              <a:buClr>
                <a:srgbClr val="CC0099"/>
              </a:buClr>
              <a:buFont typeface="Wingdings" panose="05000000000000000000" pitchFamily="2" charset="2"/>
              <a:buChar char="ü"/>
            </a:pPr>
            <a:r>
              <a:rPr lang="cs-CZ" altLang="cs-CZ" b="1" u="sng"/>
              <a:t>Aminomix 2 Novum</a:t>
            </a:r>
            <a:r>
              <a:rPr lang="cs-CZ" altLang="cs-CZ" b="1"/>
              <a:t>  1500ml /1020 kcal , </a:t>
            </a:r>
          </a:p>
          <a:p>
            <a:pPr eaLnBrk="1" hangingPunct="1">
              <a:spcBef>
                <a:spcPct val="0"/>
              </a:spcBef>
              <a:buClr>
                <a:srgbClr val="CC0099"/>
              </a:buClr>
              <a:buFont typeface="Wingdings 2" panose="05020102010507070707" pitchFamily="18" charset="2"/>
              <a:buNone/>
            </a:pPr>
            <a:r>
              <a:rPr lang="cs-CZ" altLang="cs-CZ" b="1"/>
              <a:t>    2000 ml / 1360kcal,   poměr 1gN : 60 np-kcal</a:t>
            </a:r>
          </a:p>
          <a:p>
            <a:pPr eaLnBrk="1" hangingPunct="1">
              <a:spcBef>
                <a:spcPct val="0"/>
              </a:spcBef>
              <a:buClr>
                <a:srgbClr val="CC0099"/>
              </a:buClr>
              <a:buFont typeface="Wingdings" panose="05000000000000000000" pitchFamily="2" charset="2"/>
              <a:buChar char="ü"/>
            </a:pPr>
            <a:r>
              <a:rPr lang="cs-CZ" altLang="cs-CZ" b="1" u="sng"/>
              <a:t>Clinimix N9G20E   </a:t>
            </a:r>
            <a:r>
              <a:rPr lang="cs-CZ" altLang="cs-CZ" b="1"/>
              <a:t>1500ml/765 kcal , </a:t>
            </a:r>
          </a:p>
          <a:p>
            <a:pPr eaLnBrk="1" hangingPunct="1">
              <a:spcBef>
                <a:spcPct val="0"/>
              </a:spcBef>
              <a:buClr>
                <a:srgbClr val="CC0099"/>
              </a:buClr>
              <a:buFont typeface="Wingdings 3" panose="05040102010807070707" pitchFamily="18" charset="2"/>
              <a:buNone/>
            </a:pPr>
            <a:r>
              <a:rPr lang="cs-CZ" altLang="cs-CZ" b="1"/>
              <a:t>    2000ml/1020 kcal ,  poměr 1gN : 88 np-kcal</a:t>
            </a:r>
          </a:p>
          <a:p>
            <a:pPr eaLnBrk="1" hangingPunct="1">
              <a:spcBef>
                <a:spcPct val="0"/>
              </a:spcBef>
              <a:buClr>
                <a:srgbClr val="CC0099"/>
              </a:buClr>
              <a:buFont typeface="Wingdings" panose="05000000000000000000" pitchFamily="2" charset="2"/>
              <a:buChar char="ü"/>
            </a:pPr>
            <a:r>
              <a:rPr lang="cs-CZ" altLang="cs-CZ" b="1" u="sng"/>
              <a:t>Nutriflex peri </a:t>
            </a:r>
            <a:r>
              <a:rPr lang="cs-CZ" altLang="cs-CZ" b="1"/>
              <a:t> 2000ml /960 kcal,  </a:t>
            </a:r>
          </a:p>
          <a:p>
            <a:pPr eaLnBrk="1" hangingPunct="1">
              <a:spcBef>
                <a:spcPct val="0"/>
              </a:spcBef>
              <a:buFont typeface="Wingdings 2" panose="05020102010507070707" pitchFamily="18" charset="2"/>
              <a:buNone/>
            </a:pPr>
            <a:r>
              <a:rPr lang="cs-CZ" altLang="cs-CZ" b="1"/>
              <a:t>    poměr 1gN : 56 np-kcal</a:t>
            </a:r>
          </a:p>
          <a:p>
            <a:pPr eaLnBrk="1" hangingPunct="1">
              <a:spcBef>
                <a:spcPct val="0"/>
              </a:spcBef>
              <a:buClr>
                <a:srgbClr val="CC0099"/>
              </a:buClr>
              <a:buFont typeface="Wingdings 2" panose="05020102010507070707" pitchFamily="18" charset="2"/>
              <a:buNone/>
            </a:pPr>
            <a:r>
              <a:rPr lang="cs-CZ" altLang="cs-CZ"/>
              <a:t> </a:t>
            </a:r>
          </a:p>
          <a:p>
            <a:pPr eaLnBrk="1" hangingPunct="1">
              <a:spcBef>
                <a:spcPct val="0"/>
              </a:spcBef>
              <a:buClr>
                <a:srgbClr val="CC0099"/>
              </a:buClr>
              <a:buFont typeface="Wingdings 2" panose="05020102010507070707" pitchFamily="18" charset="2"/>
              <a:buNone/>
            </a:pPr>
            <a:endParaRPr lang="cs-CZ" altLang="cs-CZ"/>
          </a:p>
          <a:p>
            <a:pPr eaLnBrk="1" hangingPunct="1">
              <a:spcBef>
                <a:spcPct val="0"/>
              </a:spcBef>
              <a:buClr>
                <a:srgbClr val="CC0099"/>
              </a:buClr>
              <a:buFont typeface="Wingdings 2" panose="05020102010507070707" pitchFamily="18" charset="2"/>
              <a:buNone/>
            </a:pPr>
            <a:r>
              <a:rPr lang="cs-CZ" altLang="cs-CZ"/>
              <a:t>    </a:t>
            </a:r>
          </a:p>
        </p:txBody>
      </p:sp>
      <p:sp>
        <p:nvSpPr>
          <p:cNvPr id="2" name="Nadpis 1">
            <a:extLst>
              <a:ext uri="{FF2B5EF4-FFF2-40B4-BE49-F238E27FC236}">
                <a16:creationId xmlns:a16="http://schemas.microsoft.com/office/drawing/2014/main" id="{D9690530-5561-4ED3-9329-E67C6021A674}"/>
              </a:ext>
            </a:extLst>
          </p:cNvPr>
          <p:cNvSpPr>
            <a:spLocks noGrp="1"/>
          </p:cNvSpPr>
          <p:nvPr>
            <p:ph type="title"/>
          </p:nvPr>
        </p:nvSpPr>
        <p:spPr>
          <a:xfrm>
            <a:off x="474663" y="339725"/>
            <a:ext cx="8229600" cy="1143000"/>
          </a:xfrm>
        </p:spPr>
        <p:txBody>
          <a:bodyPr/>
          <a:lstStyle/>
          <a:p>
            <a:pPr algn="ctr" eaLnBrk="1" fontAlgn="auto" hangingPunct="1">
              <a:spcAft>
                <a:spcPts val="0"/>
              </a:spcAft>
              <a:defRPr/>
            </a:pPr>
            <a:r>
              <a:rPr lang="cs-CZ" sz="4400" dirty="0">
                <a:solidFill>
                  <a:srgbClr val="0070C0"/>
                </a:solidFill>
                <a:latin typeface="Tahoma" pitchFamily="34" charset="0"/>
                <a:cs typeface="Tahoma" pitchFamily="34" charset="0"/>
              </a:rPr>
              <a:t>FIREMNÍ VAKY  </a:t>
            </a:r>
            <a:r>
              <a:rPr lang="cs-CZ" sz="2000" dirty="0">
                <a:solidFill>
                  <a:srgbClr val="0070C0"/>
                </a:solidFill>
                <a:latin typeface="Tahoma" pitchFamily="34" charset="0"/>
                <a:cs typeface="Tahoma" pitchFamily="34" charset="0"/>
              </a:rPr>
              <a:t>(dvoukomorové)</a:t>
            </a:r>
            <a:r>
              <a:rPr lang="cs-CZ" sz="4400" dirty="0">
                <a:solidFill>
                  <a:srgbClr val="0070C0"/>
                </a:solidFill>
                <a:latin typeface="Tahoma" pitchFamily="34" charset="0"/>
                <a:cs typeface="Tahoma" pitchFamily="34" charset="0"/>
              </a:rPr>
              <a:t> </a:t>
            </a:r>
            <a:endParaRPr lang="cs-CZ" dirty="0">
              <a:solidFill>
                <a:srgbClr val="0070C0"/>
              </a:solidFill>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Zástupný symbol pro obsah 2">
            <a:extLst>
              <a:ext uri="{FF2B5EF4-FFF2-40B4-BE49-F238E27FC236}">
                <a16:creationId xmlns:a16="http://schemas.microsoft.com/office/drawing/2014/main" id="{38A2D0B3-FB97-4173-B3AF-A120E20782EF}"/>
              </a:ext>
            </a:extLst>
          </p:cNvPr>
          <p:cNvSpPr>
            <a:spLocks noGrp="1"/>
          </p:cNvSpPr>
          <p:nvPr>
            <p:ph idx="1"/>
          </p:nvPr>
        </p:nvSpPr>
        <p:spPr>
          <a:xfrm>
            <a:off x="457200" y="1857375"/>
            <a:ext cx="8115300" cy="4268788"/>
          </a:xfrm>
        </p:spPr>
        <p:txBody>
          <a:bodyPr/>
          <a:lstStyle/>
          <a:p>
            <a:pPr algn="ctr" eaLnBrk="1" hangingPunct="1">
              <a:spcBef>
                <a:spcPct val="0"/>
              </a:spcBef>
              <a:buClr>
                <a:srgbClr val="CC0099"/>
              </a:buClr>
              <a:buFont typeface="Wingdings 3" panose="05040102010807070707" pitchFamily="18" charset="2"/>
              <a:buNone/>
            </a:pPr>
            <a:endParaRPr lang="cs-CZ" altLang="cs-CZ" b="1"/>
          </a:p>
          <a:p>
            <a:pPr eaLnBrk="1" hangingPunct="1">
              <a:spcBef>
                <a:spcPct val="0"/>
              </a:spcBef>
              <a:buClr>
                <a:srgbClr val="CC0099"/>
              </a:buClr>
              <a:buFont typeface="Wingdings" panose="05000000000000000000" pitchFamily="2" charset="2"/>
              <a:buChar char="ü"/>
            </a:pPr>
            <a:r>
              <a:rPr lang="cs-CZ" altLang="cs-CZ" b="1"/>
              <a:t> </a:t>
            </a:r>
            <a:r>
              <a:rPr lang="cs-CZ" altLang="cs-CZ" sz="3200" b="1"/>
              <a:t>vhodné u pacientů ve vysoce stresovém  </a:t>
            </a:r>
          </a:p>
          <a:p>
            <a:pPr eaLnBrk="1" hangingPunct="1">
              <a:spcBef>
                <a:spcPct val="0"/>
              </a:spcBef>
              <a:buClr>
                <a:srgbClr val="CC0099"/>
              </a:buClr>
              <a:buFont typeface="Wingdings 3" panose="05040102010807070707" pitchFamily="18" charset="2"/>
              <a:buNone/>
            </a:pPr>
            <a:r>
              <a:rPr lang="cs-CZ" altLang="cs-CZ" sz="3200" b="1"/>
              <a:t>    metabolizmu s cílem snížit endogenní    </a:t>
            </a:r>
          </a:p>
          <a:p>
            <a:pPr eaLnBrk="1" hangingPunct="1">
              <a:spcBef>
                <a:spcPct val="0"/>
              </a:spcBef>
              <a:buClr>
                <a:srgbClr val="CC0099"/>
              </a:buClr>
              <a:buFont typeface="Wingdings 3" panose="05040102010807070707" pitchFamily="18" charset="2"/>
              <a:buNone/>
            </a:pPr>
            <a:r>
              <a:rPr lang="cs-CZ" altLang="cs-CZ" sz="3200" b="1"/>
              <a:t>    katabolizmus luxusní dodávkou AK </a:t>
            </a:r>
          </a:p>
          <a:p>
            <a:pPr eaLnBrk="1" hangingPunct="1">
              <a:spcBef>
                <a:spcPct val="0"/>
              </a:spcBef>
              <a:buClr>
                <a:srgbClr val="CC0099"/>
              </a:buClr>
              <a:buFont typeface="Wingdings 3" panose="05040102010807070707" pitchFamily="18" charset="2"/>
              <a:buNone/>
            </a:pPr>
            <a:endParaRPr lang="cs-CZ" altLang="cs-CZ" sz="3200" b="1"/>
          </a:p>
          <a:p>
            <a:pPr eaLnBrk="1" hangingPunct="1">
              <a:spcBef>
                <a:spcPct val="0"/>
              </a:spcBef>
              <a:buClr>
                <a:srgbClr val="CC0099"/>
              </a:buClr>
              <a:buFont typeface="Wingdings" panose="05000000000000000000" pitchFamily="2" charset="2"/>
              <a:buChar char="ü"/>
            </a:pPr>
            <a:r>
              <a:rPr lang="cs-CZ" altLang="cs-CZ" sz="3200" b="1"/>
              <a:t>určené pro krátkodobé použití nebo v kombinaci s enterální výživou</a:t>
            </a:r>
          </a:p>
          <a:p>
            <a:pPr eaLnBrk="1" hangingPunct="1">
              <a:buFont typeface="Wingdings 2" panose="05020102010507070707" pitchFamily="18" charset="2"/>
              <a:buNone/>
            </a:pPr>
            <a:endParaRPr lang="cs-CZ" altLang="cs-CZ" b="1"/>
          </a:p>
        </p:txBody>
      </p:sp>
      <p:sp>
        <p:nvSpPr>
          <p:cNvPr id="2" name="Nadpis 1">
            <a:extLst>
              <a:ext uri="{FF2B5EF4-FFF2-40B4-BE49-F238E27FC236}">
                <a16:creationId xmlns:a16="http://schemas.microsoft.com/office/drawing/2014/main" id="{ADB9C47E-4AB9-4FB8-976A-B9A632335D69}"/>
              </a:ext>
            </a:extLst>
          </p:cNvPr>
          <p:cNvSpPr>
            <a:spLocks noGrp="1"/>
          </p:cNvSpPr>
          <p:nvPr>
            <p:ph type="title"/>
          </p:nvPr>
        </p:nvSpPr>
        <p:spPr/>
        <p:txBody>
          <a:bodyPr/>
          <a:lstStyle/>
          <a:p>
            <a:pPr algn="ctr" eaLnBrk="1" fontAlgn="auto" hangingPunct="1">
              <a:spcAft>
                <a:spcPts val="0"/>
              </a:spcAft>
              <a:defRPr/>
            </a:pPr>
            <a:endParaRPr lang="cs-CZ"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Zástupný symbol pro obsah 2">
            <a:extLst>
              <a:ext uri="{FF2B5EF4-FFF2-40B4-BE49-F238E27FC236}">
                <a16:creationId xmlns:a16="http://schemas.microsoft.com/office/drawing/2014/main" id="{5761E3BB-89C0-4480-97D8-A79DC3358B97}"/>
              </a:ext>
            </a:extLst>
          </p:cNvPr>
          <p:cNvSpPr>
            <a:spLocks noGrp="1"/>
          </p:cNvSpPr>
          <p:nvPr>
            <p:ph idx="1"/>
          </p:nvPr>
        </p:nvSpPr>
        <p:spPr>
          <a:xfrm>
            <a:off x="457200" y="1857375"/>
            <a:ext cx="8229600" cy="4149725"/>
          </a:xfrm>
        </p:spPr>
        <p:txBody>
          <a:bodyPr/>
          <a:lstStyle/>
          <a:p>
            <a:pPr eaLnBrk="1" hangingPunct="1">
              <a:buClr>
                <a:srgbClr val="CC0099"/>
              </a:buClr>
              <a:buFont typeface="Wingdings" panose="05000000000000000000" pitchFamily="2" charset="2"/>
              <a:buChar char="ü"/>
            </a:pPr>
            <a:r>
              <a:rPr lang="cs-CZ" altLang="cs-CZ" u="sng"/>
              <a:t> </a:t>
            </a:r>
            <a:r>
              <a:rPr lang="cs-CZ" altLang="cs-CZ" b="1" u="sng"/>
              <a:t>Smofkabiven </a:t>
            </a:r>
            <a:r>
              <a:rPr lang="cs-CZ" altLang="cs-CZ" b="1"/>
              <a:t>  1477 ml/1600 kcal , </a:t>
            </a:r>
          </a:p>
          <a:p>
            <a:pPr eaLnBrk="1" hangingPunct="1">
              <a:buClr>
                <a:srgbClr val="CC0099"/>
              </a:buClr>
              <a:buFont typeface="Wingdings 2" panose="05020102010507070707" pitchFamily="18" charset="2"/>
              <a:buNone/>
            </a:pPr>
            <a:r>
              <a:rPr lang="cs-CZ" altLang="cs-CZ" b="1"/>
              <a:t>    1970 ml/2200 kcal , obsahuje SMOF lipid,  </a:t>
            </a:r>
          </a:p>
          <a:p>
            <a:pPr eaLnBrk="1" hangingPunct="1">
              <a:buClr>
                <a:srgbClr val="CC0099"/>
              </a:buClr>
              <a:buFont typeface="Wingdings 2" panose="05020102010507070707" pitchFamily="18" charset="2"/>
              <a:buNone/>
            </a:pPr>
            <a:r>
              <a:rPr lang="cs-CZ" altLang="cs-CZ" b="1"/>
              <a:t>     poměr 1gN : 108 np-kcal  </a:t>
            </a:r>
          </a:p>
          <a:p>
            <a:pPr eaLnBrk="1" hangingPunct="1">
              <a:buClr>
                <a:srgbClr val="CC0099"/>
              </a:buClr>
              <a:buFont typeface="Wingdings 2" panose="05020102010507070707" pitchFamily="18" charset="2"/>
              <a:buNone/>
            </a:pPr>
            <a:endParaRPr lang="cs-CZ" altLang="cs-CZ" b="1"/>
          </a:p>
          <a:p>
            <a:pPr eaLnBrk="1" hangingPunct="1">
              <a:buClr>
                <a:srgbClr val="CC0099"/>
              </a:buClr>
              <a:buFont typeface="Wingdings" panose="05000000000000000000" pitchFamily="2" charset="2"/>
              <a:buChar char="ü"/>
            </a:pPr>
            <a:r>
              <a:rPr lang="cs-CZ" altLang="cs-CZ" b="1" u="sng"/>
              <a:t>Smofkabiven peripheral </a:t>
            </a:r>
            <a:r>
              <a:rPr lang="cs-CZ" altLang="cs-CZ" b="1"/>
              <a:t>1448 ml /1000 kcal</a:t>
            </a:r>
          </a:p>
          <a:p>
            <a:pPr eaLnBrk="1" hangingPunct="1">
              <a:buClr>
                <a:srgbClr val="CC0099"/>
              </a:buClr>
              <a:buFont typeface="Wingdings 2" panose="05020102010507070707" pitchFamily="18" charset="2"/>
              <a:buNone/>
            </a:pPr>
            <a:r>
              <a:rPr lang="cs-CZ" altLang="cs-CZ" b="1"/>
              <a:t>   1904 ml/1300 kcal, obsahuje SMOF lipid,  </a:t>
            </a:r>
          </a:p>
          <a:p>
            <a:pPr eaLnBrk="1" hangingPunct="1">
              <a:buClr>
                <a:srgbClr val="CC0099"/>
              </a:buClr>
              <a:buFont typeface="Wingdings 2" panose="05020102010507070707" pitchFamily="18" charset="2"/>
              <a:buNone/>
            </a:pPr>
            <a:r>
              <a:rPr lang="cs-CZ" altLang="cs-CZ" b="1"/>
              <a:t>    poměr 1gN : 108 np-kcal  </a:t>
            </a:r>
          </a:p>
          <a:p>
            <a:pPr eaLnBrk="1" hangingPunct="1">
              <a:buClr>
                <a:srgbClr val="CC0099"/>
              </a:buClr>
              <a:buFont typeface="Wingdings 3" panose="05040102010807070707" pitchFamily="18" charset="2"/>
              <a:buNone/>
            </a:pPr>
            <a:endParaRPr lang="cs-CZ" altLang="cs-CZ" u="sng"/>
          </a:p>
        </p:txBody>
      </p:sp>
      <p:sp>
        <p:nvSpPr>
          <p:cNvPr id="2" name="Nadpis 1">
            <a:extLst>
              <a:ext uri="{FF2B5EF4-FFF2-40B4-BE49-F238E27FC236}">
                <a16:creationId xmlns:a16="http://schemas.microsoft.com/office/drawing/2014/main" id="{627BF35A-F64B-4250-94D0-AFF7FEE69AAF}"/>
              </a:ext>
            </a:extLst>
          </p:cNvPr>
          <p:cNvSpPr>
            <a:spLocks noGrp="1"/>
          </p:cNvSpPr>
          <p:nvPr>
            <p:ph type="title"/>
          </p:nvPr>
        </p:nvSpPr>
        <p:spPr>
          <a:xfrm>
            <a:off x="395536" y="260648"/>
            <a:ext cx="8229600" cy="1143000"/>
          </a:xfrm>
        </p:spPr>
        <p:txBody>
          <a:bodyPr/>
          <a:lstStyle/>
          <a:p>
            <a:pPr algn="ctr" eaLnBrk="1" fontAlgn="auto" hangingPunct="1">
              <a:spcAft>
                <a:spcPts val="0"/>
              </a:spcAft>
              <a:defRPr/>
            </a:pPr>
            <a:r>
              <a:rPr lang="cs-CZ" sz="4800" dirty="0">
                <a:solidFill>
                  <a:srgbClr val="0070C0"/>
                </a:solidFill>
                <a:latin typeface="Tahoma" pitchFamily="34" charset="0"/>
                <a:cs typeface="Tahoma" pitchFamily="34" charset="0"/>
              </a:rPr>
              <a:t>FIREMNÍ VAKY </a:t>
            </a:r>
            <a:r>
              <a:rPr lang="cs-CZ" sz="2000" dirty="0">
                <a:solidFill>
                  <a:srgbClr val="0070C0"/>
                </a:solidFill>
                <a:latin typeface="Tahoma" pitchFamily="34" charset="0"/>
                <a:cs typeface="Tahoma" pitchFamily="34" charset="0"/>
              </a:rPr>
              <a:t>(</a:t>
            </a:r>
            <a:r>
              <a:rPr lang="cs-CZ" sz="2000" dirty="0" err="1">
                <a:solidFill>
                  <a:srgbClr val="0070C0"/>
                </a:solidFill>
                <a:latin typeface="Tahoma" pitchFamily="34" charset="0"/>
                <a:cs typeface="Tahoma" pitchFamily="34" charset="0"/>
              </a:rPr>
              <a:t>tříkomorové</a:t>
            </a:r>
            <a:r>
              <a:rPr lang="cs-CZ" sz="2000" dirty="0">
                <a:solidFill>
                  <a:srgbClr val="0070C0"/>
                </a:solidFill>
                <a:latin typeface="Tahoma" pitchFamily="34" charset="0"/>
                <a:cs typeface="Tahoma" pitchFamily="34" charset="0"/>
              </a:rPr>
              <a:t>)</a:t>
            </a:r>
            <a:r>
              <a:rPr lang="cs-CZ" sz="4800" dirty="0">
                <a:solidFill>
                  <a:srgbClr val="0070C0"/>
                </a:solidFill>
                <a:latin typeface="Tahoma" pitchFamily="34" charset="0"/>
                <a:cs typeface="Tahoma" pitchFamily="34" charset="0"/>
              </a:rPr>
              <a:t> </a:t>
            </a:r>
            <a:endParaRPr lang="cs-CZ" sz="4800" dirty="0">
              <a:solidFill>
                <a:srgbClr val="0070C0"/>
              </a:solidFill>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a:extLst>
              <a:ext uri="{FF2B5EF4-FFF2-40B4-BE49-F238E27FC236}">
                <a16:creationId xmlns:a16="http://schemas.microsoft.com/office/drawing/2014/main" id="{8D87D0C8-DC73-45AF-809F-F4F76FC0A5BE}"/>
              </a:ext>
            </a:extLst>
          </p:cNvPr>
          <p:cNvSpPr>
            <a:spLocks noGrp="1"/>
          </p:cNvSpPr>
          <p:nvPr>
            <p:ph type="title"/>
          </p:nvPr>
        </p:nvSpPr>
        <p:spPr bwMode="auto"/>
        <p:txBody>
          <a:bodyPr wrap="square" lIns="91440" tIns="45720" rIns="91440" bIns="45720" numCol="1" anchorCtr="0" compatLnSpc="1">
            <a:prstTxWarp prst="textNoShape">
              <a:avLst/>
            </a:prstTxWarp>
          </a:bodyPr>
          <a:lstStyle/>
          <a:p>
            <a:pPr>
              <a:defRPr/>
            </a:pPr>
            <a:r>
              <a:rPr lang="cs-CZ" dirty="0">
                <a:effectLst/>
              </a:rPr>
              <a:t> </a:t>
            </a:r>
            <a:r>
              <a:rPr lang="cs-CZ" sz="4000" dirty="0">
                <a:solidFill>
                  <a:srgbClr val="0070C0"/>
                </a:solidFill>
                <a:latin typeface="Tahoma" pitchFamily="34" charset="0"/>
                <a:cs typeface="Tahoma" pitchFamily="34" charset="0"/>
              </a:rPr>
              <a:t>FIREMNÍ VAKY (</a:t>
            </a:r>
            <a:r>
              <a:rPr lang="cs-CZ" sz="4000" dirty="0" err="1">
                <a:solidFill>
                  <a:srgbClr val="0070C0"/>
                </a:solidFill>
                <a:latin typeface="Tahoma" pitchFamily="34" charset="0"/>
                <a:cs typeface="Tahoma" pitchFamily="34" charset="0"/>
              </a:rPr>
              <a:t>tříkomorové</a:t>
            </a:r>
            <a:r>
              <a:rPr lang="cs-CZ" sz="4000" dirty="0">
                <a:solidFill>
                  <a:srgbClr val="0070C0"/>
                </a:solidFill>
                <a:latin typeface="Tahoma" pitchFamily="34" charset="0"/>
                <a:cs typeface="Tahoma" pitchFamily="34" charset="0"/>
              </a:rPr>
              <a:t>) </a:t>
            </a:r>
            <a:endParaRPr lang="cs-CZ" dirty="0">
              <a:solidFill>
                <a:srgbClr val="0070C0"/>
              </a:solidFill>
              <a:effectLst/>
            </a:endParaRPr>
          </a:p>
        </p:txBody>
      </p:sp>
      <p:sp>
        <p:nvSpPr>
          <p:cNvPr id="46083" name="Rectangle 3">
            <a:extLst>
              <a:ext uri="{FF2B5EF4-FFF2-40B4-BE49-F238E27FC236}">
                <a16:creationId xmlns:a16="http://schemas.microsoft.com/office/drawing/2014/main" id="{9F5E2684-1153-4B5A-9D15-3A5E6B41CFBD}"/>
              </a:ext>
            </a:extLst>
          </p:cNvPr>
          <p:cNvSpPr>
            <a:spLocks noGrp="1"/>
          </p:cNvSpPr>
          <p:nvPr>
            <p:ph type="body" idx="1"/>
          </p:nvPr>
        </p:nvSpPr>
        <p:spPr>
          <a:xfrm>
            <a:off x="250825" y="1268413"/>
            <a:ext cx="8569325" cy="4738687"/>
          </a:xfrm>
        </p:spPr>
        <p:txBody>
          <a:bodyPr/>
          <a:lstStyle/>
          <a:p>
            <a:pPr>
              <a:lnSpc>
                <a:spcPct val="80000"/>
              </a:lnSpc>
              <a:buFont typeface="Wingdings 3" panose="05040102010807070707" pitchFamily="18" charset="2"/>
              <a:buNone/>
            </a:pPr>
            <a:endParaRPr lang="cs-CZ" altLang="cs-CZ" sz="2400" b="1"/>
          </a:p>
          <a:p>
            <a:pPr>
              <a:lnSpc>
                <a:spcPct val="80000"/>
              </a:lnSpc>
              <a:buClr>
                <a:srgbClr val="FF00FF"/>
              </a:buClr>
              <a:buFont typeface="Wingdings" panose="05000000000000000000" pitchFamily="2" charset="2"/>
              <a:buChar char="ü"/>
            </a:pPr>
            <a:r>
              <a:rPr lang="cs-CZ" altLang="cs-CZ" b="1"/>
              <a:t>   </a:t>
            </a:r>
            <a:r>
              <a:rPr lang="cs-CZ" altLang="cs-CZ" b="1" u="sng"/>
              <a:t>Nutriflex Omega plus</a:t>
            </a:r>
          </a:p>
          <a:p>
            <a:pPr>
              <a:lnSpc>
                <a:spcPct val="80000"/>
              </a:lnSpc>
              <a:buFont typeface="Wingdings 3" panose="05040102010807070707" pitchFamily="18" charset="2"/>
              <a:buNone/>
            </a:pPr>
            <a:r>
              <a:rPr lang="cs-CZ" altLang="cs-CZ" b="1"/>
              <a:t>       1250 ml / 1265 kcal,  1875 ml /1900 kcal </a:t>
            </a:r>
          </a:p>
          <a:p>
            <a:pPr>
              <a:lnSpc>
                <a:spcPct val="80000"/>
              </a:lnSpc>
              <a:buFont typeface="Wingdings 3" panose="05040102010807070707" pitchFamily="18" charset="2"/>
              <a:buNone/>
            </a:pPr>
            <a:r>
              <a:rPr lang="cs-CZ" altLang="cs-CZ" b="1"/>
              <a:t>       1gN / 158 np- kcal</a:t>
            </a:r>
          </a:p>
          <a:p>
            <a:pPr>
              <a:lnSpc>
                <a:spcPct val="80000"/>
              </a:lnSpc>
              <a:buClr>
                <a:srgbClr val="FF00FF"/>
              </a:buClr>
              <a:buFont typeface="Wingdings" panose="05000000000000000000" pitchFamily="2" charset="2"/>
              <a:buChar char="ü"/>
            </a:pPr>
            <a:r>
              <a:rPr lang="cs-CZ" altLang="cs-CZ" b="1" u="sng"/>
              <a:t>   Nutriflex Omega special   </a:t>
            </a:r>
          </a:p>
          <a:p>
            <a:pPr>
              <a:lnSpc>
                <a:spcPct val="80000"/>
              </a:lnSpc>
              <a:buFont typeface="Wingdings 3" panose="05040102010807070707" pitchFamily="18" charset="2"/>
              <a:buNone/>
            </a:pPr>
            <a:r>
              <a:rPr lang="cs-CZ" altLang="cs-CZ" b="1"/>
              <a:t>       1250 ml / 1475 kcal    1875 ml / 2215 kcal </a:t>
            </a:r>
          </a:p>
          <a:p>
            <a:pPr>
              <a:lnSpc>
                <a:spcPct val="80000"/>
              </a:lnSpc>
              <a:buFont typeface="Wingdings 3" panose="05040102010807070707" pitchFamily="18" charset="2"/>
              <a:buNone/>
            </a:pPr>
            <a:r>
              <a:rPr lang="cs-CZ" altLang="cs-CZ" b="1"/>
              <a:t>       1gN/ 119 np- kcal</a:t>
            </a:r>
          </a:p>
          <a:p>
            <a:pPr>
              <a:lnSpc>
                <a:spcPct val="80000"/>
              </a:lnSpc>
              <a:buFontTx/>
              <a:buChar char="-"/>
            </a:pPr>
            <a:r>
              <a:rPr lang="cs-CZ" altLang="cs-CZ" b="1"/>
              <a:t>tuková složka  Lipoplus - kombinace  sojového oleje, MCT a rybího tuku </a:t>
            </a:r>
          </a:p>
          <a:p>
            <a:pPr>
              <a:lnSpc>
                <a:spcPct val="80000"/>
              </a:lnSpc>
              <a:buFontTx/>
              <a:buChar char="-"/>
            </a:pPr>
            <a:r>
              <a:rPr lang="cs-CZ" altLang="cs-CZ" b="1"/>
              <a:t>vyšší podíl EPA a DHA v rybím tuku ve srovnání se  </a:t>
            </a:r>
          </a:p>
          <a:p>
            <a:pPr>
              <a:lnSpc>
                <a:spcPct val="80000"/>
              </a:lnSpc>
              <a:buFont typeface="Wingdings 3" panose="05040102010807070707" pitchFamily="18" charset="2"/>
              <a:buNone/>
            </a:pPr>
            <a:r>
              <a:rPr lang="cs-CZ" altLang="cs-CZ" b="1"/>
              <a:t>   SMOF lipidem </a:t>
            </a:r>
          </a:p>
          <a:p>
            <a:pPr>
              <a:lnSpc>
                <a:spcPct val="80000"/>
              </a:lnSpc>
              <a:buFontTx/>
              <a:buChar char="-"/>
            </a:pPr>
            <a:r>
              <a:rPr lang="cs-CZ" altLang="cs-CZ" b="1"/>
              <a:t>přítomnost kyseliny glutámové</a:t>
            </a:r>
          </a:p>
          <a:p>
            <a:pPr>
              <a:lnSpc>
                <a:spcPct val="80000"/>
              </a:lnSpc>
              <a:buFontTx/>
              <a:buChar char="-"/>
            </a:pPr>
            <a:r>
              <a:rPr lang="cs-CZ" altLang="cs-CZ" b="1"/>
              <a:t>  </a:t>
            </a:r>
          </a:p>
          <a:p>
            <a:pPr>
              <a:lnSpc>
                <a:spcPct val="80000"/>
              </a:lnSpc>
              <a:buFontTx/>
              <a:buChar char="-"/>
            </a:pPr>
            <a:endParaRPr lang="cs-CZ" altLang="cs-CZ" sz="2400" b="1"/>
          </a:p>
          <a:p>
            <a:pPr>
              <a:lnSpc>
                <a:spcPct val="80000"/>
              </a:lnSpc>
              <a:buFont typeface="Wingdings 3" panose="05040102010807070707" pitchFamily="18" charset="2"/>
              <a:buNone/>
            </a:pPr>
            <a:endParaRPr lang="cs-CZ" altLang="cs-CZ" sz="2400" b="1"/>
          </a:p>
          <a:p>
            <a:pPr>
              <a:lnSpc>
                <a:spcPct val="80000"/>
              </a:lnSpc>
              <a:buFont typeface="Wingdings 3" panose="05040102010807070707" pitchFamily="18" charset="2"/>
              <a:buNone/>
            </a:pPr>
            <a:r>
              <a:rPr lang="cs-CZ" altLang="cs-CZ" sz="2400" b="1"/>
              <a:t>   </a:t>
            </a:r>
          </a:p>
          <a:p>
            <a:pPr>
              <a:lnSpc>
                <a:spcPct val="80000"/>
              </a:lnSpc>
              <a:buFont typeface="Wingdings 3" panose="05040102010807070707" pitchFamily="18" charset="2"/>
              <a:buNone/>
            </a:pPr>
            <a:endParaRPr lang="cs-CZ" altLang="cs-CZ" sz="2000" b="1"/>
          </a:p>
          <a:p>
            <a:pPr>
              <a:lnSpc>
                <a:spcPct val="80000"/>
              </a:lnSpc>
              <a:buFont typeface="Wingdings 3" panose="05040102010807070707" pitchFamily="18" charset="2"/>
              <a:buNone/>
            </a:pPr>
            <a:r>
              <a:rPr lang="cs-CZ" altLang="cs-CZ" sz="2000" b="1"/>
              <a:t> </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Zástupný symbol pro obsah 1">
            <a:extLst>
              <a:ext uri="{FF2B5EF4-FFF2-40B4-BE49-F238E27FC236}">
                <a16:creationId xmlns:a16="http://schemas.microsoft.com/office/drawing/2014/main" id="{7F732D5D-3B15-4A66-9899-0C87C3A0C088}"/>
              </a:ext>
            </a:extLst>
          </p:cNvPr>
          <p:cNvSpPr>
            <a:spLocks noGrp="1"/>
          </p:cNvSpPr>
          <p:nvPr>
            <p:ph idx="1"/>
          </p:nvPr>
        </p:nvSpPr>
        <p:spPr>
          <a:xfrm>
            <a:off x="457200" y="1700213"/>
            <a:ext cx="8229600" cy="4306887"/>
          </a:xfrm>
        </p:spPr>
        <p:txBody>
          <a:bodyPr/>
          <a:lstStyle/>
          <a:p>
            <a:pPr>
              <a:buClr>
                <a:srgbClr val="FF00FF"/>
              </a:buClr>
              <a:buFont typeface="Wingdings" panose="05000000000000000000" pitchFamily="2" charset="2"/>
              <a:buChar char="ü"/>
            </a:pPr>
            <a:r>
              <a:rPr lang="cs-CZ" altLang="cs-CZ" sz="2800" b="1"/>
              <a:t>Jedinečná kombinace vysokého obsahu bílkovin a sníženého množství energie</a:t>
            </a:r>
          </a:p>
          <a:p>
            <a:pPr>
              <a:buClr>
                <a:srgbClr val="FF00FF"/>
              </a:buClr>
              <a:buFont typeface="Wingdings" panose="05000000000000000000" pitchFamily="2" charset="2"/>
              <a:buChar char="ü"/>
            </a:pPr>
            <a:r>
              <a:rPr lang="cs-CZ" altLang="cs-CZ" sz="2800" b="1"/>
              <a:t>Složení odpovídá požadavkům ASPEN, ESPEN  na nutriční intervenci  v akutní fázi kriticky nemocných pacientů</a:t>
            </a:r>
          </a:p>
          <a:p>
            <a:pPr>
              <a:buClr>
                <a:srgbClr val="FF00FF"/>
              </a:buClr>
              <a:buFont typeface="Wingdings" panose="05000000000000000000" pitchFamily="2" charset="2"/>
              <a:buChar char="ü"/>
            </a:pPr>
            <a:r>
              <a:rPr lang="cs-CZ" altLang="cs-CZ" sz="2800" b="1"/>
              <a:t>B: 1,5 g/kg/den ,  E: 20 kcal/kg/den</a:t>
            </a:r>
          </a:p>
          <a:p>
            <a:pPr>
              <a:buClr>
                <a:srgbClr val="FF00FF"/>
              </a:buClr>
              <a:buFont typeface="Wingdings" panose="05000000000000000000" pitchFamily="2" charset="2"/>
              <a:buChar char="ü"/>
            </a:pPr>
            <a:r>
              <a:rPr lang="cs-CZ" altLang="cs-CZ" sz="2800" b="1"/>
              <a:t>Snížený obsah glukózy a tuků  </a:t>
            </a:r>
          </a:p>
        </p:txBody>
      </p:sp>
      <p:sp>
        <p:nvSpPr>
          <p:cNvPr id="3" name="Nadpis 2">
            <a:extLst>
              <a:ext uri="{FF2B5EF4-FFF2-40B4-BE49-F238E27FC236}">
                <a16:creationId xmlns:a16="http://schemas.microsoft.com/office/drawing/2014/main" id="{90B22CAE-6D35-49D9-872D-7412B744CF52}"/>
              </a:ext>
            </a:extLst>
          </p:cNvPr>
          <p:cNvSpPr>
            <a:spLocks noGrp="1"/>
          </p:cNvSpPr>
          <p:nvPr>
            <p:ph type="title"/>
          </p:nvPr>
        </p:nvSpPr>
        <p:spPr/>
        <p:txBody>
          <a:bodyPr/>
          <a:lstStyle/>
          <a:p>
            <a:pPr>
              <a:defRPr/>
            </a:pPr>
            <a:r>
              <a:rPr lang="cs-CZ" dirty="0" err="1">
                <a:solidFill>
                  <a:srgbClr val="0070C0"/>
                </a:solidFill>
              </a:rPr>
              <a:t>SmofKabiven</a:t>
            </a:r>
            <a:r>
              <a:rPr lang="cs-CZ" dirty="0">
                <a:solidFill>
                  <a:srgbClr val="0070C0"/>
                </a:solidFill>
              </a:rPr>
              <a:t> extra </a:t>
            </a:r>
            <a:r>
              <a:rPr lang="cs-CZ" dirty="0" err="1">
                <a:solidFill>
                  <a:srgbClr val="0070C0"/>
                </a:solidFill>
              </a:rPr>
              <a:t>Nitrogen</a:t>
            </a:r>
            <a:endParaRPr lang="cs-CZ" dirty="0">
              <a:solidFill>
                <a:srgbClr val="0070C0"/>
              </a:solidFill>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FFDA679-0A8B-4134-993A-5DCD257D638A}"/>
              </a:ext>
            </a:extLst>
          </p:cNvPr>
          <p:cNvSpPr>
            <a:spLocks noGrp="1"/>
          </p:cNvSpPr>
          <p:nvPr>
            <p:ph type="title"/>
          </p:nvPr>
        </p:nvSpPr>
        <p:spPr/>
        <p:txBody>
          <a:bodyPr>
            <a:normAutofit fontScale="90000"/>
          </a:bodyPr>
          <a:lstStyle/>
          <a:p>
            <a:pPr algn="ctr" eaLnBrk="1" fontAlgn="auto" hangingPunct="1">
              <a:spcAft>
                <a:spcPts val="0"/>
              </a:spcAft>
              <a:defRPr/>
            </a:pPr>
            <a:br>
              <a:rPr lang="cs-CZ" dirty="0">
                <a:solidFill>
                  <a:srgbClr val="FFFF00"/>
                </a:solidFill>
                <a:latin typeface="Tahoma" pitchFamily="34" charset="0"/>
                <a:cs typeface="Tahoma" pitchFamily="34" charset="0"/>
              </a:rPr>
            </a:br>
            <a:r>
              <a:rPr lang="cs-CZ" sz="4900" dirty="0" err="1">
                <a:solidFill>
                  <a:srgbClr val="0070C0"/>
                </a:solidFill>
                <a:effectLst/>
                <a:ea typeface="Tahoma" pitchFamily="34" charset="0"/>
                <a:cs typeface="Tahoma" pitchFamily="34" charset="0"/>
              </a:rPr>
              <a:t>Imunonutrice</a:t>
            </a:r>
            <a:br>
              <a:rPr lang="cs-CZ" sz="4900" dirty="0">
                <a:solidFill>
                  <a:srgbClr val="0070C0"/>
                </a:solidFill>
                <a:effectLst/>
                <a:ea typeface="Tahoma" pitchFamily="34" charset="0"/>
                <a:cs typeface="Tahoma" pitchFamily="34" charset="0"/>
              </a:rPr>
            </a:br>
            <a:endParaRPr lang="cs-CZ" sz="4900" dirty="0">
              <a:solidFill>
                <a:srgbClr val="0070C0"/>
              </a:solidFill>
              <a:effectLst/>
              <a:ea typeface="Tahoma" pitchFamily="34" charset="0"/>
              <a:cs typeface="Tahoma" pitchFamily="34" charset="0"/>
            </a:endParaRPr>
          </a:p>
        </p:txBody>
      </p:sp>
      <p:sp>
        <p:nvSpPr>
          <p:cNvPr id="48131" name="Zástupný symbol pro obsah 2">
            <a:extLst>
              <a:ext uri="{FF2B5EF4-FFF2-40B4-BE49-F238E27FC236}">
                <a16:creationId xmlns:a16="http://schemas.microsoft.com/office/drawing/2014/main" id="{C7A03844-B254-42CD-8AA0-1E2190AF4AC1}"/>
              </a:ext>
            </a:extLst>
          </p:cNvPr>
          <p:cNvSpPr>
            <a:spLocks noGrp="1"/>
          </p:cNvSpPr>
          <p:nvPr>
            <p:ph idx="1"/>
          </p:nvPr>
        </p:nvSpPr>
        <p:spPr>
          <a:xfrm>
            <a:off x="457200" y="1785938"/>
            <a:ext cx="7972425" cy="4344987"/>
          </a:xfrm>
        </p:spPr>
        <p:txBody>
          <a:bodyPr/>
          <a:lstStyle/>
          <a:p>
            <a:pPr eaLnBrk="1" hangingPunct="1">
              <a:lnSpc>
                <a:spcPct val="80000"/>
              </a:lnSpc>
              <a:buClr>
                <a:srgbClr val="CC0099"/>
              </a:buClr>
              <a:buFont typeface="Wingdings" panose="05000000000000000000" pitchFamily="2" charset="2"/>
              <a:buChar char=""/>
            </a:pPr>
            <a:r>
              <a:rPr lang="cs-CZ" altLang="cs-CZ" sz="2800" b="1">
                <a:cs typeface="Tahoma" panose="020B0604030504040204" pitchFamily="34" charset="0"/>
              </a:rPr>
              <a:t>otázka vlivu látek s imunomodulačním </a:t>
            </a:r>
          </a:p>
          <a:p>
            <a:pPr eaLnBrk="1" hangingPunct="1">
              <a:lnSpc>
                <a:spcPct val="80000"/>
              </a:lnSpc>
              <a:buClr>
                <a:srgbClr val="CC0099"/>
              </a:buClr>
              <a:buFont typeface="Wingdings 2" panose="05020102010507070707" pitchFamily="18" charset="2"/>
              <a:buNone/>
            </a:pPr>
            <a:r>
              <a:rPr lang="cs-CZ" altLang="cs-CZ" sz="2800" b="1">
                <a:cs typeface="Tahoma" panose="020B0604030504040204" pitchFamily="34" charset="0"/>
              </a:rPr>
              <a:t>   efektem  jako součásti nutriční podpory u </a:t>
            </a:r>
          </a:p>
          <a:p>
            <a:pPr eaLnBrk="1" hangingPunct="1">
              <a:lnSpc>
                <a:spcPct val="80000"/>
              </a:lnSpc>
              <a:buClr>
                <a:srgbClr val="CC0099"/>
              </a:buClr>
              <a:buFont typeface="Wingdings 2" panose="05020102010507070707" pitchFamily="18" charset="2"/>
              <a:buNone/>
            </a:pPr>
            <a:r>
              <a:rPr lang="cs-CZ" altLang="cs-CZ" sz="2800" b="1">
                <a:cs typeface="Tahoma" panose="020B0604030504040204" pitchFamily="34" charset="0"/>
              </a:rPr>
              <a:t>   kriticky nemocných </a:t>
            </a:r>
          </a:p>
          <a:p>
            <a:pPr eaLnBrk="1" hangingPunct="1">
              <a:lnSpc>
                <a:spcPct val="80000"/>
              </a:lnSpc>
              <a:buClr>
                <a:srgbClr val="CC0099"/>
              </a:buClr>
              <a:buFont typeface="Wingdings" panose="05000000000000000000" pitchFamily="2" charset="2"/>
              <a:buChar char=""/>
            </a:pPr>
            <a:r>
              <a:rPr lang="cs-CZ" altLang="cs-CZ" sz="2800" b="1"/>
              <a:t>imunomodulace by mohla představovat </a:t>
            </a:r>
          </a:p>
          <a:p>
            <a:pPr eaLnBrk="1" hangingPunct="1">
              <a:lnSpc>
                <a:spcPct val="80000"/>
              </a:lnSpc>
              <a:buClr>
                <a:srgbClr val="CC0099"/>
              </a:buClr>
              <a:buFont typeface="Wingdings 2" panose="05020102010507070707" pitchFamily="18" charset="2"/>
              <a:buNone/>
            </a:pPr>
            <a:r>
              <a:rPr lang="cs-CZ" altLang="cs-CZ" sz="2800" b="1"/>
              <a:t>   cestu k ovlivnění   systémové zánětlivé </a:t>
            </a:r>
          </a:p>
          <a:p>
            <a:pPr eaLnBrk="1" hangingPunct="1">
              <a:lnSpc>
                <a:spcPct val="80000"/>
              </a:lnSpc>
              <a:buClr>
                <a:srgbClr val="CC0099"/>
              </a:buClr>
              <a:buFont typeface="Wingdings 2" panose="05020102010507070707" pitchFamily="18" charset="2"/>
              <a:buNone/>
            </a:pPr>
            <a:r>
              <a:rPr lang="cs-CZ" altLang="cs-CZ" sz="2800" b="1"/>
              <a:t>   odpovědi  organizmu, jejíž úroveň  a </a:t>
            </a:r>
          </a:p>
          <a:p>
            <a:pPr eaLnBrk="1" hangingPunct="1">
              <a:lnSpc>
                <a:spcPct val="80000"/>
              </a:lnSpc>
              <a:buClr>
                <a:srgbClr val="CC0099"/>
              </a:buClr>
              <a:buFont typeface="Wingdings 2" panose="05020102010507070707" pitchFamily="18" charset="2"/>
              <a:buNone/>
            </a:pPr>
            <a:r>
              <a:rPr lang="cs-CZ" altLang="cs-CZ" sz="2800" b="1"/>
              <a:t>   intenzita koreluje s rozvojem MODS</a:t>
            </a:r>
          </a:p>
          <a:p>
            <a:pPr eaLnBrk="1" hangingPunct="1">
              <a:lnSpc>
                <a:spcPct val="80000"/>
              </a:lnSpc>
              <a:buClr>
                <a:srgbClr val="CC0099"/>
              </a:buClr>
              <a:buFont typeface="Wingdings" panose="05000000000000000000" pitchFamily="2" charset="2"/>
              <a:buChar char=""/>
            </a:pPr>
            <a:r>
              <a:rPr lang="cs-CZ" altLang="cs-CZ" sz="2800" b="1"/>
              <a:t>imunonutrice může ovlivňovat tyto děje na </a:t>
            </a:r>
          </a:p>
          <a:p>
            <a:pPr eaLnBrk="1" hangingPunct="1">
              <a:lnSpc>
                <a:spcPct val="80000"/>
              </a:lnSpc>
              <a:buClr>
                <a:srgbClr val="CC0099"/>
              </a:buClr>
              <a:buFont typeface="Wingdings 2" panose="05020102010507070707" pitchFamily="18" charset="2"/>
              <a:buNone/>
            </a:pPr>
            <a:r>
              <a:rPr lang="cs-CZ" altLang="cs-CZ" sz="2800" b="1"/>
              <a:t>   různých úrovních</a:t>
            </a:r>
          </a:p>
          <a:p>
            <a:pPr eaLnBrk="1" hangingPunct="1">
              <a:lnSpc>
                <a:spcPct val="80000"/>
              </a:lnSpc>
              <a:buClr>
                <a:srgbClr val="CC0099"/>
              </a:buClr>
              <a:buFont typeface="Wingdings" panose="05000000000000000000" pitchFamily="2" charset="2"/>
              <a:buChar char=""/>
            </a:pPr>
            <a:endParaRPr lang="cs-CZ" altLang="cs-CZ" sz="2400" b="1"/>
          </a:p>
          <a:p>
            <a:pPr eaLnBrk="1" hangingPunct="1">
              <a:lnSpc>
                <a:spcPct val="80000"/>
              </a:lnSpc>
              <a:buClr>
                <a:srgbClr val="CC0099"/>
              </a:buClr>
              <a:buFont typeface="Wingdings" panose="05000000000000000000" pitchFamily="2" charset="2"/>
              <a:buChar char=""/>
            </a:pPr>
            <a:endParaRPr lang="cs-CZ" altLang="cs-CZ" sz="2400" b="1"/>
          </a:p>
          <a:p>
            <a:pPr eaLnBrk="1" hangingPunct="1">
              <a:lnSpc>
                <a:spcPct val="80000"/>
              </a:lnSpc>
              <a:buClr>
                <a:srgbClr val="CC0099"/>
              </a:buClr>
              <a:buFont typeface="Wingdings" panose="05000000000000000000" pitchFamily="2" charset="2"/>
              <a:buChar char=""/>
            </a:pPr>
            <a:endParaRPr lang="cs-CZ" altLang="cs-CZ" sz="2400" b="1">
              <a:cs typeface="Tahoma" panose="020B0604030504040204" pitchFamily="34" charset="0"/>
            </a:endParaRPr>
          </a:p>
          <a:p>
            <a:pPr eaLnBrk="1" hangingPunct="1">
              <a:lnSpc>
                <a:spcPct val="80000"/>
              </a:lnSpc>
            </a:pPr>
            <a:endParaRPr lang="cs-CZ" altLang="cs-CZ" sz="2600" b="1">
              <a:latin typeface="Tahoma" panose="020B0604030504040204" pitchFamily="34" charset="0"/>
              <a:cs typeface="Tahoma" panose="020B0604030504040204"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Obdélník 1">
            <a:extLst>
              <a:ext uri="{FF2B5EF4-FFF2-40B4-BE49-F238E27FC236}">
                <a16:creationId xmlns:a16="http://schemas.microsoft.com/office/drawing/2014/main" id="{B4F28F78-EFCB-44FA-9CFF-C99238340290}"/>
              </a:ext>
            </a:extLst>
          </p:cNvPr>
          <p:cNvSpPr>
            <a:spLocks noChangeArrowheads="1"/>
          </p:cNvSpPr>
          <p:nvPr/>
        </p:nvSpPr>
        <p:spPr bwMode="auto">
          <a:xfrm>
            <a:off x="611188" y="3644900"/>
            <a:ext cx="8137525" cy="1385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400"/>
              </a:spcBef>
              <a:buClr>
                <a:schemeClr val="accent1"/>
              </a:buClr>
              <a:buSzPct val="68000"/>
              <a:buFont typeface="Wingdings 3" panose="05040102010807070707" pitchFamily="18" charset="2"/>
              <a:buChar char=""/>
              <a:defRPr sz="2700">
                <a:solidFill>
                  <a:schemeClr val="tx1"/>
                </a:solidFill>
                <a:latin typeface="Times New Roman" panose="02020603050405020304" pitchFamily="18" charset="0"/>
              </a:defRPr>
            </a:lvl1pPr>
            <a:lvl2pPr marL="742950" indent="-285750">
              <a:spcBef>
                <a:spcPts val="325"/>
              </a:spcBef>
              <a:buClr>
                <a:schemeClr val="accent1"/>
              </a:buClr>
              <a:buFont typeface="Verdana" panose="020B0604030504040204" pitchFamily="34" charset="0"/>
              <a:buChar char="◦"/>
              <a:defRPr sz="2300">
                <a:solidFill>
                  <a:schemeClr val="tx1"/>
                </a:solidFill>
                <a:latin typeface="Times New Roman" panose="02020603050405020304" pitchFamily="18" charset="0"/>
              </a:defRPr>
            </a:lvl2pPr>
            <a:lvl3pPr marL="1143000" indent="-228600">
              <a:spcBef>
                <a:spcPts val="350"/>
              </a:spcBef>
              <a:buClr>
                <a:schemeClr val="accent2"/>
              </a:buClr>
              <a:buSzPct val="100000"/>
              <a:buFont typeface="Wingdings 2" panose="05020102010507070707" pitchFamily="18" charset="2"/>
              <a:buChar char=""/>
              <a:defRPr sz="2100">
                <a:solidFill>
                  <a:schemeClr val="tx1"/>
                </a:solidFill>
                <a:latin typeface="Times New Roman" panose="02020603050405020304" pitchFamily="18" charset="0"/>
              </a:defRPr>
            </a:lvl3pPr>
            <a:lvl4pPr marL="1600200" indent="-228600">
              <a:spcBef>
                <a:spcPts val="350"/>
              </a:spcBef>
              <a:buClr>
                <a:schemeClr val="accent2"/>
              </a:buClr>
              <a:buFont typeface="Wingdings 2" panose="05020102010507070707" pitchFamily="18" charset="2"/>
              <a:buChar char=""/>
              <a:defRPr sz="1900">
                <a:solidFill>
                  <a:schemeClr val="tx1"/>
                </a:solidFill>
                <a:latin typeface="Times New Roman" panose="02020603050405020304" pitchFamily="18" charset="0"/>
              </a:defRPr>
            </a:lvl4pPr>
            <a:lvl5pPr marL="2057400" indent="-228600">
              <a:spcBef>
                <a:spcPts val="350"/>
              </a:spcBef>
              <a:buClr>
                <a:schemeClr val="accent2"/>
              </a:buClr>
              <a:buFont typeface="Wingdings 2" panose="05020102010507070707" pitchFamily="18" charset="2"/>
              <a:buChar char=""/>
              <a:defRPr sz="2000">
                <a:solidFill>
                  <a:schemeClr val="tx1"/>
                </a:solidFill>
                <a:latin typeface="Times New Roman" panose="02020603050405020304" pitchFamily="18" charset="0"/>
              </a:defRPr>
            </a:lvl5pPr>
            <a:lvl6pPr marL="2514600" indent="-228600" eaLnBrk="0" fontAlgn="base" hangingPunct="0">
              <a:spcBef>
                <a:spcPts val="350"/>
              </a:spcBef>
              <a:spcAft>
                <a:spcPct val="0"/>
              </a:spcAft>
              <a:buClr>
                <a:schemeClr val="accent2"/>
              </a:buClr>
              <a:buFont typeface="Wingdings 2" panose="05020102010507070707" pitchFamily="18" charset="2"/>
              <a:buChar char=""/>
              <a:defRPr sz="2000">
                <a:solidFill>
                  <a:schemeClr val="tx1"/>
                </a:solidFill>
                <a:latin typeface="Times New Roman" panose="02020603050405020304" pitchFamily="18" charset="0"/>
              </a:defRPr>
            </a:lvl6pPr>
            <a:lvl7pPr marL="2971800" indent="-228600" eaLnBrk="0" fontAlgn="base" hangingPunct="0">
              <a:spcBef>
                <a:spcPts val="350"/>
              </a:spcBef>
              <a:spcAft>
                <a:spcPct val="0"/>
              </a:spcAft>
              <a:buClr>
                <a:schemeClr val="accent2"/>
              </a:buClr>
              <a:buFont typeface="Wingdings 2" panose="05020102010507070707" pitchFamily="18" charset="2"/>
              <a:buChar char=""/>
              <a:defRPr sz="2000">
                <a:solidFill>
                  <a:schemeClr val="tx1"/>
                </a:solidFill>
                <a:latin typeface="Times New Roman" panose="02020603050405020304" pitchFamily="18" charset="0"/>
              </a:defRPr>
            </a:lvl7pPr>
            <a:lvl8pPr marL="3429000" indent="-228600" eaLnBrk="0" fontAlgn="base" hangingPunct="0">
              <a:spcBef>
                <a:spcPts val="350"/>
              </a:spcBef>
              <a:spcAft>
                <a:spcPct val="0"/>
              </a:spcAft>
              <a:buClr>
                <a:schemeClr val="accent2"/>
              </a:buClr>
              <a:buFont typeface="Wingdings 2" panose="05020102010507070707" pitchFamily="18" charset="2"/>
              <a:buChar char=""/>
              <a:defRPr sz="2000">
                <a:solidFill>
                  <a:schemeClr val="tx1"/>
                </a:solidFill>
                <a:latin typeface="Times New Roman" panose="02020603050405020304" pitchFamily="18" charset="0"/>
              </a:defRPr>
            </a:lvl8pPr>
            <a:lvl9pPr marL="3886200" indent="-228600" eaLnBrk="0" fontAlgn="base" hangingPunct="0">
              <a:spcBef>
                <a:spcPts val="350"/>
              </a:spcBef>
              <a:spcAft>
                <a:spcPct val="0"/>
              </a:spcAft>
              <a:buClr>
                <a:schemeClr val="accent2"/>
              </a:buClr>
              <a:buFont typeface="Wingdings 2" panose="05020102010507070707" pitchFamily="18" charset="2"/>
              <a:buChar char=""/>
              <a:defRPr sz="2000">
                <a:solidFill>
                  <a:schemeClr val="tx1"/>
                </a:solidFill>
                <a:latin typeface="Times New Roman" panose="02020603050405020304" pitchFamily="18" charset="0"/>
              </a:defRPr>
            </a:lvl9pPr>
          </a:lstStyle>
          <a:p>
            <a:pPr eaLnBrk="1" hangingPunct="1">
              <a:spcBef>
                <a:spcPct val="0"/>
              </a:spcBef>
              <a:buClrTx/>
              <a:buSzTx/>
              <a:buFont typeface="Wingdings 2" panose="05020102010507070707" pitchFamily="18" charset="2"/>
              <a:buNone/>
            </a:pPr>
            <a:r>
              <a:rPr lang="cs-CZ" altLang="cs-CZ" sz="2800" b="1">
                <a:cs typeface="Times New Roman" panose="02020603050405020304" pitchFamily="18" charset="0"/>
              </a:rPr>
              <a:t>Canadian Clinical Practice Guidelines for </a:t>
            </a:r>
          </a:p>
          <a:p>
            <a:pPr eaLnBrk="1" hangingPunct="1">
              <a:spcBef>
                <a:spcPct val="0"/>
              </a:spcBef>
              <a:buClrTx/>
              <a:buSzTx/>
              <a:buFont typeface="Wingdings 2" panose="05020102010507070707" pitchFamily="18" charset="2"/>
              <a:buNone/>
            </a:pPr>
            <a:r>
              <a:rPr lang="cs-CZ" altLang="cs-CZ" sz="2800" b="1">
                <a:cs typeface="Times New Roman" panose="02020603050405020304" pitchFamily="18" charset="0"/>
              </a:rPr>
              <a:t>Nutrition  Support in Mechanically </a:t>
            </a:r>
          </a:p>
          <a:p>
            <a:pPr eaLnBrk="1" hangingPunct="1">
              <a:spcBef>
                <a:spcPct val="0"/>
              </a:spcBef>
              <a:buClrTx/>
              <a:buSzTx/>
              <a:buFont typeface="Wingdings 2" panose="05020102010507070707" pitchFamily="18" charset="2"/>
              <a:buNone/>
            </a:pPr>
            <a:r>
              <a:rPr lang="cs-CZ" altLang="cs-CZ" sz="2800" b="1">
                <a:cs typeface="Times New Roman" panose="02020603050405020304" pitchFamily="18" charset="0"/>
              </a:rPr>
              <a:t>Ventilated, Critically Ill Adult Patients (2009)</a:t>
            </a:r>
            <a:endParaRPr lang="cs-CZ" altLang="cs-CZ" sz="2800" b="1" i="1">
              <a:cs typeface="Times New Roman" panose="02020603050405020304" pitchFamily="18" charset="0"/>
            </a:endParaRPr>
          </a:p>
        </p:txBody>
      </p:sp>
      <p:sp>
        <p:nvSpPr>
          <p:cNvPr id="11267" name="Obdélník 2">
            <a:extLst>
              <a:ext uri="{FF2B5EF4-FFF2-40B4-BE49-F238E27FC236}">
                <a16:creationId xmlns:a16="http://schemas.microsoft.com/office/drawing/2014/main" id="{0E7DF1B8-4BC5-4787-A647-B9FCF55544DD}"/>
              </a:ext>
            </a:extLst>
          </p:cNvPr>
          <p:cNvSpPr>
            <a:spLocks noChangeArrowheads="1"/>
          </p:cNvSpPr>
          <p:nvPr/>
        </p:nvSpPr>
        <p:spPr bwMode="auto">
          <a:xfrm>
            <a:off x="684213" y="1125538"/>
            <a:ext cx="7632700" cy="954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400"/>
              </a:spcBef>
              <a:buClr>
                <a:schemeClr val="accent1"/>
              </a:buClr>
              <a:buSzPct val="68000"/>
              <a:buFont typeface="Wingdings 3" panose="05040102010807070707" pitchFamily="18" charset="2"/>
              <a:buChar char=""/>
              <a:defRPr sz="2700">
                <a:solidFill>
                  <a:schemeClr val="tx1"/>
                </a:solidFill>
                <a:latin typeface="Times New Roman" panose="02020603050405020304" pitchFamily="18" charset="0"/>
              </a:defRPr>
            </a:lvl1pPr>
            <a:lvl2pPr marL="742950" indent="-285750">
              <a:spcBef>
                <a:spcPts val="325"/>
              </a:spcBef>
              <a:buClr>
                <a:schemeClr val="accent1"/>
              </a:buClr>
              <a:buFont typeface="Verdana" panose="020B0604030504040204" pitchFamily="34" charset="0"/>
              <a:buChar char="◦"/>
              <a:defRPr sz="2300">
                <a:solidFill>
                  <a:schemeClr val="tx1"/>
                </a:solidFill>
                <a:latin typeface="Times New Roman" panose="02020603050405020304" pitchFamily="18" charset="0"/>
              </a:defRPr>
            </a:lvl2pPr>
            <a:lvl3pPr marL="1143000" indent="-228600">
              <a:spcBef>
                <a:spcPts val="350"/>
              </a:spcBef>
              <a:buClr>
                <a:schemeClr val="accent2"/>
              </a:buClr>
              <a:buSzPct val="100000"/>
              <a:buFont typeface="Wingdings 2" panose="05020102010507070707" pitchFamily="18" charset="2"/>
              <a:buChar char=""/>
              <a:defRPr sz="2100">
                <a:solidFill>
                  <a:schemeClr val="tx1"/>
                </a:solidFill>
                <a:latin typeface="Times New Roman" panose="02020603050405020304" pitchFamily="18" charset="0"/>
              </a:defRPr>
            </a:lvl3pPr>
            <a:lvl4pPr marL="1600200" indent="-228600">
              <a:spcBef>
                <a:spcPts val="350"/>
              </a:spcBef>
              <a:buClr>
                <a:schemeClr val="accent2"/>
              </a:buClr>
              <a:buFont typeface="Wingdings 2" panose="05020102010507070707" pitchFamily="18" charset="2"/>
              <a:buChar char=""/>
              <a:defRPr sz="1900">
                <a:solidFill>
                  <a:schemeClr val="tx1"/>
                </a:solidFill>
                <a:latin typeface="Times New Roman" panose="02020603050405020304" pitchFamily="18" charset="0"/>
              </a:defRPr>
            </a:lvl4pPr>
            <a:lvl5pPr marL="2057400" indent="-228600">
              <a:spcBef>
                <a:spcPts val="350"/>
              </a:spcBef>
              <a:buClr>
                <a:schemeClr val="accent2"/>
              </a:buClr>
              <a:buFont typeface="Wingdings 2" panose="05020102010507070707" pitchFamily="18" charset="2"/>
              <a:buChar char=""/>
              <a:defRPr sz="2000">
                <a:solidFill>
                  <a:schemeClr val="tx1"/>
                </a:solidFill>
                <a:latin typeface="Times New Roman" panose="02020603050405020304" pitchFamily="18" charset="0"/>
              </a:defRPr>
            </a:lvl5pPr>
            <a:lvl6pPr marL="2514600" indent="-228600" eaLnBrk="0" fontAlgn="base" hangingPunct="0">
              <a:spcBef>
                <a:spcPts val="350"/>
              </a:spcBef>
              <a:spcAft>
                <a:spcPct val="0"/>
              </a:spcAft>
              <a:buClr>
                <a:schemeClr val="accent2"/>
              </a:buClr>
              <a:buFont typeface="Wingdings 2" panose="05020102010507070707" pitchFamily="18" charset="2"/>
              <a:buChar char=""/>
              <a:defRPr sz="2000">
                <a:solidFill>
                  <a:schemeClr val="tx1"/>
                </a:solidFill>
                <a:latin typeface="Times New Roman" panose="02020603050405020304" pitchFamily="18" charset="0"/>
              </a:defRPr>
            </a:lvl6pPr>
            <a:lvl7pPr marL="2971800" indent="-228600" eaLnBrk="0" fontAlgn="base" hangingPunct="0">
              <a:spcBef>
                <a:spcPts val="350"/>
              </a:spcBef>
              <a:spcAft>
                <a:spcPct val="0"/>
              </a:spcAft>
              <a:buClr>
                <a:schemeClr val="accent2"/>
              </a:buClr>
              <a:buFont typeface="Wingdings 2" panose="05020102010507070707" pitchFamily="18" charset="2"/>
              <a:buChar char=""/>
              <a:defRPr sz="2000">
                <a:solidFill>
                  <a:schemeClr val="tx1"/>
                </a:solidFill>
                <a:latin typeface="Times New Roman" panose="02020603050405020304" pitchFamily="18" charset="0"/>
              </a:defRPr>
            </a:lvl7pPr>
            <a:lvl8pPr marL="3429000" indent="-228600" eaLnBrk="0" fontAlgn="base" hangingPunct="0">
              <a:spcBef>
                <a:spcPts val="350"/>
              </a:spcBef>
              <a:spcAft>
                <a:spcPct val="0"/>
              </a:spcAft>
              <a:buClr>
                <a:schemeClr val="accent2"/>
              </a:buClr>
              <a:buFont typeface="Wingdings 2" panose="05020102010507070707" pitchFamily="18" charset="2"/>
              <a:buChar char=""/>
              <a:defRPr sz="2000">
                <a:solidFill>
                  <a:schemeClr val="tx1"/>
                </a:solidFill>
                <a:latin typeface="Times New Roman" panose="02020603050405020304" pitchFamily="18" charset="0"/>
              </a:defRPr>
            </a:lvl8pPr>
            <a:lvl9pPr marL="3886200" indent="-228600" eaLnBrk="0" fontAlgn="base" hangingPunct="0">
              <a:spcBef>
                <a:spcPts val="350"/>
              </a:spcBef>
              <a:spcAft>
                <a:spcPct val="0"/>
              </a:spcAft>
              <a:buClr>
                <a:schemeClr val="accent2"/>
              </a:buClr>
              <a:buFont typeface="Wingdings 2" panose="05020102010507070707" pitchFamily="18" charset="2"/>
              <a:buChar char=""/>
              <a:defRPr sz="2000">
                <a:solidFill>
                  <a:schemeClr val="tx1"/>
                </a:solidFill>
                <a:latin typeface="Times New Roman" panose="02020603050405020304" pitchFamily="18" charset="0"/>
              </a:defRPr>
            </a:lvl9pPr>
          </a:lstStyle>
          <a:p>
            <a:pPr eaLnBrk="1" hangingPunct="1">
              <a:spcBef>
                <a:spcPct val="0"/>
              </a:spcBef>
              <a:buClrTx/>
              <a:buSzTx/>
              <a:buFont typeface="Wingdings 2" panose="05020102010507070707" pitchFamily="18" charset="2"/>
              <a:buNone/>
            </a:pPr>
            <a:r>
              <a:rPr lang="cs-CZ" altLang="cs-CZ" sz="2800" b="1">
                <a:cs typeface="Times New Roman" panose="02020603050405020304" pitchFamily="18" charset="0"/>
              </a:rPr>
              <a:t>ESPEN Guidelines on Enteral Nutrition : Intensive care  (2006)</a:t>
            </a:r>
          </a:p>
        </p:txBody>
      </p:sp>
      <p:sp>
        <p:nvSpPr>
          <p:cNvPr id="11268" name="Obdélník 3">
            <a:extLst>
              <a:ext uri="{FF2B5EF4-FFF2-40B4-BE49-F238E27FC236}">
                <a16:creationId xmlns:a16="http://schemas.microsoft.com/office/drawing/2014/main" id="{3B53C4F5-82CB-4502-B104-310847976899}"/>
              </a:ext>
            </a:extLst>
          </p:cNvPr>
          <p:cNvSpPr>
            <a:spLocks noChangeArrowheads="1"/>
          </p:cNvSpPr>
          <p:nvPr/>
        </p:nvSpPr>
        <p:spPr bwMode="auto">
          <a:xfrm>
            <a:off x="684213" y="2349500"/>
            <a:ext cx="7056437" cy="954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400"/>
              </a:spcBef>
              <a:buClr>
                <a:schemeClr val="accent1"/>
              </a:buClr>
              <a:buSzPct val="68000"/>
              <a:buFont typeface="Wingdings 3" panose="05040102010807070707" pitchFamily="18" charset="2"/>
              <a:buChar char=""/>
              <a:defRPr sz="2700">
                <a:solidFill>
                  <a:schemeClr val="tx1"/>
                </a:solidFill>
                <a:latin typeface="Times New Roman" panose="02020603050405020304" pitchFamily="18" charset="0"/>
              </a:defRPr>
            </a:lvl1pPr>
            <a:lvl2pPr marL="742950" indent="-285750">
              <a:spcBef>
                <a:spcPts val="325"/>
              </a:spcBef>
              <a:buClr>
                <a:schemeClr val="accent1"/>
              </a:buClr>
              <a:buFont typeface="Verdana" panose="020B0604030504040204" pitchFamily="34" charset="0"/>
              <a:buChar char="◦"/>
              <a:defRPr sz="2300">
                <a:solidFill>
                  <a:schemeClr val="tx1"/>
                </a:solidFill>
                <a:latin typeface="Times New Roman" panose="02020603050405020304" pitchFamily="18" charset="0"/>
              </a:defRPr>
            </a:lvl2pPr>
            <a:lvl3pPr marL="1143000" indent="-228600">
              <a:spcBef>
                <a:spcPts val="350"/>
              </a:spcBef>
              <a:buClr>
                <a:schemeClr val="accent2"/>
              </a:buClr>
              <a:buSzPct val="100000"/>
              <a:buFont typeface="Wingdings 2" panose="05020102010507070707" pitchFamily="18" charset="2"/>
              <a:buChar char=""/>
              <a:defRPr sz="2100">
                <a:solidFill>
                  <a:schemeClr val="tx1"/>
                </a:solidFill>
                <a:latin typeface="Times New Roman" panose="02020603050405020304" pitchFamily="18" charset="0"/>
              </a:defRPr>
            </a:lvl3pPr>
            <a:lvl4pPr marL="1600200" indent="-228600">
              <a:spcBef>
                <a:spcPts val="350"/>
              </a:spcBef>
              <a:buClr>
                <a:schemeClr val="accent2"/>
              </a:buClr>
              <a:buFont typeface="Wingdings 2" panose="05020102010507070707" pitchFamily="18" charset="2"/>
              <a:buChar char=""/>
              <a:defRPr sz="1900">
                <a:solidFill>
                  <a:schemeClr val="tx1"/>
                </a:solidFill>
                <a:latin typeface="Times New Roman" panose="02020603050405020304" pitchFamily="18" charset="0"/>
              </a:defRPr>
            </a:lvl4pPr>
            <a:lvl5pPr marL="2057400" indent="-228600">
              <a:spcBef>
                <a:spcPts val="350"/>
              </a:spcBef>
              <a:buClr>
                <a:schemeClr val="accent2"/>
              </a:buClr>
              <a:buFont typeface="Wingdings 2" panose="05020102010507070707" pitchFamily="18" charset="2"/>
              <a:buChar char=""/>
              <a:defRPr sz="2000">
                <a:solidFill>
                  <a:schemeClr val="tx1"/>
                </a:solidFill>
                <a:latin typeface="Times New Roman" panose="02020603050405020304" pitchFamily="18" charset="0"/>
              </a:defRPr>
            </a:lvl5pPr>
            <a:lvl6pPr marL="2514600" indent="-228600" eaLnBrk="0" fontAlgn="base" hangingPunct="0">
              <a:spcBef>
                <a:spcPts val="350"/>
              </a:spcBef>
              <a:spcAft>
                <a:spcPct val="0"/>
              </a:spcAft>
              <a:buClr>
                <a:schemeClr val="accent2"/>
              </a:buClr>
              <a:buFont typeface="Wingdings 2" panose="05020102010507070707" pitchFamily="18" charset="2"/>
              <a:buChar char=""/>
              <a:defRPr sz="2000">
                <a:solidFill>
                  <a:schemeClr val="tx1"/>
                </a:solidFill>
                <a:latin typeface="Times New Roman" panose="02020603050405020304" pitchFamily="18" charset="0"/>
              </a:defRPr>
            </a:lvl6pPr>
            <a:lvl7pPr marL="2971800" indent="-228600" eaLnBrk="0" fontAlgn="base" hangingPunct="0">
              <a:spcBef>
                <a:spcPts val="350"/>
              </a:spcBef>
              <a:spcAft>
                <a:spcPct val="0"/>
              </a:spcAft>
              <a:buClr>
                <a:schemeClr val="accent2"/>
              </a:buClr>
              <a:buFont typeface="Wingdings 2" panose="05020102010507070707" pitchFamily="18" charset="2"/>
              <a:buChar char=""/>
              <a:defRPr sz="2000">
                <a:solidFill>
                  <a:schemeClr val="tx1"/>
                </a:solidFill>
                <a:latin typeface="Times New Roman" panose="02020603050405020304" pitchFamily="18" charset="0"/>
              </a:defRPr>
            </a:lvl7pPr>
            <a:lvl8pPr marL="3429000" indent="-228600" eaLnBrk="0" fontAlgn="base" hangingPunct="0">
              <a:spcBef>
                <a:spcPts val="350"/>
              </a:spcBef>
              <a:spcAft>
                <a:spcPct val="0"/>
              </a:spcAft>
              <a:buClr>
                <a:schemeClr val="accent2"/>
              </a:buClr>
              <a:buFont typeface="Wingdings 2" panose="05020102010507070707" pitchFamily="18" charset="2"/>
              <a:buChar char=""/>
              <a:defRPr sz="2000">
                <a:solidFill>
                  <a:schemeClr val="tx1"/>
                </a:solidFill>
                <a:latin typeface="Times New Roman" panose="02020603050405020304" pitchFamily="18" charset="0"/>
              </a:defRPr>
            </a:lvl8pPr>
            <a:lvl9pPr marL="3886200" indent="-228600" eaLnBrk="0" fontAlgn="base" hangingPunct="0">
              <a:spcBef>
                <a:spcPts val="350"/>
              </a:spcBef>
              <a:spcAft>
                <a:spcPct val="0"/>
              </a:spcAft>
              <a:buClr>
                <a:schemeClr val="accent2"/>
              </a:buClr>
              <a:buFont typeface="Wingdings 2" panose="05020102010507070707" pitchFamily="18" charset="2"/>
              <a:buChar char=""/>
              <a:defRPr sz="2000">
                <a:solidFill>
                  <a:schemeClr val="tx1"/>
                </a:solidFill>
                <a:latin typeface="Times New Roman" panose="02020603050405020304" pitchFamily="18" charset="0"/>
              </a:defRPr>
            </a:lvl9pPr>
          </a:lstStyle>
          <a:p>
            <a:pPr eaLnBrk="1" hangingPunct="1">
              <a:spcBef>
                <a:spcPct val="0"/>
              </a:spcBef>
              <a:buClrTx/>
              <a:buSzTx/>
              <a:buFont typeface="Wingdings 2" panose="05020102010507070707" pitchFamily="18" charset="2"/>
              <a:buNone/>
            </a:pPr>
            <a:r>
              <a:rPr lang="cs-CZ" altLang="cs-CZ" sz="2800" b="1">
                <a:cs typeface="Times New Roman" panose="02020603050405020304" pitchFamily="18" charset="0"/>
              </a:rPr>
              <a:t>ESPEN Guidelines on Parenteral Nutrition: </a:t>
            </a:r>
          </a:p>
          <a:p>
            <a:pPr eaLnBrk="1" hangingPunct="1">
              <a:spcBef>
                <a:spcPct val="0"/>
              </a:spcBef>
              <a:buClrTx/>
              <a:buSzTx/>
              <a:buFont typeface="Wingdings 2" panose="05020102010507070707" pitchFamily="18" charset="2"/>
              <a:buNone/>
            </a:pPr>
            <a:r>
              <a:rPr lang="cs-CZ" altLang="cs-CZ" sz="2800" b="1">
                <a:cs typeface="Times New Roman" panose="02020603050405020304" pitchFamily="18" charset="0"/>
              </a:rPr>
              <a:t>Intensive care (2009)</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Nadpis 1">
            <a:extLst>
              <a:ext uri="{FF2B5EF4-FFF2-40B4-BE49-F238E27FC236}">
                <a16:creationId xmlns:a16="http://schemas.microsoft.com/office/drawing/2014/main" id="{DAFB8228-BB40-427A-A8C2-62373523FA5D}"/>
              </a:ext>
            </a:extLst>
          </p:cNvPr>
          <p:cNvSpPr>
            <a:spLocks noGrp="1"/>
          </p:cNvSpPr>
          <p:nvPr>
            <p:ph type="title"/>
          </p:nvPr>
        </p:nvSpPr>
        <p:spPr/>
        <p:txBody>
          <a:bodyPr>
            <a:normAutofit fontScale="90000"/>
          </a:bodyPr>
          <a:lstStyle/>
          <a:p>
            <a:pPr algn="ctr">
              <a:defRPr/>
            </a:pPr>
            <a:r>
              <a:rPr lang="cs-CZ" sz="4800" dirty="0">
                <a:solidFill>
                  <a:srgbClr val="FFFF00"/>
                </a:solidFill>
                <a:latin typeface="Tahoma" pitchFamily="34" charset="0"/>
                <a:cs typeface="Tahoma" pitchFamily="34" charset="0"/>
              </a:rPr>
              <a:t>        </a:t>
            </a:r>
            <a:br>
              <a:rPr lang="cs-CZ" sz="4800" dirty="0">
                <a:solidFill>
                  <a:srgbClr val="FFFF00"/>
                </a:solidFill>
                <a:latin typeface="Tahoma" pitchFamily="34" charset="0"/>
                <a:cs typeface="Tahoma" pitchFamily="34" charset="0"/>
              </a:rPr>
            </a:br>
            <a:r>
              <a:rPr lang="cs-CZ" sz="4800" dirty="0">
                <a:solidFill>
                  <a:srgbClr val="FFFF00"/>
                </a:solidFill>
                <a:latin typeface="Tahoma" pitchFamily="34" charset="0"/>
                <a:cs typeface="Tahoma" pitchFamily="34" charset="0"/>
              </a:rPr>
              <a:t>  </a:t>
            </a:r>
            <a:r>
              <a:rPr lang="cs-CZ" sz="4900" dirty="0" err="1">
                <a:solidFill>
                  <a:srgbClr val="0070C0"/>
                </a:solidFill>
                <a:effectLst/>
                <a:ea typeface="Tahoma" pitchFamily="34" charset="0"/>
                <a:cs typeface="Tahoma" pitchFamily="34" charset="0"/>
              </a:rPr>
              <a:t>Imunonutrice</a:t>
            </a:r>
            <a:br>
              <a:rPr lang="cs-CZ" sz="4900" dirty="0">
                <a:solidFill>
                  <a:srgbClr val="0070C0"/>
                </a:solidFill>
                <a:effectLst/>
                <a:ea typeface="Tahoma" pitchFamily="34" charset="0"/>
                <a:cs typeface="Tahoma" pitchFamily="34" charset="0"/>
              </a:rPr>
            </a:br>
            <a:endParaRPr lang="cs-CZ" sz="4900" dirty="0"/>
          </a:p>
        </p:txBody>
      </p:sp>
      <p:sp>
        <p:nvSpPr>
          <p:cNvPr id="49155" name="Zástupný symbol pro obsah 2">
            <a:extLst>
              <a:ext uri="{FF2B5EF4-FFF2-40B4-BE49-F238E27FC236}">
                <a16:creationId xmlns:a16="http://schemas.microsoft.com/office/drawing/2014/main" id="{A9F9F97A-51C0-4771-9731-A683FF7E85D6}"/>
              </a:ext>
            </a:extLst>
          </p:cNvPr>
          <p:cNvSpPr>
            <a:spLocks noGrp="1"/>
          </p:cNvSpPr>
          <p:nvPr>
            <p:ph idx="1"/>
          </p:nvPr>
        </p:nvSpPr>
        <p:spPr>
          <a:xfrm>
            <a:off x="571500" y="1600200"/>
            <a:ext cx="7786688" cy="4900613"/>
          </a:xfrm>
        </p:spPr>
        <p:txBody>
          <a:bodyPr/>
          <a:lstStyle/>
          <a:p>
            <a:pPr eaLnBrk="1" hangingPunct="1">
              <a:lnSpc>
                <a:spcPct val="80000"/>
              </a:lnSpc>
              <a:buClr>
                <a:srgbClr val="CC0099"/>
              </a:buClr>
              <a:buFont typeface="Wingdings" panose="05000000000000000000" pitchFamily="2" charset="2"/>
              <a:buChar char="ü"/>
            </a:pPr>
            <a:r>
              <a:rPr lang="cs-CZ" altLang="cs-CZ" sz="2800" b="1">
                <a:cs typeface="Tahoma" panose="020B0604030504040204" pitchFamily="34" charset="0"/>
              </a:rPr>
              <a:t>v centru pozornosti je především glutamin, </a:t>
            </a:r>
          </a:p>
          <a:p>
            <a:pPr eaLnBrk="1" hangingPunct="1">
              <a:lnSpc>
                <a:spcPct val="80000"/>
              </a:lnSpc>
              <a:buClr>
                <a:srgbClr val="CC0099"/>
              </a:buClr>
              <a:buFont typeface="Wingdings 2" panose="05020102010507070707" pitchFamily="18" charset="2"/>
              <a:buNone/>
            </a:pPr>
            <a:r>
              <a:rPr lang="cs-CZ" altLang="cs-CZ" sz="2800" b="1">
                <a:cs typeface="Tahoma" panose="020B0604030504040204" pitchFamily="34" charset="0"/>
              </a:rPr>
              <a:t>   arginin, </a:t>
            </a:r>
            <a:r>
              <a:rPr lang="el-GR" altLang="cs-CZ" sz="2800" b="1">
                <a:cs typeface="Tahoma" panose="020B0604030504040204" pitchFamily="34" charset="0"/>
              </a:rPr>
              <a:t>ω</a:t>
            </a:r>
            <a:r>
              <a:rPr lang="cs-CZ" altLang="cs-CZ" sz="2800" b="1">
                <a:cs typeface="Tahoma" panose="020B0604030504040204" pitchFamily="34" charset="0"/>
              </a:rPr>
              <a:t>-3  MK, antioxidanty (vit. C a E, </a:t>
            </a:r>
          </a:p>
          <a:p>
            <a:pPr eaLnBrk="1" hangingPunct="1">
              <a:lnSpc>
                <a:spcPct val="80000"/>
              </a:lnSpc>
              <a:buClr>
                <a:srgbClr val="CC0099"/>
              </a:buClr>
              <a:buFont typeface="Wingdings 2" panose="05020102010507070707" pitchFamily="18" charset="2"/>
              <a:buNone/>
            </a:pPr>
            <a:r>
              <a:rPr lang="cs-CZ" altLang="cs-CZ" sz="2800" b="1">
                <a:cs typeface="Tahoma" panose="020B0604030504040204" pitchFamily="34" charset="0"/>
              </a:rPr>
              <a:t>   selen a jiné stopové prvky) </a:t>
            </a:r>
          </a:p>
          <a:p>
            <a:pPr eaLnBrk="1" hangingPunct="1">
              <a:lnSpc>
                <a:spcPct val="80000"/>
              </a:lnSpc>
              <a:buClr>
                <a:srgbClr val="CC0099"/>
              </a:buClr>
              <a:buFont typeface="Wingdings" panose="05000000000000000000" pitchFamily="2" charset="2"/>
              <a:buChar char="ü"/>
            </a:pPr>
            <a:r>
              <a:rPr lang="cs-CZ" altLang="cs-CZ" sz="2800" b="1">
                <a:cs typeface="Tahoma" panose="020B0604030504040204" pitchFamily="34" charset="0"/>
              </a:rPr>
              <a:t>hodnocení účinků imunonutrientů u kriticky nemocných je velmi obtížné vzhledem k heterogenitě pacientů</a:t>
            </a:r>
          </a:p>
          <a:p>
            <a:pPr eaLnBrk="1" hangingPunct="1">
              <a:lnSpc>
                <a:spcPct val="80000"/>
              </a:lnSpc>
              <a:buClr>
                <a:srgbClr val="CC0099"/>
              </a:buClr>
              <a:buFont typeface="Wingdings" panose="05000000000000000000" pitchFamily="2" charset="2"/>
              <a:buChar char="ü"/>
            </a:pPr>
            <a:r>
              <a:rPr lang="cs-CZ" altLang="cs-CZ" sz="2800" b="1">
                <a:cs typeface="Tahoma" panose="020B0604030504040204" pitchFamily="34" charset="0"/>
              </a:rPr>
              <a:t>některé z těchto látek mají pozitivní efekt </a:t>
            </a:r>
          </a:p>
          <a:p>
            <a:pPr eaLnBrk="1" hangingPunct="1">
              <a:lnSpc>
                <a:spcPct val="80000"/>
              </a:lnSpc>
              <a:buClr>
                <a:srgbClr val="CC0099"/>
              </a:buClr>
              <a:buFont typeface="Wingdings 2" panose="05020102010507070707" pitchFamily="18" charset="2"/>
              <a:buNone/>
            </a:pPr>
            <a:r>
              <a:rPr lang="cs-CZ" altLang="cs-CZ" sz="2800" b="1">
                <a:cs typeface="Tahoma" panose="020B0604030504040204" pitchFamily="34" charset="0"/>
              </a:rPr>
              <a:t>   jenom u určité skupiny kriticky nemocných, </a:t>
            </a:r>
          </a:p>
          <a:p>
            <a:pPr eaLnBrk="1" hangingPunct="1">
              <a:lnSpc>
                <a:spcPct val="80000"/>
              </a:lnSpc>
              <a:buClr>
                <a:srgbClr val="CC0099"/>
              </a:buClr>
              <a:buFont typeface="Wingdings 2" panose="05020102010507070707" pitchFamily="18" charset="2"/>
              <a:buNone/>
            </a:pPr>
            <a:r>
              <a:rPr lang="cs-CZ" altLang="cs-CZ" sz="2800" b="1">
                <a:cs typeface="Tahoma" panose="020B0604030504040204" pitchFamily="34" charset="0"/>
              </a:rPr>
              <a:t>   jejich působení u jiné skupiny může být </a:t>
            </a:r>
          </a:p>
          <a:p>
            <a:pPr eaLnBrk="1" hangingPunct="1">
              <a:lnSpc>
                <a:spcPct val="80000"/>
              </a:lnSpc>
              <a:buClr>
                <a:srgbClr val="CC0099"/>
              </a:buClr>
              <a:buFont typeface="Wingdings 2" panose="05020102010507070707" pitchFamily="18" charset="2"/>
              <a:buNone/>
            </a:pPr>
            <a:r>
              <a:rPr lang="cs-CZ" altLang="cs-CZ" sz="2800" b="1">
                <a:cs typeface="Tahoma" panose="020B0604030504040204" pitchFamily="34" charset="0"/>
              </a:rPr>
              <a:t>   dokonce spojeno s vyšší mortalitou</a:t>
            </a:r>
          </a:p>
          <a:p>
            <a:pPr eaLnBrk="1" hangingPunct="1">
              <a:lnSpc>
                <a:spcPct val="80000"/>
              </a:lnSpc>
              <a:buFont typeface="Wingdings 2" panose="05020102010507070707" pitchFamily="18" charset="2"/>
              <a:buNone/>
            </a:pPr>
            <a:r>
              <a:rPr lang="cs-CZ" altLang="cs-CZ" sz="2400" b="1"/>
              <a:t>                                        </a:t>
            </a:r>
          </a:p>
          <a:p>
            <a:pPr eaLnBrk="1" hangingPunct="1">
              <a:lnSpc>
                <a:spcPct val="80000"/>
              </a:lnSpc>
              <a:buFont typeface="Wingdings 2" panose="05020102010507070707" pitchFamily="18" charset="2"/>
              <a:buNone/>
            </a:pPr>
            <a:r>
              <a:rPr lang="cs-CZ" altLang="cs-CZ" sz="2400" b="1"/>
              <a:t>                                                         </a:t>
            </a:r>
            <a:r>
              <a:rPr lang="cs-CZ" altLang="cs-CZ" sz="1800" b="1"/>
              <a:t>W. Campbell Edmondson, 2007</a:t>
            </a:r>
            <a:endParaRPr lang="cs-CZ" altLang="cs-CZ" sz="1800"/>
          </a:p>
          <a:p>
            <a:endParaRPr lang="cs-CZ" altLang="cs-CZ" sz="240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274ED1E9-9DDF-411B-98F4-053DDD8C0D98}"/>
              </a:ext>
            </a:extLst>
          </p:cNvPr>
          <p:cNvSpPr>
            <a:spLocks noGrp="1" noChangeArrowheads="1"/>
          </p:cNvSpPr>
          <p:nvPr>
            <p:ph type="title"/>
          </p:nvPr>
        </p:nvSpPr>
        <p:spPr>
          <a:xfrm>
            <a:off x="611188" y="274638"/>
            <a:ext cx="7313612" cy="1143000"/>
          </a:xfrm>
        </p:spPr>
        <p:txBody>
          <a:bodyPr/>
          <a:lstStyle/>
          <a:p>
            <a:pPr algn="ctr" eaLnBrk="1" hangingPunct="1">
              <a:defRPr/>
            </a:pPr>
            <a:r>
              <a:rPr lang="cs-CZ" sz="4400" dirty="0" err="1">
                <a:solidFill>
                  <a:srgbClr val="0070C0"/>
                </a:solidFill>
                <a:effectLst/>
                <a:cs typeface="Tahoma" pitchFamily="34" charset="0"/>
              </a:rPr>
              <a:t>Glutamin</a:t>
            </a:r>
            <a:endParaRPr lang="cs-CZ" sz="4400" dirty="0">
              <a:solidFill>
                <a:srgbClr val="0070C0"/>
              </a:solidFill>
              <a:effectLst/>
              <a:cs typeface="Tahoma" pitchFamily="34" charset="0"/>
            </a:endParaRPr>
          </a:p>
        </p:txBody>
      </p:sp>
      <p:sp>
        <p:nvSpPr>
          <p:cNvPr id="50179" name="Rectangle 3">
            <a:extLst>
              <a:ext uri="{FF2B5EF4-FFF2-40B4-BE49-F238E27FC236}">
                <a16:creationId xmlns:a16="http://schemas.microsoft.com/office/drawing/2014/main" id="{37BB403A-5F23-402F-9D09-B961D83A3878}"/>
              </a:ext>
            </a:extLst>
          </p:cNvPr>
          <p:cNvSpPr>
            <a:spLocks noGrp="1"/>
          </p:cNvSpPr>
          <p:nvPr>
            <p:ph type="body" idx="1"/>
          </p:nvPr>
        </p:nvSpPr>
        <p:spPr/>
        <p:txBody>
          <a:bodyPr/>
          <a:lstStyle/>
          <a:p>
            <a:pPr eaLnBrk="1" hangingPunct="1">
              <a:buClr>
                <a:srgbClr val="CC0099"/>
              </a:buClr>
              <a:buFont typeface="Wingdings" panose="05000000000000000000" pitchFamily="2" charset="2"/>
              <a:buChar char="ü"/>
            </a:pPr>
            <a:endParaRPr lang="cs-CZ" altLang="cs-CZ" sz="2400" b="1"/>
          </a:p>
          <a:p>
            <a:pPr eaLnBrk="1" hangingPunct="1">
              <a:buClr>
                <a:srgbClr val="CC0099"/>
              </a:buClr>
              <a:buFont typeface="Wingdings" panose="05000000000000000000" pitchFamily="2" charset="2"/>
              <a:buChar char="ü"/>
            </a:pPr>
            <a:r>
              <a:rPr lang="cs-CZ" altLang="cs-CZ" sz="2800" b="1"/>
              <a:t>neesenciální AK</a:t>
            </a:r>
          </a:p>
          <a:p>
            <a:pPr eaLnBrk="1" hangingPunct="1">
              <a:buClr>
                <a:srgbClr val="CC0099"/>
              </a:buClr>
              <a:buFont typeface="Wingdings" panose="05000000000000000000" pitchFamily="2" charset="2"/>
              <a:buChar char="ü"/>
            </a:pPr>
            <a:r>
              <a:rPr lang="cs-CZ" altLang="cs-CZ" sz="2800" b="1"/>
              <a:t>hlavní  AK v cytosolu svalové buňky</a:t>
            </a:r>
          </a:p>
          <a:p>
            <a:pPr eaLnBrk="1" hangingPunct="1">
              <a:buClr>
                <a:srgbClr val="CC0099"/>
              </a:buClr>
              <a:buFont typeface="Wingdings" panose="05000000000000000000" pitchFamily="2" charset="2"/>
              <a:buChar char="ü"/>
            </a:pPr>
            <a:r>
              <a:rPr lang="cs-CZ" altLang="cs-CZ" sz="2800" b="1"/>
              <a:t>prekurzor syntézy bílkovin,  donor N pro tvorbu nukleových kyselin, purinů a pyrimidinů</a:t>
            </a:r>
          </a:p>
          <a:p>
            <a:pPr eaLnBrk="1" hangingPunct="1">
              <a:buClr>
                <a:srgbClr val="CC0099"/>
              </a:buClr>
              <a:buFont typeface="Wingdings" panose="05000000000000000000" pitchFamily="2" charset="2"/>
              <a:buChar char="ü"/>
            </a:pPr>
            <a:r>
              <a:rPr lang="cs-CZ" altLang="cs-CZ" sz="2800" b="1"/>
              <a:t>inhibiční faktor  proteolýzy</a:t>
            </a:r>
          </a:p>
          <a:p>
            <a:pPr eaLnBrk="1" hangingPunct="1">
              <a:buClr>
                <a:srgbClr val="CC0099"/>
              </a:buClr>
              <a:buFont typeface="Wingdings" panose="05000000000000000000" pitchFamily="2" charset="2"/>
              <a:buChar char="ü"/>
            </a:pPr>
            <a:r>
              <a:rPr lang="cs-CZ" altLang="cs-CZ" sz="2800" b="1"/>
              <a:t>substrát pro glukoneogenezi</a:t>
            </a:r>
          </a:p>
          <a:p>
            <a:pPr eaLnBrk="1" hangingPunct="1">
              <a:buClr>
                <a:srgbClr val="CC0099"/>
              </a:buClr>
              <a:buFont typeface="Wingdings 2" panose="05020102010507070707" pitchFamily="18" charset="2"/>
              <a:buNone/>
            </a:pPr>
            <a:endParaRPr lang="cs-CZ" altLang="cs-CZ" sz="2400" b="1"/>
          </a:p>
          <a:p>
            <a:pPr eaLnBrk="1" hangingPunct="1">
              <a:buClr>
                <a:srgbClr val="FF00FF"/>
              </a:buClr>
              <a:buFont typeface="Wingdings" panose="05000000000000000000" pitchFamily="2" charset="2"/>
              <a:buChar char="ü"/>
            </a:pPr>
            <a:endParaRPr lang="cs-CZ" altLang="cs-CZ" sz="2400" b="1"/>
          </a:p>
          <a:p>
            <a:pPr eaLnBrk="1" hangingPunct="1">
              <a:buClr>
                <a:srgbClr val="FF00FF"/>
              </a:buClr>
              <a:buFont typeface="Wingdings" panose="05000000000000000000" pitchFamily="2" charset="2"/>
              <a:buChar char="ü"/>
            </a:pPr>
            <a:endParaRPr lang="cs-CZ" altLang="cs-CZ" sz="2800" b="1"/>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67EB1AD1-A4B6-4787-A88E-73F86D2B23E8}"/>
              </a:ext>
            </a:extLst>
          </p:cNvPr>
          <p:cNvSpPr>
            <a:spLocks noGrp="1" noChangeArrowheads="1"/>
          </p:cNvSpPr>
          <p:nvPr>
            <p:ph type="title"/>
          </p:nvPr>
        </p:nvSpPr>
        <p:spPr>
          <a:xfrm>
            <a:off x="611188" y="274638"/>
            <a:ext cx="7313612" cy="1143000"/>
          </a:xfrm>
        </p:spPr>
        <p:txBody>
          <a:bodyPr/>
          <a:lstStyle/>
          <a:p>
            <a:pPr algn="ctr" eaLnBrk="1" hangingPunct="1">
              <a:defRPr/>
            </a:pPr>
            <a:r>
              <a:rPr lang="cs-CZ" sz="4400" dirty="0" err="1">
                <a:solidFill>
                  <a:srgbClr val="0070C0"/>
                </a:solidFill>
                <a:effectLst/>
                <a:cs typeface="Tahoma" pitchFamily="34" charset="0"/>
              </a:rPr>
              <a:t>Glutamin</a:t>
            </a:r>
            <a:endParaRPr lang="cs-CZ" sz="4400" dirty="0">
              <a:solidFill>
                <a:srgbClr val="FFFF00"/>
              </a:solidFill>
              <a:latin typeface="Tahoma" pitchFamily="34" charset="0"/>
              <a:cs typeface="Tahoma" pitchFamily="34" charset="0"/>
            </a:endParaRPr>
          </a:p>
        </p:txBody>
      </p:sp>
      <p:sp>
        <p:nvSpPr>
          <p:cNvPr id="51203" name="Rectangle 3">
            <a:extLst>
              <a:ext uri="{FF2B5EF4-FFF2-40B4-BE49-F238E27FC236}">
                <a16:creationId xmlns:a16="http://schemas.microsoft.com/office/drawing/2014/main" id="{89627721-5832-404A-BC14-0EC0DC362130}"/>
              </a:ext>
            </a:extLst>
          </p:cNvPr>
          <p:cNvSpPr>
            <a:spLocks noGrp="1"/>
          </p:cNvSpPr>
          <p:nvPr>
            <p:ph type="body" idx="1"/>
          </p:nvPr>
        </p:nvSpPr>
        <p:spPr>
          <a:xfrm>
            <a:off x="457200" y="1600200"/>
            <a:ext cx="7758113" cy="4525963"/>
          </a:xfrm>
        </p:spPr>
        <p:txBody>
          <a:bodyPr/>
          <a:lstStyle/>
          <a:p>
            <a:pPr eaLnBrk="1" hangingPunct="1">
              <a:buClr>
                <a:srgbClr val="CC0099"/>
              </a:buClr>
              <a:buFont typeface="Wingdings" panose="05000000000000000000" pitchFamily="2" charset="2"/>
              <a:buChar char="ü"/>
            </a:pPr>
            <a:r>
              <a:rPr lang="cs-CZ" altLang="cs-CZ" sz="2800" b="1"/>
              <a:t>dostupnost glutaminu je klíčovým faktorem buněčného růstu, především  buněk střevní  mukózy, imunokompetentních buněk</a:t>
            </a:r>
          </a:p>
          <a:p>
            <a:pPr eaLnBrk="1" hangingPunct="1">
              <a:buClr>
                <a:srgbClr val="CC0099"/>
              </a:buClr>
              <a:buFont typeface="Wingdings" panose="05000000000000000000" pitchFamily="2" charset="2"/>
              <a:buChar char="ü"/>
            </a:pPr>
            <a:r>
              <a:rPr lang="cs-CZ" altLang="cs-CZ" sz="2800" b="1"/>
              <a:t>posiluje bariérovou funkci střevní mukózy </a:t>
            </a:r>
          </a:p>
          <a:p>
            <a:pPr eaLnBrk="1" hangingPunct="1">
              <a:buClr>
                <a:srgbClr val="CC0099"/>
              </a:buClr>
              <a:buFont typeface="Wingdings" panose="05000000000000000000" pitchFamily="2" charset="2"/>
              <a:buChar char="ü"/>
            </a:pPr>
            <a:r>
              <a:rPr lang="cs-CZ" altLang="cs-CZ" sz="2800" b="1">
                <a:cs typeface="Times New Roman" panose="02020603050405020304" pitchFamily="18" charset="0"/>
              </a:rPr>
              <a:t>spolu s cysteinem a glycinem je prekurzorem   syntézy  glutathionu, který  má důležitou funkci v antioxidační aktivitě organismu</a:t>
            </a:r>
          </a:p>
          <a:p>
            <a:pPr eaLnBrk="1" hangingPunct="1">
              <a:buClr>
                <a:srgbClr val="CC0099"/>
              </a:buClr>
              <a:buFont typeface="Wingdings" panose="05000000000000000000" pitchFamily="2" charset="2"/>
              <a:buChar char="ü"/>
            </a:pPr>
            <a:endParaRPr lang="cs-CZ" altLang="cs-CZ" sz="2400" b="1"/>
          </a:p>
          <a:p>
            <a:pPr eaLnBrk="1" hangingPunct="1">
              <a:buClr>
                <a:srgbClr val="CC0099"/>
              </a:buClr>
              <a:buFont typeface="Wingdings" panose="05000000000000000000" pitchFamily="2" charset="2"/>
              <a:buChar char="ü"/>
            </a:pPr>
            <a:endParaRPr lang="cs-CZ" altLang="cs-CZ" sz="2400" b="1"/>
          </a:p>
          <a:p>
            <a:pPr eaLnBrk="1" hangingPunct="1">
              <a:buClr>
                <a:srgbClr val="CC0099"/>
              </a:buClr>
              <a:buFont typeface="Wingdings" panose="05000000000000000000" pitchFamily="2" charset="2"/>
              <a:buChar char="ü"/>
            </a:pPr>
            <a:endParaRPr lang="cs-CZ" altLang="cs-CZ" sz="260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FBC9E1C-4F5E-4EAD-AD97-9A481ECF1611}"/>
              </a:ext>
            </a:extLst>
          </p:cNvPr>
          <p:cNvSpPr>
            <a:spLocks noGrp="1"/>
          </p:cNvSpPr>
          <p:nvPr>
            <p:ph type="title"/>
          </p:nvPr>
        </p:nvSpPr>
        <p:spPr/>
        <p:txBody>
          <a:bodyPr/>
          <a:lstStyle/>
          <a:p>
            <a:pPr algn="ctr">
              <a:defRPr/>
            </a:pPr>
            <a:r>
              <a:rPr lang="cs-CZ" sz="4400" dirty="0" err="1">
                <a:solidFill>
                  <a:srgbClr val="0070C0"/>
                </a:solidFill>
                <a:effectLst/>
                <a:cs typeface="Tahoma" pitchFamily="34" charset="0"/>
              </a:rPr>
              <a:t>Glutamin</a:t>
            </a:r>
            <a:endParaRPr lang="cs-CZ" sz="4400" dirty="0"/>
          </a:p>
        </p:txBody>
      </p:sp>
      <p:sp>
        <p:nvSpPr>
          <p:cNvPr id="52227" name="Zástupný symbol pro obsah 2">
            <a:extLst>
              <a:ext uri="{FF2B5EF4-FFF2-40B4-BE49-F238E27FC236}">
                <a16:creationId xmlns:a16="http://schemas.microsoft.com/office/drawing/2014/main" id="{5F2E4236-808E-41B9-A8A9-8A625975CE52}"/>
              </a:ext>
            </a:extLst>
          </p:cNvPr>
          <p:cNvSpPr>
            <a:spLocks noGrp="1"/>
          </p:cNvSpPr>
          <p:nvPr>
            <p:ph idx="1"/>
          </p:nvPr>
        </p:nvSpPr>
        <p:spPr/>
        <p:txBody>
          <a:bodyPr/>
          <a:lstStyle/>
          <a:p>
            <a:pPr>
              <a:buFont typeface="Wingdings 2" panose="05020102010507070707" pitchFamily="18" charset="2"/>
              <a:buNone/>
            </a:pPr>
            <a:r>
              <a:rPr lang="cs-CZ" altLang="cs-CZ" sz="2800" b="1" u="sng"/>
              <a:t>ESPEN Guidelines on Enteral Nutrition:</a:t>
            </a:r>
          </a:p>
          <a:p>
            <a:endParaRPr lang="cs-CZ" altLang="cs-CZ" sz="2400" b="1" i="1"/>
          </a:p>
          <a:p>
            <a:pPr>
              <a:buClr>
                <a:srgbClr val="FF00FF"/>
              </a:buClr>
              <a:buFont typeface="Wingdings" panose="05000000000000000000" pitchFamily="2" charset="2"/>
              <a:buChar char="ü"/>
            </a:pPr>
            <a:endParaRPr lang="cs-CZ" altLang="cs-CZ" sz="2400" b="1" i="1"/>
          </a:p>
          <a:p>
            <a:pPr>
              <a:buClr>
                <a:srgbClr val="FF00FF"/>
              </a:buClr>
              <a:buFont typeface="Wingdings" panose="05000000000000000000" pitchFamily="2" charset="2"/>
              <a:buChar char="ü"/>
            </a:pPr>
            <a:r>
              <a:rPr lang="en-US" altLang="cs-CZ" sz="2400" b="1" i="1"/>
              <a:t>Glutamine should be added to standard enteral</a:t>
            </a:r>
          </a:p>
          <a:p>
            <a:pPr>
              <a:buFont typeface="Wingdings 2" panose="05020102010507070707" pitchFamily="18" charset="2"/>
              <a:buNone/>
            </a:pPr>
            <a:r>
              <a:rPr lang="cs-CZ" altLang="cs-CZ" sz="2400" b="1" i="1"/>
              <a:t>     formula in burned patients   (A )  </a:t>
            </a:r>
          </a:p>
          <a:p>
            <a:pPr>
              <a:buClr>
                <a:srgbClr val="FF00FF"/>
              </a:buClr>
              <a:buFont typeface="Wingdings" panose="05000000000000000000" pitchFamily="2" charset="2"/>
              <a:buChar char="ü"/>
            </a:pPr>
            <a:r>
              <a:rPr lang="cs-CZ" altLang="cs-CZ" sz="2400" b="1" i="1"/>
              <a:t>trauma patients   (A)</a:t>
            </a:r>
          </a:p>
          <a:p>
            <a:pPr>
              <a:buClr>
                <a:srgbClr val="FF00FF"/>
              </a:buClr>
              <a:buFont typeface="Wingdings" panose="05000000000000000000" pitchFamily="2" charset="2"/>
              <a:buChar char="ü"/>
            </a:pPr>
            <a:r>
              <a:rPr lang="en-US" altLang="cs-CZ" sz="2400" b="1" i="1"/>
              <a:t>There are not sufficient data to support glutamine</a:t>
            </a:r>
            <a:r>
              <a:rPr lang="cs-CZ" altLang="cs-CZ" sz="2400" b="1" i="1"/>
              <a:t> supplementation in surgical or heterogenous  critically ill patients.</a:t>
            </a:r>
          </a:p>
          <a:p>
            <a:pPr>
              <a:buFont typeface="Wingdings 2" panose="05020102010507070707" pitchFamily="18" charset="2"/>
              <a:buNone/>
            </a:pPr>
            <a:endParaRPr lang="cs-CZ" altLang="cs-CZ" sz="2400" b="1" i="1"/>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Zástupný symbol pro obsah 1">
            <a:extLst>
              <a:ext uri="{FF2B5EF4-FFF2-40B4-BE49-F238E27FC236}">
                <a16:creationId xmlns:a16="http://schemas.microsoft.com/office/drawing/2014/main" id="{4FE75FCB-F3DC-4F00-8C99-B3238AB2229C}"/>
              </a:ext>
            </a:extLst>
          </p:cNvPr>
          <p:cNvSpPr>
            <a:spLocks noGrp="1"/>
          </p:cNvSpPr>
          <p:nvPr>
            <p:ph idx="1"/>
          </p:nvPr>
        </p:nvSpPr>
        <p:spPr>
          <a:xfrm>
            <a:off x="457200" y="1481138"/>
            <a:ext cx="8435975" cy="4525962"/>
          </a:xfrm>
        </p:spPr>
        <p:txBody>
          <a:bodyPr/>
          <a:lstStyle/>
          <a:p>
            <a:pPr eaLnBrk="1" hangingPunct="1">
              <a:buClr>
                <a:srgbClr val="FF00FF"/>
              </a:buClr>
              <a:buFont typeface="Wingdings" panose="05000000000000000000" pitchFamily="2" charset="2"/>
              <a:buChar char="ü"/>
            </a:pPr>
            <a:r>
              <a:rPr lang="cs-CZ" altLang="cs-CZ" b="1">
                <a:cs typeface="Times New Roman" panose="02020603050405020304" pitchFamily="18" charset="0"/>
              </a:rPr>
              <a:t>Rutinní  parenterální suplementace  glutaminu  u kriticky nemocného pacienta  se nedoporučuje.  </a:t>
            </a:r>
          </a:p>
          <a:p>
            <a:pPr eaLnBrk="1" hangingPunct="1"/>
            <a:endParaRPr lang="cs-CZ" altLang="cs-CZ" sz="2000" b="1">
              <a:cs typeface="Times New Roman" panose="02020603050405020304" pitchFamily="18" charset="0"/>
            </a:endParaRPr>
          </a:p>
          <a:p>
            <a:pPr eaLnBrk="1" hangingPunct="1">
              <a:buFont typeface="Wingdings 3" panose="05040102010807070707" pitchFamily="18" charset="2"/>
              <a:buNone/>
            </a:pPr>
            <a:endParaRPr lang="cs-CZ" altLang="cs-CZ" sz="2000" b="1">
              <a:cs typeface="Times New Roman" panose="02020603050405020304" pitchFamily="18" charset="0"/>
            </a:endParaRPr>
          </a:p>
          <a:p>
            <a:pPr eaLnBrk="1" hangingPunct="1">
              <a:buFont typeface="Wingdings 3" panose="05040102010807070707" pitchFamily="18" charset="2"/>
              <a:buNone/>
            </a:pPr>
            <a:r>
              <a:rPr lang="cs-CZ" altLang="cs-CZ" sz="2000" b="1">
                <a:cs typeface="Times New Roman" panose="02020603050405020304" pitchFamily="18" charset="0"/>
              </a:rPr>
              <a:t>REDOXS  studie </a:t>
            </a:r>
            <a:endParaRPr lang="cs-CZ" altLang="cs-CZ" sz="2000">
              <a:cs typeface="Times New Roman" panose="02020603050405020304" pitchFamily="18" charset="0"/>
            </a:endParaRPr>
          </a:p>
          <a:p>
            <a:pPr>
              <a:buFont typeface="Wingdings 3" panose="05040102010807070707" pitchFamily="18" charset="2"/>
              <a:buNone/>
            </a:pPr>
            <a:r>
              <a:rPr lang="cs-CZ" altLang="cs-CZ" sz="1800" b="1">
                <a:cs typeface="Times New Roman" panose="02020603050405020304" pitchFamily="18" charset="0"/>
              </a:rPr>
              <a:t>REducing Deaths due to OXidative Stress (The REDOXS Study): Rationale and </a:t>
            </a:r>
          </a:p>
          <a:p>
            <a:pPr>
              <a:buFont typeface="Wingdings 3" panose="05040102010807070707" pitchFamily="18" charset="2"/>
              <a:buNone/>
            </a:pPr>
            <a:r>
              <a:rPr lang="cs-CZ" altLang="cs-CZ" sz="1800" b="1">
                <a:cs typeface="Times New Roman" panose="02020603050405020304" pitchFamily="18" charset="0"/>
              </a:rPr>
              <a:t>study design for a randomized trial of glutamine and antioxidant </a:t>
            </a:r>
          </a:p>
          <a:p>
            <a:pPr>
              <a:buFont typeface="Wingdings 3" panose="05040102010807070707" pitchFamily="18" charset="2"/>
              <a:buNone/>
            </a:pPr>
            <a:r>
              <a:rPr lang="cs-CZ" altLang="cs-CZ" sz="1800" b="1">
                <a:cs typeface="Times New Roman" panose="02020603050405020304" pitchFamily="18" charset="0"/>
              </a:rPr>
              <a:t>supplementation in critically-ill patients.   </a:t>
            </a:r>
            <a:r>
              <a:rPr lang="cs-CZ" altLang="cs-CZ" sz="1800" b="1" u="sng">
                <a:cs typeface="Times New Roman" panose="02020603050405020304" pitchFamily="18" charset="0"/>
                <a:hlinkClick r:id="rId2"/>
              </a:rPr>
              <a:t>Heyland DK</a:t>
            </a:r>
            <a:r>
              <a:rPr lang="cs-CZ" altLang="cs-CZ" sz="1800" b="1" baseline="30000">
                <a:cs typeface="Times New Roman" panose="02020603050405020304" pitchFamily="18" charset="0"/>
              </a:rPr>
              <a:t>1</a:t>
            </a:r>
            <a:r>
              <a:rPr lang="cs-CZ" altLang="cs-CZ" sz="1800" b="1">
                <a:cs typeface="Times New Roman" panose="02020603050405020304" pitchFamily="18" charset="0"/>
              </a:rPr>
              <a:t>, </a:t>
            </a:r>
            <a:r>
              <a:rPr lang="cs-CZ" altLang="cs-CZ" sz="1800" b="1" u="sng">
                <a:cs typeface="Times New Roman" panose="02020603050405020304" pitchFamily="18" charset="0"/>
                <a:hlinkClick r:id="rId3"/>
              </a:rPr>
              <a:t>Dhaliwal R</a:t>
            </a:r>
            <a:r>
              <a:rPr lang="cs-CZ" altLang="cs-CZ" sz="1800" b="1">
                <a:cs typeface="Times New Roman" panose="02020603050405020304" pitchFamily="18" charset="0"/>
              </a:rPr>
              <a:t>, </a:t>
            </a:r>
            <a:r>
              <a:rPr lang="cs-CZ" altLang="cs-CZ" sz="1800" b="1" u="sng">
                <a:cs typeface="Times New Roman" panose="02020603050405020304" pitchFamily="18" charset="0"/>
                <a:hlinkClick r:id="rId4"/>
              </a:rPr>
              <a:t>Day AG</a:t>
            </a:r>
            <a:r>
              <a:rPr lang="cs-CZ" altLang="cs-CZ" sz="1800" b="1">
                <a:cs typeface="Times New Roman" panose="02020603050405020304" pitchFamily="18" charset="0"/>
              </a:rPr>
              <a:t>,  </a:t>
            </a:r>
          </a:p>
          <a:p>
            <a:pPr>
              <a:buFont typeface="Wingdings 3" panose="05040102010807070707" pitchFamily="18" charset="2"/>
              <a:buNone/>
            </a:pPr>
            <a:r>
              <a:rPr lang="cs-CZ" altLang="cs-CZ" sz="1800" b="1" u="sng">
                <a:cs typeface="Times New Roman" panose="02020603050405020304" pitchFamily="18" charset="0"/>
                <a:hlinkClick r:id="rId5"/>
              </a:rPr>
              <a:t>Muscedere J</a:t>
            </a:r>
            <a:r>
              <a:rPr lang="cs-CZ" altLang="cs-CZ" sz="1800" b="1">
                <a:cs typeface="Times New Roman" panose="02020603050405020304" pitchFamily="18" charset="0"/>
              </a:rPr>
              <a:t>, </a:t>
            </a:r>
            <a:r>
              <a:rPr lang="cs-CZ" altLang="cs-CZ" sz="1800" b="1" u="sng">
                <a:cs typeface="Times New Roman" panose="02020603050405020304" pitchFamily="18" charset="0"/>
                <a:hlinkClick r:id="rId6"/>
              </a:rPr>
              <a:t>Drover J</a:t>
            </a:r>
            <a:r>
              <a:rPr lang="cs-CZ" altLang="cs-CZ" sz="1800" b="1">
                <a:cs typeface="Times New Roman" panose="02020603050405020304" pitchFamily="18" charset="0"/>
              </a:rPr>
              <a:t>, </a:t>
            </a:r>
            <a:r>
              <a:rPr lang="cs-CZ" altLang="cs-CZ" sz="1800" b="1" u="sng">
                <a:cs typeface="Times New Roman" panose="02020603050405020304" pitchFamily="18" charset="0"/>
                <a:hlinkClick r:id="rId7"/>
              </a:rPr>
              <a:t>Suchner U</a:t>
            </a:r>
            <a:r>
              <a:rPr lang="cs-CZ" altLang="cs-CZ" sz="1800" b="1">
                <a:cs typeface="Times New Roman" panose="02020603050405020304" pitchFamily="18" charset="0"/>
              </a:rPr>
              <a:t>, </a:t>
            </a:r>
            <a:r>
              <a:rPr lang="cs-CZ" altLang="cs-CZ" sz="1800" b="1" u="sng">
                <a:cs typeface="Times New Roman" panose="02020603050405020304" pitchFamily="18" charset="0"/>
                <a:hlinkClick r:id="rId8"/>
              </a:rPr>
              <a:t>Cook D</a:t>
            </a:r>
            <a:r>
              <a:rPr lang="cs-CZ" altLang="cs-CZ" sz="1800" b="1">
                <a:cs typeface="Times New Roman" panose="02020603050405020304" pitchFamily="18" charset="0"/>
              </a:rPr>
              <a:t>; </a:t>
            </a:r>
            <a:r>
              <a:rPr lang="cs-CZ" altLang="cs-CZ" sz="1800" b="1" u="sng">
                <a:cs typeface="Times New Roman" panose="02020603050405020304" pitchFamily="18" charset="0"/>
                <a:hlinkClick r:id="rId9"/>
              </a:rPr>
              <a:t>Canadian Critical Care Trials Group</a:t>
            </a:r>
            <a:r>
              <a:rPr lang="cs-CZ" altLang="cs-CZ" sz="1800" b="1">
                <a:cs typeface="Times New Roman" panose="02020603050405020304" pitchFamily="18" charset="0"/>
              </a:rPr>
              <a:t>.</a:t>
            </a:r>
          </a:p>
          <a:p>
            <a:pPr eaLnBrk="1" hangingPunct="1"/>
            <a:endParaRPr lang="cs-CZ" altLang="cs-CZ"/>
          </a:p>
        </p:txBody>
      </p:sp>
      <p:sp>
        <p:nvSpPr>
          <p:cNvPr id="3" name="Nadpis 2">
            <a:extLst>
              <a:ext uri="{FF2B5EF4-FFF2-40B4-BE49-F238E27FC236}">
                <a16:creationId xmlns:a16="http://schemas.microsoft.com/office/drawing/2014/main" id="{A6545D7B-9E42-4AFC-976E-56D08B181040}"/>
              </a:ext>
            </a:extLst>
          </p:cNvPr>
          <p:cNvSpPr>
            <a:spLocks noGrp="1"/>
          </p:cNvSpPr>
          <p:nvPr>
            <p:ph type="title"/>
          </p:nvPr>
        </p:nvSpPr>
        <p:spPr/>
        <p:txBody>
          <a:bodyPr/>
          <a:lstStyle/>
          <a:p>
            <a:pPr algn="ctr" eaLnBrk="1" fontAlgn="auto" hangingPunct="1">
              <a:spcAft>
                <a:spcPts val="0"/>
              </a:spcAft>
              <a:defRPr/>
            </a:pPr>
            <a:r>
              <a:rPr lang="cs-CZ" dirty="0">
                <a:solidFill>
                  <a:srgbClr val="0070C0"/>
                </a:solidFill>
                <a:effectLst/>
                <a:latin typeface="Times New Roman" pitchFamily="18" charset="0"/>
                <a:cs typeface="Times New Roman" pitchFamily="18" charset="0"/>
              </a:rPr>
              <a:t> </a:t>
            </a:r>
            <a:r>
              <a:rPr lang="cs-CZ" dirty="0" err="1">
                <a:solidFill>
                  <a:srgbClr val="0070C0"/>
                </a:solidFill>
                <a:effectLst/>
                <a:latin typeface="Times New Roman" pitchFamily="18" charset="0"/>
                <a:cs typeface="Times New Roman" pitchFamily="18" charset="0"/>
              </a:rPr>
              <a:t>Glutamin</a:t>
            </a:r>
            <a:r>
              <a:rPr lang="cs-CZ" dirty="0">
                <a:solidFill>
                  <a:srgbClr val="0070C0"/>
                </a:solidFill>
                <a:effectLst/>
                <a:latin typeface="Times New Roman" pitchFamily="18" charset="0"/>
                <a:cs typeface="Times New Roman" pitchFamily="18" charset="0"/>
              </a:rPr>
              <a:t> v PV</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Zástupný symbol pro obsah 1">
            <a:extLst>
              <a:ext uri="{FF2B5EF4-FFF2-40B4-BE49-F238E27FC236}">
                <a16:creationId xmlns:a16="http://schemas.microsoft.com/office/drawing/2014/main" id="{70E490B4-FCC6-4314-ADDD-4AE4CEC6D821}"/>
              </a:ext>
            </a:extLst>
          </p:cNvPr>
          <p:cNvSpPr>
            <a:spLocks noGrp="1"/>
          </p:cNvSpPr>
          <p:nvPr>
            <p:ph idx="1"/>
          </p:nvPr>
        </p:nvSpPr>
        <p:spPr>
          <a:xfrm>
            <a:off x="323850" y="1989138"/>
            <a:ext cx="8640763" cy="4017962"/>
          </a:xfrm>
        </p:spPr>
        <p:txBody>
          <a:bodyPr/>
          <a:lstStyle/>
          <a:p>
            <a:r>
              <a:rPr lang="cs-CZ" altLang="cs-CZ" sz="1800">
                <a:cs typeface="Times New Roman" panose="02020603050405020304" pitchFamily="18" charset="0"/>
              </a:rPr>
              <a:t>1223  dospělých kriticky nemocných  na 40 JIP v Canadě, USA a v Europě</a:t>
            </a:r>
          </a:p>
          <a:p>
            <a:r>
              <a:rPr lang="cs-CZ" altLang="cs-CZ" sz="1800">
                <a:cs typeface="Times New Roman" panose="02020603050405020304" pitchFamily="18" charset="0"/>
              </a:rPr>
              <a:t>pacienti s MODS a UPV, </a:t>
            </a:r>
          </a:p>
          <a:p>
            <a:r>
              <a:rPr lang="cs-CZ" altLang="cs-CZ" sz="1800">
                <a:cs typeface="Times New Roman" panose="02020603050405020304" pitchFamily="18" charset="0"/>
              </a:rPr>
              <a:t>suplementace glutaminu parenterálně a enterálně  + antioxidanty  nebo placebo  </a:t>
            </a:r>
          </a:p>
          <a:p>
            <a:r>
              <a:rPr lang="cs-CZ" altLang="cs-CZ" sz="1800">
                <a:cs typeface="Times New Roman" panose="02020603050405020304" pitchFamily="18" charset="0"/>
              </a:rPr>
              <a:t>start 24 hod. po přijmu</a:t>
            </a:r>
          </a:p>
          <a:p>
            <a:r>
              <a:rPr lang="cs-CZ" altLang="cs-CZ" sz="1800">
                <a:cs typeface="Times New Roman" panose="02020603050405020304" pitchFamily="18" charset="0"/>
              </a:rPr>
              <a:t>zvýšení  28 denní mortality  u pacientů, kteří dostávali glutamin ve srovnání s placebem </a:t>
            </a:r>
            <a:r>
              <a:rPr lang="en-US" altLang="cs-CZ" sz="1800">
                <a:cs typeface="Times New Roman" panose="02020603050405020304" pitchFamily="18" charset="0"/>
              </a:rPr>
              <a:t>(32.4% vs.</a:t>
            </a:r>
            <a:r>
              <a:rPr lang="cs-CZ" altLang="cs-CZ" sz="1800">
                <a:cs typeface="Times New Roman" panose="02020603050405020304" pitchFamily="18" charset="0"/>
              </a:rPr>
              <a:t> </a:t>
            </a:r>
            <a:r>
              <a:rPr lang="en-US" altLang="cs-CZ" sz="1800">
                <a:cs typeface="Times New Roman" panose="02020603050405020304" pitchFamily="18" charset="0"/>
              </a:rPr>
              <a:t>27.2%;</a:t>
            </a:r>
            <a:r>
              <a:rPr lang="cs-CZ" altLang="cs-CZ" sz="1800">
                <a:cs typeface="Times New Roman" panose="02020603050405020304" pitchFamily="18" charset="0"/>
              </a:rPr>
              <a:t>)  Vyšší byla i 6-měsíční mortalita</a:t>
            </a:r>
            <a:endParaRPr lang="en-US" altLang="cs-CZ" sz="1800">
              <a:cs typeface="Times New Roman" panose="02020603050405020304" pitchFamily="18" charset="0"/>
            </a:endParaRPr>
          </a:p>
          <a:p>
            <a:r>
              <a:rPr lang="cs-CZ" altLang="cs-CZ" sz="1800">
                <a:cs typeface="Times New Roman" panose="02020603050405020304" pitchFamily="18" charset="0"/>
              </a:rPr>
              <a:t>g</a:t>
            </a:r>
            <a:r>
              <a:rPr lang="en-US" altLang="cs-CZ" sz="1800">
                <a:cs typeface="Times New Roman" panose="02020603050405020304" pitchFamily="18" charset="0"/>
              </a:rPr>
              <a:t>lutamin </a:t>
            </a:r>
            <a:r>
              <a:rPr lang="cs-CZ" altLang="cs-CZ" sz="1800">
                <a:cs typeface="Times New Roman" panose="02020603050405020304" pitchFamily="18" charset="0"/>
              </a:rPr>
              <a:t> neměl vliv na  počet selhávajících orgánů ani na infekční komplikace</a:t>
            </a:r>
          </a:p>
          <a:p>
            <a:pPr>
              <a:buFont typeface="Wingdings 3" panose="05040102010807070707" pitchFamily="18" charset="2"/>
              <a:buNone/>
            </a:pPr>
            <a:endParaRPr lang="cs-CZ" altLang="cs-CZ" sz="1800" b="1">
              <a:cs typeface="Times New Roman" panose="02020603050405020304" pitchFamily="18" charset="0"/>
            </a:endParaRPr>
          </a:p>
          <a:p>
            <a:pPr>
              <a:buFont typeface="Wingdings 3" panose="05040102010807070707" pitchFamily="18" charset="2"/>
              <a:buNone/>
            </a:pPr>
            <a:r>
              <a:rPr lang="cs-CZ" altLang="cs-CZ" sz="2000" b="1">
                <a:cs typeface="Times New Roman" panose="02020603050405020304" pitchFamily="18" charset="0"/>
              </a:rPr>
              <a:t>Souhrn:  časné podávání glutaminu  nebo antioxidantů nemá vliv na klinický outcomes  a glutamin byl spojený se zvýšenou mortalitou u kriticky nemocných pacientů s multiorgánovým selháním </a:t>
            </a:r>
          </a:p>
          <a:p>
            <a:pPr>
              <a:buFont typeface="Wingdings 3" panose="05040102010807070707" pitchFamily="18" charset="2"/>
              <a:buNone/>
            </a:pPr>
            <a:endParaRPr lang="en-US" altLang="cs-CZ" sz="1800">
              <a:cs typeface="Times New Roman" panose="02020603050405020304" pitchFamily="18" charset="0"/>
            </a:endParaRPr>
          </a:p>
          <a:p>
            <a:pPr>
              <a:buFont typeface="Wingdings 3" panose="05040102010807070707" pitchFamily="18" charset="2"/>
              <a:buNone/>
            </a:pPr>
            <a:endParaRPr lang="cs-CZ" altLang="cs-CZ" sz="1800">
              <a:cs typeface="Times New Roman" panose="02020603050405020304" pitchFamily="18" charset="0"/>
            </a:endParaRPr>
          </a:p>
          <a:p>
            <a:pPr>
              <a:buFont typeface="Wingdings 3" panose="05040102010807070707" pitchFamily="18" charset="2"/>
              <a:buNone/>
            </a:pPr>
            <a:endParaRPr lang="cs-CZ" altLang="cs-CZ" sz="1600">
              <a:cs typeface="Times New Roman" panose="02020603050405020304" pitchFamily="18" charset="0"/>
            </a:endParaRPr>
          </a:p>
        </p:txBody>
      </p:sp>
      <p:sp>
        <p:nvSpPr>
          <p:cNvPr id="3" name="Nadpis 2">
            <a:extLst>
              <a:ext uri="{FF2B5EF4-FFF2-40B4-BE49-F238E27FC236}">
                <a16:creationId xmlns:a16="http://schemas.microsoft.com/office/drawing/2014/main" id="{C6D7F8E4-88EC-4EC7-A827-DF30EF6AD963}"/>
              </a:ext>
            </a:extLst>
          </p:cNvPr>
          <p:cNvSpPr>
            <a:spLocks noGrp="1"/>
          </p:cNvSpPr>
          <p:nvPr>
            <p:ph type="title"/>
          </p:nvPr>
        </p:nvSpPr>
        <p:spPr>
          <a:xfrm>
            <a:off x="179512" y="476672"/>
            <a:ext cx="8712968" cy="1800200"/>
          </a:xfrm>
        </p:spPr>
        <p:txBody>
          <a:bodyPr>
            <a:normAutofit fontScale="90000"/>
          </a:bodyPr>
          <a:lstStyle/>
          <a:p>
            <a:pPr>
              <a:defRPr/>
            </a:pPr>
            <a:br>
              <a:rPr lang="cs-CZ" sz="2900" dirty="0">
                <a:solidFill>
                  <a:srgbClr val="0070C0"/>
                </a:solidFill>
                <a:effectLst/>
                <a:latin typeface="Times New Roman" pitchFamily="18" charset="0"/>
                <a:cs typeface="Times New Roman" pitchFamily="18" charset="0"/>
              </a:rPr>
            </a:br>
            <a:r>
              <a:rPr lang="en-US" sz="2700" dirty="0">
                <a:solidFill>
                  <a:srgbClr val="0070C0"/>
                </a:solidFill>
                <a:effectLst/>
                <a:latin typeface="Times New Roman" pitchFamily="18" charset="0"/>
                <a:cs typeface="Times New Roman" pitchFamily="18" charset="0"/>
              </a:rPr>
              <a:t>A Randomized Trial of Glutamine</a:t>
            </a:r>
            <a:r>
              <a:rPr lang="cs-CZ" sz="2700" dirty="0">
                <a:solidFill>
                  <a:srgbClr val="0070C0"/>
                </a:solidFill>
                <a:effectLst/>
                <a:latin typeface="Times New Roman" pitchFamily="18" charset="0"/>
                <a:cs typeface="Times New Roman" pitchFamily="18" charset="0"/>
              </a:rPr>
              <a:t> </a:t>
            </a:r>
            <a:r>
              <a:rPr lang="en-US" sz="2700" dirty="0">
                <a:solidFill>
                  <a:srgbClr val="0070C0"/>
                </a:solidFill>
                <a:effectLst/>
                <a:latin typeface="Times New Roman" pitchFamily="18" charset="0"/>
                <a:cs typeface="Times New Roman" pitchFamily="18" charset="0"/>
              </a:rPr>
              <a:t>and Antioxidants in Critically</a:t>
            </a:r>
            <a:r>
              <a:rPr lang="cs-CZ" sz="2700" dirty="0">
                <a:solidFill>
                  <a:srgbClr val="0070C0"/>
                </a:solidFill>
                <a:effectLst/>
                <a:latin typeface="Times New Roman" pitchFamily="18" charset="0"/>
                <a:cs typeface="Times New Roman" pitchFamily="18" charset="0"/>
              </a:rPr>
              <a:t> </a:t>
            </a:r>
            <a:r>
              <a:rPr lang="en-US" sz="2700" dirty="0">
                <a:solidFill>
                  <a:srgbClr val="0070C0"/>
                </a:solidFill>
                <a:effectLst/>
                <a:latin typeface="Times New Roman" pitchFamily="18" charset="0"/>
                <a:cs typeface="Times New Roman" pitchFamily="18" charset="0"/>
              </a:rPr>
              <a:t>Ill Patients</a:t>
            </a:r>
            <a:r>
              <a:rPr lang="en-US" sz="2700" i="1" dirty="0">
                <a:solidFill>
                  <a:srgbClr val="0070C0"/>
                </a:solidFill>
                <a:effectLst/>
                <a:latin typeface="Times New Roman" pitchFamily="18" charset="0"/>
                <a:cs typeface="Times New Roman" pitchFamily="18" charset="0"/>
              </a:rPr>
              <a:t> </a:t>
            </a:r>
            <a:r>
              <a:rPr lang="cs-CZ" sz="2700" i="1" dirty="0">
                <a:solidFill>
                  <a:srgbClr val="0070C0"/>
                </a:solidFill>
                <a:effectLst/>
                <a:latin typeface="Times New Roman" pitchFamily="18" charset="0"/>
                <a:cs typeface="Times New Roman" pitchFamily="18" charset="0"/>
              </a:rPr>
              <a:t>     </a:t>
            </a:r>
            <a:br>
              <a:rPr lang="cs-CZ" sz="2200" i="1" dirty="0">
                <a:solidFill>
                  <a:srgbClr val="0070C0"/>
                </a:solidFill>
                <a:effectLst/>
                <a:latin typeface="Times New Roman" pitchFamily="18" charset="0"/>
                <a:cs typeface="Times New Roman" pitchFamily="18" charset="0"/>
              </a:rPr>
            </a:br>
            <a:r>
              <a:rPr lang="cs-CZ" sz="1600" dirty="0" err="1">
                <a:solidFill>
                  <a:srgbClr val="0070C0"/>
                </a:solidFill>
                <a:effectLst/>
                <a:latin typeface="Times New Roman" pitchFamily="18" charset="0"/>
                <a:cs typeface="Times New Roman" pitchFamily="18" charset="0"/>
              </a:rPr>
              <a:t>Daren</a:t>
            </a:r>
            <a:r>
              <a:rPr lang="cs-CZ" sz="1600" dirty="0">
                <a:solidFill>
                  <a:srgbClr val="0070C0"/>
                </a:solidFill>
                <a:effectLst/>
                <a:latin typeface="Times New Roman" pitchFamily="18" charset="0"/>
                <a:cs typeface="Times New Roman" pitchFamily="18" charset="0"/>
              </a:rPr>
              <a:t> </a:t>
            </a:r>
            <a:r>
              <a:rPr lang="cs-CZ" sz="1600" dirty="0" err="1">
                <a:solidFill>
                  <a:srgbClr val="0070C0"/>
                </a:solidFill>
                <a:effectLst/>
                <a:latin typeface="Times New Roman" pitchFamily="18" charset="0"/>
                <a:cs typeface="Times New Roman" pitchFamily="18" charset="0"/>
              </a:rPr>
              <a:t>Heyland</a:t>
            </a:r>
            <a:r>
              <a:rPr lang="cs-CZ" sz="1600" dirty="0">
                <a:solidFill>
                  <a:srgbClr val="0070C0"/>
                </a:solidFill>
                <a:effectLst/>
                <a:latin typeface="Times New Roman" pitchFamily="18" charset="0"/>
                <a:cs typeface="Times New Roman" pitchFamily="18" charset="0"/>
              </a:rPr>
              <a:t>, M.D., John </a:t>
            </a:r>
            <a:r>
              <a:rPr lang="cs-CZ" sz="1600" dirty="0" err="1">
                <a:solidFill>
                  <a:srgbClr val="0070C0"/>
                </a:solidFill>
                <a:effectLst/>
                <a:latin typeface="Times New Roman" pitchFamily="18" charset="0"/>
                <a:cs typeface="Times New Roman" pitchFamily="18" charset="0"/>
              </a:rPr>
              <a:t>Muscedere</a:t>
            </a:r>
            <a:r>
              <a:rPr lang="cs-CZ" sz="1600" dirty="0">
                <a:solidFill>
                  <a:srgbClr val="0070C0"/>
                </a:solidFill>
                <a:effectLst/>
                <a:latin typeface="Times New Roman" pitchFamily="18" charset="0"/>
                <a:cs typeface="Times New Roman" pitchFamily="18" charset="0"/>
              </a:rPr>
              <a:t>, M.D., Paul E. </a:t>
            </a:r>
            <a:r>
              <a:rPr lang="cs-CZ" sz="1600" dirty="0" err="1">
                <a:solidFill>
                  <a:srgbClr val="0070C0"/>
                </a:solidFill>
                <a:effectLst/>
                <a:latin typeface="Times New Roman" pitchFamily="18" charset="0"/>
                <a:cs typeface="Times New Roman" pitchFamily="18" charset="0"/>
              </a:rPr>
              <a:t>Wischmeyer</a:t>
            </a:r>
            <a:r>
              <a:rPr lang="cs-CZ" sz="1600" dirty="0">
                <a:solidFill>
                  <a:srgbClr val="0070C0"/>
                </a:solidFill>
                <a:effectLst/>
                <a:latin typeface="Times New Roman" pitchFamily="18" charset="0"/>
                <a:cs typeface="Times New Roman" pitchFamily="18" charset="0"/>
              </a:rPr>
              <a:t>, M.D., </a:t>
            </a:r>
            <a:r>
              <a:rPr lang="cs-CZ" sz="1600" dirty="0" err="1">
                <a:solidFill>
                  <a:srgbClr val="0070C0"/>
                </a:solidFill>
                <a:effectLst/>
                <a:latin typeface="Times New Roman" pitchFamily="18" charset="0"/>
                <a:cs typeface="Times New Roman" pitchFamily="18" charset="0"/>
              </a:rPr>
              <a:t>Deborah</a:t>
            </a:r>
            <a:r>
              <a:rPr lang="cs-CZ" sz="1600" dirty="0">
                <a:solidFill>
                  <a:srgbClr val="0070C0"/>
                </a:solidFill>
                <a:effectLst/>
                <a:latin typeface="Times New Roman" pitchFamily="18" charset="0"/>
                <a:cs typeface="Times New Roman" pitchFamily="18" charset="0"/>
              </a:rPr>
              <a:t> </a:t>
            </a:r>
            <a:r>
              <a:rPr lang="cs-CZ" sz="1600" dirty="0" err="1">
                <a:solidFill>
                  <a:srgbClr val="0070C0"/>
                </a:solidFill>
                <a:effectLst/>
                <a:latin typeface="Times New Roman" pitchFamily="18" charset="0"/>
                <a:cs typeface="Times New Roman" pitchFamily="18" charset="0"/>
              </a:rPr>
              <a:t>Cook</a:t>
            </a:r>
            <a:r>
              <a:rPr lang="cs-CZ" sz="1600" dirty="0">
                <a:solidFill>
                  <a:srgbClr val="0070C0"/>
                </a:solidFill>
                <a:effectLst/>
                <a:latin typeface="Times New Roman" pitchFamily="18" charset="0"/>
                <a:cs typeface="Times New Roman" pitchFamily="18" charset="0"/>
              </a:rPr>
              <a:t>, M.D., </a:t>
            </a:r>
            <a:r>
              <a:rPr lang="cs-CZ" sz="1600" dirty="0" err="1">
                <a:solidFill>
                  <a:srgbClr val="0070C0"/>
                </a:solidFill>
                <a:effectLst/>
                <a:latin typeface="Times New Roman" pitchFamily="18" charset="0"/>
                <a:cs typeface="Times New Roman" pitchFamily="18" charset="0"/>
              </a:rPr>
              <a:t>Gwynne</a:t>
            </a:r>
            <a:r>
              <a:rPr lang="cs-CZ" sz="1600" dirty="0">
                <a:solidFill>
                  <a:srgbClr val="0070C0"/>
                </a:solidFill>
                <a:effectLst/>
                <a:latin typeface="Times New Roman" pitchFamily="18" charset="0"/>
                <a:cs typeface="Times New Roman" pitchFamily="18" charset="0"/>
              </a:rPr>
              <a:t> </a:t>
            </a:r>
            <a:r>
              <a:rPr lang="cs-CZ" sz="1600" dirty="0" err="1">
                <a:solidFill>
                  <a:srgbClr val="0070C0"/>
                </a:solidFill>
                <a:effectLst/>
                <a:latin typeface="Times New Roman" pitchFamily="18" charset="0"/>
                <a:cs typeface="Times New Roman" pitchFamily="18" charset="0"/>
              </a:rPr>
              <a:t>Jones</a:t>
            </a:r>
            <a:r>
              <a:rPr lang="cs-CZ" sz="1600" dirty="0">
                <a:solidFill>
                  <a:srgbClr val="0070C0"/>
                </a:solidFill>
                <a:effectLst/>
                <a:latin typeface="Times New Roman" pitchFamily="18" charset="0"/>
                <a:cs typeface="Times New Roman" pitchFamily="18" charset="0"/>
              </a:rPr>
              <a:t>, M.D., Martin Albert, M.D., </a:t>
            </a:r>
            <a:r>
              <a:rPr lang="cs-CZ" sz="1600" dirty="0" err="1">
                <a:solidFill>
                  <a:srgbClr val="0070C0"/>
                </a:solidFill>
                <a:effectLst/>
                <a:latin typeface="Times New Roman" pitchFamily="18" charset="0"/>
                <a:cs typeface="Times New Roman" pitchFamily="18" charset="0"/>
              </a:rPr>
              <a:t>Gunnar</a:t>
            </a:r>
            <a:r>
              <a:rPr lang="cs-CZ" sz="1600" dirty="0">
                <a:solidFill>
                  <a:srgbClr val="0070C0"/>
                </a:solidFill>
                <a:effectLst/>
                <a:latin typeface="Times New Roman" pitchFamily="18" charset="0"/>
                <a:cs typeface="Times New Roman" pitchFamily="18" charset="0"/>
              </a:rPr>
              <a:t> </a:t>
            </a:r>
            <a:r>
              <a:rPr lang="cs-CZ" sz="1600" dirty="0" err="1">
                <a:solidFill>
                  <a:srgbClr val="0070C0"/>
                </a:solidFill>
                <a:effectLst/>
                <a:latin typeface="Times New Roman" pitchFamily="18" charset="0"/>
                <a:cs typeface="Times New Roman" pitchFamily="18" charset="0"/>
              </a:rPr>
              <a:t>Elke</a:t>
            </a:r>
            <a:r>
              <a:rPr lang="cs-CZ" sz="1600" dirty="0">
                <a:solidFill>
                  <a:srgbClr val="0070C0"/>
                </a:solidFill>
                <a:effectLst/>
                <a:latin typeface="Times New Roman" pitchFamily="18" charset="0"/>
                <a:cs typeface="Times New Roman" pitchFamily="18" charset="0"/>
              </a:rPr>
              <a:t>, M.D., </a:t>
            </a:r>
            <a:r>
              <a:rPr lang="cs-CZ" sz="1600" dirty="0" err="1">
                <a:solidFill>
                  <a:srgbClr val="0070C0"/>
                </a:solidFill>
                <a:effectLst/>
                <a:latin typeface="Times New Roman" pitchFamily="18" charset="0"/>
                <a:cs typeface="Times New Roman" pitchFamily="18" charset="0"/>
              </a:rPr>
              <a:t>Mette</a:t>
            </a:r>
            <a:r>
              <a:rPr lang="cs-CZ" sz="1600" dirty="0">
                <a:solidFill>
                  <a:srgbClr val="0070C0"/>
                </a:solidFill>
                <a:effectLst/>
                <a:latin typeface="Times New Roman" pitchFamily="18" charset="0"/>
                <a:cs typeface="Times New Roman" pitchFamily="18" charset="0"/>
              </a:rPr>
              <a:t> M. Berger, M.D., </a:t>
            </a:r>
            <a:r>
              <a:rPr lang="cs-CZ" sz="1600" dirty="0" err="1">
                <a:solidFill>
                  <a:srgbClr val="0070C0"/>
                </a:solidFill>
                <a:effectLst/>
                <a:latin typeface="Times New Roman" pitchFamily="18" charset="0"/>
                <a:cs typeface="Times New Roman" pitchFamily="18" charset="0"/>
              </a:rPr>
              <a:t>Ph.D</a:t>
            </a:r>
            <a:r>
              <a:rPr lang="cs-CZ" sz="1600" dirty="0">
                <a:solidFill>
                  <a:srgbClr val="0070C0"/>
                </a:solidFill>
                <a:effectLst/>
                <a:latin typeface="Times New Roman" pitchFamily="18" charset="0"/>
                <a:cs typeface="Times New Roman" pitchFamily="18" charset="0"/>
              </a:rPr>
              <a:t>., </a:t>
            </a:r>
            <a:r>
              <a:rPr lang="cs-CZ" sz="1600" dirty="0" err="1">
                <a:solidFill>
                  <a:srgbClr val="0070C0"/>
                </a:solidFill>
                <a:effectLst/>
                <a:latin typeface="Times New Roman" pitchFamily="18" charset="0"/>
                <a:cs typeface="Times New Roman" pitchFamily="18" charset="0"/>
              </a:rPr>
              <a:t>and</a:t>
            </a:r>
            <a:r>
              <a:rPr lang="cs-CZ" sz="1600" dirty="0">
                <a:solidFill>
                  <a:srgbClr val="0070C0"/>
                </a:solidFill>
                <a:effectLst/>
                <a:latin typeface="Times New Roman" pitchFamily="18" charset="0"/>
                <a:cs typeface="Times New Roman" pitchFamily="18" charset="0"/>
              </a:rPr>
              <a:t> </a:t>
            </a:r>
            <a:r>
              <a:rPr lang="cs-CZ" sz="1600" dirty="0" err="1">
                <a:solidFill>
                  <a:srgbClr val="0070C0"/>
                </a:solidFill>
                <a:effectLst/>
                <a:latin typeface="Times New Roman" pitchFamily="18" charset="0"/>
                <a:cs typeface="Times New Roman" pitchFamily="18" charset="0"/>
              </a:rPr>
              <a:t>Andrew</a:t>
            </a:r>
            <a:r>
              <a:rPr lang="cs-CZ" sz="1600" dirty="0">
                <a:solidFill>
                  <a:srgbClr val="0070C0"/>
                </a:solidFill>
                <a:effectLst/>
                <a:latin typeface="Times New Roman" pitchFamily="18" charset="0"/>
                <a:cs typeface="Times New Roman" pitchFamily="18" charset="0"/>
              </a:rPr>
              <a:t> G. </a:t>
            </a:r>
            <a:r>
              <a:rPr lang="cs-CZ" sz="1600" dirty="0" err="1">
                <a:solidFill>
                  <a:srgbClr val="0070C0"/>
                </a:solidFill>
                <a:effectLst/>
                <a:latin typeface="Times New Roman" pitchFamily="18" charset="0"/>
                <a:cs typeface="Times New Roman" pitchFamily="18" charset="0"/>
              </a:rPr>
              <a:t>Day</a:t>
            </a:r>
            <a:r>
              <a:rPr lang="cs-CZ" sz="1600" dirty="0">
                <a:solidFill>
                  <a:srgbClr val="0070C0"/>
                </a:solidFill>
                <a:effectLst/>
                <a:latin typeface="Times New Roman" pitchFamily="18" charset="0"/>
                <a:cs typeface="Times New Roman" pitchFamily="18" charset="0"/>
              </a:rPr>
              <a:t>, </a:t>
            </a:r>
            <a:r>
              <a:rPr lang="cs-CZ" sz="1600" dirty="0" err="1">
                <a:solidFill>
                  <a:srgbClr val="0070C0"/>
                </a:solidFill>
                <a:effectLst/>
                <a:latin typeface="Times New Roman" pitchFamily="18" charset="0"/>
                <a:cs typeface="Times New Roman" pitchFamily="18" charset="0"/>
              </a:rPr>
              <a:t>M</a:t>
            </a:r>
            <a:r>
              <a:rPr lang="cs-CZ" sz="1600" dirty="0">
                <a:solidFill>
                  <a:srgbClr val="0070C0"/>
                </a:solidFill>
                <a:effectLst/>
                <a:latin typeface="Times New Roman" pitchFamily="18" charset="0"/>
                <a:cs typeface="Times New Roman" pitchFamily="18" charset="0"/>
              </a:rPr>
              <a:t>.</a:t>
            </a:r>
            <a:r>
              <a:rPr lang="cs-CZ" sz="1600" dirty="0" err="1">
                <a:solidFill>
                  <a:srgbClr val="0070C0"/>
                </a:solidFill>
                <a:effectLst/>
                <a:latin typeface="Times New Roman" pitchFamily="18" charset="0"/>
                <a:cs typeface="Times New Roman" pitchFamily="18" charset="0"/>
              </a:rPr>
              <a:t>Sc</a:t>
            </a:r>
            <a:r>
              <a:rPr lang="cs-CZ" sz="1600" dirty="0">
                <a:solidFill>
                  <a:srgbClr val="0070C0"/>
                </a:solidFill>
                <a:effectLst/>
                <a:latin typeface="Times New Roman" pitchFamily="18" charset="0"/>
                <a:cs typeface="Times New Roman" pitchFamily="18" charset="0"/>
              </a:rPr>
              <a:t>., </a:t>
            </a:r>
            <a:r>
              <a:rPr lang="en-US" sz="1600" dirty="0">
                <a:solidFill>
                  <a:srgbClr val="0070C0"/>
                </a:solidFill>
                <a:effectLst/>
                <a:latin typeface="Times New Roman" pitchFamily="18" charset="0"/>
                <a:cs typeface="Times New Roman" pitchFamily="18" charset="0"/>
              </a:rPr>
              <a:t>for the Canadian Critical Care Trials </a:t>
            </a:r>
            <a:r>
              <a:rPr lang="cs-CZ" sz="1600" dirty="0">
                <a:solidFill>
                  <a:srgbClr val="0070C0"/>
                </a:solidFill>
                <a:effectLst/>
                <a:latin typeface="Times New Roman" pitchFamily="18" charset="0"/>
                <a:cs typeface="Times New Roman" pitchFamily="18" charset="0"/>
              </a:rPr>
              <a:t> </a:t>
            </a:r>
            <a:r>
              <a:rPr lang="en-US" sz="1600" dirty="0">
                <a:solidFill>
                  <a:srgbClr val="0070C0"/>
                </a:solidFill>
                <a:effectLst/>
                <a:latin typeface="Times New Roman" pitchFamily="18" charset="0"/>
                <a:cs typeface="Times New Roman" pitchFamily="18" charset="0"/>
              </a:rPr>
              <a:t>Group </a:t>
            </a:r>
            <a:r>
              <a:rPr lang="cs-CZ" sz="1600" dirty="0">
                <a:solidFill>
                  <a:srgbClr val="0070C0"/>
                </a:solidFill>
                <a:effectLst/>
                <a:latin typeface="Times New Roman" pitchFamily="18" charset="0"/>
                <a:cs typeface="Times New Roman" pitchFamily="18" charset="0"/>
              </a:rPr>
              <a:t>            </a:t>
            </a:r>
            <a:br>
              <a:rPr lang="cs-CZ" sz="1600" dirty="0">
                <a:solidFill>
                  <a:srgbClr val="0070C0"/>
                </a:solidFill>
                <a:effectLst/>
                <a:latin typeface="Times New Roman" pitchFamily="18" charset="0"/>
                <a:cs typeface="Times New Roman" pitchFamily="18" charset="0"/>
              </a:rPr>
            </a:br>
            <a:r>
              <a:rPr lang="en-US" sz="1400" i="1" dirty="0">
                <a:solidFill>
                  <a:srgbClr val="0070C0"/>
                </a:solidFill>
                <a:latin typeface="Times New Roman" pitchFamily="18" charset="0"/>
                <a:cs typeface="Times New Roman" pitchFamily="18" charset="0"/>
              </a:rPr>
              <a:t>The new </a:t>
            </a:r>
            <a:r>
              <a:rPr lang="en-US" sz="1400" i="1" dirty="0" err="1">
                <a:solidFill>
                  <a:srgbClr val="0070C0"/>
                </a:solidFill>
                <a:latin typeface="Times New Roman" pitchFamily="18" charset="0"/>
                <a:cs typeface="Times New Roman" pitchFamily="18" charset="0"/>
              </a:rPr>
              <a:t>england</a:t>
            </a:r>
            <a:r>
              <a:rPr lang="en-US" sz="1400" i="1" dirty="0">
                <a:solidFill>
                  <a:srgbClr val="0070C0"/>
                </a:solidFill>
                <a:latin typeface="Times New Roman" pitchFamily="18" charset="0"/>
                <a:cs typeface="Times New Roman" pitchFamily="18" charset="0"/>
              </a:rPr>
              <a:t> journal of medicine</a:t>
            </a:r>
            <a:r>
              <a:rPr lang="cs-CZ" sz="1400" i="1" dirty="0">
                <a:solidFill>
                  <a:srgbClr val="0070C0"/>
                </a:solidFill>
                <a:latin typeface="Times New Roman" pitchFamily="18" charset="0"/>
                <a:cs typeface="Times New Roman" pitchFamily="18" charset="0"/>
              </a:rPr>
              <a:t>  </a:t>
            </a:r>
            <a:r>
              <a:rPr lang="cs-CZ" sz="1600" dirty="0">
                <a:solidFill>
                  <a:srgbClr val="0070C0"/>
                </a:solidFill>
                <a:effectLst/>
                <a:latin typeface="Times New Roman" pitchFamily="18" charset="0"/>
                <a:cs typeface="Times New Roman" pitchFamily="18" charset="0"/>
              </a:rPr>
              <a:t>368;16 </a:t>
            </a:r>
            <a:r>
              <a:rPr lang="cs-CZ" sz="1600" dirty="0" err="1">
                <a:solidFill>
                  <a:srgbClr val="0070C0"/>
                </a:solidFill>
                <a:effectLst/>
                <a:latin typeface="Times New Roman" pitchFamily="18" charset="0"/>
                <a:cs typeface="Times New Roman" pitchFamily="18" charset="0"/>
              </a:rPr>
              <a:t>nejm.org</a:t>
            </a:r>
            <a:r>
              <a:rPr lang="cs-CZ" sz="1600" dirty="0">
                <a:solidFill>
                  <a:srgbClr val="0070C0"/>
                </a:solidFill>
                <a:effectLst/>
                <a:latin typeface="Times New Roman" pitchFamily="18" charset="0"/>
                <a:cs typeface="Times New Roman" pitchFamily="18" charset="0"/>
              </a:rPr>
              <a:t> </a:t>
            </a:r>
            <a:r>
              <a:rPr lang="cs-CZ" sz="1600" dirty="0" err="1">
                <a:solidFill>
                  <a:srgbClr val="0070C0"/>
                </a:solidFill>
                <a:effectLst/>
                <a:latin typeface="Times New Roman" pitchFamily="18" charset="0"/>
                <a:cs typeface="Times New Roman" pitchFamily="18" charset="0"/>
              </a:rPr>
              <a:t>april</a:t>
            </a:r>
            <a:r>
              <a:rPr lang="cs-CZ" sz="1600" dirty="0">
                <a:solidFill>
                  <a:srgbClr val="0070C0"/>
                </a:solidFill>
                <a:effectLst/>
                <a:latin typeface="Times New Roman" pitchFamily="18" charset="0"/>
                <a:cs typeface="Times New Roman" pitchFamily="18" charset="0"/>
              </a:rPr>
              <a:t> 18, 2013 </a:t>
            </a:r>
            <a:br>
              <a:rPr lang="cs-CZ" sz="4400" dirty="0">
                <a:latin typeface="Times New Roman" pitchFamily="18" charset="0"/>
                <a:cs typeface="Times New Roman" pitchFamily="18" charset="0"/>
              </a:rPr>
            </a:br>
            <a:br>
              <a:rPr lang="en-US" sz="4400" dirty="0">
                <a:latin typeface="Times New Roman" pitchFamily="18" charset="0"/>
                <a:cs typeface="Times New Roman" pitchFamily="18" charset="0"/>
              </a:rPr>
            </a:br>
            <a:endParaRPr lang="cs-CZ"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Nadpis 1">
            <a:extLst>
              <a:ext uri="{FF2B5EF4-FFF2-40B4-BE49-F238E27FC236}">
                <a16:creationId xmlns:a16="http://schemas.microsoft.com/office/drawing/2014/main" id="{4CC99CB2-1FBC-424E-B714-524C708D2CF9}"/>
              </a:ext>
            </a:extLst>
          </p:cNvPr>
          <p:cNvSpPr>
            <a:spLocks noGrp="1"/>
          </p:cNvSpPr>
          <p:nvPr>
            <p:ph type="title"/>
          </p:nvPr>
        </p:nvSpPr>
        <p:spPr/>
        <p:txBody>
          <a:bodyPr/>
          <a:lstStyle/>
          <a:p>
            <a:pPr algn="ctr">
              <a:defRPr/>
            </a:pPr>
            <a:r>
              <a:rPr lang="cs-CZ" sz="4400" dirty="0">
                <a:solidFill>
                  <a:srgbClr val="0070C0"/>
                </a:solidFill>
                <a:effectLst/>
                <a:cs typeface="Tahoma" pitchFamily="34" charset="0"/>
              </a:rPr>
              <a:t>Arginin</a:t>
            </a:r>
            <a:endParaRPr lang="cs-CZ" sz="4400" dirty="0">
              <a:solidFill>
                <a:srgbClr val="0070C0"/>
              </a:solidFill>
              <a:effectLst/>
            </a:endParaRPr>
          </a:p>
        </p:txBody>
      </p:sp>
      <p:sp>
        <p:nvSpPr>
          <p:cNvPr id="55299" name="Zástupný symbol pro obsah 2">
            <a:extLst>
              <a:ext uri="{FF2B5EF4-FFF2-40B4-BE49-F238E27FC236}">
                <a16:creationId xmlns:a16="http://schemas.microsoft.com/office/drawing/2014/main" id="{04A03429-E9D2-429C-87A4-D9C3A38B926F}"/>
              </a:ext>
            </a:extLst>
          </p:cNvPr>
          <p:cNvSpPr>
            <a:spLocks noGrp="1"/>
          </p:cNvSpPr>
          <p:nvPr>
            <p:ph idx="1"/>
          </p:nvPr>
        </p:nvSpPr>
        <p:spPr>
          <a:xfrm>
            <a:off x="428625" y="1428750"/>
            <a:ext cx="7786688" cy="4740275"/>
          </a:xfrm>
        </p:spPr>
        <p:txBody>
          <a:bodyPr/>
          <a:lstStyle/>
          <a:p>
            <a:pPr eaLnBrk="1" hangingPunct="1">
              <a:buClr>
                <a:srgbClr val="FF00FF"/>
              </a:buClr>
              <a:buFont typeface="Wingdings" panose="05000000000000000000" pitchFamily="2" charset="2"/>
              <a:buChar char="ü"/>
            </a:pPr>
            <a:r>
              <a:rPr lang="cs-CZ" altLang="cs-CZ" sz="2400" b="1"/>
              <a:t>prekurzor  syntézy proteinů</a:t>
            </a:r>
          </a:p>
          <a:p>
            <a:pPr eaLnBrk="1" hangingPunct="1">
              <a:buClr>
                <a:srgbClr val="FF00FF"/>
              </a:buClr>
              <a:buFont typeface="Wingdings" panose="05000000000000000000" pitchFamily="2" charset="2"/>
              <a:buChar char="ü"/>
            </a:pPr>
            <a:r>
              <a:rPr lang="cs-CZ" altLang="cs-CZ" sz="2400" b="1">
                <a:cs typeface="Times New Roman" panose="02020603050405020304" pitchFamily="18" charset="0"/>
              </a:rPr>
              <a:t>pozitivní efekt</a:t>
            </a:r>
            <a:r>
              <a:rPr lang="cs-CZ" altLang="cs-CZ" sz="2400"/>
              <a:t>  </a:t>
            </a:r>
            <a:r>
              <a:rPr lang="cs-CZ" altLang="cs-CZ" sz="2400" b="1"/>
              <a:t>na N bilanci a proteosyntézu </a:t>
            </a:r>
            <a:endParaRPr lang="cs-CZ" altLang="cs-CZ" sz="2400" b="1">
              <a:cs typeface="Tahoma" panose="020B0604030504040204" pitchFamily="34" charset="0"/>
            </a:endParaRPr>
          </a:p>
          <a:p>
            <a:pPr eaLnBrk="1" hangingPunct="1">
              <a:buClr>
                <a:srgbClr val="FF00FF"/>
              </a:buClr>
              <a:buFont typeface="Wingdings" panose="05000000000000000000" pitchFamily="2" charset="2"/>
              <a:buChar char="ü"/>
            </a:pPr>
            <a:r>
              <a:rPr lang="cs-CZ" altLang="cs-CZ" sz="2400" b="1">
                <a:cs typeface="Tahoma" panose="020B0604030504040204" pitchFamily="34" charset="0"/>
              </a:rPr>
              <a:t>fyziologický prekurzor  NO  (endothelium - derived relaxing factor )</a:t>
            </a:r>
          </a:p>
          <a:p>
            <a:pPr eaLnBrk="1" hangingPunct="1">
              <a:buClr>
                <a:srgbClr val="FF00FF"/>
              </a:buClr>
              <a:buFont typeface="Wingdings 2" panose="05020102010507070707" pitchFamily="18" charset="2"/>
              <a:buNone/>
            </a:pPr>
            <a:r>
              <a:rPr lang="cs-CZ" altLang="cs-CZ" sz="2400" b="1" i="1">
                <a:cs typeface="Tahoma" panose="020B0604030504040204" pitchFamily="34" charset="0"/>
              </a:rPr>
              <a:t>         </a:t>
            </a:r>
            <a:r>
              <a:rPr lang="cs-CZ" altLang="cs-CZ" sz="2400" b="1">
                <a:cs typeface="Tahoma" panose="020B0604030504040204" pitchFamily="34" charset="0"/>
              </a:rPr>
              <a:t>-  signální molekula,  neurotransmiter,    </a:t>
            </a:r>
          </a:p>
          <a:p>
            <a:pPr eaLnBrk="1" hangingPunct="1">
              <a:buClr>
                <a:srgbClr val="FF00FF"/>
              </a:buClr>
              <a:buFont typeface="Wingdings 2" panose="05020102010507070707" pitchFamily="18" charset="2"/>
              <a:buNone/>
            </a:pPr>
            <a:r>
              <a:rPr lang="cs-CZ" altLang="cs-CZ" sz="2400" b="1">
                <a:cs typeface="Tahoma" panose="020B0604030504040204" pitchFamily="34" charset="0"/>
              </a:rPr>
              <a:t>         -  mediátor imunitní odpovědi organismu</a:t>
            </a:r>
          </a:p>
          <a:p>
            <a:pPr eaLnBrk="1" hangingPunct="1">
              <a:buClr>
                <a:srgbClr val="FF00FF"/>
              </a:buClr>
              <a:buFont typeface="Wingdings" panose="05000000000000000000" pitchFamily="2" charset="2"/>
              <a:buChar char="ü"/>
            </a:pPr>
            <a:r>
              <a:rPr lang="cs-CZ" altLang="cs-CZ" sz="2400" b="1"/>
              <a:t>stimulace sekrece anabolických hormonů (růstový hormon, prolaktin,  insulin-like růstový faktor)</a:t>
            </a:r>
          </a:p>
          <a:p>
            <a:pPr eaLnBrk="1" hangingPunct="1">
              <a:buClr>
                <a:srgbClr val="FF00FF"/>
              </a:buClr>
              <a:buFont typeface="Wingdings" panose="05000000000000000000" pitchFamily="2" charset="2"/>
              <a:buChar char="ü"/>
            </a:pPr>
            <a:r>
              <a:rPr lang="cs-CZ" altLang="cs-CZ" sz="2400" b="1"/>
              <a:t>podporuje proliferaci T-lymfocytů</a:t>
            </a:r>
          </a:p>
          <a:p>
            <a:pPr eaLnBrk="1" hangingPunct="1">
              <a:buClr>
                <a:srgbClr val="FF00FF"/>
              </a:buClr>
              <a:buFont typeface="Wingdings" panose="05000000000000000000" pitchFamily="2" charset="2"/>
              <a:buChar char="ü"/>
            </a:pPr>
            <a:r>
              <a:rPr lang="cs-CZ" altLang="cs-CZ" sz="2400" b="1"/>
              <a:t>zlepšení hojení ran,  posílení imunitní reakce s redukcí pooperačních infekčních komplikací</a:t>
            </a:r>
          </a:p>
          <a:p>
            <a:pPr eaLnBrk="1" hangingPunct="1">
              <a:buClr>
                <a:srgbClr val="FF00FF"/>
              </a:buClr>
              <a:buFont typeface="Wingdings 2" panose="05020102010507070707" pitchFamily="18" charset="2"/>
              <a:buNone/>
            </a:pPr>
            <a:endParaRPr lang="cs-CZ" altLang="cs-CZ" sz="2400" b="1">
              <a:cs typeface="Tahoma" panose="020B0604030504040204" pitchFamily="34" charset="0"/>
            </a:endParaRPr>
          </a:p>
          <a:p>
            <a:pPr>
              <a:buFont typeface="Wingdings 2" panose="05020102010507070707" pitchFamily="18" charset="2"/>
              <a:buNone/>
            </a:pPr>
            <a:endParaRPr lang="cs-CZ" altLang="cs-CZ"/>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Nadpis 1">
            <a:extLst>
              <a:ext uri="{FF2B5EF4-FFF2-40B4-BE49-F238E27FC236}">
                <a16:creationId xmlns:a16="http://schemas.microsoft.com/office/drawing/2014/main" id="{F214A80A-C21A-4D94-ADB2-C5CCFF4818F4}"/>
              </a:ext>
            </a:extLst>
          </p:cNvPr>
          <p:cNvSpPr>
            <a:spLocks noGrp="1"/>
          </p:cNvSpPr>
          <p:nvPr>
            <p:ph type="title"/>
          </p:nvPr>
        </p:nvSpPr>
        <p:spPr>
          <a:xfrm>
            <a:off x="428625" y="285750"/>
            <a:ext cx="7467600" cy="1143000"/>
          </a:xfrm>
        </p:spPr>
        <p:txBody>
          <a:bodyPr/>
          <a:lstStyle/>
          <a:p>
            <a:pPr algn="ctr" eaLnBrk="1" hangingPunct="1">
              <a:defRPr/>
            </a:pPr>
            <a:r>
              <a:rPr lang="cs-CZ" sz="4400" dirty="0">
                <a:solidFill>
                  <a:srgbClr val="0070C0"/>
                </a:solidFill>
                <a:effectLst/>
                <a:cs typeface="Tahoma" pitchFamily="34" charset="0"/>
              </a:rPr>
              <a:t>Arginin a sepse</a:t>
            </a:r>
            <a:endParaRPr lang="cs-CZ" sz="4400" dirty="0">
              <a:latin typeface="Tahoma" pitchFamily="34" charset="0"/>
              <a:cs typeface="Tahoma" pitchFamily="34" charset="0"/>
            </a:endParaRPr>
          </a:p>
        </p:txBody>
      </p:sp>
      <p:sp>
        <p:nvSpPr>
          <p:cNvPr id="56323" name="Zástupný symbol pro obsah 2">
            <a:extLst>
              <a:ext uri="{FF2B5EF4-FFF2-40B4-BE49-F238E27FC236}">
                <a16:creationId xmlns:a16="http://schemas.microsoft.com/office/drawing/2014/main" id="{69E5E2A5-AC4D-4CF2-9F57-6F5B2798054F}"/>
              </a:ext>
            </a:extLst>
          </p:cNvPr>
          <p:cNvSpPr>
            <a:spLocks noGrp="1"/>
          </p:cNvSpPr>
          <p:nvPr>
            <p:ph idx="1"/>
          </p:nvPr>
        </p:nvSpPr>
        <p:spPr>
          <a:xfrm>
            <a:off x="250825" y="1412875"/>
            <a:ext cx="8642350" cy="4741863"/>
          </a:xfrm>
        </p:spPr>
        <p:txBody>
          <a:bodyPr/>
          <a:lstStyle/>
          <a:p>
            <a:pPr eaLnBrk="1" hangingPunct="1">
              <a:lnSpc>
                <a:spcPct val="80000"/>
              </a:lnSpc>
              <a:buFont typeface="Wingdings 2" panose="05020102010507070707" pitchFamily="18" charset="2"/>
              <a:buNone/>
            </a:pPr>
            <a:r>
              <a:rPr lang="cs-CZ" altLang="cs-CZ" sz="2800" b="1">
                <a:cs typeface="Tahoma" panose="020B0604030504040204" pitchFamily="34" charset="0"/>
              </a:rPr>
              <a:t>Arginin podporuje systémovou zánětlivou odpověď </a:t>
            </a:r>
          </a:p>
          <a:p>
            <a:pPr eaLnBrk="1" hangingPunct="1">
              <a:lnSpc>
                <a:spcPct val="80000"/>
              </a:lnSpc>
              <a:buFont typeface="Wingdings 2" panose="05020102010507070707" pitchFamily="18" charset="2"/>
              <a:buNone/>
            </a:pPr>
            <a:r>
              <a:rPr lang="cs-CZ" altLang="cs-CZ" sz="2800" b="1">
                <a:cs typeface="Tahoma" panose="020B0604030504040204" pitchFamily="34" charset="0"/>
              </a:rPr>
              <a:t>organizmu prostřednictvím produkce  NO. Tato </a:t>
            </a:r>
          </a:p>
          <a:p>
            <a:pPr eaLnBrk="1" hangingPunct="1">
              <a:lnSpc>
                <a:spcPct val="80000"/>
              </a:lnSpc>
              <a:buFont typeface="Wingdings 2" panose="05020102010507070707" pitchFamily="18" charset="2"/>
              <a:buNone/>
            </a:pPr>
            <a:r>
              <a:rPr lang="cs-CZ" altLang="cs-CZ" sz="2800" b="1">
                <a:cs typeface="Tahoma" panose="020B0604030504040204" pitchFamily="34" charset="0"/>
              </a:rPr>
              <a:t>aktivita vysvětluje negativní efekt  imunomodulační  </a:t>
            </a:r>
          </a:p>
          <a:p>
            <a:pPr eaLnBrk="1" hangingPunct="1">
              <a:lnSpc>
                <a:spcPct val="80000"/>
              </a:lnSpc>
              <a:buFont typeface="Wingdings 2" panose="05020102010507070707" pitchFamily="18" charset="2"/>
              <a:buNone/>
            </a:pPr>
            <a:r>
              <a:rPr lang="cs-CZ" altLang="cs-CZ" sz="2800" b="1">
                <a:cs typeface="Tahoma" panose="020B0604030504040204" pitchFamily="34" charset="0"/>
              </a:rPr>
              <a:t>enterální výživy obohacené o arginin u pacientů </a:t>
            </a:r>
          </a:p>
          <a:p>
            <a:pPr eaLnBrk="1" hangingPunct="1">
              <a:lnSpc>
                <a:spcPct val="80000"/>
              </a:lnSpc>
              <a:buFont typeface="Wingdings 2" panose="05020102010507070707" pitchFamily="18" charset="2"/>
              <a:buNone/>
            </a:pPr>
            <a:r>
              <a:rPr lang="cs-CZ" altLang="cs-CZ" sz="2800" b="1">
                <a:cs typeface="Tahoma" panose="020B0604030504040204" pitchFamily="34" charset="0"/>
              </a:rPr>
              <a:t>v sepsi. </a:t>
            </a:r>
          </a:p>
          <a:p>
            <a:pPr eaLnBrk="1" hangingPunct="1">
              <a:lnSpc>
                <a:spcPct val="80000"/>
              </a:lnSpc>
              <a:buFont typeface="Wingdings 2" panose="05020102010507070707" pitchFamily="18" charset="2"/>
              <a:buNone/>
            </a:pPr>
            <a:endParaRPr lang="cs-CZ" altLang="cs-CZ" sz="2400" b="1">
              <a:cs typeface="Tahoma" panose="020B0604030504040204" pitchFamily="34" charset="0"/>
            </a:endParaRPr>
          </a:p>
          <a:p>
            <a:pPr eaLnBrk="1" hangingPunct="1">
              <a:lnSpc>
                <a:spcPct val="80000"/>
              </a:lnSpc>
              <a:buFont typeface="Wingdings 2" panose="05020102010507070707" pitchFamily="18" charset="2"/>
              <a:buNone/>
            </a:pPr>
            <a:r>
              <a:rPr lang="cs-CZ" altLang="cs-CZ" sz="2400" b="1">
                <a:cs typeface="Tahoma" panose="020B0604030504040204" pitchFamily="34" charset="0"/>
              </a:rPr>
              <a:t>Studie zkoumající účinky argininu potvrdily zvýšenou mortalitu</a:t>
            </a:r>
          </a:p>
          <a:p>
            <a:pPr eaLnBrk="1" hangingPunct="1">
              <a:lnSpc>
                <a:spcPct val="80000"/>
              </a:lnSpc>
              <a:buFont typeface="Wingdings 2" panose="05020102010507070707" pitchFamily="18" charset="2"/>
              <a:buNone/>
            </a:pPr>
            <a:r>
              <a:rPr lang="cs-CZ" altLang="cs-CZ" sz="2400" b="1">
                <a:cs typeface="Tahoma" panose="020B0604030504040204" pitchFamily="34" charset="0"/>
              </a:rPr>
              <a:t>u pacientů v sepsi </a:t>
            </a:r>
            <a:r>
              <a:rPr lang="cs-CZ" altLang="cs-CZ" sz="2400">
                <a:cs typeface="Tahoma" panose="020B0604030504040204" pitchFamily="34" charset="0"/>
              </a:rPr>
              <a:t>(Heyland and Novak 2001 , Bertolini  2003)</a:t>
            </a:r>
          </a:p>
          <a:p>
            <a:pPr eaLnBrk="1" hangingPunct="1">
              <a:lnSpc>
                <a:spcPct val="80000"/>
              </a:lnSpc>
              <a:buFont typeface="Wingdings 2" panose="05020102010507070707" pitchFamily="18" charset="2"/>
              <a:buNone/>
            </a:pPr>
            <a:endParaRPr lang="cs-CZ" altLang="cs-CZ" sz="2800" b="1">
              <a:cs typeface="Tahoma" panose="020B0604030504040204" pitchFamily="34" charset="0"/>
            </a:endParaRPr>
          </a:p>
          <a:p>
            <a:pPr eaLnBrk="1" hangingPunct="1">
              <a:lnSpc>
                <a:spcPct val="80000"/>
              </a:lnSpc>
              <a:buFont typeface="Wingdings 2" panose="05020102010507070707" pitchFamily="18" charset="2"/>
              <a:buNone/>
            </a:pPr>
            <a:r>
              <a:rPr lang="cs-CZ" altLang="cs-CZ" sz="2800" b="1">
                <a:cs typeface="Tahoma" panose="020B0604030504040204" pitchFamily="34" charset="0"/>
              </a:rPr>
              <a:t>Suplementace argininu u této skupiny kriticky </a:t>
            </a:r>
          </a:p>
          <a:p>
            <a:pPr eaLnBrk="1" hangingPunct="1">
              <a:lnSpc>
                <a:spcPct val="80000"/>
              </a:lnSpc>
              <a:buFont typeface="Wingdings 2" panose="05020102010507070707" pitchFamily="18" charset="2"/>
              <a:buNone/>
            </a:pPr>
            <a:r>
              <a:rPr lang="cs-CZ" altLang="cs-CZ" sz="2800" b="1">
                <a:cs typeface="Tahoma" panose="020B0604030504040204" pitchFamily="34" charset="0"/>
              </a:rPr>
              <a:t>nemocných není doporučena.</a:t>
            </a:r>
          </a:p>
          <a:p>
            <a:pPr eaLnBrk="1" hangingPunct="1">
              <a:lnSpc>
                <a:spcPct val="80000"/>
              </a:lnSpc>
              <a:buFont typeface="Wingdings 2" panose="05020102010507070707" pitchFamily="18" charset="2"/>
              <a:buNone/>
            </a:pPr>
            <a:r>
              <a:rPr lang="cs-CZ" altLang="cs-CZ" sz="2000">
                <a:latin typeface="Tahoma" panose="020B0604030504040204" pitchFamily="34" charset="0"/>
                <a:cs typeface="Tahoma" panose="020B0604030504040204" pitchFamily="34" charset="0"/>
              </a:rPr>
              <a:t>(</a:t>
            </a:r>
            <a:r>
              <a:rPr lang="cs-CZ" altLang="cs-CZ" sz="2000" u="sng">
                <a:latin typeface="Tahoma" panose="020B0604030504040204" pitchFamily="34" charset="0"/>
                <a:cs typeface="Tahoma" panose="020B0604030504040204" pitchFamily="34" charset="0"/>
                <a:hlinkClick r:id="rId2"/>
              </a:rPr>
              <a:t>www.giviti.marionegri.it</a:t>
            </a:r>
            <a:r>
              <a:rPr lang="cs-CZ" altLang="cs-CZ" sz="2000">
                <a:latin typeface="Tahoma" panose="020B0604030504040204" pitchFamily="34" charset="0"/>
                <a:cs typeface="Tahoma" panose="020B0604030504040204" pitchFamily="34" charset="0"/>
              </a:rPr>
              <a:t>)</a:t>
            </a: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Nadpis 1">
            <a:extLst>
              <a:ext uri="{FF2B5EF4-FFF2-40B4-BE49-F238E27FC236}">
                <a16:creationId xmlns:a16="http://schemas.microsoft.com/office/drawing/2014/main" id="{748E81A1-0DB1-4D3A-846A-E68064359FAA}"/>
              </a:ext>
            </a:extLst>
          </p:cNvPr>
          <p:cNvSpPr>
            <a:spLocks noGrp="1"/>
          </p:cNvSpPr>
          <p:nvPr>
            <p:ph type="title"/>
          </p:nvPr>
        </p:nvSpPr>
        <p:spPr/>
        <p:txBody>
          <a:bodyPr/>
          <a:lstStyle/>
          <a:p>
            <a:pPr algn="ctr" eaLnBrk="1" hangingPunct="1">
              <a:defRPr/>
            </a:pPr>
            <a:r>
              <a:rPr lang="cs-CZ" sz="4400" dirty="0">
                <a:solidFill>
                  <a:srgbClr val="0070C0"/>
                </a:solidFill>
                <a:effectLst/>
                <a:cs typeface="Tahoma" pitchFamily="34" charset="0"/>
              </a:rPr>
              <a:t>Omega-3 nenasycené MK</a:t>
            </a:r>
          </a:p>
        </p:txBody>
      </p:sp>
      <p:sp>
        <p:nvSpPr>
          <p:cNvPr id="57347" name="Zástupný symbol pro obsah 2">
            <a:extLst>
              <a:ext uri="{FF2B5EF4-FFF2-40B4-BE49-F238E27FC236}">
                <a16:creationId xmlns:a16="http://schemas.microsoft.com/office/drawing/2014/main" id="{4E2552B0-279F-47C3-B85A-99C559472955}"/>
              </a:ext>
            </a:extLst>
          </p:cNvPr>
          <p:cNvSpPr>
            <a:spLocks noGrp="1"/>
          </p:cNvSpPr>
          <p:nvPr>
            <p:ph idx="1"/>
          </p:nvPr>
        </p:nvSpPr>
        <p:spPr/>
        <p:txBody>
          <a:bodyPr/>
          <a:lstStyle/>
          <a:p>
            <a:pPr eaLnBrk="1" hangingPunct="1">
              <a:buClr>
                <a:srgbClr val="CC0099"/>
              </a:buClr>
              <a:buFont typeface="Wingdings" panose="05000000000000000000" pitchFamily="2" charset="2"/>
              <a:buChar char="ü"/>
            </a:pPr>
            <a:r>
              <a:rPr lang="cs-CZ" altLang="cs-CZ" sz="2800" b="1"/>
              <a:t>mají vliv na  imunitní odpověď buněk prostřednictvím regulace genové exprese</a:t>
            </a:r>
          </a:p>
          <a:p>
            <a:pPr eaLnBrk="1" hangingPunct="1">
              <a:buClr>
                <a:srgbClr val="CC0099"/>
              </a:buClr>
              <a:buFont typeface="Wingdings" panose="05000000000000000000" pitchFamily="2" charset="2"/>
              <a:buChar char="ü"/>
            </a:pPr>
            <a:r>
              <a:rPr lang="cs-CZ" altLang="cs-CZ" sz="2800" b="1"/>
              <a:t>ovlivňují  aktivitu proinflamatorního transkripčního faktoru (NF-kB), který regulací genové exprese  zvyšuje tvorbu proinflamatorních cytokinů, adhezních molekul, chemokinů atd.</a:t>
            </a:r>
          </a:p>
          <a:p>
            <a:pPr eaLnBrk="1" hangingPunct="1">
              <a:buClr>
                <a:srgbClr val="CC0099"/>
              </a:buClr>
              <a:buFont typeface="Wingdings" panose="05000000000000000000" pitchFamily="2" charset="2"/>
              <a:buChar char="ü"/>
            </a:pPr>
            <a:r>
              <a:rPr lang="cs-CZ" altLang="cs-CZ" sz="2800" b="1"/>
              <a:t>EPA a DHA = substrát pro tvorbu  resolvinů a protectinů , zapojujících  se do resolučních procesů zánětu</a:t>
            </a:r>
          </a:p>
          <a:p>
            <a:pPr eaLnBrk="1" hangingPunct="1">
              <a:buClr>
                <a:srgbClr val="CC0099"/>
              </a:buClr>
              <a:buFont typeface="Wingdings" panose="05000000000000000000" pitchFamily="2" charset="2"/>
              <a:buChar char="ü"/>
            </a:pPr>
            <a:endParaRPr lang="cs-CZ" altLang="cs-CZ" sz="2800" b="1"/>
          </a:p>
          <a:p>
            <a:pPr eaLnBrk="1" hangingPunct="1">
              <a:buClr>
                <a:srgbClr val="CC0099"/>
              </a:buClr>
              <a:buFont typeface="Wingdings 2" panose="05020102010507070707" pitchFamily="18" charset="2"/>
              <a:buNone/>
            </a:pPr>
            <a:r>
              <a:rPr lang="cs-CZ" altLang="cs-CZ" sz="1800" b="1"/>
              <a:t>                                                 </a:t>
            </a:r>
          </a:p>
          <a:p>
            <a:pPr eaLnBrk="1" hangingPunct="1">
              <a:buClr>
                <a:srgbClr val="CC0099"/>
              </a:buClr>
              <a:buFont typeface="Wingdings" panose="05000000000000000000" pitchFamily="2" charset="2"/>
              <a:buChar char="ü"/>
            </a:pPr>
            <a:endParaRPr lang="cs-CZ" altLang="cs-CZ" sz="2400" b="1"/>
          </a:p>
          <a:p>
            <a:pPr eaLnBrk="1" hangingPunct="1">
              <a:buClr>
                <a:srgbClr val="CC0099"/>
              </a:buClr>
              <a:buFont typeface="Wingdings 2" panose="05020102010507070707" pitchFamily="18" charset="2"/>
              <a:buNone/>
            </a:pPr>
            <a:endParaRPr lang="cs-CZ" altLang="cs-CZ" sz="1800"/>
          </a:p>
          <a:p>
            <a:pPr eaLnBrk="1" hangingPunct="1">
              <a:buClr>
                <a:srgbClr val="CC0099"/>
              </a:buClr>
              <a:buFont typeface="Wingdings 2" panose="05020102010507070707" pitchFamily="18" charset="2"/>
              <a:buNone/>
            </a:pPr>
            <a:endParaRPr lang="cs-CZ" altLang="cs-CZ" sz="1800"/>
          </a:p>
          <a:p>
            <a:pPr eaLnBrk="1" hangingPunct="1">
              <a:buClr>
                <a:srgbClr val="CC0099"/>
              </a:buClr>
              <a:buFont typeface="Wingdings 2" panose="05020102010507070707" pitchFamily="18" charset="2"/>
              <a:buNone/>
            </a:pPr>
            <a:endParaRPr lang="cs-CZ" altLang="cs-CZ" sz="1800"/>
          </a:p>
          <a:p>
            <a:pPr eaLnBrk="1" hangingPunct="1"/>
            <a:endParaRPr lang="cs-CZ" altLang="cs-CZ"/>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a:extLst>
              <a:ext uri="{FF2B5EF4-FFF2-40B4-BE49-F238E27FC236}">
                <a16:creationId xmlns:a16="http://schemas.microsoft.com/office/drawing/2014/main" id="{49D41FA1-BB36-45C4-BE59-FC96C06BD4BD}"/>
              </a:ext>
            </a:extLst>
          </p:cNvPr>
          <p:cNvSpPr>
            <a:spLocks noGrp="1"/>
          </p:cNvSpPr>
          <p:nvPr>
            <p:ph type="body" idx="1"/>
          </p:nvPr>
        </p:nvSpPr>
        <p:spPr>
          <a:xfrm>
            <a:off x="496888" y="1196975"/>
            <a:ext cx="8647112" cy="431800"/>
          </a:xfrm>
        </p:spPr>
        <p:txBody>
          <a:bodyPr/>
          <a:lstStyle/>
          <a:p>
            <a:pPr eaLnBrk="1" hangingPunct="1">
              <a:lnSpc>
                <a:spcPct val="80000"/>
              </a:lnSpc>
              <a:buFont typeface="Wingdings" panose="05000000000000000000" pitchFamily="2" charset="2"/>
              <a:buNone/>
            </a:pPr>
            <a:r>
              <a:rPr lang="cs-CZ" altLang="cs-CZ" sz="1000" b="1">
                <a:solidFill>
                  <a:srgbClr val="000066"/>
                </a:solidFill>
              </a:rPr>
              <a:t>    </a:t>
            </a:r>
            <a:endParaRPr lang="cs-CZ" altLang="cs-CZ" sz="1200" b="1">
              <a:solidFill>
                <a:srgbClr val="000066"/>
              </a:solidFill>
            </a:endParaRPr>
          </a:p>
          <a:p>
            <a:pPr eaLnBrk="1" hangingPunct="1">
              <a:lnSpc>
                <a:spcPct val="80000"/>
              </a:lnSpc>
              <a:buFont typeface="Wingdings" panose="05000000000000000000" pitchFamily="2" charset="2"/>
              <a:buNone/>
            </a:pPr>
            <a:r>
              <a:rPr lang="cs-CZ" altLang="cs-CZ" sz="1200" b="1">
                <a:solidFill>
                  <a:srgbClr val="000066"/>
                </a:solidFill>
              </a:rPr>
              <a:t>	</a:t>
            </a:r>
            <a:endParaRPr lang="cs-CZ" altLang="cs-CZ" sz="1000" b="1">
              <a:solidFill>
                <a:srgbClr val="FFCC00"/>
              </a:solidFill>
            </a:endParaRPr>
          </a:p>
        </p:txBody>
      </p:sp>
      <p:grpSp>
        <p:nvGrpSpPr>
          <p:cNvPr id="2" name="Group 4">
            <a:extLst>
              <a:ext uri="{FF2B5EF4-FFF2-40B4-BE49-F238E27FC236}">
                <a16:creationId xmlns:a16="http://schemas.microsoft.com/office/drawing/2014/main" id="{1149A058-3B12-4990-8860-0593676CF0C9}"/>
              </a:ext>
            </a:extLst>
          </p:cNvPr>
          <p:cNvGrpSpPr>
            <a:grpSpLocks/>
          </p:cNvGrpSpPr>
          <p:nvPr/>
        </p:nvGrpSpPr>
        <p:grpSpPr bwMode="auto">
          <a:xfrm>
            <a:off x="611188" y="1628775"/>
            <a:ext cx="7929562" cy="4429125"/>
            <a:chOff x="163" y="1483"/>
            <a:chExt cx="5597" cy="2474"/>
          </a:xfrm>
        </p:grpSpPr>
        <p:sp>
          <p:nvSpPr>
            <p:cNvPr id="58373" name="Text Box 5">
              <a:extLst>
                <a:ext uri="{FF2B5EF4-FFF2-40B4-BE49-F238E27FC236}">
                  <a16:creationId xmlns:a16="http://schemas.microsoft.com/office/drawing/2014/main" id="{5582FF00-9C8C-48E9-815A-4C2E283DC0E5}"/>
                </a:ext>
              </a:extLst>
            </p:cNvPr>
            <p:cNvSpPr txBox="1">
              <a:spLocks noChangeArrowheads="1"/>
            </p:cNvSpPr>
            <p:nvPr/>
          </p:nvSpPr>
          <p:spPr bwMode="auto">
            <a:xfrm>
              <a:off x="163" y="1850"/>
              <a:ext cx="1488" cy="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type="none" w="sm" len="sm"/>
                  <a:tailEnd/>
                </a14:hiddenLine>
              </a:ext>
            </a:extLst>
          </p:spPr>
          <p:txBody>
            <a:bodyPr>
              <a:spAutoFit/>
            </a:bodyPr>
            <a:lstStyle>
              <a:lvl1pPr>
                <a:spcBef>
                  <a:spcPts val="400"/>
                </a:spcBef>
                <a:buClr>
                  <a:schemeClr val="accent1"/>
                </a:buClr>
                <a:buSzPct val="68000"/>
                <a:buFont typeface="Wingdings 3" panose="05040102010807070707" pitchFamily="18" charset="2"/>
                <a:buChar char=""/>
                <a:defRPr sz="2700">
                  <a:solidFill>
                    <a:schemeClr val="tx1"/>
                  </a:solidFill>
                  <a:latin typeface="Times New Roman" panose="02020603050405020304" pitchFamily="18" charset="0"/>
                </a:defRPr>
              </a:lvl1pPr>
              <a:lvl2pPr marL="742950" indent="-285750">
                <a:spcBef>
                  <a:spcPts val="325"/>
                </a:spcBef>
                <a:buClr>
                  <a:schemeClr val="accent1"/>
                </a:buClr>
                <a:buFont typeface="Verdana" panose="020B0604030504040204" pitchFamily="34" charset="0"/>
                <a:buChar char="◦"/>
                <a:defRPr sz="2300">
                  <a:solidFill>
                    <a:schemeClr val="tx1"/>
                  </a:solidFill>
                  <a:latin typeface="Times New Roman" panose="02020603050405020304" pitchFamily="18" charset="0"/>
                </a:defRPr>
              </a:lvl2pPr>
              <a:lvl3pPr marL="1143000" indent="-228600">
                <a:spcBef>
                  <a:spcPts val="350"/>
                </a:spcBef>
                <a:buClr>
                  <a:schemeClr val="accent2"/>
                </a:buClr>
                <a:buSzPct val="100000"/>
                <a:buFont typeface="Wingdings 2" panose="05020102010507070707" pitchFamily="18" charset="2"/>
                <a:buChar char=""/>
                <a:defRPr sz="2100">
                  <a:solidFill>
                    <a:schemeClr val="tx1"/>
                  </a:solidFill>
                  <a:latin typeface="Times New Roman" panose="02020603050405020304" pitchFamily="18" charset="0"/>
                </a:defRPr>
              </a:lvl3pPr>
              <a:lvl4pPr marL="1600200" indent="-228600">
                <a:spcBef>
                  <a:spcPts val="350"/>
                </a:spcBef>
                <a:buClr>
                  <a:schemeClr val="accent2"/>
                </a:buClr>
                <a:buFont typeface="Wingdings 2" panose="05020102010507070707" pitchFamily="18" charset="2"/>
                <a:buChar char=""/>
                <a:defRPr sz="1900">
                  <a:solidFill>
                    <a:schemeClr val="tx1"/>
                  </a:solidFill>
                  <a:latin typeface="Times New Roman" panose="02020603050405020304" pitchFamily="18" charset="0"/>
                </a:defRPr>
              </a:lvl4pPr>
              <a:lvl5pPr marL="2057400" indent="-228600">
                <a:spcBef>
                  <a:spcPts val="350"/>
                </a:spcBef>
                <a:buClr>
                  <a:schemeClr val="accent2"/>
                </a:buClr>
                <a:buFont typeface="Wingdings 2" panose="05020102010507070707" pitchFamily="18" charset="2"/>
                <a:buChar char=""/>
                <a:defRPr sz="2000">
                  <a:solidFill>
                    <a:schemeClr val="tx1"/>
                  </a:solidFill>
                  <a:latin typeface="Times New Roman" panose="02020603050405020304" pitchFamily="18" charset="0"/>
                </a:defRPr>
              </a:lvl5pPr>
              <a:lvl6pPr marL="2514600" indent="-228600" eaLnBrk="0" fontAlgn="base" hangingPunct="0">
                <a:spcBef>
                  <a:spcPts val="350"/>
                </a:spcBef>
                <a:spcAft>
                  <a:spcPct val="0"/>
                </a:spcAft>
                <a:buClr>
                  <a:schemeClr val="accent2"/>
                </a:buClr>
                <a:buFont typeface="Wingdings 2" panose="05020102010507070707" pitchFamily="18" charset="2"/>
                <a:buChar char=""/>
                <a:defRPr sz="2000">
                  <a:solidFill>
                    <a:schemeClr val="tx1"/>
                  </a:solidFill>
                  <a:latin typeface="Times New Roman" panose="02020603050405020304" pitchFamily="18" charset="0"/>
                </a:defRPr>
              </a:lvl6pPr>
              <a:lvl7pPr marL="2971800" indent="-228600" eaLnBrk="0" fontAlgn="base" hangingPunct="0">
                <a:spcBef>
                  <a:spcPts val="350"/>
                </a:spcBef>
                <a:spcAft>
                  <a:spcPct val="0"/>
                </a:spcAft>
                <a:buClr>
                  <a:schemeClr val="accent2"/>
                </a:buClr>
                <a:buFont typeface="Wingdings 2" panose="05020102010507070707" pitchFamily="18" charset="2"/>
                <a:buChar char=""/>
                <a:defRPr sz="2000">
                  <a:solidFill>
                    <a:schemeClr val="tx1"/>
                  </a:solidFill>
                  <a:latin typeface="Times New Roman" panose="02020603050405020304" pitchFamily="18" charset="0"/>
                </a:defRPr>
              </a:lvl7pPr>
              <a:lvl8pPr marL="3429000" indent="-228600" eaLnBrk="0" fontAlgn="base" hangingPunct="0">
                <a:spcBef>
                  <a:spcPts val="350"/>
                </a:spcBef>
                <a:spcAft>
                  <a:spcPct val="0"/>
                </a:spcAft>
                <a:buClr>
                  <a:schemeClr val="accent2"/>
                </a:buClr>
                <a:buFont typeface="Wingdings 2" panose="05020102010507070707" pitchFamily="18" charset="2"/>
                <a:buChar char=""/>
                <a:defRPr sz="2000">
                  <a:solidFill>
                    <a:schemeClr val="tx1"/>
                  </a:solidFill>
                  <a:latin typeface="Times New Roman" panose="02020603050405020304" pitchFamily="18" charset="0"/>
                </a:defRPr>
              </a:lvl8pPr>
              <a:lvl9pPr marL="3886200" indent="-228600" eaLnBrk="0" fontAlgn="base" hangingPunct="0">
                <a:spcBef>
                  <a:spcPts val="350"/>
                </a:spcBef>
                <a:spcAft>
                  <a:spcPct val="0"/>
                </a:spcAft>
                <a:buClr>
                  <a:schemeClr val="accent2"/>
                </a:buClr>
                <a:buFont typeface="Wingdings 2" panose="05020102010507070707" pitchFamily="18" charset="2"/>
                <a:buChar char=""/>
                <a:defRPr sz="2000">
                  <a:solidFill>
                    <a:schemeClr val="tx1"/>
                  </a:solidFill>
                  <a:latin typeface="Times New Roman" panose="02020603050405020304" pitchFamily="18" charset="0"/>
                </a:defRPr>
              </a:lvl9pPr>
            </a:lstStyle>
            <a:p>
              <a:pPr algn="ctr">
                <a:spcBef>
                  <a:spcPct val="50000"/>
                </a:spcBef>
                <a:buClrTx/>
                <a:buSzTx/>
                <a:buFontTx/>
                <a:buNone/>
              </a:pPr>
              <a:r>
                <a:rPr lang="en-US" altLang="cs-CZ" sz="1800" b="1">
                  <a:latin typeface="Arial" panose="020B0604020202020204" pitchFamily="34" charset="0"/>
                </a:rPr>
                <a:t>Leukotri</a:t>
              </a:r>
              <a:r>
                <a:rPr lang="sk-SK" altLang="cs-CZ" sz="1800" b="1">
                  <a:latin typeface="Arial" panose="020B0604020202020204" pitchFamily="34" charset="0"/>
                </a:rPr>
                <a:t>ény</a:t>
              </a:r>
              <a:r>
                <a:rPr lang="en-US" altLang="cs-CZ" sz="1800" b="1">
                  <a:latin typeface="Arial" panose="020B0604020202020204" pitchFamily="34" charset="0"/>
                </a:rPr>
                <a:t> 5</a:t>
              </a:r>
              <a:br>
                <a:rPr lang="en-US" altLang="cs-CZ" sz="1800" b="1">
                  <a:latin typeface="Arial" panose="020B0604020202020204" pitchFamily="34" charset="0"/>
                </a:rPr>
              </a:br>
              <a:r>
                <a:rPr lang="en-US" altLang="cs-CZ" sz="1800" b="1">
                  <a:latin typeface="Arial" panose="020B0604020202020204" pitchFamily="34" charset="0"/>
                </a:rPr>
                <a:t>(LTB</a:t>
              </a:r>
              <a:r>
                <a:rPr lang="en-US" altLang="cs-CZ" sz="1800" b="1" baseline="-25000">
                  <a:latin typeface="Arial" panose="020B0604020202020204" pitchFamily="34" charset="0"/>
                </a:rPr>
                <a:t>5</a:t>
              </a:r>
              <a:r>
                <a:rPr lang="en-US" altLang="cs-CZ" sz="1800" b="1">
                  <a:latin typeface="Arial" panose="020B0604020202020204" pitchFamily="34" charset="0"/>
                </a:rPr>
                <a:t>, LTC</a:t>
              </a:r>
              <a:r>
                <a:rPr lang="en-US" altLang="cs-CZ" sz="1800" b="1" baseline="-25000">
                  <a:latin typeface="Arial" panose="020B0604020202020204" pitchFamily="34" charset="0"/>
                </a:rPr>
                <a:t>5</a:t>
              </a:r>
              <a:r>
                <a:rPr lang="en-US" altLang="cs-CZ" sz="1800" b="1">
                  <a:latin typeface="Arial" panose="020B0604020202020204" pitchFamily="34" charset="0"/>
                </a:rPr>
                <a:t>, LTD</a:t>
              </a:r>
              <a:r>
                <a:rPr lang="en-US" altLang="cs-CZ" sz="1800" b="1" baseline="-25000">
                  <a:latin typeface="Arial" panose="020B0604020202020204" pitchFamily="34" charset="0"/>
                </a:rPr>
                <a:t>5</a:t>
              </a:r>
              <a:r>
                <a:rPr lang="en-US" altLang="cs-CZ" sz="1800" b="1">
                  <a:latin typeface="Arial" panose="020B0604020202020204" pitchFamily="34" charset="0"/>
                </a:rPr>
                <a:t>)</a:t>
              </a:r>
              <a:endParaRPr lang="en-US" altLang="cs-CZ" sz="1800" b="1" baseline="-25000">
                <a:latin typeface="Arial" panose="020B0604020202020204" pitchFamily="34" charset="0"/>
              </a:endParaRPr>
            </a:p>
          </p:txBody>
        </p:sp>
        <p:sp>
          <p:nvSpPr>
            <p:cNvPr id="58374" name="Text Box 6">
              <a:extLst>
                <a:ext uri="{FF2B5EF4-FFF2-40B4-BE49-F238E27FC236}">
                  <a16:creationId xmlns:a16="http://schemas.microsoft.com/office/drawing/2014/main" id="{61D4CF45-4D76-4FA2-98B2-F17F2B3C525E}"/>
                </a:ext>
              </a:extLst>
            </p:cNvPr>
            <p:cNvSpPr txBox="1">
              <a:spLocks noChangeArrowheads="1"/>
            </p:cNvSpPr>
            <p:nvPr/>
          </p:nvSpPr>
          <p:spPr bwMode="auto">
            <a:xfrm>
              <a:off x="1848" y="1483"/>
              <a:ext cx="2064" cy="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type="none" w="sm" len="sm"/>
                  <a:tailEnd/>
                </a14:hiddenLine>
              </a:ext>
            </a:extLst>
          </p:spPr>
          <p:txBody>
            <a:bodyPr>
              <a:spAutoFit/>
            </a:bodyPr>
            <a:lstStyle>
              <a:lvl1pPr>
                <a:spcBef>
                  <a:spcPts val="400"/>
                </a:spcBef>
                <a:buClr>
                  <a:schemeClr val="accent1"/>
                </a:buClr>
                <a:buSzPct val="68000"/>
                <a:buFont typeface="Wingdings 3" panose="05040102010807070707" pitchFamily="18" charset="2"/>
                <a:buChar char=""/>
                <a:tabLst>
                  <a:tab pos="4473575" algn="l"/>
                </a:tabLst>
                <a:defRPr sz="2700">
                  <a:solidFill>
                    <a:schemeClr val="tx1"/>
                  </a:solidFill>
                  <a:latin typeface="Times New Roman" panose="02020603050405020304" pitchFamily="18" charset="0"/>
                </a:defRPr>
              </a:lvl1pPr>
              <a:lvl2pPr marL="742950" indent="-285750">
                <a:spcBef>
                  <a:spcPts val="325"/>
                </a:spcBef>
                <a:buClr>
                  <a:schemeClr val="accent1"/>
                </a:buClr>
                <a:buFont typeface="Verdana" panose="020B0604030504040204" pitchFamily="34" charset="0"/>
                <a:buChar char="◦"/>
                <a:tabLst>
                  <a:tab pos="4473575" algn="l"/>
                </a:tabLst>
                <a:defRPr sz="2300">
                  <a:solidFill>
                    <a:schemeClr val="tx1"/>
                  </a:solidFill>
                  <a:latin typeface="Times New Roman" panose="02020603050405020304" pitchFamily="18" charset="0"/>
                </a:defRPr>
              </a:lvl2pPr>
              <a:lvl3pPr marL="1143000" indent="-228600">
                <a:spcBef>
                  <a:spcPts val="350"/>
                </a:spcBef>
                <a:buClr>
                  <a:schemeClr val="accent2"/>
                </a:buClr>
                <a:buSzPct val="100000"/>
                <a:buFont typeface="Wingdings 2" panose="05020102010507070707" pitchFamily="18" charset="2"/>
                <a:buChar char=""/>
                <a:tabLst>
                  <a:tab pos="4473575" algn="l"/>
                </a:tabLst>
                <a:defRPr sz="2100">
                  <a:solidFill>
                    <a:schemeClr val="tx1"/>
                  </a:solidFill>
                  <a:latin typeface="Times New Roman" panose="02020603050405020304" pitchFamily="18" charset="0"/>
                </a:defRPr>
              </a:lvl3pPr>
              <a:lvl4pPr marL="1600200" indent="-228600">
                <a:spcBef>
                  <a:spcPts val="350"/>
                </a:spcBef>
                <a:buClr>
                  <a:schemeClr val="accent2"/>
                </a:buClr>
                <a:buFont typeface="Wingdings 2" panose="05020102010507070707" pitchFamily="18" charset="2"/>
                <a:buChar char=""/>
                <a:tabLst>
                  <a:tab pos="4473575" algn="l"/>
                </a:tabLst>
                <a:defRPr sz="1900">
                  <a:solidFill>
                    <a:schemeClr val="tx1"/>
                  </a:solidFill>
                  <a:latin typeface="Times New Roman" panose="02020603050405020304" pitchFamily="18" charset="0"/>
                </a:defRPr>
              </a:lvl4pPr>
              <a:lvl5pPr marL="2057400" indent="-228600">
                <a:spcBef>
                  <a:spcPts val="350"/>
                </a:spcBef>
                <a:buClr>
                  <a:schemeClr val="accent2"/>
                </a:buClr>
                <a:buFont typeface="Wingdings 2" panose="05020102010507070707" pitchFamily="18" charset="2"/>
                <a:buChar char=""/>
                <a:tabLst>
                  <a:tab pos="4473575" algn="l"/>
                </a:tabLst>
                <a:defRPr sz="2000">
                  <a:solidFill>
                    <a:schemeClr val="tx1"/>
                  </a:solidFill>
                  <a:latin typeface="Times New Roman" panose="02020603050405020304" pitchFamily="18" charset="0"/>
                </a:defRPr>
              </a:lvl5pPr>
              <a:lvl6pPr marL="2514600" indent="-228600" eaLnBrk="0" fontAlgn="base" hangingPunct="0">
                <a:spcBef>
                  <a:spcPts val="350"/>
                </a:spcBef>
                <a:spcAft>
                  <a:spcPct val="0"/>
                </a:spcAft>
                <a:buClr>
                  <a:schemeClr val="accent2"/>
                </a:buClr>
                <a:buFont typeface="Wingdings 2" panose="05020102010507070707" pitchFamily="18" charset="2"/>
                <a:buChar char=""/>
                <a:tabLst>
                  <a:tab pos="4473575" algn="l"/>
                </a:tabLst>
                <a:defRPr sz="2000">
                  <a:solidFill>
                    <a:schemeClr val="tx1"/>
                  </a:solidFill>
                  <a:latin typeface="Times New Roman" panose="02020603050405020304" pitchFamily="18" charset="0"/>
                </a:defRPr>
              </a:lvl6pPr>
              <a:lvl7pPr marL="2971800" indent="-228600" eaLnBrk="0" fontAlgn="base" hangingPunct="0">
                <a:spcBef>
                  <a:spcPts val="350"/>
                </a:spcBef>
                <a:spcAft>
                  <a:spcPct val="0"/>
                </a:spcAft>
                <a:buClr>
                  <a:schemeClr val="accent2"/>
                </a:buClr>
                <a:buFont typeface="Wingdings 2" panose="05020102010507070707" pitchFamily="18" charset="2"/>
                <a:buChar char=""/>
                <a:tabLst>
                  <a:tab pos="4473575" algn="l"/>
                </a:tabLst>
                <a:defRPr sz="2000">
                  <a:solidFill>
                    <a:schemeClr val="tx1"/>
                  </a:solidFill>
                  <a:latin typeface="Times New Roman" panose="02020603050405020304" pitchFamily="18" charset="0"/>
                </a:defRPr>
              </a:lvl7pPr>
              <a:lvl8pPr marL="3429000" indent="-228600" eaLnBrk="0" fontAlgn="base" hangingPunct="0">
                <a:spcBef>
                  <a:spcPts val="350"/>
                </a:spcBef>
                <a:spcAft>
                  <a:spcPct val="0"/>
                </a:spcAft>
                <a:buClr>
                  <a:schemeClr val="accent2"/>
                </a:buClr>
                <a:buFont typeface="Wingdings 2" panose="05020102010507070707" pitchFamily="18" charset="2"/>
                <a:buChar char=""/>
                <a:tabLst>
                  <a:tab pos="4473575" algn="l"/>
                </a:tabLst>
                <a:defRPr sz="2000">
                  <a:solidFill>
                    <a:schemeClr val="tx1"/>
                  </a:solidFill>
                  <a:latin typeface="Times New Roman" panose="02020603050405020304" pitchFamily="18" charset="0"/>
                </a:defRPr>
              </a:lvl8pPr>
              <a:lvl9pPr marL="3886200" indent="-228600" eaLnBrk="0" fontAlgn="base" hangingPunct="0">
                <a:spcBef>
                  <a:spcPts val="350"/>
                </a:spcBef>
                <a:spcAft>
                  <a:spcPct val="0"/>
                </a:spcAft>
                <a:buClr>
                  <a:schemeClr val="accent2"/>
                </a:buClr>
                <a:buFont typeface="Wingdings 2" panose="05020102010507070707" pitchFamily="18" charset="2"/>
                <a:buChar char=""/>
                <a:tabLst>
                  <a:tab pos="4473575" algn="l"/>
                </a:tabLst>
                <a:defRPr sz="2000">
                  <a:solidFill>
                    <a:schemeClr val="tx1"/>
                  </a:solidFill>
                  <a:latin typeface="Times New Roman" panose="02020603050405020304" pitchFamily="18" charset="0"/>
                </a:defRPr>
              </a:lvl9pPr>
            </a:lstStyle>
            <a:p>
              <a:pPr algn="ctr">
                <a:spcBef>
                  <a:spcPct val="50000"/>
                </a:spcBef>
                <a:buClrTx/>
                <a:buSzTx/>
                <a:buFontTx/>
                <a:buNone/>
              </a:pPr>
              <a:r>
                <a:rPr lang="el-GR" altLang="cs-CZ" sz="2000" b="1">
                  <a:latin typeface="Arial" panose="020B0604020202020204" pitchFamily="34" charset="0"/>
                </a:rPr>
                <a:t>ω</a:t>
              </a:r>
              <a:r>
                <a:rPr lang="cs-CZ" altLang="cs-CZ" sz="2000" b="1">
                  <a:latin typeface="Arial" panose="020B0604020202020204" pitchFamily="34" charset="0"/>
                </a:rPr>
                <a:t>-3: e</a:t>
              </a:r>
              <a:r>
                <a:rPr lang="en-US" altLang="cs-CZ" sz="2000" b="1">
                  <a:latin typeface="Arial" panose="020B0604020202020204" pitchFamily="34" charset="0"/>
                </a:rPr>
                <a:t>i</a:t>
              </a:r>
              <a:r>
                <a:rPr lang="sk-SK" altLang="cs-CZ" sz="2000" b="1">
                  <a:latin typeface="Arial" panose="020B0604020202020204" pitchFamily="34" charset="0"/>
                </a:rPr>
                <a:t>k</a:t>
              </a:r>
              <a:r>
                <a:rPr lang="en-US" altLang="cs-CZ" sz="2000" b="1">
                  <a:latin typeface="Arial" panose="020B0604020202020204" pitchFamily="34" charset="0"/>
                </a:rPr>
                <a:t>osapenta</a:t>
              </a:r>
              <a:r>
                <a:rPr lang="sk-SK" altLang="cs-CZ" sz="2000" b="1">
                  <a:latin typeface="Arial" panose="020B0604020202020204" pitchFamily="34" charset="0"/>
                </a:rPr>
                <a:t>e</a:t>
              </a:r>
              <a:r>
                <a:rPr lang="en-US" altLang="cs-CZ" sz="2000" b="1">
                  <a:latin typeface="Arial" panose="020B0604020202020204" pitchFamily="34" charset="0"/>
                </a:rPr>
                <a:t>no</a:t>
              </a:r>
              <a:r>
                <a:rPr lang="sk-SK" altLang="cs-CZ" sz="2000" b="1">
                  <a:latin typeface="Arial" panose="020B0604020202020204" pitchFamily="34" charset="0"/>
                </a:rPr>
                <a:t>vá</a:t>
              </a:r>
              <a:r>
                <a:rPr lang="en-US" altLang="cs-CZ" sz="2000" b="1">
                  <a:latin typeface="Arial" panose="020B0604020202020204" pitchFamily="34" charset="0"/>
                </a:rPr>
                <a:t> </a:t>
              </a:r>
              <a:r>
                <a:rPr lang="sk-SK" altLang="cs-CZ" sz="2000" b="1">
                  <a:latin typeface="Arial" panose="020B0604020202020204" pitchFamily="34" charset="0"/>
                </a:rPr>
                <a:t>kyselina</a:t>
              </a:r>
              <a:r>
                <a:rPr lang="en-US" altLang="cs-CZ" sz="2000" b="1">
                  <a:latin typeface="Arial" panose="020B0604020202020204" pitchFamily="34" charset="0"/>
                </a:rPr>
                <a:t> (EPA)</a:t>
              </a:r>
            </a:p>
          </p:txBody>
        </p:sp>
        <p:sp>
          <p:nvSpPr>
            <p:cNvPr id="58375" name="Text Box 7">
              <a:extLst>
                <a:ext uri="{FF2B5EF4-FFF2-40B4-BE49-F238E27FC236}">
                  <a16:creationId xmlns:a16="http://schemas.microsoft.com/office/drawing/2014/main" id="{D90225D6-DF9E-41EC-A1E0-82E4303C716B}"/>
                </a:ext>
              </a:extLst>
            </p:cNvPr>
            <p:cNvSpPr txBox="1">
              <a:spLocks noChangeArrowheads="1"/>
            </p:cNvSpPr>
            <p:nvPr/>
          </p:nvSpPr>
          <p:spPr bwMode="auto">
            <a:xfrm>
              <a:off x="4224" y="1876"/>
              <a:ext cx="1536" cy="5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type="none" w="sm" len="sm"/>
                  <a:tailEnd/>
                </a14:hiddenLine>
              </a:ext>
            </a:extLst>
          </p:spPr>
          <p:txBody>
            <a:bodyPr>
              <a:spAutoFit/>
            </a:bodyPr>
            <a:lstStyle>
              <a:lvl1pPr>
                <a:spcBef>
                  <a:spcPts val="400"/>
                </a:spcBef>
                <a:buClr>
                  <a:schemeClr val="accent1"/>
                </a:buClr>
                <a:buSzPct val="68000"/>
                <a:buFont typeface="Wingdings 3" panose="05040102010807070707" pitchFamily="18" charset="2"/>
                <a:buChar char=""/>
                <a:defRPr sz="2700">
                  <a:solidFill>
                    <a:schemeClr val="tx1"/>
                  </a:solidFill>
                  <a:latin typeface="Times New Roman" panose="02020603050405020304" pitchFamily="18" charset="0"/>
                </a:defRPr>
              </a:lvl1pPr>
              <a:lvl2pPr marL="742950" indent="-285750">
                <a:spcBef>
                  <a:spcPts val="325"/>
                </a:spcBef>
                <a:buClr>
                  <a:schemeClr val="accent1"/>
                </a:buClr>
                <a:buFont typeface="Verdana" panose="020B0604030504040204" pitchFamily="34" charset="0"/>
                <a:buChar char="◦"/>
                <a:defRPr sz="2300">
                  <a:solidFill>
                    <a:schemeClr val="tx1"/>
                  </a:solidFill>
                  <a:latin typeface="Times New Roman" panose="02020603050405020304" pitchFamily="18" charset="0"/>
                </a:defRPr>
              </a:lvl2pPr>
              <a:lvl3pPr marL="1143000" indent="-228600">
                <a:spcBef>
                  <a:spcPts val="350"/>
                </a:spcBef>
                <a:buClr>
                  <a:schemeClr val="accent2"/>
                </a:buClr>
                <a:buSzPct val="100000"/>
                <a:buFont typeface="Wingdings 2" panose="05020102010507070707" pitchFamily="18" charset="2"/>
                <a:buChar char=""/>
                <a:defRPr sz="2100">
                  <a:solidFill>
                    <a:schemeClr val="tx1"/>
                  </a:solidFill>
                  <a:latin typeface="Times New Roman" panose="02020603050405020304" pitchFamily="18" charset="0"/>
                </a:defRPr>
              </a:lvl3pPr>
              <a:lvl4pPr marL="1600200" indent="-228600">
                <a:spcBef>
                  <a:spcPts val="350"/>
                </a:spcBef>
                <a:buClr>
                  <a:schemeClr val="accent2"/>
                </a:buClr>
                <a:buFont typeface="Wingdings 2" panose="05020102010507070707" pitchFamily="18" charset="2"/>
                <a:buChar char=""/>
                <a:defRPr sz="1900">
                  <a:solidFill>
                    <a:schemeClr val="tx1"/>
                  </a:solidFill>
                  <a:latin typeface="Times New Roman" panose="02020603050405020304" pitchFamily="18" charset="0"/>
                </a:defRPr>
              </a:lvl4pPr>
              <a:lvl5pPr marL="2057400" indent="-228600">
                <a:spcBef>
                  <a:spcPts val="350"/>
                </a:spcBef>
                <a:buClr>
                  <a:schemeClr val="accent2"/>
                </a:buClr>
                <a:buFont typeface="Wingdings 2" panose="05020102010507070707" pitchFamily="18" charset="2"/>
                <a:buChar char=""/>
                <a:defRPr sz="2000">
                  <a:solidFill>
                    <a:schemeClr val="tx1"/>
                  </a:solidFill>
                  <a:latin typeface="Times New Roman" panose="02020603050405020304" pitchFamily="18" charset="0"/>
                </a:defRPr>
              </a:lvl5pPr>
              <a:lvl6pPr marL="2514600" indent="-228600" eaLnBrk="0" fontAlgn="base" hangingPunct="0">
                <a:spcBef>
                  <a:spcPts val="350"/>
                </a:spcBef>
                <a:spcAft>
                  <a:spcPct val="0"/>
                </a:spcAft>
                <a:buClr>
                  <a:schemeClr val="accent2"/>
                </a:buClr>
                <a:buFont typeface="Wingdings 2" panose="05020102010507070707" pitchFamily="18" charset="2"/>
                <a:buChar char=""/>
                <a:defRPr sz="2000">
                  <a:solidFill>
                    <a:schemeClr val="tx1"/>
                  </a:solidFill>
                  <a:latin typeface="Times New Roman" panose="02020603050405020304" pitchFamily="18" charset="0"/>
                </a:defRPr>
              </a:lvl6pPr>
              <a:lvl7pPr marL="2971800" indent="-228600" eaLnBrk="0" fontAlgn="base" hangingPunct="0">
                <a:spcBef>
                  <a:spcPts val="350"/>
                </a:spcBef>
                <a:spcAft>
                  <a:spcPct val="0"/>
                </a:spcAft>
                <a:buClr>
                  <a:schemeClr val="accent2"/>
                </a:buClr>
                <a:buFont typeface="Wingdings 2" panose="05020102010507070707" pitchFamily="18" charset="2"/>
                <a:buChar char=""/>
                <a:defRPr sz="2000">
                  <a:solidFill>
                    <a:schemeClr val="tx1"/>
                  </a:solidFill>
                  <a:latin typeface="Times New Roman" panose="02020603050405020304" pitchFamily="18" charset="0"/>
                </a:defRPr>
              </a:lvl7pPr>
              <a:lvl8pPr marL="3429000" indent="-228600" eaLnBrk="0" fontAlgn="base" hangingPunct="0">
                <a:spcBef>
                  <a:spcPts val="350"/>
                </a:spcBef>
                <a:spcAft>
                  <a:spcPct val="0"/>
                </a:spcAft>
                <a:buClr>
                  <a:schemeClr val="accent2"/>
                </a:buClr>
                <a:buFont typeface="Wingdings 2" panose="05020102010507070707" pitchFamily="18" charset="2"/>
                <a:buChar char=""/>
                <a:defRPr sz="2000">
                  <a:solidFill>
                    <a:schemeClr val="tx1"/>
                  </a:solidFill>
                  <a:latin typeface="Times New Roman" panose="02020603050405020304" pitchFamily="18" charset="0"/>
                </a:defRPr>
              </a:lvl8pPr>
              <a:lvl9pPr marL="3886200" indent="-228600" eaLnBrk="0" fontAlgn="base" hangingPunct="0">
                <a:spcBef>
                  <a:spcPts val="350"/>
                </a:spcBef>
                <a:spcAft>
                  <a:spcPct val="0"/>
                </a:spcAft>
                <a:buClr>
                  <a:schemeClr val="accent2"/>
                </a:buClr>
                <a:buFont typeface="Wingdings 2" panose="05020102010507070707" pitchFamily="18" charset="2"/>
                <a:buChar char=""/>
                <a:defRPr sz="2000">
                  <a:solidFill>
                    <a:schemeClr val="tx1"/>
                  </a:solidFill>
                  <a:latin typeface="Times New Roman" panose="02020603050405020304" pitchFamily="18" charset="0"/>
                </a:defRPr>
              </a:lvl9pPr>
            </a:lstStyle>
            <a:p>
              <a:pPr algn="ctr">
                <a:spcBef>
                  <a:spcPct val="50000"/>
                </a:spcBef>
                <a:buClrTx/>
                <a:buSzTx/>
                <a:buFontTx/>
                <a:buNone/>
              </a:pPr>
              <a:r>
                <a:rPr lang="cs-CZ" altLang="cs-CZ" sz="1800" b="1">
                  <a:latin typeface="Arial" panose="020B0604020202020204" pitchFamily="34" charset="0"/>
                </a:rPr>
                <a:t>PG a TX 3 </a:t>
              </a:r>
              <a:br>
                <a:rPr lang="en-US" altLang="cs-CZ" sz="1800" b="1">
                  <a:latin typeface="Arial" panose="020B0604020202020204" pitchFamily="34" charset="0"/>
                </a:rPr>
              </a:br>
              <a:r>
                <a:rPr lang="en-US" altLang="cs-CZ" sz="1800" b="1">
                  <a:latin typeface="Arial" panose="020B0604020202020204" pitchFamily="34" charset="0"/>
                </a:rPr>
                <a:t> (TXA</a:t>
              </a:r>
              <a:r>
                <a:rPr lang="en-US" altLang="cs-CZ" sz="1800" b="1" baseline="-25000">
                  <a:latin typeface="Arial" panose="020B0604020202020204" pitchFamily="34" charset="0"/>
                </a:rPr>
                <a:t>3</a:t>
              </a:r>
              <a:r>
                <a:rPr lang="en-US" altLang="cs-CZ" sz="1800" b="1">
                  <a:latin typeface="Arial" panose="020B0604020202020204" pitchFamily="34" charset="0"/>
                </a:rPr>
                <a:t>, PGE</a:t>
              </a:r>
              <a:r>
                <a:rPr lang="en-US" altLang="cs-CZ" sz="1800" b="1" baseline="-25000">
                  <a:latin typeface="Arial" panose="020B0604020202020204" pitchFamily="34" charset="0"/>
                </a:rPr>
                <a:t>3</a:t>
              </a:r>
              <a:r>
                <a:rPr lang="en-US" altLang="cs-CZ" sz="1800" b="1">
                  <a:latin typeface="Arial" panose="020B0604020202020204" pitchFamily="34" charset="0"/>
                </a:rPr>
                <a:t>, PGI</a:t>
              </a:r>
              <a:r>
                <a:rPr lang="en-US" altLang="cs-CZ" sz="1800" b="1" baseline="-25000">
                  <a:latin typeface="Arial" panose="020B0604020202020204" pitchFamily="34" charset="0"/>
                </a:rPr>
                <a:t>3</a:t>
              </a:r>
              <a:r>
                <a:rPr lang="en-US" altLang="cs-CZ" sz="1800" b="1">
                  <a:latin typeface="Arial" panose="020B0604020202020204" pitchFamily="34" charset="0"/>
                </a:rPr>
                <a:t>)</a:t>
              </a:r>
            </a:p>
          </p:txBody>
        </p:sp>
        <p:sp>
          <p:nvSpPr>
            <p:cNvPr id="58376" name="Text Box 8">
              <a:extLst>
                <a:ext uri="{FF2B5EF4-FFF2-40B4-BE49-F238E27FC236}">
                  <a16:creationId xmlns:a16="http://schemas.microsoft.com/office/drawing/2014/main" id="{A5F525F1-A7BA-4988-BF11-9BB7DEE0C82C}"/>
                </a:ext>
              </a:extLst>
            </p:cNvPr>
            <p:cNvSpPr txBox="1">
              <a:spLocks noChangeArrowheads="1"/>
            </p:cNvSpPr>
            <p:nvPr/>
          </p:nvSpPr>
          <p:spPr bwMode="auto">
            <a:xfrm>
              <a:off x="2068" y="3395"/>
              <a:ext cx="1584" cy="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type="none" w="sm" len="sm"/>
                  <a:tailEnd/>
                </a14:hiddenLine>
              </a:ext>
            </a:extLst>
          </p:spPr>
          <p:txBody>
            <a:bodyPr>
              <a:spAutoFit/>
            </a:bodyPr>
            <a:lstStyle>
              <a:lvl1pPr>
                <a:spcBef>
                  <a:spcPts val="400"/>
                </a:spcBef>
                <a:buClr>
                  <a:schemeClr val="accent1"/>
                </a:buClr>
                <a:buSzPct val="68000"/>
                <a:buFont typeface="Wingdings 3" panose="05040102010807070707" pitchFamily="18" charset="2"/>
                <a:buChar char=""/>
                <a:tabLst>
                  <a:tab pos="4473575" algn="l"/>
                </a:tabLst>
                <a:defRPr sz="2700">
                  <a:solidFill>
                    <a:schemeClr val="tx1"/>
                  </a:solidFill>
                  <a:latin typeface="Times New Roman" panose="02020603050405020304" pitchFamily="18" charset="0"/>
                </a:defRPr>
              </a:lvl1pPr>
              <a:lvl2pPr marL="742950" indent="-285750">
                <a:spcBef>
                  <a:spcPts val="325"/>
                </a:spcBef>
                <a:buClr>
                  <a:schemeClr val="accent1"/>
                </a:buClr>
                <a:buFont typeface="Verdana" panose="020B0604030504040204" pitchFamily="34" charset="0"/>
                <a:buChar char="◦"/>
                <a:tabLst>
                  <a:tab pos="4473575" algn="l"/>
                </a:tabLst>
                <a:defRPr sz="2300">
                  <a:solidFill>
                    <a:schemeClr val="tx1"/>
                  </a:solidFill>
                  <a:latin typeface="Times New Roman" panose="02020603050405020304" pitchFamily="18" charset="0"/>
                </a:defRPr>
              </a:lvl2pPr>
              <a:lvl3pPr marL="1143000" indent="-228600">
                <a:spcBef>
                  <a:spcPts val="350"/>
                </a:spcBef>
                <a:buClr>
                  <a:schemeClr val="accent2"/>
                </a:buClr>
                <a:buSzPct val="100000"/>
                <a:buFont typeface="Wingdings 2" panose="05020102010507070707" pitchFamily="18" charset="2"/>
                <a:buChar char=""/>
                <a:tabLst>
                  <a:tab pos="4473575" algn="l"/>
                </a:tabLst>
                <a:defRPr sz="2100">
                  <a:solidFill>
                    <a:schemeClr val="tx1"/>
                  </a:solidFill>
                  <a:latin typeface="Times New Roman" panose="02020603050405020304" pitchFamily="18" charset="0"/>
                </a:defRPr>
              </a:lvl3pPr>
              <a:lvl4pPr marL="1600200" indent="-228600">
                <a:spcBef>
                  <a:spcPts val="350"/>
                </a:spcBef>
                <a:buClr>
                  <a:schemeClr val="accent2"/>
                </a:buClr>
                <a:buFont typeface="Wingdings 2" panose="05020102010507070707" pitchFamily="18" charset="2"/>
                <a:buChar char=""/>
                <a:tabLst>
                  <a:tab pos="4473575" algn="l"/>
                </a:tabLst>
                <a:defRPr sz="1900">
                  <a:solidFill>
                    <a:schemeClr val="tx1"/>
                  </a:solidFill>
                  <a:latin typeface="Times New Roman" panose="02020603050405020304" pitchFamily="18" charset="0"/>
                </a:defRPr>
              </a:lvl4pPr>
              <a:lvl5pPr marL="2057400" indent="-228600">
                <a:spcBef>
                  <a:spcPts val="350"/>
                </a:spcBef>
                <a:buClr>
                  <a:schemeClr val="accent2"/>
                </a:buClr>
                <a:buFont typeface="Wingdings 2" panose="05020102010507070707" pitchFamily="18" charset="2"/>
                <a:buChar char=""/>
                <a:tabLst>
                  <a:tab pos="4473575" algn="l"/>
                </a:tabLst>
                <a:defRPr sz="2000">
                  <a:solidFill>
                    <a:schemeClr val="tx1"/>
                  </a:solidFill>
                  <a:latin typeface="Times New Roman" panose="02020603050405020304" pitchFamily="18" charset="0"/>
                </a:defRPr>
              </a:lvl5pPr>
              <a:lvl6pPr marL="2514600" indent="-228600" eaLnBrk="0" fontAlgn="base" hangingPunct="0">
                <a:spcBef>
                  <a:spcPts val="350"/>
                </a:spcBef>
                <a:spcAft>
                  <a:spcPct val="0"/>
                </a:spcAft>
                <a:buClr>
                  <a:schemeClr val="accent2"/>
                </a:buClr>
                <a:buFont typeface="Wingdings 2" panose="05020102010507070707" pitchFamily="18" charset="2"/>
                <a:buChar char=""/>
                <a:tabLst>
                  <a:tab pos="4473575" algn="l"/>
                </a:tabLst>
                <a:defRPr sz="2000">
                  <a:solidFill>
                    <a:schemeClr val="tx1"/>
                  </a:solidFill>
                  <a:latin typeface="Times New Roman" panose="02020603050405020304" pitchFamily="18" charset="0"/>
                </a:defRPr>
              </a:lvl6pPr>
              <a:lvl7pPr marL="2971800" indent="-228600" eaLnBrk="0" fontAlgn="base" hangingPunct="0">
                <a:spcBef>
                  <a:spcPts val="350"/>
                </a:spcBef>
                <a:spcAft>
                  <a:spcPct val="0"/>
                </a:spcAft>
                <a:buClr>
                  <a:schemeClr val="accent2"/>
                </a:buClr>
                <a:buFont typeface="Wingdings 2" panose="05020102010507070707" pitchFamily="18" charset="2"/>
                <a:buChar char=""/>
                <a:tabLst>
                  <a:tab pos="4473575" algn="l"/>
                </a:tabLst>
                <a:defRPr sz="2000">
                  <a:solidFill>
                    <a:schemeClr val="tx1"/>
                  </a:solidFill>
                  <a:latin typeface="Times New Roman" panose="02020603050405020304" pitchFamily="18" charset="0"/>
                </a:defRPr>
              </a:lvl7pPr>
              <a:lvl8pPr marL="3429000" indent="-228600" eaLnBrk="0" fontAlgn="base" hangingPunct="0">
                <a:spcBef>
                  <a:spcPts val="350"/>
                </a:spcBef>
                <a:spcAft>
                  <a:spcPct val="0"/>
                </a:spcAft>
                <a:buClr>
                  <a:schemeClr val="accent2"/>
                </a:buClr>
                <a:buFont typeface="Wingdings 2" panose="05020102010507070707" pitchFamily="18" charset="2"/>
                <a:buChar char=""/>
                <a:tabLst>
                  <a:tab pos="4473575" algn="l"/>
                </a:tabLst>
                <a:defRPr sz="2000">
                  <a:solidFill>
                    <a:schemeClr val="tx1"/>
                  </a:solidFill>
                  <a:latin typeface="Times New Roman" panose="02020603050405020304" pitchFamily="18" charset="0"/>
                </a:defRPr>
              </a:lvl8pPr>
              <a:lvl9pPr marL="3886200" indent="-228600" eaLnBrk="0" fontAlgn="base" hangingPunct="0">
                <a:spcBef>
                  <a:spcPts val="350"/>
                </a:spcBef>
                <a:spcAft>
                  <a:spcPct val="0"/>
                </a:spcAft>
                <a:buClr>
                  <a:schemeClr val="accent2"/>
                </a:buClr>
                <a:buFont typeface="Wingdings 2" panose="05020102010507070707" pitchFamily="18" charset="2"/>
                <a:buChar char=""/>
                <a:tabLst>
                  <a:tab pos="4473575" algn="l"/>
                </a:tabLst>
                <a:defRPr sz="2000">
                  <a:solidFill>
                    <a:schemeClr val="tx1"/>
                  </a:solidFill>
                  <a:latin typeface="Times New Roman" panose="02020603050405020304" pitchFamily="18" charset="0"/>
                </a:defRPr>
              </a:lvl9pPr>
            </a:lstStyle>
            <a:p>
              <a:pPr algn="ctr">
                <a:spcBef>
                  <a:spcPct val="50000"/>
                </a:spcBef>
                <a:buClrTx/>
                <a:buSzTx/>
                <a:buFontTx/>
                <a:buNone/>
              </a:pPr>
              <a:r>
                <a:rPr lang="el-GR" altLang="cs-CZ" sz="1800" b="1"/>
                <a:t>ω</a:t>
              </a:r>
              <a:r>
                <a:rPr lang="cs-CZ" altLang="cs-CZ" sz="2000" b="1">
                  <a:latin typeface="Arial" panose="020B0604020202020204" pitchFamily="34" charset="0"/>
                </a:rPr>
                <a:t>-6: a</a:t>
              </a:r>
              <a:r>
                <a:rPr lang="en-US" altLang="cs-CZ" sz="2000" b="1">
                  <a:latin typeface="Arial" panose="020B0604020202020204" pitchFamily="34" charset="0"/>
                </a:rPr>
                <a:t>rachidon</a:t>
              </a:r>
              <a:r>
                <a:rPr lang="sk-SK" altLang="cs-CZ" sz="2000" b="1">
                  <a:latin typeface="Arial" panose="020B0604020202020204" pitchFamily="34" charset="0"/>
                </a:rPr>
                <a:t>ová</a:t>
              </a:r>
              <a:r>
                <a:rPr lang="en-US" altLang="cs-CZ" sz="2000" b="1">
                  <a:latin typeface="Arial" panose="020B0604020202020204" pitchFamily="34" charset="0"/>
                </a:rPr>
                <a:t> </a:t>
              </a:r>
              <a:r>
                <a:rPr lang="sk-SK" altLang="cs-CZ" sz="2000" b="1">
                  <a:latin typeface="Arial" panose="020B0604020202020204" pitchFamily="34" charset="0"/>
                </a:rPr>
                <a:t>kyselina</a:t>
              </a:r>
              <a:r>
                <a:rPr lang="en-US" altLang="cs-CZ" sz="2000" b="1">
                  <a:latin typeface="Arial" panose="020B0604020202020204" pitchFamily="34" charset="0"/>
                </a:rPr>
                <a:t> (AA)</a:t>
              </a:r>
            </a:p>
          </p:txBody>
        </p:sp>
        <p:sp>
          <p:nvSpPr>
            <p:cNvPr id="58377" name="Text Box 9">
              <a:extLst>
                <a:ext uri="{FF2B5EF4-FFF2-40B4-BE49-F238E27FC236}">
                  <a16:creationId xmlns:a16="http://schemas.microsoft.com/office/drawing/2014/main" id="{64A49D4B-BCD6-474C-BA81-B5467B42F25E}"/>
                </a:ext>
              </a:extLst>
            </p:cNvPr>
            <p:cNvSpPr txBox="1">
              <a:spLocks noChangeArrowheads="1"/>
            </p:cNvSpPr>
            <p:nvPr/>
          </p:nvSpPr>
          <p:spPr bwMode="auto">
            <a:xfrm>
              <a:off x="4155" y="2966"/>
              <a:ext cx="1605" cy="3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type="none" w="sm" len="sm"/>
                  <a:tailEnd/>
                </a14:hiddenLine>
              </a:ext>
            </a:extLst>
          </p:spPr>
          <p:txBody>
            <a:bodyPr>
              <a:spAutoFit/>
            </a:bodyPr>
            <a:lstStyle>
              <a:lvl1pPr>
                <a:spcBef>
                  <a:spcPts val="400"/>
                </a:spcBef>
                <a:buClr>
                  <a:schemeClr val="accent1"/>
                </a:buClr>
                <a:buSzPct val="68000"/>
                <a:buFont typeface="Wingdings 3" panose="05040102010807070707" pitchFamily="18" charset="2"/>
                <a:buChar char=""/>
                <a:defRPr sz="2700">
                  <a:solidFill>
                    <a:schemeClr val="tx1"/>
                  </a:solidFill>
                  <a:latin typeface="Times New Roman" panose="02020603050405020304" pitchFamily="18" charset="0"/>
                </a:defRPr>
              </a:lvl1pPr>
              <a:lvl2pPr marL="742950" indent="-285750">
                <a:spcBef>
                  <a:spcPts val="325"/>
                </a:spcBef>
                <a:buClr>
                  <a:schemeClr val="accent1"/>
                </a:buClr>
                <a:buFont typeface="Verdana" panose="020B0604030504040204" pitchFamily="34" charset="0"/>
                <a:buChar char="◦"/>
                <a:defRPr sz="2300">
                  <a:solidFill>
                    <a:schemeClr val="tx1"/>
                  </a:solidFill>
                  <a:latin typeface="Times New Roman" panose="02020603050405020304" pitchFamily="18" charset="0"/>
                </a:defRPr>
              </a:lvl2pPr>
              <a:lvl3pPr marL="1143000" indent="-228600">
                <a:spcBef>
                  <a:spcPts val="350"/>
                </a:spcBef>
                <a:buClr>
                  <a:schemeClr val="accent2"/>
                </a:buClr>
                <a:buSzPct val="100000"/>
                <a:buFont typeface="Wingdings 2" panose="05020102010507070707" pitchFamily="18" charset="2"/>
                <a:buChar char=""/>
                <a:defRPr sz="2100">
                  <a:solidFill>
                    <a:schemeClr val="tx1"/>
                  </a:solidFill>
                  <a:latin typeface="Times New Roman" panose="02020603050405020304" pitchFamily="18" charset="0"/>
                </a:defRPr>
              </a:lvl3pPr>
              <a:lvl4pPr marL="1600200" indent="-228600">
                <a:spcBef>
                  <a:spcPts val="350"/>
                </a:spcBef>
                <a:buClr>
                  <a:schemeClr val="accent2"/>
                </a:buClr>
                <a:buFont typeface="Wingdings 2" panose="05020102010507070707" pitchFamily="18" charset="2"/>
                <a:buChar char=""/>
                <a:defRPr sz="1900">
                  <a:solidFill>
                    <a:schemeClr val="tx1"/>
                  </a:solidFill>
                  <a:latin typeface="Times New Roman" panose="02020603050405020304" pitchFamily="18" charset="0"/>
                </a:defRPr>
              </a:lvl4pPr>
              <a:lvl5pPr marL="2057400" indent="-228600">
                <a:spcBef>
                  <a:spcPts val="350"/>
                </a:spcBef>
                <a:buClr>
                  <a:schemeClr val="accent2"/>
                </a:buClr>
                <a:buFont typeface="Wingdings 2" panose="05020102010507070707" pitchFamily="18" charset="2"/>
                <a:buChar char=""/>
                <a:defRPr sz="2000">
                  <a:solidFill>
                    <a:schemeClr val="tx1"/>
                  </a:solidFill>
                  <a:latin typeface="Times New Roman" panose="02020603050405020304" pitchFamily="18" charset="0"/>
                </a:defRPr>
              </a:lvl5pPr>
              <a:lvl6pPr marL="2514600" indent="-228600" eaLnBrk="0" fontAlgn="base" hangingPunct="0">
                <a:spcBef>
                  <a:spcPts val="350"/>
                </a:spcBef>
                <a:spcAft>
                  <a:spcPct val="0"/>
                </a:spcAft>
                <a:buClr>
                  <a:schemeClr val="accent2"/>
                </a:buClr>
                <a:buFont typeface="Wingdings 2" panose="05020102010507070707" pitchFamily="18" charset="2"/>
                <a:buChar char=""/>
                <a:defRPr sz="2000">
                  <a:solidFill>
                    <a:schemeClr val="tx1"/>
                  </a:solidFill>
                  <a:latin typeface="Times New Roman" panose="02020603050405020304" pitchFamily="18" charset="0"/>
                </a:defRPr>
              </a:lvl6pPr>
              <a:lvl7pPr marL="2971800" indent="-228600" eaLnBrk="0" fontAlgn="base" hangingPunct="0">
                <a:spcBef>
                  <a:spcPts val="350"/>
                </a:spcBef>
                <a:spcAft>
                  <a:spcPct val="0"/>
                </a:spcAft>
                <a:buClr>
                  <a:schemeClr val="accent2"/>
                </a:buClr>
                <a:buFont typeface="Wingdings 2" panose="05020102010507070707" pitchFamily="18" charset="2"/>
                <a:buChar char=""/>
                <a:defRPr sz="2000">
                  <a:solidFill>
                    <a:schemeClr val="tx1"/>
                  </a:solidFill>
                  <a:latin typeface="Times New Roman" panose="02020603050405020304" pitchFamily="18" charset="0"/>
                </a:defRPr>
              </a:lvl7pPr>
              <a:lvl8pPr marL="3429000" indent="-228600" eaLnBrk="0" fontAlgn="base" hangingPunct="0">
                <a:spcBef>
                  <a:spcPts val="350"/>
                </a:spcBef>
                <a:spcAft>
                  <a:spcPct val="0"/>
                </a:spcAft>
                <a:buClr>
                  <a:schemeClr val="accent2"/>
                </a:buClr>
                <a:buFont typeface="Wingdings 2" panose="05020102010507070707" pitchFamily="18" charset="2"/>
                <a:buChar char=""/>
                <a:defRPr sz="2000">
                  <a:solidFill>
                    <a:schemeClr val="tx1"/>
                  </a:solidFill>
                  <a:latin typeface="Times New Roman" panose="02020603050405020304" pitchFamily="18" charset="0"/>
                </a:defRPr>
              </a:lvl8pPr>
              <a:lvl9pPr marL="3886200" indent="-228600" eaLnBrk="0" fontAlgn="base" hangingPunct="0">
                <a:spcBef>
                  <a:spcPts val="350"/>
                </a:spcBef>
                <a:spcAft>
                  <a:spcPct val="0"/>
                </a:spcAft>
                <a:buClr>
                  <a:schemeClr val="accent2"/>
                </a:buClr>
                <a:buFont typeface="Wingdings 2" panose="05020102010507070707" pitchFamily="18" charset="2"/>
                <a:buChar char=""/>
                <a:defRPr sz="2000">
                  <a:solidFill>
                    <a:schemeClr val="tx1"/>
                  </a:solidFill>
                  <a:latin typeface="Times New Roman" panose="02020603050405020304" pitchFamily="18" charset="0"/>
                </a:defRPr>
              </a:lvl9pPr>
            </a:lstStyle>
            <a:p>
              <a:pPr algn="ctr">
                <a:spcBef>
                  <a:spcPct val="50000"/>
                </a:spcBef>
                <a:buClrTx/>
                <a:buSzTx/>
                <a:buFontTx/>
                <a:buNone/>
              </a:pPr>
              <a:r>
                <a:rPr lang="cs-CZ" altLang="cs-CZ" sz="1800" b="1">
                  <a:latin typeface="Arial" panose="020B0604020202020204" pitchFamily="34" charset="0"/>
                </a:rPr>
                <a:t>PG a TX 2</a:t>
              </a:r>
              <a:br>
                <a:rPr lang="en-US" altLang="cs-CZ" sz="1800" b="1">
                  <a:latin typeface="Arial" panose="020B0604020202020204" pitchFamily="34" charset="0"/>
                </a:rPr>
              </a:br>
              <a:r>
                <a:rPr lang="en-US" altLang="cs-CZ" sz="1800" b="1">
                  <a:latin typeface="Arial" panose="020B0604020202020204" pitchFamily="34" charset="0"/>
                </a:rPr>
                <a:t> (TXA</a:t>
              </a:r>
              <a:r>
                <a:rPr lang="en-US" altLang="cs-CZ" sz="1800" b="1" baseline="-25000">
                  <a:latin typeface="Arial" panose="020B0604020202020204" pitchFamily="34" charset="0"/>
                </a:rPr>
                <a:t>2</a:t>
              </a:r>
              <a:r>
                <a:rPr lang="en-US" altLang="cs-CZ" sz="1800" b="1">
                  <a:latin typeface="Arial" panose="020B0604020202020204" pitchFamily="34" charset="0"/>
                </a:rPr>
                <a:t>, PGE</a:t>
              </a:r>
              <a:r>
                <a:rPr lang="en-US" altLang="cs-CZ" sz="1800" b="1" baseline="-25000">
                  <a:latin typeface="Arial" panose="020B0604020202020204" pitchFamily="34" charset="0"/>
                </a:rPr>
                <a:t>2</a:t>
              </a:r>
              <a:r>
                <a:rPr lang="en-US" altLang="cs-CZ" sz="1800" b="1">
                  <a:latin typeface="Arial" panose="020B0604020202020204" pitchFamily="34" charset="0"/>
                </a:rPr>
                <a:t>, PGI</a:t>
              </a:r>
              <a:r>
                <a:rPr lang="en-US" altLang="cs-CZ" sz="1800" b="1" baseline="-25000">
                  <a:latin typeface="Arial" panose="020B0604020202020204" pitchFamily="34" charset="0"/>
                </a:rPr>
                <a:t>2</a:t>
              </a:r>
              <a:r>
                <a:rPr lang="en-US" altLang="cs-CZ" sz="1800" b="1">
                  <a:latin typeface="Arial" panose="020B0604020202020204" pitchFamily="34" charset="0"/>
                </a:rPr>
                <a:t>)</a:t>
              </a:r>
            </a:p>
          </p:txBody>
        </p:sp>
        <p:sp>
          <p:nvSpPr>
            <p:cNvPr id="58378" name="Text Box 10">
              <a:extLst>
                <a:ext uri="{FF2B5EF4-FFF2-40B4-BE49-F238E27FC236}">
                  <a16:creationId xmlns:a16="http://schemas.microsoft.com/office/drawing/2014/main" id="{399E4781-7D0F-4A58-AE23-84785E944594}"/>
                </a:ext>
              </a:extLst>
            </p:cNvPr>
            <p:cNvSpPr txBox="1">
              <a:spLocks noChangeArrowheads="1"/>
            </p:cNvSpPr>
            <p:nvPr/>
          </p:nvSpPr>
          <p:spPr bwMode="auto">
            <a:xfrm>
              <a:off x="182" y="3004"/>
              <a:ext cx="1488" cy="5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type="none" w="sm" len="sm"/>
                  <a:tailEnd/>
                </a14:hiddenLine>
              </a:ext>
            </a:extLst>
          </p:spPr>
          <p:txBody>
            <a:bodyPr>
              <a:spAutoFit/>
            </a:bodyPr>
            <a:lstStyle>
              <a:lvl1pPr>
                <a:spcBef>
                  <a:spcPts val="400"/>
                </a:spcBef>
                <a:buClr>
                  <a:schemeClr val="accent1"/>
                </a:buClr>
                <a:buSzPct val="68000"/>
                <a:buFont typeface="Wingdings 3" panose="05040102010807070707" pitchFamily="18" charset="2"/>
                <a:buChar char=""/>
                <a:defRPr sz="2700">
                  <a:solidFill>
                    <a:schemeClr val="tx1"/>
                  </a:solidFill>
                  <a:latin typeface="Times New Roman" panose="02020603050405020304" pitchFamily="18" charset="0"/>
                </a:defRPr>
              </a:lvl1pPr>
              <a:lvl2pPr marL="742950" indent="-285750">
                <a:spcBef>
                  <a:spcPts val="325"/>
                </a:spcBef>
                <a:buClr>
                  <a:schemeClr val="accent1"/>
                </a:buClr>
                <a:buFont typeface="Verdana" panose="020B0604030504040204" pitchFamily="34" charset="0"/>
                <a:buChar char="◦"/>
                <a:defRPr sz="2300">
                  <a:solidFill>
                    <a:schemeClr val="tx1"/>
                  </a:solidFill>
                  <a:latin typeface="Times New Roman" panose="02020603050405020304" pitchFamily="18" charset="0"/>
                </a:defRPr>
              </a:lvl2pPr>
              <a:lvl3pPr marL="1143000" indent="-228600">
                <a:spcBef>
                  <a:spcPts val="350"/>
                </a:spcBef>
                <a:buClr>
                  <a:schemeClr val="accent2"/>
                </a:buClr>
                <a:buSzPct val="100000"/>
                <a:buFont typeface="Wingdings 2" panose="05020102010507070707" pitchFamily="18" charset="2"/>
                <a:buChar char=""/>
                <a:defRPr sz="2100">
                  <a:solidFill>
                    <a:schemeClr val="tx1"/>
                  </a:solidFill>
                  <a:latin typeface="Times New Roman" panose="02020603050405020304" pitchFamily="18" charset="0"/>
                </a:defRPr>
              </a:lvl3pPr>
              <a:lvl4pPr marL="1600200" indent="-228600">
                <a:spcBef>
                  <a:spcPts val="350"/>
                </a:spcBef>
                <a:buClr>
                  <a:schemeClr val="accent2"/>
                </a:buClr>
                <a:buFont typeface="Wingdings 2" panose="05020102010507070707" pitchFamily="18" charset="2"/>
                <a:buChar char=""/>
                <a:defRPr sz="1900">
                  <a:solidFill>
                    <a:schemeClr val="tx1"/>
                  </a:solidFill>
                  <a:latin typeface="Times New Roman" panose="02020603050405020304" pitchFamily="18" charset="0"/>
                </a:defRPr>
              </a:lvl4pPr>
              <a:lvl5pPr marL="2057400" indent="-228600">
                <a:spcBef>
                  <a:spcPts val="350"/>
                </a:spcBef>
                <a:buClr>
                  <a:schemeClr val="accent2"/>
                </a:buClr>
                <a:buFont typeface="Wingdings 2" panose="05020102010507070707" pitchFamily="18" charset="2"/>
                <a:buChar char=""/>
                <a:defRPr sz="2000">
                  <a:solidFill>
                    <a:schemeClr val="tx1"/>
                  </a:solidFill>
                  <a:latin typeface="Times New Roman" panose="02020603050405020304" pitchFamily="18" charset="0"/>
                </a:defRPr>
              </a:lvl5pPr>
              <a:lvl6pPr marL="2514600" indent="-228600" eaLnBrk="0" fontAlgn="base" hangingPunct="0">
                <a:spcBef>
                  <a:spcPts val="350"/>
                </a:spcBef>
                <a:spcAft>
                  <a:spcPct val="0"/>
                </a:spcAft>
                <a:buClr>
                  <a:schemeClr val="accent2"/>
                </a:buClr>
                <a:buFont typeface="Wingdings 2" panose="05020102010507070707" pitchFamily="18" charset="2"/>
                <a:buChar char=""/>
                <a:defRPr sz="2000">
                  <a:solidFill>
                    <a:schemeClr val="tx1"/>
                  </a:solidFill>
                  <a:latin typeface="Times New Roman" panose="02020603050405020304" pitchFamily="18" charset="0"/>
                </a:defRPr>
              </a:lvl6pPr>
              <a:lvl7pPr marL="2971800" indent="-228600" eaLnBrk="0" fontAlgn="base" hangingPunct="0">
                <a:spcBef>
                  <a:spcPts val="350"/>
                </a:spcBef>
                <a:spcAft>
                  <a:spcPct val="0"/>
                </a:spcAft>
                <a:buClr>
                  <a:schemeClr val="accent2"/>
                </a:buClr>
                <a:buFont typeface="Wingdings 2" panose="05020102010507070707" pitchFamily="18" charset="2"/>
                <a:buChar char=""/>
                <a:defRPr sz="2000">
                  <a:solidFill>
                    <a:schemeClr val="tx1"/>
                  </a:solidFill>
                  <a:latin typeface="Times New Roman" panose="02020603050405020304" pitchFamily="18" charset="0"/>
                </a:defRPr>
              </a:lvl7pPr>
              <a:lvl8pPr marL="3429000" indent="-228600" eaLnBrk="0" fontAlgn="base" hangingPunct="0">
                <a:spcBef>
                  <a:spcPts val="350"/>
                </a:spcBef>
                <a:spcAft>
                  <a:spcPct val="0"/>
                </a:spcAft>
                <a:buClr>
                  <a:schemeClr val="accent2"/>
                </a:buClr>
                <a:buFont typeface="Wingdings 2" panose="05020102010507070707" pitchFamily="18" charset="2"/>
                <a:buChar char=""/>
                <a:defRPr sz="2000">
                  <a:solidFill>
                    <a:schemeClr val="tx1"/>
                  </a:solidFill>
                  <a:latin typeface="Times New Roman" panose="02020603050405020304" pitchFamily="18" charset="0"/>
                </a:defRPr>
              </a:lvl8pPr>
              <a:lvl9pPr marL="3886200" indent="-228600" eaLnBrk="0" fontAlgn="base" hangingPunct="0">
                <a:spcBef>
                  <a:spcPts val="350"/>
                </a:spcBef>
                <a:spcAft>
                  <a:spcPct val="0"/>
                </a:spcAft>
                <a:buClr>
                  <a:schemeClr val="accent2"/>
                </a:buClr>
                <a:buFont typeface="Wingdings 2" panose="05020102010507070707" pitchFamily="18" charset="2"/>
                <a:buChar char=""/>
                <a:defRPr sz="2000">
                  <a:solidFill>
                    <a:schemeClr val="tx1"/>
                  </a:solidFill>
                  <a:latin typeface="Times New Roman" panose="02020603050405020304" pitchFamily="18" charset="0"/>
                </a:defRPr>
              </a:lvl9pPr>
            </a:lstStyle>
            <a:p>
              <a:pPr algn="ctr">
                <a:spcBef>
                  <a:spcPct val="50000"/>
                </a:spcBef>
                <a:buClrTx/>
                <a:buSzTx/>
                <a:buFontTx/>
                <a:buNone/>
              </a:pPr>
              <a:r>
                <a:rPr lang="en-US" altLang="cs-CZ" sz="1800" b="1">
                  <a:latin typeface="Arial" panose="020B0604020202020204" pitchFamily="34" charset="0"/>
                </a:rPr>
                <a:t>Leukotri</a:t>
              </a:r>
              <a:r>
                <a:rPr lang="sk-SK" altLang="cs-CZ" sz="1800" b="1">
                  <a:latin typeface="Arial" panose="020B0604020202020204" pitchFamily="34" charset="0"/>
                </a:rPr>
                <a:t>ény</a:t>
              </a:r>
              <a:r>
                <a:rPr lang="en-US" altLang="cs-CZ" sz="1800" b="1">
                  <a:latin typeface="Arial" panose="020B0604020202020204" pitchFamily="34" charset="0"/>
                </a:rPr>
                <a:t> 4</a:t>
              </a:r>
              <a:br>
                <a:rPr lang="en-US" altLang="cs-CZ" sz="1800" b="1">
                  <a:latin typeface="Arial" panose="020B0604020202020204" pitchFamily="34" charset="0"/>
                </a:rPr>
              </a:br>
              <a:r>
                <a:rPr lang="en-US" altLang="cs-CZ" sz="1800" b="1">
                  <a:latin typeface="Arial" panose="020B0604020202020204" pitchFamily="34" charset="0"/>
                </a:rPr>
                <a:t>(LTB</a:t>
              </a:r>
              <a:r>
                <a:rPr lang="en-US" altLang="cs-CZ" sz="1800" b="1" baseline="-25000">
                  <a:latin typeface="Arial" panose="020B0604020202020204" pitchFamily="34" charset="0"/>
                </a:rPr>
                <a:t>4</a:t>
              </a:r>
              <a:r>
                <a:rPr lang="en-US" altLang="cs-CZ" sz="1800" b="1">
                  <a:latin typeface="Arial" panose="020B0604020202020204" pitchFamily="34" charset="0"/>
                </a:rPr>
                <a:t>, LTC</a:t>
              </a:r>
              <a:r>
                <a:rPr lang="en-US" altLang="cs-CZ" sz="1800" b="1" baseline="-25000">
                  <a:latin typeface="Arial" panose="020B0604020202020204" pitchFamily="34" charset="0"/>
                </a:rPr>
                <a:t>4</a:t>
              </a:r>
              <a:r>
                <a:rPr lang="en-US" altLang="cs-CZ" sz="1800" b="1">
                  <a:latin typeface="Arial" panose="020B0604020202020204" pitchFamily="34" charset="0"/>
                </a:rPr>
                <a:t>, LTD</a:t>
              </a:r>
              <a:r>
                <a:rPr lang="en-US" altLang="cs-CZ" sz="1800" b="1" baseline="-25000">
                  <a:latin typeface="Arial" panose="020B0604020202020204" pitchFamily="34" charset="0"/>
                </a:rPr>
                <a:t>4</a:t>
              </a:r>
              <a:r>
                <a:rPr lang="en-US" altLang="cs-CZ" sz="1800" b="1">
                  <a:latin typeface="Arial" panose="020B0604020202020204" pitchFamily="34" charset="0"/>
                </a:rPr>
                <a:t>)</a:t>
              </a:r>
            </a:p>
          </p:txBody>
        </p:sp>
        <p:grpSp>
          <p:nvGrpSpPr>
            <p:cNvPr id="58379" name="Group 11">
              <a:extLst>
                <a:ext uri="{FF2B5EF4-FFF2-40B4-BE49-F238E27FC236}">
                  <a16:creationId xmlns:a16="http://schemas.microsoft.com/office/drawing/2014/main" id="{56F8EB6C-32BA-4AE5-9CDC-44648FC937C2}"/>
                </a:ext>
              </a:extLst>
            </p:cNvPr>
            <p:cNvGrpSpPr>
              <a:grpSpLocks/>
            </p:cNvGrpSpPr>
            <p:nvPr/>
          </p:nvGrpSpPr>
          <p:grpSpPr bwMode="auto">
            <a:xfrm>
              <a:off x="3038" y="2206"/>
              <a:ext cx="1512" cy="920"/>
              <a:chOff x="3120" y="2179"/>
              <a:chExt cx="1512" cy="920"/>
            </a:xfrm>
          </p:grpSpPr>
          <p:sp>
            <p:nvSpPr>
              <p:cNvPr id="58388" name="Text Box 12">
                <a:extLst>
                  <a:ext uri="{FF2B5EF4-FFF2-40B4-BE49-F238E27FC236}">
                    <a16:creationId xmlns:a16="http://schemas.microsoft.com/office/drawing/2014/main" id="{E5FD41BB-4ADD-4FC6-9515-4450A3B42D2A}"/>
                  </a:ext>
                </a:extLst>
              </p:cNvPr>
              <p:cNvSpPr txBox="1">
                <a:spLocks noChangeArrowheads="1"/>
              </p:cNvSpPr>
              <p:nvPr/>
            </p:nvSpPr>
            <p:spPr bwMode="auto">
              <a:xfrm>
                <a:off x="3120" y="2515"/>
                <a:ext cx="1512" cy="221"/>
              </a:xfrm>
              <a:prstGeom prst="rect">
                <a:avLst/>
              </a:prstGeom>
              <a:noFill/>
              <a:ln w="28575">
                <a:solidFill>
                  <a:schemeClr val="tx1"/>
                </a:solidFill>
                <a:miter lim="800000"/>
                <a:headEnd type="none" w="sm" len="sm"/>
                <a:tailEnd/>
              </a:ln>
              <a:extLst>
                <a:ext uri="{909E8E84-426E-40DD-AFC4-6F175D3DCCD1}">
                  <a14:hiddenFill xmlns:a14="http://schemas.microsoft.com/office/drawing/2010/main">
                    <a:solidFill>
                      <a:srgbClr val="FFFFFF"/>
                    </a:solidFill>
                  </a14:hiddenFill>
                </a:ext>
              </a:extLst>
            </p:spPr>
            <p:txBody>
              <a:bodyPr>
                <a:spAutoFit/>
              </a:bodyPr>
              <a:lstStyle>
                <a:lvl1pPr>
                  <a:spcBef>
                    <a:spcPts val="400"/>
                  </a:spcBef>
                  <a:buClr>
                    <a:schemeClr val="accent1"/>
                  </a:buClr>
                  <a:buSzPct val="68000"/>
                  <a:buFont typeface="Wingdings 3" panose="05040102010807070707" pitchFamily="18" charset="2"/>
                  <a:buChar char=""/>
                  <a:tabLst>
                    <a:tab pos="4473575" algn="l"/>
                  </a:tabLst>
                  <a:defRPr sz="2700">
                    <a:solidFill>
                      <a:schemeClr val="tx1"/>
                    </a:solidFill>
                    <a:latin typeface="Times New Roman" panose="02020603050405020304" pitchFamily="18" charset="0"/>
                  </a:defRPr>
                </a:lvl1pPr>
                <a:lvl2pPr marL="742950" indent="-285750">
                  <a:spcBef>
                    <a:spcPts val="325"/>
                  </a:spcBef>
                  <a:buClr>
                    <a:schemeClr val="accent1"/>
                  </a:buClr>
                  <a:buFont typeface="Verdana" panose="020B0604030504040204" pitchFamily="34" charset="0"/>
                  <a:buChar char="◦"/>
                  <a:tabLst>
                    <a:tab pos="4473575" algn="l"/>
                  </a:tabLst>
                  <a:defRPr sz="2300">
                    <a:solidFill>
                      <a:schemeClr val="tx1"/>
                    </a:solidFill>
                    <a:latin typeface="Times New Roman" panose="02020603050405020304" pitchFamily="18" charset="0"/>
                  </a:defRPr>
                </a:lvl2pPr>
                <a:lvl3pPr marL="1143000" indent="-228600">
                  <a:spcBef>
                    <a:spcPts val="350"/>
                  </a:spcBef>
                  <a:buClr>
                    <a:schemeClr val="accent2"/>
                  </a:buClr>
                  <a:buSzPct val="100000"/>
                  <a:buFont typeface="Wingdings 2" panose="05020102010507070707" pitchFamily="18" charset="2"/>
                  <a:buChar char=""/>
                  <a:tabLst>
                    <a:tab pos="4473575" algn="l"/>
                  </a:tabLst>
                  <a:defRPr sz="2100">
                    <a:solidFill>
                      <a:schemeClr val="tx1"/>
                    </a:solidFill>
                    <a:latin typeface="Times New Roman" panose="02020603050405020304" pitchFamily="18" charset="0"/>
                  </a:defRPr>
                </a:lvl3pPr>
                <a:lvl4pPr marL="1600200" indent="-228600">
                  <a:spcBef>
                    <a:spcPts val="350"/>
                  </a:spcBef>
                  <a:buClr>
                    <a:schemeClr val="accent2"/>
                  </a:buClr>
                  <a:buFont typeface="Wingdings 2" panose="05020102010507070707" pitchFamily="18" charset="2"/>
                  <a:buChar char=""/>
                  <a:tabLst>
                    <a:tab pos="4473575" algn="l"/>
                  </a:tabLst>
                  <a:defRPr sz="1900">
                    <a:solidFill>
                      <a:schemeClr val="tx1"/>
                    </a:solidFill>
                    <a:latin typeface="Times New Roman" panose="02020603050405020304" pitchFamily="18" charset="0"/>
                  </a:defRPr>
                </a:lvl4pPr>
                <a:lvl5pPr marL="2057400" indent="-228600">
                  <a:spcBef>
                    <a:spcPts val="350"/>
                  </a:spcBef>
                  <a:buClr>
                    <a:schemeClr val="accent2"/>
                  </a:buClr>
                  <a:buFont typeface="Wingdings 2" panose="05020102010507070707" pitchFamily="18" charset="2"/>
                  <a:buChar char=""/>
                  <a:tabLst>
                    <a:tab pos="4473575" algn="l"/>
                  </a:tabLst>
                  <a:defRPr sz="2000">
                    <a:solidFill>
                      <a:schemeClr val="tx1"/>
                    </a:solidFill>
                    <a:latin typeface="Times New Roman" panose="02020603050405020304" pitchFamily="18" charset="0"/>
                  </a:defRPr>
                </a:lvl5pPr>
                <a:lvl6pPr marL="2514600" indent="-228600" eaLnBrk="0" fontAlgn="base" hangingPunct="0">
                  <a:spcBef>
                    <a:spcPts val="350"/>
                  </a:spcBef>
                  <a:spcAft>
                    <a:spcPct val="0"/>
                  </a:spcAft>
                  <a:buClr>
                    <a:schemeClr val="accent2"/>
                  </a:buClr>
                  <a:buFont typeface="Wingdings 2" panose="05020102010507070707" pitchFamily="18" charset="2"/>
                  <a:buChar char=""/>
                  <a:tabLst>
                    <a:tab pos="4473575" algn="l"/>
                  </a:tabLst>
                  <a:defRPr sz="2000">
                    <a:solidFill>
                      <a:schemeClr val="tx1"/>
                    </a:solidFill>
                    <a:latin typeface="Times New Roman" panose="02020603050405020304" pitchFamily="18" charset="0"/>
                  </a:defRPr>
                </a:lvl6pPr>
                <a:lvl7pPr marL="2971800" indent="-228600" eaLnBrk="0" fontAlgn="base" hangingPunct="0">
                  <a:spcBef>
                    <a:spcPts val="350"/>
                  </a:spcBef>
                  <a:spcAft>
                    <a:spcPct val="0"/>
                  </a:spcAft>
                  <a:buClr>
                    <a:schemeClr val="accent2"/>
                  </a:buClr>
                  <a:buFont typeface="Wingdings 2" panose="05020102010507070707" pitchFamily="18" charset="2"/>
                  <a:buChar char=""/>
                  <a:tabLst>
                    <a:tab pos="4473575" algn="l"/>
                  </a:tabLst>
                  <a:defRPr sz="2000">
                    <a:solidFill>
                      <a:schemeClr val="tx1"/>
                    </a:solidFill>
                    <a:latin typeface="Times New Roman" panose="02020603050405020304" pitchFamily="18" charset="0"/>
                  </a:defRPr>
                </a:lvl7pPr>
                <a:lvl8pPr marL="3429000" indent="-228600" eaLnBrk="0" fontAlgn="base" hangingPunct="0">
                  <a:spcBef>
                    <a:spcPts val="350"/>
                  </a:spcBef>
                  <a:spcAft>
                    <a:spcPct val="0"/>
                  </a:spcAft>
                  <a:buClr>
                    <a:schemeClr val="accent2"/>
                  </a:buClr>
                  <a:buFont typeface="Wingdings 2" panose="05020102010507070707" pitchFamily="18" charset="2"/>
                  <a:buChar char=""/>
                  <a:tabLst>
                    <a:tab pos="4473575" algn="l"/>
                  </a:tabLst>
                  <a:defRPr sz="2000">
                    <a:solidFill>
                      <a:schemeClr val="tx1"/>
                    </a:solidFill>
                    <a:latin typeface="Times New Roman" panose="02020603050405020304" pitchFamily="18" charset="0"/>
                  </a:defRPr>
                </a:lvl8pPr>
                <a:lvl9pPr marL="3886200" indent="-228600" eaLnBrk="0" fontAlgn="base" hangingPunct="0">
                  <a:spcBef>
                    <a:spcPts val="350"/>
                  </a:spcBef>
                  <a:spcAft>
                    <a:spcPct val="0"/>
                  </a:spcAft>
                  <a:buClr>
                    <a:schemeClr val="accent2"/>
                  </a:buClr>
                  <a:buFont typeface="Wingdings 2" panose="05020102010507070707" pitchFamily="18" charset="2"/>
                  <a:buChar char=""/>
                  <a:tabLst>
                    <a:tab pos="4473575" algn="l"/>
                  </a:tabLst>
                  <a:defRPr sz="2000">
                    <a:solidFill>
                      <a:schemeClr val="tx1"/>
                    </a:solidFill>
                    <a:latin typeface="Times New Roman" panose="02020603050405020304" pitchFamily="18" charset="0"/>
                  </a:defRPr>
                </a:lvl9pPr>
              </a:lstStyle>
              <a:p>
                <a:pPr algn="ctr">
                  <a:spcBef>
                    <a:spcPct val="50000"/>
                  </a:spcBef>
                  <a:buClrTx/>
                  <a:buSzTx/>
                  <a:buFontTx/>
                  <a:buNone/>
                </a:pPr>
                <a:r>
                  <a:rPr lang="en-US" altLang="cs-CZ" sz="1800" b="1" i="1">
                    <a:latin typeface="Arial" panose="020B0604020202020204" pitchFamily="34" charset="0"/>
                  </a:rPr>
                  <a:t>Cyclooxygen</a:t>
                </a:r>
                <a:r>
                  <a:rPr lang="sk-SK" altLang="cs-CZ" sz="1800" b="1" i="1">
                    <a:latin typeface="Arial" panose="020B0604020202020204" pitchFamily="34" charset="0"/>
                  </a:rPr>
                  <a:t>áza</a:t>
                </a:r>
                <a:endParaRPr lang="en-US" altLang="cs-CZ" sz="1800" b="1" i="1">
                  <a:latin typeface="Arial" panose="020B0604020202020204" pitchFamily="34" charset="0"/>
                </a:endParaRPr>
              </a:p>
            </p:txBody>
          </p:sp>
          <p:sp>
            <p:nvSpPr>
              <p:cNvPr id="58389" name="AutoShape 13">
                <a:extLst>
                  <a:ext uri="{FF2B5EF4-FFF2-40B4-BE49-F238E27FC236}">
                    <a16:creationId xmlns:a16="http://schemas.microsoft.com/office/drawing/2014/main" id="{340A06A6-F28C-4F32-956B-6F15D1B2700D}"/>
                  </a:ext>
                </a:extLst>
              </p:cNvPr>
              <p:cNvSpPr>
                <a:spLocks noChangeArrowheads="1"/>
              </p:cNvSpPr>
              <p:nvPr/>
            </p:nvSpPr>
            <p:spPr bwMode="auto">
              <a:xfrm>
                <a:off x="3408" y="2763"/>
                <a:ext cx="864" cy="336"/>
              </a:xfrm>
              <a:prstGeom prst="curvedDownArrow">
                <a:avLst>
                  <a:gd name="adj1" fmla="val 51429"/>
                  <a:gd name="adj2" fmla="val 102857"/>
                  <a:gd name="adj3" fmla="val 33333"/>
                </a:avLst>
              </a:prstGeom>
              <a:noFill/>
              <a:ln w="28575">
                <a:solidFill>
                  <a:schemeClr val="tx1"/>
                </a:solidFill>
                <a:miter lim="800000"/>
                <a:headEnd type="none" w="sm" len="sm"/>
                <a:tailEnd/>
              </a:ln>
              <a:extLst>
                <a:ext uri="{909E8E84-426E-40DD-AFC4-6F175D3DCCD1}">
                  <a14:hiddenFill xmlns:a14="http://schemas.microsoft.com/office/drawing/2010/main">
                    <a:solidFill>
                      <a:srgbClr val="FFFFFF"/>
                    </a:solidFill>
                  </a14:hiddenFill>
                </a:ext>
              </a:extLst>
            </p:spPr>
            <p:txBody>
              <a:bodyPr wrap="none" anchor="ctr"/>
              <a:lstStyle>
                <a:lvl1pPr>
                  <a:spcBef>
                    <a:spcPts val="400"/>
                  </a:spcBef>
                  <a:buClr>
                    <a:schemeClr val="accent1"/>
                  </a:buClr>
                  <a:buSzPct val="68000"/>
                  <a:buFont typeface="Wingdings 3" panose="05040102010807070707" pitchFamily="18" charset="2"/>
                  <a:buChar char=""/>
                  <a:defRPr sz="2700">
                    <a:solidFill>
                      <a:schemeClr val="tx1"/>
                    </a:solidFill>
                    <a:latin typeface="Times New Roman" panose="02020603050405020304" pitchFamily="18" charset="0"/>
                  </a:defRPr>
                </a:lvl1pPr>
                <a:lvl2pPr marL="742950" indent="-285750">
                  <a:spcBef>
                    <a:spcPts val="325"/>
                  </a:spcBef>
                  <a:buClr>
                    <a:schemeClr val="accent1"/>
                  </a:buClr>
                  <a:buFont typeface="Verdana" panose="020B0604030504040204" pitchFamily="34" charset="0"/>
                  <a:buChar char="◦"/>
                  <a:defRPr sz="2300">
                    <a:solidFill>
                      <a:schemeClr val="tx1"/>
                    </a:solidFill>
                    <a:latin typeface="Times New Roman" panose="02020603050405020304" pitchFamily="18" charset="0"/>
                  </a:defRPr>
                </a:lvl2pPr>
                <a:lvl3pPr marL="1143000" indent="-228600">
                  <a:spcBef>
                    <a:spcPts val="350"/>
                  </a:spcBef>
                  <a:buClr>
                    <a:schemeClr val="accent2"/>
                  </a:buClr>
                  <a:buSzPct val="100000"/>
                  <a:buFont typeface="Wingdings 2" panose="05020102010507070707" pitchFamily="18" charset="2"/>
                  <a:buChar char=""/>
                  <a:defRPr sz="2100">
                    <a:solidFill>
                      <a:schemeClr val="tx1"/>
                    </a:solidFill>
                    <a:latin typeface="Times New Roman" panose="02020603050405020304" pitchFamily="18" charset="0"/>
                  </a:defRPr>
                </a:lvl3pPr>
                <a:lvl4pPr marL="1600200" indent="-228600">
                  <a:spcBef>
                    <a:spcPts val="350"/>
                  </a:spcBef>
                  <a:buClr>
                    <a:schemeClr val="accent2"/>
                  </a:buClr>
                  <a:buFont typeface="Wingdings 2" panose="05020102010507070707" pitchFamily="18" charset="2"/>
                  <a:buChar char=""/>
                  <a:defRPr sz="1900">
                    <a:solidFill>
                      <a:schemeClr val="tx1"/>
                    </a:solidFill>
                    <a:latin typeface="Times New Roman" panose="02020603050405020304" pitchFamily="18" charset="0"/>
                  </a:defRPr>
                </a:lvl4pPr>
                <a:lvl5pPr marL="2057400" indent="-228600">
                  <a:spcBef>
                    <a:spcPts val="350"/>
                  </a:spcBef>
                  <a:buClr>
                    <a:schemeClr val="accent2"/>
                  </a:buClr>
                  <a:buFont typeface="Wingdings 2" panose="05020102010507070707" pitchFamily="18" charset="2"/>
                  <a:buChar char=""/>
                  <a:defRPr sz="2000">
                    <a:solidFill>
                      <a:schemeClr val="tx1"/>
                    </a:solidFill>
                    <a:latin typeface="Times New Roman" panose="02020603050405020304" pitchFamily="18" charset="0"/>
                  </a:defRPr>
                </a:lvl5pPr>
                <a:lvl6pPr marL="2514600" indent="-228600" eaLnBrk="0" fontAlgn="base" hangingPunct="0">
                  <a:spcBef>
                    <a:spcPts val="350"/>
                  </a:spcBef>
                  <a:spcAft>
                    <a:spcPct val="0"/>
                  </a:spcAft>
                  <a:buClr>
                    <a:schemeClr val="accent2"/>
                  </a:buClr>
                  <a:buFont typeface="Wingdings 2" panose="05020102010507070707" pitchFamily="18" charset="2"/>
                  <a:buChar char=""/>
                  <a:defRPr sz="2000">
                    <a:solidFill>
                      <a:schemeClr val="tx1"/>
                    </a:solidFill>
                    <a:latin typeface="Times New Roman" panose="02020603050405020304" pitchFamily="18" charset="0"/>
                  </a:defRPr>
                </a:lvl6pPr>
                <a:lvl7pPr marL="2971800" indent="-228600" eaLnBrk="0" fontAlgn="base" hangingPunct="0">
                  <a:spcBef>
                    <a:spcPts val="350"/>
                  </a:spcBef>
                  <a:spcAft>
                    <a:spcPct val="0"/>
                  </a:spcAft>
                  <a:buClr>
                    <a:schemeClr val="accent2"/>
                  </a:buClr>
                  <a:buFont typeface="Wingdings 2" panose="05020102010507070707" pitchFamily="18" charset="2"/>
                  <a:buChar char=""/>
                  <a:defRPr sz="2000">
                    <a:solidFill>
                      <a:schemeClr val="tx1"/>
                    </a:solidFill>
                    <a:latin typeface="Times New Roman" panose="02020603050405020304" pitchFamily="18" charset="0"/>
                  </a:defRPr>
                </a:lvl7pPr>
                <a:lvl8pPr marL="3429000" indent="-228600" eaLnBrk="0" fontAlgn="base" hangingPunct="0">
                  <a:spcBef>
                    <a:spcPts val="350"/>
                  </a:spcBef>
                  <a:spcAft>
                    <a:spcPct val="0"/>
                  </a:spcAft>
                  <a:buClr>
                    <a:schemeClr val="accent2"/>
                  </a:buClr>
                  <a:buFont typeface="Wingdings 2" panose="05020102010507070707" pitchFamily="18" charset="2"/>
                  <a:buChar char=""/>
                  <a:defRPr sz="2000">
                    <a:solidFill>
                      <a:schemeClr val="tx1"/>
                    </a:solidFill>
                    <a:latin typeface="Times New Roman" panose="02020603050405020304" pitchFamily="18" charset="0"/>
                  </a:defRPr>
                </a:lvl8pPr>
                <a:lvl9pPr marL="3886200" indent="-228600" eaLnBrk="0" fontAlgn="base" hangingPunct="0">
                  <a:spcBef>
                    <a:spcPts val="350"/>
                  </a:spcBef>
                  <a:spcAft>
                    <a:spcPct val="0"/>
                  </a:spcAft>
                  <a:buClr>
                    <a:schemeClr val="accent2"/>
                  </a:buClr>
                  <a:buFont typeface="Wingdings 2" panose="05020102010507070707" pitchFamily="18" charset="2"/>
                  <a:buChar char=""/>
                  <a:defRPr sz="2000">
                    <a:solidFill>
                      <a:schemeClr val="tx1"/>
                    </a:solidFill>
                    <a:latin typeface="Times New Roman" panose="02020603050405020304" pitchFamily="18" charset="0"/>
                  </a:defRPr>
                </a:lvl9pPr>
              </a:lstStyle>
              <a:p>
                <a:pPr eaLnBrk="1" hangingPunct="1">
                  <a:spcBef>
                    <a:spcPct val="0"/>
                  </a:spcBef>
                  <a:buClrTx/>
                  <a:buSzTx/>
                  <a:buFontTx/>
                  <a:buNone/>
                </a:pPr>
                <a:endParaRPr lang="cs-CZ" altLang="cs-CZ" sz="1800"/>
              </a:p>
            </p:txBody>
          </p:sp>
          <p:sp>
            <p:nvSpPr>
              <p:cNvPr id="58390" name="AutoShape 14">
                <a:extLst>
                  <a:ext uri="{FF2B5EF4-FFF2-40B4-BE49-F238E27FC236}">
                    <a16:creationId xmlns:a16="http://schemas.microsoft.com/office/drawing/2014/main" id="{7F9A996A-03CC-4805-9965-C2DE10CDB0B6}"/>
                  </a:ext>
                </a:extLst>
              </p:cNvPr>
              <p:cNvSpPr>
                <a:spLocks noChangeArrowheads="1"/>
              </p:cNvSpPr>
              <p:nvPr/>
            </p:nvSpPr>
            <p:spPr bwMode="auto">
              <a:xfrm flipV="1">
                <a:off x="3408" y="2179"/>
                <a:ext cx="864" cy="336"/>
              </a:xfrm>
              <a:prstGeom prst="curvedDownArrow">
                <a:avLst>
                  <a:gd name="adj1" fmla="val 51429"/>
                  <a:gd name="adj2" fmla="val 102857"/>
                  <a:gd name="adj3" fmla="val 33333"/>
                </a:avLst>
              </a:prstGeom>
              <a:noFill/>
              <a:ln w="28575">
                <a:solidFill>
                  <a:schemeClr val="tx1"/>
                </a:solidFill>
                <a:miter lim="800000"/>
                <a:headEnd type="none" w="sm" len="sm"/>
                <a:tailEnd/>
              </a:ln>
              <a:extLst>
                <a:ext uri="{909E8E84-426E-40DD-AFC4-6F175D3DCCD1}">
                  <a14:hiddenFill xmlns:a14="http://schemas.microsoft.com/office/drawing/2010/main">
                    <a:solidFill>
                      <a:srgbClr val="FFFFFF"/>
                    </a:solidFill>
                  </a14:hiddenFill>
                </a:ext>
              </a:extLst>
            </p:spPr>
            <p:txBody>
              <a:bodyPr rot="10800000" wrap="none" anchor="ctr"/>
              <a:lstStyle>
                <a:lvl1pPr>
                  <a:spcBef>
                    <a:spcPts val="400"/>
                  </a:spcBef>
                  <a:buClr>
                    <a:schemeClr val="accent1"/>
                  </a:buClr>
                  <a:buSzPct val="68000"/>
                  <a:buFont typeface="Wingdings 3" panose="05040102010807070707" pitchFamily="18" charset="2"/>
                  <a:buChar char=""/>
                  <a:defRPr sz="2700">
                    <a:solidFill>
                      <a:schemeClr val="tx1"/>
                    </a:solidFill>
                    <a:latin typeface="Times New Roman" panose="02020603050405020304" pitchFamily="18" charset="0"/>
                  </a:defRPr>
                </a:lvl1pPr>
                <a:lvl2pPr marL="742950" indent="-285750">
                  <a:spcBef>
                    <a:spcPts val="325"/>
                  </a:spcBef>
                  <a:buClr>
                    <a:schemeClr val="accent1"/>
                  </a:buClr>
                  <a:buFont typeface="Verdana" panose="020B0604030504040204" pitchFamily="34" charset="0"/>
                  <a:buChar char="◦"/>
                  <a:defRPr sz="2300">
                    <a:solidFill>
                      <a:schemeClr val="tx1"/>
                    </a:solidFill>
                    <a:latin typeface="Times New Roman" panose="02020603050405020304" pitchFamily="18" charset="0"/>
                  </a:defRPr>
                </a:lvl2pPr>
                <a:lvl3pPr marL="1143000" indent="-228600">
                  <a:spcBef>
                    <a:spcPts val="350"/>
                  </a:spcBef>
                  <a:buClr>
                    <a:schemeClr val="accent2"/>
                  </a:buClr>
                  <a:buSzPct val="100000"/>
                  <a:buFont typeface="Wingdings 2" panose="05020102010507070707" pitchFamily="18" charset="2"/>
                  <a:buChar char=""/>
                  <a:defRPr sz="2100">
                    <a:solidFill>
                      <a:schemeClr val="tx1"/>
                    </a:solidFill>
                    <a:latin typeface="Times New Roman" panose="02020603050405020304" pitchFamily="18" charset="0"/>
                  </a:defRPr>
                </a:lvl3pPr>
                <a:lvl4pPr marL="1600200" indent="-228600">
                  <a:spcBef>
                    <a:spcPts val="350"/>
                  </a:spcBef>
                  <a:buClr>
                    <a:schemeClr val="accent2"/>
                  </a:buClr>
                  <a:buFont typeface="Wingdings 2" panose="05020102010507070707" pitchFamily="18" charset="2"/>
                  <a:buChar char=""/>
                  <a:defRPr sz="1900">
                    <a:solidFill>
                      <a:schemeClr val="tx1"/>
                    </a:solidFill>
                    <a:latin typeface="Times New Roman" panose="02020603050405020304" pitchFamily="18" charset="0"/>
                  </a:defRPr>
                </a:lvl4pPr>
                <a:lvl5pPr marL="2057400" indent="-228600">
                  <a:spcBef>
                    <a:spcPts val="350"/>
                  </a:spcBef>
                  <a:buClr>
                    <a:schemeClr val="accent2"/>
                  </a:buClr>
                  <a:buFont typeface="Wingdings 2" panose="05020102010507070707" pitchFamily="18" charset="2"/>
                  <a:buChar char=""/>
                  <a:defRPr sz="2000">
                    <a:solidFill>
                      <a:schemeClr val="tx1"/>
                    </a:solidFill>
                    <a:latin typeface="Times New Roman" panose="02020603050405020304" pitchFamily="18" charset="0"/>
                  </a:defRPr>
                </a:lvl5pPr>
                <a:lvl6pPr marL="2514600" indent="-228600" eaLnBrk="0" fontAlgn="base" hangingPunct="0">
                  <a:spcBef>
                    <a:spcPts val="350"/>
                  </a:spcBef>
                  <a:spcAft>
                    <a:spcPct val="0"/>
                  </a:spcAft>
                  <a:buClr>
                    <a:schemeClr val="accent2"/>
                  </a:buClr>
                  <a:buFont typeface="Wingdings 2" panose="05020102010507070707" pitchFamily="18" charset="2"/>
                  <a:buChar char=""/>
                  <a:defRPr sz="2000">
                    <a:solidFill>
                      <a:schemeClr val="tx1"/>
                    </a:solidFill>
                    <a:latin typeface="Times New Roman" panose="02020603050405020304" pitchFamily="18" charset="0"/>
                  </a:defRPr>
                </a:lvl6pPr>
                <a:lvl7pPr marL="2971800" indent="-228600" eaLnBrk="0" fontAlgn="base" hangingPunct="0">
                  <a:spcBef>
                    <a:spcPts val="350"/>
                  </a:spcBef>
                  <a:spcAft>
                    <a:spcPct val="0"/>
                  </a:spcAft>
                  <a:buClr>
                    <a:schemeClr val="accent2"/>
                  </a:buClr>
                  <a:buFont typeface="Wingdings 2" panose="05020102010507070707" pitchFamily="18" charset="2"/>
                  <a:buChar char=""/>
                  <a:defRPr sz="2000">
                    <a:solidFill>
                      <a:schemeClr val="tx1"/>
                    </a:solidFill>
                    <a:latin typeface="Times New Roman" panose="02020603050405020304" pitchFamily="18" charset="0"/>
                  </a:defRPr>
                </a:lvl7pPr>
                <a:lvl8pPr marL="3429000" indent="-228600" eaLnBrk="0" fontAlgn="base" hangingPunct="0">
                  <a:spcBef>
                    <a:spcPts val="350"/>
                  </a:spcBef>
                  <a:spcAft>
                    <a:spcPct val="0"/>
                  </a:spcAft>
                  <a:buClr>
                    <a:schemeClr val="accent2"/>
                  </a:buClr>
                  <a:buFont typeface="Wingdings 2" panose="05020102010507070707" pitchFamily="18" charset="2"/>
                  <a:buChar char=""/>
                  <a:defRPr sz="2000">
                    <a:solidFill>
                      <a:schemeClr val="tx1"/>
                    </a:solidFill>
                    <a:latin typeface="Times New Roman" panose="02020603050405020304" pitchFamily="18" charset="0"/>
                  </a:defRPr>
                </a:lvl8pPr>
                <a:lvl9pPr marL="3886200" indent="-228600" eaLnBrk="0" fontAlgn="base" hangingPunct="0">
                  <a:spcBef>
                    <a:spcPts val="350"/>
                  </a:spcBef>
                  <a:spcAft>
                    <a:spcPct val="0"/>
                  </a:spcAft>
                  <a:buClr>
                    <a:schemeClr val="accent2"/>
                  </a:buClr>
                  <a:buFont typeface="Wingdings 2" panose="05020102010507070707" pitchFamily="18" charset="2"/>
                  <a:buChar char=""/>
                  <a:defRPr sz="2000">
                    <a:solidFill>
                      <a:schemeClr val="tx1"/>
                    </a:solidFill>
                    <a:latin typeface="Times New Roman" panose="02020603050405020304" pitchFamily="18" charset="0"/>
                  </a:defRPr>
                </a:lvl9pPr>
              </a:lstStyle>
              <a:p>
                <a:pPr eaLnBrk="1" hangingPunct="1">
                  <a:spcBef>
                    <a:spcPct val="0"/>
                  </a:spcBef>
                  <a:buClrTx/>
                  <a:buSzTx/>
                  <a:buFontTx/>
                  <a:buNone/>
                </a:pPr>
                <a:endParaRPr lang="cs-CZ" altLang="cs-CZ" sz="1800"/>
              </a:p>
            </p:txBody>
          </p:sp>
        </p:grpSp>
        <p:grpSp>
          <p:nvGrpSpPr>
            <p:cNvPr id="58380" name="Group 15">
              <a:extLst>
                <a:ext uri="{FF2B5EF4-FFF2-40B4-BE49-F238E27FC236}">
                  <a16:creationId xmlns:a16="http://schemas.microsoft.com/office/drawing/2014/main" id="{AA2523C3-6E13-4890-AB60-B3D4259496EE}"/>
                </a:ext>
              </a:extLst>
            </p:cNvPr>
            <p:cNvGrpSpPr>
              <a:grpSpLocks/>
            </p:cNvGrpSpPr>
            <p:nvPr/>
          </p:nvGrpSpPr>
          <p:grpSpPr bwMode="auto">
            <a:xfrm>
              <a:off x="1511" y="2206"/>
              <a:ext cx="1248" cy="920"/>
              <a:chOff x="1392" y="2179"/>
              <a:chExt cx="1248" cy="920"/>
            </a:xfrm>
          </p:grpSpPr>
          <p:sp>
            <p:nvSpPr>
              <p:cNvPr id="58385" name="Text Box 16">
                <a:extLst>
                  <a:ext uri="{FF2B5EF4-FFF2-40B4-BE49-F238E27FC236}">
                    <a16:creationId xmlns:a16="http://schemas.microsoft.com/office/drawing/2014/main" id="{6F3B3E2A-9077-4348-8B04-CE18C68DDF29}"/>
                  </a:ext>
                </a:extLst>
              </p:cNvPr>
              <p:cNvSpPr txBox="1">
                <a:spLocks noChangeArrowheads="1"/>
              </p:cNvSpPr>
              <p:nvPr/>
            </p:nvSpPr>
            <p:spPr bwMode="auto">
              <a:xfrm>
                <a:off x="1392" y="2515"/>
                <a:ext cx="1248" cy="221"/>
              </a:xfrm>
              <a:prstGeom prst="rect">
                <a:avLst/>
              </a:prstGeom>
              <a:noFill/>
              <a:ln w="28575">
                <a:solidFill>
                  <a:schemeClr val="tx1"/>
                </a:solidFill>
                <a:miter lim="800000"/>
                <a:headEnd type="none" w="sm" len="sm"/>
                <a:tailEnd/>
              </a:ln>
              <a:extLst>
                <a:ext uri="{909E8E84-426E-40DD-AFC4-6F175D3DCCD1}">
                  <a14:hiddenFill xmlns:a14="http://schemas.microsoft.com/office/drawing/2010/main">
                    <a:solidFill>
                      <a:srgbClr val="FFFFFF"/>
                    </a:solidFill>
                  </a14:hiddenFill>
                </a:ext>
              </a:extLst>
            </p:spPr>
            <p:txBody>
              <a:bodyPr>
                <a:spAutoFit/>
              </a:bodyPr>
              <a:lstStyle>
                <a:lvl1pPr>
                  <a:spcBef>
                    <a:spcPts val="400"/>
                  </a:spcBef>
                  <a:buClr>
                    <a:schemeClr val="accent1"/>
                  </a:buClr>
                  <a:buSzPct val="68000"/>
                  <a:buFont typeface="Wingdings 3" panose="05040102010807070707" pitchFamily="18" charset="2"/>
                  <a:buChar char=""/>
                  <a:tabLst>
                    <a:tab pos="4473575" algn="l"/>
                  </a:tabLst>
                  <a:defRPr sz="2700">
                    <a:solidFill>
                      <a:schemeClr val="tx1"/>
                    </a:solidFill>
                    <a:latin typeface="Times New Roman" panose="02020603050405020304" pitchFamily="18" charset="0"/>
                  </a:defRPr>
                </a:lvl1pPr>
                <a:lvl2pPr marL="742950" indent="-285750">
                  <a:spcBef>
                    <a:spcPts val="325"/>
                  </a:spcBef>
                  <a:buClr>
                    <a:schemeClr val="accent1"/>
                  </a:buClr>
                  <a:buFont typeface="Verdana" panose="020B0604030504040204" pitchFamily="34" charset="0"/>
                  <a:buChar char="◦"/>
                  <a:tabLst>
                    <a:tab pos="4473575" algn="l"/>
                  </a:tabLst>
                  <a:defRPr sz="2300">
                    <a:solidFill>
                      <a:schemeClr val="tx1"/>
                    </a:solidFill>
                    <a:latin typeface="Times New Roman" panose="02020603050405020304" pitchFamily="18" charset="0"/>
                  </a:defRPr>
                </a:lvl2pPr>
                <a:lvl3pPr marL="1143000" indent="-228600">
                  <a:spcBef>
                    <a:spcPts val="350"/>
                  </a:spcBef>
                  <a:buClr>
                    <a:schemeClr val="accent2"/>
                  </a:buClr>
                  <a:buSzPct val="100000"/>
                  <a:buFont typeface="Wingdings 2" panose="05020102010507070707" pitchFamily="18" charset="2"/>
                  <a:buChar char=""/>
                  <a:tabLst>
                    <a:tab pos="4473575" algn="l"/>
                  </a:tabLst>
                  <a:defRPr sz="2100">
                    <a:solidFill>
                      <a:schemeClr val="tx1"/>
                    </a:solidFill>
                    <a:latin typeface="Times New Roman" panose="02020603050405020304" pitchFamily="18" charset="0"/>
                  </a:defRPr>
                </a:lvl3pPr>
                <a:lvl4pPr marL="1600200" indent="-228600">
                  <a:spcBef>
                    <a:spcPts val="350"/>
                  </a:spcBef>
                  <a:buClr>
                    <a:schemeClr val="accent2"/>
                  </a:buClr>
                  <a:buFont typeface="Wingdings 2" panose="05020102010507070707" pitchFamily="18" charset="2"/>
                  <a:buChar char=""/>
                  <a:tabLst>
                    <a:tab pos="4473575" algn="l"/>
                  </a:tabLst>
                  <a:defRPr sz="1900">
                    <a:solidFill>
                      <a:schemeClr val="tx1"/>
                    </a:solidFill>
                    <a:latin typeface="Times New Roman" panose="02020603050405020304" pitchFamily="18" charset="0"/>
                  </a:defRPr>
                </a:lvl4pPr>
                <a:lvl5pPr marL="2057400" indent="-228600">
                  <a:spcBef>
                    <a:spcPts val="350"/>
                  </a:spcBef>
                  <a:buClr>
                    <a:schemeClr val="accent2"/>
                  </a:buClr>
                  <a:buFont typeface="Wingdings 2" panose="05020102010507070707" pitchFamily="18" charset="2"/>
                  <a:buChar char=""/>
                  <a:tabLst>
                    <a:tab pos="4473575" algn="l"/>
                  </a:tabLst>
                  <a:defRPr sz="2000">
                    <a:solidFill>
                      <a:schemeClr val="tx1"/>
                    </a:solidFill>
                    <a:latin typeface="Times New Roman" panose="02020603050405020304" pitchFamily="18" charset="0"/>
                  </a:defRPr>
                </a:lvl5pPr>
                <a:lvl6pPr marL="2514600" indent="-228600" eaLnBrk="0" fontAlgn="base" hangingPunct="0">
                  <a:spcBef>
                    <a:spcPts val="350"/>
                  </a:spcBef>
                  <a:spcAft>
                    <a:spcPct val="0"/>
                  </a:spcAft>
                  <a:buClr>
                    <a:schemeClr val="accent2"/>
                  </a:buClr>
                  <a:buFont typeface="Wingdings 2" panose="05020102010507070707" pitchFamily="18" charset="2"/>
                  <a:buChar char=""/>
                  <a:tabLst>
                    <a:tab pos="4473575" algn="l"/>
                  </a:tabLst>
                  <a:defRPr sz="2000">
                    <a:solidFill>
                      <a:schemeClr val="tx1"/>
                    </a:solidFill>
                    <a:latin typeface="Times New Roman" panose="02020603050405020304" pitchFamily="18" charset="0"/>
                  </a:defRPr>
                </a:lvl6pPr>
                <a:lvl7pPr marL="2971800" indent="-228600" eaLnBrk="0" fontAlgn="base" hangingPunct="0">
                  <a:spcBef>
                    <a:spcPts val="350"/>
                  </a:spcBef>
                  <a:spcAft>
                    <a:spcPct val="0"/>
                  </a:spcAft>
                  <a:buClr>
                    <a:schemeClr val="accent2"/>
                  </a:buClr>
                  <a:buFont typeface="Wingdings 2" panose="05020102010507070707" pitchFamily="18" charset="2"/>
                  <a:buChar char=""/>
                  <a:tabLst>
                    <a:tab pos="4473575" algn="l"/>
                  </a:tabLst>
                  <a:defRPr sz="2000">
                    <a:solidFill>
                      <a:schemeClr val="tx1"/>
                    </a:solidFill>
                    <a:latin typeface="Times New Roman" panose="02020603050405020304" pitchFamily="18" charset="0"/>
                  </a:defRPr>
                </a:lvl7pPr>
                <a:lvl8pPr marL="3429000" indent="-228600" eaLnBrk="0" fontAlgn="base" hangingPunct="0">
                  <a:spcBef>
                    <a:spcPts val="350"/>
                  </a:spcBef>
                  <a:spcAft>
                    <a:spcPct val="0"/>
                  </a:spcAft>
                  <a:buClr>
                    <a:schemeClr val="accent2"/>
                  </a:buClr>
                  <a:buFont typeface="Wingdings 2" panose="05020102010507070707" pitchFamily="18" charset="2"/>
                  <a:buChar char=""/>
                  <a:tabLst>
                    <a:tab pos="4473575" algn="l"/>
                  </a:tabLst>
                  <a:defRPr sz="2000">
                    <a:solidFill>
                      <a:schemeClr val="tx1"/>
                    </a:solidFill>
                    <a:latin typeface="Times New Roman" panose="02020603050405020304" pitchFamily="18" charset="0"/>
                  </a:defRPr>
                </a:lvl8pPr>
                <a:lvl9pPr marL="3886200" indent="-228600" eaLnBrk="0" fontAlgn="base" hangingPunct="0">
                  <a:spcBef>
                    <a:spcPts val="350"/>
                  </a:spcBef>
                  <a:spcAft>
                    <a:spcPct val="0"/>
                  </a:spcAft>
                  <a:buClr>
                    <a:schemeClr val="accent2"/>
                  </a:buClr>
                  <a:buFont typeface="Wingdings 2" panose="05020102010507070707" pitchFamily="18" charset="2"/>
                  <a:buChar char=""/>
                  <a:tabLst>
                    <a:tab pos="4473575" algn="l"/>
                  </a:tabLst>
                  <a:defRPr sz="2000">
                    <a:solidFill>
                      <a:schemeClr val="tx1"/>
                    </a:solidFill>
                    <a:latin typeface="Times New Roman" panose="02020603050405020304" pitchFamily="18" charset="0"/>
                  </a:defRPr>
                </a:lvl9pPr>
              </a:lstStyle>
              <a:p>
                <a:pPr algn="ctr">
                  <a:spcBef>
                    <a:spcPct val="50000"/>
                  </a:spcBef>
                  <a:buClrTx/>
                  <a:buSzTx/>
                  <a:buFontTx/>
                  <a:buNone/>
                </a:pPr>
                <a:r>
                  <a:rPr lang="en-US" altLang="cs-CZ" sz="1800" b="1" i="1">
                    <a:latin typeface="Arial" panose="020B0604020202020204" pitchFamily="34" charset="0"/>
                  </a:rPr>
                  <a:t>Lipoxygen</a:t>
                </a:r>
                <a:r>
                  <a:rPr lang="sk-SK" altLang="cs-CZ" sz="1800" b="1" i="1">
                    <a:latin typeface="Arial" panose="020B0604020202020204" pitchFamily="34" charset="0"/>
                  </a:rPr>
                  <a:t>áza</a:t>
                </a:r>
                <a:endParaRPr lang="en-US" altLang="cs-CZ" sz="1800" b="1" i="1">
                  <a:latin typeface="Arial" panose="020B0604020202020204" pitchFamily="34" charset="0"/>
                </a:endParaRPr>
              </a:p>
            </p:txBody>
          </p:sp>
          <p:sp>
            <p:nvSpPr>
              <p:cNvPr id="58386" name="AutoShape 17">
                <a:extLst>
                  <a:ext uri="{FF2B5EF4-FFF2-40B4-BE49-F238E27FC236}">
                    <a16:creationId xmlns:a16="http://schemas.microsoft.com/office/drawing/2014/main" id="{0D19E9F4-EA8D-411F-8043-7C8AAC08C8F4}"/>
                  </a:ext>
                </a:extLst>
              </p:cNvPr>
              <p:cNvSpPr>
                <a:spLocks noChangeArrowheads="1"/>
              </p:cNvSpPr>
              <p:nvPr/>
            </p:nvSpPr>
            <p:spPr bwMode="auto">
              <a:xfrm flipH="1">
                <a:off x="1536" y="2763"/>
                <a:ext cx="864" cy="336"/>
              </a:xfrm>
              <a:prstGeom prst="curvedDownArrow">
                <a:avLst>
                  <a:gd name="adj1" fmla="val 51429"/>
                  <a:gd name="adj2" fmla="val 102857"/>
                  <a:gd name="adj3" fmla="val 33333"/>
                </a:avLst>
              </a:prstGeom>
              <a:noFill/>
              <a:ln w="28575">
                <a:solidFill>
                  <a:schemeClr val="tx1"/>
                </a:solidFill>
                <a:miter lim="800000"/>
                <a:headEnd type="none" w="sm" len="sm"/>
                <a:tailEnd/>
              </a:ln>
              <a:extLst>
                <a:ext uri="{909E8E84-426E-40DD-AFC4-6F175D3DCCD1}">
                  <a14:hiddenFill xmlns:a14="http://schemas.microsoft.com/office/drawing/2010/main">
                    <a:solidFill>
                      <a:srgbClr val="FFFFFF"/>
                    </a:solidFill>
                  </a14:hiddenFill>
                </a:ext>
              </a:extLst>
            </p:spPr>
            <p:txBody>
              <a:bodyPr wrap="none" anchor="ctr"/>
              <a:lstStyle>
                <a:lvl1pPr>
                  <a:spcBef>
                    <a:spcPts val="400"/>
                  </a:spcBef>
                  <a:buClr>
                    <a:schemeClr val="accent1"/>
                  </a:buClr>
                  <a:buSzPct val="68000"/>
                  <a:buFont typeface="Wingdings 3" panose="05040102010807070707" pitchFamily="18" charset="2"/>
                  <a:buChar char=""/>
                  <a:defRPr sz="2700">
                    <a:solidFill>
                      <a:schemeClr val="tx1"/>
                    </a:solidFill>
                    <a:latin typeface="Times New Roman" panose="02020603050405020304" pitchFamily="18" charset="0"/>
                  </a:defRPr>
                </a:lvl1pPr>
                <a:lvl2pPr marL="742950" indent="-285750">
                  <a:spcBef>
                    <a:spcPts val="325"/>
                  </a:spcBef>
                  <a:buClr>
                    <a:schemeClr val="accent1"/>
                  </a:buClr>
                  <a:buFont typeface="Verdana" panose="020B0604030504040204" pitchFamily="34" charset="0"/>
                  <a:buChar char="◦"/>
                  <a:defRPr sz="2300">
                    <a:solidFill>
                      <a:schemeClr val="tx1"/>
                    </a:solidFill>
                    <a:latin typeface="Times New Roman" panose="02020603050405020304" pitchFamily="18" charset="0"/>
                  </a:defRPr>
                </a:lvl2pPr>
                <a:lvl3pPr marL="1143000" indent="-228600">
                  <a:spcBef>
                    <a:spcPts val="350"/>
                  </a:spcBef>
                  <a:buClr>
                    <a:schemeClr val="accent2"/>
                  </a:buClr>
                  <a:buSzPct val="100000"/>
                  <a:buFont typeface="Wingdings 2" panose="05020102010507070707" pitchFamily="18" charset="2"/>
                  <a:buChar char=""/>
                  <a:defRPr sz="2100">
                    <a:solidFill>
                      <a:schemeClr val="tx1"/>
                    </a:solidFill>
                    <a:latin typeface="Times New Roman" panose="02020603050405020304" pitchFamily="18" charset="0"/>
                  </a:defRPr>
                </a:lvl3pPr>
                <a:lvl4pPr marL="1600200" indent="-228600">
                  <a:spcBef>
                    <a:spcPts val="350"/>
                  </a:spcBef>
                  <a:buClr>
                    <a:schemeClr val="accent2"/>
                  </a:buClr>
                  <a:buFont typeface="Wingdings 2" panose="05020102010507070707" pitchFamily="18" charset="2"/>
                  <a:buChar char=""/>
                  <a:defRPr sz="1900">
                    <a:solidFill>
                      <a:schemeClr val="tx1"/>
                    </a:solidFill>
                    <a:latin typeface="Times New Roman" panose="02020603050405020304" pitchFamily="18" charset="0"/>
                  </a:defRPr>
                </a:lvl4pPr>
                <a:lvl5pPr marL="2057400" indent="-228600">
                  <a:spcBef>
                    <a:spcPts val="350"/>
                  </a:spcBef>
                  <a:buClr>
                    <a:schemeClr val="accent2"/>
                  </a:buClr>
                  <a:buFont typeface="Wingdings 2" panose="05020102010507070707" pitchFamily="18" charset="2"/>
                  <a:buChar char=""/>
                  <a:defRPr sz="2000">
                    <a:solidFill>
                      <a:schemeClr val="tx1"/>
                    </a:solidFill>
                    <a:latin typeface="Times New Roman" panose="02020603050405020304" pitchFamily="18" charset="0"/>
                  </a:defRPr>
                </a:lvl5pPr>
                <a:lvl6pPr marL="2514600" indent="-228600" eaLnBrk="0" fontAlgn="base" hangingPunct="0">
                  <a:spcBef>
                    <a:spcPts val="350"/>
                  </a:spcBef>
                  <a:spcAft>
                    <a:spcPct val="0"/>
                  </a:spcAft>
                  <a:buClr>
                    <a:schemeClr val="accent2"/>
                  </a:buClr>
                  <a:buFont typeface="Wingdings 2" panose="05020102010507070707" pitchFamily="18" charset="2"/>
                  <a:buChar char=""/>
                  <a:defRPr sz="2000">
                    <a:solidFill>
                      <a:schemeClr val="tx1"/>
                    </a:solidFill>
                    <a:latin typeface="Times New Roman" panose="02020603050405020304" pitchFamily="18" charset="0"/>
                  </a:defRPr>
                </a:lvl6pPr>
                <a:lvl7pPr marL="2971800" indent="-228600" eaLnBrk="0" fontAlgn="base" hangingPunct="0">
                  <a:spcBef>
                    <a:spcPts val="350"/>
                  </a:spcBef>
                  <a:spcAft>
                    <a:spcPct val="0"/>
                  </a:spcAft>
                  <a:buClr>
                    <a:schemeClr val="accent2"/>
                  </a:buClr>
                  <a:buFont typeface="Wingdings 2" panose="05020102010507070707" pitchFamily="18" charset="2"/>
                  <a:buChar char=""/>
                  <a:defRPr sz="2000">
                    <a:solidFill>
                      <a:schemeClr val="tx1"/>
                    </a:solidFill>
                    <a:latin typeface="Times New Roman" panose="02020603050405020304" pitchFamily="18" charset="0"/>
                  </a:defRPr>
                </a:lvl7pPr>
                <a:lvl8pPr marL="3429000" indent="-228600" eaLnBrk="0" fontAlgn="base" hangingPunct="0">
                  <a:spcBef>
                    <a:spcPts val="350"/>
                  </a:spcBef>
                  <a:spcAft>
                    <a:spcPct val="0"/>
                  </a:spcAft>
                  <a:buClr>
                    <a:schemeClr val="accent2"/>
                  </a:buClr>
                  <a:buFont typeface="Wingdings 2" panose="05020102010507070707" pitchFamily="18" charset="2"/>
                  <a:buChar char=""/>
                  <a:defRPr sz="2000">
                    <a:solidFill>
                      <a:schemeClr val="tx1"/>
                    </a:solidFill>
                    <a:latin typeface="Times New Roman" panose="02020603050405020304" pitchFamily="18" charset="0"/>
                  </a:defRPr>
                </a:lvl8pPr>
                <a:lvl9pPr marL="3886200" indent="-228600" eaLnBrk="0" fontAlgn="base" hangingPunct="0">
                  <a:spcBef>
                    <a:spcPts val="350"/>
                  </a:spcBef>
                  <a:spcAft>
                    <a:spcPct val="0"/>
                  </a:spcAft>
                  <a:buClr>
                    <a:schemeClr val="accent2"/>
                  </a:buClr>
                  <a:buFont typeface="Wingdings 2" panose="05020102010507070707" pitchFamily="18" charset="2"/>
                  <a:buChar char=""/>
                  <a:defRPr sz="2000">
                    <a:solidFill>
                      <a:schemeClr val="tx1"/>
                    </a:solidFill>
                    <a:latin typeface="Times New Roman" panose="02020603050405020304" pitchFamily="18" charset="0"/>
                  </a:defRPr>
                </a:lvl9pPr>
              </a:lstStyle>
              <a:p>
                <a:pPr eaLnBrk="1" hangingPunct="1">
                  <a:spcBef>
                    <a:spcPct val="0"/>
                  </a:spcBef>
                  <a:buClrTx/>
                  <a:buSzTx/>
                  <a:buFontTx/>
                  <a:buNone/>
                </a:pPr>
                <a:endParaRPr lang="cs-CZ" altLang="cs-CZ" sz="1800"/>
              </a:p>
            </p:txBody>
          </p:sp>
          <p:sp>
            <p:nvSpPr>
              <p:cNvPr id="58387" name="AutoShape 18">
                <a:extLst>
                  <a:ext uri="{FF2B5EF4-FFF2-40B4-BE49-F238E27FC236}">
                    <a16:creationId xmlns:a16="http://schemas.microsoft.com/office/drawing/2014/main" id="{8C9921A3-FDB6-4E7B-B830-885883406D2E}"/>
                  </a:ext>
                </a:extLst>
              </p:cNvPr>
              <p:cNvSpPr>
                <a:spLocks noChangeArrowheads="1"/>
              </p:cNvSpPr>
              <p:nvPr/>
            </p:nvSpPr>
            <p:spPr bwMode="auto">
              <a:xfrm flipH="1" flipV="1">
                <a:off x="1536" y="2179"/>
                <a:ext cx="864" cy="336"/>
              </a:xfrm>
              <a:prstGeom prst="curvedDownArrow">
                <a:avLst>
                  <a:gd name="adj1" fmla="val 51429"/>
                  <a:gd name="adj2" fmla="val 102857"/>
                  <a:gd name="adj3" fmla="val 33333"/>
                </a:avLst>
              </a:prstGeom>
              <a:noFill/>
              <a:ln w="28575">
                <a:solidFill>
                  <a:schemeClr val="tx1"/>
                </a:solidFill>
                <a:miter lim="800000"/>
                <a:headEnd type="none" w="sm" len="sm"/>
                <a:tailEnd/>
              </a:ln>
              <a:extLst>
                <a:ext uri="{909E8E84-426E-40DD-AFC4-6F175D3DCCD1}">
                  <a14:hiddenFill xmlns:a14="http://schemas.microsoft.com/office/drawing/2010/main">
                    <a:solidFill>
                      <a:srgbClr val="FFFFFF"/>
                    </a:solidFill>
                  </a14:hiddenFill>
                </a:ext>
              </a:extLst>
            </p:spPr>
            <p:txBody>
              <a:bodyPr rot="10800000" wrap="none" anchor="ctr"/>
              <a:lstStyle>
                <a:lvl1pPr>
                  <a:spcBef>
                    <a:spcPts val="400"/>
                  </a:spcBef>
                  <a:buClr>
                    <a:schemeClr val="accent1"/>
                  </a:buClr>
                  <a:buSzPct val="68000"/>
                  <a:buFont typeface="Wingdings 3" panose="05040102010807070707" pitchFamily="18" charset="2"/>
                  <a:buChar char=""/>
                  <a:defRPr sz="2700">
                    <a:solidFill>
                      <a:schemeClr val="tx1"/>
                    </a:solidFill>
                    <a:latin typeface="Times New Roman" panose="02020603050405020304" pitchFamily="18" charset="0"/>
                  </a:defRPr>
                </a:lvl1pPr>
                <a:lvl2pPr marL="742950" indent="-285750">
                  <a:spcBef>
                    <a:spcPts val="325"/>
                  </a:spcBef>
                  <a:buClr>
                    <a:schemeClr val="accent1"/>
                  </a:buClr>
                  <a:buFont typeface="Verdana" panose="020B0604030504040204" pitchFamily="34" charset="0"/>
                  <a:buChar char="◦"/>
                  <a:defRPr sz="2300">
                    <a:solidFill>
                      <a:schemeClr val="tx1"/>
                    </a:solidFill>
                    <a:latin typeface="Times New Roman" panose="02020603050405020304" pitchFamily="18" charset="0"/>
                  </a:defRPr>
                </a:lvl2pPr>
                <a:lvl3pPr marL="1143000" indent="-228600">
                  <a:spcBef>
                    <a:spcPts val="350"/>
                  </a:spcBef>
                  <a:buClr>
                    <a:schemeClr val="accent2"/>
                  </a:buClr>
                  <a:buSzPct val="100000"/>
                  <a:buFont typeface="Wingdings 2" panose="05020102010507070707" pitchFamily="18" charset="2"/>
                  <a:buChar char=""/>
                  <a:defRPr sz="2100">
                    <a:solidFill>
                      <a:schemeClr val="tx1"/>
                    </a:solidFill>
                    <a:latin typeface="Times New Roman" panose="02020603050405020304" pitchFamily="18" charset="0"/>
                  </a:defRPr>
                </a:lvl3pPr>
                <a:lvl4pPr marL="1600200" indent="-228600">
                  <a:spcBef>
                    <a:spcPts val="350"/>
                  </a:spcBef>
                  <a:buClr>
                    <a:schemeClr val="accent2"/>
                  </a:buClr>
                  <a:buFont typeface="Wingdings 2" panose="05020102010507070707" pitchFamily="18" charset="2"/>
                  <a:buChar char=""/>
                  <a:defRPr sz="1900">
                    <a:solidFill>
                      <a:schemeClr val="tx1"/>
                    </a:solidFill>
                    <a:latin typeface="Times New Roman" panose="02020603050405020304" pitchFamily="18" charset="0"/>
                  </a:defRPr>
                </a:lvl4pPr>
                <a:lvl5pPr marL="2057400" indent="-228600">
                  <a:spcBef>
                    <a:spcPts val="350"/>
                  </a:spcBef>
                  <a:buClr>
                    <a:schemeClr val="accent2"/>
                  </a:buClr>
                  <a:buFont typeface="Wingdings 2" panose="05020102010507070707" pitchFamily="18" charset="2"/>
                  <a:buChar char=""/>
                  <a:defRPr sz="2000">
                    <a:solidFill>
                      <a:schemeClr val="tx1"/>
                    </a:solidFill>
                    <a:latin typeface="Times New Roman" panose="02020603050405020304" pitchFamily="18" charset="0"/>
                  </a:defRPr>
                </a:lvl5pPr>
                <a:lvl6pPr marL="2514600" indent="-228600" eaLnBrk="0" fontAlgn="base" hangingPunct="0">
                  <a:spcBef>
                    <a:spcPts val="350"/>
                  </a:spcBef>
                  <a:spcAft>
                    <a:spcPct val="0"/>
                  </a:spcAft>
                  <a:buClr>
                    <a:schemeClr val="accent2"/>
                  </a:buClr>
                  <a:buFont typeface="Wingdings 2" panose="05020102010507070707" pitchFamily="18" charset="2"/>
                  <a:buChar char=""/>
                  <a:defRPr sz="2000">
                    <a:solidFill>
                      <a:schemeClr val="tx1"/>
                    </a:solidFill>
                    <a:latin typeface="Times New Roman" panose="02020603050405020304" pitchFamily="18" charset="0"/>
                  </a:defRPr>
                </a:lvl6pPr>
                <a:lvl7pPr marL="2971800" indent="-228600" eaLnBrk="0" fontAlgn="base" hangingPunct="0">
                  <a:spcBef>
                    <a:spcPts val="350"/>
                  </a:spcBef>
                  <a:spcAft>
                    <a:spcPct val="0"/>
                  </a:spcAft>
                  <a:buClr>
                    <a:schemeClr val="accent2"/>
                  </a:buClr>
                  <a:buFont typeface="Wingdings 2" panose="05020102010507070707" pitchFamily="18" charset="2"/>
                  <a:buChar char=""/>
                  <a:defRPr sz="2000">
                    <a:solidFill>
                      <a:schemeClr val="tx1"/>
                    </a:solidFill>
                    <a:latin typeface="Times New Roman" panose="02020603050405020304" pitchFamily="18" charset="0"/>
                  </a:defRPr>
                </a:lvl7pPr>
                <a:lvl8pPr marL="3429000" indent="-228600" eaLnBrk="0" fontAlgn="base" hangingPunct="0">
                  <a:spcBef>
                    <a:spcPts val="350"/>
                  </a:spcBef>
                  <a:spcAft>
                    <a:spcPct val="0"/>
                  </a:spcAft>
                  <a:buClr>
                    <a:schemeClr val="accent2"/>
                  </a:buClr>
                  <a:buFont typeface="Wingdings 2" panose="05020102010507070707" pitchFamily="18" charset="2"/>
                  <a:buChar char=""/>
                  <a:defRPr sz="2000">
                    <a:solidFill>
                      <a:schemeClr val="tx1"/>
                    </a:solidFill>
                    <a:latin typeface="Times New Roman" panose="02020603050405020304" pitchFamily="18" charset="0"/>
                  </a:defRPr>
                </a:lvl8pPr>
                <a:lvl9pPr marL="3886200" indent="-228600" eaLnBrk="0" fontAlgn="base" hangingPunct="0">
                  <a:spcBef>
                    <a:spcPts val="350"/>
                  </a:spcBef>
                  <a:spcAft>
                    <a:spcPct val="0"/>
                  </a:spcAft>
                  <a:buClr>
                    <a:schemeClr val="accent2"/>
                  </a:buClr>
                  <a:buFont typeface="Wingdings 2" panose="05020102010507070707" pitchFamily="18" charset="2"/>
                  <a:buChar char=""/>
                  <a:defRPr sz="2000">
                    <a:solidFill>
                      <a:schemeClr val="tx1"/>
                    </a:solidFill>
                    <a:latin typeface="Times New Roman" panose="02020603050405020304" pitchFamily="18" charset="0"/>
                  </a:defRPr>
                </a:lvl9pPr>
              </a:lstStyle>
              <a:p>
                <a:pPr eaLnBrk="1" hangingPunct="1">
                  <a:spcBef>
                    <a:spcPct val="0"/>
                  </a:spcBef>
                  <a:buClrTx/>
                  <a:buSzTx/>
                  <a:buFontTx/>
                  <a:buNone/>
                </a:pPr>
                <a:endParaRPr lang="cs-CZ" altLang="cs-CZ" sz="1800"/>
              </a:p>
            </p:txBody>
          </p:sp>
        </p:grpSp>
        <p:sp>
          <p:nvSpPr>
            <p:cNvPr id="58381" name="Line 19">
              <a:extLst>
                <a:ext uri="{FF2B5EF4-FFF2-40B4-BE49-F238E27FC236}">
                  <a16:creationId xmlns:a16="http://schemas.microsoft.com/office/drawing/2014/main" id="{D9B4EBB7-8842-4C58-A9F7-F9FAB171A880}"/>
                </a:ext>
              </a:extLst>
            </p:cNvPr>
            <p:cNvSpPr>
              <a:spLocks noChangeShapeType="1"/>
            </p:cNvSpPr>
            <p:nvPr/>
          </p:nvSpPr>
          <p:spPr bwMode="auto">
            <a:xfrm flipH="1">
              <a:off x="1535" y="1724"/>
              <a:ext cx="345" cy="128"/>
            </a:xfrm>
            <a:prstGeom prst="line">
              <a:avLst/>
            </a:prstGeom>
            <a:noFill/>
            <a:ln w="28575">
              <a:solidFill>
                <a:schemeClr val="tx1"/>
              </a:solidFill>
              <a:round/>
              <a:headEnd type="none" w="sm" len="sm"/>
              <a:tailEnd type="triangle" w="med" len="med"/>
            </a:ln>
            <a:extLst>
              <a:ext uri="{909E8E84-426E-40DD-AFC4-6F175D3DCCD1}">
                <a14:hiddenFill xmlns:a14="http://schemas.microsoft.com/office/drawing/2010/main">
                  <a:noFill/>
                </a14:hiddenFill>
              </a:ext>
            </a:extLst>
          </p:spPr>
          <p:txBody>
            <a:bodyPr wrap="none" anchor="ctr"/>
            <a:lstStyle/>
            <a:p>
              <a:endParaRPr lang="cs-CZ"/>
            </a:p>
          </p:txBody>
        </p:sp>
        <p:sp>
          <p:nvSpPr>
            <p:cNvPr id="58382" name="Line 20">
              <a:extLst>
                <a:ext uri="{FF2B5EF4-FFF2-40B4-BE49-F238E27FC236}">
                  <a16:creationId xmlns:a16="http://schemas.microsoft.com/office/drawing/2014/main" id="{9C22C32B-F2DC-4AF4-AA62-9BBCFB96CC6C}"/>
                </a:ext>
              </a:extLst>
            </p:cNvPr>
            <p:cNvSpPr>
              <a:spLocks noChangeShapeType="1"/>
            </p:cNvSpPr>
            <p:nvPr/>
          </p:nvSpPr>
          <p:spPr bwMode="auto">
            <a:xfrm>
              <a:off x="3964" y="1743"/>
              <a:ext cx="372" cy="137"/>
            </a:xfrm>
            <a:prstGeom prst="line">
              <a:avLst/>
            </a:prstGeom>
            <a:noFill/>
            <a:ln w="28575">
              <a:solidFill>
                <a:schemeClr val="tx1"/>
              </a:solidFill>
              <a:round/>
              <a:headEnd type="none" w="sm" len="sm"/>
              <a:tailEnd type="triangle" w="med" len="med"/>
            </a:ln>
            <a:extLst>
              <a:ext uri="{909E8E84-426E-40DD-AFC4-6F175D3DCCD1}">
                <a14:hiddenFill xmlns:a14="http://schemas.microsoft.com/office/drawing/2010/main">
                  <a:noFill/>
                </a14:hiddenFill>
              </a:ext>
            </a:extLst>
          </p:spPr>
          <p:txBody>
            <a:bodyPr wrap="none" anchor="ctr"/>
            <a:lstStyle/>
            <a:p>
              <a:endParaRPr lang="cs-CZ"/>
            </a:p>
          </p:txBody>
        </p:sp>
        <p:sp>
          <p:nvSpPr>
            <p:cNvPr id="58383" name="Line 21">
              <a:extLst>
                <a:ext uri="{FF2B5EF4-FFF2-40B4-BE49-F238E27FC236}">
                  <a16:creationId xmlns:a16="http://schemas.microsoft.com/office/drawing/2014/main" id="{AF859666-7EF6-4E16-9183-B3BA4BD9D7D5}"/>
                </a:ext>
              </a:extLst>
            </p:cNvPr>
            <p:cNvSpPr>
              <a:spLocks noChangeShapeType="1"/>
            </p:cNvSpPr>
            <p:nvPr/>
          </p:nvSpPr>
          <p:spPr bwMode="auto">
            <a:xfrm flipH="1" flipV="1">
              <a:off x="1606" y="3452"/>
              <a:ext cx="391" cy="137"/>
            </a:xfrm>
            <a:prstGeom prst="line">
              <a:avLst/>
            </a:prstGeom>
            <a:noFill/>
            <a:ln w="28575">
              <a:solidFill>
                <a:schemeClr val="tx1"/>
              </a:solidFill>
              <a:round/>
              <a:headEnd type="none" w="sm" len="sm"/>
              <a:tailEnd type="triangle" w="med" len="med"/>
            </a:ln>
            <a:extLst>
              <a:ext uri="{909E8E84-426E-40DD-AFC4-6F175D3DCCD1}">
                <a14:hiddenFill xmlns:a14="http://schemas.microsoft.com/office/drawing/2010/main">
                  <a:noFill/>
                </a14:hiddenFill>
              </a:ext>
            </a:extLst>
          </p:spPr>
          <p:txBody>
            <a:bodyPr wrap="none" anchor="ctr"/>
            <a:lstStyle/>
            <a:p>
              <a:endParaRPr lang="cs-CZ"/>
            </a:p>
          </p:txBody>
        </p:sp>
        <p:sp>
          <p:nvSpPr>
            <p:cNvPr id="58384" name="Line 22">
              <a:extLst>
                <a:ext uri="{FF2B5EF4-FFF2-40B4-BE49-F238E27FC236}">
                  <a16:creationId xmlns:a16="http://schemas.microsoft.com/office/drawing/2014/main" id="{E56F5DDA-0327-4075-9CBD-111B30975766}"/>
                </a:ext>
              </a:extLst>
            </p:cNvPr>
            <p:cNvSpPr>
              <a:spLocks noChangeShapeType="1"/>
            </p:cNvSpPr>
            <p:nvPr/>
          </p:nvSpPr>
          <p:spPr bwMode="auto">
            <a:xfrm flipV="1">
              <a:off x="3817" y="3342"/>
              <a:ext cx="418" cy="147"/>
            </a:xfrm>
            <a:prstGeom prst="line">
              <a:avLst/>
            </a:prstGeom>
            <a:noFill/>
            <a:ln w="28575">
              <a:solidFill>
                <a:schemeClr val="tx1"/>
              </a:solidFill>
              <a:round/>
              <a:headEnd type="none" w="sm" len="sm"/>
              <a:tailEnd type="triangle" w="med" len="med"/>
            </a:ln>
            <a:extLst>
              <a:ext uri="{909E8E84-426E-40DD-AFC4-6F175D3DCCD1}">
                <a14:hiddenFill xmlns:a14="http://schemas.microsoft.com/office/drawing/2010/main">
                  <a:noFill/>
                </a14:hiddenFill>
              </a:ext>
            </a:extLst>
          </p:spPr>
          <p:txBody>
            <a:bodyPr wrap="none" anchor="ctr"/>
            <a:lstStyle/>
            <a:p>
              <a:endParaRPr lang="cs-CZ"/>
            </a:p>
          </p:txBody>
        </p:sp>
      </p:grpSp>
      <p:sp>
        <p:nvSpPr>
          <p:cNvPr id="58372" name="Rectangle 24">
            <a:extLst>
              <a:ext uri="{FF2B5EF4-FFF2-40B4-BE49-F238E27FC236}">
                <a16:creationId xmlns:a16="http://schemas.microsoft.com/office/drawing/2014/main" id="{652BCFAC-EBD7-4E79-9FC5-F448A0114254}"/>
              </a:ext>
            </a:extLst>
          </p:cNvPr>
          <p:cNvSpPr>
            <a:spLocks noChangeArrowheads="1"/>
          </p:cNvSpPr>
          <p:nvPr/>
        </p:nvSpPr>
        <p:spPr bwMode="auto">
          <a:xfrm>
            <a:off x="539750" y="569913"/>
            <a:ext cx="7993063" cy="769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spcBef>
                <a:spcPts val="400"/>
              </a:spcBef>
              <a:buClr>
                <a:schemeClr val="accent1"/>
              </a:buClr>
              <a:buSzPct val="68000"/>
              <a:buFont typeface="Wingdings 3" panose="05040102010807070707" pitchFamily="18" charset="2"/>
              <a:buChar char=""/>
              <a:defRPr sz="2700">
                <a:solidFill>
                  <a:schemeClr val="tx1"/>
                </a:solidFill>
                <a:latin typeface="Times New Roman" panose="02020603050405020304" pitchFamily="18" charset="0"/>
              </a:defRPr>
            </a:lvl1pPr>
            <a:lvl2pPr marL="742950" indent="-285750">
              <a:spcBef>
                <a:spcPts val="325"/>
              </a:spcBef>
              <a:buClr>
                <a:schemeClr val="accent1"/>
              </a:buClr>
              <a:buFont typeface="Verdana" panose="020B0604030504040204" pitchFamily="34" charset="0"/>
              <a:buChar char="◦"/>
              <a:defRPr sz="2300">
                <a:solidFill>
                  <a:schemeClr val="tx1"/>
                </a:solidFill>
                <a:latin typeface="Times New Roman" panose="02020603050405020304" pitchFamily="18" charset="0"/>
              </a:defRPr>
            </a:lvl2pPr>
            <a:lvl3pPr marL="1143000" indent="-228600">
              <a:spcBef>
                <a:spcPts val="350"/>
              </a:spcBef>
              <a:buClr>
                <a:schemeClr val="accent2"/>
              </a:buClr>
              <a:buSzPct val="100000"/>
              <a:buFont typeface="Wingdings 2" panose="05020102010507070707" pitchFamily="18" charset="2"/>
              <a:buChar char=""/>
              <a:defRPr sz="2100">
                <a:solidFill>
                  <a:schemeClr val="tx1"/>
                </a:solidFill>
                <a:latin typeface="Times New Roman" panose="02020603050405020304" pitchFamily="18" charset="0"/>
              </a:defRPr>
            </a:lvl3pPr>
            <a:lvl4pPr marL="1600200" indent="-228600">
              <a:spcBef>
                <a:spcPts val="350"/>
              </a:spcBef>
              <a:buClr>
                <a:schemeClr val="accent2"/>
              </a:buClr>
              <a:buFont typeface="Wingdings 2" panose="05020102010507070707" pitchFamily="18" charset="2"/>
              <a:buChar char=""/>
              <a:defRPr sz="1900">
                <a:solidFill>
                  <a:schemeClr val="tx1"/>
                </a:solidFill>
                <a:latin typeface="Times New Roman" panose="02020603050405020304" pitchFamily="18" charset="0"/>
              </a:defRPr>
            </a:lvl4pPr>
            <a:lvl5pPr marL="2057400" indent="-228600">
              <a:spcBef>
                <a:spcPts val="350"/>
              </a:spcBef>
              <a:buClr>
                <a:schemeClr val="accent2"/>
              </a:buClr>
              <a:buFont typeface="Wingdings 2" panose="05020102010507070707" pitchFamily="18" charset="2"/>
              <a:buChar char=""/>
              <a:defRPr sz="2000">
                <a:solidFill>
                  <a:schemeClr val="tx1"/>
                </a:solidFill>
                <a:latin typeface="Times New Roman" panose="02020603050405020304" pitchFamily="18" charset="0"/>
              </a:defRPr>
            </a:lvl5pPr>
            <a:lvl6pPr marL="2514600" indent="-228600" eaLnBrk="0" fontAlgn="base" hangingPunct="0">
              <a:spcBef>
                <a:spcPts val="350"/>
              </a:spcBef>
              <a:spcAft>
                <a:spcPct val="0"/>
              </a:spcAft>
              <a:buClr>
                <a:schemeClr val="accent2"/>
              </a:buClr>
              <a:buFont typeface="Wingdings 2" panose="05020102010507070707" pitchFamily="18" charset="2"/>
              <a:buChar char=""/>
              <a:defRPr sz="2000">
                <a:solidFill>
                  <a:schemeClr val="tx1"/>
                </a:solidFill>
                <a:latin typeface="Times New Roman" panose="02020603050405020304" pitchFamily="18" charset="0"/>
              </a:defRPr>
            </a:lvl6pPr>
            <a:lvl7pPr marL="2971800" indent="-228600" eaLnBrk="0" fontAlgn="base" hangingPunct="0">
              <a:spcBef>
                <a:spcPts val="350"/>
              </a:spcBef>
              <a:spcAft>
                <a:spcPct val="0"/>
              </a:spcAft>
              <a:buClr>
                <a:schemeClr val="accent2"/>
              </a:buClr>
              <a:buFont typeface="Wingdings 2" panose="05020102010507070707" pitchFamily="18" charset="2"/>
              <a:buChar char=""/>
              <a:defRPr sz="2000">
                <a:solidFill>
                  <a:schemeClr val="tx1"/>
                </a:solidFill>
                <a:latin typeface="Times New Roman" panose="02020603050405020304" pitchFamily="18" charset="0"/>
              </a:defRPr>
            </a:lvl7pPr>
            <a:lvl8pPr marL="3429000" indent="-228600" eaLnBrk="0" fontAlgn="base" hangingPunct="0">
              <a:spcBef>
                <a:spcPts val="350"/>
              </a:spcBef>
              <a:spcAft>
                <a:spcPct val="0"/>
              </a:spcAft>
              <a:buClr>
                <a:schemeClr val="accent2"/>
              </a:buClr>
              <a:buFont typeface="Wingdings 2" panose="05020102010507070707" pitchFamily="18" charset="2"/>
              <a:buChar char=""/>
              <a:defRPr sz="2000">
                <a:solidFill>
                  <a:schemeClr val="tx1"/>
                </a:solidFill>
                <a:latin typeface="Times New Roman" panose="02020603050405020304" pitchFamily="18" charset="0"/>
              </a:defRPr>
            </a:lvl8pPr>
            <a:lvl9pPr marL="3886200" indent="-228600" eaLnBrk="0" fontAlgn="base" hangingPunct="0">
              <a:spcBef>
                <a:spcPts val="350"/>
              </a:spcBef>
              <a:spcAft>
                <a:spcPct val="0"/>
              </a:spcAft>
              <a:buClr>
                <a:schemeClr val="accent2"/>
              </a:buClr>
              <a:buFont typeface="Wingdings 2" panose="05020102010507070707" pitchFamily="18" charset="2"/>
              <a:buChar char=""/>
              <a:defRPr sz="2000">
                <a:solidFill>
                  <a:schemeClr val="tx1"/>
                </a:solidFill>
                <a:latin typeface="Times New Roman" panose="02020603050405020304" pitchFamily="18" charset="0"/>
              </a:defRPr>
            </a:lvl9pPr>
          </a:lstStyle>
          <a:p>
            <a:pPr algn="ctr" eaLnBrk="1" hangingPunct="1">
              <a:spcBef>
                <a:spcPct val="0"/>
              </a:spcBef>
              <a:buClrTx/>
              <a:buSzTx/>
              <a:buFontTx/>
              <a:buNone/>
            </a:pPr>
            <a:r>
              <a:rPr lang="cs-CZ" altLang="cs-CZ" sz="4400" b="1">
                <a:solidFill>
                  <a:srgbClr val="0070C0"/>
                </a:solidFill>
                <a:latin typeface="Arial" panose="020B0604020202020204" pitchFamily="34" charset="0"/>
                <a:cs typeface="Tahoma" panose="020B0604030504040204" pitchFamily="34" charset="0"/>
              </a:rPr>
              <a:t>Omega-3 nenasycené MK</a:t>
            </a:r>
            <a:endParaRPr lang="cs-CZ" altLang="cs-CZ" sz="4400" b="1">
              <a:solidFill>
                <a:srgbClr val="FFFF00"/>
              </a:solidFill>
              <a:latin typeface="Tahoma" panose="020B0604030504040204" pitchFamily="34" charset="0"/>
              <a:cs typeface="Tahoma" panose="020B0604030504040204"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E06B0E2-DFC4-4D37-9427-63DA190192CF}"/>
              </a:ext>
            </a:extLst>
          </p:cNvPr>
          <p:cNvSpPr>
            <a:spLocks noGrp="1"/>
          </p:cNvSpPr>
          <p:nvPr>
            <p:ph type="title"/>
          </p:nvPr>
        </p:nvSpPr>
        <p:spPr/>
        <p:txBody>
          <a:bodyPr/>
          <a:lstStyle/>
          <a:p>
            <a:pPr eaLnBrk="1" fontAlgn="auto" hangingPunct="1">
              <a:spcAft>
                <a:spcPts val="0"/>
              </a:spcAft>
              <a:defRPr/>
            </a:pPr>
            <a:endParaRPr lang="cs-CZ"/>
          </a:p>
        </p:txBody>
      </p:sp>
      <p:sp>
        <p:nvSpPr>
          <p:cNvPr id="10243" name="Zástupný symbol pro obsah 2">
            <a:extLst>
              <a:ext uri="{FF2B5EF4-FFF2-40B4-BE49-F238E27FC236}">
                <a16:creationId xmlns:a16="http://schemas.microsoft.com/office/drawing/2014/main" id="{99A810E1-932B-4C45-AFB2-AC987204A87A}"/>
              </a:ext>
            </a:extLst>
          </p:cNvPr>
          <p:cNvSpPr>
            <a:spLocks noGrp="1"/>
          </p:cNvSpPr>
          <p:nvPr>
            <p:ph idx="1"/>
          </p:nvPr>
        </p:nvSpPr>
        <p:spPr>
          <a:xfrm>
            <a:off x="323850" y="2060575"/>
            <a:ext cx="8569325" cy="3946525"/>
          </a:xfrm>
        </p:spPr>
        <p:txBody>
          <a:bodyPr/>
          <a:lstStyle/>
          <a:p>
            <a:pPr marL="109537" indent="0">
              <a:buFont typeface="Wingdings 3" panose="05040102010807070707" pitchFamily="18" charset="2"/>
              <a:buNone/>
              <a:defRPr/>
            </a:pPr>
            <a:r>
              <a:rPr lang="cs-CZ" sz="2600" b="1" dirty="0">
                <a:cs typeface="Times New Roman" panose="02020603050405020304" pitchFamily="18" charset="0"/>
              </a:rPr>
              <a:t>Strategie nutriční podpory se posunula do </a:t>
            </a:r>
            <a:r>
              <a:rPr lang="cs-CZ" sz="2600" b="1" u="sng" dirty="0">
                <a:cs typeface="Times New Roman" panose="02020603050405020304" pitchFamily="18" charset="0"/>
              </a:rPr>
              <a:t>nutriční terapie </a:t>
            </a:r>
          </a:p>
          <a:p>
            <a:pPr>
              <a:defRPr/>
            </a:pPr>
            <a:r>
              <a:rPr lang="cs-CZ" sz="2600" b="1" dirty="0">
                <a:cs typeface="Times New Roman" panose="02020603050405020304" pitchFamily="18" charset="0"/>
              </a:rPr>
              <a:t>vliv na  metabolickou odpověď na stres</a:t>
            </a:r>
          </a:p>
          <a:p>
            <a:pPr>
              <a:defRPr/>
            </a:pPr>
            <a:r>
              <a:rPr lang="cs-CZ" sz="2600" b="1" dirty="0">
                <a:cs typeface="Times New Roman" panose="02020603050405020304" pitchFamily="18" charset="0"/>
              </a:rPr>
              <a:t>prevence buněčného oxidativního  stresu</a:t>
            </a:r>
          </a:p>
          <a:p>
            <a:pPr>
              <a:defRPr/>
            </a:pPr>
            <a:r>
              <a:rPr lang="cs-CZ" sz="2600" b="1" dirty="0">
                <a:cs typeface="Times New Roman" panose="02020603050405020304" pitchFamily="18" charset="0"/>
              </a:rPr>
              <a:t>modulace imunitní odpovědi </a:t>
            </a:r>
          </a:p>
          <a:p>
            <a:pPr>
              <a:defRPr/>
            </a:pPr>
            <a:endParaRPr lang="cs-CZ" dirty="0"/>
          </a:p>
          <a:p>
            <a:pPr eaLnBrk="1" hangingPunct="1">
              <a:defRPr/>
            </a:pPr>
            <a:endParaRPr lang="cs-CZ" altLang="cs-CZ"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2770" name="Rectangle 2">
            <a:extLst>
              <a:ext uri="{FF2B5EF4-FFF2-40B4-BE49-F238E27FC236}">
                <a16:creationId xmlns:a16="http://schemas.microsoft.com/office/drawing/2014/main" id="{80C0D927-6351-4F35-AEBD-B2AF8A39C0F8}"/>
              </a:ext>
            </a:extLst>
          </p:cNvPr>
          <p:cNvSpPr>
            <a:spLocks noGrp="1" noChangeArrowheads="1"/>
          </p:cNvSpPr>
          <p:nvPr>
            <p:ph type="title"/>
          </p:nvPr>
        </p:nvSpPr>
        <p:spPr>
          <a:xfrm>
            <a:off x="539750" y="765175"/>
            <a:ext cx="7975600" cy="622300"/>
          </a:xfrm>
        </p:spPr>
        <p:txBody>
          <a:bodyPr>
            <a:normAutofit fontScale="90000"/>
          </a:bodyPr>
          <a:lstStyle/>
          <a:p>
            <a:pPr algn="ctr" eaLnBrk="1" hangingPunct="1">
              <a:defRPr/>
            </a:pPr>
            <a:r>
              <a:rPr lang="cs-CZ" sz="4400" dirty="0">
                <a:solidFill>
                  <a:srgbClr val="0070C0"/>
                </a:solidFill>
                <a:effectLst/>
                <a:cs typeface="Tahoma" pitchFamily="34" charset="0"/>
              </a:rPr>
              <a:t>Omega-3 nenasycené MK</a:t>
            </a:r>
            <a:endParaRPr lang="cs-CZ" sz="4400" i="1" dirty="0">
              <a:solidFill>
                <a:srgbClr val="FFFF00"/>
              </a:solidFill>
              <a:latin typeface="Tahoma" pitchFamily="34" charset="0"/>
              <a:cs typeface="Tahoma" pitchFamily="34" charset="0"/>
            </a:endParaRPr>
          </a:p>
        </p:txBody>
      </p:sp>
      <p:sp>
        <p:nvSpPr>
          <p:cNvPr id="60419" name="Rectangle 3">
            <a:extLst>
              <a:ext uri="{FF2B5EF4-FFF2-40B4-BE49-F238E27FC236}">
                <a16:creationId xmlns:a16="http://schemas.microsoft.com/office/drawing/2014/main" id="{39F8D888-7563-4F25-A59F-1B847B6B94EE}"/>
              </a:ext>
            </a:extLst>
          </p:cNvPr>
          <p:cNvSpPr>
            <a:spLocks noGrp="1"/>
          </p:cNvSpPr>
          <p:nvPr>
            <p:ph type="body" idx="1"/>
          </p:nvPr>
        </p:nvSpPr>
        <p:spPr>
          <a:xfrm>
            <a:off x="500063" y="1773238"/>
            <a:ext cx="7929562" cy="4392612"/>
          </a:xfrm>
        </p:spPr>
        <p:txBody>
          <a:bodyPr/>
          <a:lstStyle/>
          <a:p>
            <a:pPr eaLnBrk="1" hangingPunct="1">
              <a:buClr>
                <a:srgbClr val="FF00FF"/>
              </a:buClr>
              <a:buFont typeface="Wingdings" panose="05000000000000000000" pitchFamily="2" charset="2"/>
              <a:buChar char="ü"/>
            </a:pPr>
            <a:r>
              <a:rPr lang="cs-CZ" altLang="cs-CZ" sz="2400" b="1"/>
              <a:t>aplikací tukových emulzí, obsahujících rybí olej, dochází k částečnému  nahrazení  arachidonové kyseliny ve fosfolipidech  buněčných membrán kyselinou EPA a DHE, tím se modifikuje eicosanoidní a cytokinový profil -  výsledkem je snížená zánětlivá odpověď organizmu </a:t>
            </a:r>
          </a:p>
          <a:p>
            <a:pPr eaLnBrk="1" hangingPunct="1">
              <a:spcBef>
                <a:spcPct val="0"/>
              </a:spcBef>
              <a:buClr>
                <a:srgbClr val="FF00FF"/>
              </a:buClr>
              <a:buSzPct val="75000"/>
              <a:buFont typeface="Wingdings" panose="05000000000000000000" pitchFamily="2" charset="2"/>
              <a:buChar char="ü"/>
            </a:pPr>
            <a:r>
              <a:rPr lang="cs-CZ" altLang="cs-CZ" sz="2400" b="1"/>
              <a:t>pozitivně ovlivňují cévní permeabilitu a plicní hypertenzi u ARDS</a:t>
            </a:r>
          </a:p>
          <a:p>
            <a:pPr eaLnBrk="1" hangingPunct="1">
              <a:lnSpc>
                <a:spcPct val="90000"/>
              </a:lnSpc>
              <a:buClr>
                <a:srgbClr val="FF00FF"/>
              </a:buClr>
              <a:buFont typeface="Wingdings" panose="05000000000000000000" pitchFamily="2" charset="2"/>
              <a:buChar char="ü"/>
            </a:pPr>
            <a:r>
              <a:rPr lang="cs-CZ" altLang="cs-CZ" sz="2400" b="1">
                <a:cs typeface="Times New Roman" panose="02020603050405020304" pitchFamily="18" charset="0"/>
              </a:rPr>
              <a:t>mají vasodilata</a:t>
            </a:r>
            <a:r>
              <a:rPr lang="cs-CZ" altLang="cs-CZ" sz="2400" b="1"/>
              <a:t>č</a:t>
            </a:r>
            <a:r>
              <a:rPr lang="cs-CZ" altLang="cs-CZ" sz="2400" b="1">
                <a:cs typeface="Times New Roman" panose="02020603050405020304" pitchFamily="18" charset="0"/>
              </a:rPr>
              <a:t>ní a antiagrega</a:t>
            </a:r>
            <a:r>
              <a:rPr lang="cs-CZ" altLang="cs-CZ" sz="2400" b="1"/>
              <a:t>č</a:t>
            </a:r>
            <a:r>
              <a:rPr lang="cs-CZ" altLang="cs-CZ" sz="2400" b="1">
                <a:cs typeface="Times New Roman" panose="02020603050405020304" pitchFamily="18" charset="0"/>
              </a:rPr>
              <a:t>ní ú</a:t>
            </a:r>
            <a:r>
              <a:rPr lang="cs-CZ" altLang="cs-CZ" sz="2400" b="1"/>
              <a:t>č</a:t>
            </a:r>
            <a:r>
              <a:rPr lang="cs-CZ" altLang="cs-CZ" sz="2400" b="1">
                <a:cs typeface="Times New Roman" panose="02020603050405020304" pitchFamily="18" charset="0"/>
              </a:rPr>
              <a:t>inky</a:t>
            </a:r>
          </a:p>
          <a:p>
            <a:pPr eaLnBrk="1" hangingPunct="1">
              <a:lnSpc>
                <a:spcPct val="90000"/>
              </a:lnSpc>
              <a:buClr>
                <a:srgbClr val="FF00FF"/>
              </a:buClr>
              <a:buFont typeface="Wingdings" panose="05000000000000000000" pitchFamily="2" charset="2"/>
              <a:buChar char="ü"/>
            </a:pPr>
            <a:r>
              <a:rPr lang="cs-CZ" altLang="cs-CZ" sz="2400" b="1">
                <a:cs typeface="Times New Roman" panose="02020603050405020304" pitchFamily="18" charset="0"/>
              </a:rPr>
              <a:t>jejich metabolity zlepšují celulární</a:t>
            </a:r>
            <a:r>
              <a:rPr lang="cs-CZ" altLang="cs-CZ" sz="2400" b="1"/>
              <a:t>, </a:t>
            </a:r>
            <a:r>
              <a:rPr lang="cs-CZ" altLang="cs-CZ" sz="2400" b="1">
                <a:cs typeface="Times New Roman" panose="02020603050405020304" pitchFamily="18" charset="0"/>
              </a:rPr>
              <a:t>protinádorovou a protiinfek</a:t>
            </a:r>
            <a:r>
              <a:rPr lang="cs-CZ" altLang="cs-CZ" sz="2400" b="1"/>
              <a:t>č</a:t>
            </a:r>
            <a:r>
              <a:rPr lang="cs-CZ" altLang="cs-CZ" sz="2400" b="1">
                <a:cs typeface="Times New Roman" panose="02020603050405020304" pitchFamily="18" charset="0"/>
              </a:rPr>
              <a:t>ní imunitu</a:t>
            </a:r>
          </a:p>
          <a:p>
            <a:pPr eaLnBrk="1" hangingPunct="1">
              <a:lnSpc>
                <a:spcPct val="90000"/>
              </a:lnSpc>
              <a:buClr>
                <a:srgbClr val="FF00FF"/>
              </a:buClr>
              <a:buFont typeface="Wingdings" panose="05000000000000000000" pitchFamily="2" charset="2"/>
              <a:buChar char="ü"/>
            </a:pPr>
            <a:endParaRPr lang="cs-CZ" altLang="cs-CZ" sz="2400">
              <a:cs typeface="Times New Roman" panose="02020603050405020304" pitchFamily="18" charset="0"/>
            </a:endParaRPr>
          </a:p>
          <a:p>
            <a:pPr eaLnBrk="1" hangingPunct="1">
              <a:lnSpc>
                <a:spcPct val="90000"/>
              </a:lnSpc>
              <a:buClr>
                <a:srgbClr val="FF00FF"/>
              </a:buClr>
              <a:buFont typeface="Wingdings" panose="05000000000000000000" pitchFamily="2" charset="2"/>
              <a:buChar char="ü"/>
            </a:pPr>
            <a:endParaRPr lang="cs-CZ" altLang="cs-CZ" sz="2400" b="1">
              <a:cs typeface="Times New Roman" panose="02020603050405020304" pitchFamily="18" charset="0"/>
            </a:endParaRPr>
          </a:p>
          <a:p>
            <a:pPr eaLnBrk="1" hangingPunct="1">
              <a:spcBef>
                <a:spcPct val="0"/>
              </a:spcBef>
              <a:buClr>
                <a:srgbClr val="FF00FF"/>
              </a:buClr>
              <a:buSzPct val="75000"/>
              <a:buFont typeface="Wingdings" panose="05000000000000000000" pitchFamily="2" charset="2"/>
              <a:buChar char="ü"/>
            </a:pPr>
            <a:endParaRPr lang="cs-CZ" altLang="cs-CZ" sz="2400" b="1"/>
          </a:p>
          <a:p>
            <a:pPr eaLnBrk="1" hangingPunct="1">
              <a:spcBef>
                <a:spcPct val="0"/>
              </a:spcBef>
              <a:buClr>
                <a:srgbClr val="FF00FF"/>
              </a:buClr>
              <a:buSzPct val="75000"/>
              <a:buFont typeface="Wingdings" panose="05000000000000000000" pitchFamily="2" charset="2"/>
              <a:buNone/>
            </a:pPr>
            <a:endParaRPr lang="cs-CZ" altLang="cs-CZ" sz="2400" b="1"/>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a:extLst>
              <a:ext uri="{FF2B5EF4-FFF2-40B4-BE49-F238E27FC236}">
                <a16:creationId xmlns:a16="http://schemas.microsoft.com/office/drawing/2014/main" id="{58D1512F-CC67-4D17-94CF-E453DC8E93C7}"/>
              </a:ext>
            </a:extLst>
          </p:cNvPr>
          <p:cNvSpPr>
            <a:spLocks noGrp="1" noChangeArrowheads="1"/>
          </p:cNvSpPr>
          <p:nvPr>
            <p:ph type="title"/>
          </p:nvPr>
        </p:nvSpPr>
        <p:spPr/>
        <p:txBody>
          <a:bodyPr/>
          <a:lstStyle/>
          <a:p>
            <a:pPr algn="ctr" eaLnBrk="1" hangingPunct="1">
              <a:defRPr/>
            </a:pPr>
            <a:r>
              <a:rPr lang="cs-CZ" sz="4400" dirty="0">
                <a:solidFill>
                  <a:srgbClr val="0070C0"/>
                </a:solidFill>
                <a:effectLst/>
                <a:cs typeface="Tahoma" pitchFamily="34" charset="0"/>
              </a:rPr>
              <a:t>Omega-3 nenasycené MK</a:t>
            </a:r>
            <a:endParaRPr lang="cs-CZ" sz="4400" dirty="0">
              <a:solidFill>
                <a:srgbClr val="FFFF66"/>
              </a:solidFill>
              <a:latin typeface="Tahoma" pitchFamily="34" charset="0"/>
              <a:cs typeface="Tahoma" pitchFamily="34" charset="0"/>
            </a:endParaRPr>
          </a:p>
        </p:txBody>
      </p:sp>
      <p:sp>
        <p:nvSpPr>
          <p:cNvPr id="36867" name="Rectangle 3">
            <a:extLst>
              <a:ext uri="{FF2B5EF4-FFF2-40B4-BE49-F238E27FC236}">
                <a16:creationId xmlns:a16="http://schemas.microsoft.com/office/drawing/2014/main" id="{741F849A-1750-4E1E-8FA3-1B009255DADA}"/>
              </a:ext>
            </a:extLst>
          </p:cNvPr>
          <p:cNvSpPr>
            <a:spLocks noGrp="1" noChangeArrowheads="1"/>
          </p:cNvSpPr>
          <p:nvPr>
            <p:ph type="body" idx="1"/>
          </p:nvPr>
        </p:nvSpPr>
        <p:spPr>
          <a:xfrm>
            <a:off x="457200" y="1500188"/>
            <a:ext cx="8043863" cy="4808537"/>
          </a:xfrm>
        </p:spPr>
        <p:txBody>
          <a:bodyPr>
            <a:normAutofit lnSpcReduction="10000"/>
          </a:bodyPr>
          <a:lstStyle/>
          <a:p>
            <a:pPr marL="420624" indent="-384048" eaLnBrk="1" fontAlgn="auto" hangingPunct="1">
              <a:lnSpc>
                <a:spcPct val="90000"/>
              </a:lnSpc>
              <a:spcAft>
                <a:spcPts val="0"/>
              </a:spcAft>
              <a:buClr>
                <a:srgbClr val="FF00FF"/>
              </a:buClr>
              <a:buFont typeface="Wingdings 2" pitchFamily="18" charset="2"/>
              <a:buNone/>
              <a:defRPr/>
            </a:pPr>
            <a:r>
              <a:rPr lang="cs-CZ" sz="2600" b="1" dirty="0"/>
              <a:t>Četné klinické studie  sledující účinky  výživy </a:t>
            </a:r>
          </a:p>
          <a:p>
            <a:pPr marL="420624" indent="-384048" eaLnBrk="1" fontAlgn="auto" hangingPunct="1">
              <a:lnSpc>
                <a:spcPct val="90000"/>
              </a:lnSpc>
              <a:spcAft>
                <a:spcPts val="0"/>
              </a:spcAft>
              <a:buClr>
                <a:srgbClr val="FF00FF"/>
              </a:buClr>
              <a:buFont typeface="Wingdings 2" pitchFamily="18" charset="2"/>
              <a:buNone/>
              <a:defRPr/>
            </a:pPr>
            <a:r>
              <a:rPr lang="cs-CZ" sz="2600" b="1" dirty="0"/>
              <a:t>obohacené o  omega 3 MK  u kriticky nemocných . </a:t>
            </a:r>
          </a:p>
          <a:p>
            <a:pPr marL="420624" indent="-384048" eaLnBrk="1" fontAlgn="auto" hangingPunct="1">
              <a:lnSpc>
                <a:spcPct val="90000"/>
              </a:lnSpc>
              <a:spcAft>
                <a:spcPts val="0"/>
              </a:spcAft>
              <a:buClr>
                <a:srgbClr val="FF00FF"/>
              </a:buClr>
              <a:buFont typeface="Wingdings 2" pitchFamily="18" charset="2"/>
              <a:buNone/>
              <a:defRPr/>
            </a:pPr>
            <a:r>
              <a:rPr lang="cs-CZ" sz="2600" b="1" dirty="0"/>
              <a:t>Výsledky jsou jednoznačné: </a:t>
            </a:r>
          </a:p>
          <a:p>
            <a:pPr marL="420624" indent="-384048" eaLnBrk="1" fontAlgn="auto" hangingPunct="1">
              <a:lnSpc>
                <a:spcPct val="90000"/>
              </a:lnSpc>
              <a:spcAft>
                <a:spcPts val="0"/>
              </a:spcAft>
              <a:buClr>
                <a:srgbClr val="FF00FF"/>
              </a:buClr>
              <a:buFont typeface="Wingdings" pitchFamily="2" charset="2"/>
              <a:buChar char="ü"/>
              <a:defRPr/>
            </a:pPr>
            <a:r>
              <a:rPr lang="cs-CZ" sz="2600" b="1" dirty="0"/>
              <a:t>pozitivní ovlivnění klinického </a:t>
            </a:r>
            <a:r>
              <a:rPr lang="cs-CZ" sz="2600" b="1" dirty="0" err="1"/>
              <a:t>outcome</a:t>
            </a:r>
            <a:r>
              <a:rPr lang="cs-CZ" sz="2600" b="1" dirty="0"/>
              <a:t> kriticky </a:t>
            </a:r>
          </a:p>
          <a:p>
            <a:pPr marL="420624" indent="-384048" eaLnBrk="1" fontAlgn="auto" hangingPunct="1">
              <a:lnSpc>
                <a:spcPct val="90000"/>
              </a:lnSpc>
              <a:spcAft>
                <a:spcPts val="0"/>
              </a:spcAft>
              <a:buClr>
                <a:srgbClr val="FF00FF"/>
              </a:buClr>
              <a:buFont typeface="Wingdings 2" pitchFamily="18" charset="2"/>
              <a:buNone/>
              <a:defRPr/>
            </a:pPr>
            <a:r>
              <a:rPr lang="cs-CZ" sz="2600" b="1" dirty="0"/>
              <a:t>     nemocných a uměle ventilovaných pacientů s ALI,  ARDS   se/bez souvislosti  s těžkou sepsí  </a:t>
            </a:r>
          </a:p>
          <a:p>
            <a:pPr marL="420624" indent="-384048" eaLnBrk="1" fontAlgn="auto" hangingPunct="1">
              <a:lnSpc>
                <a:spcPct val="90000"/>
              </a:lnSpc>
              <a:spcAft>
                <a:spcPts val="0"/>
              </a:spcAft>
              <a:buClr>
                <a:srgbClr val="FF00FF"/>
              </a:buClr>
              <a:buFont typeface="Wingdings" pitchFamily="2" charset="2"/>
              <a:buChar char="ü"/>
              <a:defRPr/>
            </a:pPr>
            <a:r>
              <a:rPr lang="cs-CZ" sz="2600" b="1" dirty="0"/>
              <a:t>zkrácení doby hospitalizace na JIP  </a:t>
            </a:r>
          </a:p>
          <a:p>
            <a:pPr marL="420624" indent="-384048" eaLnBrk="1" fontAlgn="auto" hangingPunct="1">
              <a:lnSpc>
                <a:spcPct val="90000"/>
              </a:lnSpc>
              <a:spcAft>
                <a:spcPts val="0"/>
              </a:spcAft>
              <a:buClr>
                <a:srgbClr val="FF00FF"/>
              </a:buClr>
              <a:buFont typeface="Wingdings" pitchFamily="2" charset="2"/>
              <a:buChar char="ü"/>
              <a:defRPr/>
            </a:pPr>
            <a:r>
              <a:rPr lang="cs-CZ" sz="2600" b="1" dirty="0"/>
              <a:t>zkrácení   UPV dní,  pozitivní ovlivnění </a:t>
            </a:r>
            <a:r>
              <a:rPr lang="cs-CZ" sz="2600" b="1" dirty="0" err="1"/>
              <a:t>oxygenace</a:t>
            </a:r>
            <a:r>
              <a:rPr lang="cs-CZ" sz="2600" b="1" dirty="0"/>
              <a:t> </a:t>
            </a:r>
          </a:p>
          <a:p>
            <a:pPr marL="420624" indent="-384048" eaLnBrk="1" fontAlgn="auto" hangingPunct="1">
              <a:lnSpc>
                <a:spcPct val="90000"/>
              </a:lnSpc>
              <a:spcAft>
                <a:spcPts val="0"/>
              </a:spcAft>
              <a:buClr>
                <a:srgbClr val="FF00FF"/>
              </a:buClr>
              <a:buFont typeface="Wingdings" pitchFamily="2" charset="2"/>
              <a:buChar char="ü"/>
              <a:defRPr/>
            </a:pPr>
            <a:r>
              <a:rPr lang="cs-CZ" sz="2600" b="1" dirty="0"/>
              <a:t>snížení počtu selhávajících orgánů  </a:t>
            </a:r>
          </a:p>
          <a:p>
            <a:pPr marL="420624" indent="-384048" eaLnBrk="1" fontAlgn="auto" hangingPunct="1">
              <a:lnSpc>
                <a:spcPct val="90000"/>
              </a:lnSpc>
              <a:spcAft>
                <a:spcPts val="0"/>
              </a:spcAft>
              <a:buClr>
                <a:srgbClr val="FF00FF"/>
              </a:buClr>
              <a:buFont typeface="Wingdings" pitchFamily="2" charset="2"/>
              <a:buChar char="ü"/>
              <a:defRPr/>
            </a:pPr>
            <a:r>
              <a:rPr lang="cs-CZ" sz="2600" b="1" dirty="0"/>
              <a:t>redukce 28 - denní mortality  </a:t>
            </a:r>
          </a:p>
          <a:p>
            <a:pPr marL="420624" indent="-384048" eaLnBrk="1" fontAlgn="auto" hangingPunct="1">
              <a:lnSpc>
                <a:spcPct val="90000"/>
              </a:lnSpc>
              <a:spcAft>
                <a:spcPts val="0"/>
              </a:spcAft>
              <a:buClr>
                <a:srgbClr val="FF00FF"/>
              </a:buClr>
              <a:buFont typeface="Wingdings 2" pitchFamily="18" charset="2"/>
              <a:buNone/>
              <a:defRPr/>
            </a:pPr>
            <a:endParaRPr lang="cs-CZ" sz="2400" b="1" i="1" dirty="0"/>
          </a:p>
          <a:p>
            <a:pPr marL="420624" indent="-384048" eaLnBrk="1" fontAlgn="auto" hangingPunct="1">
              <a:lnSpc>
                <a:spcPct val="90000"/>
              </a:lnSpc>
              <a:spcAft>
                <a:spcPts val="0"/>
              </a:spcAft>
              <a:buClr>
                <a:srgbClr val="FF00FF"/>
              </a:buClr>
              <a:buFont typeface="Wingdings 2" pitchFamily="18" charset="2"/>
              <a:buNone/>
              <a:defRPr/>
            </a:pPr>
            <a:r>
              <a:rPr lang="cs-CZ" sz="2400" b="1" i="1" dirty="0"/>
              <a:t>Další studie pokračují...   </a:t>
            </a:r>
          </a:p>
          <a:p>
            <a:pPr marL="420624" indent="-384048" eaLnBrk="1" fontAlgn="auto" hangingPunct="1">
              <a:lnSpc>
                <a:spcPct val="90000"/>
              </a:lnSpc>
              <a:spcAft>
                <a:spcPts val="0"/>
              </a:spcAft>
              <a:buClr>
                <a:srgbClr val="FF00FF"/>
              </a:buClr>
              <a:buFont typeface="Wingdings" pitchFamily="2" charset="2"/>
              <a:buNone/>
              <a:defRPr/>
            </a:pPr>
            <a:r>
              <a:rPr lang="cs-CZ" sz="2400" b="1" i="1" dirty="0">
                <a:cs typeface="Times New Roman" pitchFamily="18" charset="0"/>
              </a:rPr>
              <a:t> </a:t>
            </a:r>
          </a:p>
          <a:p>
            <a:pPr marL="420624" indent="-384048" eaLnBrk="1" fontAlgn="auto" hangingPunct="1">
              <a:lnSpc>
                <a:spcPct val="90000"/>
              </a:lnSpc>
              <a:spcAft>
                <a:spcPts val="0"/>
              </a:spcAft>
              <a:buFont typeface="Wingdings 2"/>
              <a:buChar char=""/>
              <a:defRPr/>
            </a:pPr>
            <a:endParaRPr lang="cs-CZ" sz="2400" i="1"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a:extLst>
              <a:ext uri="{FF2B5EF4-FFF2-40B4-BE49-F238E27FC236}">
                <a16:creationId xmlns:a16="http://schemas.microsoft.com/office/drawing/2014/main" id="{547FA980-18E2-42DA-955C-923D913E2D02}"/>
              </a:ext>
            </a:extLst>
          </p:cNvPr>
          <p:cNvSpPr>
            <a:spLocks noGrp="1" noChangeArrowheads="1"/>
          </p:cNvSpPr>
          <p:nvPr>
            <p:ph type="title"/>
          </p:nvPr>
        </p:nvSpPr>
        <p:spPr>
          <a:xfrm>
            <a:off x="285750" y="865506"/>
            <a:ext cx="8243888" cy="45719"/>
          </a:xfrm>
        </p:spPr>
        <p:txBody>
          <a:bodyPr>
            <a:normAutofit fontScale="90000"/>
          </a:bodyPr>
          <a:lstStyle/>
          <a:p>
            <a:pPr algn="ctr" eaLnBrk="1" hangingPunct="1">
              <a:defRPr/>
            </a:pPr>
            <a:r>
              <a:rPr lang="cs-CZ" sz="4000" dirty="0">
                <a:solidFill>
                  <a:srgbClr val="000066"/>
                </a:solidFill>
              </a:rPr>
              <a:t> </a:t>
            </a:r>
            <a:r>
              <a:rPr lang="en-US" sz="4900" dirty="0">
                <a:solidFill>
                  <a:srgbClr val="0070C0"/>
                </a:solidFill>
                <a:effectLst/>
                <a:cs typeface="Tahoma" pitchFamily="34" charset="0"/>
              </a:rPr>
              <a:t>SMOF</a:t>
            </a:r>
            <a:r>
              <a:rPr lang="cs-CZ" sz="4900" dirty="0">
                <a:solidFill>
                  <a:srgbClr val="0070C0"/>
                </a:solidFill>
                <a:effectLst/>
                <a:cs typeface="Tahoma" pitchFamily="34" charset="0"/>
              </a:rPr>
              <a:t> </a:t>
            </a:r>
            <a:r>
              <a:rPr lang="en-US" sz="4900" dirty="0">
                <a:solidFill>
                  <a:srgbClr val="0070C0"/>
                </a:solidFill>
                <a:effectLst/>
                <a:cs typeface="Tahoma" pitchFamily="34" charset="0"/>
              </a:rPr>
              <a:t>lipid</a:t>
            </a:r>
            <a:r>
              <a:rPr lang="en-US" sz="4900" baseline="30000" dirty="0">
                <a:solidFill>
                  <a:srgbClr val="0070C0"/>
                </a:solidFill>
                <a:effectLst/>
                <a:cs typeface="Tahoma" pitchFamily="34" charset="0"/>
              </a:rPr>
              <a:t>®</a:t>
            </a:r>
            <a:r>
              <a:rPr lang="en-US" sz="4900" dirty="0">
                <a:solidFill>
                  <a:srgbClr val="0070C0"/>
                </a:solidFill>
                <a:effectLst/>
                <a:cs typeface="Tahoma" pitchFamily="34" charset="0"/>
              </a:rPr>
              <a:t> </a:t>
            </a:r>
            <a:br>
              <a:rPr lang="cs-CZ" sz="4900" dirty="0">
                <a:solidFill>
                  <a:srgbClr val="0070C0"/>
                </a:solidFill>
                <a:effectLst/>
                <a:cs typeface="Tahoma" pitchFamily="34" charset="0"/>
              </a:rPr>
            </a:br>
            <a:endParaRPr lang="en-US" sz="4900" dirty="0">
              <a:solidFill>
                <a:srgbClr val="0070C0"/>
              </a:solidFill>
              <a:effectLst/>
              <a:cs typeface="Tahoma" pitchFamily="34" charset="0"/>
            </a:endParaRPr>
          </a:p>
        </p:txBody>
      </p:sp>
      <p:sp>
        <p:nvSpPr>
          <p:cNvPr id="62467" name="Rectangle 3">
            <a:extLst>
              <a:ext uri="{FF2B5EF4-FFF2-40B4-BE49-F238E27FC236}">
                <a16:creationId xmlns:a16="http://schemas.microsoft.com/office/drawing/2014/main" id="{AC6A7599-9CB6-4E3D-94A5-293588731A4D}"/>
              </a:ext>
            </a:extLst>
          </p:cNvPr>
          <p:cNvSpPr>
            <a:spLocks noGrp="1"/>
          </p:cNvSpPr>
          <p:nvPr>
            <p:ph type="body" idx="4294967295"/>
          </p:nvPr>
        </p:nvSpPr>
        <p:spPr>
          <a:xfrm>
            <a:off x="0" y="1423988"/>
            <a:ext cx="8604250" cy="4525962"/>
          </a:xfrm>
        </p:spPr>
        <p:txBody>
          <a:bodyPr/>
          <a:lstStyle/>
          <a:p>
            <a:pPr eaLnBrk="1" hangingPunct="1">
              <a:lnSpc>
                <a:spcPct val="80000"/>
              </a:lnSpc>
              <a:buClr>
                <a:srgbClr val="000066"/>
              </a:buClr>
              <a:buFont typeface="Wingdings" panose="05000000000000000000" pitchFamily="2" charset="2"/>
              <a:buNone/>
            </a:pPr>
            <a:endParaRPr lang="cs-CZ" altLang="cs-CZ" sz="2400" b="1" u="sng">
              <a:latin typeface="Tahoma" panose="020B0604030504040204" pitchFamily="34" charset="0"/>
              <a:cs typeface="Times New Roman" panose="02020603050405020304" pitchFamily="18" charset="0"/>
            </a:endParaRPr>
          </a:p>
          <a:p>
            <a:pPr eaLnBrk="1" hangingPunct="1">
              <a:lnSpc>
                <a:spcPct val="80000"/>
              </a:lnSpc>
              <a:buClr>
                <a:srgbClr val="000066"/>
              </a:buClr>
              <a:buFont typeface="Wingdings" panose="05000000000000000000" pitchFamily="2" charset="2"/>
              <a:buNone/>
            </a:pPr>
            <a:r>
              <a:rPr lang="cs-CZ" altLang="cs-CZ" sz="2400" b="1">
                <a:cs typeface="Times New Roman" panose="02020603050405020304" pitchFamily="18" charset="0"/>
              </a:rPr>
              <a:t>      </a:t>
            </a:r>
            <a:r>
              <a:rPr lang="cs-CZ" altLang="cs-CZ" sz="2400" b="1" u="sng">
                <a:cs typeface="Times New Roman" panose="02020603050405020304" pitchFamily="18" charset="0"/>
              </a:rPr>
              <a:t>Správně vyvážené složení mastných kyselin</a:t>
            </a:r>
          </a:p>
          <a:p>
            <a:pPr eaLnBrk="1" hangingPunct="1">
              <a:lnSpc>
                <a:spcPct val="80000"/>
              </a:lnSpc>
              <a:buClr>
                <a:srgbClr val="000066"/>
              </a:buClr>
              <a:buFont typeface="Wingdings" panose="05000000000000000000" pitchFamily="2" charset="2"/>
              <a:buNone/>
            </a:pPr>
            <a:endParaRPr lang="cs-CZ" altLang="cs-CZ" sz="2400" b="1">
              <a:cs typeface="Times New Roman" panose="02020603050405020304" pitchFamily="18" charset="0"/>
            </a:endParaRPr>
          </a:p>
          <a:p>
            <a:pPr lvl="1" eaLnBrk="1" hangingPunct="1">
              <a:lnSpc>
                <a:spcPct val="80000"/>
              </a:lnSpc>
              <a:buClr>
                <a:srgbClr val="FF00FF"/>
              </a:buClr>
              <a:buFont typeface="Wingdings" panose="05000000000000000000" pitchFamily="2" charset="2"/>
              <a:buChar char="ü"/>
            </a:pPr>
            <a:r>
              <a:rPr lang="cs-CZ" altLang="cs-CZ" sz="2400" b="1">
                <a:cs typeface="Times New Roman" panose="02020603050405020304" pitchFamily="18" charset="0"/>
              </a:rPr>
              <a:t>unikátní kombinace esenciálních MK, MCT, MUFA, </a:t>
            </a:r>
          </a:p>
          <a:p>
            <a:pPr lvl="1" eaLnBrk="1" hangingPunct="1">
              <a:lnSpc>
                <a:spcPct val="80000"/>
              </a:lnSpc>
              <a:buClr>
                <a:srgbClr val="FF00FF"/>
              </a:buClr>
              <a:buFont typeface="Wingdings 2" panose="05020102010507070707" pitchFamily="18" charset="2"/>
              <a:buNone/>
            </a:pPr>
            <a:r>
              <a:rPr lang="cs-CZ" altLang="cs-CZ" sz="2400" b="1">
                <a:cs typeface="Times New Roman" panose="02020603050405020304" pitchFamily="18" charset="0"/>
              </a:rPr>
              <a:t>    </a:t>
            </a:r>
            <a:r>
              <a:rPr lang="el-GR" altLang="cs-CZ" sz="2400" b="1">
                <a:cs typeface="Times New Roman" panose="02020603050405020304" pitchFamily="18" charset="0"/>
              </a:rPr>
              <a:t>ω</a:t>
            </a:r>
            <a:r>
              <a:rPr lang="cs-CZ" altLang="cs-CZ" sz="2400" b="1">
                <a:cs typeface="Times New Roman" panose="02020603050405020304" pitchFamily="18" charset="0"/>
              </a:rPr>
              <a:t>-3 MK</a:t>
            </a:r>
          </a:p>
          <a:p>
            <a:pPr lvl="1" eaLnBrk="1" hangingPunct="1">
              <a:lnSpc>
                <a:spcPct val="80000"/>
              </a:lnSpc>
              <a:buClr>
                <a:srgbClr val="FF00FF"/>
              </a:buClr>
              <a:buFont typeface="Wingdings" panose="05000000000000000000" pitchFamily="2" charset="2"/>
              <a:buChar char="ü"/>
            </a:pPr>
            <a:r>
              <a:rPr lang="cs-CZ" altLang="cs-CZ" sz="2400" b="1">
                <a:cs typeface="Times New Roman" panose="02020603050405020304" pitchFamily="18" charset="0"/>
              </a:rPr>
              <a:t>optimální poměr </a:t>
            </a:r>
            <a:r>
              <a:rPr lang="el-GR" altLang="cs-CZ" sz="2400" b="1">
                <a:cs typeface="Times New Roman" panose="02020603050405020304" pitchFamily="18" charset="0"/>
              </a:rPr>
              <a:t>ω</a:t>
            </a:r>
            <a:r>
              <a:rPr lang="cs-CZ" altLang="cs-CZ" sz="2400" b="1">
                <a:cs typeface="Times New Roman" panose="02020603050405020304" pitchFamily="18" charset="0"/>
              </a:rPr>
              <a:t>-6/</a:t>
            </a:r>
            <a:r>
              <a:rPr lang="el-GR" altLang="cs-CZ" sz="2400" b="1">
                <a:cs typeface="Times New Roman" panose="02020603050405020304" pitchFamily="18" charset="0"/>
              </a:rPr>
              <a:t>ω</a:t>
            </a:r>
            <a:r>
              <a:rPr lang="cs-CZ" altLang="cs-CZ" sz="2400" b="1">
                <a:cs typeface="Times New Roman" panose="02020603050405020304" pitchFamily="18" charset="0"/>
              </a:rPr>
              <a:t>-3 MK  (2,5 : 1)</a:t>
            </a:r>
          </a:p>
          <a:p>
            <a:pPr lvl="1" eaLnBrk="1" hangingPunct="1">
              <a:lnSpc>
                <a:spcPct val="80000"/>
              </a:lnSpc>
              <a:buClr>
                <a:srgbClr val="FF00FF"/>
              </a:buClr>
              <a:buFont typeface="Wingdings" panose="05000000000000000000" pitchFamily="2" charset="2"/>
              <a:buChar char="ü"/>
            </a:pPr>
            <a:r>
              <a:rPr lang="cs-CZ" altLang="cs-CZ" sz="2400" b="1">
                <a:cs typeface="Times New Roman" panose="02020603050405020304" pitchFamily="18" charset="0"/>
              </a:rPr>
              <a:t>imunomodulační a protizánětlivé účinky</a:t>
            </a:r>
          </a:p>
          <a:p>
            <a:pPr eaLnBrk="1" hangingPunct="1">
              <a:lnSpc>
                <a:spcPct val="80000"/>
              </a:lnSpc>
              <a:buClr>
                <a:srgbClr val="FF00FF"/>
              </a:buClr>
              <a:buSzTx/>
              <a:buFont typeface="Wingdings" panose="05000000000000000000" pitchFamily="2" charset="2"/>
              <a:buNone/>
            </a:pPr>
            <a:endParaRPr lang="cs-CZ" altLang="cs-CZ" sz="2400" b="1">
              <a:cs typeface="Times New Roman" panose="02020603050405020304" pitchFamily="18" charset="0"/>
            </a:endParaRPr>
          </a:p>
          <a:p>
            <a:pPr eaLnBrk="1" hangingPunct="1">
              <a:lnSpc>
                <a:spcPct val="80000"/>
              </a:lnSpc>
              <a:buClr>
                <a:srgbClr val="FF00FF"/>
              </a:buClr>
              <a:buSzTx/>
              <a:buFont typeface="Wingdings" panose="05000000000000000000" pitchFamily="2" charset="2"/>
              <a:buNone/>
            </a:pPr>
            <a:r>
              <a:rPr lang="cs-CZ" altLang="cs-CZ" sz="2400" b="1">
                <a:cs typeface="Times New Roman" panose="02020603050405020304" pitchFamily="18" charset="0"/>
              </a:rPr>
              <a:t>            </a:t>
            </a:r>
            <a:r>
              <a:rPr lang="cs-CZ" altLang="cs-CZ" sz="2400" b="1" i="1">
                <a:cs typeface="Times New Roman" panose="02020603050405020304" pitchFamily="18" charset="0"/>
              </a:rPr>
              <a:t>30 %	sojový olej (esenciální MK)</a:t>
            </a:r>
          </a:p>
          <a:p>
            <a:pPr eaLnBrk="1" hangingPunct="1">
              <a:lnSpc>
                <a:spcPct val="80000"/>
              </a:lnSpc>
              <a:buClr>
                <a:srgbClr val="000066"/>
              </a:buClr>
              <a:buFont typeface="Wingdings" panose="05000000000000000000" pitchFamily="2" charset="2"/>
              <a:buNone/>
            </a:pPr>
            <a:r>
              <a:rPr lang="cs-CZ" altLang="cs-CZ" sz="2400" b="1" i="1">
                <a:cs typeface="Times New Roman" panose="02020603050405020304" pitchFamily="18" charset="0"/>
              </a:rPr>
              <a:t>            30 %	kokosový olej (MCT)</a:t>
            </a:r>
          </a:p>
          <a:p>
            <a:pPr eaLnBrk="1" hangingPunct="1">
              <a:lnSpc>
                <a:spcPct val="80000"/>
              </a:lnSpc>
              <a:buClr>
                <a:srgbClr val="000066"/>
              </a:buClr>
              <a:buFont typeface="Wingdings" panose="05000000000000000000" pitchFamily="2" charset="2"/>
              <a:buNone/>
            </a:pPr>
            <a:r>
              <a:rPr lang="cs-CZ" altLang="cs-CZ" sz="2400" b="1" i="1">
                <a:cs typeface="Times New Roman" panose="02020603050405020304" pitchFamily="18" charset="0"/>
              </a:rPr>
              <a:t>            25 %	olivový olej (MUFA)</a:t>
            </a:r>
          </a:p>
          <a:p>
            <a:pPr eaLnBrk="1" hangingPunct="1">
              <a:lnSpc>
                <a:spcPct val="80000"/>
              </a:lnSpc>
              <a:buClr>
                <a:srgbClr val="000066"/>
              </a:buClr>
              <a:buFont typeface="Wingdings" panose="05000000000000000000" pitchFamily="2" charset="2"/>
              <a:buNone/>
            </a:pPr>
            <a:r>
              <a:rPr lang="cs-CZ" altLang="cs-CZ" sz="2400" b="1" i="1">
                <a:cs typeface="Times New Roman" panose="02020603050405020304" pitchFamily="18" charset="0"/>
              </a:rPr>
              <a:t>            15 % 	rybí olej (</a:t>
            </a:r>
            <a:r>
              <a:rPr lang="el-GR" altLang="cs-CZ" sz="2400" b="1" i="1">
                <a:cs typeface="Times New Roman" panose="02020603050405020304" pitchFamily="18" charset="0"/>
              </a:rPr>
              <a:t>ω</a:t>
            </a:r>
            <a:r>
              <a:rPr lang="cs-CZ" altLang="cs-CZ" sz="2400" b="1" i="1">
                <a:cs typeface="Times New Roman" panose="02020603050405020304" pitchFamily="18" charset="0"/>
              </a:rPr>
              <a:t>-3 MK – EPA, DHA)</a:t>
            </a:r>
          </a:p>
          <a:p>
            <a:pPr eaLnBrk="1" hangingPunct="1">
              <a:lnSpc>
                <a:spcPct val="80000"/>
              </a:lnSpc>
              <a:buFont typeface="Wingdings" panose="05000000000000000000" pitchFamily="2" charset="2"/>
              <a:buNone/>
            </a:pPr>
            <a:r>
              <a:rPr lang="cs-CZ" altLang="cs-CZ" sz="2400" b="1" i="1">
                <a:cs typeface="Times New Roman" panose="02020603050405020304" pitchFamily="18" charset="0"/>
              </a:rPr>
              <a:t>	 </a:t>
            </a:r>
          </a:p>
          <a:p>
            <a:pPr eaLnBrk="1" hangingPunct="1">
              <a:lnSpc>
                <a:spcPct val="80000"/>
              </a:lnSpc>
              <a:buFont typeface="Wingdings" panose="05000000000000000000" pitchFamily="2" charset="2"/>
              <a:buNone/>
            </a:pPr>
            <a:endParaRPr lang="cs-CZ" altLang="cs-CZ" sz="2400" b="1" i="1">
              <a:cs typeface="Times New Roman" panose="02020603050405020304" pitchFamily="18" charset="0"/>
            </a:endParaRPr>
          </a:p>
        </p:txBody>
      </p:sp>
      <p:sp>
        <p:nvSpPr>
          <p:cNvPr id="62468" name="Rectangle 4">
            <a:extLst>
              <a:ext uri="{FF2B5EF4-FFF2-40B4-BE49-F238E27FC236}">
                <a16:creationId xmlns:a16="http://schemas.microsoft.com/office/drawing/2014/main" id="{9D518052-3DE5-41D1-98BD-4A261B965B2C}"/>
              </a:ext>
            </a:extLst>
          </p:cNvPr>
          <p:cNvSpPr>
            <a:spLocks noChangeArrowheads="1"/>
          </p:cNvSpPr>
          <p:nvPr/>
        </p:nvSpPr>
        <p:spPr bwMode="auto">
          <a:xfrm>
            <a:off x="319088" y="0"/>
            <a:ext cx="8637587" cy="1357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ts val="400"/>
              </a:spcBef>
              <a:buClr>
                <a:schemeClr val="accent1"/>
              </a:buClr>
              <a:buSzPct val="68000"/>
              <a:buFont typeface="Wingdings 3" panose="05040102010807070707" pitchFamily="18" charset="2"/>
              <a:buChar char=""/>
              <a:defRPr sz="2700">
                <a:solidFill>
                  <a:schemeClr val="tx1"/>
                </a:solidFill>
                <a:latin typeface="Times New Roman" panose="02020603050405020304" pitchFamily="18" charset="0"/>
              </a:defRPr>
            </a:lvl1pPr>
            <a:lvl2pPr marL="742950" indent="-285750">
              <a:spcBef>
                <a:spcPts val="325"/>
              </a:spcBef>
              <a:buClr>
                <a:schemeClr val="accent1"/>
              </a:buClr>
              <a:buFont typeface="Verdana" panose="020B0604030504040204" pitchFamily="34" charset="0"/>
              <a:buChar char="◦"/>
              <a:defRPr sz="2300">
                <a:solidFill>
                  <a:schemeClr val="tx1"/>
                </a:solidFill>
                <a:latin typeface="Times New Roman" panose="02020603050405020304" pitchFamily="18" charset="0"/>
              </a:defRPr>
            </a:lvl2pPr>
            <a:lvl3pPr marL="1143000" indent="-228600">
              <a:spcBef>
                <a:spcPts val="350"/>
              </a:spcBef>
              <a:buClr>
                <a:schemeClr val="accent2"/>
              </a:buClr>
              <a:buSzPct val="100000"/>
              <a:buFont typeface="Wingdings 2" panose="05020102010507070707" pitchFamily="18" charset="2"/>
              <a:buChar char=""/>
              <a:defRPr sz="2100">
                <a:solidFill>
                  <a:schemeClr val="tx1"/>
                </a:solidFill>
                <a:latin typeface="Times New Roman" panose="02020603050405020304" pitchFamily="18" charset="0"/>
              </a:defRPr>
            </a:lvl3pPr>
            <a:lvl4pPr marL="1600200" indent="-228600">
              <a:spcBef>
                <a:spcPts val="350"/>
              </a:spcBef>
              <a:buClr>
                <a:schemeClr val="accent2"/>
              </a:buClr>
              <a:buFont typeface="Wingdings 2" panose="05020102010507070707" pitchFamily="18" charset="2"/>
              <a:buChar char=""/>
              <a:defRPr sz="1900">
                <a:solidFill>
                  <a:schemeClr val="tx1"/>
                </a:solidFill>
                <a:latin typeface="Times New Roman" panose="02020603050405020304" pitchFamily="18" charset="0"/>
              </a:defRPr>
            </a:lvl4pPr>
            <a:lvl5pPr marL="2057400" indent="-228600">
              <a:spcBef>
                <a:spcPts val="350"/>
              </a:spcBef>
              <a:buClr>
                <a:schemeClr val="accent2"/>
              </a:buClr>
              <a:buFont typeface="Wingdings 2" panose="05020102010507070707" pitchFamily="18" charset="2"/>
              <a:buChar char=""/>
              <a:defRPr sz="2000">
                <a:solidFill>
                  <a:schemeClr val="tx1"/>
                </a:solidFill>
                <a:latin typeface="Times New Roman" panose="02020603050405020304" pitchFamily="18" charset="0"/>
              </a:defRPr>
            </a:lvl5pPr>
            <a:lvl6pPr marL="2514600" indent="-228600" eaLnBrk="0" fontAlgn="base" hangingPunct="0">
              <a:spcBef>
                <a:spcPts val="350"/>
              </a:spcBef>
              <a:spcAft>
                <a:spcPct val="0"/>
              </a:spcAft>
              <a:buClr>
                <a:schemeClr val="accent2"/>
              </a:buClr>
              <a:buFont typeface="Wingdings 2" panose="05020102010507070707" pitchFamily="18" charset="2"/>
              <a:buChar char=""/>
              <a:defRPr sz="2000">
                <a:solidFill>
                  <a:schemeClr val="tx1"/>
                </a:solidFill>
                <a:latin typeface="Times New Roman" panose="02020603050405020304" pitchFamily="18" charset="0"/>
              </a:defRPr>
            </a:lvl6pPr>
            <a:lvl7pPr marL="2971800" indent="-228600" eaLnBrk="0" fontAlgn="base" hangingPunct="0">
              <a:spcBef>
                <a:spcPts val="350"/>
              </a:spcBef>
              <a:spcAft>
                <a:spcPct val="0"/>
              </a:spcAft>
              <a:buClr>
                <a:schemeClr val="accent2"/>
              </a:buClr>
              <a:buFont typeface="Wingdings 2" panose="05020102010507070707" pitchFamily="18" charset="2"/>
              <a:buChar char=""/>
              <a:defRPr sz="2000">
                <a:solidFill>
                  <a:schemeClr val="tx1"/>
                </a:solidFill>
                <a:latin typeface="Times New Roman" panose="02020603050405020304" pitchFamily="18" charset="0"/>
              </a:defRPr>
            </a:lvl7pPr>
            <a:lvl8pPr marL="3429000" indent="-228600" eaLnBrk="0" fontAlgn="base" hangingPunct="0">
              <a:spcBef>
                <a:spcPts val="350"/>
              </a:spcBef>
              <a:spcAft>
                <a:spcPct val="0"/>
              </a:spcAft>
              <a:buClr>
                <a:schemeClr val="accent2"/>
              </a:buClr>
              <a:buFont typeface="Wingdings 2" panose="05020102010507070707" pitchFamily="18" charset="2"/>
              <a:buChar char=""/>
              <a:defRPr sz="2000">
                <a:solidFill>
                  <a:schemeClr val="tx1"/>
                </a:solidFill>
                <a:latin typeface="Times New Roman" panose="02020603050405020304" pitchFamily="18" charset="0"/>
              </a:defRPr>
            </a:lvl8pPr>
            <a:lvl9pPr marL="3886200" indent="-228600" eaLnBrk="0" fontAlgn="base" hangingPunct="0">
              <a:spcBef>
                <a:spcPts val="350"/>
              </a:spcBef>
              <a:spcAft>
                <a:spcPct val="0"/>
              </a:spcAft>
              <a:buClr>
                <a:schemeClr val="accent2"/>
              </a:buClr>
              <a:buFont typeface="Wingdings 2" panose="05020102010507070707" pitchFamily="18" charset="2"/>
              <a:buChar char=""/>
              <a:defRPr sz="2000">
                <a:solidFill>
                  <a:schemeClr val="tx1"/>
                </a:solidFill>
                <a:latin typeface="Times New Roman" panose="02020603050405020304" pitchFamily="18" charset="0"/>
              </a:defRPr>
            </a:lvl9pPr>
          </a:lstStyle>
          <a:p>
            <a:pPr>
              <a:spcBef>
                <a:spcPct val="0"/>
              </a:spcBef>
              <a:buClrTx/>
              <a:buSzTx/>
              <a:buFontTx/>
              <a:buNone/>
            </a:pPr>
            <a:endParaRPr lang="de-DE" altLang="cs-CZ" sz="1800" b="1">
              <a:solidFill>
                <a:srgbClr val="000066"/>
              </a:solidFill>
              <a:latin typeface="Arial" panose="020B0604020202020204" pitchFamily="34" charset="0"/>
            </a:endParaRPr>
          </a:p>
        </p:txBody>
      </p:sp>
    </p:spTree>
  </p:cSld>
  <p:clrMapOvr>
    <a:masterClrMapping/>
  </p:clrMapOvr>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Nadpis 1">
            <a:extLst>
              <a:ext uri="{FF2B5EF4-FFF2-40B4-BE49-F238E27FC236}">
                <a16:creationId xmlns:a16="http://schemas.microsoft.com/office/drawing/2014/main" id="{569CB1E6-D7A9-482A-AA00-27A1CCD76178}"/>
              </a:ext>
            </a:extLst>
          </p:cNvPr>
          <p:cNvSpPr>
            <a:spLocks noGrp="1"/>
          </p:cNvSpPr>
          <p:nvPr>
            <p:ph type="title"/>
          </p:nvPr>
        </p:nvSpPr>
        <p:spPr/>
        <p:txBody>
          <a:bodyPr/>
          <a:lstStyle/>
          <a:p>
            <a:pPr algn="ctr" eaLnBrk="1" hangingPunct="1">
              <a:defRPr/>
            </a:pPr>
            <a:r>
              <a:rPr lang="cs-CZ" sz="4400" dirty="0">
                <a:solidFill>
                  <a:srgbClr val="0070C0"/>
                </a:solidFill>
                <a:effectLst/>
                <a:cs typeface="Tahoma" pitchFamily="34" charset="0"/>
              </a:rPr>
              <a:t>Omega-3 nenasycené MK</a:t>
            </a:r>
            <a:endParaRPr lang="cs-CZ" sz="4400" dirty="0">
              <a:latin typeface="Tahoma" pitchFamily="34" charset="0"/>
              <a:cs typeface="Tahoma" pitchFamily="34" charset="0"/>
            </a:endParaRPr>
          </a:p>
        </p:txBody>
      </p:sp>
      <p:sp>
        <p:nvSpPr>
          <p:cNvPr id="64515" name="Zástupný symbol pro obsah 2">
            <a:extLst>
              <a:ext uri="{FF2B5EF4-FFF2-40B4-BE49-F238E27FC236}">
                <a16:creationId xmlns:a16="http://schemas.microsoft.com/office/drawing/2014/main" id="{2E549AC2-DCCE-40E1-96EC-4FDB490AC530}"/>
              </a:ext>
            </a:extLst>
          </p:cNvPr>
          <p:cNvSpPr>
            <a:spLocks noGrp="1"/>
          </p:cNvSpPr>
          <p:nvPr>
            <p:ph idx="1"/>
          </p:nvPr>
        </p:nvSpPr>
        <p:spPr/>
        <p:txBody>
          <a:bodyPr/>
          <a:lstStyle/>
          <a:p>
            <a:pPr marL="419100" indent="-382588" eaLnBrk="1" hangingPunct="1">
              <a:buFont typeface="Wingdings 2" panose="05020102010507070707" pitchFamily="18" charset="2"/>
              <a:buNone/>
            </a:pPr>
            <a:r>
              <a:rPr lang="cs-CZ" altLang="cs-CZ" sz="1800" b="1"/>
              <a:t>Gadek JE, DeMichele SJ, Karlstad MD, et al (1999) </a:t>
            </a:r>
            <a:r>
              <a:rPr lang="cs-CZ" altLang="cs-CZ" sz="1800" i="1"/>
              <a:t>Effect of enteral feeding with eicosapentaenoic acid, gamma-linolenic acid and antioxidants in patients with acute respiratory distress syndrome. Enteral nutrition in ARDS study group. Crit. Care Med. 27: 1409 – 1420</a:t>
            </a:r>
          </a:p>
          <a:p>
            <a:pPr marL="419100" indent="-382588" eaLnBrk="1" hangingPunct="1">
              <a:buFont typeface="Wingdings 2" panose="05020102010507070707" pitchFamily="18" charset="2"/>
              <a:buNone/>
            </a:pPr>
            <a:r>
              <a:rPr lang="cs-CZ" altLang="cs-CZ" sz="1800" b="1"/>
              <a:t>Singer P, Theilla M, Fisher H, et al. (2006) </a:t>
            </a:r>
            <a:r>
              <a:rPr lang="cs-CZ" altLang="cs-CZ" sz="1800" i="1"/>
              <a:t>Benefit of an enteral diet enriched with eicosapentaenoic acid, gamma-linolenic acid in ventilated patients with acute lung injury. Crit. Care. Med 34 1033 – 1038</a:t>
            </a:r>
          </a:p>
          <a:p>
            <a:pPr marL="419100" indent="-382588" eaLnBrk="1" hangingPunct="1">
              <a:buFont typeface="Wingdings 2" panose="05020102010507070707" pitchFamily="18" charset="2"/>
              <a:buNone/>
            </a:pPr>
            <a:r>
              <a:rPr lang="cs-CZ" altLang="cs-CZ" sz="1800" b="1"/>
              <a:t>Pontes-Arruda A, Aragao AM, Albuquerque JD (2006) </a:t>
            </a:r>
            <a:r>
              <a:rPr lang="cs-CZ" altLang="cs-CZ" sz="1800" i="1"/>
              <a:t>The effects of enteral feeding with eicosapentaenoic acid, gamma-linolenic acid and antioxidants in mechanically ventilated patients with severe sepsis and septic shock. Crit. Care. Med 34 2325 – 2333</a:t>
            </a:r>
          </a:p>
          <a:p>
            <a:pPr marL="419100" indent="-382588" eaLnBrk="1" hangingPunct="1">
              <a:buFont typeface="Wingdings 2" panose="05020102010507070707" pitchFamily="18" charset="2"/>
              <a:buNone/>
            </a:pPr>
            <a:r>
              <a:rPr lang="cs-CZ" altLang="cs-CZ" sz="1800" b="1"/>
              <a:t>Singer P, Shapiro H, Theilla M, Anbar R, Singer J, Cohen J (2008) </a:t>
            </a:r>
            <a:r>
              <a:rPr lang="cs-CZ" altLang="cs-CZ" sz="1800" i="1"/>
              <a:t>Anti-inflammatory properties of omega -3 fatty acids and critical illness: novel mechanisms and an integrative perspective. Intensive Care Med. 34. 1580 - 1592</a:t>
            </a:r>
            <a:r>
              <a:rPr lang="cs-CZ" altLang="cs-CZ" sz="1800" b="1" i="1"/>
              <a:t> </a:t>
            </a:r>
            <a:endParaRPr lang="cs-CZ" altLang="cs-CZ" sz="1800" i="1"/>
          </a:p>
          <a:p>
            <a:pPr marL="419100" indent="-382588" eaLnBrk="1" hangingPunct="1">
              <a:buFont typeface="Wingdings 2" panose="05020102010507070707" pitchFamily="18" charset="2"/>
              <a:buNone/>
            </a:pPr>
            <a:r>
              <a:rPr lang="cs-CZ" altLang="cs-CZ" sz="1800" b="1"/>
              <a:t> </a:t>
            </a:r>
            <a:endParaRPr lang="cs-CZ" altLang="cs-CZ" sz="180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Nadpis 1">
            <a:extLst>
              <a:ext uri="{FF2B5EF4-FFF2-40B4-BE49-F238E27FC236}">
                <a16:creationId xmlns:a16="http://schemas.microsoft.com/office/drawing/2014/main" id="{9F90C423-23B2-438D-92C8-7AABA1958D3E}"/>
              </a:ext>
            </a:extLst>
          </p:cNvPr>
          <p:cNvSpPr>
            <a:spLocks noGrp="1"/>
          </p:cNvSpPr>
          <p:nvPr>
            <p:ph type="title"/>
          </p:nvPr>
        </p:nvSpPr>
        <p:spPr/>
        <p:txBody>
          <a:bodyPr/>
          <a:lstStyle/>
          <a:p>
            <a:pPr algn="ctr" eaLnBrk="1" hangingPunct="1">
              <a:defRPr/>
            </a:pPr>
            <a:r>
              <a:rPr lang="cs-CZ" sz="4400" dirty="0">
                <a:solidFill>
                  <a:srgbClr val="0070C0"/>
                </a:solidFill>
                <a:effectLst/>
                <a:cs typeface="Tahoma" pitchFamily="34" charset="0"/>
              </a:rPr>
              <a:t>Antioxidační látky</a:t>
            </a:r>
          </a:p>
        </p:txBody>
      </p:sp>
      <p:sp>
        <p:nvSpPr>
          <p:cNvPr id="65539" name="Zástupný symbol pro obsah 2">
            <a:extLst>
              <a:ext uri="{FF2B5EF4-FFF2-40B4-BE49-F238E27FC236}">
                <a16:creationId xmlns:a16="http://schemas.microsoft.com/office/drawing/2014/main" id="{75DD981A-2120-41CC-80E8-B1C3925891C5}"/>
              </a:ext>
            </a:extLst>
          </p:cNvPr>
          <p:cNvSpPr>
            <a:spLocks noGrp="1"/>
          </p:cNvSpPr>
          <p:nvPr>
            <p:ph idx="1"/>
          </p:nvPr>
        </p:nvSpPr>
        <p:spPr>
          <a:xfrm>
            <a:off x="250825" y="1357313"/>
            <a:ext cx="8642350" cy="4773612"/>
          </a:xfrm>
        </p:spPr>
        <p:txBody>
          <a:bodyPr/>
          <a:lstStyle/>
          <a:p>
            <a:pPr eaLnBrk="1" hangingPunct="1">
              <a:lnSpc>
                <a:spcPct val="90000"/>
              </a:lnSpc>
              <a:buClr>
                <a:srgbClr val="FF00FF"/>
              </a:buClr>
              <a:buFont typeface="Wingdings" panose="05000000000000000000" pitchFamily="2" charset="2"/>
              <a:buChar char="ü"/>
            </a:pPr>
            <a:r>
              <a:rPr lang="cs-CZ" altLang="cs-CZ" sz="2800" b="1"/>
              <a:t>lidské tělo má četné endogenní antioxidační obranné mechanizmy, jako jsou katalázy,superoxiddismutázy,  glutathionperoxidázy a reduktázy </a:t>
            </a:r>
            <a:r>
              <a:rPr lang="cs-CZ" altLang="cs-CZ" sz="2800"/>
              <a:t> </a:t>
            </a:r>
          </a:p>
          <a:p>
            <a:pPr eaLnBrk="1" hangingPunct="1">
              <a:lnSpc>
                <a:spcPct val="90000"/>
              </a:lnSpc>
              <a:buClr>
                <a:srgbClr val="FF00FF"/>
              </a:buClr>
              <a:buFont typeface="Wingdings" panose="05000000000000000000" pitchFamily="2" charset="2"/>
              <a:buChar char="ü"/>
            </a:pPr>
            <a:r>
              <a:rPr lang="cs-CZ" altLang="cs-CZ" sz="2800" b="1">
                <a:cs typeface="Times New Roman" panose="02020603050405020304" pitchFamily="18" charset="0"/>
              </a:rPr>
              <a:t>nízká hladina endogenních antioxidantů je spojena s vyšším výskytem orgánového selhání a vyšší mortalitou</a:t>
            </a:r>
            <a:r>
              <a:rPr lang="cs-CZ" altLang="cs-CZ" sz="2800"/>
              <a:t> </a:t>
            </a:r>
          </a:p>
          <a:p>
            <a:pPr eaLnBrk="1" hangingPunct="1">
              <a:lnSpc>
                <a:spcPct val="90000"/>
              </a:lnSpc>
              <a:buClr>
                <a:srgbClr val="FF00FF"/>
              </a:buClr>
              <a:buFont typeface="Wingdings" panose="05000000000000000000" pitchFamily="2" charset="2"/>
              <a:buChar char="ü"/>
            </a:pPr>
            <a:r>
              <a:rPr lang="cs-CZ" altLang="cs-CZ" sz="2800" b="1">
                <a:cs typeface="Times New Roman" panose="02020603050405020304" pitchFamily="18" charset="0"/>
              </a:rPr>
              <a:t>zvýšená tvorba volných kyslíkových radikálů  negativně ovlivňuje buněčnou signalizaci, proliferaci, apoptózu  i jejich ochranu</a:t>
            </a:r>
          </a:p>
          <a:p>
            <a:pPr eaLnBrk="1" hangingPunct="1">
              <a:lnSpc>
                <a:spcPct val="90000"/>
              </a:lnSpc>
              <a:buClr>
                <a:srgbClr val="FF00FF"/>
              </a:buClr>
              <a:buFont typeface="Wingdings" panose="05000000000000000000" pitchFamily="2" charset="2"/>
              <a:buChar char="ü"/>
            </a:pPr>
            <a:r>
              <a:rPr lang="cs-CZ" altLang="cs-CZ" sz="2800" b="1">
                <a:cs typeface="Times New Roman" panose="02020603050405020304" pitchFamily="18" charset="0"/>
              </a:rPr>
              <a:t>výzkum antioxidačně působících látek (AOX) je zaměřen především na účinek vitaminů C a E, selenu a zinku</a:t>
            </a:r>
          </a:p>
          <a:p>
            <a:pPr eaLnBrk="1" hangingPunct="1">
              <a:lnSpc>
                <a:spcPct val="90000"/>
              </a:lnSpc>
              <a:buClr>
                <a:srgbClr val="FF00FF"/>
              </a:buClr>
              <a:buFont typeface="Wingdings" panose="05000000000000000000" pitchFamily="2" charset="2"/>
              <a:buChar char="ü"/>
            </a:pPr>
            <a:endParaRPr lang="cs-CZ" altLang="cs-CZ" sz="2800" b="1">
              <a:cs typeface="Times New Roman" panose="02020603050405020304" pitchFamily="18" charset="0"/>
            </a:endParaRP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a:extLst>
              <a:ext uri="{FF2B5EF4-FFF2-40B4-BE49-F238E27FC236}">
                <a16:creationId xmlns:a16="http://schemas.microsoft.com/office/drawing/2014/main" id="{88316687-5442-43F8-AB50-C8BBD70E2CC5}"/>
              </a:ext>
            </a:extLst>
          </p:cNvPr>
          <p:cNvSpPr>
            <a:spLocks noGrp="1" noChangeArrowheads="1"/>
          </p:cNvSpPr>
          <p:nvPr>
            <p:ph type="title" idx="4294967295"/>
          </p:nvPr>
        </p:nvSpPr>
        <p:spPr/>
        <p:txBody>
          <a:bodyPr lIns="45720" rIns="45720" bIns="45720"/>
          <a:lstStyle/>
          <a:p>
            <a:pPr algn="ctr" eaLnBrk="1" hangingPunct="1">
              <a:defRPr/>
            </a:pPr>
            <a:r>
              <a:rPr lang="cs-CZ" sz="4400" dirty="0">
                <a:solidFill>
                  <a:srgbClr val="0070C0"/>
                </a:solidFill>
                <a:effectLst/>
              </a:rPr>
              <a:t>Nutriční podpora a CRRT</a:t>
            </a:r>
          </a:p>
        </p:txBody>
      </p:sp>
      <p:sp>
        <p:nvSpPr>
          <p:cNvPr id="67587" name="Rectangle 3">
            <a:extLst>
              <a:ext uri="{FF2B5EF4-FFF2-40B4-BE49-F238E27FC236}">
                <a16:creationId xmlns:a16="http://schemas.microsoft.com/office/drawing/2014/main" id="{3436642A-B8B1-4A46-BCE3-81A7C56A66C0}"/>
              </a:ext>
            </a:extLst>
          </p:cNvPr>
          <p:cNvSpPr>
            <a:spLocks noGrp="1"/>
          </p:cNvSpPr>
          <p:nvPr>
            <p:ph type="body" idx="4294967295"/>
          </p:nvPr>
        </p:nvSpPr>
        <p:spPr>
          <a:xfrm>
            <a:off x="684213" y="1997075"/>
            <a:ext cx="7772400" cy="3738563"/>
          </a:xfrm>
        </p:spPr>
        <p:txBody>
          <a:bodyPr/>
          <a:lstStyle/>
          <a:p>
            <a:pPr marL="419100" indent="-382588" eaLnBrk="1" hangingPunct="1">
              <a:lnSpc>
                <a:spcPct val="90000"/>
              </a:lnSpc>
              <a:buFontTx/>
              <a:buNone/>
            </a:pPr>
            <a:endParaRPr lang="cs-CZ" altLang="cs-CZ" sz="2400" b="1"/>
          </a:p>
          <a:p>
            <a:pPr marL="419100" indent="-382588" eaLnBrk="1" hangingPunct="1">
              <a:lnSpc>
                <a:spcPct val="90000"/>
              </a:lnSpc>
              <a:buSzPct val="125000"/>
              <a:buFont typeface="Wingdings" panose="05000000000000000000" pitchFamily="2" charset="2"/>
              <a:buNone/>
            </a:pPr>
            <a:r>
              <a:rPr lang="cs-CZ" altLang="cs-CZ" sz="2000" b="1"/>
              <a:t> </a:t>
            </a:r>
          </a:p>
          <a:p>
            <a:pPr marL="419100" indent="-382588" eaLnBrk="1" hangingPunct="1">
              <a:lnSpc>
                <a:spcPct val="90000"/>
              </a:lnSpc>
              <a:buClr>
                <a:srgbClr val="CC0099"/>
              </a:buClr>
              <a:buSzPct val="125000"/>
              <a:buFont typeface="Wingdings" panose="05000000000000000000" pitchFamily="2" charset="2"/>
              <a:buChar char="ü"/>
            </a:pPr>
            <a:r>
              <a:rPr lang="cs-CZ" altLang="cs-CZ" sz="2800" b="1">
                <a:cs typeface="Times New Roman" panose="02020603050405020304" pitchFamily="18" charset="0"/>
              </a:rPr>
              <a:t>mo</a:t>
            </a:r>
            <a:r>
              <a:rPr lang="cs-CZ" altLang="cs-CZ" sz="2800" b="1"/>
              <a:t>žn</a:t>
            </a:r>
            <a:r>
              <a:rPr lang="cs-CZ" altLang="cs-CZ" sz="2800" b="1">
                <a:cs typeface="Times New Roman" panose="02020603050405020304" pitchFamily="18" charset="0"/>
              </a:rPr>
              <a:t>ost neomezené alimentace</a:t>
            </a:r>
            <a:r>
              <a:rPr lang="cs-CZ" altLang="cs-CZ" sz="2800" b="1"/>
              <a:t> u kriticky nemocných </a:t>
            </a:r>
          </a:p>
          <a:p>
            <a:pPr marL="419100" indent="-382588" eaLnBrk="1" hangingPunct="1">
              <a:lnSpc>
                <a:spcPct val="90000"/>
              </a:lnSpc>
              <a:buClr>
                <a:srgbClr val="CC0099"/>
              </a:buClr>
              <a:buSzPct val="125000"/>
              <a:buFont typeface="Wingdings" panose="05000000000000000000" pitchFamily="2" charset="2"/>
              <a:buChar char="ü"/>
            </a:pPr>
            <a:r>
              <a:rPr lang="cs-CZ" altLang="cs-CZ" sz="2800" b="1"/>
              <a:t>omezené </a:t>
            </a:r>
            <a:r>
              <a:rPr lang="cs-CZ" altLang="cs-CZ" sz="2800" b="1">
                <a:cs typeface="Times New Roman" panose="02020603050405020304" pitchFamily="18" charset="0"/>
              </a:rPr>
              <a:t>dávkování AK u pac</a:t>
            </a:r>
            <a:r>
              <a:rPr lang="cs-CZ" altLang="cs-CZ" sz="2800" b="1"/>
              <a:t>ientů</a:t>
            </a:r>
            <a:r>
              <a:rPr lang="cs-CZ" altLang="cs-CZ" sz="2800" b="1">
                <a:cs typeface="Times New Roman" panose="02020603050405020304" pitchFamily="18" charset="0"/>
              </a:rPr>
              <a:t>  </a:t>
            </a:r>
            <a:r>
              <a:rPr lang="cs-CZ" altLang="cs-CZ" sz="2800" b="1"/>
              <a:t> </a:t>
            </a:r>
            <a:r>
              <a:rPr lang="cs-CZ" altLang="cs-CZ" sz="2800" b="1">
                <a:cs typeface="Times New Roman" panose="02020603050405020304" pitchFamily="18" charset="0"/>
              </a:rPr>
              <a:t>s ARF </a:t>
            </a:r>
            <a:r>
              <a:rPr lang="cs-CZ" altLang="cs-CZ" sz="2800" b="1"/>
              <a:t> </a:t>
            </a:r>
            <a:r>
              <a:rPr lang="cs-CZ" altLang="cs-CZ" sz="2800" b="1">
                <a:cs typeface="Times New Roman" panose="02020603050405020304" pitchFamily="18" charset="0"/>
              </a:rPr>
              <a:t>nelze dlouho tolerovat  </a:t>
            </a:r>
            <a:endParaRPr lang="cs-CZ" altLang="cs-CZ" sz="2800" b="1"/>
          </a:p>
          <a:p>
            <a:pPr marL="419100" indent="-382588" eaLnBrk="1" hangingPunct="1">
              <a:lnSpc>
                <a:spcPct val="90000"/>
              </a:lnSpc>
              <a:buClr>
                <a:srgbClr val="CC0099"/>
              </a:buClr>
              <a:buSzPct val="125000"/>
              <a:buFont typeface="Wingdings" panose="05000000000000000000" pitchFamily="2" charset="2"/>
              <a:buChar char="ü"/>
            </a:pPr>
            <a:r>
              <a:rPr lang="cs-CZ" altLang="cs-CZ" sz="2800" b="1"/>
              <a:t>dosažení  adekvátní výživy  u</a:t>
            </a:r>
            <a:r>
              <a:rPr lang="cs-CZ" altLang="cs-CZ" sz="2800" b="1">
                <a:cs typeface="Times New Roman" panose="02020603050405020304" pitchFamily="18" charset="0"/>
              </a:rPr>
              <a:t> 93 % pac</a:t>
            </a:r>
            <a:r>
              <a:rPr lang="cs-CZ" altLang="cs-CZ" sz="2800" b="1"/>
              <a:t>ientů</a:t>
            </a:r>
            <a:r>
              <a:rPr lang="cs-CZ" altLang="cs-CZ" sz="2800" b="1">
                <a:cs typeface="Times New Roman" panose="02020603050405020304" pitchFamily="18" charset="0"/>
              </a:rPr>
              <a:t> s CRRT</a:t>
            </a:r>
            <a:r>
              <a:rPr lang="cs-CZ" altLang="cs-CZ" sz="2800" b="1"/>
              <a:t> oproti 5</a:t>
            </a:r>
            <a:r>
              <a:rPr lang="cs-CZ" altLang="cs-CZ" sz="2800" b="1">
                <a:cs typeface="Times New Roman" panose="02020603050405020304" pitchFamily="18" charset="0"/>
              </a:rPr>
              <a:t>3 %</a:t>
            </a:r>
            <a:r>
              <a:rPr lang="cs-CZ" altLang="cs-CZ" sz="2800" b="1"/>
              <a:t> s iHD  (Bellomo)   </a:t>
            </a:r>
          </a:p>
        </p:txBody>
      </p:sp>
      <p:sp>
        <p:nvSpPr>
          <p:cNvPr id="4" name="Zástupný symbol pro zápatí 3">
            <a:extLst>
              <a:ext uri="{FF2B5EF4-FFF2-40B4-BE49-F238E27FC236}">
                <a16:creationId xmlns:a16="http://schemas.microsoft.com/office/drawing/2014/main" id="{A270FBFF-CF66-4956-A585-05FE1225D297}"/>
              </a:ext>
            </a:extLst>
          </p:cNvPr>
          <p:cNvSpPr txBox="1">
            <a:spLocks noGrp="1"/>
          </p:cNvSpPr>
          <p:nvPr/>
        </p:nvSpPr>
        <p:spPr>
          <a:xfrm>
            <a:off x="3124200" y="6421438"/>
            <a:ext cx="2895600" cy="365125"/>
          </a:xfrm>
          <a:prstGeom prst="rect">
            <a:avLst/>
          </a:prstGeom>
          <a:noFill/>
        </p:spPr>
        <p:txBody>
          <a:bodyPr lIns="0" rIns="0" bIns="0" anchor="b"/>
          <a:lstStyle/>
          <a:p>
            <a:pPr algn="ctr" eaLnBrk="1" fontAlgn="auto" hangingPunct="1">
              <a:spcBef>
                <a:spcPts val="0"/>
              </a:spcBef>
              <a:spcAft>
                <a:spcPts val="0"/>
              </a:spcAft>
              <a:defRPr/>
            </a:pPr>
            <a:r>
              <a:rPr lang="cs-CZ" sz="1000">
                <a:solidFill>
                  <a:schemeClr val="tx2">
                    <a:shade val="50000"/>
                  </a:schemeClr>
                </a:solidFill>
                <a:latin typeface="+mn-lt"/>
                <a:cs typeface="+mn-cs"/>
              </a:rPr>
              <a:t>Kurz IM  Brno 2010</a:t>
            </a:r>
            <a:endParaRPr lang="el-GR" sz="1000">
              <a:solidFill>
                <a:schemeClr val="tx2">
                  <a:shade val="50000"/>
                </a:schemeClr>
              </a:solidFill>
              <a:latin typeface="+mn-lt"/>
              <a:cs typeface="+mn-cs"/>
            </a:endParaRP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Zástupný symbol pro obsah 1">
            <a:extLst>
              <a:ext uri="{FF2B5EF4-FFF2-40B4-BE49-F238E27FC236}">
                <a16:creationId xmlns:a16="http://schemas.microsoft.com/office/drawing/2014/main" id="{1D0A005B-9557-499A-8021-B1147A864A76}"/>
              </a:ext>
            </a:extLst>
          </p:cNvPr>
          <p:cNvSpPr>
            <a:spLocks noGrp="1"/>
          </p:cNvSpPr>
          <p:nvPr>
            <p:ph idx="1"/>
          </p:nvPr>
        </p:nvSpPr>
        <p:spPr>
          <a:xfrm>
            <a:off x="250825" y="1628775"/>
            <a:ext cx="8713788" cy="4378325"/>
          </a:xfrm>
        </p:spPr>
        <p:txBody>
          <a:bodyPr/>
          <a:lstStyle/>
          <a:p>
            <a:pPr eaLnBrk="1" hangingPunct="1"/>
            <a:r>
              <a:rPr lang="cs-CZ" altLang="cs-CZ" b="1">
                <a:cs typeface="Times New Roman" panose="02020603050405020304" pitchFamily="18" charset="0"/>
              </a:rPr>
              <a:t>dle konsenzu expertů je doporučeno u pacientů s AKI používat standardní roztoky EV </a:t>
            </a:r>
          </a:p>
          <a:p>
            <a:pPr eaLnBrk="1" hangingPunct="1"/>
            <a:r>
              <a:rPr lang="cs-CZ" altLang="cs-CZ" b="1">
                <a:cs typeface="Times New Roman" panose="02020603050405020304" pitchFamily="18" charset="0"/>
              </a:rPr>
              <a:t>dávka proteinů 1.2–2 g/kg /d, energie 25–30 kcal/kg/d. </a:t>
            </a:r>
          </a:p>
          <a:p>
            <a:pPr eaLnBrk="1" hangingPunct="1"/>
            <a:r>
              <a:rPr lang="cs-CZ" altLang="cs-CZ" b="1">
                <a:cs typeface="Times New Roman" panose="02020603050405020304" pitchFamily="18" charset="0"/>
              </a:rPr>
              <a:t>u signifikantních elektrolytových abnormalit je doporučeno použít  výživu určenou pro renální selhání </a:t>
            </a:r>
            <a:r>
              <a:rPr lang="cs-CZ" altLang="cs-CZ" b="1" i="1">
                <a:cs typeface="Times New Roman" panose="02020603050405020304" pitchFamily="18" charset="0"/>
              </a:rPr>
              <a:t> </a:t>
            </a:r>
            <a:endParaRPr lang="cs-CZ" altLang="cs-CZ" b="1">
              <a:cs typeface="Times New Roman" panose="02020603050405020304" pitchFamily="18" charset="0"/>
            </a:endParaRPr>
          </a:p>
          <a:p>
            <a:pPr eaLnBrk="1" hangingPunct="1"/>
            <a:r>
              <a:rPr lang="cs-CZ" altLang="cs-CZ" b="1">
                <a:cs typeface="Times New Roman" panose="02020603050405020304" pitchFamily="18" charset="0"/>
              </a:rPr>
              <a:t>dávka proteinů nesmí být redukována s cílem oddálit zahájení dialyzační terapie </a:t>
            </a:r>
          </a:p>
          <a:p>
            <a:pPr eaLnBrk="1" hangingPunct="1"/>
            <a:endParaRPr lang="cs-CZ" altLang="cs-CZ" b="1">
              <a:cs typeface="Times New Roman" panose="02020603050405020304" pitchFamily="18" charset="0"/>
            </a:endParaRPr>
          </a:p>
        </p:txBody>
      </p:sp>
      <p:sp>
        <p:nvSpPr>
          <p:cNvPr id="3" name="Nadpis 2">
            <a:extLst>
              <a:ext uri="{FF2B5EF4-FFF2-40B4-BE49-F238E27FC236}">
                <a16:creationId xmlns:a16="http://schemas.microsoft.com/office/drawing/2014/main" id="{E906111D-1760-4500-9431-7A9A89BA43D3}"/>
              </a:ext>
            </a:extLst>
          </p:cNvPr>
          <p:cNvSpPr>
            <a:spLocks noGrp="1"/>
          </p:cNvSpPr>
          <p:nvPr>
            <p:ph type="title"/>
          </p:nvPr>
        </p:nvSpPr>
        <p:spPr/>
        <p:txBody>
          <a:bodyPr/>
          <a:lstStyle/>
          <a:p>
            <a:pPr algn="ctr" eaLnBrk="1" fontAlgn="auto" hangingPunct="1">
              <a:spcAft>
                <a:spcPts val="0"/>
              </a:spcAft>
              <a:defRPr/>
            </a:pPr>
            <a:r>
              <a:rPr lang="cs-CZ" dirty="0">
                <a:solidFill>
                  <a:srgbClr val="0070C0"/>
                </a:solidFill>
                <a:effectLst/>
                <a:latin typeface="Times New Roman" pitchFamily="18" charset="0"/>
                <a:cs typeface="Times New Roman" pitchFamily="18" charset="0"/>
              </a:rPr>
              <a:t>Výživa u AKI</a:t>
            </a: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a:extLst>
              <a:ext uri="{FF2B5EF4-FFF2-40B4-BE49-F238E27FC236}">
                <a16:creationId xmlns:a16="http://schemas.microsoft.com/office/drawing/2014/main" id="{683A30C9-5DE7-405E-9617-73865AAC3785}"/>
              </a:ext>
            </a:extLst>
          </p:cNvPr>
          <p:cNvSpPr>
            <a:spLocks noGrp="1" noChangeArrowheads="1"/>
          </p:cNvSpPr>
          <p:nvPr>
            <p:ph type="title" idx="4294967295"/>
          </p:nvPr>
        </p:nvSpPr>
        <p:spPr/>
        <p:txBody>
          <a:bodyPr lIns="45720" rIns="45720" bIns="45720"/>
          <a:lstStyle/>
          <a:p>
            <a:pPr algn="ctr" eaLnBrk="1" hangingPunct="1">
              <a:defRPr/>
            </a:pPr>
            <a:r>
              <a:rPr lang="cs-CZ" sz="4400" dirty="0">
                <a:solidFill>
                  <a:srgbClr val="0070C0"/>
                </a:solidFill>
                <a:effectLst/>
              </a:rPr>
              <a:t>Nutriční podpora a CRRT</a:t>
            </a:r>
          </a:p>
        </p:txBody>
      </p:sp>
      <p:sp>
        <p:nvSpPr>
          <p:cNvPr id="69635" name="Rectangle 3">
            <a:extLst>
              <a:ext uri="{FF2B5EF4-FFF2-40B4-BE49-F238E27FC236}">
                <a16:creationId xmlns:a16="http://schemas.microsoft.com/office/drawing/2014/main" id="{3D0029AB-490F-4929-8327-5A98B308E611}"/>
              </a:ext>
            </a:extLst>
          </p:cNvPr>
          <p:cNvSpPr>
            <a:spLocks noGrp="1"/>
          </p:cNvSpPr>
          <p:nvPr>
            <p:ph type="body" idx="4294967295"/>
          </p:nvPr>
        </p:nvSpPr>
        <p:spPr>
          <a:xfrm>
            <a:off x="0" y="1196975"/>
            <a:ext cx="8893175" cy="4802188"/>
          </a:xfrm>
        </p:spPr>
        <p:txBody>
          <a:bodyPr/>
          <a:lstStyle/>
          <a:p>
            <a:pPr marL="419100" indent="-382588" eaLnBrk="1" hangingPunct="1">
              <a:lnSpc>
                <a:spcPct val="80000"/>
              </a:lnSpc>
              <a:buSzPct val="125000"/>
              <a:buFont typeface="Wingdings" panose="05000000000000000000" pitchFamily="2" charset="2"/>
              <a:buChar char="§"/>
            </a:pPr>
            <a:endParaRPr lang="cs-CZ" altLang="cs-CZ" sz="2000" b="1"/>
          </a:p>
          <a:p>
            <a:pPr marL="419100" indent="-382588" eaLnBrk="1" hangingPunct="1">
              <a:lnSpc>
                <a:spcPct val="80000"/>
              </a:lnSpc>
              <a:buClr>
                <a:srgbClr val="CC0099"/>
              </a:buClr>
              <a:buSzPct val="125000"/>
              <a:buFont typeface="Wingdings" panose="05000000000000000000" pitchFamily="2" charset="2"/>
              <a:buChar char="ü"/>
            </a:pPr>
            <a:r>
              <a:rPr lang="cs-CZ" altLang="cs-CZ" sz="2800" b="1"/>
              <a:t>mini</a:t>
            </a:r>
            <a:r>
              <a:rPr lang="cs-CZ" altLang="cs-CZ" sz="2800" b="1">
                <a:cs typeface="Times New Roman" panose="02020603050405020304" pitchFamily="18" charset="0"/>
              </a:rPr>
              <a:t>máln</a:t>
            </a:r>
            <a:r>
              <a:rPr lang="cs-CZ" altLang="cs-CZ" sz="2800" b="1"/>
              <a:t>í</a:t>
            </a:r>
            <a:r>
              <a:rPr lang="cs-CZ" altLang="cs-CZ" sz="2800" b="1">
                <a:cs typeface="Times New Roman" panose="02020603050405020304" pitchFamily="18" charset="0"/>
              </a:rPr>
              <a:t> elimin</a:t>
            </a:r>
            <a:r>
              <a:rPr lang="cs-CZ" altLang="cs-CZ" sz="2800" b="1"/>
              <a:t>ace</a:t>
            </a:r>
            <a:r>
              <a:rPr lang="cs-CZ" altLang="cs-CZ" sz="2800" b="1">
                <a:cs typeface="Times New Roman" panose="02020603050405020304" pitchFamily="18" charset="0"/>
              </a:rPr>
              <a:t> lipid</a:t>
            </a:r>
            <a:r>
              <a:rPr lang="cs-CZ" altLang="cs-CZ" sz="2800" b="1"/>
              <a:t>ů</a:t>
            </a:r>
          </a:p>
          <a:p>
            <a:pPr marL="419100" indent="-382588" eaLnBrk="1" hangingPunct="1">
              <a:lnSpc>
                <a:spcPct val="80000"/>
              </a:lnSpc>
              <a:buClr>
                <a:srgbClr val="CC0099"/>
              </a:buClr>
              <a:buSzPct val="125000"/>
              <a:buFont typeface="Wingdings" panose="05000000000000000000" pitchFamily="2" charset="2"/>
              <a:buChar char="ü"/>
            </a:pPr>
            <a:r>
              <a:rPr lang="cs-CZ" altLang="cs-CZ" sz="2800" b="1">
                <a:cs typeface="Times New Roman" panose="02020603050405020304" pitchFamily="18" charset="0"/>
              </a:rPr>
              <a:t>ztráty glukózy jsou dány mírou UF  </a:t>
            </a:r>
          </a:p>
          <a:p>
            <a:pPr marL="419100" indent="-382588" eaLnBrk="1" hangingPunct="1">
              <a:lnSpc>
                <a:spcPct val="80000"/>
              </a:lnSpc>
              <a:buClr>
                <a:srgbClr val="CC0099"/>
              </a:buClr>
              <a:buSzPct val="125000"/>
              <a:buFont typeface="Wingdings 2" panose="05020102010507070707" pitchFamily="18" charset="2"/>
              <a:buNone/>
            </a:pPr>
            <a:r>
              <a:rPr lang="cs-CZ" altLang="cs-CZ" sz="2800" b="1">
                <a:cs typeface="Times New Roman" panose="02020603050405020304" pitchFamily="18" charset="0"/>
              </a:rPr>
              <a:t>    (p</a:t>
            </a:r>
            <a:r>
              <a:rPr lang="cs-CZ" altLang="cs-CZ" sz="2800" b="1"/>
              <a:t>ř</a:t>
            </a:r>
            <a:r>
              <a:rPr lang="cs-CZ" altLang="cs-CZ" sz="2800" b="1">
                <a:cs typeface="Times New Roman" panose="02020603050405020304" pitchFamily="18" charset="0"/>
              </a:rPr>
              <a:t>i UF 24 – 48</a:t>
            </a:r>
            <a:r>
              <a:rPr lang="cs-CZ" altLang="cs-CZ" sz="2800" b="1"/>
              <a:t> </a:t>
            </a:r>
            <a:r>
              <a:rPr lang="cs-CZ" altLang="cs-CZ" sz="2800" b="1">
                <a:cs typeface="Times New Roman" panose="02020603050405020304" pitchFamily="18" charset="0"/>
              </a:rPr>
              <a:t>l/den dosahují ztráty glukózy  </a:t>
            </a:r>
          </a:p>
          <a:p>
            <a:pPr marL="419100" indent="-382588" eaLnBrk="1" hangingPunct="1">
              <a:lnSpc>
                <a:spcPct val="80000"/>
              </a:lnSpc>
              <a:buClr>
                <a:srgbClr val="CC0099"/>
              </a:buClr>
              <a:buSzPct val="125000"/>
              <a:buFont typeface="Wingdings 2" panose="05020102010507070707" pitchFamily="18" charset="2"/>
              <a:buNone/>
            </a:pPr>
            <a:r>
              <a:rPr lang="cs-CZ" altLang="cs-CZ" sz="2800" b="1">
                <a:cs typeface="Times New Roman" panose="02020603050405020304" pitchFamily="18" charset="0"/>
              </a:rPr>
              <a:t>    40–80 g/den) </a:t>
            </a:r>
          </a:p>
          <a:p>
            <a:pPr marL="419100" indent="-382588" eaLnBrk="1" hangingPunct="1">
              <a:lnSpc>
                <a:spcPct val="80000"/>
              </a:lnSpc>
              <a:buClr>
                <a:srgbClr val="CC0099"/>
              </a:buClr>
              <a:buSzPct val="125000"/>
              <a:buFont typeface="Wingdings" panose="05000000000000000000" pitchFamily="2" charset="2"/>
              <a:buChar char="ü"/>
            </a:pPr>
            <a:r>
              <a:rPr lang="cs-CZ" altLang="cs-CZ" sz="2800" b="1">
                <a:cs typeface="Times New Roman" panose="02020603050405020304" pitchFamily="18" charset="0"/>
              </a:rPr>
              <a:t>AK včetně glutaminu se eliminují v závislosti </a:t>
            </a:r>
            <a:r>
              <a:rPr lang="cs-CZ" altLang="cs-CZ" sz="2800" b="1"/>
              <a:t>na své </a:t>
            </a:r>
            <a:r>
              <a:rPr lang="cs-CZ" altLang="cs-CZ" sz="2800" b="1">
                <a:cs typeface="Times New Roman" panose="02020603050405020304" pitchFamily="18" charset="0"/>
              </a:rPr>
              <a:t>koncentraci v plazm</a:t>
            </a:r>
            <a:r>
              <a:rPr lang="cs-CZ" altLang="cs-CZ" sz="2800" b="1"/>
              <a:t>ě  </a:t>
            </a:r>
            <a:r>
              <a:rPr lang="cs-CZ" altLang="cs-CZ" sz="2800" b="1" i="1"/>
              <a:t>(5 – 15 % denní dávky </a:t>
            </a:r>
            <a:r>
              <a:rPr lang="cs-CZ" altLang="cs-CZ" sz="2800" b="1" i="1">
                <a:cs typeface="Times New Roman" panose="02020603050405020304" pitchFamily="18" charset="0"/>
              </a:rPr>
              <a:t>AK) </a:t>
            </a:r>
          </a:p>
          <a:p>
            <a:pPr marL="419100" indent="-382588" eaLnBrk="1" hangingPunct="1">
              <a:lnSpc>
                <a:spcPct val="80000"/>
              </a:lnSpc>
              <a:buClr>
                <a:srgbClr val="CC0099"/>
              </a:buClr>
              <a:buSzPct val="125000"/>
              <a:buFont typeface="Wingdings" panose="05000000000000000000" pitchFamily="2" charset="2"/>
              <a:buChar char="ü"/>
            </a:pPr>
            <a:r>
              <a:rPr lang="cs-CZ" altLang="cs-CZ" sz="2800" b="1"/>
              <a:t>n</a:t>
            </a:r>
            <a:r>
              <a:rPr lang="cs-CZ" altLang="cs-CZ" sz="2800" b="1">
                <a:cs typeface="Times New Roman" panose="02020603050405020304" pitchFamily="18" charset="0"/>
              </a:rPr>
              <a:t>utná substituce fosfátů (monitorování)</a:t>
            </a:r>
          </a:p>
          <a:p>
            <a:pPr marL="419100" indent="-382588" eaLnBrk="1" hangingPunct="1">
              <a:lnSpc>
                <a:spcPct val="80000"/>
              </a:lnSpc>
              <a:buClr>
                <a:srgbClr val="CC0099"/>
              </a:buClr>
              <a:buFont typeface="Wingdings" panose="05000000000000000000" pitchFamily="2" charset="2"/>
              <a:buChar char="ü"/>
            </a:pPr>
            <a:r>
              <a:rPr lang="cs-CZ" altLang="cs-CZ" sz="2800" b="1"/>
              <a:t>v</a:t>
            </a:r>
            <a:r>
              <a:rPr lang="cs-CZ" altLang="cs-CZ" sz="2800" b="1">
                <a:cs typeface="Times New Roman" panose="02020603050405020304" pitchFamily="18" charset="0"/>
              </a:rPr>
              <a:t>itamíny rozpustné ve vod</a:t>
            </a:r>
            <a:r>
              <a:rPr lang="cs-CZ" altLang="cs-CZ" sz="2800" b="1"/>
              <a:t>ě</a:t>
            </a:r>
            <a:r>
              <a:rPr lang="cs-CZ" altLang="cs-CZ" sz="2800" b="1">
                <a:cs typeface="Times New Roman" panose="02020603050405020304" pitchFamily="18" charset="0"/>
              </a:rPr>
              <a:t> jsou p</a:t>
            </a:r>
            <a:r>
              <a:rPr lang="cs-CZ" altLang="cs-CZ" sz="2800" b="1"/>
              <a:t>ř</a:t>
            </a:r>
            <a:r>
              <a:rPr lang="cs-CZ" altLang="cs-CZ" sz="2800" b="1">
                <a:cs typeface="Times New Roman" panose="02020603050405020304" pitchFamily="18" charset="0"/>
              </a:rPr>
              <a:t>i CRRT </a:t>
            </a:r>
          </a:p>
          <a:p>
            <a:pPr marL="419100" indent="-382588" eaLnBrk="1" hangingPunct="1">
              <a:lnSpc>
                <a:spcPct val="80000"/>
              </a:lnSpc>
              <a:buClr>
                <a:srgbClr val="CC0099"/>
              </a:buClr>
              <a:buFont typeface="Wingdings 2" panose="05020102010507070707" pitchFamily="18" charset="2"/>
              <a:buNone/>
            </a:pPr>
            <a:r>
              <a:rPr lang="cs-CZ" altLang="cs-CZ" sz="2800" b="1">
                <a:cs typeface="Times New Roman" panose="02020603050405020304" pitchFamily="18" charset="0"/>
              </a:rPr>
              <a:t>     eliminovány v závislosti </a:t>
            </a:r>
            <a:r>
              <a:rPr lang="cs-CZ" altLang="cs-CZ" sz="2800" b="1"/>
              <a:t>na</a:t>
            </a:r>
            <a:r>
              <a:rPr lang="cs-CZ" altLang="cs-CZ" sz="2800" b="1">
                <a:cs typeface="Times New Roman" panose="02020603050405020304" pitchFamily="18" charset="0"/>
              </a:rPr>
              <a:t> intenzit</a:t>
            </a:r>
            <a:r>
              <a:rPr lang="cs-CZ" altLang="cs-CZ" sz="2800" b="1"/>
              <a:t>ě</a:t>
            </a:r>
            <a:r>
              <a:rPr lang="cs-CZ" altLang="cs-CZ" sz="2800" b="1">
                <a:cs typeface="Times New Roman" panose="02020603050405020304" pitchFamily="18" charset="0"/>
              </a:rPr>
              <a:t> terapie </a:t>
            </a:r>
          </a:p>
          <a:p>
            <a:pPr marL="419100" indent="-382588" eaLnBrk="1" hangingPunct="1">
              <a:lnSpc>
                <a:spcPct val="80000"/>
              </a:lnSpc>
              <a:buClr>
                <a:srgbClr val="CC0099"/>
              </a:buClr>
              <a:buFont typeface="Wingdings" panose="05000000000000000000" pitchFamily="2" charset="2"/>
              <a:buChar char="ü"/>
            </a:pPr>
            <a:r>
              <a:rPr lang="cs-CZ" altLang="cs-CZ" sz="2800" b="1"/>
              <a:t>v</a:t>
            </a:r>
            <a:r>
              <a:rPr lang="cs-CZ" altLang="cs-CZ" sz="2800" b="1">
                <a:cs typeface="Times New Roman" panose="02020603050405020304" pitchFamily="18" charset="0"/>
              </a:rPr>
              <a:t>itamíny rozpustné v tucích nejsou význam</a:t>
            </a:r>
            <a:r>
              <a:rPr lang="cs-CZ" altLang="cs-CZ" sz="2800" b="1"/>
              <a:t>ně</a:t>
            </a:r>
            <a:r>
              <a:rPr lang="cs-CZ" altLang="cs-CZ" sz="2800" b="1">
                <a:cs typeface="Times New Roman" panose="02020603050405020304" pitchFamily="18" charset="0"/>
              </a:rPr>
              <a:t> </a:t>
            </a:r>
          </a:p>
          <a:p>
            <a:pPr marL="419100" indent="-382588" eaLnBrk="1" hangingPunct="1">
              <a:lnSpc>
                <a:spcPct val="80000"/>
              </a:lnSpc>
              <a:buClr>
                <a:srgbClr val="CC0099"/>
              </a:buClr>
              <a:buFont typeface="Wingdings 2" panose="05020102010507070707" pitchFamily="18" charset="2"/>
              <a:buNone/>
            </a:pPr>
            <a:r>
              <a:rPr lang="cs-CZ" altLang="cs-CZ" sz="2800" b="1">
                <a:cs typeface="Times New Roman" panose="02020603050405020304" pitchFamily="18" charset="0"/>
              </a:rPr>
              <a:t>     eliminovány</a:t>
            </a:r>
          </a:p>
          <a:p>
            <a:pPr marL="419100" indent="-382588" eaLnBrk="1" hangingPunct="1">
              <a:lnSpc>
                <a:spcPct val="80000"/>
              </a:lnSpc>
              <a:buClr>
                <a:srgbClr val="CC0099"/>
              </a:buClr>
              <a:buFont typeface="Wingdings" panose="05000000000000000000" pitchFamily="2" charset="2"/>
              <a:buChar char="ü"/>
            </a:pPr>
            <a:r>
              <a:rPr lang="cs-CZ" altLang="cs-CZ" sz="2800" b="1"/>
              <a:t>inzulin, kortizol a katecholaminy nejsou eliminovány</a:t>
            </a:r>
          </a:p>
          <a:p>
            <a:pPr marL="419100" indent="-382588" eaLnBrk="1" hangingPunct="1">
              <a:lnSpc>
                <a:spcPct val="80000"/>
              </a:lnSpc>
              <a:buClr>
                <a:srgbClr val="CC0099"/>
              </a:buClr>
              <a:buSzPct val="125000"/>
              <a:buFont typeface="Wingdings" panose="05000000000000000000" pitchFamily="2" charset="2"/>
              <a:buChar char="ü"/>
            </a:pPr>
            <a:endParaRPr lang="cs-CZ" altLang="cs-CZ" sz="2800" b="1" i="1">
              <a:cs typeface="Times New Roman" panose="02020603050405020304" pitchFamily="18" charset="0"/>
            </a:endParaRPr>
          </a:p>
          <a:p>
            <a:pPr marL="419100" indent="-382588" eaLnBrk="1" hangingPunct="1">
              <a:lnSpc>
                <a:spcPct val="80000"/>
              </a:lnSpc>
              <a:buClr>
                <a:srgbClr val="CC0099"/>
              </a:buClr>
              <a:buSzPct val="125000"/>
              <a:buFont typeface="Wingdings 2" panose="05020102010507070707" pitchFamily="18" charset="2"/>
              <a:buNone/>
            </a:pPr>
            <a:endParaRPr lang="cs-CZ" altLang="cs-CZ" sz="2800" b="1" i="1">
              <a:cs typeface="Times New Roman" panose="02020603050405020304" pitchFamily="18" charset="0"/>
            </a:endParaRPr>
          </a:p>
          <a:p>
            <a:pPr marL="419100" indent="-382588" eaLnBrk="1" hangingPunct="1">
              <a:lnSpc>
                <a:spcPct val="80000"/>
              </a:lnSpc>
              <a:buClr>
                <a:srgbClr val="CC0099"/>
              </a:buClr>
              <a:buSzPct val="125000"/>
              <a:buFont typeface="Wingdings" panose="05000000000000000000" pitchFamily="2" charset="2"/>
              <a:buChar char="ü"/>
            </a:pPr>
            <a:endParaRPr lang="cs-CZ" altLang="cs-CZ" sz="2800" i="1">
              <a:solidFill>
                <a:schemeClr val="bg2"/>
              </a:solidFill>
              <a:cs typeface="Times New Roman" panose="02020603050405020304" pitchFamily="18" charset="0"/>
            </a:endParaRPr>
          </a:p>
          <a:p>
            <a:pPr marL="419100" indent="-382588" eaLnBrk="1" hangingPunct="1">
              <a:lnSpc>
                <a:spcPct val="80000"/>
              </a:lnSpc>
              <a:buClr>
                <a:srgbClr val="CC0099"/>
              </a:buClr>
              <a:buFont typeface="Wingdings" panose="05000000000000000000" pitchFamily="2" charset="2"/>
              <a:buChar char="ü"/>
            </a:pPr>
            <a:endParaRPr lang="cs-CZ" altLang="cs-CZ" sz="2000"/>
          </a:p>
        </p:txBody>
      </p:sp>
      <p:sp>
        <p:nvSpPr>
          <p:cNvPr id="4" name="Zástupný symbol pro zápatí 3">
            <a:extLst>
              <a:ext uri="{FF2B5EF4-FFF2-40B4-BE49-F238E27FC236}">
                <a16:creationId xmlns:a16="http://schemas.microsoft.com/office/drawing/2014/main" id="{63F742F0-EEAD-49CF-B02D-6F60E687D71A}"/>
              </a:ext>
            </a:extLst>
          </p:cNvPr>
          <p:cNvSpPr txBox="1">
            <a:spLocks noGrp="1"/>
          </p:cNvSpPr>
          <p:nvPr/>
        </p:nvSpPr>
        <p:spPr>
          <a:xfrm>
            <a:off x="3124200" y="6421438"/>
            <a:ext cx="2895600" cy="365125"/>
          </a:xfrm>
          <a:prstGeom prst="rect">
            <a:avLst/>
          </a:prstGeom>
          <a:noFill/>
        </p:spPr>
        <p:txBody>
          <a:bodyPr lIns="0" rIns="0" bIns="0" anchor="b"/>
          <a:lstStyle/>
          <a:p>
            <a:pPr algn="ctr" eaLnBrk="1" fontAlgn="auto" hangingPunct="1">
              <a:spcBef>
                <a:spcPts val="0"/>
              </a:spcBef>
              <a:spcAft>
                <a:spcPts val="0"/>
              </a:spcAft>
              <a:defRPr/>
            </a:pPr>
            <a:r>
              <a:rPr lang="cs-CZ" sz="1000">
                <a:solidFill>
                  <a:schemeClr val="tx2">
                    <a:shade val="50000"/>
                  </a:schemeClr>
                </a:solidFill>
                <a:latin typeface="+mn-lt"/>
                <a:cs typeface="+mn-cs"/>
              </a:rPr>
              <a:t>Kurz IM  Brno 2010</a:t>
            </a:r>
            <a:endParaRPr lang="el-GR" sz="1000">
              <a:solidFill>
                <a:schemeClr val="tx2">
                  <a:shade val="50000"/>
                </a:schemeClr>
              </a:solidFill>
              <a:latin typeface="+mn-lt"/>
              <a:cs typeface="+mn-cs"/>
            </a:endParaRP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3">
            <a:extLst>
              <a:ext uri="{FF2B5EF4-FFF2-40B4-BE49-F238E27FC236}">
                <a16:creationId xmlns:a16="http://schemas.microsoft.com/office/drawing/2014/main" id="{38FADCAE-131C-438B-9FAA-C48FC24C04D1}"/>
              </a:ext>
            </a:extLst>
          </p:cNvPr>
          <p:cNvSpPr>
            <a:spLocks noGrp="1"/>
          </p:cNvSpPr>
          <p:nvPr>
            <p:ph idx="1"/>
          </p:nvPr>
        </p:nvSpPr>
        <p:spPr>
          <a:xfrm>
            <a:off x="357188" y="1500188"/>
            <a:ext cx="8358187" cy="5072062"/>
          </a:xfrm>
        </p:spPr>
        <p:txBody>
          <a:bodyPr/>
          <a:lstStyle/>
          <a:p>
            <a:pPr eaLnBrk="1" hangingPunct="1">
              <a:spcBef>
                <a:spcPct val="0"/>
              </a:spcBef>
              <a:buClr>
                <a:srgbClr val="FF00FF"/>
              </a:buClr>
              <a:buFont typeface="Wingdings" panose="05000000000000000000" pitchFamily="2" charset="2"/>
              <a:buChar char="ü"/>
            </a:pPr>
            <a:r>
              <a:rPr lang="cs-CZ" altLang="cs-CZ" sz="2800" b="1"/>
              <a:t>č</a:t>
            </a:r>
            <a:r>
              <a:rPr lang="cs-CZ" altLang="cs-CZ" sz="2800" b="1">
                <a:cs typeface="Times New Roman" panose="02020603050405020304" pitchFamily="18" charset="0"/>
              </a:rPr>
              <a:t>ím je pacient v t</a:t>
            </a:r>
            <a:r>
              <a:rPr lang="cs-CZ" altLang="cs-CZ" sz="2800" b="1"/>
              <a:t>ěž</a:t>
            </a:r>
            <a:r>
              <a:rPr lang="cs-CZ" altLang="cs-CZ" sz="2800" b="1">
                <a:cs typeface="Times New Roman" panose="02020603050405020304" pitchFamily="18" charset="0"/>
              </a:rPr>
              <a:t>ším stavu, tím </a:t>
            </a:r>
            <a:r>
              <a:rPr lang="cs-CZ" altLang="cs-CZ" sz="2800" b="1"/>
              <a:t> </a:t>
            </a:r>
            <a:r>
              <a:rPr lang="cs-CZ" altLang="cs-CZ" sz="2800" b="1">
                <a:cs typeface="Times New Roman" panose="02020603050405020304" pitchFamily="18" charset="0"/>
              </a:rPr>
              <a:t>opatrn</a:t>
            </a:r>
            <a:r>
              <a:rPr lang="cs-CZ" altLang="cs-CZ" sz="2800" b="1"/>
              <a:t>ě</a:t>
            </a:r>
            <a:r>
              <a:rPr lang="cs-CZ" altLang="cs-CZ" sz="2800" b="1">
                <a:cs typeface="Times New Roman" panose="02020603050405020304" pitchFamily="18" charset="0"/>
              </a:rPr>
              <a:t>jší musíme být  v dávkách </a:t>
            </a:r>
            <a:r>
              <a:rPr lang="cs-CZ" altLang="cs-CZ" sz="2800" b="1"/>
              <a:t> </a:t>
            </a:r>
            <a:r>
              <a:rPr lang="cs-CZ" altLang="cs-CZ" sz="2800" b="1">
                <a:cs typeface="Times New Roman" panose="02020603050405020304" pitchFamily="18" charset="0"/>
              </a:rPr>
              <a:t>jednotlivých substrát</a:t>
            </a:r>
            <a:r>
              <a:rPr lang="cs-CZ" altLang="cs-CZ" sz="2800" b="1"/>
              <a:t>ů</a:t>
            </a:r>
            <a:r>
              <a:rPr lang="cs-CZ" altLang="cs-CZ" sz="2800" b="1">
                <a:cs typeface="Times New Roman" panose="02020603050405020304" pitchFamily="18" charset="0"/>
              </a:rPr>
              <a:t>, nejsme schopni </a:t>
            </a:r>
            <a:r>
              <a:rPr lang="cs-CZ" altLang="cs-CZ" sz="2800" b="1"/>
              <a:t> </a:t>
            </a:r>
            <a:r>
              <a:rPr lang="cs-CZ" altLang="cs-CZ" sz="2800" b="1">
                <a:cs typeface="Times New Roman" panose="02020603050405020304" pitchFamily="18" charset="0"/>
              </a:rPr>
              <a:t>dosáhnout vyrovnanou  N</a:t>
            </a:r>
            <a:r>
              <a:rPr lang="cs-CZ" altLang="cs-CZ" sz="2800" b="1"/>
              <a:t>-</a:t>
            </a:r>
            <a:r>
              <a:rPr lang="cs-CZ" altLang="cs-CZ" sz="2800" b="1">
                <a:cs typeface="Times New Roman" panose="02020603050405020304" pitchFamily="18" charset="0"/>
              </a:rPr>
              <a:t>bilanci !</a:t>
            </a:r>
            <a:endParaRPr lang="cs-CZ" altLang="cs-CZ" sz="2800" b="1"/>
          </a:p>
          <a:p>
            <a:pPr eaLnBrk="1" hangingPunct="1">
              <a:spcBef>
                <a:spcPct val="0"/>
              </a:spcBef>
              <a:buClr>
                <a:srgbClr val="FF00FF"/>
              </a:buClr>
              <a:buFont typeface="Wingdings" panose="05000000000000000000" pitchFamily="2" charset="2"/>
              <a:buChar char="ü"/>
            </a:pPr>
            <a:r>
              <a:rPr lang="cs-CZ" altLang="cs-CZ" sz="2800" b="1">
                <a:cs typeface="Times New Roman" panose="02020603050405020304" pitchFamily="18" charset="0"/>
              </a:rPr>
              <a:t>přetížení  metabolických drah může vést ke zhoršování celé </a:t>
            </a:r>
            <a:r>
              <a:rPr lang="cs-CZ" altLang="cs-CZ" sz="2800" b="1"/>
              <a:t>ř</a:t>
            </a:r>
            <a:r>
              <a:rPr lang="cs-CZ" altLang="cs-CZ" sz="2800" b="1">
                <a:cs typeface="Times New Roman" panose="02020603050405020304" pitchFamily="18" charset="0"/>
              </a:rPr>
              <a:t>ady funkcí vitáln</a:t>
            </a:r>
            <a:r>
              <a:rPr lang="cs-CZ" altLang="cs-CZ" sz="2800" b="1"/>
              <a:t>ě</a:t>
            </a:r>
            <a:r>
              <a:rPr lang="cs-CZ" altLang="cs-CZ" sz="2800" b="1">
                <a:cs typeface="Times New Roman" panose="02020603050405020304" pitchFamily="18" charset="0"/>
              </a:rPr>
              <a:t> d</a:t>
            </a:r>
            <a:r>
              <a:rPr lang="cs-CZ" altLang="cs-CZ" sz="2800" b="1"/>
              <a:t>ů</a:t>
            </a:r>
            <a:r>
              <a:rPr lang="cs-CZ" altLang="cs-CZ" sz="2800" b="1">
                <a:cs typeface="Times New Roman" panose="02020603050405020304" pitchFamily="18" charset="0"/>
              </a:rPr>
              <a:t>le</a:t>
            </a:r>
            <a:r>
              <a:rPr lang="cs-CZ" altLang="cs-CZ" sz="2800" b="1"/>
              <a:t>ž</a:t>
            </a:r>
            <a:r>
              <a:rPr lang="cs-CZ" altLang="cs-CZ" sz="2800" b="1">
                <a:cs typeface="Times New Roman" panose="02020603050405020304" pitchFamily="18" charset="0"/>
              </a:rPr>
              <a:t>itých pro  kriticky nemocného</a:t>
            </a:r>
            <a:endParaRPr lang="cs-CZ" altLang="cs-CZ" sz="2800" b="1"/>
          </a:p>
          <a:p>
            <a:pPr eaLnBrk="1" hangingPunct="1">
              <a:spcBef>
                <a:spcPct val="0"/>
              </a:spcBef>
              <a:buClr>
                <a:srgbClr val="FF00FF"/>
              </a:buClr>
              <a:buFont typeface="Wingdings" panose="05000000000000000000" pitchFamily="2" charset="2"/>
              <a:buChar char="ü"/>
            </a:pPr>
            <a:r>
              <a:rPr lang="cs-CZ" altLang="cs-CZ" sz="2800" b="1"/>
              <a:t>časné zavedení enterální výživy</a:t>
            </a:r>
          </a:p>
          <a:p>
            <a:pPr eaLnBrk="1" hangingPunct="1">
              <a:spcBef>
                <a:spcPct val="0"/>
              </a:spcBef>
              <a:buClr>
                <a:srgbClr val="FF00FF"/>
              </a:buClr>
              <a:buFont typeface="Wingdings" panose="05000000000000000000" pitchFamily="2" charset="2"/>
              <a:buChar char="ü"/>
            </a:pPr>
            <a:r>
              <a:rPr lang="cs-CZ" altLang="cs-CZ" sz="2800" b="1"/>
              <a:t>postupné zvyšování nutriční zátěže</a:t>
            </a:r>
          </a:p>
          <a:p>
            <a:pPr eaLnBrk="1" hangingPunct="1">
              <a:spcBef>
                <a:spcPct val="0"/>
              </a:spcBef>
              <a:buClr>
                <a:srgbClr val="CC0099"/>
              </a:buClr>
              <a:buFont typeface="Wingdings" panose="05000000000000000000" pitchFamily="2" charset="2"/>
              <a:buChar char="ü"/>
            </a:pPr>
            <a:r>
              <a:rPr lang="cs-CZ" altLang="cs-CZ" sz="2800" b="1"/>
              <a:t>sledování klinického stavu </a:t>
            </a:r>
          </a:p>
          <a:p>
            <a:pPr eaLnBrk="1" hangingPunct="1">
              <a:spcBef>
                <a:spcPct val="0"/>
              </a:spcBef>
              <a:buClr>
                <a:srgbClr val="CC0099"/>
              </a:buClr>
              <a:buFont typeface="Wingdings" panose="05000000000000000000" pitchFamily="2" charset="2"/>
              <a:buChar char="ü"/>
            </a:pPr>
            <a:r>
              <a:rPr lang="cs-CZ" altLang="cs-CZ" sz="2800" b="1"/>
              <a:t>monitorace tolerance a odpovědi pacienta na </a:t>
            </a:r>
          </a:p>
          <a:p>
            <a:pPr eaLnBrk="1" hangingPunct="1">
              <a:spcBef>
                <a:spcPct val="0"/>
              </a:spcBef>
              <a:buFont typeface="Wingdings 2" panose="05020102010507070707" pitchFamily="18" charset="2"/>
              <a:buNone/>
            </a:pPr>
            <a:r>
              <a:rPr lang="cs-CZ" altLang="cs-CZ" sz="2800" b="1"/>
              <a:t>   nutriční podporu  </a:t>
            </a:r>
          </a:p>
          <a:p>
            <a:pPr eaLnBrk="1" hangingPunct="1">
              <a:lnSpc>
                <a:spcPct val="90000"/>
              </a:lnSpc>
              <a:buClr>
                <a:srgbClr val="FF00FF"/>
              </a:buClr>
              <a:buFont typeface="Wingdings" panose="05000000000000000000" pitchFamily="2" charset="2"/>
              <a:buChar char="ü"/>
            </a:pPr>
            <a:endParaRPr lang="cs-CZ" altLang="cs-CZ" sz="2800" b="1"/>
          </a:p>
          <a:p>
            <a:pPr eaLnBrk="1" hangingPunct="1">
              <a:lnSpc>
                <a:spcPct val="90000"/>
              </a:lnSpc>
              <a:buClr>
                <a:srgbClr val="FF00FF"/>
              </a:buClr>
              <a:buFont typeface="Wingdings" panose="05000000000000000000" pitchFamily="2" charset="2"/>
              <a:buChar char="ü"/>
            </a:pPr>
            <a:endParaRPr lang="cs-CZ" altLang="cs-CZ" sz="2800" b="1"/>
          </a:p>
          <a:p>
            <a:pPr eaLnBrk="1" hangingPunct="1">
              <a:lnSpc>
                <a:spcPct val="90000"/>
              </a:lnSpc>
              <a:buClr>
                <a:srgbClr val="FF00FF"/>
              </a:buClr>
              <a:buFont typeface="Wingdings" panose="05000000000000000000" pitchFamily="2" charset="2"/>
              <a:buChar char="ü"/>
            </a:pPr>
            <a:endParaRPr lang="cs-CZ" altLang="cs-CZ" sz="2800" b="1"/>
          </a:p>
          <a:p>
            <a:pPr eaLnBrk="1" hangingPunct="1">
              <a:lnSpc>
                <a:spcPct val="90000"/>
              </a:lnSpc>
              <a:buClr>
                <a:srgbClr val="FF00FF"/>
              </a:buClr>
              <a:buFont typeface="Wingdings" panose="05000000000000000000" pitchFamily="2" charset="2"/>
              <a:buChar char="ü"/>
            </a:pPr>
            <a:endParaRPr lang="cs-CZ" altLang="cs-CZ" sz="2800" b="1">
              <a:cs typeface="Times New Roman" panose="02020603050405020304" pitchFamily="18" charset="0"/>
            </a:endParaRPr>
          </a:p>
          <a:p>
            <a:pPr algn="just" eaLnBrk="1" hangingPunct="1">
              <a:lnSpc>
                <a:spcPct val="90000"/>
              </a:lnSpc>
              <a:buClr>
                <a:srgbClr val="FF00FF"/>
              </a:buClr>
              <a:buFont typeface="Wingdings" panose="05000000000000000000" pitchFamily="2" charset="2"/>
              <a:buNone/>
            </a:pPr>
            <a:r>
              <a:rPr lang="cs-CZ" altLang="cs-CZ" sz="2800" b="1">
                <a:cs typeface="Times New Roman" panose="02020603050405020304" pitchFamily="18" charset="0"/>
              </a:rPr>
              <a:t> </a:t>
            </a:r>
          </a:p>
          <a:p>
            <a:pPr eaLnBrk="1" hangingPunct="1">
              <a:lnSpc>
                <a:spcPct val="90000"/>
              </a:lnSpc>
            </a:pPr>
            <a:endParaRPr lang="cs-CZ" altLang="cs-CZ" sz="2800" b="1">
              <a:latin typeface="Tahoma" panose="020B0604030504040204" pitchFamily="34" charset="0"/>
            </a:endParaRPr>
          </a:p>
        </p:txBody>
      </p:sp>
      <p:sp>
        <p:nvSpPr>
          <p:cNvPr id="90114" name="Rectangle 2">
            <a:extLst>
              <a:ext uri="{FF2B5EF4-FFF2-40B4-BE49-F238E27FC236}">
                <a16:creationId xmlns:a16="http://schemas.microsoft.com/office/drawing/2014/main" id="{01230E69-95FA-4306-A1BD-FCAA4DD484E4}"/>
              </a:ext>
            </a:extLst>
          </p:cNvPr>
          <p:cNvSpPr>
            <a:spLocks noGrp="1" noChangeArrowheads="1"/>
          </p:cNvSpPr>
          <p:nvPr>
            <p:ph type="title"/>
          </p:nvPr>
        </p:nvSpPr>
        <p:spPr>
          <a:xfrm>
            <a:off x="456654" y="274638"/>
            <a:ext cx="8204103" cy="1143000"/>
          </a:xfrm>
        </p:spPr>
        <p:txBody>
          <a:bodyPr>
            <a:normAutofit fontScale="90000"/>
          </a:bodyPr>
          <a:lstStyle/>
          <a:p>
            <a:pPr algn="ctr" eaLnBrk="1" fontAlgn="auto" hangingPunct="1">
              <a:spcAft>
                <a:spcPts val="0"/>
              </a:spcAft>
              <a:defRPr/>
            </a:pPr>
            <a:r>
              <a:rPr lang="cs-CZ" dirty="0">
                <a:solidFill>
                  <a:srgbClr val="0070C0"/>
                </a:solidFill>
                <a:effectLst/>
                <a:cs typeface="Times New Roman" pitchFamily="18" charset="0"/>
              </a:rPr>
              <a:t>Zásady nutri</a:t>
            </a:r>
            <a:r>
              <a:rPr lang="cs-CZ" dirty="0">
                <a:solidFill>
                  <a:srgbClr val="0070C0"/>
                </a:solidFill>
                <a:effectLst/>
              </a:rPr>
              <a:t>č</a:t>
            </a:r>
            <a:r>
              <a:rPr lang="cs-CZ" dirty="0">
                <a:solidFill>
                  <a:srgbClr val="0070C0"/>
                </a:solidFill>
                <a:effectLst/>
                <a:cs typeface="Times New Roman" pitchFamily="18" charset="0"/>
              </a:rPr>
              <a:t>ní podpory u pacienta v kritickém stavu</a:t>
            </a: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3">
            <a:extLst>
              <a:ext uri="{FF2B5EF4-FFF2-40B4-BE49-F238E27FC236}">
                <a16:creationId xmlns:a16="http://schemas.microsoft.com/office/drawing/2014/main" id="{644F4DAA-6387-4C29-B6E2-B6ACF9186FB0}"/>
              </a:ext>
            </a:extLst>
          </p:cNvPr>
          <p:cNvSpPr>
            <a:spLocks noGrp="1"/>
          </p:cNvSpPr>
          <p:nvPr>
            <p:ph idx="1"/>
          </p:nvPr>
        </p:nvSpPr>
        <p:spPr/>
        <p:txBody>
          <a:bodyPr/>
          <a:lstStyle/>
          <a:p>
            <a:pPr eaLnBrk="1" hangingPunct="1">
              <a:buFont typeface="Wingdings 2" panose="05020102010507070707" pitchFamily="18" charset="2"/>
              <a:buNone/>
            </a:pPr>
            <a:endParaRPr lang="cs-CZ" altLang="cs-CZ"/>
          </a:p>
          <a:p>
            <a:pPr eaLnBrk="1" hangingPunct="1">
              <a:buFont typeface="Wingdings 2" panose="05020102010507070707" pitchFamily="18" charset="2"/>
              <a:buNone/>
            </a:pPr>
            <a:endParaRPr lang="cs-CZ" altLang="cs-CZ"/>
          </a:p>
          <a:p>
            <a:pPr eaLnBrk="1" hangingPunct="1">
              <a:buFont typeface="Wingdings 2" panose="05020102010507070707" pitchFamily="18" charset="2"/>
              <a:buNone/>
            </a:pPr>
            <a:endParaRPr lang="cs-CZ" altLang="cs-CZ"/>
          </a:p>
          <a:p>
            <a:pPr eaLnBrk="1" hangingPunct="1">
              <a:buFont typeface="Wingdings 2" panose="05020102010507070707" pitchFamily="18" charset="2"/>
              <a:buNone/>
            </a:pPr>
            <a:r>
              <a:rPr lang="cs-CZ" altLang="cs-CZ" b="1"/>
              <a:t>     Děkuji za pozornost. </a:t>
            </a:r>
          </a:p>
        </p:txBody>
      </p:sp>
      <p:sp>
        <p:nvSpPr>
          <p:cNvPr id="34818" name="Rectangle 2">
            <a:extLst>
              <a:ext uri="{FF2B5EF4-FFF2-40B4-BE49-F238E27FC236}">
                <a16:creationId xmlns:a16="http://schemas.microsoft.com/office/drawing/2014/main" id="{EFED670E-C401-4BAA-82A0-EFEF76FB1FCA}"/>
              </a:ext>
            </a:extLst>
          </p:cNvPr>
          <p:cNvSpPr>
            <a:spLocks noGrp="1"/>
          </p:cNvSpPr>
          <p:nvPr>
            <p:ph type="title"/>
          </p:nvPr>
        </p:nvSpPr>
        <p:spPr/>
        <p:txBody>
          <a:bodyPr/>
          <a:lstStyle/>
          <a:p>
            <a:pPr eaLnBrk="1" fontAlgn="auto" hangingPunct="1">
              <a:spcAft>
                <a:spcPts val="0"/>
              </a:spcAft>
              <a:defRPr/>
            </a:pPr>
            <a:endParaRPr lang="cs-CZ"/>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Zástupný symbol pro obsah 2">
            <a:extLst>
              <a:ext uri="{FF2B5EF4-FFF2-40B4-BE49-F238E27FC236}">
                <a16:creationId xmlns:a16="http://schemas.microsoft.com/office/drawing/2014/main" id="{C1FDFEE1-FCEB-4FBF-970A-D33010BF67AE}"/>
              </a:ext>
            </a:extLst>
          </p:cNvPr>
          <p:cNvSpPr>
            <a:spLocks noGrp="1"/>
          </p:cNvSpPr>
          <p:nvPr>
            <p:ph idx="1"/>
          </p:nvPr>
        </p:nvSpPr>
        <p:spPr/>
        <p:txBody>
          <a:bodyPr>
            <a:normAutofit lnSpcReduction="10000"/>
          </a:bodyPr>
          <a:lstStyle/>
          <a:p>
            <a:pPr marL="365760" indent="-256032" eaLnBrk="1" fontAlgn="auto" hangingPunct="1">
              <a:spcAft>
                <a:spcPts val="0"/>
              </a:spcAft>
              <a:buClr>
                <a:srgbClr val="CC0099"/>
              </a:buClr>
              <a:buFont typeface="Wingdings" pitchFamily="2" charset="2"/>
              <a:buChar char="ü"/>
              <a:defRPr/>
            </a:pPr>
            <a:r>
              <a:rPr lang="cs-CZ" sz="3600" b="1" dirty="0"/>
              <a:t>zjistit a napravit </a:t>
            </a:r>
            <a:r>
              <a:rPr lang="cs-CZ" sz="3600" b="1" dirty="0" err="1"/>
              <a:t>preexistující</a:t>
            </a:r>
            <a:r>
              <a:rPr lang="cs-CZ" sz="3600" b="1" dirty="0"/>
              <a:t>  malnutrici </a:t>
            </a:r>
          </a:p>
          <a:p>
            <a:pPr marL="365760" indent="-256032" eaLnBrk="1" fontAlgn="auto" hangingPunct="1">
              <a:spcAft>
                <a:spcPts val="0"/>
              </a:spcAft>
              <a:buClr>
                <a:srgbClr val="CC0099"/>
              </a:buClr>
              <a:buFont typeface="Wingdings" pitchFamily="2" charset="2"/>
              <a:buChar char="ü"/>
              <a:defRPr/>
            </a:pPr>
            <a:r>
              <a:rPr lang="cs-CZ" sz="3600" b="1" dirty="0"/>
              <a:t>zabránit progresivní bílkovinné a  energetické malnutrici </a:t>
            </a:r>
          </a:p>
          <a:p>
            <a:pPr marL="365760" indent="-256032" eaLnBrk="1" fontAlgn="auto" hangingPunct="1">
              <a:spcAft>
                <a:spcPts val="0"/>
              </a:spcAft>
              <a:buClr>
                <a:srgbClr val="CC0099"/>
              </a:buClr>
              <a:buFont typeface="Wingdings" pitchFamily="2" charset="2"/>
              <a:buChar char="ü"/>
              <a:defRPr/>
            </a:pPr>
            <a:r>
              <a:rPr lang="cs-CZ" sz="3600" b="1" dirty="0"/>
              <a:t>optimalizovat pacientovu metabolickou  situaci </a:t>
            </a:r>
          </a:p>
          <a:p>
            <a:pPr marL="365760" indent="-256032" eaLnBrk="1" fontAlgn="auto" hangingPunct="1">
              <a:spcAft>
                <a:spcPts val="0"/>
              </a:spcAft>
              <a:buClr>
                <a:srgbClr val="CC0099"/>
              </a:buClr>
              <a:buFont typeface="Wingdings" pitchFamily="2" charset="2"/>
              <a:buChar char="ü"/>
              <a:defRPr/>
            </a:pPr>
            <a:r>
              <a:rPr lang="cs-CZ" sz="3600" b="1" dirty="0"/>
              <a:t>snížit morbiditu a zkrátit období   rekonvalescence  </a:t>
            </a:r>
          </a:p>
          <a:p>
            <a:pPr marL="365760" indent="-256032" eaLnBrk="1" fontAlgn="auto" hangingPunct="1">
              <a:spcAft>
                <a:spcPts val="0"/>
              </a:spcAft>
              <a:buFont typeface="Wingdings 3"/>
              <a:buChar char=""/>
              <a:defRPr/>
            </a:pPr>
            <a:endParaRPr lang="cs-CZ" dirty="0"/>
          </a:p>
        </p:txBody>
      </p:sp>
      <p:sp>
        <p:nvSpPr>
          <p:cNvPr id="11266" name="Nadpis 1">
            <a:extLst>
              <a:ext uri="{FF2B5EF4-FFF2-40B4-BE49-F238E27FC236}">
                <a16:creationId xmlns:a16="http://schemas.microsoft.com/office/drawing/2014/main" id="{D5578572-6D0D-43B8-9B7A-A282E8BB2283}"/>
              </a:ext>
            </a:extLst>
          </p:cNvPr>
          <p:cNvSpPr>
            <a:spLocks noGrp="1"/>
          </p:cNvSpPr>
          <p:nvPr>
            <p:ph type="title"/>
          </p:nvPr>
        </p:nvSpPr>
        <p:spPr>
          <a:xfrm>
            <a:off x="395536" y="548680"/>
            <a:ext cx="7467600" cy="846138"/>
          </a:xfrm>
        </p:spPr>
        <p:txBody>
          <a:bodyPr>
            <a:normAutofit fontScale="90000"/>
          </a:bodyPr>
          <a:lstStyle/>
          <a:p>
            <a:pPr algn="ctr" eaLnBrk="1" fontAlgn="auto" hangingPunct="1">
              <a:spcAft>
                <a:spcPts val="0"/>
              </a:spcAft>
              <a:defRPr/>
            </a:pPr>
            <a:r>
              <a:rPr lang="cs-CZ" dirty="0">
                <a:solidFill>
                  <a:srgbClr val="0070C0"/>
                </a:solidFill>
                <a:effectLst/>
              </a:rPr>
              <a:t>Cíl nutriční podpory</a:t>
            </a:r>
            <a:br>
              <a:rPr lang="cs-CZ" dirty="0">
                <a:solidFill>
                  <a:srgbClr val="0070C0"/>
                </a:solidFill>
                <a:effectLst/>
              </a:rPr>
            </a:br>
            <a:endParaRPr lang="cs-CZ" dirty="0">
              <a:solidFill>
                <a:srgbClr val="0070C0"/>
              </a:solidFill>
              <a:effectLst/>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Zástupný symbol pro obsah 1">
            <a:extLst>
              <a:ext uri="{FF2B5EF4-FFF2-40B4-BE49-F238E27FC236}">
                <a16:creationId xmlns:a16="http://schemas.microsoft.com/office/drawing/2014/main" id="{0F9AB866-43DF-4422-BD54-DF1125E306AA}"/>
              </a:ext>
            </a:extLst>
          </p:cNvPr>
          <p:cNvSpPr>
            <a:spLocks noGrp="1"/>
          </p:cNvSpPr>
          <p:nvPr>
            <p:ph idx="1"/>
          </p:nvPr>
        </p:nvSpPr>
        <p:spPr>
          <a:xfrm>
            <a:off x="250825" y="1052513"/>
            <a:ext cx="8713788" cy="5184775"/>
          </a:xfrm>
        </p:spPr>
        <p:txBody>
          <a:bodyPr>
            <a:normAutofit lnSpcReduction="10000"/>
          </a:bodyPr>
          <a:lstStyle/>
          <a:p>
            <a:pPr marL="365760" indent="-256032" eaLnBrk="1" fontAlgn="auto" hangingPunct="1">
              <a:spcAft>
                <a:spcPts val="0"/>
              </a:spcAft>
              <a:buClr>
                <a:srgbClr val="FF00FF"/>
              </a:buClr>
              <a:buFont typeface="Wingdings" pitchFamily="2" charset="2"/>
              <a:buChar char="ü"/>
              <a:defRPr/>
            </a:pPr>
            <a:r>
              <a:rPr lang="cs-CZ" sz="2800" b="1" dirty="0">
                <a:cs typeface="Times New Roman" pitchFamily="18" charset="0"/>
              </a:rPr>
              <a:t>stanovení nutričního rizika při přijetí na JIP, </a:t>
            </a:r>
          </a:p>
          <a:p>
            <a:pPr marL="365760" indent="-256032" eaLnBrk="1" fontAlgn="auto" hangingPunct="1">
              <a:spcAft>
                <a:spcPts val="0"/>
              </a:spcAft>
              <a:buClr>
                <a:srgbClr val="FF00FF"/>
              </a:buClr>
              <a:buFont typeface="Wingdings" pitchFamily="2" charset="2"/>
              <a:buChar char="ü"/>
              <a:defRPr/>
            </a:pPr>
            <a:r>
              <a:rPr lang="cs-CZ" sz="2800" b="1" dirty="0">
                <a:cs typeface="Times New Roman" pitchFamily="18" charset="0"/>
              </a:rPr>
              <a:t>kalkulace  energetické a proteinové potřeby  - stanovení nutričního cíle </a:t>
            </a:r>
          </a:p>
          <a:p>
            <a:pPr marL="365760" indent="-256032" eaLnBrk="1" fontAlgn="auto" hangingPunct="1">
              <a:spcAft>
                <a:spcPts val="0"/>
              </a:spcAft>
              <a:buClr>
                <a:srgbClr val="FF00FF"/>
              </a:buClr>
              <a:buFont typeface="Wingdings" pitchFamily="2" charset="2"/>
              <a:buChar char="ü"/>
              <a:defRPr/>
            </a:pPr>
            <a:r>
              <a:rPr lang="cs-CZ" sz="2800" b="1" dirty="0">
                <a:cs typeface="Times New Roman" pitchFamily="18" charset="0"/>
              </a:rPr>
              <a:t>zahájení EV   24-48 hod. od rozvoje kritického stavu, </a:t>
            </a:r>
          </a:p>
          <a:p>
            <a:pPr marL="365760" indent="-256032" eaLnBrk="1" fontAlgn="auto" hangingPunct="1">
              <a:spcAft>
                <a:spcPts val="0"/>
              </a:spcAft>
              <a:buClr>
                <a:srgbClr val="FF00FF"/>
              </a:buClr>
              <a:buFont typeface="Wingdings" pitchFamily="2" charset="2"/>
              <a:buChar char="ü"/>
              <a:defRPr/>
            </a:pPr>
            <a:r>
              <a:rPr lang="cs-CZ" sz="2800" b="1" dirty="0">
                <a:cs typeface="Times New Roman" pitchFamily="18" charset="0"/>
              </a:rPr>
              <a:t>dosažení nutričního cíle v prvním týdnu hospitalizace na JIP </a:t>
            </a:r>
          </a:p>
          <a:p>
            <a:pPr marL="365760" indent="-256032" eaLnBrk="1" fontAlgn="auto" hangingPunct="1">
              <a:spcAft>
                <a:spcPts val="0"/>
              </a:spcAft>
              <a:buClr>
                <a:srgbClr val="FF00FF"/>
              </a:buClr>
              <a:buFont typeface="Wingdings" pitchFamily="2" charset="2"/>
              <a:buChar char="ü"/>
              <a:defRPr/>
            </a:pPr>
            <a:r>
              <a:rPr lang="cs-CZ" sz="2800" b="1" dirty="0">
                <a:cs typeface="Times New Roman" pitchFamily="18" charset="0"/>
              </a:rPr>
              <a:t>prevence  a redukce rizika aspirace, ovlivnění tolerance EV </a:t>
            </a:r>
          </a:p>
          <a:p>
            <a:pPr marL="365760" indent="-256032" eaLnBrk="1" fontAlgn="auto" hangingPunct="1">
              <a:spcAft>
                <a:spcPts val="0"/>
              </a:spcAft>
              <a:buClr>
                <a:srgbClr val="FF00FF"/>
              </a:buClr>
              <a:buFont typeface="Wingdings" pitchFamily="2" charset="2"/>
              <a:buChar char="ü"/>
              <a:defRPr/>
            </a:pPr>
            <a:r>
              <a:rPr lang="cs-CZ" sz="2800" b="1" dirty="0">
                <a:cs typeface="Times New Roman" pitchFamily="18" charset="0"/>
              </a:rPr>
              <a:t>implementace protokolu EV</a:t>
            </a:r>
          </a:p>
          <a:p>
            <a:pPr marL="365760" indent="-256032" eaLnBrk="1" fontAlgn="auto" hangingPunct="1">
              <a:spcAft>
                <a:spcPts val="0"/>
              </a:spcAft>
              <a:buClr>
                <a:srgbClr val="FF00FF"/>
              </a:buClr>
              <a:buFont typeface="Wingdings" pitchFamily="2" charset="2"/>
              <a:buChar char="ü"/>
              <a:defRPr/>
            </a:pPr>
            <a:r>
              <a:rPr lang="cs-CZ" sz="2800" b="1" dirty="0">
                <a:cs typeface="Times New Roman" pitchFamily="18" charset="0"/>
              </a:rPr>
              <a:t>časný start PV u pacientů s vysokým nutričním rizikem pokud  je EV kontraindikovaná  nebo není  dostatečná </a:t>
            </a:r>
          </a:p>
          <a:p>
            <a:pPr marL="365760" indent="-256032" eaLnBrk="1" fontAlgn="auto" hangingPunct="1">
              <a:spcAft>
                <a:spcPts val="0"/>
              </a:spcAft>
              <a:buFont typeface="Wingdings 3"/>
              <a:buChar char=""/>
              <a:defRPr/>
            </a:pPr>
            <a:endParaRPr lang="cs-CZ" b="1" dirty="0">
              <a:cs typeface="Times New Roman" pitchFamily="18" charset="0"/>
            </a:endParaRPr>
          </a:p>
        </p:txBody>
      </p:sp>
      <p:sp>
        <p:nvSpPr>
          <p:cNvPr id="3" name="Nadpis 2">
            <a:extLst>
              <a:ext uri="{FF2B5EF4-FFF2-40B4-BE49-F238E27FC236}">
                <a16:creationId xmlns:a16="http://schemas.microsoft.com/office/drawing/2014/main" id="{265CF8CA-58C4-4527-A936-FD537F5017CF}"/>
              </a:ext>
            </a:extLst>
          </p:cNvPr>
          <p:cNvSpPr>
            <a:spLocks noGrp="1"/>
          </p:cNvSpPr>
          <p:nvPr>
            <p:ph type="title"/>
          </p:nvPr>
        </p:nvSpPr>
        <p:spPr>
          <a:xfrm>
            <a:off x="539552" y="260648"/>
            <a:ext cx="8229600" cy="778098"/>
          </a:xfrm>
        </p:spPr>
        <p:txBody>
          <a:bodyPr/>
          <a:lstStyle/>
          <a:p>
            <a:pPr algn="ctr" eaLnBrk="1" fontAlgn="auto" hangingPunct="1">
              <a:spcAft>
                <a:spcPts val="0"/>
              </a:spcAft>
              <a:defRPr/>
            </a:pPr>
            <a:r>
              <a:rPr lang="cs-CZ" sz="4000" dirty="0">
                <a:solidFill>
                  <a:srgbClr val="0070C0"/>
                </a:solidFill>
                <a:effectLst/>
                <a:latin typeface="Times New Roman" pitchFamily="18" charset="0"/>
                <a:cs typeface="Times New Roman" pitchFamily="18" charset="0"/>
              </a:rPr>
              <a:t>Algoritmus nutriční podpory v IP</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Zástupný symbol pro obsah 1">
            <a:extLst>
              <a:ext uri="{FF2B5EF4-FFF2-40B4-BE49-F238E27FC236}">
                <a16:creationId xmlns:a16="http://schemas.microsoft.com/office/drawing/2014/main" id="{E43DC023-EA85-43CB-84D8-37D5496AB66A}"/>
              </a:ext>
            </a:extLst>
          </p:cNvPr>
          <p:cNvSpPr>
            <a:spLocks noGrp="1"/>
          </p:cNvSpPr>
          <p:nvPr>
            <p:ph idx="1"/>
          </p:nvPr>
        </p:nvSpPr>
        <p:spPr>
          <a:xfrm>
            <a:off x="250825" y="1481138"/>
            <a:ext cx="8353425" cy="4525962"/>
          </a:xfrm>
        </p:spPr>
        <p:txBody>
          <a:bodyPr/>
          <a:lstStyle/>
          <a:p>
            <a:pPr>
              <a:buFont typeface="Wingdings 3" panose="05040102010807070707" pitchFamily="18" charset="2"/>
              <a:buNone/>
            </a:pPr>
            <a:endParaRPr lang="cs-CZ" altLang="cs-CZ" b="1"/>
          </a:p>
          <a:p>
            <a:pPr>
              <a:buClr>
                <a:srgbClr val="FF00FF"/>
              </a:buClr>
              <a:buFont typeface="Wingdings" panose="05000000000000000000" pitchFamily="2" charset="2"/>
              <a:buChar char="ü"/>
            </a:pPr>
            <a:r>
              <a:rPr lang="cs-CZ" altLang="cs-CZ" sz="2800" b="1"/>
              <a:t>NRS – Nutritional Risk Score  ev. NUTRIC score by mělo být stanoveno u každého pacienta přijímaného na JIP </a:t>
            </a:r>
            <a:r>
              <a:rPr lang="cs-CZ" altLang="cs-CZ" sz="2800" b="1">
                <a:cs typeface="Times New Roman" panose="02020603050405020304" pitchFamily="18" charset="0"/>
              </a:rPr>
              <a:t>(</a:t>
            </a:r>
            <a:r>
              <a:rPr lang="cs-CZ" altLang="cs-CZ" sz="2400" b="1">
                <a:cs typeface="Times New Roman" panose="02020603050405020304" pitchFamily="18" charset="0"/>
              </a:rPr>
              <a:t>oba tyto skórovací systémy byly vybrány na základě  retrospektivních analýz RCT)</a:t>
            </a:r>
          </a:p>
          <a:p>
            <a:pPr>
              <a:buClr>
                <a:srgbClr val="FF00FF"/>
              </a:buClr>
              <a:buFont typeface="Wingdings" panose="05000000000000000000" pitchFamily="2" charset="2"/>
              <a:buChar char="ü"/>
            </a:pPr>
            <a:endParaRPr lang="cs-CZ" altLang="cs-CZ" sz="2400" b="1"/>
          </a:p>
          <a:p>
            <a:pPr>
              <a:buClr>
                <a:srgbClr val="FF00FF"/>
              </a:buClr>
              <a:buFont typeface="Wingdings" panose="05000000000000000000" pitchFamily="2" charset="2"/>
              <a:buChar char="ü"/>
            </a:pPr>
            <a:r>
              <a:rPr lang="cs-CZ" altLang="cs-CZ" sz="2800" b="1"/>
              <a:t>NRS &gt; 3   nutriční riziko     </a:t>
            </a:r>
          </a:p>
          <a:p>
            <a:pPr>
              <a:buClr>
                <a:srgbClr val="FF00FF"/>
              </a:buClr>
              <a:buFont typeface="Wingdings" panose="05000000000000000000" pitchFamily="2" charset="2"/>
              <a:buChar char="ü"/>
            </a:pPr>
            <a:r>
              <a:rPr lang="cs-CZ" altLang="cs-CZ" sz="2800" b="1"/>
              <a:t>NUTRIC &gt;  5 ( NUTRIC s IL6  &gt;6) vysoké nutriční riziko</a:t>
            </a:r>
          </a:p>
          <a:p>
            <a:pPr>
              <a:buFont typeface="Wingdings 3" panose="05040102010807070707" pitchFamily="18" charset="2"/>
              <a:buNone/>
            </a:pPr>
            <a:endParaRPr lang="cs-CZ" altLang="cs-CZ" b="1"/>
          </a:p>
        </p:txBody>
      </p:sp>
      <p:sp>
        <p:nvSpPr>
          <p:cNvPr id="3" name="Nadpis 2">
            <a:extLst>
              <a:ext uri="{FF2B5EF4-FFF2-40B4-BE49-F238E27FC236}">
                <a16:creationId xmlns:a16="http://schemas.microsoft.com/office/drawing/2014/main" id="{73708051-894E-40C5-95C6-E47DE4242E68}"/>
              </a:ext>
            </a:extLst>
          </p:cNvPr>
          <p:cNvSpPr>
            <a:spLocks noGrp="1"/>
          </p:cNvSpPr>
          <p:nvPr>
            <p:ph type="title"/>
          </p:nvPr>
        </p:nvSpPr>
        <p:spPr/>
        <p:txBody>
          <a:bodyPr>
            <a:noAutofit/>
          </a:bodyPr>
          <a:lstStyle/>
          <a:p>
            <a:pPr>
              <a:defRPr/>
            </a:pPr>
            <a:r>
              <a:rPr lang="cs-CZ" sz="3200" dirty="0">
                <a:solidFill>
                  <a:srgbClr val="0070C0"/>
                </a:solidFill>
                <a:effectLst/>
                <a:cs typeface="Arial" pitchFamily="34" charset="0"/>
              </a:rPr>
              <a:t>A.S.P.E.N. </a:t>
            </a:r>
            <a:r>
              <a:rPr lang="en-US" sz="3200" dirty="0">
                <a:solidFill>
                  <a:srgbClr val="0070C0"/>
                </a:solidFill>
                <a:effectLst/>
                <a:cs typeface="Arial" pitchFamily="34" charset="0"/>
              </a:rPr>
              <a:t>Guidelines for the Provision and Assessment of Nutrition</a:t>
            </a:r>
            <a:r>
              <a:rPr lang="cs-CZ" sz="3200" dirty="0">
                <a:solidFill>
                  <a:srgbClr val="0070C0"/>
                </a:solidFill>
                <a:effectLst/>
                <a:cs typeface="Arial" pitchFamily="34" charset="0"/>
              </a:rPr>
              <a:t> </a:t>
            </a:r>
            <a:r>
              <a:rPr lang="en-US" sz="3200" dirty="0">
                <a:solidFill>
                  <a:srgbClr val="0070C0"/>
                </a:solidFill>
                <a:effectLst/>
                <a:cs typeface="Arial" pitchFamily="34" charset="0"/>
              </a:rPr>
              <a:t>Support Therapy in the Adult Critically Ill Patient: </a:t>
            </a:r>
            <a:endParaRPr lang="cs-CZ" sz="32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a:extLst>
              <a:ext uri="{FF2B5EF4-FFF2-40B4-BE49-F238E27FC236}">
                <a16:creationId xmlns:a16="http://schemas.microsoft.com/office/drawing/2014/main" id="{301F04AA-9C31-4F36-AF83-D0B4531E3004}"/>
              </a:ext>
            </a:extLst>
          </p:cNvPr>
          <p:cNvSpPr>
            <a:spLocks noGrp="1"/>
          </p:cNvSpPr>
          <p:nvPr>
            <p:ph type="title"/>
          </p:nvPr>
        </p:nvSpPr>
        <p:spPr/>
        <p:txBody>
          <a:bodyPr/>
          <a:lstStyle/>
          <a:p>
            <a:pPr>
              <a:defRPr/>
            </a:pPr>
            <a:r>
              <a:rPr lang="cs-CZ" sz="4400" dirty="0"/>
              <a:t>  </a:t>
            </a:r>
            <a:r>
              <a:rPr lang="cs-CZ" sz="4800" dirty="0">
                <a:solidFill>
                  <a:srgbClr val="0070C0"/>
                </a:solidFill>
                <a:effectLst/>
              </a:rPr>
              <a:t>NRS 2002</a:t>
            </a:r>
          </a:p>
        </p:txBody>
      </p:sp>
      <p:pic>
        <p:nvPicPr>
          <p:cNvPr id="16387" name="irc_mi" descr="http://image.slidesharecdn.com/091110kondrupihfrio-100205161652-phpapp01/95/091110-kondrup-ihf-rio-15-728.jpg?cb=1265386667">
            <a:hlinkClick r:id="rId2"/>
            <a:extLst>
              <a:ext uri="{FF2B5EF4-FFF2-40B4-BE49-F238E27FC236}">
                <a16:creationId xmlns:a16="http://schemas.microsoft.com/office/drawing/2014/main" id="{4203278D-BF2A-434D-9859-EAE39C83FD59}"/>
              </a:ext>
            </a:extLst>
          </p:cNvPr>
          <p:cNvPicPr>
            <a:picLocks noGrp="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1554163" y="1481138"/>
            <a:ext cx="6035675" cy="4525962"/>
          </a:xfrm>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hluk">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 klasické">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Shluk">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7</TotalTime>
  <Words>3612</Words>
  <Application>Microsoft Office PowerPoint</Application>
  <PresentationFormat>Předvádění na obrazovce (4:3)</PresentationFormat>
  <Paragraphs>503</Paragraphs>
  <Slides>59</Slides>
  <Notes>4</Notes>
  <HiddenSlides>0</HiddenSlides>
  <MMClips>0</MMClips>
  <ScaleCrop>false</ScaleCrop>
  <HeadingPairs>
    <vt:vector size="6" baseType="variant">
      <vt:variant>
        <vt:lpstr>Použitá písma</vt:lpstr>
      </vt:variant>
      <vt:variant>
        <vt:i4>10</vt:i4>
      </vt:variant>
      <vt:variant>
        <vt:lpstr>Motiv</vt:lpstr>
      </vt:variant>
      <vt:variant>
        <vt:i4>1</vt:i4>
      </vt:variant>
      <vt:variant>
        <vt:lpstr>Nadpisy snímků</vt:lpstr>
      </vt:variant>
      <vt:variant>
        <vt:i4>59</vt:i4>
      </vt:variant>
    </vt:vector>
  </HeadingPairs>
  <TitlesOfParts>
    <vt:vector size="70" baseType="lpstr">
      <vt:lpstr>Arial</vt:lpstr>
      <vt:lpstr>Calibri</vt:lpstr>
      <vt:lpstr>Lucida Sans Unicode</vt:lpstr>
      <vt:lpstr>Symbol</vt:lpstr>
      <vt:lpstr>Tahoma</vt:lpstr>
      <vt:lpstr>Times New Roman</vt:lpstr>
      <vt:lpstr>Verdana</vt:lpstr>
      <vt:lpstr>Wingdings</vt:lpstr>
      <vt:lpstr>Wingdings 2</vt:lpstr>
      <vt:lpstr>Wingdings 3</vt:lpstr>
      <vt:lpstr>Shluk</vt:lpstr>
      <vt:lpstr>Prezentace aplikace PowerPoint</vt:lpstr>
      <vt:lpstr>Prezentace aplikace PowerPoint</vt:lpstr>
      <vt:lpstr>               </vt:lpstr>
      <vt:lpstr>Prezentace aplikace PowerPoint</vt:lpstr>
      <vt:lpstr>Prezentace aplikace PowerPoint</vt:lpstr>
      <vt:lpstr>Cíl nutriční podpory </vt:lpstr>
      <vt:lpstr>Algoritmus nutriční podpory v IP</vt:lpstr>
      <vt:lpstr>A.S.P.E.N. Guidelines for the Provision and Assessment of Nutrition Support Therapy in the Adult Critically Ill Patient: </vt:lpstr>
      <vt:lpstr>  NRS 2002</vt:lpstr>
      <vt:lpstr>NUTRIC Score </vt:lpstr>
      <vt:lpstr>NUTRIC Score </vt:lpstr>
      <vt:lpstr>Prezentace aplikace PowerPoint</vt:lpstr>
      <vt:lpstr>A.S.P.E.N. Guidelines for the Provision and Assessment of Nutrition Support Therapy in the Adult Critically Ill Patient: </vt:lpstr>
      <vt:lpstr>A.S.P.E.N. Guidelines for the Provision and Assessment of Nutrition Support Therapy in the Adult Critically Ill Patient: </vt:lpstr>
      <vt:lpstr>Stanovení aktuální energetické potřeby</vt:lpstr>
      <vt:lpstr>Stanovení aktuální energetické potřeby</vt:lpstr>
      <vt:lpstr> Stanovení adekvátní dodávky proteinů </vt:lpstr>
      <vt:lpstr>Recentní studie prokazující efekt proteinu</vt:lpstr>
      <vt:lpstr>Timing nutriční podpory</vt:lpstr>
      <vt:lpstr> Volba výživy   </vt:lpstr>
      <vt:lpstr> Kdy použít parenterální výživu  v IP  </vt:lpstr>
      <vt:lpstr>A.S.P.E.N. Guidelines for the Provision and Assessment of Nutrition Support Therapy in the Adult Critically Ill Patient: </vt:lpstr>
      <vt:lpstr>Kdy použít parenterální výživu v  IP</vt:lpstr>
      <vt:lpstr>Prezentace aplikace PowerPoint</vt:lpstr>
      <vt:lpstr>Nutriční substráty</vt:lpstr>
      <vt:lpstr>Cukry</vt:lpstr>
      <vt:lpstr>Tuky</vt:lpstr>
      <vt:lpstr>Tuky</vt:lpstr>
      <vt:lpstr>Proteiny</vt:lpstr>
      <vt:lpstr> Vitamíny  a stopové prvky </vt:lpstr>
      <vt:lpstr>A-I-O VAKY </vt:lpstr>
      <vt:lpstr>A-I-O VAKY </vt:lpstr>
      <vt:lpstr>Zařízení pro míchání vaků </vt:lpstr>
      <vt:lpstr>FIREMNÍ VAKY  (dvoukomorové) </vt:lpstr>
      <vt:lpstr>Prezentace aplikace PowerPoint</vt:lpstr>
      <vt:lpstr>FIREMNÍ VAKY (tříkomorové) </vt:lpstr>
      <vt:lpstr> FIREMNÍ VAKY (tříkomorové) </vt:lpstr>
      <vt:lpstr>SmofKabiven extra Nitrogen</vt:lpstr>
      <vt:lpstr> Imunonutrice </vt:lpstr>
      <vt:lpstr>           Imunonutrice </vt:lpstr>
      <vt:lpstr>Glutamin</vt:lpstr>
      <vt:lpstr>Glutamin</vt:lpstr>
      <vt:lpstr>Glutamin</vt:lpstr>
      <vt:lpstr> Glutamin v PV</vt:lpstr>
      <vt:lpstr> A Randomized Trial of Glutamine and Antioxidants in Critically Ill Patients       Daren Heyland, M.D., John Muscedere, M.D., Paul E. Wischmeyer, M.D., Deborah Cook, M.D., Gwynne Jones, M.D., Martin Albert, M.D., Gunnar Elke, M.D., Mette M. Berger, M.D., Ph.D., and Andrew G. Day, M.Sc., for the Canadian Critical Care Trials  Group              The new england journal of medicine  368;16 nejm.org april 18, 2013   </vt:lpstr>
      <vt:lpstr>Arginin</vt:lpstr>
      <vt:lpstr>Arginin a sepse</vt:lpstr>
      <vt:lpstr>Omega-3 nenasycené MK</vt:lpstr>
      <vt:lpstr>Prezentace aplikace PowerPoint</vt:lpstr>
      <vt:lpstr>Omega-3 nenasycené MK</vt:lpstr>
      <vt:lpstr>Omega-3 nenasycené MK</vt:lpstr>
      <vt:lpstr> SMOF lipid®  </vt:lpstr>
      <vt:lpstr>Omega-3 nenasycené MK</vt:lpstr>
      <vt:lpstr>Antioxidační látky</vt:lpstr>
      <vt:lpstr>Nutriční podpora a CRRT</vt:lpstr>
      <vt:lpstr>Výživa u AKI</vt:lpstr>
      <vt:lpstr>Nutriční podpora a CRRT</vt:lpstr>
      <vt:lpstr>Zásady nutriční podpory u pacienta v kritickém stavu</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Snímek 1</dc:title>
  <dc:creator>Iveta</dc:creator>
  <cp:lastModifiedBy>Halina Matějová</cp:lastModifiedBy>
  <cp:revision>253</cp:revision>
  <dcterms:created xsi:type="dcterms:W3CDTF">2009-03-29T09:20:49Z</dcterms:created>
  <dcterms:modified xsi:type="dcterms:W3CDTF">2020-03-26T11:31:09Z</dcterms:modified>
</cp:coreProperties>
</file>