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327" r:id="rId3"/>
    <p:sldId id="265" r:id="rId4"/>
    <p:sldId id="264" r:id="rId5"/>
    <p:sldId id="368" r:id="rId6"/>
    <p:sldId id="332" r:id="rId7"/>
    <p:sldId id="333" r:id="rId8"/>
    <p:sldId id="334" r:id="rId9"/>
    <p:sldId id="262" r:id="rId10"/>
    <p:sldId id="263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67" r:id="rId20"/>
    <p:sldId id="343" r:id="rId21"/>
    <p:sldId id="344" r:id="rId22"/>
    <p:sldId id="345" r:id="rId23"/>
    <p:sldId id="346" r:id="rId24"/>
    <p:sldId id="286" r:id="rId25"/>
    <p:sldId id="287" r:id="rId26"/>
    <p:sldId id="288" r:id="rId27"/>
    <p:sldId id="347" r:id="rId28"/>
    <p:sldId id="285" r:id="rId29"/>
    <p:sldId id="348" r:id="rId30"/>
    <p:sldId id="349" r:id="rId31"/>
    <p:sldId id="350" r:id="rId32"/>
    <p:sldId id="351" r:id="rId33"/>
    <p:sldId id="359" r:id="rId34"/>
    <p:sldId id="360" r:id="rId35"/>
    <p:sldId id="36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292" r:id="rId44"/>
    <p:sldId id="294" r:id="rId45"/>
    <p:sldId id="295" r:id="rId46"/>
    <p:sldId id="303" r:id="rId47"/>
    <p:sldId id="305" r:id="rId48"/>
    <p:sldId id="297" r:id="rId49"/>
    <p:sldId id="330" r:id="rId50"/>
    <p:sldId id="312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5" r:id="rId61"/>
    <p:sldId id="326" r:id="rId62"/>
    <p:sldId id="324" r:id="rId63"/>
    <p:sldId id="362" r:id="rId64"/>
    <p:sldId id="363" r:id="rId65"/>
    <p:sldId id="364" r:id="rId66"/>
    <p:sldId id="365" r:id="rId67"/>
    <p:sldId id="314" r:id="rId68"/>
    <p:sldId id="306" r:id="rId69"/>
    <p:sldId id="366" r:id="rId70"/>
    <p:sldId id="258" r:id="rId71"/>
    <p:sldId id="328" r:id="rId72"/>
  </p:sldIdLst>
  <p:sldSz cx="9144000" cy="6858000" type="screen4x3"/>
  <p:notesSz cx="6858000" cy="97377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9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FD539-14C2-4820-A9E6-F312F86F9DDD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1EE2F-D3E7-414F-BE93-2A74E9E7432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8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C7158-B4B7-4006-A6F6-64C7979735CE}" type="datetimeFigureOut">
              <a:rPr lang="cs-CZ" smtClean="0"/>
              <a:pPr/>
              <a:t>06.03.2020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30250"/>
            <a:ext cx="4867275" cy="365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625420"/>
            <a:ext cx="5486400" cy="438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49149"/>
            <a:ext cx="2971800" cy="48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249149"/>
            <a:ext cx="2971800" cy="48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75D4A-7485-4268-9891-0AFB46808F2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Acetylcholin</a:t>
            </a:r>
            <a:r>
              <a:rPr lang="cs-CZ" baseline="0" dirty="0" smtClean="0"/>
              <a:t> působí prostřednictvím muskarinových a nikotinových receptorů. Nikotin stimuluje nikotin.receptory a bdělost.</a:t>
            </a:r>
          </a:p>
          <a:p>
            <a:r>
              <a:rPr lang="cs-CZ" baseline="0" dirty="0" smtClean="0"/>
              <a:t>Kofein působí jako antagonista adenosinových receptorů, narušuje spánek.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75D4A-7485-4268-9891-0AFB46808F2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993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75D4A-7485-4268-9891-0AFB46808F2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476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 smtClean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Praktické využití v rámci propagace ZŽS</a:t>
            </a:r>
            <a:r>
              <a:rPr lang="cs-CZ" baseline="0" dirty="0" smtClean="0"/>
              <a:t> ilustruje tento obrázek, kterým je demonstrováno, že na ZŽS by se měla podílet vyvážená strava, dostatečná PA a také dostatek kvalitního spánku.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D62D4B-B654-4886-8EC8-DA1297365206}" type="slidenum">
              <a:rPr lang="cs-CZ" smtClean="0"/>
              <a:pPr>
                <a:defRPr/>
              </a:pPr>
              <a:t>67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Zkrátka spát</a:t>
            </a:r>
            <a:r>
              <a:rPr lang="cs-CZ" baseline="0" dirty="0" smtClean="0"/>
              <a:t> a regenerovat potřebujeme! Je to i příprava na kvalitní bdělost</a:t>
            </a:r>
            <a:endParaRPr lang="cs-CZ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0" dirty="0" smtClean="0">
                <a:solidFill>
                  <a:srgbClr val="FF0000"/>
                </a:solidFill>
              </a:rPr>
              <a:t>Současný životní styl a okolní podmínky neprospívají dostatečnému spánku. Nadmíra všeho</a:t>
            </a:r>
            <a:r>
              <a:rPr lang="cs-CZ" b="0" baseline="0" dirty="0" smtClean="0">
                <a:solidFill>
                  <a:srgbClr val="FF0000"/>
                </a:solidFill>
              </a:rPr>
              <a:t> a nedodržování spánkové hygieny zákonitě vede </a:t>
            </a:r>
            <a:r>
              <a:rPr lang="cs-CZ" b="1" baseline="0" dirty="0" smtClean="0">
                <a:solidFill>
                  <a:srgbClr val="FF0000"/>
                </a:solidFill>
              </a:rPr>
              <a:t>k behaviorální spánkové depresi</a:t>
            </a:r>
            <a:r>
              <a:rPr lang="cs-CZ" b="0" baseline="0" dirty="0" smtClean="0">
                <a:solidFill>
                  <a:srgbClr val="FF0000"/>
                </a:solidFill>
              </a:rPr>
              <a:t>! Dle </a:t>
            </a:r>
            <a:r>
              <a:rPr lang="cs-CZ" b="0" baseline="0" dirty="0" err="1" smtClean="0">
                <a:solidFill>
                  <a:srgbClr val="FF0000"/>
                </a:solidFill>
              </a:rPr>
              <a:t>Šonky</a:t>
            </a:r>
            <a:r>
              <a:rPr lang="cs-CZ" b="0" baseline="0" dirty="0" smtClean="0">
                <a:solidFill>
                  <a:srgbClr val="FF0000"/>
                </a:solidFill>
              </a:rPr>
              <a:t> K</a:t>
            </a:r>
            <a:r>
              <a:rPr lang="cs-CZ" b="1" baseline="0" dirty="0" smtClean="0">
                <a:solidFill>
                  <a:srgbClr val="FF0000"/>
                </a:solidFill>
              </a:rPr>
              <a:t>. insomnie z nesprávné životosprávy</a:t>
            </a:r>
            <a:r>
              <a:rPr lang="cs-CZ" b="0" baseline="0" dirty="0" smtClean="0">
                <a:solidFill>
                  <a:srgbClr val="FF0000"/>
                </a:solidFill>
              </a:rPr>
              <a:t>: nepravidelný režim, aktivizující činnosti večer, kofein+alkohol+tabák, stres atd. Lidé žádají farmaka, ale nechtějí měnit své návyky!! </a:t>
            </a:r>
          </a:p>
          <a:p>
            <a:r>
              <a:rPr lang="cs-CZ" b="0" baseline="0" dirty="0" smtClean="0">
                <a:solidFill>
                  <a:srgbClr val="FF0000"/>
                </a:solidFill>
              </a:rPr>
              <a:t>KAROŠI = japonský výraz překládaný jako „smrt z přepracování“, vysoce postavení manažeři – práce až 15h/d, stres, deprese, srdeční infarkt.</a:t>
            </a:r>
            <a:endParaRPr lang="cs-CZ" b="0" dirty="0" smtClean="0">
              <a:solidFill>
                <a:srgbClr val="FF0000"/>
              </a:solidFill>
            </a:endParaRPr>
          </a:p>
          <a:p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Totální</a:t>
            </a:r>
            <a:r>
              <a:rPr lang="cs-CZ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  <a:r>
              <a:rPr lang="cs-CZ" sz="2600" dirty="0" smtClean="0"/>
              <a:t>– opakované vynechání spánku delší &gt;24h;</a:t>
            </a:r>
            <a:r>
              <a:rPr lang="cs-CZ" sz="2600" baseline="0" dirty="0" smtClean="0"/>
              <a:t> </a:t>
            </a:r>
            <a:r>
              <a:rPr lang="cs-CZ" sz="2100" dirty="0" smtClean="0"/>
              <a:t>Eticky a humánně neakceptovatelná (</a:t>
            </a:r>
            <a:r>
              <a:rPr lang="cs-CZ" sz="2100" dirty="0" err="1" smtClean="0"/>
              <a:t>max</a:t>
            </a:r>
            <a:r>
              <a:rPr lang="cs-CZ" sz="2100" dirty="0" smtClean="0"/>
              <a:t> 205h=8,5dne člověk nespal)</a:t>
            </a:r>
          </a:p>
          <a:p>
            <a:pPr lvl="1"/>
            <a:r>
              <a:rPr lang="cs-CZ" sz="2100" dirty="0" smtClean="0"/>
              <a:t>Již 24h SD snižuje výkonnost a pozornost srovnatelnou s </a:t>
            </a:r>
            <a:r>
              <a:rPr lang="cs-CZ" sz="2100" dirty="0" err="1" smtClean="0"/>
              <a:t>ethanolovou</a:t>
            </a:r>
            <a:r>
              <a:rPr lang="cs-CZ" sz="2100" dirty="0" smtClean="0"/>
              <a:t> intoxikací v dávce 0,5-1,0 ‰, tj. lehký stupeň opilosti</a:t>
            </a:r>
          </a:p>
          <a:p>
            <a:endParaRPr lang="cs-CZ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7BF-431A-4BCB-A783-F93FE95D7C9D}" type="datetime1">
              <a:rPr lang="cs-CZ" smtClean="0"/>
              <a:pPr/>
              <a:t>06.03.2020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760A51-6391-4C30-8EF4-72360B5213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1AEE-D823-45F0-A952-1C400C6A5DC2}" type="datetime1">
              <a:rPr lang="cs-CZ" smtClean="0"/>
              <a:pPr/>
              <a:t>06.03.2020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C760A51-6391-4C30-8EF4-72360B5213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5958-98B9-48EE-86AA-2111169E26AA}" type="datetime1">
              <a:rPr lang="cs-CZ" smtClean="0"/>
              <a:pPr/>
              <a:t>06.03.2020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8FAD-D2F2-4CFD-A849-2CA7D77598D0}" type="datetime1">
              <a:rPr lang="cs-CZ" smtClean="0"/>
              <a:pPr/>
              <a:t>06.03.2020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C760A51-6391-4C30-8EF4-72360B5213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8DFD-C60C-4B02-8C78-0EB3B6EBEB5F}" type="datetime1">
              <a:rPr lang="cs-CZ" smtClean="0"/>
              <a:pPr/>
              <a:t>06.03.2020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760A51-6391-4C30-8EF4-72360B5213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6E44D73-2590-48CC-A0D0-73CEE812AB13}" type="datetime1">
              <a:rPr lang="cs-CZ" smtClean="0"/>
              <a:pPr/>
              <a:t>06.03.2020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D0DA7-5869-4DAB-AAE7-8B1DFD317AE8}" type="datetime1">
              <a:rPr lang="cs-CZ" smtClean="0"/>
              <a:pPr/>
              <a:t>06.03.2020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C760A51-6391-4C30-8EF4-72360B5213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9F3A-4DD2-4C18-A407-056733B3529C}" type="datetime1">
              <a:rPr lang="cs-CZ" smtClean="0"/>
              <a:pPr/>
              <a:t>06.03.2020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C760A51-6391-4C30-8EF4-72360B5213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392C-B538-47CC-9DDF-43E48303DA1A}" type="datetime1">
              <a:rPr lang="cs-CZ" smtClean="0"/>
              <a:pPr/>
              <a:t>06.03.2020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760A51-6391-4C30-8EF4-72360B5213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760A51-6391-4C30-8EF4-72360B5213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381A-1A3E-467C-AB5B-00AACA2838BF}" type="datetime1">
              <a:rPr lang="cs-CZ" smtClean="0"/>
              <a:pPr/>
              <a:t>06.03.2020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C760A51-6391-4C30-8EF4-72360B5213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1D19DEF-1DB3-45FD-AF4A-4134F904D0F0}" type="datetime1">
              <a:rPr lang="cs-CZ" smtClean="0"/>
              <a:pPr/>
              <a:t>06.03.2020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63118A7-8F30-414B-B33E-526075C71DDF}" type="datetime1">
              <a:rPr lang="cs-CZ" smtClean="0"/>
              <a:pPr/>
              <a:t>06.03.2020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760A51-6391-4C30-8EF4-72360B5213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g.slate.com/media/1/123125/123087/2111940/2118216/2119121/2119723/sleep_deprevation.gi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65087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ott.net/image/s4/99156/full/circadian_rhythm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apc.com/uploads/documents/PSQI.pd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upload.wikimedia.org/wikipedia/commons/2/25/Myxedema.jpg" TargetMode="Externa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0252839638-hyde-park-ct24/211411058081103-hyde-park" TargetMode="External"/><Relationship Id="rId2" Type="http://schemas.openxmlformats.org/officeDocument/2006/relationships/hyperlink" Target="http://www.ceskatelevize.cz/specialy/hydepark-civilizace/31.1.2015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504056"/>
          </a:xfrm>
        </p:spPr>
        <p:txBody>
          <a:bodyPr>
            <a:normAutofit/>
          </a:bodyPr>
          <a:lstStyle/>
          <a:p>
            <a:r>
              <a:rPr lang="cs-CZ" dirty="0" smtClean="0"/>
              <a:t>zlata kapounova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000" dirty="0" smtClean="0"/>
              <a:t>Spánek a obezita</a:t>
            </a:r>
            <a:endParaRPr lang="cs-CZ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accent1"/>
                </a:solidFill>
              </a:rPr>
              <a:t/>
            </a:r>
            <a:br>
              <a:rPr lang="cs-CZ" sz="4000" dirty="0" smtClean="0">
                <a:solidFill>
                  <a:schemeClr val="accent1"/>
                </a:solidFill>
              </a:rPr>
            </a:br>
            <a:r>
              <a:rPr lang="cs-CZ" sz="4000" dirty="0" smtClean="0">
                <a:solidFill>
                  <a:schemeClr val="accent1"/>
                </a:solidFill>
              </a:rPr>
              <a:t/>
            </a:r>
            <a:br>
              <a:rPr lang="cs-CZ" sz="4000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/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sz="4000" dirty="0" smtClean="0">
                <a:solidFill>
                  <a:schemeClr val="accent1"/>
                </a:solidFill>
              </a:rPr>
              <a:t>Důsledky spánkové deprivace</a:t>
            </a:r>
            <a:endParaRPr lang="cs-CZ" dirty="0">
              <a:solidFill>
                <a:schemeClr val="accent1"/>
              </a:solidFill>
            </a:endParaRPr>
          </a:p>
        </p:txBody>
      </p:sp>
      <p:graphicFrame>
        <p:nvGraphicFramePr>
          <p:cNvPr id="4" name="Group 40"/>
          <p:cNvGraphicFramePr>
            <a:graphicFrameLocks noGrp="1"/>
          </p:cNvGraphicFramePr>
          <p:nvPr/>
        </p:nvGraphicFramePr>
        <p:xfrm>
          <a:off x="323528" y="1412776"/>
          <a:ext cx="8640960" cy="530777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8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0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Úroveň systému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Popis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Projevy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anchor="b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33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Metabolický systém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Endokrinní systém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 glykemie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↓ hl. </a:t>
                      </a:r>
                      <a:r>
                        <a:rPr kumimoji="0" lang="cs-CZ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leptinu</a:t>
                      </a: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↑ hl. </a:t>
                      </a:r>
                      <a:r>
                        <a:rPr kumimoji="0" lang="cs-CZ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ghrelinu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Pokles glukózové tolerance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Inzulinová rezistence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Vyšší chuť k jídlu a pocit hladu</a:t>
                      </a:r>
                    </a:p>
                  </a:txBody>
                  <a:tcPr marL="61725" marR="61725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6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↓ hl. </a:t>
                      </a:r>
                      <a:r>
                        <a:rPr kumimoji="0" lang="cs-CZ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adiponektinu</a:t>
                      </a:r>
                      <a:endParaRPr kumimoji="0" lang="cs-CZ" sz="15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↓ hl. TSH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 hl. kortizolu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Vyšší energetický příjem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Snížení metabolické rychlosti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Inzulinová rezistence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Imunitní systém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fontAlgn="base"/>
                      <a:r>
                        <a:rPr kumimoji="0" lang="cs-CZ" sz="1500" kern="1200" dirty="0" smtClean="0"/>
                        <a:t>Desynchronizace </a:t>
                      </a:r>
                      <a:r>
                        <a:rPr kumimoji="0" lang="cs-CZ" sz="1500" kern="1200" dirty="0" err="1" smtClean="0"/>
                        <a:t>imun</a:t>
                      </a:r>
                      <a:r>
                        <a:rPr kumimoji="0" lang="cs-CZ" sz="1500" kern="1200" dirty="0" smtClean="0"/>
                        <a:t>. funkcí</a:t>
                      </a:r>
                    </a:p>
                    <a:p>
                      <a:pPr fontAlgn="base"/>
                      <a:r>
                        <a:rPr kumimoji="0" lang="cs-CZ" sz="1500" kern="1200" dirty="0" smtClean="0"/>
                        <a:t>Narušení imunitní odpovědi</a:t>
                      </a:r>
                    </a:p>
                    <a:p>
                      <a:r>
                        <a:rPr kumimoji="0" lang="cs-CZ" sz="1500" kern="1200" dirty="0" smtClean="0"/>
                        <a:t>↑ CRP, IL-6, </a:t>
                      </a:r>
                      <a:r>
                        <a:rPr kumimoji="0" lang="cs-CZ" sz="1500" kern="1200" dirty="0" err="1" smtClean="0"/>
                        <a:t>TNFα</a:t>
                      </a:r>
                      <a:r>
                        <a:rPr kumimoji="0" lang="cs-CZ" sz="1500" kern="1200" dirty="0" smtClean="0"/>
                        <a:t> 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Oslabení buněčné imunity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Oslabení buněčné imunity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Mírný stupeň zánětu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Cévní systém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 CRP, IL-6, </a:t>
                      </a:r>
                      <a:r>
                        <a:rPr kumimoji="0" lang="cs-CZ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TNFα</a:t>
                      </a:r>
                      <a:endParaRPr kumimoji="0" lang="cs-CZ" sz="15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 TAG, ↓ HDL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Kalcifikace koronárních arterií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Riziko aterosklerózy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Riziko </a:t>
                      </a:r>
                      <a:r>
                        <a:rPr kumimoji="0" lang="cs-CZ" sz="15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dyslipidemie</a:t>
                      </a: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Riziko onemocnění srdce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Riziko kardiovaskulárních příhod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3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Vegetativní systém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Aktivace sympatiku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 sekrece katecholaminů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 klidové TF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cs-CZ" sz="15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Vysoký krevní tlak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Psychický stav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Úzkost, deprese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Kognitivní funkce</a:t>
                      </a:r>
                      <a:endParaRPr kumimoji="0" lang="cs-CZ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Poruchy soustředění a paměti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cs-CZ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Nadměrná denní spavost, nevýkonnost</a:t>
                      </a:r>
                      <a:endParaRPr kumimoji="0" lang="cs-CZ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1725" marR="61725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Změny spánku indukují změny 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fyziologických funkcí! 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5906693" cy="53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6804248" y="4797152"/>
            <a:ext cx="2339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 smtClean="0"/>
              <a:t>Spiegel</a:t>
            </a:r>
            <a:r>
              <a:rPr lang="cs-CZ" sz="1200" dirty="0" smtClean="0"/>
              <a:t> K. </a:t>
            </a:r>
            <a:r>
              <a:rPr lang="cs-CZ" sz="1200" dirty="0" err="1" smtClean="0"/>
              <a:t>et</a:t>
            </a:r>
            <a:r>
              <a:rPr lang="cs-CZ" sz="1200" dirty="0" smtClean="0"/>
              <a:t> </a:t>
            </a:r>
            <a:r>
              <a:rPr lang="cs-CZ" sz="1200" dirty="0" err="1" smtClean="0"/>
              <a:t>al</a:t>
            </a:r>
            <a:r>
              <a:rPr lang="cs-CZ" sz="1200" dirty="0" smtClean="0"/>
              <a:t>. (2004) </a:t>
            </a:r>
            <a:r>
              <a:rPr lang="cs-CZ" sz="1200" dirty="0" err="1" smtClean="0"/>
              <a:t>Leptin</a:t>
            </a:r>
            <a:r>
              <a:rPr lang="cs-CZ" sz="1200" dirty="0" smtClean="0"/>
              <a:t> </a:t>
            </a:r>
            <a:r>
              <a:rPr lang="cs-CZ" sz="1200" dirty="0" err="1" smtClean="0"/>
              <a:t>levels</a:t>
            </a:r>
            <a:r>
              <a:rPr lang="cs-CZ" sz="1200" dirty="0" smtClean="0"/>
              <a:t> are </a:t>
            </a:r>
            <a:r>
              <a:rPr lang="cs-CZ" sz="1200" dirty="0" err="1" smtClean="0"/>
              <a:t>dependent</a:t>
            </a:r>
            <a:r>
              <a:rPr lang="cs-CZ" sz="1200" dirty="0" smtClean="0"/>
              <a:t> on </a:t>
            </a:r>
            <a:r>
              <a:rPr lang="cs-CZ" sz="1200" dirty="0" err="1" smtClean="0"/>
              <a:t>sleep</a:t>
            </a:r>
            <a:r>
              <a:rPr lang="cs-CZ" sz="1200" dirty="0" smtClean="0"/>
              <a:t> </a:t>
            </a:r>
            <a:r>
              <a:rPr lang="cs-CZ" sz="1200" dirty="0" err="1" smtClean="0"/>
              <a:t>duration</a:t>
            </a:r>
            <a:r>
              <a:rPr lang="cs-CZ" sz="1200" dirty="0" smtClean="0"/>
              <a:t>: </a:t>
            </a:r>
            <a:r>
              <a:rPr lang="cs-CZ" sz="1200" dirty="0" err="1" smtClean="0"/>
              <a:t>relationships</a:t>
            </a:r>
            <a:r>
              <a:rPr lang="cs-CZ" sz="1200" dirty="0" smtClean="0"/>
              <a:t> </a:t>
            </a:r>
            <a:r>
              <a:rPr lang="cs-CZ" sz="1200" dirty="0" err="1" smtClean="0"/>
              <a:t>with</a:t>
            </a:r>
            <a:r>
              <a:rPr lang="cs-CZ" sz="1200" dirty="0" smtClean="0"/>
              <a:t> </a:t>
            </a:r>
            <a:r>
              <a:rPr lang="cs-CZ" sz="1200" dirty="0" err="1" smtClean="0"/>
              <a:t>sympathovagal</a:t>
            </a:r>
            <a:r>
              <a:rPr lang="cs-CZ" sz="1200" dirty="0" smtClean="0"/>
              <a:t> balance, </a:t>
            </a:r>
            <a:r>
              <a:rPr lang="cs-CZ" sz="1200" dirty="0" err="1" smtClean="0"/>
              <a:t>carbohydrate</a:t>
            </a:r>
            <a:r>
              <a:rPr lang="cs-CZ" sz="1200" dirty="0" smtClean="0"/>
              <a:t> </a:t>
            </a:r>
            <a:r>
              <a:rPr lang="cs-CZ" sz="1200" dirty="0" err="1" smtClean="0"/>
              <a:t>regulation</a:t>
            </a:r>
            <a:r>
              <a:rPr lang="cs-CZ" sz="1200" dirty="0" smtClean="0"/>
              <a:t>, </a:t>
            </a:r>
            <a:r>
              <a:rPr lang="cs-CZ" sz="1200" dirty="0" err="1" smtClean="0"/>
              <a:t>cortisol</a:t>
            </a:r>
            <a:r>
              <a:rPr lang="cs-CZ" sz="1200" dirty="0" smtClean="0"/>
              <a:t>, </a:t>
            </a:r>
            <a:r>
              <a:rPr lang="cs-CZ" sz="1200" dirty="0" err="1" smtClean="0"/>
              <a:t>and</a:t>
            </a:r>
            <a:r>
              <a:rPr lang="cs-CZ" sz="1200" dirty="0" smtClean="0"/>
              <a:t> </a:t>
            </a:r>
            <a:r>
              <a:rPr lang="cs-CZ" sz="1200" dirty="0" err="1" smtClean="0"/>
              <a:t>thyrotropin</a:t>
            </a:r>
            <a:r>
              <a:rPr lang="cs-CZ" sz="1200" dirty="0" smtClean="0"/>
              <a:t>. </a:t>
            </a:r>
            <a:r>
              <a:rPr lang="cs-CZ" sz="1200" i="1" dirty="0" smtClean="0"/>
              <a:t>J </a:t>
            </a:r>
            <a:r>
              <a:rPr lang="cs-CZ" sz="1200" i="1" dirty="0" err="1" smtClean="0"/>
              <a:t>Clin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Endocrinol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Metab</a:t>
            </a:r>
            <a:r>
              <a:rPr lang="cs-CZ" sz="1200" i="1" dirty="0" smtClean="0"/>
              <a:t> </a:t>
            </a:r>
            <a:r>
              <a:rPr lang="cs-CZ" sz="1200" dirty="0" smtClean="0"/>
              <a:t>89(11):5762.</a:t>
            </a:r>
            <a:endParaRPr lang="cs-CZ" sz="1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63688" y="645333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9h   13h  17h  21h    1h    5h   9h 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63688" y="27809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9h   13h  17h  21h    1h    5h   9h 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763688" y="400506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9h   13h  17h  21h    1h    5h   9h </a:t>
            </a: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63688" y="522920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9h   13h  17h  21h    1h    5h   9h </a:t>
            </a:r>
            <a:endParaRPr lang="cs-CZ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211960" y="270892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9h   13h  17h  21h    1h    5h   9h </a:t>
            </a:r>
            <a:endParaRPr lang="cs-CZ" sz="1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211960" y="393305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9h   13h  17h  21h    1h    5h   9h </a:t>
            </a:r>
            <a:endParaRPr lang="cs-CZ" sz="1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211960" y="515719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9h   13h  17h  21h    1h    5h   9h </a:t>
            </a:r>
            <a:endParaRPr lang="cs-CZ" sz="1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283968" y="638132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9h   13h  17h  21h    1h    5h   9h </a:t>
            </a:r>
            <a:endParaRPr lang="cs-CZ" sz="1400" dirty="0"/>
          </a:p>
        </p:txBody>
      </p:sp>
      <p:cxnSp>
        <p:nvCxnSpPr>
          <p:cNvPr id="20" name="Přímá spojovací čára 19"/>
          <p:cNvCxnSpPr/>
          <p:nvPr/>
        </p:nvCxnSpPr>
        <p:spPr>
          <a:xfrm flipV="1">
            <a:off x="3347864" y="1628800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347864" y="162880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347864" y="162880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1h-5h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Spánek a obezita: mechanizmy účinku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11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Spánek a E přívod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Spánek a E výdej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Spánková deprivace jako forma stresu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Desynchronizace cirkadiánních rytmů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Ad.1 Energetický přívod</a:t>
            </a:r>
            <a:endParaRPr lang="cs-CZ" sz="3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Orexiny</a:t>
            </a:r>
            <a:r>
              <a:rPr lang="cs-CZ" dirty="0" smtClean="0"/>
              <a:t>/</a:t>
            </a:r>
            <a:r>
              <a:rPr lang="cs-CZ" dirty="0" err="1" smtClean="0"/>
              <a:t>hypokretiny</a:t>
            </a:r>
            <a:r>
              <a:rPr lang="cs-CZ" dirty="0" smtClean="0"/>
              <a:t> (</a:t>
            </a:r>
            <a:r>
              <a:rPr lang="cs-CZ" dirty="0" err="1" smtClean="0"/>
              <a:t>orexin</a:t>
            </a:r>
            <a:r>
              <a:rPr lang="cs-CZ" dirty="0" smtClean="0"/>
              <a:t> A,B též </a:t>
            </a:r>
            <a:r>
              <a:rPr lang="cs-CZ" dirty="0" err="1" smtClean="0"/>
              <a:t>hypokretin</a:t>
            </a:r>
            <a:r>
              <a:rPr lang="cs-CZ" dirty="0" smtClean="0"/>
              <a:t> 1,2)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Hypotalamické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neuropeptidy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Klíčová úloha v regulaci spánku a energetické rovnováhy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Podpora a udržení stavu bdělosti, tzv. „</a:t>
            </a:r>
            <a:r>
              <a:rPr lang="cs-CZ" dirty="0" err="1" smtClean="0">
                <a:solidFill>
                  <a:schemeClr val="tx1"/>
                </a:solidFill>
              </a:rPr>
              <a:t>arousal</a:t>
            </a:r>
            <a:r>
              <a:rPr lang="cs-CZ" dirty="0" smtClean="0">
                <a:solidFill>
                  <a:schemeClr val="tx1"/>
                </a:solidFill>
              </a:rPr>
              <a:t>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Homeostatická regulace příjmu potravy (NPY)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Hedonická</a:t>
            </a:r>
            <a:r>
              <a:rPr lang="cs-CZ" dirty="0" smtClean="0">
                <a:solidFill>
                  <a:schemeClr val="tx1"/>
                </a:solidFill>
              </a:rPr>
              <a:t> regulace příjmu potravy: emoční a motivační vlivy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Excitace: </a:t>
            </a:r>
            <a:r>
              <a:rPr lang="cs-CZ" u="sng" dirty="0" err="1" smtClean="0">
                <a:solidFill>
                  <a:schemeClr val="tx1"/>
                </a:solidFill>
              </a:rPr>
              <a:t>ghrelin</a:t>
            </a:r>
            <a:r>
              <a:rPr lang="cs-CZ" dirty="0" smtClean="0">
                <a:solidFill>
                  <a:schemeClr val="tx1"/>
                </a:solidFill>
              </a:rPr>
              <a:t>, hypoglykemie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Inhibice: </a:t>
            </a:r>
            <a:r>
              <a:rPr lang="cs-CZ" dirty="0" err="1" smtClean="0">
                <a:solidFill>
                  <a:schemeClr val="tx1"/>
                </a:solidFill>
              </a:rPr>
              <a:t>leptin</a:t>
            </a:r>
            <a:r>
              <a:rPr lang="cs-CZ" dirty="0" smtClean="0">
                <a:solidFill>
                  <a:schemeClr val="tx1"/>
                </a:solidFill>
              </a:rPr>
              <a:t>, inzulin, glukóza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Ad.1 Energetický přívod - </a:t>
            </a:r>
            <a:r>
              <a:rPr lang="cs-CZ" dirty="0" err="1" smtClean="0">
                <a:solidFill>
                  <a:schemeClr val="tx2"/>
                </a:solidFill>
              </a:rPr>
              <a:t>ghrelin</a:t>
            </a:r>
            <a:r>
              <a:rPr lang="cs-CZ" dirty="0" smtClean="0">
                <a:solidFill>
                  <a:schemeClr val="tx2"/>
                </a:solidFill>
              </a:rPr>
              <a:t>/</a:t>
            </a:r>
            <a:r>
              <a:rPr lang="cs-CZ" dirty="0" err="1" smtClean="0">
                <a:solidFill>
                  <a:schemeClr val="tx2"/>
                </a:solidFill>
              </a:rPr>
              <a:t>leptin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251520" y="465313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Van </a:t>
            </a:r>
            <a:r>
              <a:rPr lang="cs-CZ" sz="1200" dirty="0" err="1" smtClean="0"/>
              <a:t>Cauter</a:t>
            </a:r>
            <a:r>
              <a:rPr lang="cs-CZ" sz="1200" dirty="0" smtClean="0"/>
              <a:t> E, </a:t>
            </a:r>
            <a:r>
              <a:rPr lang="cs-CZ" sz="1200" dirty="0" err="1" smtClean="0"/>
              <a:t>Spiegel</a:t>
            </a:r>
            <a:r>
              <a:rPr lang="cs-CZ" sz="1200" dirty="0" smtClean="0"/>
              <a:t> K </a:t>
            </a:r>
            <a:r>
              <a:rPr lang="cs-CZ" sz="1200" dirty="0" err="1" smtClean="0"/>
              <a:t>el</a:t>
            </a:r>
            <a:r>
              <a:rPr lang="cs-CZ" sz="1200" dirty="0" smtClean="0"/>
              <a:t> </a:t>
            </a:r>
            <a:r>
              <a:rPr lang="cs-CZ" sz="1200" dirty="0" err="1" smtClean="0"/>
              <a:t>al</a:t>
            </a:r>
            <a:r>
              <a:rPr lang="cs-CZ" sz="1200" dirty="0" smtClean="0"/>
              <a:t>. (2008) </a:t>
            </a:r>
            <a:r>
              <a:rPr lang="cs-CZ" sz="1200" dirty="0" err="1" smtClean="0"/>
              <a:t>Metabolic</a:t>
            </a:r>
            <a:r>
              <a:rPr lang="cs-CZ" sz="1200" dirty="0" smtClean="0"/>
              <a:t> </a:t>
            </a:r>
            <a:r>
              <a:rPr lang="cs-CZ" sz="1200" dirty="0" err="1" smtClean="0"/>
              <a:t>consequences</a:t>
            </a:r>
            <a:r>
              <a:rPr lang="cs-CZ" sz="1200" dirty="0" smtClean="0"/>
              <a:t>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sleep</a:t>
            </a:r>
            <a:r>
              <a:rPr lang="cs-CZ" sz="1200" dirty="0" smtClean="0"/>
              <a:t> </a:t>
            </a:r>
            <a:r>
              <a:rPr lang="cs-CZ" sz="1200" dirty="0" err="1" smtClean="0"/>
              <a:t>and</a:t>
            </a:r>
            <a:r>
              <a:rPr lang="cs-CZ" sz="1200" dirty="0" smtClean="0"/>
              <a:t> </a:t>
            </a:r>
            <a:r>
              <a:rPr lang="cs-CZ" sz="1200" dirty="0" err="1" smtClean="0"/>
              <a:t>sleep</a:t>
            </a:r>
            <a:r>
              <a:rPr lang="cs-CZ" sz="1200" dirty="0" smtClean="0"/>
              <a:t> </a:t>
            </a:r>
            <a:r>
              <a:rPr lang="cs-CZ" sz="1200" dirty="0" err="1" smtClean="0"/>
              <a:t>loss</a:t>
            </a:r>
            <a:r>
              <a:rPr lang="cs-CZ" sz="1200" dirty="0" smtClean="0"/>
              <a:t>. </a:t>
            </a:r>
            <a:r>
              <a:rPr lang="cs-CZ" sz="1200" i="1" dirty="0" err="1" smtClean="0"/>
              <a:t>Sleep</a:t>
            </a:r>
            <a:r>
              <a:rPr lang="cs-CZ" sz="1200" i="1" dirty="0" smtClean="0"/>
              <a:t> Med </a:t>
            </a:r>
            <a:r>
              <a:rPr lang="cs-CZ" sz="1200" dirty="0" smtClean="0"/>
              <a:t>9:23 -8.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13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5013176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cs-CZ" sz="2200" dirty="0" smtClean="0"/>
              <a:t> Vyšší E přívod o cca 300-500 </a:t>
            </a:r>
            <a:r>
              <a:rPr lang="cs-CZ" sz="2200" dirty="0" err="1" smtClean="0"/>
              <a:t>kcal</a:t>
            </a:r>
            <a:r>
              <a:rPr lang="cs-CZ" sz="2200" dirty="0" smtClean="0"/>
              <a:t>, tj. 1260-2100 KJ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200" dirty="0" smtClean="0"/>
              <a:t> Častější, menší porce mezi hlavními pokrmy „</a:t>
            </a:r>
            <a:r>
              <a:rPr lang="cs-CZ" sz="2200" i="1" dirty="0" err="1" smtClean="0"/>
              <a:t>snacking</a:t>
            </a:r>
            <a:r>
              <a:rPr lang="cs-CZ" sz="2200" i="1" dirty="0" smtClean="0"/>
              <a:t>“</a:t>
            </a:r>
            <a:r>
              <a:rPr lang="cs-CZ" sz="2200" dirty="0" smtClean="0"/>
              <a:t>; vysoce  energetické, </a:t>
            </a:r>
            <a:r>
              <a:rPr lang="cs-CZ" sz="2200" dirty="0" err="1" smtClean="0"/>
              <a:t>palatabilní</a:t>
            </a:r>
            <a:r>
              <a:rPr lang="cs-CZ" sz="2200" dirty="0" smtClean="0"/>
              <a:t> pochutiny, k večeru</a:t>
            </a:r>
          </a:p>
          <a:p>
            <a:pPr algn="just">
              <a:buFont typeface="Wingdings" pitchFamily="2" charset="2"/>
              <a:buChar char="Ø"/>
            </a:pPr>
            <a:r>
              <a:rPr lang="cs-CZ" sz="2200" dirty="0" smtClean="0"/>
              <a:t> POZITIVNÍ ENERGETICKÁ BILANCE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Ad.2 Energetický výdej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14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Celkový energetický výdej (CEV) = bazální metabolický výdej (BEV podíl 50-75%) + fyzická aktivita (FA 20-40%)   + dietou </a:t>
            </a:r>
            <a:r>
              <a:rPr lang="cs-CZ" sz="2400" dirty="0" err="1" smtClean="0"/>
              <a:t>indukov.termogeneze</a:t>
            </a:r>
            <a:r>
              <a:rPr lang="cs-CZ" sz="2400" dirty="0" smtClean="0"/>
              <a:t> (DIT cca 10%)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Krátký spánek může mít potenciálně pozitivní i negativní dopad na všechny složky CEV</a:t>
            </a:r>
          </a:p>
          <a:p>
            <a:pPr>
              <a:buNone/>
            </a:pP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smtClean="0"/>
              <a:t>Po </a:t>
            </a:r>
            <a:r>
              <a:rPr lang="cs-CZ" sz="2400" dirty="0" err="1" smtClean="0"/>
              <a:t>sp</a:t>
            </a:r>
            <a:r>
              <a:rPr lang="cs-CZ" sz="2400" dirty="0" smtClean="0"/>
              <a:t>. restrikci - 24h zvýšení CEV cca o 5% &lt;-&gt;vyšší E nároky při prodloužené bdělosti</a:t>
            </a:r>
          </a:p>
          <a:p>
            <a:pPr>
              <a:buNone/>
            </a:pP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smtClean="0"/>
              <a:t>FA – nejvariabilnější proměnná CEV: </a:t>
            </a:r>
            <a:r>
              <a:rPr lang="cs-CZ" sz="2400" dirty="0" smtClean="0">
                <a:latin typeface="Times New Roman"/>
                <a:cs typeface="Times New Roman"/>
              </a:rPr>
              <a:t>↑ </a:t>
            </a:r>
            <a:r>
              <a:rPr lang="cs-CZ" sz="2400" dirty="0" err="1" smtClean="0">
                <a:latin typeface="Times New Roman"/>
                <a:cs typeface="Times New Roman"/>
              </a:rPr>
              <a:t>or</a:t>
            </a:r>
            <a:r>
              <a:rPr lang="cs-CZ" sz="2400" dirty="0" smtClean="0">
                <a:latin typeface="Times New Roman"/>
                <a:cs typeface="Times New Roman"/>
              </a:rPr>
              <a:t> ↓ </a:t>
            </a:r>
            <a:r>
              <a:rPr lang="cs-CZ" sz="2400" dirty="0" err="1" smtClean="0">
                <a:latin typeface="Times New Roman"/>
                <a:cs typeface="Times New Roman"/>
              </a:rPr>
              <a:t>or</a:t>
            </a:r>
            <a:r>
              <a:rPr lang="cs-CZ" sz="2400" dirty="0" smtClean="0">
                <a:latin typeface="Times New Roman"/>
                <a:cs typeface="Times New Roman"/>
              </a:rPr>
              <a:t> 0 </a:t>
            </a:r>
            <a:endParaRPr lang="cs-CZ" sz="2400" dirty="0" smtClean="0"/>
          </a:p>
          <a:p>
            <a:pPr>
              <a:buNone/>
            </a:pP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534400" cy="758952"/>
          </a:xfrm>
        </p:spPr>
        <p:txBody>
          <a:bodyPr/>
          <a:lstStyle/>
          <a:p>
            <a:r>
              <a:rPr lang="cs-CZ" dirty="0" smtClean="0"/>
              <a:t>Ad.2 Energetický výdej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15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 smtClean="0"/>
              <a:t>Experimentální humánní studie – nízký počet </a:t>
            </a:r>
            <a:r>
              <a:rPr lang="cs-CZ" sz="2400" dirty="0" smtClean="0">
                <a:sym typeface="Wingdings" pitchFamily="2" charset="2"/>
              </a:rPr>
              <a:t> </a:t>
            </a:r>
            <a:r>
              <a:rPr lang="cs-CZ" sz="2400" dirty="0" smtClean="0"/>
              <a:t>inkonzistentní důkazy o působení krátkého trvání spánku na denní energetický výdej (v krátkodobém měřítku)</a:t>
            </a:r>
          </a:p>
          <a:p>
            <a:pPr algn="just">
              <a:buNone/>
            </a:pPr>
            <a:endParaRPr lang="cs-CZ" sz="1050" dirty="0" smtClean="0"/>
          </a:p>
          <a:p>
            <a:pPr algn="just"/>
            <a:r>
              <a:rPr lang="cs-CZ" sz="2400" dirty="0" smtClean="0"/>
              <a:t>!Novodobým rozšířeným trendem je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prodloužená bdělost doprovázená fyzickou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inaktivitou</a:t>
            </a:r>
            <a:r>
              <a:rPr lang="cs-CZ" sz="2400" dirty="0" smtClean="0"/>
              <a:t> - vliv vyšší únavy                a vliv nadužívání moderních technologií, typicky zejména     u mladší generace</a:t>
            </a:r>
          </a:p>
          <a:p>
            <a:pPr algn="just">
              <a:buNone/>
            </a:pPr>
            <a:endParaRPr lang="cs-CZ" sz="1050" dirty="0" smtClean="0"/>
          </a:p>
          <a:p>
            <a:pPr algn="just"/>
            <a:r>
              <a:rPr lang="cs-CZ" sz="2400" dirty="0" smtClean="0"/>
              <a:t>Epidemiologické studie - z dlouhodobého pohledu přispívá zkrácený spánek především k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nadměrnému E přívodu </a:t>
            </a:r>
            <a:r>
              <a:rPr lang="cs-CZ" sz="2400" dirty="0" smtClean="0"/>
              <a:t>nikoliv k vyššímu E výdeji, jak se hypoteticky očekávalo</a:t>
            </a:r>
          </a:p>
        </p:txBody>
      </p:sp>
      <p:pic>
        <p:nvPicPr>
          <p:cNvPr id="7" name="Obrázek 6" descr="vaha_nahnuta-01.png"/>
          <p:cNvPicPr>
            <a:picLocks noChangeAspect="1"/>
          </p:cNvPicPr>
          <p:nvPr/>
        </p:nvPicPr>
        <p:blipFill>
          <a:blip r:embed="rId3" cstate="print"/>
          <a:srcRect t="32000" b="16000"/>
          <a:stretch>
            <a:fillRect/>
          </a:stretch>
        </p:blipFill>
        <p:spPr>
          <a:xfrm>
            <a:off x="6372200" y="0"/>
            <a:ext cx="2492585" cy="129614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236296" y="4046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740352" y="33265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-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Ad.3 Spánková deprivace forma stresu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392488" cy="4536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dirty="0" smtClean="0"/>
              <a:t>SD nebo přerušovaný spánek vede      </a:t>
            </a:r>
          </a:p>
          <a:p>
            <a:r>
              <a:rPr lang="cs-CZ" sz="1800" b="1" dirty="0" smtClean="0"/>
              <a:t>k aktivaci SNS </a:t>
            </a:r>
          </a:p>
          <a:p>
            <a:pPr lvl="1"/>
            <a:r>
              <a:rPr lang="cs-CZ" sz="1600" dirty="0" err="1" smtClean="0"/>
              <a:t>zvýš</a:t>
            </a:r>
            <a:r>
              <a:rPr lang="cs-CZ" sz="1600" dirty="0" smtClean="0"/>
              <a:t>. sekrece katecholaminů &gt; inhibice </a:t>
            </a:r>
            <a:r>
              <a:rPr lang="cs-CZ" sz="1600" dirty="0" err="1" smtClean="0"/>
              <a:t>leptinu</a:t>
            </a:r>
            <a:r>
              <a:rPr lang="cs-CZ" sz="1600" dirty="0" smtClean="0"/>
              <a:t>, vyšší TF a TK </a:t>
            </a:r>
          </a:p>
          <a:p>
            <a:r>
              <a:rPr lang="cs-CZ" sz="1800" b="1" dirty="0" smtClean="0"/>
              <a:t>k aktivaci HHA </a:t>
            </a:r>
            <a:endParaRPr lang="cs-CZ" sz="1800" dirty="0" smtClean="0"/>
          </a:p>
          <a:p>
            <a:pPr lvl="1"/>
            <a:r>
              <a:rPr lang="cs-CZ" sz="1600" dirty="0" err="1" smtClean="0"/>
              <a:t>zvýš</a:t>
            </a:r>
            <a:r>
              <a:rPr lang="cs-CZ" sz="1600" dirty="0" smtClean="0"/>
              <a:t>. produkce kortizolu &gt; stimulace NPY, inhibice </a:t>
            </a:r>
            <a:r>
              <a:rPr lang="cs-CZ" sz="1600" dirty="0" err="1" smtClean="0"/>
              <a:t>leptinu</a:t>
            </a:r>
            <a:r>
              <a:rPr lang="cs-CZ" sz="1600" dirty="0" smtClean="0"/>
              <a:t>?, riziko HT, DM, MS, osteoporózy, imunosuprese, deprese, narušený spánek</a:t>
            </a:r>
            <a:endParaRPr lang="cs-CZ" sz="1900" dirty="0" smtClean="0"/>
          </a:p>
          <a:p>
            <a:r>
              <a:rPr lang="cs-CZ" sz="1900" dirty="0" smtClean="0"/>
              <a:t>Dopad na autonomní a </a:t>
            </a:r>
            <a:r>
              <a:rPr lang="cs-CZ" sz="1900" dirty="0" err="1" smtClean="0"/>
              <a:t>neuroendo</a:t>
            </a:r>
            <a:r>
              <a:rPr lang="cs-CZ" sz="1900" dirty="0" smtClean="0"/>
              <a:t>-</a:t>
            </a:r>
            <a:r>
              <a:rPr lang="cs-CZ" sz="1900" dirty="0" err="1" smtClean="0"/>
              <a:t>krinní</a:t>
            </a:r>
            <a:r>
              <a:rPr lang="cs-CZ" sz="1900" dirty="0" smtClean="0"/>
              <a:t> systém bude tím větší, čím aktivnější musí být v bdělém stavu spánkem deprivovaná osoba</a:t>
            </a:r>
          </a:p>
          <a:p>
            <a:endParaRPr lang="cs-CZ" sz="1900" dirty="0" smtClean="0"/>
          </a:p>
          <a:p>
            <a:r>
              <a:rPr lang="cs-CZ" sz="1900" dirty="0" smtClean="0"/>
              <a:t>Vzájemné ovlivňování</a:t>
            </a:r>
          </a:p>
          <a:p>
            <a:pPr>
              <a:buNone/>
            </a:pPr>
            <a:r>
              <a:rPr lang="cs-CZ" sz="1900" dirty="0" smtClean="0"/>
              <a:t>	stres -&gt; bdělost -&gt; </a:t>
            </a:r>
            <a:r>
              <a:rPr lang="cs-CZ" sz="1900" dirty="0" smtClean="0">
                <a:cs typeface="Times New Roman" pitchFamily="18" charset="0"/>
              </a:rPr>
              <a:t>↓spánku</a:t>
            </a:r>
            <a:endParaRPr lang="cs-CZ" sz="19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796136" y="1371600"/>
            <a:ext cx="3043064" cy="468172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25602" name="Picture 2" descr="http://img.slate.com/media/1/123125/123087/2111940/2118216/2119121/2119723/sleep_deprevation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12776"/>
            <a:ext cx="3057940" cy="3528392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572000" y="5877272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SNS – sympatický nervový systém</a:t>
            </a:r>
          </a:p>
          <a:p>
            <a:r>
              <a:rPr lang="cs-CZ" sz="1400" dirty="0" smtClean="0"/>
              <a:t>HHA– </a:t>
            </a:r>
            <a:r>
              <a:rPr lang="cs-CZ" sz="1400" dirty="0" err="1" smtClean="0"/>
              <a:t>hypothalamo</a:t>
            </a:r>
            <a:r>
              <a:rPr lang="cs-CZ" sz="1400" dirty="0" smtClean="0"/>
              <a:t>-hypofyzární –</a:t>
            </a:r>
            <a:r>
              <a:rPr lang="cs-CZ" sz="1400" dirty="0" err="1" smtClean="0"/>
              <a:t>adrenokortikální</a:t>
            </a:r>
            <a:r>
              <a:rPr lang="cs-CZ" sz="1400" dirty="0" smtClean="0"/>
              <a:t> osa</a:t>
            </a:r>
            <a:endParaRPr lang="cs-CZ" sz="1400" dirty="0"/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827584" y="6309320"/>
            <a:ext cx="23762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827584" y="6093296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 flipV="1">
            <a:off x="3203848" y="6093296"/>
            <a:ext cx="0" cy="216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4644008" y="5013176"/>
            <a:ext cx="44999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i="1" dirty="0" smtClean="0"/>
              <a:t>Stres</a:t>
            </a:r>
            <a:r>
              <a:rPr lang="cs-CZ" sz="1700" dirty="0" smtClean="0"/>
              <a:t> - </a:t>
            </a:r>
            <a:r>
              <a:rPr lang="cs-CZ" sz="1600" dirty="0" smtClean="0"/>
              <a:t>nespecifická fyziologická reakce organizmu na jakoukoliv výrazně působící zátěž, při které dochází k aktivaci SNS a HHA.</a:t>
            </a:r>
            <a:endParaRPr lang="cs-CZ" sz="1600" dirty="0"/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4644008" y="5877272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číslo snímk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16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Ad.4 Desynchronizace cirkadiánních rytmů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03920" cy="4572000"/>
          </a:xfrm>
        </p:spPr>
        <p:txBody>
          <a:bodyPr>
            <a:noAutofit/>
          </a:bodyPr>
          <a:lstStyle/>
          <a:p>
            <a:pPr algn="just"/>
            <a:r>
              <a:rPr lang="cs-CZ" sz="2300" dirty="0" smtClean="0"/>
              <a:t>Pro správné fungování organizmu je nutná </a:t>
            </a:r>
            <a:r>
              <a:rPr lang="cs-CZ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synchronizace</a:t>
            </a:r>
            <a:r>
              <a:rPr lang="cs-CZ" sz="2300" dirty="0" smtClean="0"/>
              <a:t> </a:t>
            </a:r>
            <a:r>
              <a:rPr lang="cs-CZ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zevním prostředím </a:t>
            </a:r>
            <a:r>
              <a:rPr lang="cs-CZ" sz="2300" dirty="0" smtClean="0"/>
              <a:t>-&gt; zajišťují biologické rytmy </a:t>
            </a:r>
          </a:p>
          <a:p>
            <a:pPr lvl="1"/>
            <a:r>
              <a:rPr lang="cs-CZ" sz="1600" dirty="0" smtClean="0"/>
              <a:t>Cirkadiánní rytmy = biologické pochody konstantně se opakující v přibližně 24h per.</a:t>
            </a:r>
          </a:p>
          <a:p>
            <a:pPr lvl="1"/>
            <a:r>
              <a:rPr lang="cs-CZ" sz="1600" dirty="0" smtClean="0"/>
              <a:t>Cirkadiánní hodiny = endogenní generátory synchronizované s </a:t>
            </a:r>
            <a:r>
              <a:rPr lang="cs-CZ" sz="1600" dirty="0" err="1" smtClean="0"/>
              <a:t>periodic</a:t>
            </a:r>
            <a:r>
              <a:rPr lang="cs-CZ" sz="1600" dirty="0" smtClean="0"/>
              <a:t>. změnami prostředí;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centrální hodiny </a:t>
            </a:r>
            <a:r>
              <a:rPr lang="cs-CZ" sz="1600" dirty="0" smtClean="0"/>
              <a:t>– SCN </a:t>
            </a:r>
            <a:r>
              <a:rPr lang="cs-CZ" sz="1600" i="1" dirty="0" smtClean="0"/>
              <a:t>(</a:t>
            </a:r>
            <a:r>
              <a:rPr lang="cs-CZ" sz="1600" i="1" dirty="0" err="1" smtClean="0"/>
              <a:t>suprachiasmatic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nuclei</a:t>
            </a:r>
            <a:r>
              <a:rPr lang="cs-CZ" sz="1600" i="1" dirty="0" smtClean="0"/>
              <a:t>) </a:t>
            </a:r>
            <a:r>
              <a:rPr lang="cs-CZ" sz="1600" dirty="0" smtClean="0"/>
              <a:t>v </a:t>
            </a:r>
            <a:r>
              <a:rPr lang="cs-CZ" sz="1600" dirty="0" err="1" smtClean="0"/>
              <a:t>hypothalamu</a:t>
            </a:r>
            <a:r>
              <a:rPr lang="cs-CZ" sz="1600" dirty="0" smtClean="0"/>
              <a:t>,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periferní hodiny </a:t>
            </a:r>
            <a:r>
              <a:rPr lang="cs-CZ" sz="1600" dirty="0" smtClean="0"/>
              <a:t>– ve všech ostatních buňkách.</a:t>
            </a:r>
          </a:p>
          <a:p>
            <a:r>
              <a:rPr lang="cs-CZ" sz="2200" dirty="0" smtClean="0"/>
              <a:t>Správně synchronizované hodiny zaručují, že všechny fyziologické a behaviorální rytmy nastávají koordinovaně za 24h</a:t>
            </a:r>
          </a:p>
          <a:p>
            <a:pPr>
              <a:buNone/>
            </a:pPr>
            <a:endParaRPr lang="cs-CZ" sz="1100" dirty="0" smtClean="0"/>
          </a:p>
          <a:p>
            <a:pPr algn="just"/>
            <a:r>
              <a:rPr lang="cs-CZ" sz="2200" dirty="0" smtClean="0"/>
              <a:t>Např. určité metabolické funkce probíhají ve specifickém čase během dne – význam z hlediska efektivity: </a:t>
            </a:r>
          </a:p>
          <a:p>
            <a:pPr lvl="1" algn="just"/>
            <a:r>
              <a:rPr lang="cs-CZ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cirkadiánní exprese metabolických genů </a:t>
            </a:r>
            <a:r>
              <a:rPr lang="cs-CZ" sz="1700" dirty="0" smtClean="0"/>
              <a:t>se optimálně přizpůsobuje a „přepíná“ mezi anabolickými a katabolickými procesy v souladu s periodami přijmu potravy/hladovění, odpočinku/aktivity apod.</a:t>
            </a:r>
          </a:p>
          <a:p>
            <a:pPr lvl="1" algn="just"/>
            <a:r>
              <a:rPr lang="cs-CZ" sz="1800" dirty="0" smtClean="0"/>
              <a:t>cirkadiánním rytmům podléhá exprese </a:t>
            </a:r>
            <a:r>
              <a:rPr lang="cs-CZ" sz="1800" dirty="0" err="1" smtClean="0"/>
              <a:t>adipokinů</a:t>
            </a:r>
            <a:r>
              <a:rPr lang="cs-CZ" sz="1800" dirty="0" smtClean="0"/>
              <a:t> (Lep, </a:t>
            </a:r>
            <a:r>
              <a:rPr lang="cs-CZ" sz="1800" dirty="0" err="1" smtClean="0"/>
              <a:t>Adipo</a:t>
            </a:r>
            <a:r>
              <a:rPr lang="cs-CZ" sz="1800" dirty="0" smtClean="0"/>
              <a:t>) a </a:t>
            </a:r>
            <a:r>
              <a:rPr lang="cs-CZ" sz="1800" dirty="0" err="1" smtClean="0"/>
              <a:t>lipogeneze</a:t>
            </a:r>
            <a:r>
              <a:rPr lang="cs-CZ" sz="1800" dirty="0" smtClean="0"/>
              <a:t> (syntéza tuků)</a:t>
            </a:r>
            <a:endParaRPr lang="cs-CZ" sz="1700" dirty="0" smtClean="0"/>
          </a:p>
          <a:p>
            <a:pPr algn="just">
              <a:buNone/>
            </a:pPr>
            <a:endParaRPr lang="cs-CZ" sz="2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Ad.4 Desynchronizace cirkadiánních rytmů</a:t>
            </a:r>
            <a:endParaRPr lang="cs-CZ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03920" cy="4572000"/>
          </a:xfrm>
        </p:spPr>
        <p:txBody>
          <a:bodyPr>
            <a:noAutofit/>
          </a:bodyPr>
          <a:lstStyle/>
          <a:p>
            <a:pPr algn="just"/>
            <a:r>
              <a:rPr lang="cs-CZ" sz="2400" dirty="0" smtClean="0"/>
              <a:t>Vliv </a:t>
            </a:r>
            <a:r>
              <a:rPr lang="cs-CZ" sz="2400" dirty="0" err="1" smtClean="0"/>
              <a:t>chronotypu</a:t>
            </a:r>
            <a:r>
              <a:rPr lang="cs-CZ" sz="2400" dirty="0" smtClean="0"/>
              <a:t> na příjem stravy a tělesnou hmotnost</a:t>
            </a:r>
          </a:p>
          <a:p>
            <a:pPr lvl="1" algn="just"/>
            <a:r>
              <a:rPr lang="cs-CZ" sz="1600" dirty="0" smtClean="0"/>
              <a:t>Ranní ptáčata </a:t>
            </a:r>
            <a:r>
              <a:rPr lang="cs-CZ" sz="1600" dirty="0" err="1" smtClean="0"/>
              <a:t>vs</a:t>
            </a:r>
            <a:r>
              <a:rPr lang="cs-CZ" sz="1600" dirty="0" smtClean="0"/>
              <a:t> noční sovy  (Horne-</a:t>
            </a:r>
            <a:r>
              <a:rPr lang="cs-CZ" sz="1600" dirty="0" err="1" smtClean="0"/>
              <a:t>Östbergův</a:t>
            </a:r>
            <a:r>
              <a:rPr lang="cs-CZ" sz="1600" dirty="0" smtClean="0"/>
              <a:t> test)</a:t>
            </a:r>
          </a:p>
          <a:p>
            <a:pPr lvl="1" algn="just"/>
            <a:r>
              <a:rPr lang="cs-CZ" sz="1600" dirty="0" smtClean="0"/>
              <a:t>Noční </a:t>
            </a:r>
            <a:r>
              <a:rPr lang="cs-CZ" sz="1600" dirty="0" err="1" smtClean="0"/>
              <a:t>chronotypy</a:t>
            </a:r>
            <a:r>
              <a:rPr lang="cs-CZ" sz="1600" dirty="0" smtClean="0"/>
              <a:t> vykazují horší stravovací návyky a vyšší E příjem ve 2. p. dne</a:t>
            </a:r>
          </a:p>
          <a:p>
            <a:pPr lvl="1" algn="just"/>
            <a:r>
              <a:rPr lang="cs-CZ" sz="1600" dirty="0" smtClean="0"/>
              <a:t>Noční </a:t>
            </a:r>
            <a:r>
              <a:rPr lang="cs-CZ" sz="1600" dirty="0" err="1" smtClean="0"/>
              <a:t>chronotypy</a:t>
            </a:r>
            <a:r>
              <a:rPr lang="cs-CZ" sz="1600" dirty="0" smtClean="0"/>
              <a:t> – poruchy metabolické kontroly – </a:t>
            </a:r>
            <a:r>
              <a:rPr lang="cs-CZ" sz="1600" dirty="0" err="1" smtClean="0"/>
              <a:t>glc</a:t>
            </a:r>
            <a:r>
              <a:rPr lang="cs-CZ" sz="1600" dirty="0" smtClean="0"/>
              <a:t>, TAG, HDL</a:t>
            </a:r>
          </a:p>
          <a:p>
            <a:pPr lvl="1" algn="just"/>
            <a:r>
              <a:rPr lang="cs-CZ" sz="1600" dirty="0" smtClean="0"/>
              <a:t>Noční </a:t>
            </a:r>
            <a:r>
              <a:rPr lang="cs-CZ" sz="1600" dirty="0" err="1" smtClean="0"/>
              <a:t>chrnonotypy</a:t>
            </a:r>
            <a:r>
              <a:rPr lang="cs-CZ" sz="1600" dirty="0" smtClean="0"/>
              <a:t> – nižší příjem ovoce, vyšší příjem masa, alkoholu a slazených nápojů</a:t>
            </a:r>
          </a:p>
          <a:p>
            <a:pPr lvl="1" algn="just"/>
            <a:endParaRPr lang="cs-CZ" sz="1600" dirty="0"/>
          </a:p>
          <a:p>
            <a:pPr lvl="1" algn="just"/>
            <a:endParaRPr lang="cs-CZ" sz="1600" dirty="0" smtClean="0"/>
          </a:p>
          <a:p>
            <a:pPr lvl="1" algn="just"/>
            <a:endParaRPr lang="cs-CZ" sz="1600" dirty="0"/>
          </a:p>
          <a:p>
            <a:pPr lvl="1" algn="just"/>
            <a:endParaRPr lang="cs-CZ" sz="1600" dirty="0" smtClean="0"/>
          </a:p>
          <a:p>
            <a:pPr lvl="1" algn="just"/>
            <a:endParaRPr lang="cs-CZ" sz="1600" dirty="0"/>
          </a:p>
          <a:p>
            <a:pPr lvl="1" algn="just"/>
            <a:endParaRPr lang="cs-CZ" sz="1600" dirty="0" smtClean="0"/>
          </a:p>
          <a:p>
            <a:pPr lvl="1" algn="just"/>
            <a:endParaRPr lang="cs-CZ" sz="1600" dirty="0"/>
          </a:p>
          <a:p>
            <a:r>
              <a:rPr lang="en-US" sz="1400" u="sng" dirty="0" err="1">
                <a:hlinkClick r:id="rId3" tooltip="European journal of clinical nutrition."/>
              </a:rPr>
              <a:t>Eur</a:t>
            </a:r>
            <a:r>
              <a:rPr lang="en-US" sz="1400" u="sng" dirty="0">
                <a:hlinkClick r:id="rId3" tooltip="European journal of clinical nutrition."/>
              </a:rPr>
              <a:t> J </a:t>
            </a:r>
            <a:r>
              <a:rPr lang="en-US" sz="1400" u="sng" dirty="0" err="1">
                <a:hlinkClick r:id="rId3" tooltip="European journal of clinical nutrition."/>
              </a:rPr>
              <a:t>Clin</a:t>
            </a:r>
            <a:r>
              <a:rPr lang="en-US" sz="1400" u="sng" dirty="0">
                <a:hlinkClick r:id="rId3" tooltip="European journal of clinical nutrition."/>
              </a:rPr>
              <a:t> </a:t>
            </a:r>
            <a:r>
              <a:rPr lang="en-US" sz="1400" u="sng" dirty="0" err="1">
                <a:hlinkClick r:id="rId3" tooltip="European journal of clinical nutrition."/>
              </a:rPr>
              <a:t>Nutr</a:t>
            </a:r>
            <a:r>
              <a:rPr lang="en-US" sz="1400" u="sng" dirty="0">
                <a:hlinkClick r:id="rId3" tooltip="European journal of clinical nutrition."/>
              </a:rPr>
              <a:t>.</a:t>
            </a:r>
            <a:r>
              <a:rPr lang="en-US" sz="1400" dirty="0"/>
              <a:t> 2017 Jun;71(6):736-742. </a:t>
            </a:r>
            <a:r>
              <a:rPr lang="en-US" sz="1400" dirty="0" err="1"/>
              <a:t>doi</a:t>
            </a:r>
            <a:r>
              <a:rPr lang="en-US" sz="1400" dirty="0"/>
              <a:t>: 10.1038/ejcn.2016.182. </a:t>
            </a:r>
            <a:r>
              <a:rPr lang="en-US" sz="1400" dirty="0" err="1"/>
              <a:t>Epub</a:t>
            </a:r>
            <a:r>
              <a:rPr lang="en-US" sz="1400" dirty="0"/>
              <a:t> 2016 Sep 21.</a:t>
            </a:r>
          </a:p>
          <a:p>
            <a:pPr marL="0" indent="0">
              <a:buNone/>
            </a:pPr>
            <a:r>
              <a:rPr lang="en-US" sz="1400" b="1" dirty="0"/>
              <a:t>The association among </a:t>
            </a:r>
            <a:r>
              <a:rPr lang="en-US" sz="1400" b="1" dirty="0" err="1"/>
              <a:t>chronotype</a:t>
            </a:r>
            <a:r>
              <a:rPr lang="en-US" sz="1400" b="1" dirty="0"/>
              <a:t>, timing of food intake and food preferences depends on body mass status.</a:t>
            </a:r>
          </a:p>
          <a:p>
            <a:pPr algn="just">
              <a:buNone/>
            </a:pPr>
            <a:endParaRPr lang="cs-CZ" sz="2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4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>0snova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Fyziologické aspekty spánku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Spánek a metabolizmus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Epidemiologické studie – dospělí </a:t>
            </a:r>
            <a:r>
              <a:rPr lang="cs-CZ" dirty="0" err="1" smtClean="0"/>
              <a:t>vs</a:t>
            </a:r>
            <a:r>
              <a:rPr lang="cs-CZ" dirty="0" smtClean="0"/>
              <a:t> děti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Výsledky výzkumu LF MU Brno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Spánek a příjem potravy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Shrnutí 1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2600" dirty="0" smtClean="0"/>
              <a:t>Nedostatek spánku narušuje neuroendokrinní regulaci příjmu potravy prostřednictvím 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sekreční aktivity klíčových hormonů regulujících příjem potravy </a:t>
            </a:r>
            <a:r>
              <a:rPr lang="cs-CZ" sz="2600" dirty="0" smtClean="0"/>
              <a:t>– </a:t>
            </a:r>
            <a:r>
              <a:rPr lang="cs-CZ" sz="2600" dirty="0" err="1" smtClean="0"/>
              <a:t>leptinu</a:t>
            </a:r>
            <a:r>
              <a:rPr lang="cs-CZ" sz="2600" dirty="0" smtClean="0"/>
              <a:t> a </a:t>
            </a:r>
            <a:r>
              <a:rPr lang="cs-CZ" sz="2600" dirty="0" err="1" smtClean="0"/>
              <a:t>ghrelinu</a:t>
            </a:r>
            <a:r>
              <a:rPr lang="cs-CZ" sz="2600" dirty="0" smtClean="0"/>
              <a:t>, způsobující větší a častější pocit hladu, vyšší energetický přívod, nevhodné stravovací návyky, což vede ke vzestupu tělesné hmotnosti.</a:t>
            </a:r>
          </a:p>
        </p:txBody>
      </p:sp>
      <p:pic>
        <p:nvPicPr>
          <p:cNvPr id="4098" name="Picture 2" descr="woman drea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05064"/>
            <a:ext cx="2666963" cy="244827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9424" y="6453336"/>
            <a:ext cx="51845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 smtClean="0"/>
              <a:t>https://nightnursenation.com/lifestyle/how-lack-of-sleep-can-lead-to-weight-gain</a:t>
            </a:r>
            <a:endParaRPr lang="cs-CZ" sz="105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7F91-E7C7-40FB-B55F-81F8BA006403}" type="slidenum">
              <a:rPr lang="cs-CZ" smtClean="0"/>
              <a:pPr/>
              <a:t>20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Spánek a příjem potravy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Shrnutí 2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392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600" dirty="0" smtClean="0"/>
              <a:t>Den po spánkové deprivaci je navozen stav podobný stresové reakci, kdy dochází k 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aktivaci sympatického nervového systému a 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hypothalo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-hypofyzární-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adrenokortikální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osy</a:t>
            </a:r>
            <a:r>
              <a:rPr lang="cs-CZ" sz="2600" dirty="0" smtClean="0"/>
              <a:t>. Výsledkem je zvýšený krevní tlak a zvýšená sekrece kortizolu, který z dlouhodobého hlediska přispívá k inzulinové rezistenci, tvorbě tuku a k inhibici </a:t>
            </a:r>
            <a:r>
              <a:rPr lang="cs-CZ" sz="2600" dirty="0" err="1" smtClean="0"/>
              <a:t>leptinu</a:t>
            </a:r>
            <a:r>
              <a:rPr lang="cs-CZ" sz="2600" dirty="0" smtClean="0"/>
              <a:t>.</a:t>
            </a:r>
          </a:p>
        </p:txBody>
      </p:sp>
      <p:pic>
        <p:nvPicPr>
          <p:cNvPr id="8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933056"/>
            <a:ext cx="2520280" cy="2486375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4751512" y="6453336"/>
            <a:ext cx="4392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http://snoresoundly.weebly.com/causes-of-sleep-deprivation.html</a:t>
            </a:r>
            <a:endParaRPr lang="cs-CZ" sz="11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6FB7F-F65A-4495-87A1-10F7E91050CC}" type="slidenum">
              <a:rPr lang="cs-CZ" smtClean="0"/>
              <a:pPr/>
              <a:t>21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Spánek a příjem potravy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Shrnutí 3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392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600" dirty="0" smtClean="0"/>
              <a:t>Narušení exprese hodinových genů vlivem 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desynchronizace cirkadiánních rytmů může vyústit v poruchy regulace energetické rovnováhy</a:t>
            </a:r>
            <a:r>
              <a:rPr lang="cs-CZ" sz="2600" dirty="0" smtClean="0"/>
              <a:t> (poruchy metabolizmu glukózy, cholesterolu, </a:t>
            </a:r>
            <a:r>
              <a:rPr lang="cs-CZ" sz="2600" dirty="0" err="1" smtClean="0"/>
              <a:t>lipogeneze</a:t>
            </a:r>
            <a:r>
              <a:rPr lang="cs-CZ" sz="2600" dirty="0" smtClean="0"/>
              <a:t>, </a:t>
            </a:r>
            <a:r>
              <a:rPr lang="cs-CZ" sz="2600" dirty="0" err="1" smtClean="0"/>
              <a:t>adipogenze</a:t>
            </a:r>
            <a:r>
              <a:rPr lang="cs-CZ" sz="2600" dirty="0" smtClean="0"/>
              <a:t>, sekrece </a:t>
            </a:r>
            <a:r>
              <a:rPr lang="cs-CZ" sz="2600" dirty="0" err="1" smtClean="0"/>
              <a:t>leptinu</a:t>
            </a:r>
            <a:r>
              <a:rPr lang="cs-CZ" sz="2600" dirty="0" smtClean="0"/>
              <a:t>, signalizace pocitu hladu/sytosti) 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dalším patologickým jevům.</a:t>
            </a:r>
          </a:p>
        </p:txBody>
      </p:sp>
      <p:pic>
        <p:nvPicPr>
          <p:cNvPr id="39938" name="Picture 2" descr="Body Clo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5"/>
            <a:ext cx="3384376" cy="2459313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5004048" y="6488668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sott.net</a:t>
            </a:r>
            <a:r>
              <a:rPr lang="cs-CZ" sz="1000" dirty="0" smtClean="0"/>
              <a:t>/</a:t>
            </a:r>
            <a:r>
              <a:rPr lang="cs-CZ" sz="1000" dirty="0" err="1" smtClean="0"/>
              <a:t>article</a:t>
            </a:r>
            <a:r>
              <a:rPr lang="cs-CZ" sz="1000" dirty="0" smtClean="0"/>
              <a:t>/243873-</a:t>
            </a:r>
            <a:r>
              <a:rPr lang="cs-CZ" sz="1000" dirty="0" err="1" smtClean="0"/>
              <a:t>Researchers</a:t>
            </a:r>
            <a:r>
              <a:rPr lang="cs-CZ" sz="1000" dirty="0" smtClean="0"/>
              <a:t>-</a:t>
            </a:r>
            <a:r>
              <a:rPr lang="cs-CZ" sz="1000" dirty="0" err="1" smtClean="0"/>
              <a:t>Discover</a:t>
            </a:r>
            <a:r>
              <a:rPr lang="cs-CZ" sz="1000" dirty="0" smtClean="0"/>
              <a:t>-</a:t>
            </a:r>
            <a:r>
              <a:rPr lang="cs-CZ" sz="1000" dirty="0" err="1" smtClean="0"/>
              <a:t>Powerful</a:t>
            </a:r>
            <a:r>
              <a:rPr lang="cs-CZ" sz="1000" dirty="0" smtClean="0"/>
              <a:t>-Link-</a:t>
            </a:r>
            <a:r>
              <a:rPr lang="cs-CZ" sz="1000" dirty="0" err="1" smtClean="0"/>
              <a:t>Between</a:t>
            </a:r>
            <a:r>
              <a:rPr lang="cs-CZ" sz="1000" dirty="0" smtClean="0"/>
              <a:t>-</a:t>
            </a:r>
            <a:r>
              <a:rPr lang="cs-CZ" sz="1000" dirty="0" err="1" smtClean="0"/>
              <a:t>Circadian</a:t>
            </a:r>
            <a:r>
              <a:rPr lang="cs-CZ" sz="1000" dirty="0" smtClean="0"/>
              <a:t>-</a:t>
            </a:r>
            <a:r>
              <a:rPr lang="cs-CZ" sz="1000" dirty="0" err="1" smtClean="0"/>
              <a:t>Rhythms</a:t>
            </a:r>
            <a:r>
              <a:rPr lang="cs-CZ" sz="1000" dirty="0" smtClean="0"/>
              <a:t>-</a:t>
            </a:r>
            <a:r>
              <a:rPr lang="cs-CZ" sz="1000" dirty="0" err="1" smtClean="0"/>
              <a:t>and</a:t>
            </a:r>
            <a:r>
              <a:rPr lang="cs-CZ" sz="1000" dirty="0" smtClean="0"/>
              <a:t>-</a:t>
            </a:r>
            <a:r>
              <a:rPr lang="cs-CZ" sz="1000" dirty="0" err="1" smtClean="0"/>
              <a:t>Metabolism</a:t>
            </a:r>
            <a:endParaRPr lang="cs-CZ" sz="10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D046-F17D-41BC-AD74-0F7DBAE53216}" type="slidenum">
              <a:rPr lang="cs-CZ" smtClean="0"/>
              <a:pPr/>
              <a:t>22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Spánek a příjem potravy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Shrnutí 4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392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Zvýšený pocit únavy </a:t>
            </a:r>
            <a:r>
              <a:rPr lang="cs-CZ" sz="2500" dirty="0" smtClean="0"/>
              <a:t>po nedostatečném spánku </a:t>
            </a:r>
            <a:r>
              <a:rPr lang="cs-CZ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snižuje denní fyzickou aktivitu</a:t>
            </a:r>
            <a:r>
              <a:rPr lang="cs-CZ" sz="2500" dirty="0" smtClean="0"/>
              <a:t> a přispívá ke konzumaci energeticky denzitních potravin.</a:t>
            </a:r>
          </a:p>
          <a:p>
            <a:pPr algn="just">
              <a:buNone/>
            </a:pPr>
            <a:r>
              <a:rPr lang="cs-CZ" sz="2500" dirty="0" smtClean="0"/>
              <a:t>Chronická expozice krátkému spánku z dlouhodobého hlediska přispívá k </a:t>
            </a:r>
            <a:r>
              <a:rPr lang="cs-CZ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nadměrnému energetickému přívodu </a:t>
            </a:r>
            <a:r>
              <a:rPr lang="cs-CZ" sz="2500" dirty="0" smtClean="0"/>
              <a:t>spíše než ke zvýšenému energetickému výdeji.</a:t>
            </a:r>
            <a:endParaRPr lang="cs-CZ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You might be one of the 40 million people who suffer from sleep deprivat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77072"/>
            <a:ext cx="2245940" cy="214113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572000" y="63093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 smtClean="0"/>
              <a:t>http://www.</a:t>
            </a:r>
            <a:r>
              <a:rPr lang="cs-CZ" sz="900" dirty="0" err="1" smtClean="0"/>
              <a:t>drexelmed.edu</a:t>
            </a:r>
            <a:r>
              <a:rPr lang="cs-CZ" sz="900" dirty="0" smtClean="0"/>
              <a:t>/</a:t>
            </a:r>
            <a:r>
              <a:rPr lang="cs-CZ" sz="900" dirty="0" err="1" smtClean="0"/>
              <a:t>Home</a:t>
            </a:r>
            <a:r>
              <a:rPr lang="cs-CZ" sz="900" dirty="0" smtClean="0"/>
              <a:t>/</a:t>
            </a:r>
            <a:r>
              <a:rPr lang="cs-CZ" sz="900" dirty="0" err="1" smtClean="0"/>
              <a:t>AbouttheCollege</a:t>
            </a:r>
            <a:r>
              <a:rPr lang="cs-CZ" sz="900" dirty="0" smtClean="0"/>
              <a:t>/</a:t>
            </a:r>
            <a:r>
              <a:rPr lang="cs-CZ" sz="900" dirty="0" err="1" smtClean="0"/>
              <a:t>Newsroom</a:t>
            </a:r>
            <a:r>
              <a:rPr lang="cs-CZ" sz="900" dirty="0" smtClean="0"/>
              <a:t>/</a:t>
            </a:r>
            <a:r>
              <a:rPr lang="cs-CZ" sz="900" dirty="0" err="1" smtClean="0"/>
              <a:t>HealthArticles</a:t>
            </a:r>
            <a:r>
              <a:rPr lang="cs-CZ" sz="900" dirty="0" smtClean="0"/>
              <a:t>/</a:t>
            </a:r>
            <a:r>
              <a:rPr lang="cs-CZ" sz="900" dirty="0" err="1" smtClean="0"/>
              <a:t>ctl</a:t>
            </a:r>
            <a:r>
              <a:rPr lang="cs-CZ" sz="900" dirty="0" smtClean="0"/>
              <a:t>/</a:t>
            </a:r>
            <a:r>
              <a:rPr lang="cs-CZ" sz="900" dirty="0" err="1" smtClean="0"/>
              <a:t>Details</a:t>
            </a:r>
            <a:r>
              <a:rPr lang="cs-CZ" sz="900" dirty="0" smtClean="0"/>
              <a:t>/</a:t>
            </a:r>
            <a:r>
              <a:rPr lang="cs-CZ" sz="900" dirty="0" err="1" smtClean="0"/>
              <a:t>mid</a:t>
            </a:r>
            <a:r>
              <a:rPr lang="cs-CZ" sz="900" dirty="0" smtClean="0"/>
              <a:t>/40507/</a:t>
            </a:r>
            <a:r>
              <a:rPr lang="cs-CZ" sz="900" dirty="0" err="1" smtClean="0"/>
              <a:t>ItemID</a:t>
            </a:r>
            <a:r>
              <a:rPr lang="cs-CZ" sz="900" dirty="0" smtClean="0"/>
              <a:t>/439.aspx</a:t>
            </a:r>
            <a:endParaRPr lang="cs-CZ" sz="9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E7806-7CCA-4A4D-B182-5DD291092251}" type="slidenum">
              <a:rPr lang="cs-CZ" smtClean="0"/>
              <a:pPr/>
              <a:t>23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4329" t="7942" r="2180" b="16516"/>
          <a:stretch>
            <a:fillRect/>
          </a:stretch>
        </p:blipFill>
        <p:spPr bwMode="auto">
          <a:xfrm>
            <a:off x="179512" y="188640"/>
            <a:ext cx="8964488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251520" y="6381328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Patel SR, </a:t>
            </a:r>
            <a:r>
              <a:rPr lang="en-US" sz="1200" dirty="0" err="1" smtClean="0"/>
              <a:t>Hu</a:t>
            </a:r>
            <a:r>
              <a:rPr lang="en-US" sz="1200" dirty="0" smtClean="0"/>
              <a:t> FB. Short sleep duration and weight gain: a systematic review. Obesity. 2008;16(3):643 - 53.</a:t>
            </a: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1027"/>
            <a:ext cx="9144000" cy="595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79512" y="6396335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Magee L, Hale L. Longitudinal associations between sleep duration and subsequent weight gain: a systematic review. Sleep Medicine Reviews. 2012;16(3):231 - 41.</a:t>
            </a:r>
            <a:endParaRPr lang="cs-CZ" sz="12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995936" y="5805264"/>
            <a:ext cx="309634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Reverzibilní směr kauzality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 cstate="print"/>
          <a:srcRect l="2724" t="2829" r="3786"/>
          <a:stretch>
            <a:fillRect/>
          </a:stretch>
        </p:blipFill>
        <p:spPr bwMode="auto">
          <a:xfrm>
            <a:off x="251520" y="548680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0" y="638132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Knutson KL. Does inadequate sleep play a role in vulnerability to obesity? American Journal of Human Biology. 2012;24(3):361 - 71.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</a:rPr>
              <a:t>Epidemiologické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Studie u dospělých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Studie u dětí a dospívajících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EADA2-89C1-46BD-95E2-D6141CA890A2}" type="slidenum">
              <a:rPr lang="cs-CZ" smtClean="0"/>
              <a:pPr/>
              <a:t>27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Celosvětové studie spánku a obezity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57200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Studie průřezové (</a:t>
            </a:r>
            <a:r>
              <a:rPr lang="cs-CZ" sz="2200" dirty="0" err="1" smtClean="0"/>
              <a:t>cross</a:t>
            </a:r>
            <a:r>
              <a:rPr lang="cs-CZ" sz="2200" dirty="0" smtClean="0"/>
              <a:t>-</a:t>
            </a:r>
            <a:r>
              <a:rPr lang="cs-CZ" sz="2200" dirty="0" err="1" smtClean="0"/>
              <a:t>sectional</a:t>
            </a:r>
            <a:r>
              <a:rPr lang="cs-CZ" sz="2200" dirty="0" smtClean="0"/>
              <a:t>) &gt; prospektivní (</a:t>
            </a:r>
            <a:r>
              <a:rPr lang="cs-CZ" sz="2200" dirty="0" err="1" smtClean="0"/>
              <a:t>longitudinal</a:t>
            </a:r>
            <a:r>
              <a:rPr lang="cs-CZ" sz="2200" dirty="0" smtClean="0"/>
              <a:t>)</a:t>
            </a:r>
          </a:p>
          <a:p>
            <a:pPr>
              <a:buNone/>
            </a:pPr>
            <a:r>
              <a:rPr lang="cs-CZ" sz="2200" dirty="0" smtClean="0"/>
              <a:t>? Objasnění kauzality (design studie)</a:t>
            </a:r>
          </a:p>
          <a:p>
            <a:pPr>
              <a:buNone/>
            </a:pPr>
            <a:r>
              <a:rPr lang="cs-CZ" sz="2200" dirty="0" smtClean="0"/>
              <a:t>? Srovnatelnost výsledků – vysoká míra heterogenity (populace, metodiky hodnocení spánku a obezity, zahrnutých zavádějících </a:t>
            </a:r>
            <a:r>
              <a:rPr lang="cs-CZ" sz="2200" dirty="0" err="1" smtClean="0"/>
              <a:t>f</a:t>
            </a:r>
            <a:r>
              <a:rPr lang="cs-CZ" sz="2200" dirty="0" smtClean="0"/>
              <a:t>.)</a:t>
            </a:r>
          </a:p>
          <a:p>
            <a:pPr>
              <a:buNone/>
            </a:pPr>
            <a:endParaRPr lang="cs-CZ" sz="2200" dirty="0" smtClean="0"/>
          </a:p>
          <a:p>
            <a:r>
              <a:rPr lang="cs-CZ" sz="2200" dirty="0" smtClean="0"/>
              <a:t>V ČR absence studií</a:t>
            </a:r>
          </a:p>
          <a:p>
            <a:pPr>
              <a:buNone/>
            </a:pPr>
            <a:endParaRPr lang="cs-CZ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7564" y="3068960"/>
            <a:ext cx="5516436" cy="328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</a:rPr>
              <a:t>Studie u dospělých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smtClean="0"/>
              <a:t>Kritický přehled</a:t>
            </a:r>
          </a:p>
          <a:p>
            <a:r>
              <a:rPr lang="en-US" sz="1800" b="1" u="sng" dirty="0" smtClean="0"/>
              <a:t>Marshall N</a:t>
            </a:r>
            <a:r>
              <a:rPr lang="cs-CZ" sz="1800" b="1" u="sng" dirty="0" smtClean="0"/>
              <a:t>S </a:t>
            </a:r>
            <a:r>
              <a:rPr lang="cs-CZ" sz="1800" b="1" u="sng" dirty="0" err="1" smtClean="0"/>
              <a:t>et</a:t>
            </a:r>
            <a:r>
              <a:rPr lang="cs-CZ" sz="1800" b="1" u="sng" dirty="0" smtClean="0"/>
              <a:t> </a:t>
            </a:r>
            <a:r>
              <a:rPr lang="cs-CZ" sz="1800" b="1" u="sng" dirty="0" err="1" smtClean="0"/>
              <a:t>al</a:t>
            </a:r>
            <a:r>
              <a:rPr lang="cs-CZ" sz="1800" b="1" u="sng" dirty="0" smtClean="0"/>
              <a:t>. </a:t>
            </a:r>
            <a:r>
              <a:rPr lang="cs-CZ" sz="1800" u="sng" dirty="0" smtClean="0"/>
              <a:t>(2008) </a:t>
            </a:r>
            <a:r>
              <a:rPr lang="en-US" sz="1800" u="sng" dirty="0" smtClean="0"/>
              <a:t>Is sleep duration related to obesity? A critical review of the epidemiological evidence. </a:t>
            </a:r>
            <a:r>
              <a:rPr lang="en-US" sz="1800" i="1" u="sng" dirty="0" smtClean="0"/>
              <a:t>Sleep Medicine Reviews</a:t>
            </a:r>
            <a:r>
              <a:rPr lang="cs-CZ" sz="1800" i="1" u="sng" dirty="0" smtClean="0"/>
              <a:t> </a:t>
            </a:r>
            <a:r>
              <a:rPr lang="en-US" sz="1800" u="sng" dirty="0" smtClean="0"/>
              <a:t>12(4):289 </a:t>
            </a:r>
            <a:r>
              <a:rPr lang="cs-CZ" sz="1800" u="sng" dirty="0" smtClean="0"/>
              <a:t>-</a:t>
            </a:r>
            <a:r>
              <a:rPr lang="en-US" sz="1800" u="sng" dirty="0" smtClean="0"/>
              <a:t>98.</a:t>
            </a:r>
            <a:endParaRPr lang="cs-CZ" sz="18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58D7-372C-46C0-91F2-815451255BE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2780928"/>
            <a:ext cx="46085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sz="2000" dirty="0" smtClean="0"/>
              <a:t>současné epidemiolog. s. u dospělé populace (na rozdíl od dětské p.) hodnotí jako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 nekonzistentní</a:t>
            </a:r>
          </a:p>
          <a:p>
            <a:endParaRPr lang="cs-CZ" sz="8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 spánek-obezita ve vztahu nepřímém, ve tvaru křivky U nebo bez prokázané závislosti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 smtClean="0"/>
              <a:t> </a:t>
            </a:r>
            <a:r>
              <a:rPr lang="cs-CZ" sz="2000" dirty="0" err="1" smtClean="0"/>
              <a:t>subj</a:t>
            </a:r>
            <a:r>
              <a:rPr lang="cs-CZ" sz="2000" dirty="0" smtClean="0"/>
              <a:t>. sebehodnocené trvání spánku nepovažují za validní </a:t>
            </a:r>
            <a:r>
              <a:rPr lang="cs-CZ" sz="2000" dirty="0" err="1" smtClean="0"/>
              <a:t>info</a:t>
            </a:r>
            <a:r>
              <a:rPr lang="cs-CZ" sz="2000" dirty="0" smtClean="0"/>
              <a:t> (nestabilní rizikový faktor) -&gt; </a:t>
            </a:r>
            <a:r>
              <a:rPr lang="cs-CZ" sz="2000" dirty="0" err="1" smtClean="0"/>
              <a:t>syst</a:t>
            </a:r>
            <a:r>
              <a:rPr lang="cs-CZ" sz="2000" dirty="0" smtClean="0"/>
              <a:t>. </a:t>
            </a:r>
            <a:r>
              <a:rPr lang="cs-CZ" sz="2000" dirty="0" err="1" smtClean="0"/>
              <a:t>bias</a:t>
            </a:r>
            <a:endParaRPr lang="cs-CZ" sz="2000" dirty="0" smtClean="0"/>
          </a:p>
          <a:p>
            <a:endParaRPr lang="cs-CZ" sz="800" dirty="0" smtClean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370" y="2852936"/>
            <a:ext cx="407763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534400" cy="96815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Fyziologické funkce během spánku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5720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Pokles      : TK, SF, dechová </a:t>
            </a:r>
            <a:r>
              <a:rPr lang="cs-CZ" sz="2000" dirty="0" err="1" smtClean="0"/>
              <a:t>frekv</a:t>
            </a:r>
            <a:r>
              <a:rPr lang="cs-CZ" sz="2000" dirty="0" smtClean="0"/>
              <a:t>., tělesná teplota, GIT aktivita; kortizol,                  	          </a:t>
            </a:r>
            <a:r>
              <a:rPr lang="cs-CZ" sz="2000" dirty="0" err="1" smtClean="0"/>
              <a:t>adiponektin</a:t>
            </a:r>
            <a:endParaRPr lang="cs-CZ" sz="2000" dirty="0" smtClean="0"/>
          </a:p>
          <a:p>
            <a:r>
              <a:rPr lang="cs-CZ" sz="2000" dirty="0" smtClean="0"/>
              <a:t>Aktivita    : hormonální sekrece GH, PRL, TSH, LEP, GHL, melatonin,   	          imunitní </a:t>
            </a:r>
            <a:r>
              <a:rPr lang="cs-CZ" sz="2000" dirty="0" err="1" smtClean="0"/>
              <a:t>mediátory</a:t>
            </a:r>
            <a:r>
              <a:rPr lang="cs-CZ" sz="2000" dirty="0" smtClean="0"/>
              <a:t> IL-1, TNF-</a:t>
            </a:r>
            <a:r>
              <a:rPr lang="el-GR" sz="2000" dirty="0" smtClean="0"/>
              <a:t>α</a:t>
            </a:r>
            <a:r>
              <a:rPr lang="cs-CZ" sz="2000" dirty="0" smtClean="0"/>
              <a:t>, PGD, oxid dusnatý, </a:t>
            </a:r>
            <a:r>
              <a:rPr lang="cs-CZ" sz="2000" dirty="0" err="1" smtClean="0"/>
              <a:t>ttthgtestadenosin</a:t>
            </a:r>
            <a:endParaRPr lang="cs-CZ" sz="2000" dirty="0" smtClean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8489109" cy="381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>
            <a:off x="1619672" y="162880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1691680" y="227687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Studie u dospělých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490F-15F4-4FB9-A127-1A0D6B290D48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Systematické přehledy</a:t>
            </a:r>
          </a:p>
          <a:p>
            <a:r>
              <a:rPr lang="en-US" sz="1900" b="1" u="sng" dirty="0" smtClean="0"/>
              <a:t>Patel SR, </a:t>
            </a:r>
            <a:r>
              <a:rPr lang="en-US" sz="1900" b="1" u="sng" dirty="0" err="1" smtClean="0"/>
              <a:t>Hu</a:t>
            </a:r>
            <a:r>
              <a:rPr lang="en-US" sz="1900" b="1" u="sng" dirty="0" smtClean="0"/>
              <a:t> FB </a:t>
            </a:r>
            <a:r>
              <a:rPr lang="cs-CZ" sz="1900" u="sng" dirty="0" smtClean="0"/>
              <a:t>(2008) </a:t>
            </a:r>
            <a:r>
              <a:rPr lang="en-US" sz="1900" u="sng" dirty="0" smtClean="0"/>
              <a:t>Short sleep duration and weight gain: a systematic review. </a:t>
            </a:r>
            <a:r>
              <a:rPr lang="en-US" sz="1900" i="1" u="sng" dirty="0" smtClean="0"/>
              <a:t>Obesity</a:t>
            </a:r>
            <a:r>
              <a:rPr lang="cs-CZ" sz="1900" u="sng" dirty="0" smtClean="0"/>
              <a:t> </a:t>
            </a:r>
            <a:r>
              <a:rPr lang="en-US" sz="1900" u="sng" dirty="0" smtClean="0"/>
              <a:t>16(3):643</a:t>
            </a:r>
            <a:r>
              <a:rPr lang="cs-CZ" sz="1900" u="sng" dirty="0" smtClean="0"/>
              <a:t>-</a:t>
            </a:r>
            <a:r>
              <a:rPr lang="en-US" sz="1900" u="sng" dirty="0" smtClean="0"/>
              <a:t>53.</a:t>
            </a:r>
            <a:endParaRPr lang="cs-CZ" sz="1900" u="sng" dirty="0" smtClean="0"/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13 s. u dětské p. – silné a přesvědčivé důkazy pro</a:t>
            </a:r>
            <a:endParaRPr lang="cs-CZ" sz="9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23 s. u dospělé p. – 20 s. důkazy pro, zejména u mladších věkových skupin </a:t>
            </a:r>
            <a:r>
              <a:rPr lang="cs-CZ" dirty="0" smtClean="0">
                <a:solidFill>
                  <a:schemeClr val="accent1"/>
                </a:solidFill>
              </a:rPr>
              <a:t>do 40 let.</a:t>
            </a:r>
          </a:p>
          <a:p>
            <a:pPr>
              <a:buNone/>
            </a:pPr>
            <a:endParaRPr lang="en-US" sz="1900" dirty="0" smtClean="0"/>
          </a:p>
          <a:p>
            <a:pPr algn="just"/>
            <a:r>
              <a:rPr lang="en-US" sz="1900" b="1" u="sng" dirty="0" smtClean="0"/>
              <a:t>Magee L, Hale L </a:t>
            </a:r>
            <a:r>
              <a:rPr lang="cs-CZ" sz="1900" u="sng" dirty="0" smtClean="0"/>
              <a:t>(2012) </a:t>
            </a:r>
            <a:r>
              <a:rPr lang="en-US" sz="1900" u="sng" dirty="0" smtClean="0"/>
              <a:t>Longitudinal associations between sleep duration and subsequent weight gain: a systematic review. </a:t>
            </a:r>
            <a:r>
              <a:rPr lang="en-US" sz="1900" i="1" u="sng" dirty="0" smtClean="0"/>
              <a:t>Sleep Medicine Reviews</a:t>
            </a:r>
            <a:r>
              <a:rPr lang="en-US" sz="1900" u="sng" dirty="0" smtClean="0"/>
              <a:t>. 16(3):231 - 41.</a:t>
            </a:r>
            <a:endParaRPr lang="cs-CZ" sz="1900" u="sng" dirty="0" smtClean="0"/>
          </a:p>
          <a:p>
            <a:pPr lvl="1" algn="just"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5 /13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</a:rPr>
              <a:t>longitudinal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 studií </a:t>
            </a:r>
            <a:r>
              <a:rPr lang="cs-CZ" dirty="0" smtClean="0">
                <a:solidFill>
                  <a:schemeClr val="tx1"/>
                </a:solidFill>
              </a:rPr>
              <a:t>- nulové důkazy -&gt;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nekonzistentní data</a:t>
            </a:r>
            <a:endParaRPr lang="cs-CZ" sz="1000" dirty="0" smtClean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Problém, kdy nárůst těl.hm. není prokázán z důvodu expozice krátkému spánku již před započetím studie…</a:t>
            </a:r>
            <a:endParaRPr lang="cs-CZ" sz="1000" dirty="0" smtClean="0">
              <a:solidFill>
                <a:schemeClr val="tx1"/>
              </a:solidFill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Stejný problém u zavádějících faktorů (př. dlouhodobý kuřák zařazený do studie, který se rozhodne v průběhu přestat kouřit..)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Studie u dospělých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7485-6D91-4049-BA62-6619FDD8C846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err="1" smtClean="0"/>
              <a:t>Metaanalýzy</a:t>
            </a:r>
            <a:r>
              <a:rPr lang="cs-CZ" dirty="0" smtClean="0"/>
              <a:t> - observační studie</a:t>
            </a:r>
          </a:p>
          <a:p>
            <a:r>
              <a:rPr lang="cs-CZ" sz="1800" b="1" u="sng" dirty="0" err="1" smtClean="0"/>
              <a:t>Cappuccio</a:t>
            </a:r>
            <a:r>
              <a:rPr lang="cs-CZ" sz="1800" b="1" u="sng" dirty="0" smtClean="0"/>
              <a:t> FP </a:t>
            </a:r>
            <a:r>
              <a:rPr lang="cs-CZ" sz="1800" b="1" u="sng" dirty="0" err="1" smtClean="0"/>
              <a:t>et</a:t>
            </a:r>
            <a:r>
              <a:rPr lang="cs-CZ" sz="1800" b="1" u="sng" dirty="0" smtClean="0"/>
              <a:t> </a:t>
            </a:r>
            <a:r>
              <a:rPr lang="cs-CZ" sz="1800" b="1" u="sng" dirty="0" err="1" smtClean="0"/>
              <a:t>al</a:t>
            </a:r>
            <a:r>
              <a:rPr lang="cs-CZ" sz="1800" b="1" u="sng" dirty="0" smtClean="0"/>
              <a:t>. </a:t>
            </a:r>
            <a:r>
              <a:rPr lang="cs-CZ" sz="1800" u="sng" dirty="0" smtClean="0"/>
              <a:t>(2008) Meta-</a:t>
            </a:r>
            <a:r>
              <a:rPr lang="cs-CZ" sz="1800" u="sng" dirty="0" err="1" smtClean="0"/>
              <a:t>analysis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of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short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sleep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duration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and</a:t>
            </a:r>
            <a:r>
              <a:rPr lang="cs-CZ" sz="1800" u="sng" dirty="0" smtClean="0"/>
              <a:t> obesity in </a:t>
            </a:r>
            <a:r>
              <a:rPr lang="cs-CZ" sz="1800" u="sng" dirty="0" err="1" smtClean="0"/>
              <a:t>children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and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adults</a:t>
            </a:r>
            <a:r>
              <a:rPr lang="cs-CZ" sz="1800" u="sng" dirty="0" smtClean="0"/>
              <a:t>. </a:t>
            </a:r>
            <a:r>
              <a:rPr lang="cs-CZ" sz="1800" i="1" u="sng" dirty="0" err="1" smtClean="0"/>
              <a:t>Sleep</a:t>
            </a:r>
            <a:r>
              <a:rPr lang="cs-CZ" sz="1800" u="sng" dirty="0" smtClean="0"/>
              <a:t> 31(5):619-26.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Spánek &lt; 6,0 hodin u dospělých i dětí spojen se signifikantně vyšším rizikem obezity</a:t>
            </a:r>
            <a:endParaRPr lang="cs-CZ" sz="8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U dospělých regresní koeficient </a:t>
            </a:r>
            <a:r>
              <a:rPr lang="cs-CZ" sz="2000" dirty="0" smtClean="0">
                <a:solidFill>
                  <a:schemeClr val="tx1"/>
                </a:solidFill>
                <a:sym typeface="Symbol"/>
              </a:rPr>
              <a:t></a:t>
            </a:r>
            <a:r>
              <a:rPr lang="cs-CZ" sz="2000" dirty="0" smtClean="0">
                <a:solidFill>
                  <a:schemeClr val="tx1"/>
                </a:solidFill>
              </a:rPr>
              <a:t> = - 0,35 …tj. v závislosti na zkrácení/prodloužení délky spánku o jednu hodinu připadá změna BMI o 0,35 kg/m</a:t>
            </a:r>
            <a:r>
              <a:rPr lang="cs-CZ" sz="2000" baseline="30000" dirty="0" smtClean="0">
                <a:solidFill>
                  <a:schemeClr val="tx1"/>
                </a:solidFill>
              </a:rPr>
              <a:t>2</a:t>
            </a:r>
            <a:r>
              <a:rPr lang="cs-CZ" sz="2000" dirty="0" smtClean="0">
                <a:solidFill>
                  <a:schemeClr val="tx1"/>
                </a:solidFill>
              </a:rPr>
              <a:t>  ve směru +/-</a:t>
            </a:r>
            <a:endParaRPr lang="cs-CZ" sz="1800" u="sng" dirty="0" smtClean="0"/>
          </a:p>
          <a:p>
            <a:r>
              <a:rPr lang="cs-CZ" sz="1800" b="1" u="sng" dirty="0" err="1" smtClean="0"/>
              <a:t>Sperry</a:t>
            </a:r>
            <a:r>
              <a:rPr lang="cs-CZ" sz="1800" b="1" u="sng" dirty="0" smtClean="0"/>
              <a:t> SD </a:t>
            </a:r>
            <a:r>
              <a:rPr lang="cs-CZ" sz="1800" b="1" u="sng" dirty="0" err="1" smtClean="0"/>
              <a:t>et</a:t>
            </a:r>
            <a:r>
              <a:rPr lang="cs-CZ" sz="1800" b="1" u="sng" dirty="0" smtClean="0"/>
              <a:t> </a:t>
            </a:r>
            <a:r>
              <a:rPr lang="cs-CZ" sz="1800" b="1" u="sng" dirty="0" err="1" smtClean="0"/>
              <a:t>al</a:t>
            </a:r>
            <a:r>
              <a:rPr lang="cs-CZ" sz="1800" b="1" u="sng" dirty="0" smtClean="0"/>
              <a:t>. </a:t>
            </a:r>
            <a:r>
              <a:rPr lang="cs-CZ" sz="1800" u="sng" dirty="0" smtClean="0"/>
              <a:t>(2015) </a:t>
            </a:r>
            <a:r>
              <a:rPr lang="cs-CZ" sz="1800" u="sng" dirty="0" err="1" smtClean="0"/>
              <a:t>Sleep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Duration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and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Waist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Circumference</a:t>
            </a:r>
            <a:r>
              <a:rPr lang="cs-CZ" sz="1800" u="sng" dirty="0" smtClean="0"/>
              <a:t> in </a:t>
            </a:r>
            <a:r>
              <a:rPr lang="cs-CZ" sz="1800" u="sng" dirty="0" err="1" smtClean="0"/>
              <a:t>Adults</a:t>
            </a:r>
            <a:r>
              <a:rPr lang="cs-CZ" sz="1800" u="sng" dirty="0" smtClean="0"/>
              <a:t>: A Meta-</a:t>
            </a:r>
            <a:r>
              <a:rPr lang="cs-CZ" sz="1800" u="sng" dirty="0" err="1" smtClean="0"/>
              <a:t>Analysis</a:t>
            </a:r>
            <a:r>
              <a:rPr lang="cs-CZ" sz="1800" i="1" u="sng" dirty="0" smtClean="0"/>
              <a:t>. </a:t>
            </a:r>
            <a:r>
              <a:rPr lang="cs-CZ" sz="1800" i="1" u="sng" dirty="0" err="1" smtClean="0"/>
              <a:t>Sleep</a:t>
            </a:r>
            <a:r>
              <a:rPr lang="cs-CZ" sz="1800" i="1" u="sng" dirty="0" smtClean="0"/>
              <a:t> </a:t>
            </a:r>
            <a:r>
              <a:rPr lang="cs-CZ" sz="1800" u="sng" dirty="0" smtClean="0"/>
              <a:t>38(8):1269 -76.</a:t>
            </a:r>
          </a:p>
          <a:p>
            <a:pPr marL="548640" lvl="2"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cs-CZ" dirty="0" smtClean="0"/>
              <a:t>Signifikantně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negativní relace mezi délkou spánku a obvodem pasu</a:t>
            </a:r>
            <a:endParaRPr lang="cs-CZ" sz="800" dirty="0" smtClean="0"/>
          </a:p>
          <a:p>
            <a:pPr marL="548640" lvl="2"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cs-CZ" dirty="0" smtClean="0"/>
              <a:t>Signifikantní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heterogenita v metodách</a:t>
            </a:r>
            <a:r>
              <a:rPr lang="cs-CZ" dirty="0" smtClean="0"/>
              <a:t> hodnotících spánek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Studie u dospělých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3F92D-5F2F-4A94-BE27-165F69FA4C51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err="1" smtClean="0"/>
              <a:t>Metaanalýza</a:t>
            </a:r>
            <a:r>
              <a:rPr lang="cs-CZ" dirty="0" smtClean="0"/>
              <a:t> - prospektivní studie</a:t>
            </a:r>
          </a:p>
          <a:p>
            <a:r>
              <a:rPr lang="en-US" sz="1800" b="1" u="sng" dirty="0" smtClean="0"/>
              <a:t>Wu Y, </a:t>
            </a:r>
            <a:r>
              <a:rPr lang="en-US" sz="1800" b="1" u="sng" dirty="0" err="1" smtClean="0"/>
              <a:t>Zhai</a:t>
            </a:r>
            <a:r>
              <a:rPr lang="en-US" sz="1800" b="1" u="sng" dirty="0" smtClean="0"/>
              <a:t> L, Zhang D</a:t>
            </a:r>
            <a:r>
              <a:rPr lang="cs-CZ" sz="1800" b="1" u="sng" dirty="0" smtClean="0"/>
              <a:t> </a:t>
            </a:r>
            <a:r>
              <a:rPr lang="cs-CZ" sz="1800" u="sng" dirty="0" smtClean="0"/>
              <a:t>(2014)</a:t>
            </a:r>
            <a:r>
              <a:rPr lang="en-US" sz="1800" b="1" u="sng" dirty="0" smtClean="0"/>
              <a:t> </a:t>
            </a:r>
            <a:r>
              <a:rPr lang="en-US" sz="1800" u="sng" dirty="0" smtClean="0"/>
              <a:t>Sleep duration and obesity among adults: a meta-analysis of prospective studies. </a:t>
            </a:r>
            <a:r>
              <a:rPr lang="en-US" sz="1800" i="1" u="sng" dirty="0" smtClean="0"/>
              <a:t>Sleep Med </a:t>
            </a:r>
            <a:r>
              <a:rPr lang="en-US" sz="1800" u="sng" dirty="0" smtClean="0"/>
              <a:t>15(12):1456-62.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Prokázána longitudinální asociace </a:t>
            </a:r>
            <a:r>
              <a:rPr lang="cs-CZ" sz="2000" dirty="0" smtClean="0">
                <a:solidFill>
                  <a:schemeClr val="tx1"/>
                </a:solidFill>
              </a:rPr>
              <a:t>mezi krátkým spánkem a budoucí obezitou u dospělých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Nebyla potvrzena asociace mezi dlouhým spánkem a obezitou v budoucnosti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Studie na dvojčatech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 smtClean="0"/>
              <a:t>poskytují unikátní možnost odlišit vliv genové výbavy a vliv environmentálních faktorů</a:t>
            </a:r>
          </a:p>
          <a:p>
            <a:r>
              <a:rPr lang="cs-CZ" sz="2000" b="1" dirty="0" smtClean="0"/>
              <a:t>jednovaječná dvojčata (</a:t>
            </a:r>
            <a:r>
              <a:rPr lang="cs-CZ" sz="2000" b="1" dirty="0" err="1" smtClean="0"/>
              <a:t>monozygotic</a:t>
            </a:r>
            <a:r>
              <a:rPr lang="cs-CZ" sz="2000" b="1" dirty="0" smtClean="0"/>
              <a:t> – MZ)</a:t>
            </a:r>
            <a:r>
              <a:rPr lang="cs-CZ" sz="2000" dirty="0" smtClean="0"/>
              <a:t>                                 </a:t>
            </a:r>
            <a:r>
              <a:rPr lang="cs-CZ" sz="1800" dirty="0" smtClean="0"/>
              <a:t>jsou geneticky identická, jakékoli rozdíly mezi nimi jsou tudíž způsobeny jen faktory prostředí</a:t>
            </a:r>
            <a:endParaRPr lang="cs-CZ" sz="2000" dirty="0" smtClean="0"/>
          </a:p>
          <a:p>
            <a:r>
              <a:rPr lang="cs-CZ" sz="2000" b="1" dirty="0" smtClean="0"/>
              <a:t>dvojvaječná dvojčata (</a:t>
            </a:r>
            <a:r>
              <a:rPr lang="cs-CZ" sz="2000" b="1" dirty="0" err="1" smtClean="0"/>
              <a:t>dizygotic</a:t>
            </a:r>
            <a:r>
              <a:rPr lang="cs-CZ" sz="2000" b="1" dirty="0" smtClean="0"/>
              <a:t> – DZ)                                          </a:t>
            </a:r>
            <a:r>
              <a:rPr lang="cs-CZ" sz="1800" dirty="0" smtClean="0"/>
              <a:t>stejně jako jiní sourozenci mají společnou pouze zhruba polovinu svého genetického materiálu, a jakékoli rozdíly mezi nimi jsou tedy způsobeny jak geneticky, tak prostředím</a:t>
            </a:r>
          </a:p>
          <a:p>
            <a:r>
              <a:rPr lang="cs-CZ" sz="2400" dirty="0" smtClean="0"/>
              <a:t>Pomocí analytických metod je pak možné odhadnout podíl vlivu genetiky a prostředí na daný fenotyp</a:t>
            </a:r>
          </a:p>
          <a:p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Studie na dvojčatech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 u="sng" dirty="0" smtClean="0"/>
              <a:t>Watson N</a:t>
            </a:r>
            <a:r>
              <a:rPr lang="cs-CZ" sz="1800" b="1" u="sng" dirty="0" smtClean="0"/>
              <a:t>.</a:t>
            </a:r>
            <a:r>
              <a:rPr lang="en-US" sz="1800" b="1" u="sng" dirty="0" smtClean="0"/>
              <a:t>F</a:t>
            </a:r>
            <a:r>
              <a:rPr lang="cs-CZ" sz="1800" b="1" u="sng" dirty="0" smtClean="0"/>
              <a:t>. </a:t>
            </a:r>
            <a:r>
              <a:rPr lang="cs-CZ" sz="1800" b="1" u="sng" dirty="0" err="1" smtClean="0"/>
              <a:t>et</a:t>
            </a:r>
            <a:r>
              <a:rPr lang="cs-CZ" sz="1800" b="1" u="sng" dirty="0" smtClean="0"/>
              <a:t> </a:t>
            </a:r>
            <a:r>
              <a:rPr lang="cs-CZ" sz="1800" b="1" u="sng" dirty="0" err="1" smtClean="0"/>
              <a:t>al</a:t>
            </a:r>
            <a:r>
              <a:rPr lang="cs-CZ" sz="1800" b="1" u="sng" dirty="0" smtClean="0"/>
              <a:t>. </a:t>
            </a:r>
            <a:r>
              <a:rPr lang="en-US" sz="1800" u="sng" dirty="0" smtClean="0"/>
              <a:t>A twin study of sleep duration and body mass index. Journal of Clinical Sleep Medicine. 2010;15(67):11 - 7.</a:t>
            </a:r>
            <a:endParaRPr lang="cs-CZ" sz="1800" u="sng" dirty="0" smtClean="0"/>
          </a:p>
          <a:p>
            <a:pPr lvl="1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1224 dvojčat z USA (69 % žen, průměrný věk 37 let) 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nízký stupeň dědičnosti délky spánku (31 %) – tzn. převládá primárně determinace environmentálními faktory  </a:t>
            </a:r>
            <a:r>
              <a:rPr lang="cs-CZ" sz="2000" dirty="0" smtClean="0">
                <a:solidFill>
                  <a:schemeClr val="tx1"/>
                </a:solidFill>
              </a:rPr>
              <a:t>a vysoký stupeň dědičnosti BMI (76 %)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Analýzy pro (1) celý souboru, (2) mezi všemi páry a v rámci párů dvojčat a (3) po stratifikace na MZ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Pro všechny 3 analýzy byl spánek &lt; 7 hodin/noc spojen s vyšším BMI při pečlivé kontrole genetických faktorů a společně sdíleného prostředí a to i při kontrole </a:t>
            </a:r>
            <a:r>
              <a:rPr lang="cs-CZ" sz="2000" dirty="0" err="1" smtClean="0">
                <a:solidFill>
                  <a:schemeClr val="tx1"/>
                </a:solidFill>
              </a:rPr>
              <a:t>socio</a:t>
            </a:r>
            <a:r>
              <a:rPr lang="cs-CZ" sz="2000" dirty="0" smtClean="0">
                <a:solidFill>
                  <a:schemeClr val="tx1"/>
                </a:solidFill>
              </a:rPr>
              <a:t>-demografických a zdravotních faktorů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Výsledky podporují hypotézu o signifikantním vlivu spánku na tělesnou hmotnost s tím, že </a:t>
            </a:r>
            <a:r>
              <a:rPr lang="cs-CZ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spánek je možné nahlížet jako na nezávislý a životním stylem ovlivnitelný rizikový faktor obezity</a:t>
            </a:r>
            <a:endParaRPr lang="cs-CZ" sz="1800" b="1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Studie na dvojčatech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800" b="1" u="sng" dirty="0" err="1" smtClean="0"/>
              <a:t>Liu</a:t>
            </a:r>
            <a:r>
              <a:rPr lang="cs-CZ" sz="1800" b="1" u="sng" dirty="0" smtClean="0"/>
              <a:t> R. </a:t>
            </a:r>
            <a:r>
              <a:rPr lang="cs-CZ" sz="1800" b="1" u="sng" dirty="0" err="1" smtClean="0"/>
              <a:t>et</a:t>
            </a:r>
            <a:r>
              <a:rPr lang="cs-CZ" sz="1800" b="1" u="sng" dirty="0" smtClean="0"/>
              <a:t> </a:t>
            </a:r>
            <a:r>
              <a:rPr lang="cs-CZ" sz="1800" b="1" u="sng" dirty="0" err="1" smtClean="0"/>
              <a:t>al</a:t>
            </a:r>
            <a:r>
              <a:rPr lang="cs-CZ" sz="1800" b="1" u="sng" dirty="0" smtClean="0"/>
              <a:t>. </a:t>
            </a:r>
            <a:r>
              <a:rPr lang="cs-CZ" sz="1800" u="sng" dirty="0" smtClean="0"/>
              <a:t>A </a:t>
            </a:r>
            <a:r>
              <a:rPr lang="cs-CZ" sz="1800" u="sng" dirty="0" err="1" smtClean="0"/>
              <a:t>population</a:t>
            </a:r>
            <a:r>
              <a:rPr lang="cs-CZ" sz="1800" u="sng" dirty="0" smtClean="0"/>
              <a:t>-</a:t>
            </a:r>
            <a:r>
              <a:rPr lang="cs-CZ" sz="1800" u="sng" dirty="0" err="1" smtClean="0"/>
              <a:t>based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twin</a:t>
            </a:r>
            <a:r>
              <a:rPr lang="cs-CZ" sz="1800" u="sng" dirty="0" smtClean="0"/>
              <a:t> study on </a:t>
            </a:r>
            <a:r>
              <a:rPr lang="cs-CZ" sz="1800" u="sng" dirty="0" err="1" smtClean="0"/>
              <a:t>sleep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duration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and</a:t>
            </a:r>
            <a:r>
              <a:rPr lang="cs-CZ" sz="1800" u="sng" dirty="0" smtClean="0"/>
              <a:t> body </a:t>
            </a:r>
            <a:r>
              <a:rPr lang="cs-CZ" sz="1800" u="sng" dirty="0" err="1" smtClean="0"/>
              <a:t>composition</a:t>
            </a:r>
            <a:r>
              <a:rPr lang="cs-CZ" sz="1800" u="sng" dirty="0" smtClean="0"/>
              <a:t>. Obesity. 2012;20(1):192 - 9. </a:t>
            </a:r>
            <a:r>
              <a:rPr lang="cs-CZ" sz="2000" u="sng" dirty="0" smtClean="0">
                <a:solidFill>
                  <a:schemeClr val="tx1"/>
                </a:solidFill>
              </a:rPr>
              <a:t>1224 dvojčat z USA</a:t>
            </a:r>
            <a:endParaRPr lang="cs-CZ" sz="20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1249 čínských mužů a žen ve věku 21 – 72 let 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nízký stupeň dědičnosti délky spánku (27 % M, 29 % Ž)- tzn. převládá primárně determinace environmentálními faktory </a:t>
            </a:r>
            <a:r>
              <a:rPr lang="cs-CZ" sz="2000" dirty="0" smtClean="0">
                <a:solidFill>
                  <a:schemeClr val="tx1"/>
                </a:solidFill>
              </a:rPr>
              <a:t>a vysoký stupeň dědičnosti BMI (56-73 %) 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významná závislost mezi krátkým spánkem (1. </a:t>
            </a:r>
            <a:r>
              <a:rPr lang="cs-CZ" sz="2000" dirty="0" err="1" smtClean="0">
                <a:solidFill>
                  <a:schemeClr val="tx1"/>
                </a:solidFill>
              </a:rPr>
              <a:t>kvartil</a:t>
            </a:r>
            <a:r>
              <a:rPr lang="cs-CZ" sz="2000" dirty="0" smtClean="0">
                <a:solidFill>
                  <a:schemeClr val="tx1"/>
                </a:solidFill>
              </a:rPr>
              <a:t> délky spánku specifické k věku) a vyššími naměřenými ukazateli adipozity u žen, nikoli u mužů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Větší podíl celkového i centrálního tuku a menší podíl svaloviny vykazovaly ženy s krátkým spánkem i po následném zúžení souboru o ženy udávající chrápání a stížnosti na narušené spaní, což podporuje 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přímý vliv krátkého spánku na zvýšení tukové tkáně v těle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Studie u dospělých - ČR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865A-9565-46E3-8B8D-2DB448C1C126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chemeClr val="accent1"/>
                </a:solidFill>
              </a:rPr>
              <a:t>Adámková V. </a:t>
            </a:r>
            <a:r>
              <a:rPr lang="cs-CZ" sz="1800" dirty="0" err="1" smtClean="0"/>
              <a:t>et</a:t>
            </a:r>
            <a:r>
              <a:rPr lang="cs-CZ" sz="1800" dirty="0" smtClean="0"/>
              <a:t> </a:t>
            </a:r>
            <a:r>
              <a:rPr lang="cs-CZ" sz="1800" dirty="0" err="1" smtClean="0"/>
              <a:t>al</a:t>
            </a:r>
            <a:r>
              <a:rPr lang="cs-CZ" sz="1800" dirty="0" smtClean="0"/>
              <a:t>. (2009) </a:t>
            </a:r>
            <a:r>
              <a:rPr lang="cs-CZ" sz="1800" dirty="0" err="1" smtClean="0"/>
              <a:t>Association</a:t>
            </a:r>
            <a:r>
              <a:rPr lang="cs-CZ" sz="1800" dirty="0" smtClean="0"/>
              <a:t> </a:t>
            </a:r>
            <a:r>
              <a:rPr lang="cs-CZ" sz="1800" dirty="0" err="1" smtClean="0"/>
              <a:t>between</a:t>
            </a:r>
            <a:r>
              <a:rPr lang="cs-CZ" sz="1800" dirty="0" smtClean="0"/>
              <a:t> </a:t>
            </a:r>
            <a:r>
              <a:rPr lang="cs-CZ" sz="1800" dirty="0" err="1" smtClean="0"/>
              <a:t>duration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sleep</a:t>
            </a:r>
            <a:r>
              <a:rPr lang="cs-CZ" sz="1800" dirty="0" smtClean="0"/>
              <a:t> </a:t>
            </a:r>
            <a:r>
              <a:rPr lang="cs-CZ" sz="1800" dirty="0" err="1" smtClean="0"/>
              <a:t>and</a:t>
            </a:r>
            <a:r>
              <a:rPr lang="cs-CZ" sz="1800" dirty="0" smtClean="0"/>
              <a:t> body </a:t>
            </a:r>
            <a:r>
              <a:rPr lang="cs-CZ" sz="1800" dirty="0" err="1" smtClean="0"/>
              <a:t>weight</a:t>
            </a:r>
            <a:r>
              <a:rPr lang="cs-CZ" sz="1800" dirty="0" smtClean="0"/>
              <a:t>. </a:t>
            </a:r>
            <a:r>
              <a:rPr lang="cs-CZ" sz="1800" i="1" dirty="0" err="1" smtClean="0"/>
              <a:t>Physiol</a:t>
            </a:r>
            <a:r>
              <a:rPr lang="cs-CZ" sz="1800" i="1" dirty="0" smtClean="0"/>
              <a:t> Res</a:t>
            </a:r>
            <a:r>
              <a:rPr lang="cs-CZ" sz="1800" dirty="0" smtClean="0"/>
              <a:t> 58(</a:t>
            </a:r>
            <a:r>
              <a:rPr lang="cs-CZ" sz="1800" dirty="0" err="1" smtClean="0"/>
              <a:t>Suppl</a:t>
            </a:r>
            <a:r>
              <a:rPr lang="cs-CZ" sz="1800" dirty="0" smtClean="0"/>
              <a:t>. 1):S27 - S31.</a:t>
            </a:r>
            <a:endParaRPr lang="cs-CZ" dirty="0" smtClean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8640960" cy="203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52428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879040"/>
            <a:ext cx="3521388" cy="49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Studie u dospělých – ČR (LF MU Brno)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250AA-D45E-4747-B4DC-EB65537CE50E}" type="slidenum">
              <a:rPr lang="cs-CZ" smtClean="0"/>
              <a:pPr/>
              <a:t>37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03920" cy="478227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1800" dirty="0" smtClean="0"/>
              <a:t>         Riziko obezity vyjádřené poměrem šancí  (OR) pro spánek &lt; 6,9 hodin</a:t>
            </a:r>
            <a:endParaRPr lang="cs-CZ" sz="1800" dirty="0"/>
          </a:p>
        </p:txBody>
      </p:sp>
      <p:pic>
        <p:nvPicPr>
          <p:cNvPr id="9" name="Graf 3"/>
          <p:cNvPicPr>
            <a:picLocks noChangeArrowheads="1"/>
          </p:cNvPicPr>
          <p:nvPr/>
        </p:nvPicPr>
        <p:blipFill>
          <a:blip r:embed="rId3" cstate="print"/>
          <a:srcRect t="15151" b="3030"/>
          <a:stretch>
            <a:fillRect/>
          </a:stretch>
        </p:blipFill>
        <p:spPr bwMode="auto">
          <a:xfrm>
            <a:off x="467544" y="1772816"/>
            <a:ext cx="8136904" cy="3888432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31032" y="5661248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= &gt; </a:t>
            </a:r>
            <a:r>
              <a:rPr lang="cs-CZ" sz="2000" b="1" dirty="0" smtClean="0">
                <a:solidFill>
                  <a:srgbClr val="C00000"/>
                </a:solidFill>
              </a:rPr>
              <a:t>Spánek &lt; 6,9 h byl spojen se statisticky významným rizikem centrální obezity (OP, WHR) u věkové skupiny &lt; 39 let.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1979712" y="5013176"/>
            <a:ext cx="1152128" cy="432048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2843808" y="2132856"/>
            <a:ext cx="1008112" cy="504056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2051720" y="3356992"/>
            <a:ext cx="864096" cy="504056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Studie u dospělých - ČR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4DBE7-5608-4899-9BD0-D06441864AB8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90328" cy="478227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sz="1800" b="1" dirty="0" smtClean="0"/>
              <a:t>ŽIVOTNÍ STYL A OBEZITA – longitudinální epidemiologická studie prevalence obezity v ČR (2005) </a:t>
            </a:r>
            <a:r>
              <a:rPr lang="cs-CZ" sz="1800" b="1" dirty="0" smtClean="0">
                <a:sym typeface="Wingdings" pitchFamily="2" charset="2"/>
              </a:rPr>
              <a:t></a:t>
            </a:r>
          </a:p>
          <a:p>
            <a:pPr>
              <a:spcBef>
                <a:spcPct val="50000"/>
              </a:spcBef>
            </a:pPr>
            <a:endParaRPr lang="cs-CZ" sz="1800" b="1" dirty="0" smtClean="0">
              <a:sym typeface="Wingdings" pitchFamily="2" charset="2"/>
            </a:endParaRPr>
          </a:p>
          <a:p>
            <a:pPr>
              <a:spcBef>
                <a:spcPct val="50000"/>
              </a:spcBef>
              <a:buNone/>
            </a:pPr>
            <a:r>
              <a:rPr lang="cs-CZ" sz="1800" b="1" dirty="0" smtClean="0">
                <a:sym typeface="Wingdings" pitchFamily="2" charset="2"/>
              </a:rPr>
              <a:t>Průměrná délka spánku</a:t>
            </a:r>
          </a:p>
          <a:p>
            <a:pPr>
              <a:spcBef>
                <a:spcPct val="50000"/>
              </a:spcBef>
            </a:pPr>
            <a:r>
              <a:rPr lang="cs-CZ" sz="1800" dirty="0" smtClean="0"/>
              <a:t>Adámková </a:t>
            </a:r>
            <a:r>
              <a:rPr lang="cs-CZ" sz="1800" dirty="0" err="1" smtClean="0"/>
              <a:t>et</a:t>
            </a:r>
            <a:r>
              <a:rPr lang="cs-CZ" sz="1800" dirty="0" smtClean="0"/>
              <a:t> </a:t>
            </a:r>
            <a:r>
              <a:rPr lang="cs-CZ" sz="1800" dirty="0" err="1" smtClean="0"/>
              <a:t>al</a:t>
            </a:r>
            <a:r>
              <a:rPr lang="cs-CZ" sz="1800" dirty="0" smtClean="0"/>
              <a:t>. (2009): 7,05 ± 0,68 </a:t>
            </a:r>
            <a:r>
              <a:rPr lang="cs-CZ" sz="1800" dirty="0" err="1" smtClean="0"/>
              <a:t>h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Vosátková </a:t>
            </a:r>
            <a:r>
              <a:rPr lang="cs-CZ" sz="1800" dirty="0" err="1" smtClean="0"/>
              <a:t>et</a:t>
            </a:r>
            <a:r>
              <a:rPr lang="cs-CZ" sz="1800" dirty="0" smtClean="0"/>
              <a:t> </a:t>
            </a:r>
            <a:r>
              <a:rPr lang="cs-CZ" sz="1800" dirty="0" err="1" smtClean="0"/>
              <a:t>al</a:t>
            </a:r>
            <a:r>
              <a:rPr lang="cs-CZ" sz="1800" dirty="0" smtClean="0"/>
              <a:t>. (2012)</a:t>
            </a:r>
            <a:r>
              <a:rPr lang="cs-CZ" sz="1800" baseline="30000" dirty="0" smtClean="0"/>
              <a:t>1 </a:t>
            </a:r>
            <a:r>
              <a:rPr lang="cs-CZ" sz="1800" dirty="0" smtClean="0"/>
              <a:t>: </a:t>
            </a:r>
            <a:r>
              <a:rPr lang="pl-PL" sz="1800" dirty="0" smtClean="0"/>
              <a:t>7,22 ± 1,10 h. (ž) </a:t>
            </a:r>
          </a:p>
          <a:p>
            <a:pPr>
              <a:buNone/>
            </a:pPr>
            <a:r>
              <a:rPr lang="pl-PL" sz="1800" dirty="0" smtClean="0"/>
              <a:t>                                                  7,19 ± 1,12 h. (m)</a:t>
            </a:r>
          </a:p>
          <a:p>
            <a:r>
              <a:rPr lang="pl-PL" sz="1800" dirty="0" smtClean="0"/>
              <a:t>Kapounová Z. (2013)</a:t>
            </a:r>
            <a:r>
              <a:rPr lang="pl-PL" sz="1800" baseline="30000" dirty="0" smtClean="0"/>
              <a:t>2 </a:t>
            </a:r>
            <a:r>
              <a:rPr lang="pl-PL" sz="1800" dirty="0" smtClean="0"/>
              <a:t>: </a:t>
            </a:r>
            <a:r>
              <a:rPr lang="cs-CZ" sz="1800" dirty="0" smtClean="0"/>
              <a:t>7,45 ± 0,90 </a:t>
            </a:r>
            <a:r>
              <a:rPr lang="cs-CZ" sz="1800" dirty="0" err="1" smtClean="0"/>
              <a:t>h</a:t>
            </a:r>
            <a:r>
              <a:rPr lang="cs-CZ" sz="1800" dirty="0" smtClean="0"/>
              <a:t>.</a:t>
            </a:r>
          </a:p>
          <a:p>
            <a:pPr>
              <a:buNone/>
            </a:pPr>
            <a:r>
              <a:rPr lang="cs-CZ" sz="1800" dirty="0" smtClean="0"/>
              <a:t>                                            7,24 ± 0,97 </a:t>
            </a:r>
            <a:r>
              <a:rPr lang="cs-CZ" sz="1800" dirty="0" err="1" smtClean="0"/>
              <a:t>h</a:t>
            </a:r>
            <a:r>
              <a:rPr lang="cs-CZ" sz="1800" dirty="0" smtClean="0"/>
              <a:t>. (po-</a:t>
            </a:r>
            <a:r>
              <a:rPr lang="cs-CZ" sz="1800" dirty="0" err="1" smtClean="0"/>
              <a:t>pá</a:t>
            </a:r>
            <a:r>
              <a:rPr lang="cs-CZ" sz="1800" dirty="0" smtClean="0"/>
              <a:t>)</a:t>
            </a:r>
          </a:p>
          <a:p>
            <a:pPr>
              <a:buNone/>
            </a:pPr>
            <a:r>
              <a:rPr lang="cs-CZ" sz="1800" dirty="0" smtClean="0"/>
              <a:t>                                            7,96 ± 1,25 </a:t>
            </a:r>
            <a:r>
              <a:rPr lang="cs-CZ" sz="1800" dirty="0" err="1" smtClean="0"/>
              <a:t>h</a:t>
            </a:r>
            <a:r>
              <a:rPr lang="cs-CZ" sz="1800" dirty="0" smtClean="0"/>
              <a:t>. (</a:t>
            </a:r>
            <a:r>
              <a:rPr lang="cs-CZ" sz="1800" dirty="0" err="1" smtClean="0"/>
              <a:t>so</a:t>
            </a:r>
            <a:r>
              <a:rPr lang="cs-CZ" sz="1800" dirty="0" smtClean="0"/>
              <a:t>-ne)</a:t>
            </a:r>
          </a:p>
        </p:txBody>
      </p: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67536" y="1124744"/>
            <a:ext cx="4176464" cy="5544169"/>
          </a:xfrm>
          <a:prstGeom prst="rect">
            <a:avLst/>
          </a:prstGeom>
          <a:noFill/>
          <a:ln/>
        </p:spPr>
      </p:pic>
      <p:sp>
        <p:nvSpPr>
          <p:cNvPr id="10" name="TextovéPole 9"/>
          <p:cNvSpPr txBox="1"/>
          <p:nvPr/>
        </p:nvSpPr>
        <p:spPr>
          <a:xfrm>
            <a:off x="179512" y="5517232"/>
            <a:ext cx="48245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aseline="30000" dirty="0" smtClean="0"/>
              <a:t>1</a:t>
            </a:r>
            <a:r>
              <a:rPr lang="cs-CZ" sz="1000" dirty="0" smtClean="0"/>
              <a:t>Vosátková M </a:t>
            </a:r>
            <a:r>
              <a:rPr lang="cs-CZ" sz="1000" dirty="0" err="1" smtClean="0"/>
              <a:t>et</a:t>
            </a:r>
            <a:r>
              <a:rPr lang="cs-CZ" sz="1000" dirty="0" smtClean="0"/>
              <a:t> </a:t>
            </a:r>
            <a:r>
              <a:rPr lang="cs-CZ" sz="1000" dirty="0" err="1" smtClean="0"/>
              <a:t>al</a:t>
            </a:r>
            <a:r>
              <a:rPr lang="cs-CZ" sz="1000" dirty="0" smtClean="0"/>
              <a:t>. (2012) </a:t>
            </a:r>
            <a:r>
              <a:rPr lang="en-US" sz="1000" dirty="0" smtClean="0"/>
              <a:t>Prevalence of obesity and metabolic syndrome in</a:t>
            </a:r>
            <a:r>
              <a:rPr lang="cs-CZ" sz="1000" dirty="0" smtClean="0"/>
              <a:t> </a:t>
            </a:r>
            <a:r>
              <a:rPr lang="en-US" sz="1000" dirty="0" smtClean="0"/>
              <a:t>adult population of selected regions of the Czech Republic. Relation to eating habits and</a:t>
            </a:r>
            <a:r>
              <a:rPr lang="cs-CZ" sz="1000" dirty="0" smtClean="0"/>
              <a:t> </a:t>
            </a:r>
            <a:r>
              <a:rPr lang="en-US" sz="1000" dirty="0" smtClean="0"/>
              <a:t>smoking. </a:t>
            </a:r>
            <a:r>
              <a:rPr lang="en-US" sz="1000" i="1" dirty="0" smtClean="0"/>
              <a:t>Prague Medical Report</a:t>
            </a:r>
            <a:r>
              <a:rPr lang="cs-CZ" sz="1000" i="1" dirty="0" smtClean="0"/>
              <a:t> </a:t>
            </a:r>
            <a:r>
              <a:rPr lang="en-US" sz="1000" i="1" dirty="0" smtClean="0"/>
              <a:t>113</a:t>
            </a:r>
            <a:r>
              <a:rPr lang="cs-CZ" sz="1000" i="1" dirty="0" smtClean="0"/>
              <a:t>(</a:t>
            </a:r>
            <a:r>
              <a:rPr lang="en-US" sz="1000" i="1" dirty="0" smtClean="0"/>
              <a:t>3</a:t>
            </a:r>
            <a:r>
              <a:rPr lang="cs-CZ" sz="1000" i="1" dirty="0" smtClean="0"/>
              <a:t>):</a:t>
            </a:r>
            <a:r>
              <a:rPr lang="en-US" sz="1000" i="1" dirty="0" smtClean="0"/>
              <a:t>206</a:t>
            </a:r>
            <a:r>
              <a:rPr lang="cs-CZ" sz="1000" i="1" dirty="0" smtClean="0"/>
              <a:t>-</a:t>
            </a:r>
            <a:r>
              <a:rPr lang="en-US" sz="1000" i="1" dirty="0" smtClean="0"/>
              <a:t>16.</a:t>
            </a:r>
            <a:endParaRPr lang="cs-CZ" sz="1000" i="1" dirty="0" smtClean="0"/>
          </a:p>
          <a:p>
            <a:r>
              <a:rPr lang="cs-CZ" sz="1000" baseline="30000" dirty="0" smtClean="0"/>
              <a:t>2</a:t>
            </a:r>
            <a:r>
              <a:rPr lang="cs-CZ" sz="1000" i="1" baseline="30000" dirty="0" smtClean="0"/>
              <a:t> </a:t>
            </a:r>
            <a:r>
              <a:rPr lang="cs-CZ" sz="1000" dirty="0" err="1" smtClean="0"/>
              <a:t>Kapounová</a:t>
            </a:r>
            <a:r>
              <a:rPr lang="cs-CZ" sz="1000" dirty="0" smtClean="0"/>
              <a:t> Z (2013) Vliv nedostatku spánku a jeho nízké kvality na vznik obezity a dalších vybraných onemocnění. Disertační práce. Masarykova univerzita.</a:t>
            </a:r>
            <a:endParaRPr lang="cs-CZ" sz="1000" dirty="0"/>
          </a:p>
        </p:txBody>
      </p:sp>
      <p:sp>
        <p:nvSpPr>
          <p:cNvPr id="12" name="Elipsa 11"/>
          <p:cNvSpPr/>
          <p:nvPr/>
        </p:nvSpPr>
        <p:spPr>
          <a:xfrm>
            <a:off x="8460432" y="1628800"/>
            <a:ext cx="504056" cy="648072"/>
          </a:xfrm>
          <a:prstGeom prst="ellipse">
            <a:avLst/>
          </a:prstGeom>
          <a:solidFill>
            <a:srgbClr val="FF33CC">
              <a:alpha val="40784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Studie u dětí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0BB5-A2A3-4EDF-83F4-9B1F4635418A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800" b="1" dirty="0" smtClean="0"/>
              <a:t>Velmi silné a přesvědčivé důkazy </a:t>
            </a:r>
            <a:r>
              <a:rPr lang="cs-CZ" sz="2800" dirty="0" smtClean="0"/>
              <a:t>o vztahu spánku a obezity:</a:t>
            </a:r>
          </a:p>
          <a:p>
            <a:pPr>
              <a:buNone/>
            </a:pPr>
            <a:endParaRPr lang="cs-CZ" sz="1200" dirty="0" smtClean="0"/>
          </a:p>
          <a:p>
            <a:r>
              <a:rPr lang="cs-CZ" sz="2600" u="sng" dirty="0" err="1" smtClean="0"/>
              <a:t>Wu</a:t>
            </a:r>
            <a:r>
              <a:rPr lang="cs-CZ" sz="2600" u="sng" dirty="0" smtClean="0"/>
              <a:t> Y </a:t>
            </a:r>
            <a:r>
              <a:rPr lang="cs-CZ" sz="2600" u="sng" dirty="0" err="1" smtClean="0"/>
              <a:t>et</a:t>
            </a:r>
            <a:r>
              <a:rPr lang="cs-CZ" sz="2600" u="sng" dirty="0" smtClean="0"/>
              <a:t> </a:t>
            </a:r>
            <a:r>
              <a:rPr lang="cs-CZ" sz="2600" u="sng" dirty="0" err="1" smtClean="0"/>
              <a:t>al</a:t>
            </a:r>
            <a:r>
              <a:rPr lang="cs-CZ" sz="2600" u="sng" dirty="0" smtClean="0"/>
              <a:t>. (2016) </a:t>
            </a:r>
            <a:r>
              <a:rPr lang="cs-CZ" sz="2600" dirty="0" err="1" smtClean="0"/>
              <a:t>Short</a:t>
            </a:r>
            <a:r>
              <a:rPr lang="cs-CZ" sz="2600" dirty="0" smtClean="0"/>
              <a:t> </a:t>
            </a:r>
            <a:r>
              <a:rPr lang="cs-CZ" sz="2600" dirty="0" err="1" smtClean="0"/>
              <a:t>sleep</a:t>
            </a:r>
            <a:r>
              <a:rPr lang="cs-CZ" sz="2600" dirty="0" smtClean="0"/>
              <a:t> </a:t>
            </a:r>
            <a:r>
              <a:rPr lang="cs-CZ" sz="2600" dirty="0" err="1" smtClean="0"/>
              <a:t>duration</a:t>
            </a:r>
            <a:r>
              <a:rPr lang="cs-CZ" sz="2600" dirty="0" smtClean="0"/>
              <a:t> </a:t>
            </a:r>
            <a:r>
              <a:rPr lang="cs-CZ" sz="2600" dirty="0" err="1" smtClean="0"/>
              <a:t>and</a:t>
            </a:r>
            <a:r>
              <a:rPr lang="cs-CZ" sz="2600" dirty="0" smtClean="0"/>
              <a:t> obesity </a:t>
            </a:r>
            <a:r>
              <a:rPr lang="cs-CZ" sz="2600" dirty="0" err="1" smtClean="0"/>
              <a:t>among</a:t>
            </a:r>
            <a:r>
              <a:rPr lang="cs-CZ" sz="2600" dirty="0" smtClean="0"/>
              <a:t> </a:t>
            </a:r>
            <a:r>
              <a:rPr lang="cs-CZ" sz="2600" dirty="0" err="1" smtClean="0"/>
              <a:t>children</a:t>
            </a:r>
            <a:r>
              <a:rPr lang="cs-CZ" sz="2600" dirty="0" smtClean="0"/>
              <a:t>: 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systematic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review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meta-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analysis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prospective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studies</a:t>
            </a:r>
            <a:r>
              <a:rPr lang="cs-CZ" sz="2600" i="1" dirty="0" smtClean="0"/>
              <a:t>. </a:t>
            </a:r>
            <a:r>
              <a:rPr lang="cs-CZ" sz="2600" i="1" dirty="0" err="1" smtClean="0"/>
              <a:t>Obes</a:t>
            </a:r>
            <a:r>
              <a:rPr lang="cs-CZ" sz="2600" i="1" dirty="0" smtClean="0"/>
              <a:t> Res </a:t>
            </a:r>
            <a:r>
              <a:rPr lang="cs-CZ" sz="2600" i="1" dirty="0" err="1" smtClean="0"/>
              <a:t>Clin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Pract</a:t>
            </a:r>
            <a:r>
              <a:rPr lang="cs-CZ" sz="2600" dirty="0" smtClean="0"/>
              <a:t> Jun 3. </a:t>
            </a:r>
            <a:r>
              <a:rPr lang="cs-CZ" sz="2600" dirty="0" err="1" smtClean="0"/>
              <a:t>pii</a:t>
            </a:r>
            <a:r>
              <a:rPr lang="cs-CZ" sz="2600" dirty="0" smtClean="0"/>
              <a:t>: S1871-403X(16)30033-3. </a:t>
            </a:r>
            <a:r>
              <a:rPr lang="cs-CZ" sz="2600" dirty="0" err="1" smtClean="0"/>
              <a:t>doi</a:t>
            </a:r>
            <a:r>
              <a:rPr lang="cs-CZ" sz="2600" dirty="0" smtClean="0"/>
              <a:t>:10.1016/j.orcp.2016.05.005. </a:t>
            </a:r>
          </a:p>
          <a:p>
            <a:pPr>
              <a:buNone/>
            </a:pPr>
            <a:endParaRPr lang="cs-CZ" sz="2600" dirty="0" smtClean="0"/>
          </a:p>
          <a:p>
            <a:r>
              <a:rPr lang="cs-CZ" sz="2600" u="sng" dirty="0" err="1" smtClean="0"/>
              <a:t>Fatima</a:t>
            </a:r>
            <a:r>
              <a:rPr lang="cs-CZ" sz="2600" u="sng" dirty="0" smtClean="0"/>
              <a:t> Y, </a:t>
            </a:r>
            <a:r>
              <a:rPr lang="cs-CZ" sz="2600" u="sng" dirty="0" err="1" smtClean="0"/>
              <a:t>Doi</a:t>
            </a:r>
            <a:r>
              <a:rPr lang="cs-CZ" sz="2600" u="sng" dirty="0" smtClean="0"/>
              <a:t> SA, </a:t>
            </a:r>
            <a:r>
              <a:rPr lang="cs-CZ" sz="2600" u="sng" dirty="0" err="1" smtClean="0"/>
              <a:t>Mamun</a:t>
            </a:r>
            <a:r>
              <a:rPr lang="cs-CZ" sz="2600" u="sng" dirty="0" smtClean="0"/>
              <a:t> AA</a:t>
            </a:r>
            <a:r>
              <a:rPr lang="cs-CZ" sz="2600" dirty="0" smtClean="0"/>
              <a:t> (2016) </a:t>
            </a:r>
            <a:r>
              <a:rPr lang="cs-CZ" sz="2600" dirty="0" err="1" smtClean="0"/>
              <a:t>Sleep</a:t>
            </a:r>
            <a:r>
              <a:rPr lang="cs-CZ" sz="2600" dirty="0" smtClean="0"/>
              <a:t> </a:t>
            </a:r>
            <a:r>
              <a:rPr lang="cs-CZ" sz="2600" dirty="0" err="1" smtClean="0"/>
              <a:t>quality</a:t>
            </a:r>
            <a:r>
              <a:rPr lang="cs-CZ" sz="2600" dirty="0" smtClean="0"/>
              <a:t> </a:t>
            </a:r>
            <a:r>
              <a:rPr lang="cs-CZ" sz="2600" dirty="0" err="1" smtClean="0"/>
              <a:t>and</a:t>
            </a:r>
            <a:r>
              <a:rPr lang="cs-CZ" sz="2600" dirty="0" smtClean="0"/>
              <a:t> obesity in </a:t>
            </a:r>
            <a:r>
              <a:rPr lang="cs-CZ" sz="2600" dirty="0" err="1" smtClean="0"/>
              <a:t>young</a:t>
            </a:r>
            <a:r>
              <a:rPr lang="cs-CZ" sz="2600" dirty="0" smtClean="0"/>
              <a:t> </a:t>
            </a:r>
            <a:r>
              <a:rPr lang="cs-CZ" sz="2600" dirty="0" err="1" smtClean="0"/>
              <a:t>subjects</a:t>
            </a:r>
            <a:r>
              <a:rPr lang="cs-CZ" sz="2600" dirty="0" smtClean="0"/>
              <a:t>: 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a meta-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analysis</a:t>
            </a:r>
            <a:r>
              <a:rPr lang="cs-CZ" sz="2600" dirty="0" smtClean="0"/>
              <a:t>. </a:t>
            </a:r>
            <a:r>
              <a:rPr lang="cs-CZ" sz="2600" i="1" dirty="0" err="1" smtClean="0"/>
              <a:t>Obes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Rev</a:t>
            </a:r>
            <a:r>
              <a:rPr lang="cs-CZ" sz="2600" i="1" dirty="0" smtClean="0"/>
              <a:t> </a:t>
            </a:r>
            <a:r>
              <a:rPr lang="cs-CZ" sz="2600" dirty="0" smtClean="0"/>
              <a:t>17(11):1154-1166. </a:t>
            </a:r>
            <a:r>
              <a:rPr lang="cs-CZ" sz="2600" dirty="0" err="1" smtClean="0"/>
              <a:t>doi</a:t>
            </a:r>
            <a:r>
              <a:rPr lang="cs-CZ" sz="2600" dirty="0" smtClean="0"/>
              <a:t>: 10.1111/obr.12444. </a:t>
            </a:r>
            <a:r>
              <a:rPr lang="cs-CZ" sz="2600" dirty="0" err="1" smtClean="0"/>
              <a:t>Review</a:t>
            </a:r>
            <a:r>
              <a:rPr lang="cs-CZ" sz="2600" dirty="0" smtClean="0"/>
              <a:t>.</a:t>
            </a:r>
          </a:p>
          <a:p>
            <a:pPr>
              <a:buNone/>
            </a:pPr>
            <a:endParaRPr lang="cs-CZ" sz="2600" dirty="0" smtClean="0"/>
          </a:p>
          <a:p>
            <a:r>
              <a:rPr lang="cs-CZ" sz="2600" u="sng" dirty="0" err="1" smtClean="0"/>
              <a:t>Yoong</a:t>
            </a:r>
            <a:r>
              <a:rPr lang="cs-CZ" sz="2600" u="sng" dirty="0" smtClean="0"/>
              <a:t> SL </a:t>
            </a:r>
            <a:r>
              <a:rPr lang="cs-CZ" sz="2600" u="sng" dirty="0" err="1" smtClean="0"/>
              <a:t>et</a:t>
            </a:r>
            <a:r>
              <a:rPr lang="cs-CZ" sz="2600" u="sng" dirty="0" smtClean="0"/>
              <a:t> </a:t>
            </a:r>
            <a:r>
              <a:rPr lang="cs-CZ" sz="2600" u="sng" dirty="0" err="1" smtClean="0"/>
              <a:t>al</a:t>
            </a:r>
            <a:r>
              <a:rPr lang="cs-CZ" sz="2600" u="sng" dirty="0" smtClean="0"/>
              <a:t>. (2016)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Systematic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review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meta-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analysis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interventions</a:t>
            </a:r>
            <a:r>
              <a:rPr lang="cs-CZ" sz="2600" dirty="0" smtClean="0"/>
              <a:t> </a:t>
            </a:r>
            <a:r>
              <a:rPr lang="cs-CZ" sz="2600" dirty="0" err="1" smtClean="0"/>
              <a:t>targeting</a:t>
            </a:r>
            <a:r>
              <a:rPr lang="cs-CZ" sz="2600" dirty="0" smtClean="0"/>
              <a:t> </a:t>
            </a:r>
            <a:r>
              <a:rPr lang="cs-CZ" sz="2600" dirty="0" err="1" smtClean="0"/>
              <a:t>sleep</a:t>
            </a:r>
            <a:r>
              <a:rPr lang="cs-CZ" sz="2600" dirty="0" smtClean="0"/>
              <a:t> </a:t>
            </a:r>
            <a:r>
              <a:rPr lang="cs-CZ" sz="2600" dirty="0" err="1" smtClean="0"/>
              <a:t>and</a:t>
            </a:r>
            <a:r>
              <a:rPr lang="cs-CZ" sz="2600" dirty="0" smtClean="0"/>
              <a:t> </a:t>
            </a:r>
            <a:r>
              <a:rPr lang="cs-CZ" sz="2600" dirty="0" err="1" smtClean="0"/>
              <a:t>their</a:t>
            </a:r>
            <a:r>
              <a:rPr lang="cs-CZ" sz="2600" dirty="0" smtClean="0"/>
              <a:t> </a:t>
            </a:r>
            <a:r>
              <a:rPr lang="cs-CZ" sz="2600" dirty="0" err="1" smtClean="0"/>
              <a:t>impact</a:t>
            </a:r>
            <a:r>
              <a:rPr lang="cs-CZ" sz="2600" dirty="0" smtClean="0"/>
              <a:t> on </a:t>
            </a:r>
            <a:r>
              <a:rPr lang="cs-CZ" sz="2600" dirty="0" err="1" smtClean="0"/>
              <a:t>child</a:t>
            </a:r>
            <a:r>
              <a:rPr lang="cs-CZ" sz="2600" dirty="0" smtClean="0"/>
              <a:t> body </a:t>
            </a:r>
            <a:r>
              <a:rPr lang="cs-CZ" sz="2600" dirty="0" err="1" smtClean="0"/>
              <a:t>mass</a:t>
            </a:r>
            <a:r>
              <a:rPr lang="cs-CZ" sz="2600" dirty="0" smtClean="0"/>
              <a:t> index, diet, </a:t>
            </a:r>
            <a:r>
              <a:rPr lang="cs-CZ" sz="2600" dirty="0" err="1" smtClean="0"/>
              <a:t>and</a:t>
            </a:r>
            <a:r>
              <a:rPr lang="cs-CZ" sz="2600" dirty="0" smtClean="0"/>
              <a:t> </a:t>
            </a:r>
            <a:r>
              <a:rPr lang="cs-CZ" sz="2600" dirty="0" err="1" smtClean="0"/>
              <a:t>physical</a:t>
            </a:r>
            <a:r>
              <a:rPr lang="cs-CZ" sz="2600" dirty="0" smtClean="0"/>
              <a:t> </a:t>
            </a:r>
            <a:r>
              <a:rPr lang="cs-CZ" sz="2600" dirty="0" err="1" smtClean="0"/>
              <a:t>activity</a:t>
            </a:r>
            <a:r>
              <a:rPr lang="cs-CZ" sz="2600" dirty="0" smtClean="0"/>
              <a:t>. </a:t>
            </a:r>
            <a:r>
              <a:rPr lang="cs-CZ" sz="2600" i="1" dirty="0" smtClean="0"/>
              <a:t>Obesity</a:t>
            </a:r>
            <a:r>
              <a:rPr lang="cs-CZ" sz="2600" dirty="0" smtClean="0"/>
              <a:t> 24(5):1140-7. </a:t>
            </a:r>
            <a:r>
              <a:rPr lang="cs-CZ" sz="2600" dirty="0" err="1" smtClean="0"/>
              <a:t>doi</a:t>
            </a:r>
            <a:r>
              <a:rPr lang="cs-CZ" sz="2600" dirty="0" smtClean="0"/>
              <a:t>: 10.1002/oby.21459.</a:t>
            </a:r>
          </a:p>
          <a:p>
            <a:pPr>
              <a:buNone/>
            </a:pPr>
            <a:endParaRPr lang="cs-CZ" sz="2600" dirty="0" smtClean="0"/>
          </a:p>
          <a:p>
            <a:r>
              <a:rPr lang="cs-CZ" sz="2600" u="sng" dirty="0" err="1" smtClean="0"/>
              <a:t>Ruan</a:t>
            </a:r>
            <a:r>
              <a:rPr lang="cs-CZ" sz="2600" u="sng" dirty="0" smtClean="0"/>
              <a:t> H, </a:t>
            </a:r>
            <a:r>
              <a:rPr lang="cs-CZ" sz="2600" u="sng" dirty="0" err="1" smtClean="0"/>
              <a:t>Xun</a:t>
            </a:r>
            <a:r>
              <a:rPr lang="cs-CZ" sz="2600" u="sng" dirty="0" smtClean="0"/>
              <a:t> P </a:t>
            </a:r>
            <a:r>
              <a:rPr lang="cs-CZ" sz="2600" u="sng" dirty="0" err="1" smtClean="0"/>
              <a:t>et</a:t>
            </a:r>
            <a:r>
              <a:rPr lang="cs-CZ" sz="2600" u="sng" dirty="0" smtClean="0"/>
              <a:t> </a:t>
            </a:r>
            <a:r>
              <a:rPr lang="cs-CZ" sz="2600" u="sng" dirty="0" err="1" smtClean="0"/>
              <a:t>al</a:t>
            </a:r>
            <a:r>
              <a:rPr lang="cs-CZ" sz="2600" u="sng" dirty="0" smtClean="0"/>
              <a:t>. (2015) </a:t>
            </a:r>
            <a:r>
              <a:rPr lang="cs-CZ" sz="2600" dirty="0" err="1" smtClean="0"/>
              <a:t>Habitual</a:t>
            </a:r>
            <a:r>
              <a:rPr lang="cs-CZ" sz="2600" dirty="0" smtClean="0"/>
              <a:t> </a:t>
            </a:r>
            <a:r>
              <a:rPr lang="cs-CZ" sz="2600" dirty="0" err="1" smtClean="0"/>
              <a:t>Sleep</a:t>
            </a:r>
            <a:r>
              <a:rPr lang="cs-CZ" sz="2600" dirty="0" smtClean="0"/>
              <a:t> </a:t>
            </a:r>
            <a:r>
              <a:rPr lang="cs-CZ" sz="2600" dirty="0" err="1" smtClean="0"/>
              <a:t>Duration</a:t>
            </a:r>
            <a:r>
              <a:rPr lang="cs-CZ" sz="2600" dirty="0" smtClean="0"/>
              <a:t> </a:t>
            </a:r>
            <a:r>
              <a:rPr lang="cs-CZ" sz="2600" dirty="0" err="1" smtClean="0"/>
              <a:t>and</a:t>
            </a:r>
            <a:r>
              <a:rPr lang="cs-CZ" sz="2600" dirty="0" smtClean="0"/>
              <a:t> Risk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Childhood</a:t>
            </a:r>
            <a:r>
              <a:rPr lang="cs-CZ" sz="2600" dirty="0" smtClean="0"/>
              <a:t> Obesity: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Systematic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Review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Dose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-response Meta-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analysis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Prospective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Cohort</a:t>
            </a:r>
            <a:r>
              <a:rPr lang="cs-CZ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600" dirty="0" err="1" smtClean="0">
                <a:solidFill>
                  <a:schemeClr val="accent6">
                    <a:lumMod val="75000"/>
                  </a:schemeClr>
                </a:solidFill>
              </a:rPr>
              <a:t>Studies</a:t>
            </a:r>
            <a:r>
              <a:rPr lang="cs-CZ" sz="2600" dirty="0" smtClean="0"/>
              <a:t>. </a:t>
            </a:r>
            <a:r>
              <a:rPr lang="cs-CZ" sz="2600" i="1" dirty="0" err="1" smtClean="0"/>
              <a:t>Sci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Rep</a:t>
            </a:r>
            <a:r>
              <a:rPr lang="cs-CZ" sz="2600" i="1" dirty="0" smtClean="0"/>
              <a:t> </a:t>
            </a:r>
            <a:r>
              <a:rPr lang="cs-CZ" sz="2600" dirty="0" smtClean="0"/>
              <a:t>5:16160. </a:t>
            </a:r>
            <a:r>
              <a:rPr lang="cs-CZ" sz="2600" dirty="0" err="1" smtClean="0"/>
              <a:t>doi</a:t>
            </a:r>
            <a:r>
              <a:rPr lang="cs-CZ" sz="2600" dirty="0" smtClean="0"/>
              <a:t>: 10.1038/srep16160.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Fyziologické aspekty spánku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Spánek - aktivní děj = střídání různé úrovně hloubky spánku; spánek pomalý (non-REM, SWS, stadia I-IV)      a spánek rychlý (REM)</a:t>
            </a:r>
          </a:p>
          <a:p>
            <a:pPr>
              <a:buNone/>
            </a:pPr>
            <a:endParaRPr lang="cs-CZ" sz="900" dirty="0" smtClean="0"/>
          </a:p>
          <a:p>
            <a:r>
              <a:rPr lang="cs-CZ" dirty="0" smtClean="0"/>
              <a:t>Řízení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spánku – </a:t>
            </a:r>
            <a:r>
              <a:rPr lang="cs-CZ" dirty="0" err="1" smtClean="0">
                <a:solidFill>
                  <a:schemeClr val="tx1"/>
                </a:solidFill>
              </a:rPr>
              <a:t>hypothalamus</a:t>
            </a:r>
            <a:r>
              <a:rPr lang="cs-CZ" dirty="0" smtClean="0">
                <a:solidFill>
                  <a:schemeClr val="tx1"/>
                </a:solidFill>
              </a:rPr>
              <a:t>, hor.část </a:t>
            </a:r>
            <a:r>
              <a:rPr lang="cs-CZ" dirty="0" err="1" smtClean="0">
                <a:solidFill>
                  <a:schemeClr val="tx1"/>
                </a:solidFill>
              </a:rPr>
              <a:t>mozk.kmene</a:t>
            </a:r>
            <a:endParaRPr lang="cs-CZ" dirty="0" smtClean="0">
              <a:solidFill>
                <a:schemeClr val="tx1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bdění –</a:t>
            </a:r>
            <a:r>
              <a:rPr lang="cs-CZ" dirty="0" smtClean="0">
                <a:solidFill>
                  <a:schemeClr val="tx1"/>
                </a:solidFill>
              </a:rPr>
              <a:t>mozková kůra (</a:t>
            </a:r>
            <a:r>
              <a:rPr lang="cs-CZ" dirty="0" err="1" smtClean="0">
                <a:solidFill>
                  <a:schemeClr val="tx1"/>
                </a:solidFill>
              </a:rPr>
              <a:t>kortex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err="1" smtClean="0"/>
              <a:t>cirkadián.rytmu</a:t>
            </a:r>
            <a:r>
              <a:rPr lang="cs-CZ" dirty="0" smtClean="0"/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suprachiasmatická</a:t>
            </a:r>
            <a:r>
              <a:rPr lang="cs-CZ" dirty="0" smtClean="0">
                <a:solidFill>
                  <a:schemeClr val="tx1"/>
                </a:solidFill>
              </a:rPr>
              <a:t> jádra (SCN) v </a:t>
            </a:r>
            <a:r>
              <a:rPr lang="cs-CZ" dirty="0" err="1" smtClean="0">
                <a:solidFill>
                  <a:schemeClr val="tx1"/>
                </a:solidFill>
              </a:rPr>
              <a:t>hypothalamu</a:t>
            </a:r>
            <a:r>
              <a:rPr lang="cs-CZ" dirty="0" smtClean="0">
                <a:solidFill>
                  <a:schemeClr val="tx1"/>
                </a:solidFill>
              </a:rPr>
              <a:t> – reakce na osvit sítnice (den) a sekreci melatoninu (</a:t>
            </a:r>
            <a:r>
              <a:rPr lang="cs-CZ" dirty="0" err="1" smtClean="0">
                <a:solidFill>
                  <a:schemeClr val="tx1"/>
                </a:solidFill>
              </a:rPr>
              <a:t>max</a:t>
            </a:r>
            <a:r>
              <a:rPr lang="cs-CZ" dirty="0" smtClean="0">
                <a:solidFill>
                  <a:schemeClr val="tx1"/>
                </a:solidFill>
              </a:rPr>
              <a:t> v noci)</a:t>
            </a:r>
          </a:p>
          <a:p>
            <a:pPr>
              <a:buNone/>
            </a:pPr>
            <a:endParaRPr lang="cs-CZ" sz="900" dirty="0" smtClean="0"/>
          </a:p>
          <a:p>
            <a:r>
              <a:rPr lang="cs-CZ" dirty="0" err="1" smtClean="0"/>
              <a:t>Neurotransmitery</a:t>
            </a:r>
            <a:r>
              <a:rPr lang="cs-CZ" dirty="0" smtClean="0"/>
              <a:t> – </a:t>
            </a:r>
            <a:r>
              <a:rPr lang="cs-CZ" sz="2600" dirty="0" smtClean="0"/>
              <a:t>chemické substance uvolňované neurony - &gt; modulace aktivity mozku (spánek </a:t>
            </a:r>
            <a:r>
              <a:rPr lang="cs-CZ" sz="2600" dirty="0" err="1" smtClean="0"/>
              <a:t>vs</a:t>
            </a:r>
            <a:r>
              <a:rPr lang="cs-CZ" sz="2600" dirty="0" smtClean="0"/>
              <a:t> bdělost)</a:t>
            </a:r>
          </a:p>
          <a:p>
            <a:pPr lvl="1"/>
            <a:r>
              <a:rPr lang="cs-CZ" dirty="0" smtClean="0"/>
              <a:t>Excitační -  </a:t>
            </a:r>
            <a:r>
              <a:rPr lang="cs-CZ" b="1" dirty="0" err="1" smtClean="0">
                <a:solidFill>
                  <a:schemeClr val="tx1"/>
                </a:solidFill>
              </a:rPr>
              <a:t>orexin</a:t>
            </a:r>
            <a:r>
              <a:rPr lang="cs-CZ" b="1" dirty="0" smtClean="0">
                <a:solidFill>
                  <a:schemeClr val="tx1"/>
                </a:solidFill>
              </a:rPr>
              <a:t>/</a:t>
            </a:r>
            <a:r>
              <a:rPr lang="cs-CZ" b="1" dirty="0" err="1" smtClean="0">
                <a:solidFill>
                  <a:schemeClr val="tx1"/>
                </a:solidFill>
              </a:rPr>
              <a:t>hypokretin</a:t>
            </a:r>
            <a:r>
              <a:rPr lang="cs-CZ" dirty="0" smtClean="0">
                <a:solidFill>
                  <a:schemeClr val="tx1"/>
                </a:solidFill>
              </a:rPr>
              <a:t>, katecholaminy (ADR, NOR, DOP), serotonin, histamin, acetylcholin, k. </a:t>
            </a:r>
            <a:r>
              <a:rPr lang="cs-CZ" dirty="0" err="1" smtClean="0">
                <a:solidFill>
                  <a:schemeClr val="tx1"/>
                </a:solidFill>
              </a:rPr>
              <a:t>glutamová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/>
              <a:t>Inhibiční - 	</a:t>
            </a:r>
            <a:r>
              <a:rPr lang="cs-CZ" b="1" dirty="0" smtClean="0">
                <a:solidFill>
                  <a:schemeClr val="tx1"/>
                </a:solidFill>
              </a:rPr>
              <a:t>adenosin</a:t>
            </a:r>
            <a:r>
              <a:rPr lang="cs-CZ" dirty="0" smtClean="0">
                <a:solidFill>
                  <a:schemeClr val="tx1"/>
                </a:solidFill>
              </a:rPr>
              <a:t>, GABA, glycin; MCH, TNF-</a:t>
            </a:r>
            <a:r>
              <a:rPr lang="el-GR" dirty="0" smtClean="0">
                <a:solidFill>
                  <a:schemeClr val="tx1"/>
                </a:solidFill>
              </a:rPr>
              <a:t>α</a:t>
            </a:r>
            <a:r>
              <a:rPr lang="cs-CZ" dirty="0" smtClean="0">
                <a:solidFill>
                  <a:schemeClr val="tx1"/>
                </a:solidFill>
              </a:rPr>
              <a:t>, IL-1, PGD2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Studie u dětí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5FE9-D999-4519-BF09-B300B2062CBF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dirty="0" smtClean="0"/>
              <a:t>Typická kombinace: </a:t>
            </a:r>
          </a:p>
          <a:p>
            <a:r>
              <a:rPr lang="cs-CZ" sz="2400" dirty="0" smtClean="0"/>
              <a:t>Nedostatek spánku + nízká FA + nadužívání moderních médií + nevhodná strava a návyky</a:t>
            </a:r>
          </a:p>
          <a:p>
            <a:pPr>
              <a:buNone/>
            </a:pPr>
            <a:r>
              <a:rPr lang="cs-CZ" sz="2000" dirty="0" smtClean="0"/>
              <a:t>Př. </a:t>
            </a:r>
            <a:r>
              <a:rPr lang="cs-CZ" sz="2000" b="1" u="sng" dirty="0" err="1" smtClean="0"/>
              <a:t>Hirošová</a:t>
            </a:r>
            <a:r>
              <a:rPr lang="cs-CZ" sz="2000" b="1" u="sng" dirty="0" smtClean="0"/>
              <a:t> K </a:t>
            </a:r>
            <a:r>
              <a:rPr lang="cs-CZ" sz="2000" b="1" u="sng" dirty="0" err="1" smtClean="0"/>
              <a:t>et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al</a:t>
            </a:r>
            <a:r>
              <a:rPr lang="cs-CZ" sz="2000" b="1" u="sng" dirty="0" smtClean="0"/>
              <a:t>. </a:t>
            </a:r>
            <a:r>
              <a:rPr lang="cs-CZ" sz="2000" u="sng" dirty="0" smtClean="0"/>
              <a:t>(2016) </a:t>
            </a:r>
            <a:r>
              <a:rPr lang="cs-CZ" sz="2000" u="sng" dirty="0" err="1" smtClean="0"/>
              <a:t>Prevalencia</a:t>
            </a:r>
            <a:r>
              <a:rPr lang="cs-CZ" sz="2000" u="sng" dirty="0" smtClean="0"/>
              <a:t> nadváhy a obezity u </a:t>
            </a:r>
            <a:r>
              <a:rPr lang="cs-CZ" sz="2000" u="sng" dirty="0" err="1" smtClean="0"/>
              <a:t>adolescentov</a:t>
            </a:r>
            <a:r>
              <a:rPr lang="cs-CZ" sz="2000" u="sng" dirty="0" smtClean="0"/>
              <a:t> a jej </a:t>
            </a:r>
            <a:r>
              <a:rPr lang="cs-CZ" sz="2000" u="sng" dirty="0" err="1" smtClean="0"/>
              <a:t>asociácia</a:t>
            </a:r>
            <a:r>
              <a:rPr lang="cs-CZ" sz="2000" u="sng" dirty="0" smtClean="0"/>
              <a:t> s </a:t>
            </a:r>
            <a:r>
              <a:rPr lang="cs-CZ" sz="2000" u="sng" dirty="0" err="1" smtClean="0"/>
              <a:t>kardiometabolickými</a:t>
            </a:r>
            <a:r>
              <a:rPr lang="cs-CZ" sz="2000" u="sng" dirty="0" smtClean="0"/>
              <a:t> rizikovými </a:t>
            </a:r>
            <a:r>
              <a:rPr lang="cs-CZ" sz="2000" u="sng" dirty="0" err="1" smtClean="0"/>
              <a:t>faktormi</a:t>
            </a:r>
            <a:r>
              <a:rPr lang="cs-CZ" sz="2000" u="sng" dirty="0" smtClean="0"/>
              <a:t> a životným </a:t>
            </a:r>
            <a:r>
              <a:rPr lang="cs-CZ" sz="2000" u="sng" dirty="0" err="1" smtClean="0"/>
              <a:t>štýlom</a:t>
            </a:r>
            <a:r>
              <a:rPr lang="cs-CZ" sz="2000" u="sng" dirty="0" smtClean="0"/>
              <a:t>. </a:t>
            </a:r>
            <a:r>
              <a:rPr lang="cs-CZ" sz="2000" i="1" u="sng" dirty="0" smtClean="0"/>
              <a:t>Hygiena</a:t>
            </a:r>
            <a:r>
              <a:rPr lang="cs-CZ" sz="2000" u="sng" dirty="0" smtClean="0"/>
              <a:t> 61 (3):100-107.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N=2629, 14-18 let, SŠ, Bratislavský samosprávný kraj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Průměrná délka spánku po-</a:t>
            </a:r>
            <a:r>
              <a:rPr lang="cs-CZ" sz="1800" dirty="0" err="1" smtClean="0">
                <a:solidFill>
                  <a:schemeClr val="tx1"/>
                </a:solidFill>
              </a:rPr>
              <a:t>pá</a:t>
            </a:r>
            <a:r>
              <a:rPr lang="cs-CZ" sz="1800" dirty="0" smtClean="0">
                <a:solidFill>
                  <a:schemeClr val="tx1"/>
                </a:solidFill>
              </a:rPr>
              <a:t>:</a:t>
            </a:r>
            <a:r>
              <a:rPr lang="cs-CZ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7,1-7,3</a:t>
            </a:r>
            <a:r>
              <a:rPr lang="cs-CZ" sz="1800" dirty="0" smtClean="0">
                <a:solidFill>
                  <a:schemeClr val="accent1"/>
                </a:solidFill>
              </a:rPr>
              <a:t> </a:t>
            </a:r>
            <a:r>
              <a:rPr lang="cs-CZ" sz="1800" dirty="0" err="1" smtClean="0">
                <a:solidFill>
                  <a:schemeClr val="accent1"/>
                </a:solidFill>
              </a:rPr>
              <a:t>h</a:t>
            </a:r>
            <a:r>
              <a:rPr lang="cs-CZ" sz="1800" dirty="0" smtClean="0">
                <a:solidFill>
                  <a:schemeClr val="accent1"/>
                </a:solidFill>
              </a:rPr>
              <a:t>.</a:t>
            </a:r>
            <a:r>
              <a:rPr lang="cs-CZ" sz="1800" dirty="0" smtClean="0">
                <a:solidFill>
                  <a:schemeClr val="tx1"/>
                </a:solidFill>
              </a:rPr>
              <a:t>  </a:t>
            </a:r>
            <a:r>
              <a:rPr lang="cs-CZ" sz="1800" dirty="0" err="1" smtClean="0">
                <a:solidFill>
                  <a:schemeClr val="tx1"/>
                </a:solidFill>
              </a:rPr>
              <a:t>so</a:t>
            </a:r>
            <a:r>
              <a:rPr lang="cs-CZ" sz="1800" dirty="0" smtClean="0">
                <a:solidFill>
                  <a:schemeClr val="tx1"/>
                </a:solidFill>
              </a:rPr>
              <a:t>-ne: </a:t>
            </a:r>
            <a:r>
              <a:rPr lang="cs-CZ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9,0-9,3 </a:t>
            </a:r>
            <a:r>
              <a:rPr lang="cs-CZ" sz="1800" dirty="0" err="1" smtClean="0">
                <a:solidFill>
                  <a:schemeClr val="accent1"/>
                </a:solidFill>
              </a:rPr>
              <a:t>h</a:t>
            </a:r>
            <a:r>
              <a:rPr lang="cs-CZ" sz="1800" dirty="0" smtClean="0">
                <a:solidFill>
                  <a:schemeClr val="accent1"/>
                </a:solidFill>
              </a:rPr>
              <a:t>.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Chlapci s </a:t>
            </a:r>
            <a:r>
              <a:rPr lang="cs-CZ" sz="1800" dirty="0" err="1" smtClean="0">
                <a:solidFill>
                  <a:schemeClr val="tx1"/>
                </a:solidFill>
              </a:rPr>
              <a:t>nadv</a:t>
            </a:r>
            <a:r>
              <a:rPr lang="cs-CZ" sz="1800" dirty="0" smtClean="0">
                <a:solidFill>
                  <a:schemeClr val="tx1"/>
                </a:solidFill>
              </a:rPr>
              <a:t>.+</a:t>
            </a:r>
            <a:r>
              <a:rPr lang="cs-CZ" sz="1800" dirty="0" err="1" smtClean="0">
                <a:solidFill>
                  <a:schemeClr val="tx1"/>
                </a:solidFill>
              </a:rPr>
              <a:t>obez</a:t>
            </a:r>
            <a:r>
              <a:rPr lang="cs-CZ" sz="1800" dirty="0" smtClean="0">
                <a:solidFill>
                  <a:schemeClr val="tx1"/>
                </a:solidFill>
              </a:rPr>
              <a:t>. statisticky významně méně spánku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</a:rPr>
              <a:t>Dívky s </a:t>
            </a:r>
            <a:r>
              <a:rPr lang="cs-CZ" sz="1800" dirty="0" err="1" smtClean="0">
                <a:solidFill>
                  <a:schemeClr val="tx1"/>
                </a:solidFill>
              </a:rPr>
              <a:t>nadv</a:t>
            </a:r>
            <a:r>
              <a:rPr lang="cs-CZ" sz="1800" dirty="0" smtClean="0">
                <a:solidFill>
                  <a:schemeClr val="tx1"/>
                </a:solidFill>
              </a:rPr>
              <a:t>.+</a:t>
            </a:r>
            <a:r>
              <a:rPr lang="cs-CZ" sz="1800" dirty="0" err="1" smtClean="0">
                <a:solidFill>
                  <a:schemeClr val="tx1"/>
                </a:solidFill>
              </a:rPr>
              <a:t>obez</a:t>
            </a:r>
            <a:r>
              <a:rPr lang="cs-CZ" sz="1800" dirty="0" smtClean="0">
                <a:solidFill>
                  <a:schemeClr val="tx1"/>
                </a:solidFill>
              </a:rPr>
              <a:t>. statisticky významně více času u TV</a:t>
            </a:r>
          </a:p>
          <a:p>
            <a:pPr lvl="1"/>
            <a:endParaRPr lang="cs-CZ" sz="18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cs-CZ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Děti s normální hm. měly významně delší trvání spánku (chlapci), kratší čas trávily sledováním TV (děvčata), měly větší objem volnočasové tělesné aktivity a pravidelnější stravovací režim.</a:t>
            </a:r>
          </a:p>
          <a:p>
            <a:pPr lvl="1"/>
            <a:endParaRPr lang="cs-CZ" sz="1800" dirty="0" smtClean="0"/>
          </a:p>
          <a:p>
            <a:pPr lvl="1"/>
            <a:endParaRPr lang="cs-CZ" sz="18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Spánek a obezita u dětí – další specifika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B28F-1ECE-4DCF-AF8C-89BBA79ED7A0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b="1" u="sng" dirty="0" err="1" smtClean="0"/>
              <a:t>Chaput</a:t>
            </a:r>
            <a:r>
              <a:rPr lang="cs-CZ" sz="2000" b="1" u="sng" dirty="0" smtClean="0"/>
              <a:t> JP, </a:t>
            </a:r>
            <a:r>
              <a:rPr lang="cs-CZ" sz="2000" b="1" u="sng" dirty="0" err="1" smtClean="0"/>
              <a:t>Dutil</a:t>
            </a:r>
            <a:r>
              <a:rPr lang="cs-CZ" sz="2000" b="1" u="sng" dirty="0" smtClean="0"/>
              <a:t> C. </a:t>
            </a:r>
            <a:r>
              <a:rPr lang="cs-CZ" sz="2000" u="sng" dirty="0" smtClean="0"/>
              <a:t>(2016) </a:t>
            </a:r>
            <a:r>
              <a:rPr lang="cs-CZ" sz="2000" u="sng" dirty="0" err="1" smtClean="0"/>
              <a:t>Lack</a:t>
            </a:r>
            <a:r>
              <a:rPr lang="cs-CZ" sz="2000" u="sng" dirty="0" smtClean="0"/>
              <a:t> </a:t>
            </a:r>
            <a:r>
              <a:rPr lang="cs-CZ" sz="2000" u="sng" dirty="0" err="1" smtClean="0"/>
              <a:t>of</a:t>
            </a:r>
            <a:r>
              <a:rPr lang="cs-CZ" sz="2000" u="sng" dirty="0" smtClean="0"/>
              <a:t> </a:t>
            </a:r>
            <a:r>
              <a:rPr lang="cs-CZ" sz="2000" u="sng" dirty="0" err="1" smtClean="0"/>
              <a:t>sleep</a:t>
            </a:r>
            <a:r>
              <a:rPr lang="cs-CZ" sz="2000" u="sng" dirty="0" smtClean="0"/>
              <a:t> as a </a:t>
            </a:r>
            <a:r>
              <a:rPr lang="cs-CZ" sz="2000" u="sng" dirty="0" err="1" smtClean="0"/>
              <a:t>contributor</a:t>
            </a:r>
            <a:r>
              <a:rPr lang="cs-CZ" sz="2000" u="sng" dirty="0" smtClean="0"/>
              <a:t> to obesity in </a:t>
            </a:r>
            <a:r>
              <a:rPr lang="cs-CZ" sz="2000" u="sng" dirty="0" err="1" smtClean="0"/>
              <a:t>adolescents</a:t>
            </a:r>
            <a:r>
              <a:rPr lang="cs-CZ" sz="2000" u="sng" dirty="0" smtClean="0"/>
              <a:t>: </a:t>
            </a:r>
            <a:r>
              <a:rPr lang="cs-CZ" sz="2000" u="sng" dirty="0" err="1" smtClean="0"/>
              <a:t>impacts</a:t>
            </a:r>
            <a:r>
              <a:rPr lang="cs-CZ" sz="2000" u="sng" dirty="0" smtClean="0"/>
              <a:t> on </a:t>
            </a:r>
            <a:r>
              <a:rPr lang="cs-CZ" sz="2000" u="sng" dirty="0" err="1" smtClean="0"/>
              <a:t>eating</a:t>
            </a:r>
            <a:r>
              <a:rPr lang="cs-CZ" sz="2000" u="sng" dirty="0" smtClean="0"/>
              <a:t> </a:t>
            </a:r>
            <a:r>
              <a:rPr lang="cs-CZ" sz="2000" u="sng" dirty="0" err="1" smtClean="0"/>
              <a:t>and</a:t>
            </a:r>
            <a:r>
              <a:rPr lang="cs-CZ" sz="2000" u="sng" dirty="0" smtClean="0"/>
              <a:t> </a:t>
            </a:r>
            <a:r>
              <a:rPr lang="cs-CZ" sz="2000" u="sng" dirty="0" err="1" smtClean="0"/>
              <a:t>activity</a:t>
            </a:r>
            <a:r>
              <a:rPr lang="cs-CZ" sz="2000" u="sng" dirty="0" smtClean="0"/>
              <a:t> </a:t>
            </a:r>
            <a:r>
              <a:rPr lang="cs-CZ" sz="2000" u="sng" dirty="0" err="1" smtClean="0"/>
              <a:t>behaviors</a:t>
            </a:r>
            <a:r>
              <a:rPr lang="cs-CZ" sz="2000" u="sng" dirty="0" smtClean="0"/>
              <a:t>. </a:t>
            </a:r>
            <a:r>
              <a:rPr lang="cs-CZ" sz="2000" i="1" u="sng" dirty="0" err="1" smtClean="0"/>
              <a:t>International</a:t>
            </a:r>
            <a:r>
              <a:rPr lang="cs-CZ" sz="2000" i="1" u="sng" dirty="0" smtClean="0"/>
              <a:t> </a:t>
            </a:r>
            <a:r>
              <a:rPr lang="cs-CZ" sz="2000" i="1" u="sng" dirty="0" err="1" smtClean="0"/>
              <a:t>Journal</a:t>
            </a:r>
            <a:r>
              <a:rPr lang="cs-CZ" sz="2000" i="1" u="sng" dirty="0" smtClean="0"/>
              <a:t> </a:t>
            </a:r>
            <a:r>
              <a:rPr lang="cs-CZ" sz="2000" i="1" u="sng" dirty="0" err="1" smtClean="0"/>
              <a:t>of</a:t>
            </a:r>
            <a:r>
              <a:rPr lang="cs-CZ" sz="2000" i="1" u="sng" dirty="0" smtClean="0"/>
              <a:t> </a:t>
            </a:r>
            <a:r>
              <a:rPr lang="cs-CZ" sz="2000" i="1" u="sng" dirty="0" err="1" smtClean="0"/>
              <a:t>Behavioral</a:t>
            </a:r>
            <a:r>
              <a:rPr lang="cs-CZ" sz="2000" i="1" u="sng" dirty="0" smtClean="0"/>
              <a:t> </a:t>
            </a:r>
            <a:r>
              <a:rPr lang="cs-CZ" sz="2000" i="1" u="sng" dirty="0" err="1" smtClean="0"/>
              <a:t>Nutrition</a:t>
            </a:r>
            <a:r>
              <a:rPr lang="cs-CZ" sz="2000" i="1" u="sng" dirty="0" smtClean="0"/>
              <a:t> </a:t>
            </a:r>
            <a:r>
              <a:rPr lang="cs-CZ" sz="2000" i="1" u="sng" dirty="0" err="1" smtClean="0"/>
              <a:t>and</a:t>
            </a:r>
            <a:r>
              <a:rPr lang="cs-CZ" sz="2000" i="1" u="sng" dirty="0" smtClean="0"/>
              <a:t> </a:t>
            </a:r>
            <a:r>
              <a:rPr lang="cs-CZ" sz="2000" i="1" u="sng" dirty="0" err="1" smtClean="0"/>
              <a:t>Physical</a:t>
            </a:r>
            <a:r>
              <a:rPr lang="cs-CZ" sz="2000" i="1" u="sng" dirty="0" smtClean="0"/>
              <a:t> </a:t>
            </a:r>
            <a:r>
              <a:rPr lang="cs-CZ" sz="2000" i="1" u="sng" dirty="0" err="1" smtClean="0"/>
              <a:t>Activity</a:t>
            </a:r>
            <a:r>
              <a:rPr lang="cs-CZ" sz="2000" i="1" u="sng" dirty="0" smtClean="0"/>
              <a:t> </a:t>
            </a:r>
            <a:r>
              <a:rPr lang="cs-CZ" sz="2000" u="sng" dirty="0" smtClean="0"/>
              <a:t>13:103. DOI 10.1186/s12966-016-0428-0.</a:t>
            </a:r>
          </a:p>
          <a:p>
            <a:pPr>
              <a:buNone/>
            </a:pPr>
            <a:endParaRPr lang="cs-CZ" sz="1300" u="sng" dirty="0" smtClean="0"/>
          </a:p>
          <a:p>
            <a:r>
              <a:rPr lang="cs-CZ" sz="2000" dirty="0" smtClean="0"/>
              <a:t>Syn zpožděné fáze </a:t>
            </a:r>
            <a:r>
              <a:rPr lang="cs-CZ" sz="2000" dirty="0" err="1" smtClean="0"/>
              <a:t>us</a:t>
            </a:r>
            <a:r>
              <a:rPr lang="cs-CZ" sz="2000" dirty="0" smtClean="0"/>
              <a:t>.+ ranní vstávání do školy </a:t>
            </a:r>
            <a:r>
              <a:rPr lang="cs-CZ" sz="2000" dirty="0" smtClean="0">
                <a:sym typeface="Wingdings" pitchFamily="2" charset="2"/>
              </a:rPr>
              <a:t> „</a:t>
            </a:r>
            <a:r>
              <a:rPr lang="cs-CZ" sz="2000" dirty="0" err="1" smtClean="0">
                <a:sym typeface="Wingdings" pitchFamily="2" charset="2"/>
              </a:rPr>
              <a:t>weekday</a:t>
            </a:r>
            <a:r>
              <a:rPr lang="cs-CZ" sz="2000" dirty="0" smtClean="0">
                <a:sym typeface="Wingdings" pitchFamily="2" charset="2"/>
              </a:rPr>
              <a:t> </a:t>
            </a:r>
            <a:r>
              <a:rPr lang="cs-CZ" sz="2000" dirty="0" err="1" smtClean="0">
                <a:sym typeface="Wingdings" pitchFamily="2" charset="2"/>
              </a:rPr>
              <a:t>sleep</a:t>
            </a:r>
            <a:r>
              <a:rPr lang="cs-CZ" sz="2000" dirty="0" smtClean="0">
                <a:sym typeface="Wingdings" pitchFamily="2" charset="2"/>
              </a:rPr>
              <a:t> </a:t>
            </a:r>
            <a:r>
              <a:rPr lang="cs-CZ" sz="2000" dirty="0" err="1" smtClean="0">
                <a:sym typeface="Wingdings" pitchFamily="2" charset="2"/>
              </a:rPr>
              <a:t>dept</a:t>
            </a:r>
            <a:r>
              <a:rPr lang="cs-CZ" sz="2000" dirty="0" smtClean="0">
                <a:sym typeface="Wingdings" pitchFamily="2" charset="2"/>
              </a:rPr>
              <a:t>“ </a:t>
            </a:r>
            <a:r>
              <a:rPr lang="cs-CZ" sz="2000" dirty="0" err="1" smtClean="0">
                <a:sym typeface="Wingdings" pitchFamily="2" charset="2"/>
              </a:rPr>
              <a:t>vs</a:t>
            </a:r>
            <a:r>
              <a:rPr lang="cs-CZ" sz="2000" dirty="0" smtClean="0">
                <a:sym typeface="Wingdings" pitchFamily="2" charset="2"/>
              </a:rPr>
              <a:t> „</a:t>
            </a:r>
            <a:r>
              <a:rPr lang="cs-CZ" sz="2000" dirty="0" err="1" smtClean="0">
                <a:sym typeface="Wingdings" pitchFamily="2" charset="2"/>
              </a:rPr>
              <a:t>catch</a:t>
            </a:r>
            <a:r>
              <a:rPr lang="cs-CZ" sz="2000" dirty="0" smtClean="0">
                <a:sym typeface="Wingdings" pitchFamily="2" charset="2"/>
              </a:rPr>
              <a:t>-</a:t>
            </a:r>
            <a:r>
              <a:rPr lang="cs-CZ" sz="2000" dirty="0" err="1" smtClean="0">
                <a:sym typeface="Wingdings" pitchFamily="2" charset="2"/>
              </a:rPr>
              <a:t>up</a:t>
            </a:r>
            <a:r>
              <a:rPr lang="cs-CZ" sz="2000" dirty="0" smtClean="0">
                <a:sym typeface="Wingdings" pitchFamily="2" charset="2"/>
              </a:rPr>
              <a:t> </a:t>
            </a:r>
            <a:r>
              <a:rPr lang="cs-CZ" sz="2000" dirty="0" err="1" smtClean="0">
                <a:sym typeface="Wingdings" pitchFamily="2" charset="2"/>
              </a:rPr>
              <a:t>sleep</a:t>
            </a:r>
            <a:r>
              <a:rPr lang="cs-CZ" sz="2000" dirty="0" smtClean="0">
                <a:sym typeface="Wingdings" pitchFamily="2" charset="2"/>
              </a:rPr>
              <a:t> on </a:t>
            </a:r>
            <a:r>
              <a:rPr lang="cs-CZ" sz="2000" dirty="0" err="1" smtClean="0">
                <a:sym typeface="Wingdings" pitchFamily="2" charset="2"/>
              </a:rPr>
              <a:t>weekends</a:t>
            </a:r>
            <a:r>
              <a:rPr lang="cs-CZ" sz="2000" dirty="0" smtClean="0">
                <a:sym typeface="Wingdings" pitchFamily="2" charset="2"/>
              </a:rPr>
              <a:t>“; intervence: pravidla SH v </a:t>
            </a:r>
            <a:r>
              <a:rPr lang="cs-CZ" sz="2000" dirty="0" err="1" smtClean="0">
                <a:sym typeface="Wingdings" pitchFamily="2" charset="2"/>
              </a:rPr>
              <a:t>prac.dny</a:t>
            </a:r>
            <a:r>
              <a:rPr lang="cs-CZ" sz="2000" dirty="0" smtClean="0">
                <a:sym typeface="Wingdings" pitchFamily="2" charset="2"/>
              </a:rPr>
              <a:t>!</a:t>
            </a:r>
          </a:p>
          <a:p>
            <a:pPr>
              <a:buNone/>
            </a:pPr>
            <a:endParaRPr lang="cs-CZ" sz="1000" dirty="0" smtClean="0"/>
          </a:p>
          <a:p>
            <a:r>
              <a:rPr lang="cs-CZ" sz="2000" dirty="0" smtClean="0"/>
              <a:t>Závislost S-O křivka „U“ – neplatí u dětí a adolescentů, naopak platí „více je lépe“, delší spánek přináší jen pozitiva a žádná zdravotní rizika</a:t>
            </a:r>
          </a:p>
          <a:p>
            <a:pPr>
              <a:buNone/>
            </a:pPr>
            <a:endParaRPr lang="cs-CZ" sz="1000" dirty="0" smtClean="0"/>
          </a:p>
          <a:p>
            <a:r>
              <a:rPr lang="cs-CZ" sz="2000" dirty="0" smtClean="0"/>
              <a:t>U dětí důležitý nejen kvalitní spánek, ale i spánkové návyky - úzce souvisí i se stravovacími a televizními návyky =&gt; špatné návyky do dospělosti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Studie u dětí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4641-934B-4BE8-A5B3-FA7D99841272}" type="slidenum">
              <a:rPr lang="cs-CZ" smtClean="0"/>
              <a:pPr/>
              <a:t>42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 smtClean="0"/>
              <a:t>Další specifika a pravděpodobný mechanizmus:</a:t>
            </a:r>
          </a:p>
          <a:p>
            <a:pPr algn="just">
              <a:buNone/>
            </a:pPr>
            <a:r>
              <a:rPr lang="cs-CZ" sz="1800" u="sng" dirty="0" err="1" smtClean="0"/>
              <a:t>Khan</a:t>
            </a:r>
            <a:r>
              <a:rPr lang="cs-CZ" sz="1800" u="sng" dirty="0" smtClean="0"/>
              <a:t> MK </a:t>
            </a:r>
            <a:r>
              <a:rPr lang="cs-CZ" sz="1800" u="sng" dirty="0" err="1" smtClean="0"/>
              <a:t>et</a:t>
            </a:r>
            <a:r>
              <a:rPr lang="cs-CZ" sz="1800" u="sng" dirty="0" smtClean="0"/>
              <a:t> </a:t>
            </a:r>
            <a:r>
              <a:rPr lang="cs-CZ" sz="1800" u="sng" dirty="0" err="1" smtClean="0"/>
              <a:t>al</a:t>
            </a:r>
            <a:r>
              <a:rPr lang="cs-CZ" sz="1800" u="sng" dirty="0" smtClean="0"/>
              <a:t>. (2016) </a:t>
            </a:r>
            <a:r>
              <a:rPr lang="cs-CZ" sz="1800" b="1" u="sng" dirty="0" err="1" smtClean="0"/>
              <a:t>Is</a:t>
            </a:r>
            <a:r>
              <a:rPr lang="cs-CZ" sz="1800" b="1" u="sng" dirty="0" smtClean="0"/>
              <a:t> </a:t>
            </a:r>
            <a:r>
              <a:rPr lang="en-US" sz="1800" b="1" u="sng" dirty="0" smtClean="0"/>
              <a:t>it nutrients, food items, diet quality or eating </a:t>
            </a:r>
            <a:r>
              <a:rPr lang="en-US" sz="1800" b="1" u="sng" dirty="0" err="1" smtClean="0"/>
              <a:t>behaviours</a:t>
            </a:r>
            <a:r>
              <a:rPr lang="en-US" sz="1800" u="sng" dirty="0" smtClean="0"/>
              <a:t> </a:t>
            </a:r>
            <a:r>
              <a:rPr lang="en-US" sz="1800" b="1" u="sng" dirty="0" smtClean="0"/>
              <a:t>that are responsible for the association of children's diet with sleep?</a:t>
            </a:r>
            <a:r>
              <a:rPr lang="cs-CZ" sz="1800" b="1" u="sng" dirty="0" smtClean="0"/>
              <a:t> </a:t>
            </a:r>
            <a:r>
              <a:rPr lang="en-US" sz="1800" i="1" u="sng" dirty="0" smtClean="0"/>
              <a:t>J Sleep Res.</a:t>
            </a:r>
            <a:r>
              <a:rPr lang="cs-CZ" sz="1800" i="1" u="sng" dirty="0" smtClean="0"/>
              <a:t> </a:t>
            </a:r>
            <a:r>
              <a:rPr lang="en-US" sz="1800" u="sng" dirty="0" err="1" smtClean="0"/>
              <a:t>doi</a:t>
            </a:r>
            <a:r>
              <a:rPr lang="en-US" sz="1800" u="sng" dirty="0" smtClean="0"/>
              <a:t>: 10.1111/jsr.12466. </a:t>
            </a:r>
          </a:p>
          <a:p>
            <a:endParaRPr lang="cs-CZ" sz="2000" dirty="0" smtClean="0"/>
          </a:p>
          <a:p>
            <a:r>
              <a:rPr lang="cs-CZ" sz="2000" dirty="0" smtClean="0"/>
              <a:t>Nezdravé stravovací návyky a prostředí (stolování, jídlo u stolu, s rodiči/sám, u TV/PC, </a:t>
            </a:r>
            <a:r>
              <a:rPr lang="cs-CZ" sz="2000" dirty="0" err="1" smtClean="0"/>
              <a:t>fast</a:t>
            </a:r>
            <a:r>
              <a:rPr lang="cs-CZ" sz="2000" dirty="0" smtClean="0"/>
              <a:t>-</a:t>
            </a:r>
            <a:r>
              <a:rPr lang="cs-CZ" sz="2000" dirty="0" err="1" smtClean="0"/>
              <a:t>foody</a:t>
            </a:r>
            <a:r>
              <a:rPr lang="cs-CZ" sz="2000" dirty="0" smtClean="0"/>
              <a:t>, nepravidelnost)</a:t>
            </a:r>
          </a:p>
          <a:p>
            <a:r>
              <a:rPr lang="cs-CZ" sz="2000" dirty="0" err="1" smtClean="0"/>
              <a:t>Snacking</a:t>
            </a:r>
            <a:r>
              <a:rPr lang="cs-CZ" sz="2000" dirty="0" smtClean="0"/>
              <a:t> mezi </a:t>
            </a:r>
            <a:r>
              <a:rPr lang="cs-CZ" sz="2000" dirty="0" err="1" smtClean="0"/>
              <a:t>hl.jídly</a:t>
            </a:r>
            <a:r>
              <a:rPr lang="cs-CZ" sz="2000" dirty="0" smtClean="0"/>
              <a:t> a po večeři</a:t>
            </a:r>
          </a:p>
          <a:p>
            <a:r>
              <a:rPr lang="cs-CZ" sz="2000" dirty="0" smtClean="0"/>
              <a:t>Menší počet hlavních jídel </a:t>
            </a:r>
            <a:r>
              <a:rPr lang="cs-CZ" sz="2000" dirty="0" err="1" smtClean="0"/>
              <a:t>vs</a:t>
            </a:r>
            <a:r>
              <a:rPr lang="cs-CZ" sz="2000" dirty="0" smtClean="0"/>
              <a:t> větší porce a energetické </a:t>
            </a:r>
            <a:r>
              <a:rPr lang="cs-CZ" sz="2000" dirty="0" err="1" smtClean="0"/>
              <a:t>snacky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Omezení: </a:t>
            </a:r>
            <a:r>
              <a:rPr lang="cs-CZ" sz="2000" dirty="0" err="1" smtClean="0"/>
              <a:t>autonomita</a:t>
            </a:r>
            <a:r>
              <a:rPr lang="cs-CZ" sz="2000" dirty="0" smtClean="0"/>
              <a:t> dětí ve stravování – co, jak, kdy, kolik…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 lvl="1"/>
            <a:endParaRPr lang="cs-CZ" dirty="0"/>
          </a:p>
        </p:txBody>
      </p:sp>
      <p:sp>
        <p:nvSpPr>
          <p:cNvPr id="7" name="Násobení 6"/>
          <p:cNvSpPr/>
          <p:nvPr/>
        </p:nvSpPr>
        <p:spPr>
          <a:xfrm>
            <a:off x="3707904" y="1844824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ásobení 7"/>
          <p:cNvSpPr/>
          <p:nvPr/>
        </p:nvSpPr>
        <p:spPr>
          <a:xfrm>
            <a:off x="5004048" y="1844824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ásobení 8"/>
          <p:cNvSpPr/>
          <p:nvPr/>
        </p:nvSpPr>
        <p:spPr>
          <a:xfrm>
            <a:off x="6444208" y="1916832"/>
            <a:ext cx="576064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395536" y="2132856"/>
            <a:ext cx="2160240" cy="504056"/>
          </a:xfrm>
          <a:prstGeom prst="ellipse">
            <a:avLst/>
          </a:prstGeom>
          <a:noFill/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1" animBg="1"/>
      <p:bldP spid="10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Metodika -Hodnocení spánku (kvantity a kvality)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 ve studiích spánku a obezity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I. </a:t>
            </a:r>
            <a:r>
              <a:rPr lang="cs-CZ" b="1" u="sng" dirty="0" smtClean="0"/>
              <a:t>Délka, trvání spánku</a:t>
            </a:r>
            <a:r>
              <a:rPr lang="cs-CZ" b="1" dirty="0" smtClean="0"/>
              <a:t> </a:t>
            </a:r>
            <a:r>
              <a:rPr lang="cs-CZ" dirty="0" smtClean="0"/>
              <a:t>-&gt;Dotazník (24h)</a:t>
            </a:r>
          </a:p>
          <a:p>
            <a:pPr>
              <a:buNone/>
            </a:pPr>
            <a:r>
              <a:rPr lang="cs-CZ" dirty="0" smtClean="0"/>
              <a:t>                                                      </a:t>
            </a:r>
            <a:r>
              <a:rPr lang="cs-CZ" dirty="0" err="1" smtClean="0"/>
              <a:t>Sp</a:t>
            </a:r>
            <a:r>
              <a:rPr lang="cs-CZ" dirty="0" smtClean="0"/>
              <a:t>. deníky (7d)</a:t>
            </a:r>
          </a:p>
          <a:p>
            <a:pPr>
              <a:buNone/>
            </a:pPr>
            <a:r>
              <a:rPr lang="cs-CZ" dirty="0" smtClean="0"/>
              <a:t>                                                      </a:t>
            </a:r>
            <a:r>
              <a:rPr lang="cs-CZ" dirty="0" err="1" smtClean="0"/>
              <a:t>Aktigrafie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         </a:t>
            </a:r>
          </a:p>
          <a:p>
            <a:pPr>
              <a:buNone/>
            </a:pPr>
            <a:r>
              <a:rPr lang="cs-CZ" sz="2400" dirty="0" smtClean="0"/>
              <a:t>   I. + II.                       -&gt;   Dotazníky PSQI/EŠDS, deníky</a:t>
            </a:r>
          </a:p>
          <a:p>
            <a:pPr>
              <a:buNone/>
            </a:pPr>
            <a:r>
              <a:rPr lang="cs-CZ" sz="2400" dirty="0" smtClean="0"/>
              <a:t>                                              PSG, </a:t>
            </a:r>
            <a:r>
              <a:rPr lang="cs-CZ" sz="2400" dirty="0" err="1" smtClean="0"/>
              <a:t>aktigrafie</a:t>
            </a:r>
            <a:endParaRPr lang="cs-CZ" sz="2400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II. </a:t>
            </a:r>
            <a:r>
              <a:rPr lang="cs-CZ" b="1" u="sng" dirty="0" smtClean="0"/>
              <a:t>Kvalita spánku </a:t>
            </a:r>
            <a:r>
              <a:rPr lang="cs-CZ" dirty="0" smtClean="0"/>
              <a:t>-&gt;</a:t>
            </a:r>
            <a:r>
              <a:rPr lang="cs-CZ" dirty="0" err="1" smtClean="0"/>
              <a:t>Polysomnografie</a:t>
            </a:r>
            <a:r>
              <a:rPr lang="cs-CZ" dirty="0" smtClean="0"/>
              <a:t> </a:t>
            </a:r>
            <a:r>
              <a:rPr lang="cs-CZ" sz="2400" dirty="0" smtClean="0"/>
              <a:t>(</a:t>
            </a:r>
            <a:r>
              <a:rPr lang="cs-CZ" sz="2000" dirty="0" smtClean="0"/>
              <a:t>PSG</a:t>
            </a:r>
            <a:r>
              <a:rPr lang="cs-CZ" sz="2400" dirty="0" smtClean="0"/>
              <a:t>)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</a:t>
            </a:r>
            <a:r>
              <a:rPr lang="cs-CZ" dirty="0" err="1" smtClean="0"/>
              <a:t>Aktigrafie</a:t>
            </a:r>
            <a:endParaRPr lang="cs-CZ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7524328" y="2060848"/>
            <a:ext cx="72008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668344" y="2348880"/>
            <a:ext cx="122413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Populační  studie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ravá složená závorka 5"/>
          <p:cNvSpPr/>
          <p:nvPr/>
        </p:nvSpPr>
        <p:spPr>
          <a:xfrm>
            <a:off x="7380312" y="5013176"/>
            <a:ext cx="144016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596336" y="5013176"/>
            <a:ext cx="1368152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6">
                    <a:lumMod val="50000"/>
                  </a:schemeClr>
                </a:solidFill>
              </a:rPr>
              <a:t>Experimen.Klinické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  studie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43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Metodika - Srovnání objektivních metod pro hodnocení spánku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70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44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Metodika - Srovnání subjektivních metod pro hodnocení spánku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r="1266" b="92478"/>
          <a:stretch>
            <a:fillRect/>
          </a:stretch>
        </p:blipFill>
        <p:spPr bwMode="auto">
          <a:xfrm>
            <a:off x="214500" y="1052736"/>
            <a:ext cx="8929500" cy="35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7"/>
            <a:ext cx="8640960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45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Pittsburgh </a:t>
            </a:r>
            <a:r>
              <a:rPr lang="cs-CZ" dirty="0" err="1" smtClean="0">
                <a:solidFill>
                  <a:schemeClr val="accent1"/>
                </a:solidFill>
              </a:rPr>
              <a:t>Sleep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Quality</a:t>
            </a:r>
            <a:r>
              <a:rPr lang="cs-CZ" dirty="0" smtClean="0">
                <a:solidFill>
                  <a:schemeClr val="accent1"/>
                </a:solidFill>
              </a:rPr>
              <a:t> Index - PSQI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opapc.com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uploads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documents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dirty="0" err="1" smtClean="0">
                <a:hlinkClick r:id="rId2"/>
              </a:rPr>
              <a:t>PSQI.pdf</a:t>
            </a:r>
            <a:r>
              <a:rPr lang="cs-CZ" sz="2400" dirty="0" smtClean="0"/>
              <a:t> </a:t>
            </a:r>
          </a:p>
          <a:p>
            <a:pPr marL="514350" indent="-514350">
              <a:buAutoNum type="arabicPeriod"/>
            </a:pPr>
            <a:r>
              <a:rPr lang="cs-CZ" dirty="0" smtClean="0"/>
              <a:t>Subjektivní kvalita spánku</a:t>
            </a:r>
          </a:p>
          <a:p>
            <a:pPr marL="514350" indent="-514350">
              <a:buAutoNum type="arabicPeriod"/>
            </a:pPr>
            <a:r>
              <a:rPr lang="cs-CZ" dirty="0" smtClean="0"/>
              <a:t>Spánková latence (délka usínání)</a:t>
            </a:r>
          </a:p>
          <a:p>
            <a:pPr marL="514350" indent="-514350">
              <a:buAutoNum type="arabicPeriod"/>
            </a:pPr>
            <a:r>
              <a:rPr lang="cs-CZ" dirty="0" smtClean="0"/>
              <a:t>Délka/trvání spánku</a:t>
            </a:r>
          </a:p>
          <a:p>
            <a:pPr marL="514350" indent="-514350">
              <a:buAutoNum type="arabicPeriod"/>
            </a:pPr>
            <a:r>
              <a:rPr lang="cs-CZ" dirty="0" smtClean="0"/>
              <a:t>Obvyklá efektivita spánku</a:t>
            </a:r>
          </a:p>
          <a:p>
            <a:pPr marL="514350" indent="-514350">
              <a:buAutoNum type="arabicPeriod"/>
            </a:pPr>
            <a:r>
              <a:rPr lang="cs-CZ" dirty="0" smtClean="0"/>
              <a:t>Poruchy spánky </a:t>
            </a:r>
          </a:p>
          <a:p>
            <a:pPr marL="514350" indent="-514350">
              <a:buAutoNum type="arabicPeriod"/>
            </a:pPr>
            <a:r>
              <a:rPr lang="cs-CZ" dirty="0" smtClean="0"/>
              <a:t>Užívání léků na spaní</a:t>
            </a:r>
          </a:p>
          <a:p>
            <a:pPr marL="514350" indent="-514350">
              <a:buAutoNum type="arabicPeriod"/>
            </a:pPr>
            <a:r>
              <a:rPr lang="cs-CZ" dirty="0" smtClean="0"/>
              <a:t>Narušení denních aktivit </a:t>
            </a:r>
            <a:r>
              <a:rPr lang="cs-CZ" dirty="0" err="1" smtClean="0"/>
              <a:t>způs.ospalostí</a:t>
            </a: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0-3 bodů pro každý komponent</a:t>
            </a:r>
          </a:p>
          <a:p>
            <a:pPr marL="514350" indent="-514350">
              <a:buNone/>
            </a:pPr>
            <a:r>
              <a:rPr lang="cs-CZ" dirty="0" smtClean="0"/>
              <a:t>0-21 celkové skóre všech 7 komponent; </a:t>
            </a:r>
          </a:p>
          <a:p>
            <a:pPr marL="514350" indent="-514350">
              <a:buNone/>
            </a:pPr>
            <a:r>
              <a:rPr lang="cs-CZ" dirty="0" smtClean="0"/>
              <a:t>	</a:t>
            </a:r>
            <a:r>
              <a:rPr lang="cs-CZ" sz="2200" dirty="0" smtClean="0"/>
              <a:t>celkové skóre &gt;5 značí vážné problémy alespoň ve 2 oblastech nebo mírné problémy ve 3 a více oblastech.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accent1"/>
                </a:solidFill>
              </a:rPr>
              <a:t>Metodika - </a:t>
            </a:r>
            <a:r>
              <a:rPr lang="cs-CZ" sz="2800" dirty="0" err="1" smtClean="0">
                <a:solidFill>
                  <a:schemeClr val="accent1"/>
                </a:solidFill>
              </a:rPr>
              <a:t>Socio</a:t>
            </a:r>
            <a:r>
              <a:rPr lang="cs-CZ" sz="2800" dirty="0" smtClean="0">
                <a:solidFill>
                  <a:schemeClr val="accent1"/>
                </a:solidFill>
              </a:rPr>
              <a:t>-ekonomické, behaviorální a zdravotní faktory spojené s krátkým spánkem</a:t>
            </a:r>
            <a:endParaRPr lang="cs-CZ" sz="28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90067"/>
            <a:ext cx="8424936" cy="556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47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Metodika - Zavádějící faktory 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ve studiích spánku a obezity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50008"/>
            <a:ext cx="6120680" cy="59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876256" y="1700808"/>
            <a:ext cx="226774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u="sng" dirty="0" smtClean="0"/>
              <a:t>+ Další faktory: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 </a:t>
            </a:r>
            <a:r>
              <a:rPr lang="cs-CZ" dirty="0" smtClean="0"/>
              <a:t>Pohlaví </a:t>
            </a:r>
            <a:endParaRPr lang="cs-CZ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 Vzdělání, příjem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 Počet </a:t>
            </a:r>
            <a:r>
              <a:rPr lang="cs-CZ" dirty="0" err="1" smtClean="0"/>
              <a:t>odprac</a:t>
            </a:r>
            <a:r>
              <a:rPr lang="cs-CZ" dirty="0" smtClean="0"/>
              <a:t>. h/t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 Pracovní úvazek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 Zdravot. Stav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 Menopauza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 Medikace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 Rodinný stav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 Emocionální stres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Genetic</a:t>
            </a:r>
            <a:r>
              <a:rPr lang="cs-CZ" dirty="0" smtClean="0"/>
              <a:t>. dispozice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48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cs-CZ" sz="4400" dirty="0" smtClean="0">
                <a:solidFill>
                  <a:schemeClr val="accent1"/>
                </a:solidFill>
              </a:rPr>
              <a:t>Výsledky výzkumu na LF MU</a:t>
            </a:r>
            <a:endParaRPr lang="cs-CZ" sz="4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49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6" y="1456281"/>
            <a:ext cx="8717552" cy="49701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96" y="567832"/>
            <a:ext cx="8897983" cy="42437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52" y="6293530"/>
            <a:ext cx="4862752" cy="40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681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Výsledky výzkumu na LF MU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>Soubor a metody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400" dirty="0" smtClean="0"/>
              <a:t>Průřezový design studie (2006 - 2010) </a:t>
            </a:r>
            <a:endParaRPr lang="cs-CZ" sz="1800" dirty="0" smtClean="0"/>
          </a:p>
          <a:p>
            <a:r>
              <a:rPr lang="cs-CZ" sz="2400" dirty="0" smtClean="0"/>
              <a:t>N = 478, 18 – 65 let, muži a ženy (26 % </a:t>
            </a:r>
            <a:r>
              <a:rPr lang="cs-CZ" sz="2400" dirty="0" err="1" smtClean="0"/>
              <a:t>vs</a:t>
            </a:r>
            <a:r>
              <a:rPr lang="cs-CZ" sz="2400" dirty="0" smtClean="0"/>
              <a:t> 74 %)</a:t>
            </a:r>
          </a:p>
          <a:p>
            <a:r>
              <a:rPr lang="cs-CZ" sz="2400" dirty="0" smtClean="0"/>
              <a:t>Antropometrická měření (BMI, obvod pasu, WHR, BIA), měření TK</a:t>
            </a:r>
          </a:p>
          <a:p>
            <a:r>
              <a:rPr lang="cs-CZ" sz="2400" dirty="0" smtClean="0"/>
              <a:t>7-denní záznamy o spánku (n = 478), dotazník na spánkový režim (n = 126)</a:t>
            </a:r>
          </a:p>
          <a:p>
            <a:r>
              <a:rPr lang="cs-CZ" sz="2400" dirty="0" smtClean="0"/>
              <a:t>24-h režim v 7 po sobě jdoucích dnech, krokoměr, počet odpracovaných hodin/týden</a:t>
            </a:r>
          </a:p>
          <a:p>
            <a:r>
              <a:rPr lang="cs-CZ" sz="2400" dirty="0" smtClean="0"/>
              <a:t>7-d záznam stravy</a:t>
            </a:r>
          </a:p>
          <a:p>
            <a:r>
              <a:rPr lang="cs-CZ" sz="2400" dirty="0" smtClean="0"/>
              <a:t>OA a FA, počet dg., nikotinizmus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50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Výsledky – průzkum LF 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560840" cy="549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51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Výsledky – průzkum LF 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cs-CZ" sz="2000" dirty="0" smtClean="0"/>
          </a:p>
          <a:p>
            <a:pPr algn="just">
              <a:buNone/>
            </a:pPr>
            <a:r>
              <a:rPr lang="cs-CZ" sz="2000" dirty="0" smtClean="0"/>
              <a:t>    Prevalence jedinců s různě klasifikovanou délkou spánku pro jednotlivé věkové kategorie.</a:t>
            </a:r>
            <a:endParaRPr lang="cs-CZ" sz="2000" dirty="0"/>
          </a:p>
        </p:txBody>
      </p:sp>
      <p:pic>
        <p:nvPicPr>
          <p:cNvPr id="2050" name="obrázek 3"/>
          <p:cNvPicPr>
            <a:picLocks noChangeArrowheads="1"/>
          </p:cNvPicPr>
          <p:nvPr/>
        </p:nvPicPr>
        <p:blipFill>
          <a:blip r:embed="rId2" cstate="print"/>
          <a:srcRect t="11321"/>
          <a:stretch>
            <a:fillRect/>
          </a:stretch>
        </p:blipFill>
        <p:spPr bwMode="auto">
          <a:xfrm>
            <a:off x="755576" y="2564904"/>
            <a:ext cx="7848872" cy="4104456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Výsledky – průzkum LF 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cs-CZ" sz="2000" dirty="0" smtClean="0"/>
          </a:p>
          <a:p>
            <a:pPr algn="just">
              <a:buNone/>
            </a:pPr>
            <a:r>
              <a:rPr lang="cs-CZ" sz="2000" dirty="0" smtClean="0"/>
              <a:t>    </a:t>
            </a:r>
            <a:endParaRPr lang="cs-CZ" sz="2000" dirty="0"/>
          </a:p>
        </p:txBody>
      </p:sp>
      <p:pic>
        <p:nvPicPr>
          <p:cNvPr id="3074" name="Graf 1"/>
          <p:cNvPicPr>
            <a:picLocks noChangeArrowheads="1"/>
          </p:cNvPicPr>
          <p:nvPr/>
        </p:nvPicPr>
        <p:blipFill>
          <a:blip r:embed="rId2" cstate="print"/>
          <a:srcRect b="-43"/>
          <a:stretch>
            <a:fillRect/>
          </a:stretch>
        </p:blipFill>
        <p:spPr bwMode="auto">
          <a:xfrm>
            <a:off x="899592" y="1772816"/>
            <a:ext cx="72728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53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Výsledky – průzkum LF MU 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1043608" y="2176264"/>
          <a:ext cx="7272808" cy="2908920"/>
        </p:xfrm>
        <a:graphic>
          <a:graphicData uri="http://schemas.openxmlformats.org/drawingml/2006/table">
            <a:tbl>
              <a:tblPr/>
              <a:tblGrid>
                <a:gridCol w="248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6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28820" algn="l"/>
                        </a:tabLs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28820" algn="l"/>
                        </a:tabLs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</a:rPr>
                        <a:t>Klasifikace obezity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</a:rPr>
                        <a:t>N (%)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</a:rPr>
                        <a:t>Spánek, 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</a:rPr>
                        <a:t>průměr SD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</a:rPr>
                        <a:t>Spánek,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</a:rPr>
                        <a:t>Medián (min, max)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</a:rPr>
                        <a:t>P-value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BMI  ≥ 30 kg/m</a:t>
                      </a:r>
                      <a:r>
                        <a:rPr lang="cs-CZ" sz="1400" baseline="30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BMI &lt; 29,9 kg/m</a:t>
                      </a:r>
                      <a:r>
                        <a:rPr lang="cs-CZ" sz="1400" baseline="30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289 (60)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189 (40)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7,46 ± 0,91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7,43 ± 0,91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  7,52 (4,36; 10,86)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7,43 (4,42; 9,39)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0,752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Pas ≥ 94 cm M,  ≥ 80 cm Ž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Pas &lt; 93 cm M, &lt; 79 cm Ž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393 (82)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  85 (18)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7,41 ± 0,92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7,58 ± 0,85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  7,50 (4,36; 10,86)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7,53 (5,14; 9,21)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0,118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Pas ≥ 102 cm M,  ≥ 88 cm Ž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Pas &lt; 101 cm M, &lt; 87 cm Ž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341 (71)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137 (29)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7,42 ± 0,95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7,50 ± 0,81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  7,50 (4,36; 10,86)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7,50 (5,14; 9,21)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0,377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WHR ≥ 1 M, ≥ 0,85 Ž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WHR &lt; 0,99 M, &lt; 0,84 Ž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246 (52)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232 (48)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</a:rPr>
                        <a:t>7,34 ± 0,98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>
                          <a:latin typeface="Times New Roman"/>
                          <a:ea typeface="Times New Roman"/>
                        </a:rPr>
                        <a:t>7,56 ± 0,82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7,39 (4,36; 10,0)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  7,57 (5,14; 10,86)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0,013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% tuku ≥ 30 % M, ≥ 35 % Ž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% tuku &lt; 29,9 % M, &lt; 34,9 % Ž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297 (62)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181 (38)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7,40 ± 0,94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latin typeface="Times New Roman"/>
                          <a:ea typeface="Times New Roman"/>
                        </a:rPr>
                        <a:t>7,52 ± 0,83</a:t>
                      </a:r>
                      <a:endParaRPr lang="cs-CZ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  7,50 (4,36; 10,86)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7,50 (5,14; 9,21)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Times New Roman"/>
                          <a:ea typeface="Times New Roman"/>
                        </a:rPr>
                        <a:t>0,181</a:t>
                      </a:r>
                      <a:endParaRPr lang="cs-CZ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043608" y="5085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smtClean="0"/>
              <a:t>M – muži, Ž – ženy; WHR – poměr bas-boky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1403648" y="1628800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Srovnání průměrné délky spánku pro obézní a neobézní jedince dle BMI, obvodu pasu, WHR a procenta tělesného tuku.</a:t>
            </a:r>
            <a:endParaRPr lang="cs-CZ" sz="16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3528" y="5517232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6600"/>
                </a:solidFill>
              </a:rPr>
              <a:t>= &gt; </a:t>
            </a:r>
            <a:r>
              <a:rPr lang="cs-CZ" sz="2000" dirty="0" smtClean="0">
                <a:solidFill>
                  <a:srgbClr val="FF6600"/>
                </a:solidFill>
              </a:rPr>
              <a:t>Průměrná délka spánku se nelišila mezi obézními a neobézními           s výjimkou WHR obézních, kde rozdíl činil 0,22 h, tj. 13 minut.</a:t>
            </a:r>
            <a:endParaRPr lang="cs-CZ" sz="2000" dirty="0">
              <a:solidFill>
                <a:srgbClr val="FF66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54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Výsledky – průzkum LF MU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2000" dirty="0" smtClean="0">
                <a:latin typeface="Calibri" pitchFamily="34" charset="0"/>
                <a:cs typeface="Times New Roman" pitchFamily="18" charset="0"/>
              </a:rPr>
              <a:t>Průměrné hodnoty (± SD) tělesných parametrů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  <a:cs typeface="Times New Roman" pitchFamily="18" charset="0"/>
              </a:rPr>
              <a:t>pro jednotlivé</a:t>
            </a:r>
            <a:r>
              <a:rPr lang="cs-CZ" sz="2000" dirty="0" smtClean="0">
                <a:latin typeface="Calibri" pitchFamily="34" charset="0"/>
              </a:rPr>
              <a:t> </a:t>
            </a:r>
            <a:r>
              <a:rPr lang="cs-CZ" sz="2000" dirty="0" smtClean="0">
                <a:latin typeface="Calibri" pitchFamily="34" charset="0"/>
                <a:cs typeface="Times New Roman" pitchFamily="18" charset="0"/>
              </a:rPr>
              <a:t>kategorie spánku pro celou populaci</a:t>
            </a:r>
            <a:endParaRPr lang="cs-CZ" sz="3200" dirty="0" smtClean="0">
              <a:latin typeface="Calibri" pitchFamily="34" charset="0"/>
            </a:endParaRPr>
          </a:p>
        </p:txBody>
      </p:sp>
      <p:graphicFrame>
        <p:nvGraphicFramePr>
          <p:cNvPr id="4" name="Group 55"/>
          <p:cNvGraphicFramePr>
            <a:graphicFrameLocks noGrp="1"/>
          </p:cNvGraphicFramePr>
          <p:nvPr/>
        </p:nvGraphicFramePr>
        <p:xfrm>
          <a:off x="251520" y="2276872"/>
          <a:ext cx="8699500" cy="2831784"/>
        </p:xfrm>
        <a:graphic>
          <a:graphicData uri="http://schemas.openxmlformats.org/drawingml/2006/table">
            <a:tbl>
              <a:tblPr/>
              <a:tblGrid>
                <a:gridCol w="151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8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05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Ukazatel</a:t>
                      </a: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obezity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Kategorie d</a:t>
                      </a: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é</a:t>
                      </a: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lky sp</a:t>
                      </a: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á</a:t>
                      </a: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nku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P-</a:t>
                      </a:r>
                      <a:r>
                        <a:rPr kumimoji="0" lang="cs-CZ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&lt;5,9 h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(n=30)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6,0-6,9 h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(n=103)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7,0-7,9 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(n=204)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&gt;8,0 h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(n=141)</a:t>
                      </a: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BMI</a:t>
                      </a:r>
                      <a:endParaRPr kumimoji="0" lang="cs-CZ" sz="2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 ±7,2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32,4 ±7,2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31,9 ±6,8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32,9 ±9,1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0,964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Obvod pasu</a:t>
                      </a: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 ±20,0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 ±17,2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 ±18,2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 ±20,7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0,857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WHR</a:t>
                      </a: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0,89 ±0,02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0,89 ±0,01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0,87 ±0,01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 ±0,01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0,923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těl. tuku</a:t>
                      </a: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 ±9,6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36,7 ±10,1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36,7 ±10,4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36,7 ±11,9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0,759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9512" y="5517232"/>
            <a:ext cx="8820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6600"/>
                </a:solidFill>
              </a:rPr>
              <a:t>= &gt; </a:t>
            </a:r>
            <a:r>
              <a:rPr lang="cs-CZ" sz="2400" dirty="0" smtClean="0">
                <a:solidFill>
                  <a:srgbClr val="FF6600"/>
                </a:solidFill>
              </a:rPr>
              <a:t>Tělesné parametry se nelišily v závislosti na délce spánku.</a:t>
            </a:r>
            <a:endParaRPr lang="cs-CZ" sz="2400" dirty="0">
              <a:solidFill>
                <a:srgbClr val="FF66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55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Výsledky – průzkum LF MU </a:t>
            </a: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67544" y="1556792"/>
            <a:ext cx="850392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None/>
            </a:pPr>
            <a:r>
              <a:rPr lang="cs-CZ" sz="2400" dirty="0">
                <a:latin typeface="Calibri" pitchFamily="34" charset="0"/>
                <a:cs typeface="Times New Roman" pitchFamily="18" charset="0"/>
              </a:rPr>
              <a:t>Srovnání relativních četností obézních a neobézních se spánkem &lt; 6,9 hodin </a:t>
            </a:r>
            <a:r>
              <a:rPr lang="cs-CZ" sz="2400" dirty="0" err="1">
                <a:latin typeface="Calibri" pitchFamily="34" charset="0"/>
                <a:cs typeface="Times New Roman" pitchFamily="18" charset="0"/>
              </a:rPr>
              <a:t>vs</a:t>
            </a:r>
            <a:r>
              <a:rPr lang="cs-CZ" sz="24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cs-CZ" sz="2400" b="1" dirty="0">
                <a:latin typeface="Calibri" pitchFamily="34" charset="0"/>
                <a:cs typeface="Times New Roman" pitchFamily="18" charset="0"/>
              </a:rPr>
              <a:t>≥</a:t>
            </a:r>
            <a:r>
              <a:rPr lang="cs-CZ" sz="2400" dirty="0">
                <a:latin typeface="Calibri" pitchFamily="34" charset="0"/>
                <a:cs typeface="Times New Roman" pitchFamily="18" charset="0"/>
              </a:rPr>
              <a:t> 7,0 </a:t>
            </a:r>
            <a:r>
              <a:rPr lang="cs-CZ" sz="2400" dirty="0" smtClean="0">
                <a:latin typeface="Calibri" pitchFamily="34" charset="0"/>
                <a:cs typeface="Times New Roman" pitchFamily="18" charset="0"/>
              </a:rPr>
              <a:t>hodin pro celou populaci.</a:t>
            </a:r>
            <a:endParaRPr lang="cs-CZ" sz="3600" dirty="0">
              <a:latin typeface="Calibri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83568" y="2420888"/>
          <a:ext cx="6119812" cy="1828800"/>
        </p:xfrm>
        <a:graphic>
          <a:graphicData uri="http://schemas.openxmlformats.org/drawingml/2006/table">
            <a:tbl>
              <a:tblPr/>
              <a:tblGrid>
                <a:gridCol w="192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Obezita na základě 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TT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Spánek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Obézní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Neobézní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Celkem (n)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6,9 hodin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29 %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20 %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≥ 7,0 hodin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71 %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80 %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Celkem (n)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297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181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478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611560" y="4437112"/>
          <a:ext cx="6119812" cy="1828800"/>
        </p:xfrm>
        <a:graphic>
          <a:graphicData uri="http://schemas.openxmlformats.org/drawingml/2006/table">
            <a:tbl>
              <a:tblPr/>
              <a:tblGrid>
                <a:gridCol w="192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Obezita na základě 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WHR</a:t>
                      </a: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Spánek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Obézní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Neobézní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Celkem (n)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6,9 hodin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32 %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19 %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≥ 7,0 hodin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68 %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81 %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Celkem (n)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232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478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Elipsa 7"/>
          <p:cNvSpPr/>
          <p:nvPr/>
        </p:nvSpPr>
        <p:spPr>
          <a:xfrm>
            <a:off x="2915816" y="3212976"/>
            <a:ext cx="792088" cy="288032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915816" y="5229200"/>
            <a:ext cx="648072" cy="288032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291"/>
          <p:cNvSpPr>
            <a:spLocks noChangeArrowheads="1"/>
          </p:cNvSpPr>
          <p:nvPr/>
        </p:nvSpPr>
        <p:spPr bwMode="auto">
          <a:xfrm>
            <a:off x="6983412" y="2780928"/>
            <a:ext cx="2160588" cy="1081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dirty="0"/>
              <a:t>OR (95 % IS):</a:t>
            </a:r>
          </a:p>
          <a:p>
            <a:pPr algn="ctr"/>
            <a:r>
              <a:rPr lang="cs-CZ" dirty="0"/>
              <a:t>1,67 (1,07 – 2,60)</a:t>
            </a:r>
          </a:p>
          <a:p>
            <a:pPr algn="ctr"/>
            <a:r>
              <a:rPr lang="cs-CZ" dirty="0" err="1"/>
              <a:t>Chi</a:t>
            </a:r>
            <a:r>
              <a:rPr lang="cs-CZ" dirty="0"/>
              <a:t>-square: p = 0,03</a:t>
            </a:r>
          </a:p>
        </p:txBody>
      </p:sp>
      <p:sp>
        <p:nvSpPr>
          <p:cNvPr id="12" name="Rectangle 292"/>
          <p:cNvSpPr>
            <a:spLocks noChangeArrowheads="1"/>
          </p:cNvSpPr>
          <p:nvPr/>
        </p:nvSpPr>
        <p:spPr bwMode="auto">
          <a:xfrm>
            <a:off x="6804025" y="4653136"/>
            <a:ext cx="2339975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dirty="0"/>
              <a:t>OR (95 % IS):</a:t>
            </a:r>
          </a:p>
          <a:p>
            <a:pPr algn="ctr"/>
            <a:r>
              <a:rPr lang="cs-CZ" dirty="0"/>
              <a:t>1,93 (1,27 – 2,94)</a:t>
            </a:r>
          </a:p>
          <a:p>
            <a:pPr algn="ctr"/>
            <a:r>
              <a:rPr lang="cs-CZ" dirty="0" err="1"/>
              <a:t>Chi</a:t>
            </a:r>
            <a:r>
              <a:rPr lang="cs-CZ" dirty="0"/>
              <a:t>-square: p = 0,003</a:t>
            </a: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56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Výsledky – průzkum LF MU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323528" y="2132856"/>
          <a:ext cx="8512175" cy="3493318"/>
        </p:xfrm>
        <a:graphic>
          <a:graphicData uri="http://schemas.openxmlformats.org/drawingml/2006/table">
            <a:tbl>
              <a:tblPr/>
              <a:tblGrid>
                <a:gridCol w="235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7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564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Klasifikace obezity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P-</a:t>
                      </a:r>
                      <a:r>
                        <a:rPr kumimoji="0" lang="cs-CZ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Exp(B)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95 % IS pro Exp(B)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Spodn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hl.</a:t>
                      </a:r>
                      <a:endParaRPr kumimoji="0" 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Horn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hl.</a:t>
                      </a:r>
                      <a:endParaRPr kumimoji="0" 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BMI ≥ 30 kg/m</a:t>
                      </a:r>
                      <a:r>
                        <a:rPr kumimoji="0" lang="cs-CZ" sz="19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Sp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á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nek &lt; 6,9 h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-0,35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0,137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0,71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</a:t>
                      </a: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á</a:t>
                      </a: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ln</a:t>
                      </a: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obezita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Sp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á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nek &lt; 6,9 h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0,891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1,04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1,77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Obezita dle % TT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Sp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á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nek &lt; 6,9 h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0,308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1,30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2,15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Obezita dle WHR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Sp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á</a:t>
                      </a:r>
                      <a:r>
                        <a:rPr kumimoji="0" lang="cs-CZ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nek &lt; 6,9 h</a:t>
                      </a:r>
                      <a:endParaRPr kumimoji="0" lang="cs-CZ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0,056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1,58</a:t>
                      </a:r>
                      <a:endParaRPr kumimoji="0" lang="cs-CZ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0,99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2,51</a:t>
                      </a:r>
                      <a:endParaRPr kumimoji="0" lang="cs-CZ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95536" y="1412776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/>
              <a:t>Logistická regrese pro odhad rizika obezity pro spánek &lt; 6,9 hodin </a:t>
            </a:r>
            <a:r>
              <a:rPr lang="cs-CZ" sz="2000" b="1" dirty="0"/>
              <a:t>po adjustaci na věk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7544" y="5661248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6600"/>
                </a:solidFill>
              </a:rPr>
              <a:t>= &gt; </a:t>
            </a:r>
            <a:r>
              <a:rPr lang="cs-CZ" sz="2400" dirty="0" smtClean="0">
                <a:solidFill>
                  <a:srgbClr val="FF6600"/>
                </a:solidFill>
              </a:rPr>
              <a:t>Po adjustaci na věk nebyly pozorovány statisticky      významné vztahy.</a:t>
            </a:r>
            <a:endParaRPr lang="cs-CZ" sz="2400" dirty="0">
              <a:solidFill>
                <a:srgbClr val="FF66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57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Výsledky – průzkum LF MU </a:t>
            </a:r>
            <a:endParaRPr lang="cs-CZ" dirty="0"/>
          </a:p>
        </p:txBody>
      </p:sp>
      <p:pic>
        <p:nvPicPr>
          <p:cNvPr id="81922" name="Graf 3"/>
          <p:cNvPicPr>
            <a:picLocks noChangeArrowheads="1"/>
          </p:cNvPicPr>
          <p:nvPr/>
        </p:nvPicPr>
        <p:blipFill>
          <a:blip r:embed="rId2" cstate="print"/>
          <a:srcRect t="15151" b="3030"/>
          <a:stretch>
            <a:fillRect/>
          </a:stretch>
        </p:blipFill>
        <p:spPr bwMode="auto">
          <a:xfrm>
            <a:off x="467544" y="2060848"/>
            <a:ext cx="8136904" cy="3888432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1032" y="6021288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= &gt; </a:t>
            </a:r>
            <a:r>
              <a:rPr lang="cs-CZ" sz="2000" b="1" dirty="0" smtClean="0">
                <a:solidFill>
                  <a:srgbClr val="C00000"/>
                </a:solidFill>
              </a:rPr>
              <a:t>Spánek &lt; 6,9 h byl spojen se statisticky významným rizikem centrální obezity (OP, WHR) u věkové skupiny &lt; 39 let.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11" name="Text Box 63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395536" y="1412776"/>
            <a:ext cx="8503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cs-CZ" sz="1800" dirty="0" smtClean="0"/>
              <a:t>Riziko </a:t>
            </a:r>
            <a:r>
              <a:rPr lang="cs-CZ" sz="1800" dirty="0"/>
              <a:t>obezity vyjádřené poměrem šancí </a:t>
            </a:r>
            <a:r>
              <a:rPr lang="cs-CZ" sz="1800" dirty="0" smtClean="0"/>
              <a:t> (OR) pro </a:t>
            </a:r>
            <a:r>
              <a:rPr lang="cs-CZ" sz="1800" dirty="0"/>
              <a:t>spánek &lt; 6,9 hodin </a:t>
            </a:r>
            <a:r>
              <a:rPr lang="cs-CZ" sz="1800" dirty="0" smtClean="0"/>
              <a:t>ve třech věkových kategoriích adjustováno potenciálními zavádějícími faktory</a:t>
            </a:r>
            <a:endParaRPr lang="cs-CZ" sz="18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58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Výsledky – průzkum LF MU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-1794" r="31100" b="-454"/>
          <a:stretch>
            <a:fillRect/>
          </a:stretch>
        </p:blipFill>
        <p:spPr bwMode="auto">
          <a:xfrm>
            <a:off x="1403648" y="1844824"/>
            <a:ext cx="630019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95536" y="1556792"/>
            <a:ext cx="8554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000" dirty="0" smtClean="0"/>
              <a:t>Rizika </a:t>
            </a:r>
            <a:r>
              <a:rPr lang="cs-CZ" sz="2000" dirty="0"/>
              <a:t>vybraných onemocnění pro spánek &lt; 6,9 hodin </a:t>
            </a:r>
            <a:r>
              <a:rPr lang="cs-CZ" sz="2000" dirty="0" smtClean="0"/>
              <a:t>v </a:t>
            </a:r>
            <a:r>
              <a:rPr lang="cs-CZ" sz="2000" dirty="0"/>
              <a:t>závislosti na věku.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528" y="5949280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>
                <a:solidFill>
                  <a:srgbClr val="FF6600"/>
                </a:solidFill>
              </a:rPr>
              <a:t>= &gt; Spánek &lt; 6,9 h byl spojen statisticky významně s rizikem HT u věkové skupiny &lt; 39 let.</a:t>
            </a:r>
            <a:endParaRPr lang="cs-CZ" sz="2200" dirty="0">
              <a:solidFill>
                <a:srgbClr val="FF66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59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</a:rPr>
              <a:t>Spánek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Základní fyziologická potřeba</a:t>
            </a:r>
          </a:p>
          <a:p>
            <a:pPr lvl="1"/>
            <a:r>
              <a:rPr lang="cs-CZ" dirty="0" smtClean="0"/>
              <a:t>Délka, kvalita, čas, pravidelnost</a:t>
            </a:r>
          </a:p>
          <a:p>
            <a:r>
              <a:rPr lang="cs-CZ" dirty="0" smtClean="0"/>
              <a:t>Význam pro zachování normálních funkcí </a:t>
            </a:r>
          </a:p>
          <a:p>
            <a:pPr lvl="1"/>
            <a:r>
              <a:rPr lang="cs-CZ" dirty="0" smtClean="0"/>
              <a:t>Útlum některých činností </a:t>
            </a:r>
            <a:r>
              <a:rPr lang="cs-CZ" dirty="0" err="1" smtClean="0"/>
              <a:t>vs</a:t>
            </a:r>
            <a:r>
              <a:rPr lang="cs-CZ" dirty="0" smtClean="0"/>
              <a:t> aktivní děje (noční sekrece hormonů; konzervace energie; eliminace produktů ze svalů, metabolizmu a reparace buněk; posílení imunitních dějů, doplnění zásob vyčerpaných během dne </a:t>
            </a:r>
            <a:r>
              <a:rPr lang="cs-CZ" dirty="0" err="1" smtClean="0"/>
              <a:t>ajn</a:t>
            </a:r>
            <a:r>
              <a:rPr lang="cs-CZ" dirty="0" smtClean="0"/>
              <a:t>?)</a:t>
            </a:r>
          </a:p>
          <a:p>
            <a:pPr lvl="1"/>
            <a:r>
              <a:rPr lang="cs-CZ" dirty="0" smtClean="0"/>
              <a:t>Příprava na kvalitní bdělost</a:t>
            </a:r>
          </a:p>
          <a:p>
            <a:r>
              <a:rPr lang="cs-CZ" dirty="0" smtClean="0"/>
              <a:t>Význam pro celkové tělesné a duševní zdraví</a:t>
            </a:r>
          </a:p>
          <a:p>
            <a:endParaRPr lang="cs-CZ" dirty="0" smtClean="0"/>
          </a:p>
          <a:p>
            <a:pPr algn="ctr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Spánek není plýtváním času!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Výsledky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kvalita spánku a spánkové problémy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98296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48 % respondentů přiznalo potíže se spánkem</a:t>
            </a:r>
          </a:p>
          <a:p>
            <a:r>
              <a:rPr lang="cs-CZ" sz="2400" dirty="0" smtClean="0"/>
              <a:t>Tato skupina </a:t>
            </a:r>
            <a:r>
              <a:rPr lang="cs-CZ" sz="2400" u="sng" dirty="0" smtClean="0"/>
              <a:t>spala statisticky signifikantně </a:t>
            </a:r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kratší dobu </a:t>
            </a:r>
            <a:r>
              <a:rPr lang="cs-CZ" sz="2400" dirty="0" smtClean="0"/>
              <a:t>(6,99 </a:t>
            </a:r>
            <a:r>
              <a:rPr lang="cs-CZ" sz="2400" dirty="0" err="1" smtClean="0"/>
              <a:t>vs</a:t>
            </a:r>
            <a:r>
              <a:rPr lang="cs-CZ" sz="2400" dirty="0" smtClean="0"/>
              <a:t> 7,53 hodiny) ve srovnání s respondenty bez subjektivních spánkových problémů</a:t>
            </a:r>
          </a:p>
          <a:p>
            <a:pPr>
              <a:buNone/>
            </a:pPr>
            <a:endParaRPr lang="cs-CZ" sz="800" dirty="0" smtClean="0"/>
          </a:p>
          <a:p>
            <a:r>
              <a:rPr lang="cs-CZ" sz="2400" dirty="0" smtClean="0"/>
              <a:t>Subjektivní problémy se spánkem byly spojeny se statisticky signifikantně </a:t>
            </a:r>
            <a:r>
              <a:rPr lang="cs-CZ" sz="2400" b="1" u="sng" dirty="0" smtClean="0"/>
              <a:t>vyšším počtem probuzení v noci </a:t>
            </a:r>
            <a:r>
              <a:rPr lang="cs-CZ" sz="2400" dirty="0" smtClean="0"/>
              <a:t>ve srovnání s respondenty bez subjektivních spánkových problémů (</a:t>
            </a:r>
            <a:r>
              <a:rPr lang="cs-CZ" sz="2400" dirty="0" err="1" smtClean="0"/>
              <a:t>prům</a:t>
            </a:r>
            <a:r>
              <a:rPr lang="cs-CZ" sz="2400" dirty="0" smtClean="0"/>
              <a:t>. 1,62 </a:t>
            </a:r>
            <a:r>
              <a:rPr lang="cs-CZ" sz="2400" dirty="0" err="1" smtClean="0"/>
              <a:t>vs</a:t>
            </a:r>
            <a:r>
              <a:rPr lang="cs-CZ" sz="2400" dirty="0" smtClean="0"/>
              <a:t> 0,82 probuzení/noc)</a:t>
            </a:r>
          </a:p>
          <a:p>
            <a:pPr>
              <a:buNone/>
            </a:pPr>
            <a:endParaRPr lang="cs-CZ" sz="900" dirty="0" smtClean="0"/>
          </a:p>
          <a:p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60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Výsledky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spánkové problémy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2946" name="obrázek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6984776" cy="388843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55576" y="551723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V populaci 126 jedinců převažují z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hlediska výskytu častěji problémy se spánkem (48%) nad spánkem &lt; 6,9 hodin (35%).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61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Výsledky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spánkové problémy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None/>
            </a:pPr>
            <a:r>
              <a:rPr lang="cs-CZ" dirty="0" smtClean="0"/>
              <a:t>Spánkové problémy u 126 osob byly po adjustaci (vč. délky spánku) statisticky významně spojeny se zvýšeným rizikem: </a:t>
            </a:r>
          </a:p>
          <a:p>
            <a:pPr lvl="1">
              <a:spcBef>
                <a:spcPts val="600"/>
              </a:spcBef>
              <a:buNone/>
            </a:pPr>
            <a:r>
              <a:rPr lang="cs-CZ" sz="3200" dirty="0" smtClean="0">
                <a:solidFill>
                  <a:srgbClr val="FF6600"/>
                </a:solidFill>
              </a:rPr>
              <a:t>- obezity dle % TT  </a:t>
            </a:r>
            <a:r>
              <a:rPr lang="cs-CZ" dirty="0" smtClean="0"/>
              <a:t>OR (95 % IS):        3,54 (1,03-12,1)</a:t>
            </a:r>
          </a:p>
          <a:p>
            <a:pPr lvl="1">
              <a:spcBef>
                <a:spcPts val="600"/>
              </a:spcBef>
              <a:buNone/>
            </a:pPr>
            <a:r>
              <a:rPr lang="cs-CZ" sz="3200" dirty="0" smtClean="0">
                <a:solidFill>
                  <a:srgbClr val="FF6600"/>
                </a:solidFill>
              </a:rPr>
              <a:t>- </a:t>
            </a:r>
            <a:r>
              <a:rPr lang="cs-CZ" sz="3200" dirty="0" err="1" smtClean="0">
                <a:solidFill>
                  <a:srgbClr val="FF6600"/>
                </a:solidFill>
              </a:rPr>
              <a:t>TKs</a:t>
            </a:r>
            <a:r>
              <a:rPr lang="cs-CZ" sz="3200" dirty="0" smtClean="0">
                <a:solidFill>
                  <a:srgbClr val="FF6600"/>
                </a:solidFill>
              </a:rPr>
              <a:t> ≥ 130 a ≥ 140 mm </a:t>
            </a:r>
            <a:r>
              <a:rPr lang="cs-CZ" sz="3200" dirty="0" err="1" smtClean="0">
                <a:solidFill>
                  <a:srgbClr val="FF6600"/>
                </a:solidFill>
              </a:rPr>
              <a:t>Hg</a:t>
            </a:r>
            <a:r>
              <a:rPr lang="cs-CZ" sz="3200" dirty="0" smtClean="0"/>
              <a:t>       </a:t>
            </a:r>
            <a:r>
              <a:rPr lang="cs-CZ" dirty="0" smtClean="0"/>
              <a:t>4,80 (1,71-13,6)</a:t>
            </a:r>
          </a:p>
          <a:p>
            <a:pPr lvl="1">
              <a:spcBef>
                <a:spcPts val="600"/>
              </a:spcBef>
              <a:buNone/>
            </a:pPr>
            <a:r>
              <a:rPr lang="cs-CZ" dirty="0" smtClean="0"/>
              <a:t>                                                                          resp. 9,89 (2,64-37,2) </a:t>
            </a:r>
          </a:p>
          <a:p>
            <a:pPr lvl="1">
              <a:spcBef>
                <a:spcPts val="600"/>
              </a:spcBef>
              <a:buNone/>
            </a:pPr>
            <a:endParaRPr lang="cs-CZ" dirty="0" smtClean="0"/>
          </a:p>
          <a:p>
            <a:pPr lvl="1">
              <a:spcBef>
                <a:spcPts val="600"/>
              </a:spcBef>
              <a:buNone/>
            </a:pPr>
            <a:r>
              <a:rPr lang="cs-CZ" b="1" dirty="0" smtClean="0"/>
              <a:t>Subjektivně popsané spánkové problémy se jeví jako významný rizikový činitel při sledování zdravotních ukazatelů jakými jsou obezita a zejména pak krevní tlak v porovnání s délkou spánku &lt; 6,9 hodin. </a:t>
            </a:r>
            <a:endParaRPr lang="cs-CZ" dirty="0" smtClean="0"/>
          </a:p>
          <a:p>
            <a:pPr lvl="1">
              <a:spcBef>
                <a:spcPts val="600"/>
              </a:spcBef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62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Shrnutí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41A3-BF79-40C3-ABF5-66459F3088B6}" type="slidenum">
              <a:rPr lang="cs-CZ" smtClean="0"/>
              <a:pPr/>
              <a:t>63</a:t>
            </a:fld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Délka, kvalita, pozdní usínání </a:t>
            </a:r>
            <a:r>
              <a:rPr lang="cs-CZ" dirty="0" smtClean="0">
                <a:cs typeface="Times New Roman"/>
              </a:rPr>
              <a:t>↔ E přívod, kvalita stravy a stravovací návyky</a:t>
            </a:r>
          </a:p>
          <a:p>
            <a:r>
              <a:rPr lang="cs-CZ" dirty="0" smtClean="0">
                <a:cs typeface="Times New Roman"/>
              </a:rPr>
              <a:t>Restrikce spánku </a:t>
            </a:r>
            <a:r>
              <a:rPr lang="cs-CZ" dirty="0" smtClean="0">
                <a:latin typeface="Times New Roman"/>
                <a:cs typeface="Times New Roman"/>
              </a:rPr>
              <a:t>↔ </a:t>
            </a:r>
            <a:r>
              <a:rPr lang="cs-CZ" dirty="0" err="1" smtClean="0">
                <a:latin typeface="Times New Roman"/>
                <a:cs typeface="Times New Roman"/>
              </a:rPr>
              <a:t>neuroregulační</a:t>
            </a:r>
            <a:r>
              <a:rPr lang="cs-CZ" dirty="0" smtClean="0">
                <a:latin typeface="Times New Roman"/>
                <a:cs typeface="Times New Roman"/>
              </a:rPr>
              <a:t> systémy E bilance</a:t>
            </a:r>
          </a:p>
          <a:p>
            <a:pPr>
              <a:buNone/>
            </a:pPr>
            <a:r>
              <a:rPr lang="cs-CZ" dirty="0" smtClean="0">
                <a:latin typeface="Times New Roman"/>
                <a:cs typeface="Times New Roman"/>
              </a:rPr>
              <a:t>	a) homeostatická regulace (pocit sytosti &lt; hladu)</a:t>
            </a:r>
          </a:p>
          <a:p>
            <a:pPr>
              <a:buNone/>
            </a:pPr>
            <a:r>
              <a:rPr lang="cs-CZ" dirty="0" smtClean="0">
                <a:latin typeface="Times New Roman"/>
                <a:cs typeface="Times New Roman"/>
              </a:rPr>
              <a:t>	b) hédonická regulace (uspokojení chutí)</a:t>
            </a:r>
          </a:p>
          <a:p>
            <a:r>
              <a:rPr lang="cs-CZ" dirty="0" smtClean="0">
                <a:latin typeface="Times New Roman"/>
                <a:cs typeface="Times New Roman"/>
              </a:rPr>
              <a:t>Strategie intervence: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>
                <a:latin typeface="Times New Roman"/>
                <a:cs typeface="Times New Roman"/>
              </a:rPr>
              <a:t>Spánkový režim, spánková hygiena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>
                <a:latin typeface="Times New Roman"/>
                <a:cs typeface="Times New Roman"/>
              </a:rPr>
              <a:t>Upravit stravovací návyky a chování podle </a:t>
            </a:r>
            <a:r>
              <a:rPr lang="cs-CZ" dirty="0" err="1" smtClean="0">
                <a:latin typeface="Times New Roman"/>
                <a:cs typeface="Times New Roman"/>
              </a:rPr>
              <a:t>chronotypu</a:t>
            </a:r>
            <a:r>
              <a:rPr lang="cs-CZ" dirty="0" smtClean="0">
                <a:latin typeface="Times New Roman"/>
                <a:cs typeface="Times New Roman"/>
              </a:rPr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>
                <a:latin typeface="Times New Roman"/>
                <a:cs typeface="Times New Roman"/>
              </a:rPr>
              <a:t>Snížit sedavé aktivity a ↑ FA (</a:t>
            </a:r>
            <a:r>
              <a:rPr lang="cs-CZ" sz="2000" dirty="0" smtClean="0">
                <a:latin typeface="Franklin Gothic Book" panose="020B0503020102020204" pitchFamily="34" charset="0"/>
                <a:cs typeface="Times New Roman"/>
              </a:rPr>
              <a:t>↓ </a:t>
            </a:r>
            <a:r>
              <a:rPr lang="cs-CZ" sz="2000" dirty="0" smtClean="0">
                <a:latin typeface="Franklin Gothic Book" panose="020B0503020102020204" pitchFamily="34" charset="0"/>
                <a:cs typeface="Times New Roman"/>
              </a:rPr>
              <a:t>používání </a:t>
            </a:r>
            <a:r>
              <a:rPr lang="cs-CZ" sz="2000" dirty="0" err="1" smtClean="0">
                <a:latin typeface="Franklin Gothic Book" panose="020B0503020102020204" pitchFamily="34" charset="0"/>
                <a:cs typeface="Times New Roman"/>
              </a:rPr>
              <a:t>moder.medií</a:t>
            </a:r>
            <a:r>
              <a:rPr lang="cs-CZ" sz="2000" dirty="0" smtClean="0">
                <a:latin typeface="Franklin Gothic Book" panose="020B0503020102020204" pitchFamily="34" charset="0"/>
                <a:cs typeface="Times New Roman"/>
              </a:rPr>
              <a:t>)</a:t>
            </a:r>
            <a:endParaRPr lang="cs-CZ" sz="2000" dirty="0" smtClean="0">
              <a:latin typeface="Times New Roman"/>
              <a:cs typeface="Times New Roman"/>
            </a:endParaRPr>
          </a:p>
          <a:p>
            <a:pPr marL="731520" lvl="1" indent="-457200">
              <a:buFont typeface="+mj-lt"/>
              <a:buAutoNum type="arabicPeriod"/>
            </a:pPr>
            <a:r>
              <a:rPr lang="cs-CZ" dirty="0" smtClean="0">
                <a:latin typeface="Times New Roman"/>
                <a:cs typeface="Times New Roman"/>
              </a:rPr>
              <a:t>Zdravé svačinky</a:t>
            </a:r>
            <a:endParaRPr lang="cs-CZ" dirty="0" smtClean="0">
              <a:cs typeface="Times New Roman"/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Polemiky a kontroverze kolem spánku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662736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Spíme skutečně méně než v minulosti?</a:t>
            </a:r>
          </a:p>
          <a:p>
            <a:pPr lvl="1"/>
            <a:r>
              <a:rPr lang="cs-CZ" sz="1900" dirty="0" smtClean="0"/>
              <a:t>Rozdílná metodika, průměr délky </a:t>
            </a:r>
            <a:r>
              <a:rPr lang="cs-CZ" sz="1900" dirty="0" err="1" smtClean="0"/>
              <a:t>sp</a:t>
            </a:r>
            <a:r>
              <a:rPr lang="cs-CZ" sz="1900" dirty="0" smtClean="0"/>
              <a:t>. </a:t>
            </a:r>
            <a:r>
              <a:rPr lang="cs-CZ" sz="1900" dirty="0" err="1" smtClean="0"/>
              <a:t>vs</a:t>
            </a:r>
            <a:r>
              <a:rPr lang="cs-CZ" sz="1900" dirty="0" smtClean="0"/>
              <a:t> prevalence, stárnutí populace</a:t>
            </a:r>
          </a:p>
          <a:p>
            <a:r>
              <a:rPr lang="cs-CZ" sz="2400" dirty="0" smtClean="0"/>
              <a:t>Délka spánku (&lt;6.0 a &gt;9.0 h) </a:t>
            </a:r>
            <a:r>
              <a:rPr lang="cs-CZ" sz="2400" dirty="0" err="1" smtClean="0"/>
              <a:t>vs</a:t>
            </a:r>
            <a:r>
              <a:rPr lang="cs-CZ" sz="2400" dirty="0" smtClean="0"/>
              <a:t> kvalita spánku</a:t>
            </a:r>
          </a:p>
          <a:p>
            <a:r>
              <a:rPr lang="cs-CZ" sz="2400" dirty="0" smtClean="0"/>
              <a:t>Subjektivní </a:t>
            </a:r>
            <a:r>
              <a:rPr lang="cs-CZ" sz="2400" dirty="0" err="1" smtClean="0"/>
              <a:t>vs</a:t>
            </a:r>
            <a:r>
              <a:rPr lang="cs-CZ" sz="2400" dirty="0" smtClean="0"/>
              <a:t> objektivně hodnocený spánek</a:t>
            </a:r>
          </a:p>
          <a:p>
            <a:r>
              <a:rPr lang="cs-CZ" sz="2400" dirty="0" smtClean="0"/>
              <a:t>Stabilní expoziční faktor? Individuální variabilita</a:t>
            </a:r>
          </a:p>
          <a:p>
            <a:r>
              <a:rPr lang="cs-CZ" sz="2400" dirty="0" smtClean="0"/>
              <a:t>Laboratorní metody </a:t>
            </a:r>
            <a:r>
              <a:rPr lang="cs-CZ" sz="2400" dirty="0" err="1" smtClean="0"/>
              <a:t>vs</a:t>
            </a:r>
            <a:r>
              <a:rPr lang="cs-CZ" sz="2400" dirty="0" smtClean="0"/>
              <a:t> reálný život</a:t>
            </a:r>
          </a:p>
          <a:p>
            <a:r>
              <a:rPr lang="cs-CZ" sz="2400" dirty="0" smtClean="0"/>
              <a:t>Kauzalita nejasná, vzájemné ovlivňování</a:t>
            </a:r>
          </a:p>
          <a:p>
            <a:r>
              <a:rPr lang="cs-CZ" sz="2400" dirty="0" err="1" smtClean="0"/>
              <a:t>Socio</a:t>
            </a:r>
            <a:r>
              <a:rPr lang="cs-CZ" sz="2400" dirty="0" smtClean="0"/>
              <a:t>-ekonomické, behaviorální a zdravotní faktory spojené se spánkem i obezitou= potenciální zavádějící faktory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1A0E-33B1-4A15-AB72-88301A6BA7B6}" type="slidenum">
              <a:rPr lang="cs-CZ" smtClean="0"/>
              <a:pPr/>
              <a:t>64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Budoucnost výzkumu spánku a obezity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Prospektivní </a:t>
            </a:r>
            <a:r>
              <a:rPr lang="cs-CZ" dirty="0" err="1" smtClean="0"/>
              <a:t>randomizované</a:t>
            </a:r>
            <a:r>
              <a:rPr lang="cs-CZ" dirty="0" smtClean="0"/>
              <a:t> kontrolované studie</a:t>
            </a:r>
          </a:p>
          <a:p>
            <a:r>
              <a:rPr lang="cs-CZ" dirty="0" smtClean="0"/>
              <a:t>Objektivní měření</a:t>
            </a:r>
          </a:p>
          <a:p>
            <a:r>
              <a:rPr lang="cs-CZ" dirty="0" smtClean="0"/>
              <a:t>Cílové skupiny</a:t>
            </a:r>
          </a:p>
          <a:p>
            <a:r>
              <a:rPr lang="cs-CZ" dirty="0" smtClean="0"/>
              <a:t>Studium cirkadiánních genů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„</a:t>
            </a:r>
            <a:r>
              <a:rPr lang="cs-CZ" i="1" dirty="0" smtClean="0">
                <a:solidFill>
                  <a:schemeClr val="accent1">
                    <a:lumMod val="75000"/>
                  </a:schemeClr>
                </a:solidFill>
              </a:rPr>
              <a:t>Hlavním cílem nemusí být objasnění kauzality spánku-obezity, nýbrž snaha porozumět mechanizmům a důsledkům chronicky nedostatečného spánku a jeho vlivu na regulaci příjmu potravy a energetické rovnováhy, což se jeví jako daleko významnější</a:t>
            </a:r>
            <a:r>
              <a:rPr lang="cs-CZ" i="1" dirty="0" smtClean="0"/>
              <a:t>.“ </a:t>
            </a:r>
          </a:p>
          <a:p>
            <a:pPr>
              <a:buNone/>
            </a:pPr>
            <a:r>
              <a:rPr lang="cs-CZ" i="1" dirty="0" smtClean="0"/>
              <a:t>	</a:t>
            </a:r>
            <a:r>
              <a:rPr lang="cs-CZ" dirty="0" smtClean="0"/>
              <a:t>J. P. </a:t>
            </a:r>
            <a:r>
              <a:rPr lang="cs-CZ" dirty="0" err="1" smtClean="0"/>
              <a:t>Chaput</a:t>
            </a:r>
            <a:r>
              <a:rPr lang="cs-CZ" dirty="0" smtClean="0"/>
              <a:t>, </a:t>
            </a:r>
            <a:r>
              <a:rPr lang="cs-CZ" dirty="0" err="1" smtClean="0"/>
              <a:t>Canada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076A9-4175-41D5-86E3-2762D4F1478B}" type="slidenum">
              <a:rPr lang="cs-CZ" smtClean="0"/>
              <a:pPr/>
              <a:t>65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Spánek v prevenci obezity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3 pilíře zdravého životního stylu: </a:t>
            </a:r>
          </a:p>
          <a:p>
            <a:pPr>
              <a:buNone/>
            </a:pPr>
            <a:r>
              <a:rPr lang="cs-CZ" dirty="0" smtClean="0"/>
              <a:t> STRAVA + POHYB + SPÁNEK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Pravidla spánkové hygieny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3E551-DB04-42FE-A44C-150BCE6CA2E7}" type="slidenum">
              <a:rPr lang="cs-CZ" smtClean="0"/>
              <a:pPr/>
              <a:t>66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accent1"/>
                </a:solidFill>
              </a:rPr>
              <a:t>Základní pilíře zdravého životního stylu 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sp>
        <p:nvSpPr>
          <p:cNvPr id="4" name="Rovnoramenný trojúhelník 3"/>
          <p:cNvSpPr/>
          <p:nvPr/>
        </p:nvSpPr>
        <p:spPr>
          <a:xfrm>
            <a:off x="2555776" y="3068960"/>
            <a:ext cx="3960440" cy="2808312"/>
          </a:xfrm>
          <a:prstGeom prst="triangle">
            <a:avLst>
              <a:gd name="adj" fmla="val 48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07904" y="436510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ZDRAVÝ</a:t>
            </a:r>
          </a:p>
          <a:p>
            <a:pPr algn="ctr"/>
            <a:r>
              <a:rPr lang="cs-CZ" sz="2400" b="1" dirty="0" smtClean="0"/>
              <a:t>ŽIVOTNÍ</a:t>
            </a:r>
          </a:p>
          <a:p>
            <a:pPr algn="ctr"/>
            <a:r>
              <a:rPr lang="cs-CZ" sz="2400" b="1" dirty="0" smtClean="0"/>
              <a:t>STYL</a:t>
            </a:r>
            <a:endParaRPr lang="cs-CZ" sz="2400" b="1" dirty="0"/>
          </a:p>
        </p:txBody>
      </p:sp>
      <p:pic>
        <p:nvPicPr>
          <p:cNvPr id="3074" name="Picture 2" descr="http://files.greenfest-cz.webnode.cz/200000032-ce245cf1ef/zdrava%20str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05" y="4437112"/>
            <a:ext cx="2195895" cy="188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martina.blogerka.cz/obrazky/martina.blogerka.cz/pravidelny-pohyb.jpg"/>
          <p:cNvPicPr>
            <a:picLocks noChangeAspect="1" noChangeArrowheads="1"/>
          </p:cNvPicPr>
          <p:nvPr/>
        </p:nvPicPr>
        <p:blipFill>
          <a:blip r:embed="rId4" cstate="print"/>
          <a:srcRect r="28525" b="914"/>
          <a:stretch>
            <a:fillRect/>
          </a:stretch>
        </p:blipFill>
        <p:spPr bwMode="auto">
          <a:xfrm>
            <a:off x="6300192" y="4293096"/>
            <a:ext cx="1946884" cy="2021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www.ilovesleep.org/wp-content/uploads/2012/03/Sleeping_Dog.jpg"/>
          <p:cNvPicPr>
            <a:picLocks noChangeAspect="1" noChangeArrowheads="1"/>
          </p:cNvPicPr>
          <p:nvPr/>
        </p:nvPicPr>
        <p:blipFill>
          <a:blip r:embed="rId5" cstate="print"/>
          <a:srcRect l="7551" t="6231" r="10475" b="7333"/>
          <a:stretch>
            <a:fillRect/>
          </a:stretch>
        </p:blipFill>
        <p:spPr bwMode="auto">
          <a:xfrm>
            <a:off x="2987824" y="1268760"/>
            <a:ext cx="300993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6D93-D485-4865-86E5-0F2067339F7C}" type="slidenum">
              <a:rPr lang="cs-CZ" smtClean="0"/>
              <a:pPr/>
              <a:t>67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Pravidla spánkové hygieny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842248" cy="5070304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sz="1700" dirty="0" smtClean="0"/>
              <a:t>Nepijte kávu, černý či zelený čaj, kolu nebo různé energetické nápoje od pozdního odpoledne (nejlépe 4 – 6 hodin před ulehnutím), omezte i jejich požívání přes den. Působí povzbudivě a ruší spánek.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700" dirty="0" smtClean="0"/>
              <a:t>Vynechejte večer těžká jídla, poslední jídlo zařaďte 3 – 4 hodiny před ulehnutím.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700" dirty="0" smtClean="0"/>
              <a:t>Po večeři neřešte důležité věci, které Vás rozruší. Naopak se snažte příjemnou činností zbavit se stresu a připravit na spánek.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700" dirty="0" smtClean="0"/>
              <a:t>Lehká procházka po večeři může zlepšit Váš spánek. Naopak cvičení před ulehnutím (3 – 4 hodiny) již může Váš spánek narušit, přesuňte tyto aktivity před večeři.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700" dirty="0" smtClean="0"/>
              <a:t>Nepijte večer alkohol, abyste lépe usnuli – alkohol zhoršuje kvalitu Vašeho spánku.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700" dirty="0" smtClean="0"/>
              <a:t>Nekuřte, zvláště ne před usnutím a v době nočních probuzení. Nikotin také povzbuzuje.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700" dirty="0" smtClean="0"/>
              <a:t>Postel i ložnici užívejte pouze ke spánku a pohlavnímu životu (odstraňte z ložnice </a:t>
            </a:r>
            <a:r>
              <a:rPr lang="cs-CZ" sz="1700" dirty="0" smtClean="0"/>
              <a:t>televizi a telefon, </a:t>
            </a:r>
            <a:r>
              <a:rPr lang="cs-CZ" sz="1700" dirty="0" smtClean="0"/>
              <a:t>v posteli nejezte, nečtěte si ani neodpočívejte).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700" dirty="0" smtClean="0"/>
              <a:t>V místnosti na spaní minimalizujte hluk a světlo a zajistěte vhodnou teplotu (nejlépe 18 – 20 </a:t>
            </a:r>
            <a:r>
              <a:rPr lang="cs-CZ" sz="1700" dirty="0" smtClean="0">
                <a:sym typeface="Symbol"/>
              </a:rPr>
              <a:t></a:t>
            </a:r>
            <a:r>
              <a:rPr lang="cs-CZ" sz="1700" dirty="0" smtClean="0"/>
              <a:t> C).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700" dirty="0" smtClean="0"/>
              <a:t>Uléhejte a vstávejte každý den (i o víkendu) ve stejnou dobu ± 15 minut.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1700" dirty="0" smtClean="0"/>
              <a:t>Omezte pobyt v posteli na nezbytně nutnou dobu. V posteli se zbytečně nepřevalujte, postel neslouží k přemýšlení.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68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94210" name="Picture 2" descr="https://sleepfoundation.org/sites/default/files/STREPchanges_1.png"/>
          <p:cNvPicPr>
            <a:picLocks noChangeAspect="1" noChangeArrowheads="1"/>
          </p:cNvPicPr>
          <p:nvPr/>
        </p:nvPicPr>
        <p:blipFill>
          <a:blip r:embed="rId3" cstate="print"/>
          <a:srcRect t="12066" r="952" b="2998"/>
          <a:stretch>
            <a:fillRect/>
          </a:stretch>
        </p:blipFill>
        <p:spPr bwMode="auto">
          <a:xfrm>
            <a:off x="755576" y="0"/>
            <a:ext cx="7848873" cy="6461714"/>
          </a:xfrm>
          <a:prstGeom prst="rect">
            <a:avLst/>
          </a:prstGeom>
          <a:noFill/>
        </p:spPr>
      </p:pic>
      <p:sp>
        <p:nvSpPr>
          <p:cNvPr id="8" name="Zástupný symbol pro obsah 5"/>
          <p:cNvSpPr txBox="1">
            <a:spLocks/>
          </p:cNvSpPr>
          <p:nvPr/>
        </p:nvSpPr>
        <p:spPr>
          <a:xfrm>
            <a:off x="1115616" y="6453336"/>
            <a:ext cx="6768752" cy="26064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sleepfoundation.org/sites/default/files/STREPchanges_1.png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69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</a:rPr>
              <a:t>Spánek a životní styl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6093296"/>
            <a:ext cx="8964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/>
              <a:t>Obrázky: http://www.</a:t>
            </a:r>
            <a:r>
              <a:rPr lang="cs-CZ" sz="1100" dirty="0" err="1" smtClean="0"/>
              <a:t>medicalnewstoday.com</a:t>
            </a:r>
            <a:r>
              <a:rPr lang="cs-CZ" sz="1100" dirty="0" smtClean="0"/>
              <a:t>/</a:t>
            </a:r>
            <a:r>
              <a:rPr lang="cs-CZ" sz="1100" dirty="0" err="1" smtClean="0"/>
              <a:t>articles</a:t>
            </a:r>
            <a:r>
              <a:rPr lang="cs-CZ" sz="1100" dirty="0" smtClean="0"/>
              <a:t>/307334.php, http://www.247livelistings.com/2015/08/247live-</a:t>
            </a:r>
            <a:r>
              <a:rPr lang="cs-CZ" sz="1100" dirty="0" err="1" smtClean="0"/>
              <a:t>travel</a:t>
            </a:r>
            <a:r>
              <a:rPr lang="cs-CZ" sz="1100" dirty="0" smtClean="0"/>
              <a:t>-</a:t>
            </a:r>
            <a:r>
              <a:rPr lang="cs-CZ" sz="1100" dirty="0" err="1" smtClean="0"/>
              <a:t>new</a:t>
            </a:r>
            <a:r>
              <a:rPr lang="cs-CZ" sz="1100" dirty="0" smtClean="0"/>
              <a:t>-</a:t>
            </a:r>
            <a:r>
              <a:rPr lang="cs-CZ" sz="1100" dirty="0" err="1" smtClean="0"/>
              <a:t>york</a:t>
            </a:r>
            <a:r>
              <a:rPr lang="cs-CZ" sz="1100" dirty="0" smtClean="0"/>
              <a:t>/</a:t>
            </a:r>
            <a:endParaRPr lang="cs-CZ" sz="11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Nadměrná pracovní zátěž a stres</a:t>
            </a:r>
          </a:p>
          <a:p>
            <a:endParaRPr lang="cs-CZ" dirty="0" smtClean="0"/>
          </a:p>
          <a:p>
            <a:r>
              <a:rPr lang="cs-CZ" dirty="0" smtClean="0"/>
              <a:t>Směnné provozy</a:t>
            </a:r>
          </a:p>
          <a:p>
            <a:endParaRPr lang="cs-CZ" dirty="0" smtClean="0"/>
          </a:p>
          <a:p>
            <a:r>
              <a:rPr lang="cs-CZ" dirty="0" smtClean="0"/>
              <a:t>24/7 nonstop život</a:t>
            </a:r>
          </a:p>
          <a:p>
            <a:endParaRPr lang="cs-CZ" dirty="0" smtClean="0"/>
          </a:p>
          <a:p>
            <a:r>
              <a:rPr lang="cs-CZ" dirty="0" smtClean="0"/>
              <a:t>Umělé osvětlení</a:t>
            </a:r>
          </a:p>
          <a:p>
            <a:endParaRPr lang="cs-CZ" dirty="0" smtClean="0"/>
          </a:p>
          <a:p>
            <a:r>
              <a:rPr lang="cs-CZ" dirty="0" smtClean="0"/>
              <a:t>Elektronické přístroje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6</a:t>
            </a:r>
            <a:endParaRPr lang="cs-CZ" dirty="0"/>
          </a:p>
        </p:txBody>
      </p:sp>
      <p:pic>
        <p:nvPicPr>
          <p:cNvPr id="74758" name="Picture 6" descr="Three doctors sleeping in a corrido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04864"/>
            <a:ext cx="2952328" cy="1965407"/>
          </a:xfrm>
          <a:prstGeom prst="rect">
            <a:avLst/>
          </a:prstGeom>
          <a:noFill/>
        </p:spPr>
      </p:pic>
      <p:pic>
        <p:nvPicPr>
          <p:cNvPr id="15" name="Picture 2" descr="Výsledek obrázku pro sleep depriv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737231" cy="1822214"/>
          </a:xfrm>
          <a:prstGeom prst="rect">
            <a:avLst/>
          </a:prstGeom>
          <a:noFill/>
        </p:spPr>
      </p:pic>
      <p:pic>
        <p:nvPicPr>
          <p:cNvPr id="74760" name="Picture 8" descr="Výsledek obrázku pro 24/7 lifestyle"/>
          <p:cNvPicPr>
            <a:picLocks noChangeAspect="1" noChangeArrowheads="1"/>
          </p:cNvPicPr>
          <p:nvPr/>
        </p:nvPicPr>
        <p:blipFill>
          <a:blip r:embed="rId5" cstate="print"/>
          <a:srcRect l="17768" r="16849"/>
          <a:stretch>
            <a:fillRect/>
          </a:stretch>
        </p:blipFill>
        <p:spPr bwMode="auto">
          <a:xfrm>
            <a:off x="6516215" y="3933056"/>
            <a:ext cx="2561755" cy="1800200"/>
          </a:xfrm>
          <a:prstGeom prst="rect">
            <a:avLst/>
          </a:prstGeom>
          <a:noFill/>
        </p:spPr>
      </p:pic>
      <p:pic>
        <p:nvPicPr>
          <p:cNvPr id="74762" name="Picture 10" descr="Výsledek obrázku pro electronic devic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725144"/>
            <a:ext cx="2232248" cy="1389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liknutím zavře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8712968" cy="5627209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971600" y="566124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70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prof. MUDr. Karel </a:t>
            </a:r>
            <a:r>
              <a:rPr lang="cs-CZ" sz="2000" dirty="0" err="1" smtClean="0"/>
              <a:t>Šonka</a:t>
            </a:r>
            <a:r>
              <a:rPr lang="cs-CZ" sz="2000" dirty="0" smtClean="0"/>
              <a:t>, DrSc., </a:t>
            </a:r>
            <a:r>
              <a:rPr lang="cs-CZ" sz="2000" dirty="0" err="1" smtClean="0"/>
              <a:t>Hyde</a:t>
            </a:r>
            <a:r>
              <a:rPr lang="cs-CZ" sz="2000" dirty="0" smtClean="0"/>
              <a:t> Park, ČT 24, </a:t>
            </a:r>
            <a:r>
              <a:rPr lang="cs-CZ" sz="2000" b="1" dirty="0" smtClean="0"/>
              <a:t>31.1.2015</a:t>
            </a:r>
            <a:r>
              <a:rPr lang="cs-CZ" sz="2000" dirty="0" smtClean="0"/>
              <a:t>  </a:t>
            </a:r>
          </a:p>
          <a:p>
            <a:pPr>
              <a:buNone/>
            </a:pP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ceskatelevize.cz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specialy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hydepark</a:t>
            </a:r>
            <a:r>
              <a:rPr lang="cs-CZ" sz="2000" dirty="0" smtClean="0">
                <a:hlinkClick r:id="rId2"/>
              </a:rPr>
              <a:t>-civilizace/31.1.2015/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r>
              <a:rPr lang="cs-CZ" sz="2000" dirty="0" smtClean="0"/>
              <a:t>Prof. MUDr. Soňa </a:t>
            </a:r>
            <a:r>
              <a:rPr lang="cs-CZ" sz="2000" dirty="0" err="1" smtClean="0"/>
              <a:t>Nevšímalová</a:t>
            </a:r>
            <a:r>
              <a:rPr lang="cs-CZ" sz="2000" dirty="0" smtClean="0"/>
              <a:t>, DrSc., </a:t>
            </a:r>
            <a:r>
              <a:rPr lang="cs-CZ" sz="2000" dirty="0" err="1" smtClean="0"/>
              <a:t>Hyde</a:t>
            </a:r>
            <a:r>
              <a:rPr lang="cs-CZ" sz="2000" dirty="0" smtClean="0"/>
              <a:t> Park ČT 24, </a:t>
            </a:r>
            <a:r>
              <a:rPr lang="cs-CZ" sz="2000" b="1" dirty="0" smtClean="0"/>
              <a:t>3. 11. 2011</a:t>
            </a:r>
          </a:p>
          <a:p>
            <a:pPr>
              <a:buNone/>
            </a:pPr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ceskatelevize.cz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ivysilani</a:t>
            </a:r>
            <a:r>
              <a:rPr lang="cs-CZ" sz="2000" dirty="0" smtClean="0">
                <a:hlinkClick r:id="rId3"/>
              </a:rPr>
              <a:t>/10252839638-</a:t>
            </a:r>
            <a:r>
              <a:rPr lang="cs-CZ" sz="2000" dirty="0" err="1" smtClean="0">
                <a:hlinkClick r:id="rId3"/>
              </a:rPr>
              <a:t>hyde</a:t>
            </a:r>
            <a:r>
              <a:rPr lang="cs-CZ" sz="2000" dirty="0" smtClean="0">
                <a:hlinkClick r:id="rId3"/>
              </a:rPr>
              <a:t>-park-ct24/211411058081103-</a:t>
            </a:r>
            <a:r>
              <a:rPr lang="cs-CZ" sz="2000" dirty="0" err="1" smtClean="0">
                <a:hlinkClick r:id="rId3"/>
              </a:rPr>
              <a:t>hyde</a:t>
            </a:r>
            <a:r>
              <a:rPr lang="cs-CZ" sz="2000" dirty="0" smtClean="0">
                <a:hlinkClick r:id="rId3"/>
              </a:rPr>
              <a:t>-park</a:t>
            </a:r>
            <a:r>
              <a:rPr lang="cs-CZ" sz="2000" dirty="0" smtClean="0"/>
              <a:t> 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accent1"/>
                </a:solidFill>
              </a:rPr>
              <a:t>Prevalence obezity a subjektivní délka spánku v USA </a:t>
            </a:r>
            <a:endParaRPr lang="cs-CZ" sz="28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graf_obezi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5988" t="8415" r="6630" b="4097"/>
          <a:stretch>
            <a:fillRect/>
          </a:stretch>
        </p:blipFill>
        <p:spPr>
          <a:xfrm>
            <a:off x="899592" y="1556792"/>
            <a:ext cx="7200800" cy="4361030"/>
          </a:xfrm>
        </p:spPr>
      </p:pic>
      <p:sp>
        <p:nvSpPr>
          <p:cNvPr id="5" name="TextovéPole 8"/>
          <p:cNvSpPr txBox="1">
            <a:spLocks noChangeArrowheads="1"/>
          </p:cNvSpPr>
          <p:nvPr/>
        </p:nvSpPr>
        <p:spPr bwMode="auto">
          <a:xfrm>
            <a:off x="899592" y="5949280"/>
            <a:ext cx="7848872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400" dirty="0">
                <a:latin typeface="Calibri" pitchFamily="34" charset="0"/>
              </a:rPr>
              <a:t>Van </a:t>
            </a:r>
            <a:r>
              <a:rPr lang="cs-CZ" sz="1400" dirty="0" err="1">
                <a:latin typeface="Calibri" pitchFamily="34" charset="0"/>
              </a:rPr>
              <a:t>Cauter</a:t>
            </a:r>
            <a:r>
              <a:rPr lang="cs-CZ" sz="1400" dirty="0">
                <a:latin typeface="Calibri" pitchFamily="34" charset="0"/>
              </a:rPr>
              <a:t> E. </a:t>
            </a:r>
            <a:r>
              <a:rPr lang="cs-CZ" sz="1400" dirty="0" err="1">
                <a:latin typeface="Calibri" pitchFamily="34" charset="0"/>
              </a:rPr>
              <a:t>et</a:t>
            </a:r>
            <a:r>
              <a:rPr lang="cs-CZ" sz="1400" dirty="0">
                <a:latin typeface="Calibri" pitchFamily="34" charset="0"/>
              </a:rPr>
              <a:t> </a:t>
            </a:r>
            <a:r>
              <a:rPr lang="cs-CZ" sz="1400" dirty="0" err="1">
                <a:latin typeface="Calibri" pitchFamily="34" charset="0"/>
              </a:rPr>
              <a:t>al</a:t>
            </a:r>
            <a:r>
              <a:rPr lang="cs-CZ" sz="1400" dirty="0" smtClean="0">
                <a:latin typeface="Calibri" pitchFamily="34" charset="0"/>
              </a:rPr>
              <a:t>. (2008) </a:t>
            </a:r>
            <a:r>
              <a:rPr lang="cs-CZ" sz="1400" dirty="0" err="1">
                <a:latin typeface="Calibri" pitchFamily="34" charset="0"/>
              </a:rPr>
              <a:t>Metabolic</a:t>
            </a:r>
            <a:r>
              <a:rPr lang="cs-CZ" sz="1400" dirty="0">
                <a:latin typeface="Calibri" pitchFamily="34" charset="0"/>
              </a:rPr>
              <a:t> </a:t>
            </a:r>
            <a:r>
              <a:rPr lang="cs-CZ" sz="1400" dirty="0" err="1">
                <a:latin typeface="Calibri" pitchFamily="34" charset="0"/>
              </a:rPr>
              <a:t>consequences</a:t>
            </a:r>
            <a:r>
              <a:rPr lang="cs-CZ" sz="1400" dirty="0">
                <a:latin typeface="Calibri" pitchFamily="34" charset="0"/>
              </a:rPr>
              <a:t> </a:t>
            </a:r>
            <a:r>
              <a:rPr lang="cs-CZ" sz="1400" dirty="0" err="1">
                <a:latin typeface="Calibri" pitchFamily="34" charset="0"/>
              </a:rPr>
              <a:t>of</a:t>
            </a:r>
            <a:r>
              <a:rPr lang="cs-CZ" sz="1400" dirty="0">
                <a:latin typeface="Calibri" pitchFamily="34" charset="0"/>
              </a:rPr>
              <a:t> </a:t>
            </a:r>
            <a:r>
              <a:rPr lang="cs-CZ" sz="1400" dirty="0" err="1">
                <a:latin typeface="Calibri" pitchFamily="34" charset="0"/>
              </a:rPr>
              <a:t>sleep</a:t>
            </a:r>
            <a:r>
              <a:rPr lang="cs-CZ" sz="1400" dirty="0">
                <a:latin typeface="Calibri" pitchFamily="34" charset="0"/>
              </a:rPr>
              <a:t> </a:t>
            </a:r>
            <a:r>
              <a:rPr lang="cs-CZ" sz="1400" dirty="0" err="1">
                <a:latin typeface="Calibri" pitchFamily="34" charset="0"/>
              </a:rPr>
              <a:t>and</a:t>
            </a:r>
            <a:r>
              <a:rPr lang="cs-CZ" sz="1400" dirty="0">
                <a:latin typeface="Calibri" pitchFamily="34" charset="0"/>
              </a:rPr>
              <a:t> </a:t>
            </a:r>
            <a:r>
              <a:rPr lang="cs-CZ" sz="1400" dirty="0" err="1">
                <a:latin typeface="Calibri" pitchFamily="34" charset="0"/>
              </a:rPr>
              <a:t>sleep</a:t>
            </a:r>
            <a:r>
              <a:rPr lang="cs-CZ" sz="1400" dirty="0">
                <a:latin typeface="Calibri" pitchFamily="34" charset="0"/>
              </a:rPr>
              <a:t> </a:t>
            </a:r>
            <a:r>
              <a:rPr lang="cs-CZ" sz="1400" dirty="0" err="1" smtClean="0">
                <a:latin typeface="Calibri" pitchFamily="34" charset="0"/>
              </a:rPr>
              <a:t>loss</a:t>
            </a:r>
            <a:r>
              <a:rPr lang="cs-CZ" sz="1400" dirty="0">
                <a:latin typeface="Calibri" pitchFamily="34" charset="0"/>
              </a:rPr>
              <a:t>.</a:t>
            </a:r>
            <a:r>
              <a:rPr lang="cs-CZ" sz="1400" dirty="0" smtClean="0">
                <a:latin typeface="Calibri" pitchFamily="34" charset="0"/>
              </a:rPr>
              <a:t> </a:t>
            </a:r>
            <a:r>
              <a:rPr lang="cs-CZ" sz="1400" i="1" dirty="0" err="1" smtClean="0">
                <a:latin typeface="Calibri" pitchFamily="34" charset="0"/>
              </a:rPr>
              <a:t>Sleep</a:t>
            </a:r>
            <a:r>
              <a:rPr lang="cs-CZ" sz="1400" i="1" dirty="0" smtClean="0">
                <a:latin typeface="Calibri" pitchFamily="34" charset="0"/>
              </a:rPr>
              <a:t> Med</a:t>
            </a:r>
            <a:r>
              <a:rPr lang="cs-CZ" sz="1400" dirty="0" smtClean="0">
                <a:latin typeface="Calibri" pitchFamily="34" charset="0"/>
              </a:rPr>
              <a:t> 9:23-28.</a:t>
            </a:r>
            <a:endParaRPr lang="cs-CZ" sz="1400" dirty="0">
              <a:latin typeface="Calibri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</a:rPr>
              <a:t>Epidemiologické studie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obsah 9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206208"/>
          </a:xfrm>
        </p:spPr>
        <p:txBody>
          <a:bodyPr anchor="ctr">
            <a:normAutofit fontScale="85000" lnSpcReduction="20000"/>
          </a:bodyPr>
          <a:lstStyle/>
          <a:p>
            <a:pPr marL="514350" indent="-336550" eaLnBrk="1" hangingPunct="1">
              <a:lnSpc>
                <a:spcPct val="110000"/>
              </a:lnSpc>
              <a:buFont typeface="Arial" charset="0"/>
              <a:buNone/>
            </a:pPr>
            <a:r>
              <a:rPr lang="cs-CZ" sz="2900" b="1" dirty="0" smtClean="0"/>
              <a:t>Zdravotní rizika spojená se spánkem &lt; 6 hodin (chronická spánková deprivace)</a:t>
            </a:r>
          </a:p>
          <a:p>
            <a:pPr marL="514350" indent="-336550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2800" dirty="0" smtClean="0"/>
              <a:t>	Obezita</a:t>
            </a:r>
          </a:p>
          <a:p>
            <a:pPr marL="514350" indent="-336550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2800" dirty="0" smtClean="0"/>
              <a:t>	Diabetes </a:t>
            </a:r>
            <a:r>
              <a:rPr lang="cs-CZ" sz="2800" dirty="0" err="1" smtClean="0"/>
              <a:t>mellitus</a:t>
            </a:r>
            <a:endParaRPr lang="cs-CZ" sz="2800" dirty="0" smtClean="0"/>
          </a:p>
          <a:p>
            <a:pPr marL="514350" indent="-336550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2800" dirty="0" smtClean="0"/>
              <a:t>	Hypertenze</a:t>
            </a:r>
          </a:p>
          <a:p>
            <a:pPr marL="514350" indent="-336550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2800" dirty="0" smtClean="0"/>
              <a:t>	Metabolický syndrom</a:t>
            </a:r>
          </a:p>
          <a:p>
            <a:pPr marL="514350" indent="-336550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2800" dirty="0" smtClean="0"/>
              <a:t>	Kardiovaskulární onemocnění</a:t>
            </a:r>
          </a:p>
          <a:p>
            <a:pPr marL="514350" indent="-336550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2800" dirty="0" smtClean="0"/>
              <a:t>	OSA</a:t>
            </a:r>
          </a:p>
          <a:p>
            <a:pPr marL="514350" indent="-336550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2800" dirty="0" smtClean="0"/>
              <a:t>	Úzkost, deprese</a:t>
            </a:r>
          </a:p>
          <a:p>
            <a:pPr marL="514350" indent="-336550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2800" dirty="0" smtClean="0">
                <a:cs typeface="Arial" charset="0"/>
              </a:rPr>
              <a:t>	↑</a:t>
            </a:r>
            <a:r>
              <a:rPr lang="cs-CZ" sz="2800" dirty="0" smtClean="0"/>
              <a:t>Mortalita </a:t>
            </a:r>
          </a:p>
          <a:p>
            <a:pPr marL="514350" indent="-336550" eaLnBrk="1" hangingPunct="1">
              <a:buFont typeface="Arial" charset="0"/>
              <a:buNone/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0A51-6391-4C30-8EF4-72360B5213A8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55507</TotalTime>
  <Words>5262</Words>
  <Application>Microsoft Office PowerPoint</Application>
  <PresentationFormat>Předvádění na obrazovce (4:3)</PresentationFormat>
  <Paragraphs>738</Paragraphs>
  <Slides>71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81" baseType="lpstr">
      <vt:lpstr>Arial</vt:lpstr>
      <vt:lpstr>Calibri</vt:lpstr>
      <vt:lpstr>Courier New</vt:lpstr>
      <vt:lpstr>Franklin Gothic Book</vt:lpstr>
      <vt:lpstr>Georgia</vt:lpstr>
      <vt:lpstr>Symbol</vt:lpstr>
      <vt:lpstr>Times New Roman</vt:lpstr>
      <vt:lpstr>Wingdings</vt:lpstr>
      <vt:lpstr>Wingdings 2</vt:lpstr>
      <vt:lpstr>Administrativní</vt:lpstr>
      <vt:lpstr>Spánek a obezita</vt:lpstr>
      <vt:lpstr>0snova</vt:lpstr>
      <vt:lpstr>Fyziologické funkce během spánku</vt:lpstr>
      <vt:lpstr>Fyziologické aspekty spánku</vt:lpstr>
      <vt:lpstr>Prezentace aplikace PowerPoint</vt:lpstr>
      <vt:lpstr>Spánek</vt:lpstr>
      <vt:lpstr>Spánek a životní styl</vt:lpstr>
      <vt:lpstr>Prevalence obezity a subjektivní délka spánku v USA </vt:lpstr>
      <vt:lpstr>Epidemiologické studie</vt:lpstr>
      <vt:lpstr>   Důsledky spánkové deprivace</vt:lpstr>
      <vt:lpstr>Změny spánku indukují změny  fyziologických funkcí! </vt:lpstr>
      <vt:lpstr>Spánek a obezita: mechanizmy účinku</vt:lpstr>
      <vt:lpstr>Ad.1 Energetický přívod</vt:lpstr>
      <vt:lpstr>Ad.1 Energetický přívod - ghrelin/leptin</vt:lpstr>
      <vt:lpstr>Ad.2 Energetický výdej</vt:lpstr>
      <vt:lpstr>Ad.2 Energetický výdej</vt:lpstr>
      <vt:lpstr>Ad.3 Spánková deprivace forma stresu</vt:lpstr>
      <vt:lpstr>Ad.4 Desynchronizace cirkadiánních rytmů</vt:lpstr>
      <vt:lpstr>Ad.4 Desynchronizace cirkadiánních rytmů</vt:lpstr>
      <vt:lpstr>Spánek a příjem potravy Shrnutí 1</vt:lpstr>
      <vt:lpstr>Spánek a příjem potravy Shrnutí 2</vt:lpstr>
      <vt:lpstr>Spánek a příjem potravy Shrnutí 3</vt:lpstr>
      <vt:lpstr>Spánek a příjem potravy Shrnutí 4</vt:lpstr>
      <vt:lpstr>Prezentace aplikace PowerPoint</vt:lpstr>
      <vt:lpstr>Prezentace aplikace PowerPoint</vt:lpstr>
      <vt:lpstr>Prezentace aplikace PowerPoint</vt:lpstr>
      <vt:lpstr>Epidemiologické studie</vt:lpstr>
      <vt:lpstr>Celosvětové studie spánku a obezity</vt:lpstr>
      <vt:lpstr>Studie u dospělých</vt:lpstr>
      <vt:lpstr>Studie u dospělých</vt:lpstr>
      <vt:lpstr>Studie u dospělých</vt:lpstr>
      <vt:lpstr>Studie u dospělých</vt:lpstr>
      <vt:lpstr>Studie na dvojčatech</vt:lpstr>
      <vt:lpstr>Studie na dvojčatech</vt:lpstr>
      <vt:lpstr>Studie na dvojčatech</vt:lpstr>
      <vt:lpstr>Studie u dospělých - ČR</vt:lpstr>
      <vt:lpstr>Studie u dospělých – ČR (LF MU Brno)</vt:lpstr>
      <vt:lpstr>Studie u dospělých - ČR</vt:lpstr>
      <vt:lpstr>Studie u dětí</vt:lpstr>
      <vt:lpstr>Studie u dětí</vt:lpstr>
      <vt:lpstr>Spánek a obezita u dětí – další specifika</vt:lpstr>
      <vt:lpstr>Studie u dětí</vt:lpstr>
      <vt:lpstr>Metodika -Hodnocení spánku (kvantity a kvality)  ve studiích spánku a obezity</vt:lpstr>
      <vt:lpstr>Metodika - Srovnání objektivních metod pro hodnocení spánku</vt:lpstr>
      <vt:lpstr>Metodika - Srovnání subjektivních metod pro hodnocení spánku</vt:lpstr>
      <vt:lpstr>Pittsburgh Sleep Quality Index - PSQI</vt:lpstr>
      <vt:lpstr>Metodika - Socio-ekonomické, behaviorální a zdravotní faktory spojené s krátkým spánkem</vt:lpstr>
      <vt:lpstr>Metodika - Zavádějící faktory  ve studiích spánku a obezity</vt:lpstr>
      <vt:lpstr>Prezentace aplikace PowerPoint</vt:lpstr>
      <vt:lpstr>Výsledky výzkumu na LF MU Soubor a metody</vt:lpstr>
      <vt:lpstr>Výsledky – průzkum LF MU </vt:lpstr>
      <vt:lpstr>Výsledky – průzkum LF MU </vt:lpstr>
      <vt:lpstr>Výsledky – průzkum LF MU </vt:lpstr>
      <vt:lpstr>Výsledky – průzkum LF MU </vt:lpstr>
      <vt:lpstr>Výsledky – průzkum LF MU </vt:lpstr>
      <vt:lpstr>Výsledky – průzkum LF MU </vt:lpstr>
      <vt:lpstr>Výsledky – průzkum LF MU </vt:lpstr>
      <vt:lpstr>Výsledky – průzkum LF MU </vt:lpstr>
      <vt:lpstr>Výsledky – průzkum LF MU </vt:lpstr>
      <vt:lpstr>Výsledky  - kvalita spánku a spánkové problémy</vt:lpstr>
      <vt:lpstr>Výsledky  - spánkové problémy</vt:lpstr>
      <vt:lpstr>Výsledky  - spánkové problémy</vt:lpstr>
      <vt:lpstr>Shrnutí</vt:lpstr>
      <vt:lpstr>Polemiky a kontroverze kolem spánku</vt:lpstr>
      <vt:lpstr>Budoucnost výzkumu spánku a obezity</vt:lpstr>
      <vt:lpstr>Spánek v prevenci obezity</vt:lpstr>
      <vt:lpstr>Základní pilíře zdravého životního stylu </vt:lpstr>
      <vt:lpstr>Pravidla spánkové hygieny</vt:lpstr>
      <vt:lpstr>Prezentace aplikace PowerPoint</vt:lpstr>
      <vt:lpstr>Prezentace aplikace PowerPoint</vt:lpstr>
      <vt:lpstr>Zajímavosti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Spánek a obezita</dc:title>
  <dc:creator>Zlatka</dc:creator>
  <cp:lastModifiedBy>Zlata Kapounová</cp:lastModifiedBy>
  <cp:revision>466</cp:revision>
  <dcterms:created xsi:type="dcterms:W3CDTF">2015-02-13T10:52:18Z</dcterms:created>
  <dcterms:modified xsi:type="dcterms:W3CDTF">2020-03-06T06:45:07Z</dcterms:modified>
</cp:coreProperties>
</file>