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7"/>
  </p:notesMasterIdLst>
  <p:sldIdLst>
    <p:sldId id="256" r:id="rId2"/>
    <p:sldId id="280" r:id="rId3"/>
    <p:sldId id="351" r:id="rId4"/>
    <p:sldId id="358" r:id="rId5"/>
    <p:sldId id="295" r:id="rId6"/>
    <p:sldId id="349" r:id="rId7"/>
    <p:sldId id="346" r:id="rId8"/>
    <p:sldId id="362" r:id="rId9"/>
    <p:sldId id="265" r:id="rId10"/>
    <p:sldId id="298" r:id="rId11"/>
    <p:sldId id="355" r:id="rId12"/>
    <p:sldId id="296" r:id="rId13"/>
    <p:sldId id="356" r:id="rId14"/>
    <p:sldId id="297" r:id="rId15"/>
    <p:sldId id="352" r:id="rId16"/>
    <p:sldId id="299" r:id="rId17"/>
    <p:sldId id="294" r:id="rId18"/>
    <p:sldId id="353" r:id="rId19"/>
    <p:sldId id="282" r:id="rId20"/>
    <p:sldId id="357" r:id="rId21"/>
    <p:sldId id="363" r:id="rId22"/>
    <p:sldId id="300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01" r:id="rId33"/>
    <p:sldId id="302" r:id="rId34"/>
    <p:sldId id="303" r:id="rId35"/>
    <p:sldId id="304" r:id="rId36"/>
    <p:sldId id="305" r:id="rId37"/>
    <p:sldId id="306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110" d="100"/>
          <a:sy n="110" d="100"/>
        </p:scale>
        <p:origin x="43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7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33683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sci.com/learning-theories-in-educatio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ng-theories.com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://www.nad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inum.cz/casopis/orbis-scholae" TargetMode="External"/><Relationship Id="rId11" Type="http://schemas.openxmlformats.org/officeDocument/2006/relationships/hyperlink" Target="http://www.rvp.cz/" TargetMode="External"/><Relationship Id="rId5" Type="http://schemas.openxmlformats.org/officeDocument/2006/relationships/hyperlink" Target="https://www.phil.muni.cz/journals/studia-paedagogica" TargetMode="External"/><Relationship Id="rId10" Type="http://schemas.openxmlformats.org/officeDocument/2006/relationships/hyperlink" Target="https://ezdroje.muni.cz/" TargetMode="External"/><Relationship Id="rId4" Type="http://schemas.openxmlformats.org/officeDocument/2006/relationships/hyperlink" Target="https://pages.pedf.cuni.cz/pedagogika/?lang=cs" TargetMode="External"/><Relationship Id="rId9" Type="http://schemas.openxmlformats.org/officeDocument/2006/relationships/hyperlink" Target="http://pdfweb.truni.sk/jop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pPr lvl="1"/>
            <a:r>
              <a:rPr lang="cs-CZ" dirty="0" smtClean="0"/>
              <a:t>Diverzita vzdělávacích cest, formální a informální učení</a:t>
            </a:r>
          </a:p>
          <a:p>
            <a:r>
              <a:rPr lang="cs-CZ" dirty="0" smtClean="0"/>
              <a:t>Nástup technologií</a:t>
            </a:r>
          </a:p>
          <a:p>
            <a:pPr lvl="1"/>
            <a:r>
              <a:rPr lang="cs-CZ" dirty="0" smtClean="0"/>
              <a:t>Od náhrady tradičních médií a technologie přes </a:t>
            </a:r>
            <a:r>
              <a:rPr lang="cs-CZ" dirty="0" err="1" smtClean="0"/>
              <a:t>embeded</a:t>
            </a:r>
            <a:r>
              <a:rPr lang="cs-CZ" dirty="0" smtClean="0"/>
              <a:t> </a:t>
            </a:r>
            <a:r>
              <a:rPr lang="cs-CZ" dirty="0" err="1" smtClean="0"/>
              <a:t>learnig</a:t>
            </a:r>
            <a:r>
              <a:rPr lang="cs-CZ" dirty="0" smtClean="0"/>
              <a:t>, </a:t>
            </a:r>
            <a:r>
              <a:rPr lang="cs-CZ" dirty="0" err="1" smtClean="0"/>
              <a:t>mlearning</a:t>
            </a:r>
            <a:r>
              <a:rPr lang="cs-CZ" dirty="0" smtClean="0"/>
              <a:t> až po online </a:t>
            </a:r>
            <a:r>
              <a:rPr lang="cs-CZ" dirty="0" err="1" smtClean="0"/>
              <a:t>vzdělávální</a:t>
            </a:r>
            <a:endParaRPr lang="cs-CZ" dirty="0" smtClean="0"/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pPr lvl="1"/>
            <a:r>
              <a:rPr lang="cs-CZ" dirty="0" smtClean="0"/>
              <a:t>Otázka motivace, emocí v kontextu vzdělávání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0"/>
            <a:ext cx="60198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pPr lvl="1"/>
            <a:r>
              <a:rPr lang="cs-CZ" dirty="0" smtClean="0"/>
              <a:t>Novela zákona o pedagogických pracovnících</a:t>
            </a:r>
          </a:p>
          <a:p>
            <a:pPr lvl="1"/>
            <a:r>
              <a:rPr lang="cs-CZ" dirty="0" smtClean="0"/>
              <a:t>Novela „inkluzivní“ vyhlášky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máte učitelský vzor?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www.youtube.com/watch?v=4p5286T_kn0</a:t>
            </a:r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Jaké výzvy přináší současná školní (výuková) praxe?</a:t>
            </a:r>
          </a:p>
          <a:p>
            <a:r>
              <a:rPr lang="cs-CZ" dirty="0" smtClean="0"/>
              <a:t>Jaký je rozdíl mezi mediální prezentací problémů ve školství a reálnou výukovou praxí (v konkrétní škole)?</a:t>
            </a:r>
          </a:p>
          <a:p>
            <a:r>
              <a:rPr lang="cs-CZ" dirty="0" smtClean="0"/>
              <a:t>Jak má vypadat (školní)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 a školky?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2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 smtClean="0"/>
              <a:t>Pedagogická psychologie může být chápána jako:</a:t>
            </a:r>
          </a:p>
          <a:p>
            <a:pPr lvl="1"/>
            <a:r>
              <a:rPr lang="cs-CZ" b="1" dirty="0" smtClean="0"/>
              <a:t>Vědní obor</a:t>
            </a:r>
          </a:p>
          <a:p>
            <a:pPr lvl="1"/>
            <a:r>
              <a:rPr lang="cs-CZ" b="1" dirty="0" smtClean="0"/>
              <a:t>Soubor profesí</a:t>
            </a:r>
            <a:r>
              <a:rPr lang="cs-CZ" dirty="0" smtClean="0"/>
              <a:t>, které poznatky využívají v praxi i ve výzkumu</a:t>
            </a:r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(y) pro různé skupiny (a osobní zkušenost s nimi)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„aktuálních“ témat a mediálních postav) </a:t>
            </a:r>
            <a:r>
              <a:rPr lang="mr-IN" dirty="0" smtClean="0"/>
              <a:t>–</a:t>
            </a:r>
            <a:r>
              <a:rPr lang="cs-CZ" dirty="0" smtClean="0"/>
              <a:t> která témata a kteří kolegové to jsou v současnosti?</a:t>
            </a:r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a média</a:t>
            </a:r>
            <a:endParaRPr lang="cs-CZ" dirty="0"/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2108200"/>
            <a:ext cx="812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5191"/>
            <a:ext cx="9074150" cy="70128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dirty="0" err="1" smtClean="0"/>
              <a:t>Kontakt</a:t>
            </a:r>
            <a:r>
              <a:rPr lang="cs-CZ" dirty="0" smtClean="0"/>
              <a:t> (přednášky)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10:00-11:00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  <p:extLst>
      <p:ext uri="{BB962C8B-B14F-4D97-AF65-F5344CB8AC3E}">
        <p14:creationId xmlns:p14="http://schemas.microsoft.com/office/powerpoint/2010/main" val="22666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změnila škola v uplynulých letech?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si na následující otázky: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 smtClean="0"/>
              <a:t>leží na </a:t>
            </a:r>
            <a:r>
              <a:rPr lang="cs-CZ" sz="2200" b="1" dirty="0" smtClean="0"/>
              <a:t>průniku řady věd</a:t>
            </a:r>
            <a:r>
              <a:rPr lang="cs-CZ" sz="2200" dirty="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/>
              <a:t>Z psychologie</a:t>
            </a:r>
            <a:r>
              <a:rPr lang="cs-CZ" sz="2000" dirty="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/>
              <a:t>Z pedagogiky</a:t>
            </a:r>
            <a:r>
              <a:rPr lang="cs-CZ" sz="2000" dirty="0" smtClean="0"/>
              <a:t> ji ovlivňují didaktika (o společných a rozdílných oblastech viz </a:t>
            </a:r>
            <a:r>
              <a:rPr lang="cs-CZ" sz="2000" dirty="0" err="1" smtClean="0"/>
              <a:t>Kansanen</a:t>
            </a:r>
            <a:r>
              <a:rPr lang="cs-CZ" sz="2000" dirty="0" smtClean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dirty="0" smtClean="0"/>
              <a:t>Situování</a:t>
            </a:r>
            <a:r>
              <a:rPr lang="cs-CZ" sz="2200" dirty="0" smtClean="0"/>
              <a:t> pedagogické psychologie </a:t>
            </a:r>
            <a:r>
              <a:rPr lang="cs-CZ" sz="2200" b="1" dirty="0" smtClean="0"/>
              <a:t>v rámci humanitních věd je ovlivněno historickou tradicí</a:t>
            </a:r>
            <a:r>
              <a:rPr lang="cs-CZ" sz="2200" dirty="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ve většině evropských států, v USA, Kanadě, Austrálii je řazena mezi </a:t>
            </a:r>
            <a:r>
              <a:rPr lang="cs-CZ" sz="2000" b="1" dirty="0" smtClean="0"/>
              <a:t>psychologické vědy</a:t>
            </a:r>
            <a:r>
              <a:rPr lang="cs-CZ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Německu a ve skandinávských zemích bývala počítána mezi </a:t>
            </a:r>
            <a:r>
              <a:rPr lang="cs-CZ" sz="2000" b="1" dirty="0" smtClean="0"/>
              <a:t>vědy pedagogické</a:t>
            </a:r>
            <a:r>
              <a:rPr lang="cs-CZ" sz="2000" dirty="0" smtClean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V současnosti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sciences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zakončení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předmět je zakončen písemnou </a:t>
            </a:r>
            <a:r>
              <a:rPr lang="cs-CZ" dirty="0" smtClean="0"/>
              <a:t>zkouškou (test); </a:t>
            </a:r>
            <a:r>
              <a:rPr lang="cs-CZ" dirty="0"/>
              <a:t>do celkového hodnocení vstupují body za průběžnou přípravu a práci v seminářích. </a:t>
            </a:r>
            <a:endParaRPr lang="cs-CZ" dirty="0" smtClean="0"/>
          </a:p>
          <a:p>
            <a:r>
              <a:rPr lang="cs-CZ" dirty="0" smtClean="0"/>
              <a:t>Bodovány </a:t>
            </a:r>
            <a:r>
              <a:rPr lang="cs-CZ" dirty="0"/>
              <a:t>jsou tyto činnosti studenta: </a:t>
            </a:r>
            <a:endParaRPr lang="cs-CZ" dirty="0" smtClean="0"/>
          </a:p>
          <a:p>
            <a:pPr lvl="1"/>
            <a:r>
              <a:rPr lang="cs-CZ" dirty="0" smtClean="0"/>
              <a:t>dle </a:t>
            </a:r>
            <a:r>
              <a:rPr lang="cs-CZ" dirty="0"/>
              <a:t>zadání vyučujícího, studuje povinnou a doporučenou literaturu </a:t>
            </a:r>
            <a:endParaRPr lang="cs-CZ" dirty="0" smtClean="0"/>
          </a:p>
          <a:p>
            <a:pPr lvl="1"/>
            <a:r>
              <a:rPr lang="cs-CZ" dirty="0" smtClean="0"/>
              <a:t>aktivně </a:t>
            </a:r>
            <a:r>
              <a:rPr lang="cs-CZ" dirty="0"/>
              <a:t>se zapojuje do výuky; </a:t>
            </a:r>
            <a:endParaRPr lang="cs-CZ" dirty="0" smtClean="0"/>
          </a:p>
          <a:p>
            <a:pPr lvl="1"/>
            <a:r>
              <a:rPr lang="cs-CZ" dirty="0" smtClean="0"/>
              <a:t>příprava anotace a </a:t>
            </a:r>
            <a:r>
              <a:rPr lang="cs-CZ" dirty="0"/>
              <a:t>prezentace posteru v semináři</a:t>
            </a:r>
          </a:p>
        </p:txBody>
      </p:sp>
    </p:spTree>
    <p:extLst>
      <p:ext uri="{BB962C8B-B14F-4D97-AF65-F5344CB8AC3E}">
        <p14:creationId xmlns:p14="http://schemas.microsoft.com/office/powerpoint/2010/main" val="2387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Instrukce k posteru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Téma dle vlastního výběru v rámci okruhů vymezených sylabem (může být teoretické, výzkumné, kazuistické) </a:t>
            </a:r>
          </a:p>
          <a:p>
            <a:r>
              <a:rPr lang="cs-CZ" dirty="0" smtClean="0"/>
              <a:t>Téma zajímavé pro autora, dostatečně úzce vymezeno (věk žáků, typ školy atp.), důraz na subjektivní praktickou využitelnost (např. návaznost na projekt DP, praxi atp.)</a:t>
            </a:r>
          </a:p>
          <a:p>
            <a:r>
              <a:rPr lang="cs-CZ" dirty="0" smtClean="0"/>
              <a:t>Publikem není vyučující ale spolužáci (diskuse o tématech možná v předcházejících seminářích i v online diskusním fóru) </a:t>
            </a:r>
          </a:p>
          <a:p>
            <a:endParaRPr lang="cs-CZ" dirty="0" smtClean="0"/>
          </a:p>
          <a:p>
            <a:r>
              <a:rPr lang="cs-CZ" dirty="0" smtClean="0"/>
              <a:t>Formální požadavky na postery</a:t>
            </a:r>
          </a:p>
          <a:p>
            <a:pPr marL="654050" lvl="2" indent="0">
              <a:buNone/>
            </a:pPr>
            <a:r>
              <a:rPr lang="cs-CZ" dirty="0" smtClean="0"/>
              <a:t>1. krok - anotace max. 250 slov, dva základní prameny (do  30.3.), vložit 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endParaRPr lang="cs-CZ" dirty="0" smtClean="0"/>
          </a:p>
          <a:p>
            <a:pPr marL="654050" lvl="2" indent="0">
              <a:buNone/>
            </a:pPr>
            <a:r>
              <a:rPr lang="cs-CZ" i="1" dirty="0" smtClean="0"/>
              <a:t>- Pro vzor možno využít anotace z pedagogických časopisů</a:t>
            </a:r>
          </a:p>
          <a:p>
            <a:pPr marL="654050" lvl="2" indent="0">
              <a:buNone/>
            </a:pPr>
            <a:r>
              <a:rPr lang="cs-CZ" dirty="0" smtClean="0"/>
              <a:t>2. příprava a prezentace posteru (poslední seminář)</a:t>
            </a:r>
          </a:p>
          <a:p>
            <a:pPr marL="654050" lvl="2" indent="0">
              <a:buNone/>
            </a:pPr>
            <a:r>
              <a:rPr lang="cs-CZ" dirty="0" smtClean="0"/>
              <a:t>Formát A1, název, autor, prameny (možno handout)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rozdělení do dvou skupin – prezentující a publikum + hodnocení (kritéria užitečnost informací a způsob prezentace)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294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Zpočátku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více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zaměřena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vmímání</a:t>
            </a:r>
            <a:endParaRPr lang="en-GB" altLang="cs-CZ" dirty="0" smtClean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dirty="0" smtClean="0"/>
              <a:t>(</a:t>
            </a:r>
            <a:r>
              <a:rPr lang="cs-CZ" altLang="cs-CZ" i="1" dirty="0" smtClean="0"/>
              <a:t>„C</a:t>
            </a:r>
            <a:r>
              <a:rPr lang="en-GB" altLang="cs-CZ" i="1" dirty="0" err="1" smtClean="0"/>
              <a:t>elek</a:t>
            </a:r>
            <a:r>
              <a:rPr lang="en-GB" altLang="cs-CZ" i="1" dirty="0" smtClean="0"/>
              <a:t> je </a:t>
            </a:r>
            <a:r>
              <a:rPr lang="en-GB" altLang="cs-CZ" i="1" dirty="0" err="1" smtClean="0"/>
              <a:t>víc</a:t>
            </a:r>
            <a:r>
              <a:rPr lang="en-GB" altLang="cs-CZ" i="1" dirty="0" smtClean="0"/>
              <a:t>, </a:t>
            </a:r>
            <a:r>
              <a:rPr lang="en-GB" altLang="cs-CZ" i="1" dirty="0" err="1" smtClean="0"/>
              <a:t>než</a:t>
            </a:r>
            <a:r>
              <a:rPr lang="en-GB" altLang="cs-CZ" i="1" dirty="0" smtClean="0"/>
              <a:t> </a:t>
            </a:r>
            <a:r>
              <a:rPr lang="en-GB" altLang="cs-CZ" i="1" dirty="0" err="1" smtClean="0"/>
              <a:t>souhrn</a:t>
            </a:r>
            <a:r>
              <a:rPr lang="en-GB" altLang="cs-CZ" i="1" dirty="0" smtClean="0"/>
              <a:t> </a:t>
            </a:r>
            <a:r>
              <a:rPr lang="en-GB" altLang="cs-CZ" i="1" dirty="0" err="1" smtClean="0"/>
              <a:t>částí</a:t>
            </a:r>
            <a:r>
              <a:rPr lang="cs-CZ" altLang="cs-CZ" i="1" dirty="0" smtClean="0"/>
              <a:t>...“ ;)</a:t>
            </a:r>
            <a:endParaRPr lang="en-GB" altLang="cs-CZ" i="1" dirty="0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dirty="0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dirty="0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smtClean="0"/>
              <a:t>W</a:t>
            </a:r>
            <a:r>
              <a:rPr lang="en-GB" altLang="cs-CZ" dirty="0" smtClean="0"/>
              <a:t>. </a:t>
            </a:r>
            <a:r>
              <a:rPr lang="en-GB" altLang="cs-CZ" dirty="0" err="1" smtClean="0"/>
              <a:t>Köhler</a:t>
            </a:r>
            <a:endParaRPr lang="en-GB" altLang="cs-CZ" dirty="0" smtClean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Pokus</a:t>
            </a:r>
            <a:r>
              <a:rPr lang="en-GB" altLang="cs-CZ" dirty="0" smtClean="0"/>
              <a:t> se </a:t>
            </a:r>
            <a:r>
              <a:rPr lang="en-GB" altLang="cs-CZ" dirty="0" err="1" smtClean="0"/>
              <a:t>šimpanzem</a:t>
            </a:r>
            <a:r>
              <a:rPr lang="en-GB" altLang="cs-CZ" dirty="0" smtClean="0"/>
              <a:t> a </a:t>
            </a:r>
            <a:r>
              <a:rPr lang="en-GB" altLang="cs-CZ" dirty="0" err="1" smtClean="0"/>
              <a:t>banánem</a:t>
            </a:r>
            <a:endParaRPr lang="en-GB" altLang="cs-CZ" dirty="0" smtClean="0"/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podstatou</a:t>
            </a:r>
            <a:r>
              <a:rPr lang="en-GB" altLang="cs-CZ" dirty="0" smtClean="0"/>
              <a:t> „</a:t>
            </a:r>
            <a:r>
              <a:rPr lang="en-GB" altLang="cs-CZ" dirty="0" err="1" smtClean="0"/>
              <a:t>vhled</a:t>
            </a:r>
            <a:r>
              <a:rPr lang="en-GB" altLang="cs-CZ" dirty="0" smtClean="0"/>
              <a:t>“ do </a:t>
            </a:r>
            <a:r>
              <a:rPr lang="en-GB" altLang="cs-CZ" dirty="0" err="1" smtClean="0"/>
              <a:t>situace</a:t>
            </a:r>
            <a:r>
              <a:rPr lang="en-GB" altLang="cs-CZ" dirty="0" smtClean="0"/>
              <a:t>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smtClean="0"/>
              <a:t>(„aha moment“</a:t>
            </a:r>
            <a:r>
              <a:rPr lang="cs-CZ" altLang="cs-CZ" dirty="0" smtClean="0"/>
              <a:t> v procesu učení</a:t>
            </a:r>
            <a:r>
              <a:rPr lang="en-GB" altLang="cs-CZ" dirty="0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nová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etapa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výzkumu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učení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myšlení</a:t>
            </a:r>
            <a:r>
              <a:rPr lang="en-GB" altLang="cs-CZ" dirty="0" smtClean="0"/>
              <a:t> a </a:t>
            </a:r>
            <a:r>
              <a:rPr lang="en-GB" altLang="cs-CZ" dirty="0" err="1" smtClean="0"/>
              <a:t>řešení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problémů</a:t>
            </a:r>
            <a:r>
              <a:rPr lang="cs-CZ" altLang="cs-CZ" dirty="0" smtClean="0"/>
              <a:t> (mj. sociální učení – Bandura - </a:t>
            </a:r>
            <a:r>
              <a:rPr lang="en-GB" altLang="cs-CZ" sz="1323" dirty="0">
                <a:hlinkClick r:id="rId3"/>
              </a:rPr>
              <a:t>http://www.healthyinfluence.com/Primer/modeling.htm</a:t>
            </a:r>
            <a:r>
              <a:rPr lang="cs-CZ" altLang="cs-CZ" dirty="0" smtClean="0"/>
              <a:t>)</a:t>
            </a:r>
            <a:endParaRPr lang="en-GB" altLang="cs-CZ" dirty="0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dirty="0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6" y="412350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263" y="3059757"/>
            <a:ext cx="3076015" cy="1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</a:t>
            </a:r>
            <a:r>
              <a:rPr lang="en-US" dirty="0" err="1" smtClean="0"/>
              <a:t>Jiří</a:t>
            </a:r>
            <a:r>
              <a:rPr lang="en-US" dirty="0" smtClean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Mnoho různých pojetí</a:t>
            </a:r>
          </a:p>
          <a:p>
            <a:pPr lvl="1"/>
            <a:r>
              <a:rPr lang="cs-CZ" dirty="0">
                <a:hlinkClick r:id="rId3"/>
              </a:rPr>
              <a:t>https://teacherofsci.com/learning-theories-in-education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4"/>
              </a:rPr>
              <a:t>https://www.learning-theories.com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(…)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</a:t>
            </a:r>
            <a:r>
              <a:rPr lang="cs-CZ" i="1" dirty="0" smtClean="0"/>
              <a:t>. </a:t>
            </a:r>
            <a:r>
              <a:rPr lang="cs-CZ" i="1" dirty="0"/>
              <a:t>Praktický průvodce strategiemi vyučování</a:t>
            </a:r>
            <a:r>
              <a:rPr lang="cs-CZ" i="1" dirty="0" smtClean="0"/>
              <a:t>.</a:t>
            </a:r>
            <a:r>
              <a:rPr lang="cs-CZ" dirty="0" smtClean="0"/>
              <a:t> 3. vyd. </a:t>
            </a:r>
            <a:r>
              <a:rPr lang="cs-CZ" dirty="0"/>
              <a:t>Praha: Portál, </a:t>
            </a:r>
            <a:r>
              <a:rPr lang="cs-CZ" dirty="0" smtClean="0"/>
              <a:t>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>
                <a:hlinkClick r:id="rId4"/>
              </a:rPr>
              <a:t>Pedagogika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5"/>
              </a:rPr>
              <a:t>Studia </a:t>
            </a:r>
            <a:r>
              <a:rPr lang="cs-CZ" sz="1600" dirty="0" err="1" smtClean="0">
                <a:hlinkClick r:id="rId5"/>
              </a:rPr>
              <a:t>Paedagogica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6"/>
              </a:rPr>
              <a:t>Orbis </a:t>
            </a:r>
            <a:r>
              <a:rPr lang="cs-CZ" sz="1600" dirty="0" err="1" smtClean="0">
                <a:hlinkClick r:id="rId6"/>
              </a:rPr>
              <a:t>Scholae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7"/>
              </a:rPr>
              <a:t>Pedagogická orientace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8"/>
              </a:rPr>
              <a:t>Komenský</a:t>
            </a:r>
            <a:r>
              <a:rPr lang="cs-CZ" sz="1600" dirty="0" smtClean="0"/>
              <a:t>, </a:t>
            </a:r>
            <a:r>
              <a:rPr lang="en-US" sz="1600" dirty="0" err="1" smtClean="0">
                <a:hlinkClick r:id="rId9"/>
              </a:rPr>
              <a:t>Pedagogický</a:t>
            </a:r>
            <a:r>
              <a:rPr lang="en-US" sz="1600" dirty="0" smtClean="0">
                <a:hlinkClick r:id="rId9"/>
              </a:rPr>
              <a:t> </a:t>
            </a:r>
            <a:r>
              <a:rPr lang="en-US" sz="1600" dirty="0" err="1" smtClean="0">
                <a:hlinkClick r:id="rId9"/>
              </a:rPr>
              <a:t>časopis</a:t>
            </a:r>
            <a:r>
              <a:rPr lang="en-US" sz="1600" dirty="0" smtClean="0">
                <a:hlinkClick r:id="rId9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r>
              <a:rPr lang="cs-CZ" sz="1600" smtClean="0"/>
              <a:t>…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</a:t>
            </a:r>
            <a:r>
              <a:rPr lang="cs-CZ" sz="1600" dirty="0"/>
              <a:t>) - </a:t>
            </a:r>
            <a:r>
              <a:rPr lang="cs-CZ" sz="1600" dirty="0">
                <a:hlinkClick r:id="rId10"/>
              </a:rPr>
              <a:t>https://ezdroje.muni.cz</a:t>
            </a:r>
            <a:r>
              <a:rPr lang="cs-CZ" sz="1600" dirty="0" smtClean="0">
                <a:hlinkClick r:id="rId10"/>
              </a:rPr>
              <a:t>/</a:t>
            </a:r>
            <a:r>
              <a:rPr lang="cs-CZ" sz="1600" dirty="0" smtClean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11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91084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v rámci výkladu i literatury se střídají perspektivy </a:t>
            </a:r>
          </a:p>
          <a:p>
            <a:pPr lvl="1" eaLnBrk="1" hangingPunct="1"/>
            <a:r>
              <a:rPr lang="cs-CZ" b="1" smtClean="0"/>
              <a:t>jedinec</a:t>
            </a:r>
            <a:r>
              <a:rPr lang="cs-CZ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smtClean="0"/>
              <a:t>sociální skupiny</a:t>
            </a:r>
            <a:r>
              <a:rPr lang="cs-CZ" smtClean="0"/>
              <a:t>, jejich dynamika a vliv (rodina, školní třída, škola)</a:t>
            </a:r>
          </a:p>
          <a:p>
            <a:pPr lvl="1" eaLnBrk="1" hangingPunct="1"/>
            <a:r>
              <a:rPr lang="cs-CZ" b="1" smtClean="0"/>
              <a:t>teorie, metody</a:t>
            </a:r>
            <a:r>
              <a:rPr lang="cs-CZ" smtClean="0"/>
              <a:t> ev. intervence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719</TotalTime>
  <Words>4382</Words>
  <Application>Microsoft Office PowerPoint</Application>
  <PresentationFormat>Vlastní</PresentationFormat>
  <Paragraphs>499</Paragraphs>
  <Slides>75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4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 (přednášky)</vt:lpstr>
      <vt:lpstr>Požadavky k zakončení kurzu</vt:lpstr>
      <vt:lpstr>Instrukce k posteru </vt:lpstr>
      <vt:lpstr>Literatura</vt:lpstr>
      <vt:lpstr>Doplňující literatura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Učitelská profese</vt:lpstr>
      <vt:lpstr>Jaký máte učitelský vzor?</vt:lpstr>
      <vt:lpstr>Učitelská profese 2</vt:lpstr>
      <vt:lpstr>Prezentace aplikace PowerPoint</vt:lpstr>
      <vt:lpstr>Hm.</vt:lpstr>
      <vt:lpstr>Pozor na různé významy pojmu!</vt:lpstr>
      <vt:lpstr>Škola a média</vt:lpstr>
      <vt:lpstr>Pedagogická psychologie</vt:lpstr>
      <vt:lpstr>Změny v přístupech ke školnímu učení (dle Mayer, 1992)</vt:lpstr>
      <vt:lpstr>Změny v oboru v minulém století</vt:lpstr>
      <vt:lpstr>Jak se změnila škola v uplynulých letech?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74</cp:revision>
  <dcterms:modified xsi:type="dcterms:W3CDTF">2020-03-04T08:43:52Z</dcterms:modified>
</cp:coreProperties>
</file>