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8" r:id="rId3"/>
    <p:sldId id="259" r:id="rId4"/>
    <p:sldId id="260" r:id="rId5"/>
    <p:sldId id="261" r:id="rId6"/>
    <p:sldId id="349" r:id="rId7"/>
    <p:sldId id="262" r:id="rId8"/>
    <p:sldId id="263" r:id="rId9"/>
    <p:sldId id="264" r:id="rId10"/>
    <p:sldId id="265" r:id="rId11"/>
    <p:sldId id="326" r:id="rId12"/>
    <p:sldId id="327" r:id="rId13"/>
    <p:sldId id="266" r:id="rId14"/>
    <p:sldId id="267" r:id="rId15"/>
    <p:sldId id="268" r:id="rId16"/>
    <p:sldId id="324" r:id="rId17"/>
    <p:sldId id="325" r:id="rId18"/>
    <p:sldId id="342" r:id="rId19"/>
    <p:sldId id="343" r:id="rId20"/>
    <p:sldId id="328" r:id="rId21"/>
    <p:sldId id="350" r:id="rId22"/>
    <p:sldId id="329" r:id="rId23"/>
    <p:sldId id="36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0" r:id="rId34"/>
    <p:sldId id="339" r:id="rId35"/>
    <p:sldId id="269" r:id="rId36"/>
    <p:sldId id="341" r:id="rId37"/>
    <p:sldId id="272" r:id="rId38"/>
    <p:sldId id="270" r:id="rId39"/>
    <p:sldId id="271" r:id="rId40"/>
    <p:sldId id="273" r:id="rId41"/>
    <p:sldId id="344" r:id="rId42"/>
    <p:sldId id="345" r:id="rId43"/>
    <p:sldId id="346" r:id="rId44"/>
    <p:sldId id="347" r:id="rId45"/>
    <p:sldId id="323" r:id="rId46"/>
    <p:sldId id="277" r:id="rId47"/>
    <p:sldId id="274" r:id="rId48"/>
    <p:sldId id="275" r:id="rId49"/>
    <p:sldId id="276" r:id="rId50"/>
    <p:sldId id="291" r:id="rId51"/>
    <p:sldId id="351" r:id="rId52"/>
    <p:sldId id="292" r:id="rId53"/>
    <p:sldId id="293" r:id="rId54"/>
    <p:sldId id="294" r:id="rId55"/>
    <p:sldId id="295" r:id="rId56"/>
    <p:sldId id="296" r:id="rId57"/>
    <p:sldId id="297" r:id="rId58"/>
    <p:sldId id="299" r:id="rId59"/>
    <p:sldId id="300" r:id="rId60"/>
    <p:sldId id="298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6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BA3E-FD00-4D19-8C1B-FACBB1CBD8F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DFC4-65A7-4094-9D81-6CF58C7261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0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287AD-97FC-465A-931E-702FFD963425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C25C5-4821-4DBA-A20A-3BED187128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07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thicillin-resistant_Staphylococcus_aureus" TargetMode="External"/><Relationship Id="rId13" Type="http://schemas.openxmlformats.org/officeDocument/2006/relationships/hyperlink" Target="https://cs.wikipedia.org/wiki/Makrof%C3%A1g" TargetMode="External"/><Relationship Id="rId18" Type="http://schemas.openxmlformats.org/officeDocument/2006/relationships/hyperlink" Target="https://cs.wikipedia.org/wiki/Cytokin#cite_note-ency-1" TargetMode="External"/><Relationship Id="rId3" Type="http://schemas.openxmlformats.org/officeDocument/2006/relationships/hyperlink" Target="https://en.wikipedia.org/wiki/Peptide" TargetMode="External"/><Relationship Id="rId21" Type="http://schemas.openxmlformats.org/officeDocument/2006/relationships/hyperlink" Target="https://cs.wikipedia.org/wiki/Cytokin#cite_note-2" TargetMode="External"/><Relationship Id="rId7" Type="http://schemas.openxmlformats.org/officeDocument/2006/relationships/hyperlink" Target="https://en.wikipedia.org/wiki/Thiopeptide#cite_note-1" TargetMode="External"/><Relationship Id="rId12" Type="http://schemas.openxmlformats.org/officeDocument/2006/relationships/hyperlink" Target="https://cs.wikipedia.org/wiki/Imunitn%C3%AD_syst%C3%A9m" TargetMode="External"/><Relationship Id="rId17" Type="http://schemas.openxmlformats.org/officeDocument/2006/relationships/hyperlink" Target="https://cs.wikipedia.org/wiki/Patogen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s://cs.wikipedia.org/wiki/Diferenciace" TargetMode="External"/><Relationship Id="rId20" Type="http://schemas.openxmlformats.org/officeDocument/2006/relationships/hyperlink" Target="https://cs.wikipedia.org/w/index.php?title=Sign%C3%A1ln%C3%AD_proteiny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ram-negative_bacteria" TargetMode="External"/><Relationship Id="rId11" Type="http://schemas.openxmlformats.org/officeDocument/2006/relationships/hyperlink" Target="https://cs.wikipedia.org/wiki/Imunita_(biologie)" TargetMode="External"/><Relationship Id="rId5" Type="http://schemas.openxmlformats.org/officeDocument/2006/relationships/hyperlink" Target="https://en.wikipedia.org/wiki/Gram-positive_bacteria" TargetMode="External"/><Relationship Id="rId15" Type="http://schemas.openxmlformats.org/officeDocument/2006/relationships/hyperlink" Target="https://cs.wikipedia.org/wiki/Bun%C4%9B%C4%8Dn%C3%A9_d%C4%9Blen%C3%AD" TargetMode="External"/><Relationship Id="rId10" Type="http://schemas.openxmlformats.org/officeDocument/2006/relationships/hyperlink" Target="https://cs.wikipedia.org/wiki/B%C3%ADlkovina" TargetMode="External"/><Relationship Id="rId19" Type="http://schemas.openxmlformats.org/officeDocument/2006/relationships/hyperlink" Target="https://cs.wikipedia.org/wiki/B%C3%ADl%C3%A9_krvinky" TargetMode="External"/><Relationship Id="rId4" Type="http://schemas.openxmlformats.org/officeDocument/2006/relationships/hyperlink" Target="https://en.wikipedia.org/wiki/Antibiotics" TargetMode="External"/><Relationship Id="rId9" Type="http://schemas.openxmlformats.org/officeDocument/2006/relationships/hyperlink" Target="https://cs.wikipedia.org/wiki/Interleukiny" TargetMode="External"/><Relationship Id="rId14" Type="http://schemas.openxmlformats.org/officeDocument/2006/relationships/hyperlink" Target="https://cs.wikipedia.org/wiki/T-lymfocy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 a single </a:t>
            </a:r>
            <a:r>
              <a:rPr lang="en-US" i="1" dirty="0"/>
              <a:t>E. coli</a:t>
            </a:r>
            <a:r>
              <a:rPr lang="en-US" dirty="0"/>
              <a:t> cell, which divides approximately every 30 minutes, can grow into a colony containing 10</a:t>
            </a:r>
            <a:r>
              <a:rPr lang="en-US" baseline="30000" dirty="0"/>
              <a:t>7</a:t>
            </a:r>
            <a:r>
              <a:rPr lang="en-US" dirty="0"/>
              <a:t> – 10</a:t>
            </a:r>
            <a:r>
              <a:rPr lang="en-US" baseline="30000" dirty="0"/>
              <a:t>8</a:t>
            </a:r>
            <a:r>
              <a:rPr lang="en-US" dirty="0"/>
              <a:t> cells in 12 hours (2</a:t>
            </a:r>
            <a:r>
              <a:rPr lang="en-US" baseline="30000" dirty="0"/>
              <a:t>24</a:t>
            </a:r>
            <a:r>
              <a:rPr lang="en-US" dirty="0"/>
              <a:t> = 1.7 × 10</a:t>
            </a:r>
            <a:r>
              <a:rPr lang="en-US" baseline="30000" dirty="0"/>
              <a:t>7</a:t>
            </a:r>
            <a:r>
              <a:rPr lang="en-US" dirty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74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Thiopeptides</a:t>
            </a:r>
            <a:r>
              <a:rPr lang="en-US" dirty="0"/>
              <a:t> (</a:t>
            </a:r>
            <a:r>
              <a:rPr lang="en-US" b="1" dirty="0"/>
              <a:t>thiazolyl peptides</a:t>
            </a:r>
            <a:r>
              <a:rPr lang="en-US" dirty="0"/>
              <a:t>) are a class of </a:t>
            </a:r>
            <a:r>
              <a:rPr lang="en-US" dirty="0">
                <a:hlinkClick r:id="rId3" tooltip="Peptide"/>
              </a:rPr>
              <a:t>peptide</a:t>
            </a:r>
            <a:r>
              <a:rPr lang="en-US" dirty="0"/>
              <a:t> </a:t>
            </a:r>
            <a:r>
              <a:rPr lang="en-US" dirty="0">
                <a:hlinkClick r:id="rId4" tooltip="Antibiotics"/>
              </a:rPr>
              <a:t>antibiotics</a:t>
            </a:r>
            <a:r>
              <a:rPr lang="en-US" dirty="0"/>
              <a:t> produced by bacteria. They have antibiotic activity against </a:t>
            </a:r>
            <a:r>
              <a:rPr lang="en-US" dirty="0">
                <a:hlinkClick r:id="rId5" tooltip="Gram-positive bacteria"/>
              </a:rPr>
              <a:t>Gram-positive bacteria</a:t>
            </a:r>
            <a:r>
              <a:rPr lang="en-US" dirty="0"/>
              <a:t>, but little or no activity against </a:t>
            </a:r>
            <a:r>
              <a:rPr lang="en-US" dirty="0">
                <a:hlinkClick r:id="rId6" tooltip="Gram-negative bacteria"/>
              </a:rPr>
              <a:t>Gram-negative bacteria</a:t>
            </a:r>
            <a:r>
              <a:rPr lang="en-US" dirty="0"/>
              <a:t>.</a:t>
            </a:r>
            <a:r>
              <a:rPr lang="en-US" baseline="30000" dirty="0">
                <a:hlinkClick r:id="rId7"/>
              </a:rPr>
              <a:t>[1]</a:t>
            </a:r>
            <a:r>
              <a:rPr lang="en-US" dirty="0"/>
              <a:t> Many of the members of this class show activity against </a:t>
            </a:r>
            <a:r>
              <a:rPr lang="en-US" dirty="0">
                <a:hlinkClick r:id="rId8" tooltip="Methicillin-resistant Staphylococcus aureus"/>
              </a:rPr>
              <a:t>methicillin-resistant </a:t>
            </a:r>
            <a:r>
              <a:rPr lang="en-US" i="1" dirty="0">
                <a:hlinkClick r:id="rId8" tooltip="Methicillin-resistant Staphylococcus aureus"/>
              </a:rPr>
              <a:t>Staphylococcus aureus</a:t>
            </a:r>
            <a:r>
              <a:rPr lang="en-US" dirty="0"/>
              <a:t> (MRSA) and are therefore subjects of research interest. </a:t>
            </a: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/>
              <a:t>Cytokin</a:t>
            </a:r>
            <a:r>
              <a:rPr lang="cs-CZ" dirty="0"/>
              <a:t> (podobný termín </a:t>
            </a:r>
            <a:r>
              <a:rPr lang="cs-CZ" b="1" dirty="0" err="1">
                <a:hlinkClick r:id="rId9" tooltip="Interleukiny"/>
              </a:rPr>
              <a:t>interleukin</a:t>
            </a:r>
            <a:r>
              <a:rPr lang="cs-CZ" dirty="0"/>
              <a:t>) je označení pro skupinu menších signálních </a:t>
            </a:r>
            <a:r>
              <a:rPr lang="cs-CZ" dirty="0">
                <a:hlinkClick r:id="rId10" tooltip="Bílkovina"/>
              </a:rPr>
              <a:t>proteinů</a:t>
            </a:r>
            <a:r>
              <a:rPr lang="cs-CZ" dirty="0"/>
              <a:t>, účastnících se významně v </a:t>
            </a:r>
            <a:r>
              <a:rPr lang="cs-CZ" dirty="0">
                <a:hlinkClick r:id="rId11" tooltip="Imunita (biologie)"/>
              </a:rPr>
              <a:t>imunitní odpovědi</a:t>
            </a:r>
            <a:r>
              <a:rPr lang="cs-CZ" dirty="0"/>
              <a:t>. </a:t>
            </a:r>
            <a:r>
              <a:rPr lang="cs-CZ" dirty="0" err="1"/>
              <a:t>Cytokiny</a:t>
            </a:r>
            <a:r>
              <a:rPr lang="cs-CZ" dirty="0"/>
              <a:t> jsou produkovány buňkami </a:t>
            </a:r>
            <a:r>
              <a:rPr lang="cs-CZ" dirty="0">
                <a:hlinkClick r:id="rId12" tooltip="Imunitní systém"/>
              </a:rPr>
              <a:t>imunitního systému</a:t>
            </a:r>
            <a:r>
              <a:rPr lang="cs-CZ" dirty="0"/>
              <a:t> (</a:t>
            </a:r>
            <a:r>
              <a:rPr lang="cs-CZ" dirty="0">
                <a:hlinkClick r:id="rId13" tooltip="Makrofág"/>
              </a:rPr>
              <a:t>makrofágy</a:t>
            </a:r>
            <a:r>
              <a:rPr lang="cs-CZ" dirty="0"/>
              <a:t>, </a:t>
            </a:r>
            <a:r>
              <a:rPr lang="cs-CZ" dirty="0">
                <a:hlinkClick r:id="rId14" tooltip="T-lymfocyt"/>
              </a:rPr>
              <a:t>T-lymfocyty</a:t>
            </a:r>
            <a:r>
              <a:rPr lang="cs-CZ" dirty="0"/>
              <a:t>, atp.) a jsou schopné navodit například rychlé </a:t>
            </a:r>
            <a:r>
              <a:rPr lang="cs-CZ" dirty="0">
                <a:hlinkClick r:id="rId15" tooltip="Buněčné dělení"/>
              </a:rPr>
              <a:t>dělení</a:t>
            </a:r>
            <a:r>
              <a:rPr lang="cs-CZ" dirty="0"/>
              <a:t> a </a:t>
            </a:r>
            <a:r>
              <a:rPr lang="cs-CZ" dirty="0">
                <a:hlinkClick r:id="rId16" tooltip="Diferenciace"/>
              </a:rPr>
              <a:t>diferenciaci</a:t>
            </a:r>
            <a:r>
              <a:rPr lang="cs-CZ" dirty="0"/>
              <a:t> určitých typů buněk, které se účastní boje proti </a:t>
            </a:r>
            <a:r>
              <a:rPr lang="cs-CZ" dirty="0">
                <a:hlinkClick r:id="rId17" tooltip="Patogen"/>
              </a:rPr>
              <a:t>patogenům</a:t>
            </a:r>
            <a:r>
              <a:rPr lang="cs-CZ" dirty="0"/>
              <a:t>, případně další rysy imunitní obrany.</a:t>
            </a:r>
            <a:r>
              <a:rPr lang="cs-CZ" baseline="30000" dirty="0">
                <a:hlinkClick r:id="rId18"/>
              </a:rPr>
              <a:t>[1]</a:t>
            </a:r>
            <a:r>
              <a:rPr lang="cs-CZ" dirty="0"/>
              <a:t> V určitém slova smyslu </a:t>
            </a:r>
            <a:r>
              <a:rPr lang="cs-CZ" dirty="0" err="1"/>
              <a:t>cytokiny</a:t>
            </a:r>
            <a:r>
              <a:rPr lang="cs-CZ" dirty="0"/>
              <a:t> nemusí být produkovány pouze </a:t>
            </a:r>
            <a:r>
              <a:rPr lang="cs-CZ" dirty="0">
                <a:hlinkClick r:id="rId19" tooltip="Bílé krvinky"/>
              </a:rPr>
              <a:t>bílými krvinkami</a:t>
            </a:r>
            <a:r>
              <a:rPr lang="cs-CZ" dirty="0"/>
              <a:t> a význam slova se rozšiřuje na všechny malé </a:t>
            </a:r>
            <a:r>
              <a:rPr lang="cs-CZ" dirty="0">
                <a:hlinkClick r:id="rId20" tooltip="Signální proteiny (stránka neexistuje)"/>
              </a:rPr>
              <a:t>signální proteiny</a:t>
            </a:r>
            <a:r>
              <a:rPr lang="cs-CZ" dirty="0"/>
              <a:t>; termín </a:t>
            </a:r>
            <a:r>
              <a:rPr lang="cs-CZ" dirty="0" err="1"/>
              <a:t>interleukin</a:t>
            </a:r>
            <a:r>
              <a:rPr lang="cs-CZ" dirty="0"/>
              <a:t> se v tom případě používá pro signální molekuly vylučované bílými krvinkami.</a:t>
            </a:r>
            <a:r>
              <a:rPr lang="cs-CZ" baseline="30000" dirty="0">
                <a:hlinkClick r:id="rId21"/>
              </a:rPr>
              <a:t>[2]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8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C25C5-4821-4DBA-A20A-3BED1871286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74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05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0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1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24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53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C62-186C-4009-9C09-51D3B2305FE4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9FB6-A4F6-4300-BD4F-342E899D1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761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6717" y="980728"/>
            <a:ext cx="4563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/>
              <a:t>Lidský </a:t>
            </a:r>
            <a:r>
              <a:rPr lang="cs-CZ" sz="4400" b="1" dirty="0" err="1"/>
              <a:t>mikrobiom</a:t>
            </a:r>
            <a:r>
              <a:rPr lang="cs-CZ" sz="4400" b="1" dirty="0"/>
              <a:t>/</a:t>
            </a:r>
          </a:p>
          <a:p>
            <a:pPr algn="ctr"/>
            <a:r>
              <a:rPr lang="cs-CZ" sz="4400" b="1" dirty="0"/>
              <a:t>Lidská </a:t>
            </a:r>
            <a:r>
              <a:rPr lang="cs-CZ" sz="4400" b="1" dirty="0" err="1"/>
              <a:t>mikrobiota</a:t>
            </a:r>
            <a:endParaRPr lang="cs-CZ" sz="4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57553" y="4581128"/>
            <a:ext cx="4184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Martin Krsek</a:t>
            </a:r>
          </a:p>
          <a:p>
            <a:pPr algn="ctr"/>
            <a:r>
              <a:rPr lang="cs-CZ" sz="2400" b="1" dirty="0"/>
              <a:t>Ústav ochrany a podpory zdraví</a:t>
            </a:r>
          </a:p>
          <a:p>
            <a:pPr algn="ctr"/>
            <a:r>
              <a:rPr lang="cs-CZ" sz="2400" b="1" dirty="0"/>
              <a:t>Lékařské fakulta MU Brno</a:t>
            </a:r>
          </a:p>
        </p:txBody>
      </p:sp>
    </p:spTree>
    <p:extLst>
      <p:ext uri="{BB962C8B-B14F-4D97-AF65-F5344CB8AC3E}">
        <p14:creationId xmlns:p14="http://schemas.microsoft.com/office/powerpoint/2010/main" val="163773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052736"/>
            <a:ext cx="87817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sz="2400" b="1" dirty="0"/>
              <a:t>-    </a:t>
            </a:r>
            <a:r>
              <a:rPr lang="cs-CZ" sz="2400" dirty="0"/>
              <a:t>dospělý člověk – 2 m</a:t>
            </a:r>
            <a:r>
              <a:rPr lang="cs-CZ" sz="2400" baseline="30000" dirty="0"/>
              <a:t>2</a:t>
            </a:r>
            <a:r>
              <a:rPr lang="cs-CZ" sz="2400" dirty="0"/>
              <a:t> kůže - neustálý kontakt s vnějším prostředím</a:t>
            </a:r>
          </a:p>
          <a:p>
            <a:pPr lvl="0"/>
            <a:endParaRPr lang="cs-CZ" sz="2400" dirty="0"/>
          </a:p>
          <a:p>
            <a:pPr marL="342900" lvl="0" indent="-342900">
              <a:buFontTx/>
              <a:buChar char="-"/>
            </a:pPr>
            <a:r>
              <a:rPr lang="cs-CZ" sz="2400" dirty="0"/>
              <a:t>různé oblasti kůže = geografické oblasti Země </a:t>
            </a:r>
          </a:p>
          <a:p>
            <a:pPr marL="342900" lvl="0" indent="-342900">
              <a:buFontTx/>
              <a:buChar char="-"/>
            </a:pPr>
            <a:r>
              <a:rPr lang="cs-CZ" sz="2400" dirty="0"/>
              <a:t>pouště předloktí, studené lesy vlasů, tropické lesy podpaží</a:t>
            </a:r>
          </a:p>
          <a:p>
            <a:pPr marL="342900" lvl="0" indent="-342900">
              <a:buFontTx/>
              <a:buChar char="-"/>
            </a:pPr>
            <a:endParaRPr lang="cs-CZ" sz="2400" dirty="0"/>
          </a:p>
          <a:p>
            <a:pPr lvl="1"/>
            <a:r>
              <a:rPr lang="cs-CZ" sz="2400" dirty="0"/>
              <a:t>- mastné, upocené (hlava, krk, trup) – produkce kožního mazu</a:t>
            </a:r>
          </a:p>
          <a:p>
            <a:pPr lvl="2"/>
            <a:r>
              <a:rPr lang="cs-CZ" sz="2400" i="1" dirty="0" err="1"/>
              <a:t>Propionbacterium</a:t>
            </a:r>
            <a:endParaRPr lang="cs-CZ" sz="2400" dirty="0"/>
          </a:p>
          <a:p>
            <a:pPr lvl="1"/>
            <a:r>
              <a:rPr lang="cs-CZ" sz="2400" dirty="0"/>
              <a:t>- vlhké oblasti – </a:t>
            </a:r>
            <a:r>
              <a:rPr lang="cs-CZ" sz="2400" i="1" dirty="0" err="1"/>
              <a:t>Corynebacterium</a:t>
            </a:r>
            <a:endParaRPr lang="cs-CZ" sz="2400" dirty="0"/>
          </a:p>
          <a:p>
            <a:pPr lvl="1"/>
            <a:r>
              <a:rPr lang="cs-CZ" sz="2400" dirty="0"/>
              <a:t>- suché oblasti (největší diverzita) </a:t>
            </a:r>
            <a:r>
              <a:rPr lang="cs-CZ" sz="2400" i="1" dirty="0"/>
              <a:t>– </a:t>
            </a:r>
            <a:r>
              <a:rPr lang="cs-CZ" sz="2400" i="1" dirty="0" err="1"/>
              <a:t>Staphylococcus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velké rozdíly v mikroflóře – význam pro obranu</a:t>
            </a:r>
          </a:p>
          <a:p>
            <a:endParaRPr lang="cs-CZ" sz="2400" dirty="0"/>
          </a:p>
          <a:p>
            <a:pPr lvl="0"/>
            <a:r>
              <a:rPr lang="cs-CZ" sz="2400" dirty="0"/>
              <a:t>-    různé mikrobiální komunity i v různých vrstvách kůže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00884" y="260648"/>
            <a:ext cx="2958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</p:spTree>
    <p:extLst>
      <p:ext uri="{BB962C8B-B14F-4D97-AF65-F5344CB8AC3E}">
        <p14:creationId xmlns:p14="http://schemas.microsoft.com/office/powerpoint/2010/main" val="324829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87824" y="260648"/>
            <a:ext cx="295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1268760"/>
            <a:ext cx="86301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 dirty="0"/>
              <a:t>- </a:t>
            </a:r>
            <a:r>
              <a:rPr lang="cs-CZ" sz="2400" dirty="0"/>
              <a:t>většina bakterií se soustřeďuje do potních žláz</a:t>
            </a:r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- G+ koky - </a:t>
            </a:r>
            <a:r>
              <a:rPr lang="en-GB" sz="2400" i="1" dirty="0"/>
              <a:t>Staphylococcus epidermidis </a:t>
            </a:r>
            <a:endParaRPr lang="cs-CZ" sz="2400" dirty="0"/>
          </a:p>
          <a:p>
            <a:pPr lvl="1"/>
            <a:r>
              <a:rPr lang="cs-CZ" sz="2400" dirty="0"/>
              <a:t>sekrece antimikrobiálních látek - obrana</a:t>
            </a:r>
          </a:p>
          <a:p>
            <a:pPr lvl="1"/>
            <a:r>
              <a:rPr lang="cs-CZ" sz="2400" dirty="0"/>
              <a:t>ale i život ohrožující infekce v nemocnicích </a:t>
            </a:r>
          </a:p>
          <a:p>
            <a:pPr lvl="1"/>
            <a:r>
              <a:rPr lang="cs-CZ" sz="2400" i="1" dirty="0"/>
              <a:t>	- </a:t>
            </a:r>
            <a:r>
              <a:rPr lang="cs-CZ" sz="2400" dirty="0"/>
              <a:t> katetry a chirurgické zákroky</a:t>
            </a:r>
          </a:p>
          <a:p>
            <a:r>
              <a:rPr lang="cs-CZ" sz="2400" dirty="0"/>
              <a:t>                   - </a:t>
            </a:r>
            <a:r>
              <a:rPr lang="en-GB" sz="2400" i="1" dirty="0"/>
              <a:t>Micrococcus</a:t>
            </a:r>
            <a:r>
              <a:rPr lang="en-GB" sz="2400" dirty="0"/>
              <a:t> sp.</a:t>
            </a:r>
            <a:endParaRPr lang="cs-CZ" sz="2400" dirty="0"/>
          </a:p>
          <a:p>
            <a:pPr lvl="0"/>
            <a:r>
              <a:rPr lang="cs-CZ" sz="2400" dirty="0"/>
              <a:t>- </a:t>
            </a:r>
            <a:r>
              <a:rPr lang="en-GB" sz="2400" dirty="0" err="1"/>
              <a:t>corynebacteria</a:t>
            </a:r>
            <a:r>
              <a:rPr lang="en-GB" sz="2400" dirty="0"/>
              <a:t> </a:t>
            </a:r>
            <a:r>
              <a:rPr lang="cs-CZ" sz="2400" dirty="0"/>
              <a:t>– např. </a:t>
            </a:r>
            <a:r>
              <a:rPr lang="en-GB" sz="2400" i="1" dirty="0"/>
              <a:t>Propionibacterium</a:t>
            </a:r>
            <a:r>
              <a:rPr lang="en-GB" sz="2400" dirty="0"/>
              <a:t> </a:t>
            </a:r>
            <a:r>
              <a:rPr lang="cs-CZ" sz="2400" i="1" dirty="0" err="1"/>
              <a:t>acnes</a:t>
            </a:r>
            <a:r>
              <a:rPr lang="cs-CZ" sz="2400" dirty="0"/>
              <a:t> </a:t>
            </a:r>
            <a:r>
              <a:rPr lang="en-GB" sz="2400" dirty="0"/>
              <a:t>–  n</a:t>
            </a:r>
            <a:r>
              <a:rPr lang="cs-CZ" sz="2400" dirty="0"/>
              <a:t>e</a:t>
            </a:r>
            <a:r>
              <a:rPr lang="en-GB" sz="2400" dirty="0" err="1"/>
              <a:t>patoge</a:t>
            </a:r>
            <a:r>
              <a:rPr lang="cs-CZ" sz="2400" dirty="0" err="1"/>
              <a:t>nní</a:t>
            </a:r>
            <a:r>
              <a:rPr lang="cs-CZ" sz="2400" dirty="0"/>
              <a:t> (?)</a:t>
            </a:r>
          </a:p>
          <a:p>
            <a:pPr lvl="2"/>
            <a:r>
              <a:rPr lang="cs-CZ" sz="2400" dirty="0"/>
              <a:t>z lipidů na kůži dělá SCFA – opět obrana</a:t>
            </a:r>
          </a:p>
          <a:p>
            <a:r>
              <a:rPr lang="cs-CZ" sz="2400" dirty="0"/>
              <a:t>	– ale dostane-li se do vlasového folikulu, pórů nebo kožních</a:t>
            </a:r>
          </a:p>
          <a:p>
            <a:r>
              <a:rPr lang="cs-CZ" sz="2400" dirty="0"/>
              <a:t>                 žláz, může způsobit zánět nebo akné </a:t>
            </a:r>
          </a:p>
          <a:p>
            <a:r>
              <a:rPr lang="cs-CZ" sz="2400" dirty="0"/>
              <a:t> </a:t>
            </a:r>
          </a:p>
          <a:p>
            <a:pPr lvl="0"/>
            <a:r>
              <a:rPr lang="cs-CZ" sz="2400" dirty="0"/>
              <a:t>- i </a:t>
            </a:r>
            <a:r>
              <a:rPr lang="cs-CZ" sz="2400" dirty="0" err="1"/>
              <a:t>mikromycety</a:t>
            </a:r>
            <a:r>
              <a:rPr lang="cs-CZ" sz="2400" dirty="0"/>
              <a:t> – </a:t>
            </a:r>
            <a:r>
              <a:rPr lang="cs-CZ" sz="2400" i="1" dirty="0" err="1"/>
              <a:t>Malassezia</a:t>
            </a:r>
            <a:r>
              <a:rPr lang="cs-CZ" sz="2400" i="1" dirty="0"/>
              <a:t> </a:t>
            </a:r>
            <a:endParaRPr lang="cs-CZ" sz="2400" dirty="0"/>
          </a:p>
          <a:p>
            <a:pPr lvl="1"/>
            <a:r>
              <a:rPr lang="cs-CZ" sz="2400" dirty="0"/>
              <a:t>nejvíc hub na nohách</a:t>
            </a:r>
          </a:p>
        </p:txBody>
      </p:sp>
    </p:spTree>
    <p:extLst>
      <p:ext uri="{BB962C8B-B14F-4D97-AF65-F5344CB8AC3E}">
        <p14:creationId xmlns:p14="http://schemas.microsoft.com/office/powerpoint/2010/main" val="18297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188640"/>
            <a:ext cx="4661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kůže a imunita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56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– </a:t>
            </a:r>
            <a:r>
              <a:rPr lang="cs-CZ" sz="2400" dirty="0"/>
              <a:t>kmeny na zdravé kůži produkují mají geny pro </a:t>
            </a:r>
            <a:r>
              <a:rPr lang="cs-CZ" sz="2400" dirty="0" err="1"/>
              <a:t>thiopeptidy</a:t>
            </a:r>
            <a:endParaRPr lang="cs-CZ" sz="2400" dirty="0"/>
          </a:p>
          <a:p>
            <a:r>
              <a:rPr lang="cs-CZ" sz="2400" dirty="0"/>
              <a:t>inhibující G+ druhy (v kultuře inhibují </a:t>
            </a:r>
            <a:r>
              <a:rPr lang="cs-CZ" sz="2400" i="1" dirty="0" err="1"/>
              <a:t>Staphylococcus</a:t>
            </a:r>
            <a:r>
              <a:rPr lang="cs-CZ" sz="2400" i="1" dirty="0"/>
              <a:t> epidermis</a:t>
            </a:r>
            <a:r>
              <a:rPr lang="cs-CZ" sz="2400" dirty="0"/>
              <a:t>)</a:t>
            </a:r>
          </a:p>
          <a:p>
            <a:r>
              <a:rPr lang="cs-CZ" sz="2400" i="1" dirty="0"/>
              <a:t>P. </a:t>
            </a:r>
            <a:r>
              <a:rPr lang="cs-CZ" sz="2400" i="1" dirty="0" err="1"/>
              <a:t>acnes</a:t>
            </a:r>
            <a:r>
              <a:rPr lang="cs-CZ" sz="2400" i="1" dirty="0"/>
              <a:t> </a:t>
            </a:r>
            <a:r>
              <a:rPr lang="cs-CZ" sz="2400" dirty="0"/>
              <a:t>způsobující akné je neprodukují</a:t>
            </a:r>
          </a:p>
          <a:p>
            <a:endParaRPr lang="cs-CZ" sz="2400" dirty="0"/>
          </a:p>
          <a:p>
            <a:r>
              <a:rPr lang="cs-CZ" sz="2400" i="1" dirty="0"/>
              <a:t>S. epidermis </a:t>
            </a:r>
            <a:r>
              <a:rPr lang="cs-CZ" sz="2400" dirty="0"/>
              <a:t>– sekrece </a:t>
            </a:r>
            <a:r>
              <a:rPr lang="cs-CZ" sz="2400" dirty="0" err="1"/>
              <a:t>lipoteichoové</a:t>
            </a:r>
            <a:r>
              <a:rPr lang="cs-CZ" sz="2400" dirty="0"/>
              <a:t> kyseliny – prevence uvolnění</a:t>
            </a:r>
          </a:p>
          <a:p>
            <a:r>
              <a:rPr lang="cs-CZ" sz="2400" dirty="0"/>
              <a:t>zánětlivých </a:t>
            </a:r>
            <a:r>
              <a:rPr lang="cs-CZ" sz="2400" dirty="0" err="1"/>
              <a:t>cytokinů</a:t>
            </a:r>
            <a:r>
              <a:rPr lang="cs-CZ" sz="2400" dirty="0"/>
              <a:t> z buněk kůže</a:t>
            </a:r>
          </a:p>
          <a:p>
            <a:endParaRPr lang="cs-CZ" sz="2400" dirty="0"/>
          </a:p>
          <a:p>
            <a:r>
              <a:rPr lang="cs-CZ" sz="2400" dirty="0"/>
              <a:t>Přidání </a:t>
            </a:r>
            <a:r>
              <a:rPr lang="cs-CZ" sz="2400" i="1" dirty="0" err="1"/>
              <a:t>S.epidermis</a:t>
            </a:r>
            <a:r>
              <a:rPr lang="cs-CZ" sz="2400" dirty="0"/>
              <a:t> na kůži sterilních myší podpořilo imunitu (T-buňky)</a:t>
            </a:r>
          </a:p>
          <a:p>
            <a:endParaRPr lang="cs-CZ" sz="2400" dirty="0"/>
          </a:p>
          <a:p>
            <a:r>
              <a:rPr lang="cs-CZ" sz="2400" dirty="0"/>
              <a:t>Různí mikrobi ovlivňují rozdílné části imunitního systému</a:t>
            </a:r>
          </a:p>
          <a:p>
            <a:endParaRPr lang="cs-CZ" sz="2400" dirty="0"/>
          </a:p>
          <a:p>
            <a:r>
              <a:rPr lang="cs-CZ" sz="2400" dirty="0"/>
              <a:t>Někteří mikrobi produkují antimikrobiální látky, jiní naopak indukují</a:t>
            </a:r>
          </a:p>
          <a:p>
            <a:r>
              <a:rPr lang="cs-CZ" sz="2400" dirty="0"/>
              <a:t>uvolňování </a:t>
            </a:r>
            <a:r>
              <a:rPr lang="cs-CZ" sz="2400" dirty="0" err="1"/>
              <a:t>cytokinů</a:t>
            </a:r>
            <a:r>
              <a:rPr lang="cs-CZ" sz="2400" dirty="0"/>
              <a:t> spojených s nemocemi</a:t>
            </a:r>
          </a:p>
          <a:p>
            <a:endParaRPr lang="cs-CZ" sz="2400" dirty="0"/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Kožní 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probiotika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Návrat k „přirozenému“ stavu?</a:t>
            </a:r>
          </a:p>
        </p:txBody>
      </p:sp>
    </p:spTree>
    <p:extLst>
      <p:ext uri="{BB962C8B-B14F-4D97-AF65-F5344CB8AC3E}">
        <p14:creationId xmlns:p14="http://schemas.microsoft.com/office/powerpoint/2010/main" val="96876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556792"/>
            <a:ext cx="834042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Historicky: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malé počty </a:t>
            </a:r>
            <a:r>
              <a:rPr lang="en-GB" sz="2400" i="1" dirty="0"/>
              <a:t>Staphylococcus epidermidis</a:t>
            </a:r>
            <a:r>
              <a:rPr lang="en-GB" sz="2400" dirty="0"/>
              <a:t> a</a:t>
            </a:r>
            <a:r>
              <a:rPr lang="cs-CZ" sz="2400" dirty="0"/>
              <a:t> určité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oryneform</a:t>
            </a:r>
            <a:r>
              <a:rPr lang="cs-CZ" sz="2400" dirty="0"/>
              <a:t>ní </a:t>
            </a:r>
          </a:p>
          <a:p>
            <a:r>
              <a:rPr lang="cs-CZ" sz="2400" dirty="0"/>
              <a:t>    bakterie </a:t>
            </a:r>
            <a:r>
              <a:rPr lang="en-GB" sz="2400" dirty="0"/>
              <a:t>(</a:t>
            </a:r>
            <a:r>
              <a:rPr lang="en-GB" sz="2400" i="1" dirty="0"/>
              <a:t>Propionibacterium acnes</a:t>
            </a:r>
            <a:r>
              <a:rPr lang="en-GB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mrkání stírá spojivky 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/>
              <a:t>r</a:t>
            </a:r>
            <a:r>
              <a:rPr lang="cs-CZ" sz="2400" dirty="0"/>
              <a:t>i</a:t>
            </a:r>
            <a:r>
              <a:rPr lang="en-GB" sz="2400" dirty="0"/>
              <a:t>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se</a:t>
            </a:r>
            <a:r>
              <a:rPr lang="cs-CZ" sz="2400" dirty="0"/>
              <a:t>k</a:t>
            </a:r>
            <a:r>
              <a:rPr lang="en-GB" sz="2400" dirty="0"/>
              <a:t>re</a:t>
            </a:r>
            <a:r>
              <a:rPr lang="cs-CZ" sz="2400" dirty="0" err="1"/>
              <a:t>ce</a:t>
            </a:r>
            <a:r>
              <a:rPr lang="en-GB" sz="2400" dirty="0"/>
              <a:t> (</a:t>
            </a:r>
            <a:r>
              <a:rPr lang="cs-CZ" sz="2400" dirty="0"/>
              <a:t>slzy</a:t>
            </a:r>
            <a:r>
              <a:rPr lang="en-GB" sz="2400" dirty="0"/>
              <a:t>) </a:t>
            </a:r>
            <a:r>
              <a:rPr lang="cs-CZ" sz="2400" dirty="0"/>
              <a:t> -</a:t>
            </a:r>
            <a:r>
              <a:rPr lang="en-GB" sz="2400" dirty="0"/>
              <a:t> </a:t>
            </a:r>
            <a:r>
              <a:rPr lang="en-GB" sz="2400" dirty="0" err="1"/>
              <a:t>bactericid</a:t>
            </a:r>
            <a:r>
              <a:rPr lang="cs-CZ" sz="2400" dirty="0"/>
              <a:t>ní látky včetně </a:t>
            </a:r>
            <a:r>
              <a:rPr lang="en-GB" sz="2400" dirty="0" err="1"/>
              <a:t>lysozym</a:t>
            </a:r>
            <a:r>
              <a:rPr lang="cs-CZ" sz="2400" dirty="0"/>
              <a:t>u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i="1" dirty="0"/>
              <a:t>Neisseria gonorrhoeae</a:t>
            </a:r>
            <a:r>
              <a:rPr lang="en-GB" sz="2400" dirty="0"/>
              <a:t> a </a:t>
            </a:r>
            <a:r>
              <a:rPr lang="en-GB" sz="2400" i="1" dirty="0"/>
              <a:t>Chlamydia trachomatis</a:t>
            </a:r>
            <a:r>
              <a:rPr lang="en-GB" sz="2400" dirty="0"/>
              <a:t> </a:t>
            </a:r>
            <a:r>
              <a:rPr lang="cs-CZ" sz="2400" dirty="0"/>
              <a:t>zřejmě </a:t>
            </a:r>
          </a:p>
          <a:p>
            <a:r>
              <a:rPr lang="cs-CZ" sz="2400" dirty="0"/>
              <a:t>     schopné specifické vazby na epitel spojivek </a:t>
            </a:r>
          </a:p>
          <a:p>
            <a:r>
              <a:rPr lang="cs-CZ" sz="2400" dirty="0"/>
              <a:t>     (</a:t>
            </a:r>
            <a:r>
              <a:rPr lang="cs-CZ" sz="2400" dirty="0" err="1"/>
              <a:t>Ophthalmo</a:t>
            </a:r>
            <a:r>
              <a:rPr lang="cs-CZ" sz="2400" dirty="0"/>
              <a:t>-Septonex, AgNO</a:t>
            </a:r>
            <a:r>
              <a:rPr lang="cs-CZ" sz="2400" baseline="-25000" dirty="0"/>
              <a:t>3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b="1" dirty="0"/>
              <a:t>Dnes:</a:t>
            </a:r>
            <a:r>
              <a:rPr lang="cs-CZ" sz="2400" dirty="0"/>
              <a:t> - bohatá </a:t>
            </a:r>
            <a:r>
              <a:rPr lang="cs-CZ" sz="2400" dirty="0" err="1"/>
              <a:t>mikrobiota</a:t>
            </a:r>
            <a:r>
              <a:rPr lang="cs-CZ" sz="2400" dirty="0"/>
              <a:t> včetně virů</a:t>
            </a:r>
          </a:p>
          <a:p>
            <a:r>
              <a:rPr lang="cs-CZ" sz="2400" dirty="0"/>
              <a:t>Spojivka i rohovka –cca 12 mírně odlišných bakteriálních rodů</a:t>
            </a:r>
          </a:p>
          <a:p>
            <a:r>
              <a:rPr lang="cs-CZ" sz="2400" dirty="0"/>
              <a:t>Třetinu z nich nelze klasifikovat/přiřadit</a:t>
            </a:r>
          </a:p>
          <a:p>
            <a:endParaRPr lang="en-GB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0726" y="260648"/>
            <a:ext cx="445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oka</a:t>
            </a:r>
          </a:p>
        </p:txBody>
      </p:sp>
    </p:spTree>
    <p:extLst>
      <p:ext uri="{BB962C8B-B14F-4D97-AF65-F5344CB8AC3E}">
        <p14:creationId xmlns:p14="http://schemas.microsoft.com/office/powerpoint/2010/main" val="29060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980728"/>
            <a:ext cx="9050234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horní cesty dýchací  </a:t>
            </a:r>
            <a:r>
              <a:rPr lang="en-GB" sz="2400" dirty="0"/>
              <a:t>(nasopharynx), </a:t>
            </a:r>
            <a:r>
              <a:rPr lang="cs-CZ" sz="2400" dirty="0"/>
              <a:t>především </a:t>
            </a:r>
            <a:r>
              <a:rPr lang="en-GB" sz="2400" dirty="0"/>
              <a:t>nares (</a:t>
            </a:r>
            <a:r>
              <a:rPr lang="en-GB" sz="2400" dirty="0" err="1"/>
              <a:t>nos</a:t>
            </a:r>
            <a:r>
              <a:rPr lang="cs-CZ" sz="2400" dirty="0"/>
              <a:t>ní dírky</a:t>
            </a:r>
            <a:r>
              <a:rPr lang="en-GB" sz="2400" dirty="0"/>
              <a:t>) </a:t>
            </a:r>
            <a:endParaRPr lang="cs-CZ" sz="2400" dirty="0"/>
          </a:p>
          <a:p>
            <a:r>
              <a:rPr lang="cs-CZ" sz="2400" dirty="0"/>
              <a:t>silně k</a:t>
            </a:r>
            <a:r>
              <a:rPr lang="en-GB" sz="2400" dirty="0" err="1"/>
              <a:t>oloniz</a:t>
            </a:r>
            <a:r>
              <a:rPr lang="cs-CZ" sz="2400" dirty="0" err="1"/>
              <a:t>ované</a:t>
            </a:r>
            <a:endParaRPr lang="en-GB" sz="2400" dirty="0"/>
          </a:p>
          <a:p>
            <a:r>
              <a:rPr lang="en-GB" sz="2400" dirty="0"/>
              <a:t>	- </a:t>
            </a:r>
            <a:r>
              <a:rPr lang="en-GB" sz="2400" i="1" dirty="0"/>
              <a:t>Staphylococcus epidermidis </a:t>
            </a:r>
            <a:r>
              <a:rPr lang="en-GB" sz="2400" dirty="0"/>
              <a:t>a </a:t>
            </a:r>
            <a:r>
              <a:rPr lang="cs-CZ" sz="2400" dirty="0" err="1"/>
              <a:t>c</a:t>
            </a:r>
            <a:r>
              <a:rPr lang="en-GB" sz="2400" dirty="0" err="1"/>
              <a:t>orynebacteria</a:t>
            </a:r>
            <a:endParaRPr lang="en-GB" sz="2400" dirty="0"/>
          </a:p>
          <a:p>
            <a:r>
              <a:rPr lang="en-GB" sz="2400" dirty="0"/>
              <a:t>	- 20% </a:t>
            </a:r>
            <a:r>
              <a:rPr lang="en-GB" sz="2400" dirty="0" err="1"/>
              <a:t>popula</a:t>
            </a:r>
            <a:r>
              <a:rPr lang="cs-CZ" sz="2400" dirty="0" err="1"/>
              <a:t>ce</a:t>
            </a:r>
            <a:r>
              <a:rPr lang="en-GB" sz="2400" dirty="0"/>
              <a:t> - </a:t>
            </a:r>
            <a:r>
              <a:rPr lang="en-GB" sz="2400" i="1" dirty="0"/>
              <a:t>Staphylococcus aureus </a:t>
            </a:r>
            <a:r>
              <a:rPr lang="en-GB" sz="2400" dirty="0"/>
              <a:t>(MRSA)</a:t>
            </a:r>
          </a:p>
          <a:p>
            <a:endParaRPr lang="en-GB" sz="2400" dirty="0"/>
          </a:p>
          <a:p>
            <a:r>
              <a:rPr lang="en-GB" sz="2400" dirty="0"/>
              <a:t>	- </a:t>
            </a:r>
            <a:r>
              <a:rPr lang="cs-CZ" sz="2400" dirty="0"/>
              <a:t>zdravé dutiny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endParaRPr lang="en-GB" sz="2400" dirty="0"/>
          </a:p>
          <a:p>
            <a:r>
              <a:rPr lang="en-GB" sz="2400" dirty="0"/>
              <a:t>	- pharynx  - streptococci a </a:t>
            </a:r>
            <a:r>
              <a:rPr lang="cs-CZ" sz="2400" dirty="0"/>
              <a:t>různé </a:t>
            </a:r>
            <a:r>
              <a:rPr lang="en-GB" sz="2400" dirty="0"/>
              <a:t>Gram-</a:t>
            </a:r>
            <a:r>
              <a:rPr lang="en-GB" sz="2400" dirty="0" err="1"/>
              <a:t>negativ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o</a:t>
            </a:r>
            <a:r>
              <a:rPr lang="cs-CZ" sz="2400" dirty="0"/>
              <a:t>c</a:t>
            </a:r>
            <a:r>
              <a:rPr lang="en-GB" sz="2400" dirty="0"/>
              <a:t>ci</a:t>
            </a:r>
            <a:r>
              <a:rPr lang="cs-CZ" sz="2400" dirty="0"/>
              <a:t>;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           někdy i</a:t>
            </a:r>
            <a:r>
              <a:rPr lang="en-GB" sz="2400" dirty="0"/>
              <a:t> pathogen</a:t>
            </a:r>
            <a:r>
              <a:rPr lang="cs-CZ" sz="2400" dirty="0"/>
              <a:t>i </a:t>
            </a:r>
            <a:r>
              <a:rPr lang="en-GB" sz="2400" dirty="0"/>
              <a:t>(</a:t>
            </a:r>
            <a:r>
              <a:rPr lang="en-GB" sz="2400" i="1" dirty="0"/>
              <a:t>Streptococcus pneumoniae, Streptococcus </a:t>
            </a:r>
            <a:endParaRPr lang="cs-CZ" sz="2400" i="1" dirty="0"/>
          </a:p>
          <a:p>
            <a:r>
              <a:rPr lang="cs-CZ" sz="2400" i="1" dirty="0"/>
              <a:t>                </a:t>
            </a:r>
            <a:r>
              <a:rPr lang="en-GB" sz="2400" i="1" dirty="0"/>
              <a:t>pyogenes, Haemophilus</a:t>
            </a:r>
            <a:r>
              <a:rPr lang="cs-CZ" sz="2400" i="1" dirty="0"/>
              <a:t>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Neisseria </a:t>
            </a:r>
            <a:r>
              <a:rPr lang="en-GB" sz="2400" i="1" dirty="0" err="1"/>
              <a:t>meningitidis</a:t>
            </a:r>
            <a:r>
              <a:rPr lang="en-GB" sz="2400" i="1" dirty="0"/>
              <a:t>)</a:t>
            </a:r>
          </a:p>
          <a:p>
            <a:endParaRPr lang="en-GB" sz="2400" i="1" dirty="0"/>
          </a:p>
          <a:p>
            <a:r>
              <a:rPr lang="cs-CZ" sz="2400" b="1" dirty="0"/>
              <a:t>d</a:t>
            </a:r>
            <a:r>
              <a:rPr lang="en-GB" sz="2400" b="1" dirty="0"/>
              <a:t>o</a:t>
            </a:r>
            <a:r>
              <a:rPr lang="cs-CZ" sz="2400" b="1" dirty="0" err="1"/>
              <a:t>lní</a:t>
            </a:r>
            <a:r>
              <a:rPr lang="cs-CZ" sz="2400" b="1" dirty="0"/>
              <a:t> </a:t>
            </a:r>
            <a:r>
              <a:rPr lang="cs-CZ" sz="2400" b="1" dirty="0" err="1"/>
              <a:t>ce</a:t>
            </a:r>
            <a:r>
              <a:rPr lang="en-GB" sz="2400" b="1" dirty="0"/>
              <a:t>sty </a:t>
            </a:r>
            <a:r>
              <a:rPr lang="cs-CZ" sz="2400" b="1" dirty="0"/>
              <a:t>dýchací</a:t>
            </a:r>
            <a:r>
              <a:rPr lang="en-GB" sz="2400" b="1" dirty="0"/>
              <a:t> </a:t>
            </a:r>
            <a:r>
              <a:rPr lang="en-GB" sz="2400" dirty="0"/>
              <a:t>(trachea, bronchi a</a:t>
            </a:r>
            <a:r>
              <a:rPr lang="cs-CZ" sz="2400" dirty="0"/>
              <a:t> p</a:t>
            </a:r>
            <a:r>
              <a:rPr lang="en-GB" sz="2400" dirty="0"/>
              <a:t>l</a:t>
            </a:r>
            <a:r>
              <a:rPr lang="cs-CZ" sz="2400" dirty="0" err="1"/>
              <a:t>icní</a:t>
            </a:r>
            <a:r>
              <a:rPr lang="cs-CZ" sz="2400" dirty="0"/>
              <a:t> </a:t>
            </a:r>
            <a:r>
              <a:rPr lang="en-GB" sz="2400" dirty="0"/>
              <a:t>t</a:t>
            </a:r>
            <a:r>
              <a:rPr lang="cs-CZ" sz="2400" dirty="0" err="1"/>
              <a:t>káň</a:t>
            </a:r>
            <a:r>
              <a:rPr lang="en-GB" sz="2400" dirty="0"/>
              <a:t>) </a:t>
            </a:r>
            <a:r>
              <a:rPr lang="cs-CZ" sz="2400" dirty="0"/>
              <a:t>téměř bez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</a:t>
            </a:r>
            <a:r>
              <a:rPr lang="cs-CZ" sz="2400" dirty="0" err="1"/>
              <a:t>bů</a:t>
            </a:r>
            <a:endParaRPr lang="cs-CZ" sz="2400" dirty="0"/>
          </a:p>
          <a:p>
            <a:r>
              <a:rPr lang="cs-CZ" sz="2400" dirty="0"/>
              <a:t>- o 3 řády méně než v ústech a 6-9 řádů než v </a:t>
            </a:r>
            <a:r>
              <a:rPr lang="cs-CZ" sz="2400" dirty="0" err="1"/>
              <a:t>zažív</a:t>
            </a:r>
            <a:r>
              <a:rPr lang="cs-CZ" sz="2400" dirty="0"/>
              <a:t>. traktu (</a:t>
            </a:r>
            <a:r>
              <a:rPr lang="cs-CZ" sz="2400" dirty="0" err="1"/>
              <a:t>surfaktanty</a:t>
            </a:r>
            <a:r>
              <a:rPr lang="cs-CZ" sz="2400" dirty="0"/>
              <a:t>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čistící efekt řasinkového </a:t>
            </a:r>
            <a:r>
              <a:rPr lang="en-GB" sz="2400" dirty="0" err="1"/>
              <a:t>epitelu</a:t>
            </a:r>
            <a:r>
              <a:rPr lang="en-GB" sz="2400" dirty="0"/>
              <a:t>, </a:t>
            </a:r>
            <a:r>
              <a:rPr lang="cs-CZ" sz="2400" dirty="0"/>
              <a:t>činnost makrofágů, kašlání, kýchání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ostrůvky mikrobů – </a:t>
            </a:r>
            <a:r>
              <a:rPr lang="cs-CZ" sz="2400" i="1" dirty="0" err="1"/>
              <a:t>Streptococcus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Veillonella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poškozený </a:t>
            </a:r>
            <a:r>
              <a:rPr lang="en-GB" sz="2400" dirty="0" err="1"/>
              <a:t>epitel</a:t>
            </a:r>
            <a:r>
              <a:rPr lang="en-GB" sz="2400" dirty="0"/>
              <a:t> - </a:t>
            </a:r>
            <a:r>
              <a:rPr lang="en-GB" sz="2400" i="1" dirty="0"/>
              <a:t>H. </a:t>
            </a:r>
            <a:r>
              <a:rPr lang="en-GB" sz="2400" i="1" dirty="0" err="1"/>
              <a:t>influenzae</a:t>
            </a:r>
            <a:r>
              <a:rPr lang="en-GB" sz="2400" i="1" dirty="0"/>
              <a:t> </a:t>
            </a:r>
            <a:r>
              <a:rPr lang="cs-CZ" sz="2400" dirty="0"/>
              <a:t>nebo</a:t>
            </a:r>
            <a:r>
              <a:rPr lang="en-GB" sz="2400" dirty="0"/>
              <a:t>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  <a:r>
              <a:rPr lang="cs-CZ" sz="2400" dirty="0"/>
              <a:t>sestupující </a:t>
            </a:r>
          </a:p>
          <a:p>
            <a:r>
              <a:rPr lang="cs-CZ" sz="2400" dirty="0"/>
              <a:t>     z</a:t>
            </a:r>
            <a:r>
              <a:rPr lang="en-GB" sz="2400" dirty="0"/>
              <a:t> nasopharynx</a:t>
            </a:r>
            <a:r>
              <a:rPr lang="cs-CZ" sz="2400" dirty="0"/>
              <a:t>u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4441" y="188640"/>
            <a:ext cx="707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respiračního traktu</a:t>
            </a:r>
          </a:p>
        </p:txBody>
      </p:sp>
    </p:spTree>
    <p:extLst>
      <p:ext uri="{BB962C8B-B14F-4D97-AF65-F5344CB8AC3E}">
        <p14:creationId xmlns:p14="http://schemas.microsoft.com/office/powerpoint/2010/main" val="41744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2764"/>
            <a:ext cx="87749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Moč </a:t>
            </a:r>
            <a:r>
              <a:rPr lang="en-GB" sz="2400" dirty="0"/>
              <a:t>- </a:t>
            </a:r>
            <a:r>
              <a:rPr lang="en-GB" sz="2400" dirty="0" err="1"/>
              <a:t>steril</a:t>
            </a:r>
            <a:r>
              <a:rPr lang="cs-CZ" sz="2400" dirty="0"/>
              <a:t>ní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 err="1"/>
              <a:t>roorganism</a:t>
            </a:r>
            <a:r>
              <a:rPr lang="cs-CZ" sz="2400" dirty="0"/>
              <a:t>y mají problém se sem dostat  a udržet </a:t>
            </a:r>
          </a:p>
          <a:p>
            <a:r>
              <a:rPr lang="cs-CZ" sz="2400" dirty="0"/>
              <a:t>s</a:t>
            </a:r>
            <a:r>
              <a:rPr lang="en-GB" sz="2400" dirty="0"/>
              <a:t>e</a:t>
            </a:r>
            <a:r>
              <a:rPr lang="cs-CZ" sz="2400" dirty="0"/>
              <a:t> zde</a:t>
            </a:r>
            <a:r>
              <a:rPr lang="en-GB" sz="2400" dirty="0"/>
              <a:t> </a:t>
            </a:r>
          </a:p>
          <a:p>
            <a:r>
              <a:rPr lang="en-GB" sz="2400" dirty="0"/>
              <a:t>anterior urethra - S</a:t>
            </a:r>
            <a:r>
              <a:rPr lang="en-GB" sz="2400" i="1" dirty="0"/>
              <a:t>taphylococcus epidermidis, Enterococcus </a:t>
            </a:r>
            <a:r>
              <a:rPr lang="en-GB" sz="2400" i="1" dirty="0" err="1"/>
              <a:t>faecalis</a:t>
            </a:r>
            <a:r>
              <a:rPr lang="en-GB" sz="2400" i="1" dirty="0"/>
              <a:t>,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alpha-</a:t>
            </a:r>
            <a:r>
              <a:rPr lang="en-GB" sz="2400" dirty="0" err="1"/>
              <a:t>hemolytic</a:t>
            </a:r>
            <a:r>
              <a:rPr lang="cs-CZ" sz="2400" dirty="0"/>
              <a:t> </a:t>
            </a:r>
            <a:r>
              <a:rPr lang="en-GB" sz="2400" dirty="0"/>
              <a:t>streptococci, </a:t>
            </a:r>
            <a:r>
              <a:rPr lang="cs-CZ" sz="2400" dirty="0"/>
              <a:t>některé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en-GB" sz="2400" dirty="0"/>
              <a:t> bacteria (e.g. </a:t>
            </a:r>
            <a:r>
              <a:rPr lang="en-GB" sz="2400" i="1" dirty="0"/>
              <a:t>E. coli, </a:t>
            </a:r>
            <a:endParaRPr lang="cs-CZ" sz="2400" i="1" dirty="0"/>
          </a:p>
          <a:p>
            <a:r>
              <a:rPr lang="en-GB" sz="2400" i="1" dirty="0"/>
              <a:t>Proteus</a:t>
            </a:r>
            <a:r>
              <a:rPr lang="en-GB" sz="2400" dirty="0"/>
              <a:t>) a </a:t>
            </a:r>
            <a:r>
              <a:rPr lang="en-GB" sz="2400" dirty="0" err="1"/>
              <a:t>corynebacteria</a:t>
            </a:r>
            <a:r>
              <a:rPr lang="en-GB" sz="2400" dirty="0"/>
              <a:t> (</a:t>
            </a:r>
            <a:r>
              <a:rPr lang="cs-CZ" sz="2400" dirty="0"/>
              <a:t>k</a:t>
            </a:r>
            <a:r>
              <a:rPr lang="en-GB" sz="2400" dirty="0" err="1"/>
              <a:t>ontaminant</a:t>
            </a:r>
            <a:r>
              <a:rPr lang="cs-CZ" sz="2400" dirty="0"/>
              <a:t>y</a:t>
            </a:r>
            <a:r>
              <a:rPr lang="en-GB" sz="2400" dirty="0"/>
              <a:t>)</a:t>
            </a:r>
          </a:p>
          <a:p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88640"/>
            <a:ext cx="747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</p:txBody>
      </p:sp>
    </p:spTree>
    <p:extLst>
      <p:ext uri="{BB962C8B-B14F-4D97-AF65-F5344CB8AC3E}">
        <p14:creationId xmlns:p14="http://schemas.microsoft.com/office/powerpoint/2010/main" val="361944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5509" y="404664"/>
            <a:ext cx="747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85005"/>
            <a:ext cx="89832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</a:t>
            </a:r>
            <a:r>
              <a:rPr lang="en-GB" sz="2400" dirty="0"/>
              <a:t> </a:t>
            </a:r>
            <a:r>
              <a:rPr lang="cs-CZ" sz="2400" dirty="0"/>
              <a:t>  různý </a:t>
            </a:r>
            <a:r>
              <a:rPr lang="cs-CZ" sz="2400" dirty="0" err="1"/>
              <a:t>mikrobiom</a:t>
            </a:r>
            <a:r>
              <a:rPr lang="cs-CZ" sz="2400" dirty="0"/>
              <a:t> v závislosti na rase, věku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velice individuální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oloniz</a:t>
            </a:r>
            <a:r>
              <a:rPr lang="cs-CZ" sz="2400" dirty="0" err="1"/>
              <a:t>ována</a:t>
            </a:r>
            <a:r>
              <a:rPr lang="cs-CZ" sz="2400" dirty="0"/>
              <a:t>  po porodu - </a:t>
            </a:r>
            <a:r>
              <a:rPr lang="en-GB" sz="2400" dirty="0" err="1"/>
              <a:t>corynebacteria</a:t>
            </a:r>
            <a:r>
              <a:rPr lang="en-GB" sz="2400" dirty="0"/>
              <a:t>, staphylococci, </a:t>
            </a:r>
            <a:endParaRPr lang="cs-CZ" sz="2400" dirty="0"/>
          </a:p>
          <a:p>
            <a:r>
              <a:rPr lang="en-GB" sz="2400" dirty="0"/>
              <a:t>streptococci, </a:t>
            </a:r>
            <a:r>
              <a:rPr lang="en-GB" sz="2400" i="1" dirty="0"/>
              <a:t>E. coli</a:t>
            </a:r>
            <a:r>
              <a:rPr lang="en-GB" sz="2400" dirty="0"/>
              <a:t>, a </a:t>
            </a:r>
            <a:r>
              <a:rPr lang="cs-CZ" sz="2400" dirty="0"/>
              <a:t>b</a:t>
            </a:r>
            <a:r>
              <a:rPr lang="en-GB" sz="2400" dirty="0"/>
              <a:t>a</a:t>
            </a:r>
            <a:r>
              <a:rPr lang="cs-CZ" sz="2400" dirty="0"/>
              <a:t>k</a:t>
            </a:r>
            <a:r>
              <a:rPr lang="en-GB" sz="2400" dirty="0" err="1"/>
              <a:t>ter</a:t>
            </a:r>
            <a:r>
              <a:rPr lang="cs-CZ" sz="2400" dirty="0" err="1"/>
              <a:t>ie</a:t>
            </a:r>
            <a:r>
              <a:rPr lang="cs-CZ" sz="2400" dirty="0"/>
              <a:t> mléčného kvašení – „</a:t>
            </a:r>
            <a:r>
              <a:rPr lang="en-GB" sz="2400" dirty="0" err="1"/>
              <a:t>Doderlein's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bacillus" (</a:t>
            </a:r>
            <a:r>
              <a:rPr lang="en-GB" sz="2400" i="1" dirty="0"/>
              <a:t>Lactobacillus acidophilus</a:t>
            </a:r>
            <a:r>
              <a:rPr lang="en-GB" sz="2400" dirty="0"/>
              <a:t>). </a:t>
            </a:r>
            <a:endParaRPr lang="cs-CZ" sz="2400" dirty="0"/>
          </a:p>
          <a:p>
            <a:endParaRPr lang="en-GB" sz="2400" dirty="0"/>
          </a:p>
          <a:p>
            <a:r>
              <a:rPr lang="cs-CZ" sz="2400" dirty="0"/>
              <a:t>Během 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reprod</a:t>
            </a: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ukčního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života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/>
              <a:t>vagin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epitel</a:t>
            </a:r>
            <a:r>
              <a:rPr lang="cs-CZ" sz="2400" dirty="0"/>
              <a:t> obsahuje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glycogen</a:t>
            </a:r>
            <a:r>
              <a:rPr lang="en-GB" sz="2400" dirty="0"/>
              <a:t>. </a:t>
            </a:r>
            <a:endParaRPr lang="cs-CZ" sz="2400" dirty="0"/>
          </a:p>
          <a:p>
            <a:r>
              <a:rPr lang="cs-CZ" sz="2400" dirty="0"/>
              <a:t>Převládá zde „</a:t>
            </a:r>
            <a:r>
              <a:rPr lang="en-GB" sz="2400" dirty="0" err="1"/>
              <a:t>Doderlein's</a:t>
            </a:r>
            <a:r>
              <a:rPr lang="en-GB" sz="2400" dirty="0"/>
              <a:t> Bacillus</a:t>
            </a:r>
            <a:r>
              <a:rPr lang="cs-CZ" sz="2400" dirty="0"/>
              <a:t>“, který je schopen ho metabolizovat </a:t>
            </a:r>
          </a:p>
          <a:p>
            <a:r>
              <a:rPr lang="cs-CZ" sz="2400" dirty="0"/>
              <a:t>na kyselinu mléčnou – ta spolu s dalšími produkty metabolismu </a:t>
            </a:r>
          </a:p>
          <a:p>
            <a:r>
              <a:rPr lang="cs-CZ" sz="2400" dirty="0"/>
              <a:t>inhibuje kolonizaci jinými bakteriemi  a reguluje množství bakterií </a:t>
            </a:r>
          </a:p>
          <a:p>
            <a:r>
              <a:rPr lang="cs-CZ" sz="2400" dirty="0"/>
              <a:t>mléčného kvašení; výsledné nízké pH vaginálního epitelu 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zabraňuje </a:t>
            </a:r>
          </a:p>
          <a:p>
            <a:r>
              <a:rPr lang="cs-CZ" sz="2400" dirty="0"/>
              <a:t>ustanovení se jiných bakterií stejně jako potenciálně patogenních </a:t>
            </a:r>
          </a:p>
          <a:p>
            <a:r>
              <a:rPr lang="cs-CZ" sz="2400" dirty="0"/>
              <a:t>kvasinek </a:t>
            </a:r>
            <a:r>
              <a:rPr lang="en-GB" sz="2400" i="1" dirty="0"/>
              <a:t>Candida </a:t>
            </a:r>
            <a:r>
              <a:rPr lang="en-GB" sz="2400" i="1" dirty="0" err="1"/>
              <a:t>albicans</a:t>
            </a:r>
            <a:r>
              <a:rPr lang="en-GB" sz="2400" i="1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1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819" y="260648"/>
            <a:ext cx="74752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urogenitálního traktu</a:t>
            </a:r>
          </a:p>
          <a:p>
            <a:pPr algn="ctr"/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vagina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3072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 většina žen dominuje jeden ze 4 kmenů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někdy ale dominují jiné anaerobní bakterie – ale i ty produkují</a:t>
            </a:r>
          </a:p>
          <a:p>
            <a:r>
              <a:rPr lang="cs-CZ" sz="2400" dirty="0"/>
              <a:t>     kyselinu mléčnou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dominance </a:t>
            </a:r>
            <a:r>
              <a:rPr lang="cs-CZ" sz="2400" i="1" dirty="0" err="1"/>
              <a:t>Lactobacillus</a:t>
            </a:r>
            <a:r>
              <a:rPr lang="cs-CZ" sz="2400" i="1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80% asijských žen a 90% bílých (pH 4,4 a 4,2)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60% hispánských a černých (pH 5,0 a 4,7)</a:t>
            </a:r>
          </a:p>
          <a:p>
            <a:pPr marL="800100" lvl="1" indent="-342900">
              <a:buFontTx/>
              <a:buChar char="-"/>
            </a:pP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možné spojení i s předčasným porodem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průměru 10% předčasných porodů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 oblasti dominované černým a hispánským obyvatelstvem</a:t>
            </a:r>
          </a:p>
          <a:p>
            <a:pPr lvl="1"/>
            <a:r>
              <a:rPr lang="cs-CZ" sz="2400" dirty="0"/>
              <a:t>     jde o 20%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- rychlé změny </a:t>
            </a:r>
            <a:r>
              <a:rPr lang="cs-CZ" sz="2400" dirty="0" err="1"/>
              <a:t>mikrobiomu</a:t>
            </a:r>
            <a:r>
              <a:rPr lang="cs-CZ" sz="2400" dirty="0"/>
              <a:t> (i 24 hodin)</a:t>
            </a:r>
          </a:p>
        </p:txBody>
      </p:sp>
    </p:spTree>
    <p:extLst>
      <p:ext uri="{BB962C8B-B14F-4D97-AF65-F5344CB8AC3E}">
        <p14:creationId xmlns:p14="http://schemas.microsoft.com/office/powerpoint/2010/main" val="79870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74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24744"/>
            <a:ext cx="886569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vagina – </a:t>
            </a:r>
            <a:r>
              <a:rPr lang="cs-CZ" sz="2400" i="1" dirty="0" err="1"/>
              <a:t>Lactobacillus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novorozenec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placenta po porodu -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 </a:t>
            </a:r>
          </a:p>
          <a:p>
            <a:r>
              <a:rPr lang="cs-CZ" sz="2400" dirty="0"/>
              <a:t>	– druhové složení nejpodobnější dutině ústní</a:t>
            </a:r>
          </a:p>
          <a:p>
            <a:r>
              <a:rPr lang="cs-CZ" sz="2400" dirty="0"/>
              <a:t>	- metabolické dráhy – metabolismus </a:t>
            </a:r>
            <a:r>
              <a:rPr lang="cs-CZ" sz="2400" dirty="0" err="1"/>
              <a:t>kofaktorů</a:t>
            </a:r>
            <a:r>
              <a:rPr lang="cs-CZ" sz="2400" dirty="0"/>
              <a:t> a vitamínů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mateřské mléko – mikrobiální polévka</a:t>
            </a:r>
          </a:p>
          <a:p>
            <a:pPr marL="800100" lvl="1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silně individuální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matka předává mikroby z prostředí dítěti – tréning imunitního</a:t>
            </a:r>
          </a:p>
          <a:p>
            <a:pPr lvl="1"/>
            <a:r>
              <a:rPr lang="cs-CZ" sz="2400" dirty="0"/>
              <a:t>     systému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během těhotenství a kojení se mění mateřský </a:t>
            </a:r>
            <a:r>
              <a:rPr lang="cs-CZ" sz="2400" dirty="0" err="1"/>
              <a:t>mikrobiom</a:t>
            </a:r>
            <a:r>
              <a:rPr lang="cs-CZ" sz="2400" dirty="0"/>
              <a:t> – význam</a:t>
            </a:r>
          </a:p>
          <a:p>
            <a:r>
              <a:rPr lang="cs-CZ" sz="2400" dirty="0"/>
              <a:t>     i pro zdraví matky</a:t>
            </a:r>
          </a:p>
          <a:p>
            <a:endParaRPr lang="cs-CZ" sz="2400" dirty="0"/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04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260648"/>
            <a:ext cx="374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Mateřský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2724"/>
            <a:ext cx="860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Mastitidy</a:t>
            </a:r>
            <a:r>
              <a:rPr lang="cs-CZ" dirty="0"/>
              <a:t> – </a:t>
            </a:r>
            <a:r>
              <a:rPr lang="cs-CZ" sz="2400" dirty="0"/>
              <a:t>vymizení </a:t>
            </a:r>
            <a:r>
              <a:rPr lang="cs-CZ" sz="2400" i="1" dirty="0" err="1"/>
              <a:t>Lactobacillus</a:t>
            </a:r>
            <a:r>
              <a:rPr lang="cs-CZ" sz="2400" dirty="0"/>
              <a:t>, dominance jednoho kmene </a:t>
            </a:r>
          </a:p>
          <a:p>
            <a:r>
              <a:rPr lang="cs-CZ" sz="2400" dirty="0"/>
              <a:t>patogenní bakterie</a:t>
            </a:r>
          </a:p>
          <a:p>
            <a:r>
              <a:rPr lang="cs-CZ" sz="2400" dirty="0"/>
              <a:t>Přidání </a:t>
            </a:r>
            <a:r>
              <a:rPr lang="cs-CZ" sz="2400" dirty="0" err="1"/>
              <a:t>laktobacilu</a:t>
            </a:r>
            <a:r>
              <a:rPr lang="cs-CZ" sz="2400" dirty="0"/>
              <a:t> do potravy – táž bakterie se ukázala v mléku</a:t>
            </a:r>
          </a:p>
          <a:p>
            <a:r>
              <a:rPr lang="cs-CZ" sz="2400" dirty="0"/>
              <a:t>Po </a:t>
            </a:r>
            <a:r>
              <a:rPr lang="cs-CZ" sz="2400" dirty="0" err="1"/>
              <a:t>třitýdenní</a:t>
            </a:r>
            <a:r>
              <a:rPr lang="cs-CZ" sz="2400" dirty="0"/>
              <a:t> kůře vymizení problémů – lepší než antibiotika?</a:t>
            </a:r>
          </a:p>
          <a:p>
            <a:endParaRPr lang="cs-CZ" sz="2400" dirty="0"/>
          </a:p>
          <a:p>
            <a:r>
              <a:rPr lang="cs-CZ" sz="2400" dirty="0"/>
              <a:t>Prsa i u nekojící ženy mají vlastní mikroflóru – význam pro rakovinu?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0002" y="692696"/>
            <a:ext cx="665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Jaká je hlavní úloha mikrobů na Zemi?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772816"/>
            <a:ext cx="16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degradace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3399383"/>
            <a:ext cx="189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fotosyntéza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2492896"/>
            <a:ext cx="209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koloběh živin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99992" y="4509120"/>
            <a:ext cx="450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interakce s rostlinami a živočichy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90891" y="5589240"/>
            <a:ext cx="322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- udržovat život na Zemi</a:t>
            </a:r>
          </a:p>
        </p:txBody>
      </p:sp>
    </p:spTree>
    <p:extLst>
      <p:ext uri="{BB962C8B-B14F-4D97-AF65-F5344CB8AC3E}">
        <p14:creationId xmlns:p14="http://schemas.microsoft.com/office/powerpoint/2010/main" val="40276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323945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35498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1676 – </a:t>
            </a:r>
            <a:r>
              <a:rPr lang="cs-CZ" sz="2400" dirty="0" err="1"/>
              <a:t>Anthonie</a:t>
            </a:r>
            <a:r>
              <a:rPr lang="cs-CZ" sz="2400" dirty="0"/>
              <a:t> van </a:t>
            </a:r>
            <a:r>
              <a:rPr lang="cs-CZ" sz="2400" dirty="0" err="1"/>
              <a:t>Leewenhoek</a:t>
            </a:r>
            <a:r>
              <a:rPr lang="cs-CZ" sz="2400" dirty="0"/>
              <a:t> – „</a:t>
            </a:r>
            <a:r>
              <a:rPr lang="cs-CZ" sz="2400" dirty="0" err="1"/>
              <a:t>animacules</a:t>
            </a:r>
            <a:r>
              <a:rPr lang="cs-CZ" sz="2400" dirty="0"/>
              <a:t>“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1890 – </a:t>
            </a:r>
            <a:r>
              <a:rPr lang="cs-CZ" sz="2400" dirty="0" err="1"/>
              <a:t>W.D.Miller</a:t>
            </a:r>
            <a:r>
              <a:rPr lang="cs-CZ" sz="2400" dirty="0"/>
              <a:t> –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microorganisms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Mouth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2016 – </a:t>
            </a:r>
            <a:r>
              <a:rPr lang="cs-CZ" sz="2400" dirty="0" err="1"/>
              <a:t>Jakubovics</a:t>
            </a:r>
            <a:r>
              <a:rPr lang="cs-CZ" sz="2400" dirty="0"/>
              <a:t> – struktura dentálního plaku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Expanded</a:t>
            </a:r>
            <a:r>
              <a:rPr lang="cs-CZ" sz="2400" b="1" dirty="0"/>
              <a:t> </a:t>
            </a:r>
            <a:r>
              <a:rPr lang="en-GB" sz="2400" b="1" dirty="0"/>
              <a:t>Human Oral Microbiome Database </a:t>
            </a:r>
            <a:r>
              <a:rPr lang="en-GB" sz="2400" dirty="0"/>
              <a:t>(</a:t>
            </a:r>
            <a:r>
              <a:rPr lang="en-GB" sz="2400" dirty="0" err="1"/>
              <a:t>eHOMD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November 22, 2017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772 prokaryotic species (70% </a:t>
            </a:r>
            <a:r>
              <a:rPr lang="cs-CZ" sz="2400" dirty="0"/>
              <a:t>k</a:t>
            </a:r>
            <a:r>
              <a:rPr lang="en-GB" sz="2400" dirty="0" err="1"/>
              <a:t>ultiv</a:t>
            </a:r>
            <a:r>
              <a:rPr lang="cs-CZ" sz="2400" dirty="0" err="1"/>
              <a:t>ovatelných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16S rDNA </a:t>
            </a:r>
            <a:r>
              <a:rPr lang="cs-CZ" sz="2400" dirty="0"/>
              <a:t>– 6 kmenů: </a:t>
            </a:r>
            <a:r>
              <a:rPr lang="en-GB" sz="2400" i="1" dirty="0" err="1"/>
              <a:t>Firmicutes</a:t>
            </a:r>
            <a:r>
              <a:rPr lang="en-GB" sz="2400" i="1" dirty="0"/>
              <a:t>, </a:t>
            </a:r>
            <a:r>
              <a:rPr lang="en-GB" sz="2400" i="1" dirty="0" err="1"/>
              <a:t>Actinobacteria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Proteobacteria</a:t>
            </a:r>
            <a:r>
              <a:rPr lang="en-GB" sz="2400" i="1" dirty="0"/>
              <a:t>, Fusobacteria, </a:t>
            </a:r>
            <a:r>
              <a:rPr lang="en-GB" sz="2400" i="1" dirty="0" err="1"/>
              <a:t>Bacteroidetes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cs-CZ" sz="2400" dirty="0"/>
              <a:t> </a:t>
            </a:r>
            <a:r>
              <a:rPr lang="en-GB" sz="2400" i="1" dirty="0" err="1"/>
              <a:t>Spirochaetes</a:t>
            </a:r>
            <a:r>
              <a:rPr lang="en-GB" sz="2400" i="1" dirty="0"/>
              <a:t> </a:t>
            </a:r>
            <a:endParaRPr lang="cs-CZ" sz="2400" i="1" dirty="0"/>
          </a:p>
          <a:p>
            <a:r>
              <a:rPr lang="cs-CZ" sz="2400" i="1" dirty="0"/>
              <a:t>     = 96%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012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9752" y="332656"/>
            <a:ext cx="4203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177281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společný vývoj s námi po milióny let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využití ohně, zemědělství, zpracované potraviny (cukr), </a:t>
            </a:r>
          </a:p>
          <a:p>
            <a:pPr lvl="1"/>
            <a:r>
              <a:rPr lang="cs-CZ" sz="2400" dirty="0"/>
              <a:t>     antimikrobiální terapie</a:t>
            </a:r>
          </a:p>
          <a:p>
            <a:pPr lvl="1"/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závislé na věku</a:t>
            </a:r>
            <a:r>
              <a:rPr lang="en-GB" sz="2400" dirty="0"/>
              <a:t>: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po narození </a:t>
            </a:r>
            <a:r>
              <a:rPr lang="en-GB" sz="2400" dirty="0"/>
              <a:t>- </a:t>
            </a:r>
            <a:r>
              <a:rPr lang="en-GB" sz="2400" i="1" dirty="0"/>
              <a:t>Streptococcus </a:t>
            </a:r>
            <a:r>
              <a:rPr lang="en-GB" sz="2400" i="1" dirty="0" err="1"/>
              <a:t>salivarius</a:t>
            </a:r>
            <a:r>
              <a:rPr lang="en-GB" sz="2400" i="1" dirty="0"/>
              <a:t> (</a:t>
            </a:r>
            <a:r>
              <a:rPr lang="en-GB" sz="2400" dirty="0"/>
              <a:t>98%)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prořezávání zubů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i="1" dirty="0"/>
              <a:t> </a:t>
            </a:r>
            <a:r>
              <a:rPr lang="en-GB" sz="2400" dirty="0"/>
              <a:t>(lactic acid) a</a:t>
            </a:r>
            <a:r>
              <a:rPr lang="en-GB" sz="2400" i="1" dirty="0"/>
              <a:t> S. </a:t>
            </a:r>
            <a:r>
              <a:rPr lang="en-GB" sz="2400" i="1" dirty="0" err="1"/>
              <a:t>sanguis</a:t>
            </a:r>
            <a:endParaRPr lang="en-GB" sz="2400" i="1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B</a:t>
            </a:r>
            <a:r>
              <a:rPr lang="en-GB" sz="2400" dirty="0" err="1"/>
              <a:t>acteroides</a:t>
            </a:r>
            <a:r>
              <a:rPr lang="en-GB" sz="2400" dirty="0"/>
              <a:t> a </a:t>
            </a:r>
            <a:r>
              <a:rPr lang="cs-CZ" sz="2400" dirty="0"/>
              <a:t>S</a:t>
            </a:r>
            <a:r>
              <a:rPr lang="en-GB" sz="2400" dirty="0" err="1"/>
              <a:t>pirochetes</a:t>
            </a:r>
            <a:r>
              <a:rPr lang="en-GB" sz="2400" dirty="0"/>
              <a:t> </a:t>
            </a:r>
            <a:r>
              <a:rPr lang="cs-CZ" sz="2400" dirty="0"/>
              <a:t>kolem </a:t>
            </a:r>
            <a:r>
              <a:rPr lang="en-GB" sz="2400" dirty="0"/>
              <a:t>puberty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68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24744"/>
            <a:ext cx="88100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Tři habitaty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sliznice tváří, dásně, tvrdé patro – </a:t>
            </a:r>
            <a:r>
              <a:rPr lang="cs-CZ" sz="2400" dirty="0" err="1"/>
              <a:t>Firmicutes</a:t>
            </a:r>
            <a:r>
              <a:rPr lang="cs-CZ" sz="2400" dirty="0"/>
              <a:t>,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hrdlo, mandle, hřbet jazyka, sliny – </a:t>
            </a:r>
            <a:r>
              <a:rPr lang="en-GB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Neisseria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  <a:r>
              <a:rPr lang="cs-CZ" sz="2400" dirty="0"/>
              <a:t> 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Leptotrichia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en-GB" sz="2400" i="1" dirty="0" err="1"/>
              <a:t>Capnocytophaga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en-GB" sz="2400" i="1" dirty="0" err="1"/>
              <a:t>Rothia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</a:t>
            </a:r>
            <a:r>
              <a:rPr lang="cs-CZ" sz="2400" dirty="0"/>
              <a:t>a </a:t>
            </a:r>
            <a:r>
              <a:rPr lang="en-GB" sz="2400" i="1" dirty="0"/>
              <a:t>Corynebacterium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Ústa – teplo, vlhko, živiny – sliny, </a:t>
            </a:r>
            <a:r>
              <a:rPr lang="cs-CZ" sz="2400" dirty="0" err="1"/>
              <a:t>crevikulární</a:t>
            </a:r>
            <a:r>
              <a:rPr lang="cs-CZ" sz="2400" dirty="0"/>
              <a:t> tekutina dásní</a:t>
            </a:r>
          </a:p>
          <a:p>
            <a:r>
              <a:rPr lang="cs-CZ" sz="2400" dirty="0"/>
              <a:t>	- proteiny, glykoproteiny</a:t>
            </a:r>
          </a:p>
          <a:p>
            <a:r>
              <a:rPr lang="cs-CZ" sz="2400" dirty="0"/>
              <a:t>	- </a:t>
            </a:r>
            <a:r>
              <a:rPr lang="cs-CZ" sz="2400" dirty="0" err="1"/>
              <a:t>immunoglobulin</a:t>
            </a:r>
            <a:r>
              <a:rPr lang="cs-CZ" sz="2400" dirty="0"/>
              <a:t> A, </a:t>
            </a:r>
            <a:r>
              <a:rPr lang="cs-CZ" sz="2400" dirty="0" err="1"/>
              <a:t>lactoferin</a:t>
            </a:r>
            <a:r>
              <a:rPr lang="cs-CZ" sz="2400" dirty="0"/>
              <a:t>, </a:t>
            </a:r>
            <a:r>
              <a:rPr lang="cs-CZ" sz="2400" dirty="0" err="1"/>
              <a:t>lactoperoxidase</a:t>
            </a:r>
            <a:r>
              <a:rPr lang="cs-CZ" sz="2400" dirty="0"/>
              <a:t>, lysozyme,</a:t>
            </a:r>
          </a:p>
          <a:p>
            <a:r>
              <a:rPr lang="cs-CZ" sz="2400" dirty="0"/>
              <a:t>	  </a:t>
            </a:r>
            <a:r>
              <a:rPr lang="cs-CZ" sz="2400" dirty="0" err="1"/>
              <a:t>statherin</a:t>
            </a:r>
            <a:r>
              <a:rPr lang="cs-CZ" sz="2400" dirty="0"/>
              <a:t>, </a:t>
            </a:r>
            <a:r>
              <a:rPr lang="cs-CZ" sz="2400" dirty="0" err="1"/>
              <a:t>histatin</a:t>
            </a:r>
            <a:endParaRPr lang="cs-CZ" sz="2400" dirty="0"/>
          </a:p>
          <a:p>
            <a:r>
              <a:rPr lang="cs-CZ" sz="2400" dirty="0"/>
              <a:t>	- výsledkem je vyvážená </a:t>
            </a:r>
            <a:r>
              <a:rPr lang="cs-CZ" sz="2400" dirty="0" err="1"/>
              <a:t>mikrobiota</a:t>
            </a:r>
            <a:endParaRPr lang="cs-CZ" sz="2400" dirty="0"/>
          </a:p>
          <a:p>
            <a:r>
              <a:rPr lang="cs-CZ" sz="2400" dirty="0"/>
              <a:t>	- tyto látky spolu s ostatními (i mikrobiální) vytváří film</a:t>
            </a:r>
          </a:p>
          <a:p>
            <a:r>
              <a:rPr lang="cs-CZ" sz="2400" dirty="0"/>
              <a:t>	  umožňující mikrobům jejich uchycení a zároveň chrání </a:t>
            </a:r>
          </a:p>
          <a:p>
            <a:r>
              <a:rPr lang="cs-CZ" sz="2400" dirty="0"/>
              <a:t>	  zuby proti ataku kyselin</a:t>
            </a:r>
          </a:p>
        </p:txBody>
      </p:sp>
    </p:spTree>
    <p:extLst>
      <p:ext uri="{BB962C8B-B14F-4D97-AF65-F5344CB8AC3E}">
        <p14:creationId xmlns:p14="http://schemas.microsoft.com/office/powerpoint/2010/main" val="224847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ofilm">
            <a:extLst>
              <a:ext uri="{FF2B5EF4-FFF2-40B4-BE49-F238E27FC236}">
                <a16:creationId xmlns:a16="http://schemas.microsoft.com/office/drawing/2014/main" id="{F3970ED3-553D-4E5B-A7FC-5739D141C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31837"/>
            <a:ext cx="7777162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B05A4F-3F95-462B-8E46-25058055AD2C}"/>
              </a:ext>
            </a:extLst>
          </p:cNvPr>
          <p:cNvSpPr txBox="1"/>
          <p:nvPr/>
        </p:nvSpPr>
        <p:spPr>
          <a:xfrm>
            <a:off x="2195736" y="186750"/>
            <a:ext cx="4430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Tvorba </a:t>
            </a:r>
            <a:r>
              <a:rPr lang="cs-CZ" sz="3200" b="1" dirty="0" err="1"/>
              <a:t>biofilmu</a:t>
            </a:r>
            <a:r>
              <a:rPr lang="cs-CZ" sz="3200" b="1" dirty="0"/>
              <a:t> - obecně</a:t>
            </a:r>
          </a:p>
        </p:txBody>
      </p:sp>
    </p:spTree>
    <p:extLst>
      <p:ext uri="{BB962C8B-B14F-4D97-AF65-F5344CB8AC3E}">
        <p14:creationId xmlns:p14="http://schemas.microsoft.com/office/powerpoint/2010/main" val="393995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24223"/>
            <a:ext cx="5865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  <a:p>
            <a:pPr algn="ctr"/>
            <a:r>
              <a:rPr lang="cs-CZ" sz="2400" b="1" dirty="0"/>
              <a:t>tvorba zubního plaku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98" y="1052736"/>
            <a:ext cx="9370484" cy="30243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103798" y="4077072"/>
            <a:ext cx="9921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nejprve fyzikální proces – pokrytí povrchů filmem z rozpuštěných látek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poté (minuty) – reverzibilní přichycení bakterií – ireverzibilní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orální bakterie – různé </a:t>
            </a:r>
            <a:r>
              <a:rPr lang="cs-CZ" sz="2400" dirty="0" err="1"/>
              <a:t>adheziny</a:t>
            </a:r>
            <a:r>
              <a:rPr lang="cs-CZ" sz="2400" dirty="0"/>
              <a:t> – interakce s molekulami a receptory</a:t>
            </a:r>
          </a:p>
          <a:p>
            <a:r>
              <a:rPr lang="cs-CZ" sz="2400" dirty="0"/>
              <a:t>                                    na ostatních bakteriích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Actinomycetes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Veillonella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Porphyromonas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Spirochetes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24696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88640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9055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Biofilm</a:t>
            </a:r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 err="1"/>
              <a:t>koadheze</a:t>
            </a:r>
            <a:r>
              <a:rPr lang="cs-CZ" sz="2400" dirty="0"/>
              <a:t> pozdějších kolonizátorů na již přichycené předešlé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diverzita a biomasa </a:t>
            </a:r>
            <a:r>
              <a:rPr lang="cs-CZ" sz="2400" dirty="0" err="1"/>
              <a:t>biofilmu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 bakteriálních </a:t>
            </a:r>
            <a:r>
              <a:rPr lang="cs-CZ" sz="2400" b="1" dirty="0"/>
              <a:t>polymerů</a:t>
            </a:r>
            <a:r>
              <a:rPr lang="cs-CZ" sz="2400" dirty="0"/>
              <a:t> (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fruktany</a:t>
            </a:r>
            <a:r>
              <a:rPr lang="cs-CZ" sz="2400" dirty="0"/>
              <a:t>, </a:t>
            </a:r>
            <a:r>
              <a:rPr lang="cs-CZ" sz="2400" dirty="0" err="1"/>
              <a:t>heteropolymery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matrix</a:t>
            </a:r>
            <a:r>
              <a:rPr lang="cs-CZ" sz="2400" dirty="0"/>
              <a:t> – živiny, voda, enzymy</a:t>
            </a:r>
          </a:p>
          <a:p>
            <a:pPr marL="1714500" lvl="3" indent="-342900">
              <a:buFontTx/>
              <a:buChar char="-"/>
            </a:pPr>
            <a:r>
              <a:rPr lang="cs-CZ" sz="2400" dirty="0"/>
              <a:t>gradient – pH, O</a:t>
            </a:r>
            <a:r>
              <a:rPr lang="cs-CZ" sz="2400" baseline="-25000" dirty="0"/>
              <a:t>2</a:t>
            </a:r>
            <a:r>
              <a:rPr lang="cs-CZ" sz="2400" dirty="0"/>
              <a:t>, živiny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regulace exprese genů – odlišná od stejných planktonických mikrobů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usnadněný horizontální transfer genů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quorum</a:t>
            </a:r>
            <a:r>
              <a:rPr lang="cs-CZ" sz="2400" dirty="0"/>
              <a:t> </a:t>
            </a:r>
            <a:r>
              <a:rPr lang="cs-CZ" sz="2400" dirty="0" err="1"/>
              <a:t>sensing</a:t>
            </a:r>
            <a:r>
              <a:rPr lang="cs-CZ" sz="2400" dirty="0"/>
              <a:t> peptidy zvýšily frekvenci transformace u </a:t>
            </a:r>
            <a:r>
              <a:rPr lang="cs-CZ" sz="2400" i="1" dirty="0"/>
              <a:t>S. </a:t>
            </a:r>
            <a:r>
              <a:rPr lang="cs-CZ" sz="2400" i="1" dirty="0" err="1"/>
              <a:t>mutans</a:t>
            </a:r>
            <a:endParaRPr lang="cs-CZ" sz="2400" i="1" dirty="0"/>
          </a:p>
          <a:p>
            <a:r>
              <a:rPr lang="cs-CZ" sz="2400" i="1" dirty="0"/>
              <a:t>     </a:t>
            </a:r>
            <a:r>
              <a:rPr lang="cs-CZ" sz="2400" dirty="0"/>
              <a:t>10-600x</a:t>
            </a:r>
          </a:p>
          <a:p>
            <a:r>
              <a:rPr lang="cs-CZ" sz="2400" dirty="0"/>
              <a:t>-   zvýšená rezistence k antimikrobiálním látkám</a:t>
            </a:r>
          </a:p>
        </p:txBody>
      </p:sp>
    </p:spTree>
    <p:extLst>
      <p:ext uri="{BB962C8B-B14F-4D97-AF65-F5344CB8AC3E}">
        <p14:creationId xmlns:p14="http://schemas.microsoft.com/office/powerpoint/2010/main" val="316669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332656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96752"/>
            <a:ext cx="920143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Viry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patogenní – příušnice, vzteklina, hepatitida, HIV, respirační infekce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bakteriofágy – lytické, lyzogenní - …….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/>
              <a:t>Houby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detekováno 85 rodů</a:t>
            </a:r>
          </a:p>
          <a:p>
            <a:pPr marL="342900" indent="-342900">
              <a:buFontTx/>
              <a:buChar char="-"/>
            </a:pPr>
            <a:r>
              <a:rPr lang="en-GB" sz="2400" i="1" dirty="0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</a:t>
            </a:r>
            <a:r>
              <a:rPr lang="en-GB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, 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</a:t>
            </a:r>
          </a:p>
          <a:p>
            <a:r>
              <a:rPr lang="cs-CZ" sz="2400" i="1" dirty="0"/>
              <a:t>     </a:t>
            </a:r>
            <a:r>
              <a:rPr lang="en-GB" sz="2400" i="1" dirty="0" err="1"/>
              <a:t>Saccharomycetales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en-GB" sz="2400" i="1" dirty="0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i="1" dirty="0"/>
              <a:t> </a:t>
            </a:r>
            <a:r>
              <a:rPr lang="en-GB" sz="2400" dirty="0"/>
              <a:t>a</a:t>
            </a:r>
            <a:r>
              <a:rPr lang="en-GB" sz="2400" i="1" dirty="0"/>
              <a:t> Cryptococcus</a:t>
            </a:r>
            <a:r>
              <a:rPr lang="en-GB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r>
              <a:rPr lang="cs-CZ" sz="2400" i="1" dirty="0"/>
              <a:t> – </a:t>
            </a:r>
            <a:r>
              <a:rPr lang="cs-CZ" sz="2400" dirty="0"/>
              <a:t>její přítomnost umožní růst anaerobů v aerobních </a:t>
            </a:r>
            <a:r>
              <a:rPr lang="cs-CZ" sz="2400" dirty="0" err="1"/>
              <a:t>podm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dirty="0" err="1"/>
              <a:t>Archea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minoritní součást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metanogeni</a:t>
            </a:r>
            <a:r>
              <a:rPr lang="cs-CZ" sz="2400" dirty="0"/>
              <a:t> – zvláště u osob s </a:t>
            </a:r>
            <a:r>
              <a:rPr lang="en-GB" sz="2400" dirty="0" err="1"/>
              <a:t>periodontit</a:t>
            </a:r>
            <a:r>
              <a:rPr lang="cs-CZ" sz="2400" dirty="0" err="1"/>
              <a:t>ídou</a:t>
            </a:r>
            <a:r>
              <a:rPr lang="en-GB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3404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260648"/>
            <a:ext cx="586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354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Bakterie</a:t>
            </a:r>
          </a:p>
          <a:p>
            <a:endParaRPr lang="cs-CZ" sz="2400" b="1" dirty="0"/>
          </a:p>
          <a:p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objev ultramalých bakterií (nejen ústní dutina)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redukovaný genom, absence mnoha biosyntetických a </a:t>
            </a:r>
          </a:p>
          <a:p>
            <a:r>
              <a:rPr lang="cs-CZ" sz="2400" dirty="0"/>
              <a:t>     metabolických drah včetně elektronového transportního řetězce</a:t>
            </a:r>
          </a:p>
          <a:p>
            <a:r>
              <a:rPr lang="cs-CZ" sz="2400" dirty="0"/>
              <a:t>-   obligátní </a:t>
            </a:r>
            <a:r>
              <a:rPr lang="cs-CZ" sz="2400" dirty="0" err="1"/>
              <a:t>symbionti</a:t>
            </a:r>
            <a:r>
              <a:rPr lang="cs-CZ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200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332656"/>
            <a:ext cx="606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68760"/>
            <a:ext cx="8871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Dentální plak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žijící vedle sebe využívají různé živiny, produkují různé</a:t>
            </a:r>
          </a:p>
          <a:p>
            <a:r>
              <a:rPr lang="cs-CZ" sz="2400" dirty="0"/>
              <a:t>     látky: synergismus, indukce odezvy v cílových buňkách a </a:t>
            </a:r>
            <a:r>
              <a:rPr lang="cs-CZ" sz="2400" dirty="0" err="1"/>
              <a:t>kompetice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4" y="2564904"/>
            <a:ext cx="8551244" cy="17373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024" y="4653136"/>
            <a:ext cx="8445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stejná látka – různá funkce – dle situace, koncentrace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/>
              <a:t> – inhibice, ale v subletálních koncentracích signální funkce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organické kyseliny, bakteriociny – antagonismus, </a:t>
            </a:r>
          </a:p>
          <a:p>
            <a:r>
              <a:rPr lang="cs-CZ" sz="2400" dirty="0"/>
              <a:t>     synergismus</a:t>
            </a:r>
          </a:p>
          <a:p>
            <a:r>
              <a:rPr lang="cs-CZ" sz="2400" dirty="0"/>
              <a:t>-    bakteriociny – kompetence buněk, uvolnění DNA</a:t>
            </a:r>
          </a:p>
        </p:txBody>
      </p:sp>
    </p:spTree>
    <p:extLst>
      <p:ext uri="{BB962C8B-B14F-4D97-AF65-F5344CB8AC3E}">
        <p14:creationId xmlns:p14="http://schemas.microsoft.com/office/powerpoint/2010/main" val="50302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31640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89029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pouhá přítomnost </a:t>
            </a:r>
            <a:r>
              <a:rPr lang="cs-CZ" sz="2400" dirty="0"/>
              <a:t>inhibuje kolonizaci potenciálními patogeny GIT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metabolismus nitrátů </a:t>
            </a:r>
            <a:r>
              <a:rPr lang="cs-CZ" sz="2400" dirty="0"/>
              <a:t>a kardiovaskulární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¼ přijatých nitrátů se vrátí do dutiny ústní (sliny…)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mikrobiota</a:t>
            </a:r>
            <a:r>
              <a:rPr lang="cs-CZ" sz="2400" dirty="0"/>
              <a:t> přemění nitráty na nitrity – ty do krve a přeměna na 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NO – zásadní pro zdraví cév – pružnost, ohebnost – snížení tlaku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i erekce, uvolnění svalstva v trávicí soustavě – posun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použití antibakteriální ústní vody výrazně snížilo příjem nitritů, </a:t>
            </a:r>
          </a:p>
          <a:p>
            <a:r>
              <a:rPr lang="cs-CZ" sz="2400" dirty="0"/>
              <a:t>     zrušilo účinek nitritů na snižování krevního tlaku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ale i souvislost se systemickými chorobami: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metastatic infections of heart, brain, spleen, pancreas, liver,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and bone, </a:t>
            </a:r>
            <a:r>
              <a:rPr lang="en-GB" sz="2400" dirty="0" err="1"/>
              <a:t>artherosclerosis</a:t>
            </a:r>
            <a:r>
              <a:rPr lang="en-GB" sz="2400" dirty="0"/>
              <a:t>, cardiovascular diseases, stroke,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respiratory diseases, meningitis, pneumonia, diabetes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437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5" y="1422453"/>
            <a:ext cx="4677428" cy="40486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539969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Mikrobi a naše tělo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2348880"/>
            <a:ext cx="3570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/>
              <a:t>počet mikrobů/g </a:t>
            </a:r>
          </a:p>
          <a:p>
            <a:r>
              <a:rPr lang="cs-CZ" sz="2400" b="1" dirty="0"/>
              <a:t>      homogenizované tkáně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počet mikrobů/cm</a:t>
            </a:r>
            <a:r>
              <a:rPr lang="cs-CZ" sz="2400" b="1" baseline="30000" dirty="0"/>
              <a:t>2</a:t>
            </a:r>
            <a:r>
              <a:rPr lang="cs-CZ" sz="2400" b="1" dirty="0"/>
              <a:t> </a:t>
            </a:r>
          </a:p>
          <a:p>
            <a:r>
              <a:rPr lang="cs-CZ" sz="2400" b="1" dirty="0"/>
              <a:t>      povrchu kůže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75656" y="6021288"/>
            <a:ext cx="571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Kůže – 10</a:t>
            </a:r>
            <a:r>
              <a:rPr lang="cs-CZ" sz="2400" b="1" baseline="30000" dirty="0"/>
              <a:t>12</a:t>
            </a:r>
            <a:r>
              <a:rPr lang="cs-CZ" sz="2400" b="1" dirty="0"/>
              <a:t>, ústa – 10</a:t>
            </a:r>
            <a:r>
              <a:rPr lang="cs-CZ" sz="2400" b="1" baseline="30000" dirty="0"/>
              <a:t>10</a:t>
            </a:r>
            <a:r>
              <a:rPr lang="cs-CZ" sz="2400" b="1" dirty="0"/>
              <a:t>, zažívací trakt  - 10</a:t>
            </a:r>
            <a:r>
              <a:rPr lang="cs-CZ" sz="2400" b="1" baseline="30000" dirty="0"/>
              <a:t>14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22" y="4287873"/>
            <a:ext cx="2101770" cy="2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96501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Negativní účinky </a:t>
            </a:r>
            <a:r>
              <a:rPr lang="cs-CZ" sz="2400" b="1" dirty="0" err="1"/>
              <a:t>mikrobioty</a:t>
            </a:r>
            <a:r>
              <a:rPr lang="cs-CZ" sz="2400" b="1" dirty="0"/>
              <a:t> v dutině ústní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zubní kaz, gingivitida, </a:t>
            </a:r>
            <a:r>
              <a:rPr lang="cs-CZ" sz="2400" dirty="0" err="1"/>
              <a:t>periodontitis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UK 	– 46% 15tiletých dětí – kazy v trvalých zubech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45% dospělých - </a:t>
            </a:r>
            <a:r>
              <a:rPr lang="cs-CZ" sz="2400" dirty="0" err="1"/>
              <a:t>perionditida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 </a:t>
            </a:r>
            <a:r>
              <a:rPr lang="cs-CZ" sz="2400" dirty="0"/>
              <a:t>– rozpuštění struktury zubů </a:t>
            </a:r>
            <a:r>
              <a:rPr lang="cs-CZ" sz="2400" b="1" dirty="0"/>
              <a:t>kyselinami</a:t>
            </a:r>
            <a:r>
              <a:rPr lang="cs-CZ" sz="2400" dirty="0"/>
              <a:t> z cukrů, snížení</a:t>
            </a:r>
          </a:p>
          <a:p>
            <a:r>
              <a:rPr lang="cs-CZ" sz="2400" dirty="0" err="1"/>
              <a:t>pufrovací</a:t>
            </a:r>
            <a:r>
              <a:rPr lang="cs-CZ" sz="2400" dirty="0"/>
              <a:t> kapacity slin a tím pH v ústech – změna ústní </a:t>
            </a:r>
            <a:r>
              <a:rPr lang="cs-CZ" sz="2400" dirty="0" err="1"/>
              <a:t>mikrobioty</a:t>
            </a:r>
            <a:r>
              <a:rPr lang="cs-CZ" sz="2400" dirty="0"/>
              <a:t> ve</a:t>
            </a:r>
          </a:p>
          <a:p>
            <a:r>
              <a:rPr lang="cs-CZ" sz="2400" dirty="0"/>
              <a:t>prospěch acidofilních druhů – </a:t>
            </a:r>
            <a:r>
              <a:rPr lang="cs-CZ" sz="2400" b="1" i="1" dirty="0" err="1"/>
              <a:t>Streptococcus</a:t>
            </a:r>
            <a:r>
              <a:rPr lang="cs-CZ" sz="2400" b="1" i="1" dirty="0"/>
              <a:t> </a:t>
            </a:r>
            <a:r>
              <a:rPr lang="cs-CZ" sz="2400" b="1" i="1" dirty="0" err="1"/>
              <a:t>mutans</a:t>
            </a:r>
            <a:r>
              <a:rPr lang="cs-CZ" sz="2400" b="1" i="1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laktobacily</a:t>
            </a:r>
            <a:r>
              <a:rPr lang="cs-CZ" sz="2400" dirty="0"/>
              <a:t> – </a:t>
            </a:r>
          </a:p>
          <a:p>
            <a:r>
              <a:rPr lang="cs-CZ" sz="2400" dirty="0"/>
              <a:t>další produkce kyselin –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Propionibacterium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 err="1"/>
              <a:t>Scardovia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Jiné bakterie naopak zvyšují pH (močovina, arginin – amoniak)</a:t>
            </a:r>
          </a:p>
          <a:p>
            <a:endParaRPr lang="cs-CZ" sz="2400" dirty="0"/>
          </a:p>
          <a:p>
            <a:r>
              <a:rPr lang="cs-CZ" sz="2400" dirty="0"/>
              <a:t>Stejní obligátní </a:t>
            </a:r>
            <a:r>
              <a:rPr lang="cs-CZ" sz="2400" dirty="0" err="1"/>
              <a:t>anaerobi</a:t>
            </a:r>
            <a:r>
              <a:rPr lang="cs-CZ" sz="2400" dirty="0"/>
              <a:t> jsou obohaceni i v zánětlivých a nádorových</a:t>
            </a:r>
          </a:p>
          <a:p>
            <a:r>
              <a:rPr lang="cs-CZ" sz="2400" dirty="0"/>
              <a:t>tkáních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160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0648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268760"/>
            <a:ext cx="924342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Gingivitida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90% dospělých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dentální plak – </a:t>
            </a:r>
            <a:r>
              <a:rPr lang="cs-CZ" sz="2400" b="1" dirty="0"/>
              <a:t>primární</a:t>
            </a:r>
            <a:r>
              <a:rPr lang="cs-CZ" sz="2400" dirty="0"/>
              <a:t> kolonizátoři – G+ </a:t>
            </a:r>
            <a:r>
              <a:rPr lang="cs-CZ" sz="2400" dirty="0" err="1"/>
              <a:t>aerobové</a:t>
            </a:r>
            <a:r>
              <a:rPr lang="cs-CZ" sz="2400" dirty="0"/>
              <a:t> a </a:t>
            </a:r>
            <a:r>
              <a:rPr lang="cs-CZ" sz="2400" dirty="0" err="1"/>
              <a:t>fak</a:t>
            </a:r>
            <a:r>
              <a:rPr lang="cs-CZ" sz="2400" dirty="0"/>
              <a:t>. </a:t>
            </a:r>
            <a:r>
              <a:rPr lang="cs-CZ" sz="2400" dirty="0" err="1"/>
              <a:t>anaerobové</a:t>
            </a:r>
            <a:endParaRPr lang="cs-CZ" sz="2400" dirty="0"/>
          </a:p>
          <a:p>
            <a:r>
              <a:rPr lang="cs-CZ" sz="2400" dirty="0"/>
              <a:t>     (streptokoci a </a:t>
            </a:r>
            <a:r>
              <a:rPr lang="cs-CZ" sz="2400" i="1" dirty="0" err="1"/>
              <a:t>Actinomyces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zralý</a:t>
            </a:r>
            <a:r>
              <a:rPr lang="cs-CZ" sz="2400" dirty="0"/>
              <a:t> (</a:t>
            </a:r>
            <a:r>
              <a:rPr lang="cs-CZ" sz="2400" dirty="0" err="1"/>
              <a:t>mature</a:t>
            </a:r>
            <a:r>
              <a:rPr lang="cs-CZ" sz="2400" dirty="0"/>
              <a:t>) plak – G- </a:t>
            </a:r>
            <a:r>
              <a:rPr lang="cs-CZ" sz="2400" dirty="0" err="1"/>
              <a:t>anaerobové</a:t>
            </a:r>
            <a:r>
              <a:rPr lang="cs-CZ" sz="2400" dirty="0"/>
              <a:t> – </a:t>
            </a:r>
            <a:r>
              <a:rPr lang="cs-CZ" sz="2400" i="1" dirty="0" err="1"/>
              <a:t>Fusobacterium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Treponema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Synergistetes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pravidelné čištění zubů – plak „nedozraje“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zanedbaná hygiena – endotoxiny a jiné enzymy do dásní – dráždění</a:t>
            </a:r>
          </a:p>
          <a:p>
            <a:r>
              <a:rPr lang="cs-CZ" sz="2400" dirty="0"/>
              <a:t>     a záněty – ztráta spojení dásně a zubu – periodontální kapsa – </a:t>
            </a:r>
          </a:p>
          <a:p>
            <a:r>
              <a:rPr lang="cs-CZ" sz="2400" dirty="0"/>
              <a:t>     kolonizace anaeroby – reakce hostitele (tvorba proteáz) ještě zhorší</a:t>
            </a:r>
          </a:p>
          <a:p>
            <a:r>
              <a:rPr lang="cs-CZ" sz="2400" dirty="0"/>
              <a:t>     situaci – uvolnění zubů</a:t>
            </a:r>
          </a:p>
          <a:p>
            <a:r>
              <a:rPr lang="cs-CZ" sz="2400" dirty="0"/>
              <a:t>-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gingivalis</a:t>
            </a:r>
            <a:r>
              <a:rPr lang="en-GB" sz="2400" i="1" dirty="0"/>
              <a:t>, Treponema </a:t>
            </a:r>
            <a:r>
              <a:rPr lang="en-GB" sz="2400" i="1" dirty="0" err="1"/>
              <a:t>denticola</a:t>
            </a:r>
            <a:r>
              <a:rPr lang="cs-CZ" sz="2400" i="1" dirty="0"/>
              <a:t>, T</a:t>
            </a:r>
            <a:r>
              <a:rPr lang="en-GB" sz="2400" i="1" dirty="0" err="1"/>
              <a:t>annerella</a:t>
            </a:r>
            <a:r>
              <a:rPr lang="en-GB" sz="2400" i="1" dirty="0"/>
              <a:t> forsythia</a:t>
            </a:r>
            <a:r>
              <a:rPr lang="cs-CZ" sz="2400" i="1" dirty="0"/>
              <a:t>,</a:t>
            </a:r>
          </a:p>
          <a:p>
            <a:r>
              <a:rPr lang="cs-CZ" sz="2400" i="1" dirty="0"/>
              <a:t>   </a:t>
            </a:r>
            <a:r>
              <a:rPr lang="en-GB" sz="2400" dirty="0"/>
              <a:t> </a:t>
            </a:r>
            <a:r>
              <a:rPr lang="en-GB" sz="2400" i="1" dirty="0" err="1"/>
              <a:t>Anaeroglobus</a:t>
            </a:r>
            <a:r>
              <a:rPr lang="en-GB" sz="2400" i="1" dirty="0"/>
              <a:t> </a:t>
            </a:r>
            <a:r>
              <a:rPr lang="en-GB" sz="2400" i="1" dirty="0" err="1"/>
              <a:t>geminatus</a:t>
            </a:r>
            <a:r>
              <a:rPr lang="en-GB" sz="2400" i="1" dirty="0"/>
              <a:t>, </a:t>
            </a:r>
            <a:r>
              <a:rPr lang="en-GB" sz="2400" i="1" dirty="0" err="1"/>
              <a:t>Eubacterium</a:t>
            </a:r>
            <a:r>
              <a:rPr lang="en-GB" sz="2400" i="1" dirty="0"/>
              <a:t> </a:t>
            </a:r>
            <a:r>
              <a:rPr lang="en-GB" sz="2400" i="1" dirty="0" err="1"/>
              <a:t>saphenum</a:t>
            </a:r>
            <a:r>
              <a:rPr lang="en-GB" sz="2400" i="1" dirty="0"/>
              <a:t>, </a:t>
            </a:r>
            <a:r>
              <a:rPr lang="en-GB" sz="2400" i="1" dirty="0" err="1"/>
              <a:t>Filifactor</a:t>
            </a:r>
            <a:r>
              <a:rPr lang="en-GB" sz="2400" i="1" dirty="0"/>
              <a:t> </a:t>
            </a:r>
            <a:r>
              <a:rPr lang="en-GB" sz="2400" i="1" dirty="0" err="1"/>
              <a:t>alocis</a:t>
            </a:r>
            <a:r>
              <a:rPr lang="en-GB" sz="2400" i="1" dirty="0"/>
              <a:t>, </a:t>
            </a:r>
            <a:endParaRPr lang="cs-CZ" sz="2400" i="1" dirty="0"/>
          </a:p>
          <a:p>
            <a:r>
              <a:rPr lang="cs-CZ" sz="2400" i="1" dirty="0"/>
              <a:t>    </a:t>
            </a:r>
            <a:r>
              <a:rPr lang="en-GB" sz="2400" i="1" dirty="0" err="1"/>
              <a:t>Porphyromonas</a:t>
            </a:r>
            <a:r>
              <a:rPr lang="en-GB" sz="2400" i="1" dirty="0"/>
              <a:t> </a:t>
            </a:r>
            <a:r>
              <a:rPr lang="en-GB" sz="2400" i="1" dirty="0" err="1"/>
              <a:t>endodontalis</a:t>
            </a:r>
            <a:r>
              <a:rPr lang="en-GB" sz="2400" i="1" dirty="0"/>
              <a:t>, </a:t>
            </a:r>
            <a:r>
              <a:rPr lang="en-GB" sz="2400" i="1" dirty="0" err="1"/>
              <a:t>Prevotella</a:t>
            </a:r>
            <a:r>
              <a:rPr lang="en-GB" sz="2400" i="1" dirty="0"/>
              <a:t> </a:t>
            </a:r>
            <a:r>
              <a:rPr lang="en-GB" sz="2400" i="1" dirty="0" err="1"/>
              <a:t>denticola</a:t>
            </a:r>
            <a:r>
              <a:rPr lang="en-GB" sz="2400" dirty="0"/>
              <a:t> </a:t>
            </a:r>
            <a:r>
              <a:rPr lang="cs-CZ" sz="2400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998510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914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Úloha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ústní dutiny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43" y="2348880"/>
            <a:ext cx="7020272" cy="43495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980728"/>
            <a:ext cx="873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Zdravá ústa – většina bakterií v symbióze s hostitelem </a:t>
            </a:r>
          </a:p>
          <a:p>
            <a:r>
              <a:rPr lang="cs-CZ" sz="2400" dirty="0"/>
              <a:t>Nemoc – zvýšený výskyt kariogenních a </a:t>
            </a:r>
            <a:r>
              <a:rPr lang="cs-CZ" sz="2400" dirty="0" err="1"/>
              <a:t>periodontopatických</a:t>
            </a:r>
            <a:r>
              <a:rPr lang="cs-CZ" sz="2400" dirty="0"/>
              <a:t> bakterií</a:t>
            </a:r>
          </a:p>
          <a:p>
            <a:r>
              <a:rPr lang="cs-CZ" sz="2400" dirty="0"/>
              <a:t>- narušení rovnováhy – </a:t>
            </a:r>
            <a:r>
              <a:rPr lang="cs-CZ" sz="2400" dirty="0" err="1"/>
              <a:t>dysbiotický</a:t>
            </a:r>
            <a:r>
              <a:rPr lang="cs-CZ" sz="2400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3148761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260648"/>
            <a:ext cx="5091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5423"/>
            <a:ext cx="6942507" cy="5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332656"/>
            <a:ext cx="5091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Zubní plak a dentální nemoci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794296"/>
            <a:ext cx="89942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Nespecifická plaková hypotéza </a:t>
            </a:r>
            <a:r>
              <a:rPr lang="cs-CZ" sz="2400" dirty="0"/>
              <a:t>(19. st.) – dentální infekce způsobeny</a:t>
            </a:r>
          </a:p>
          <a:p>
            <a:r>
              <a:rPr lang="cs-CZ" sz="2400" dirty="0"/>
              <a:t>nespecifickým </a:t>
            </a:r>
            <a:r>
              <a:rPr lang="cs-CZ" sz="2400" dirty="0" err="1"/>
              <a:t>nárustem</a:t>
            </a:r>
            <a:r>
              <a:rPr lang="cs-CZ" sz="2400" dirty="0"/>
              <a:t> všech bakterií – odstranit maximum</a:t>
            </a:r>
          </a:p>
          <a:p>
            <a:endParaRPr lang="cs-CZ" sz="2400" dirty="0"/>
          </a:p>
          <a:p>
            <a:r>
              <a:rPr lang="cs-CZ" sz="2400" b="1" dirty="0"/>
              <a:t>Specifická plaková hypotéza </a:t>
            </a:r>
            <a:r>
              <a:rPr lang="cs-CZ" sz="2400" dirty="0"/>
              <a:t>– nemoci způsobené pár druhy, jejich</a:t>
            </a:r>
          </a:p>
          <a:p>
            <a:r>
              <a:rPr lang="cs-CZ" sz="2400" dirty="0"/>
              <a:t>odstranění vyřeší problém</a:t>
            </a:r>
          </a:p>
          <a:p>
            <a:endParaRPr lang="cs-CZ" sz="2400" dirty="0"/>
          </a:p>
          <a:p>
            <a:r>
              <a:rPr lang="cs-CZ" sz="2400" b="1" dirty="0"/>
              <a:t>Ekologická plaková hypotéza </a:t>
            </a:r>
            <a:r>
              <a:rPr lang="cs-CZ" sz="2400" dirty="0"/>
              <a:t>(1980) – výrazné změny v prostředí plaku</a:t>
            </a:r>
          </a:p>
          <a:p>
            <a:r>
              <a:rPr lang="cs-CZ" sz="2400" dirty="0"/>
              <a:t>změní vztahy mezi bakteriemi – obohacení některých druhů. </a:t>
            </a:r>
          </a:p>
          <a:p>
            <a:r>
              <a:rPr lang="cs-CZ" sz="2400" dirty="0"/>
              <a:t>Prevence nemoci nejen inhibicí patogenů, ale i změnou podmínek</a:t>
            </a:r>
          </a:p>
          <a:p>
            <a:r>
              <a:rPr lang="cs-CZ" sz="2400" dirty="0"/>
              <a:t>prostředí.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72182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91743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 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496" y="1415673"/>
            <a:ext cx="936243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Zubní náhrady – </a:t>
            </a:r>
            <a:r>
              <a:rPr lang="cs-CZ" sz="2400" dirty="0"/>
              <a:t>více aerobů, kvasinek a </a:t>
            </a:r>
            <a:r>
              <a:rPr lang="cs-CZ" sz="2400" dirty="0" err="1"/>
              <a:t>laktobacilů</a:t>
            </a:r>
            <a:endParaRPr lang="cs-CZ" sz="2400" dirty="0"/>
          </a:p>
          <a:p>
            <a:r>
              <a:rPr lang="cs-CZ" sz="2400" dirty="0"/>
              <a:t>Na náhradě –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r>
              <a:rPr lang="cs-CZ" sz="2400" dirty="0"/>
              <a:t>Pod náhradou – kyselejší prostředí, méně slin – opět </a:t>
            </a:r>
            <a:r>
              <a:rPr lang="cs-CZ" sz="2400" i="1" dirty="0"/>
              <a:t>C. </a:t>
            </a:r>
            <a:r>
              <a:rPr lang="cs-CZ" sz="2400" i="1" dirty="0" err="1"/>
              <a:t>albicans</a:t>
            </a:r>
            <a:endParaRPr lang="cs-CZ" sz="2400" i="1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Zubní kazy</a:t>
            </a:r>
            <a:r>
              <a:rPr lang="en-GB" sz="2400" b="1" dirty="0"/>
              <a:t>  </a:t>
            </a:r>
            <a:r>
              <a:rPr lang="en-GB" sz="2400" dirty="0"/>
              <a:t>- </a:t>
            </a:r>
            <a:r>
              <a:rPr lang="en-GB" sz="2400" dirty="0" err="1"/>
              <a:t>va</a:t>
            </a:r>
            <a:r>
              <a:rPr lang="cs-CZ" sz="2400" dirty="0"/>
              <a:t>k</a:t>
            </a:r>
            <a:r>
              <a:rPr lang="en-GB" sz="2400" dirty="0" err="1"/>
              <a:t>cin</a:t>
            </a:r>
            <a:r>
              <a:rPr lang="cs-CZ" sz="2400" dirty="0" err="1"/>
              <a:t>ace</a:t>
            </a:r>
            <a:r>
              <a:rPr lang="en-GB" sz="2400" dirty="0"/>
              <a:t>, genetic</a:t>
            </a:r>
            <a:r>
              <a:rPr lang="cs-CZ" sz="2400" dirty="0"/>
              <a:t>k</a:t>
            </a:r>
            <a:r>
              <a:rPr lang="en-GB" sz="2400" dirty="0"/>
              <a:t>y </a:t>
            </a:r>
            <a:r>
              <a:rPr lang="en-GB" sz="2400" dirty="0" err="1"/>
              <a:t>modifi</a:t>
            </a:r>
            <a:r>
              <a:rPr lang="cs-CZ" sz="2400" dirty="0"/>
              <a:t>kovaný</a:t>
            </a:r>
            <a:r>
              <a:rPr lang="en-GB" sz="2400" dirty="0"/>
              <a:t> </a:t>
            </a:r>
            <a:r>
              <a:rPr lang="en-GB" sz="2400" i="1" dirty="0"/>
              <a:t>S. </a:t>
            </a:r>
            <a:r>
              <a:rPr lang="en-GB" sz="2400" i="1" dirty="0" err="1"/>
              <a:t>mutans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</a:t>
            </a:r>
            <a:r>
              <a:rPr lang="en-GB" sz="2400" dirty="0"/>
              <a:t> – </a:t>
            </a:r>
            <a:r>
              <a:rPr lang="en-GB" sz="2400" i="1" dirty="0"/>
              <a:t>S. mutants </a:t>
            </a:r>
            <a:r>
              <a:rPr lang="cs-CZ" sz="2400" dirty="0"/>
              <a:t>může být nahrazen jinými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 err="1"/>
              <a:t>emi</a:t>
            </a:r>
            <a:r>
              <a:rPr lang="en-GB" sz="2400" dirty="0"/>
              <a:t>- </a:t>
            </a:r>
            <a:r>
              <a:rPr lang="en-GB" sz="2400" i="1" dirty="0"/>
              <a:t>S. pneumoniae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benefit</a:t>
            </a:r>
            <a:r>
              <a:rPr lang="cs-CZ" sz="2400" dirty="0"/>
              <a:t>y</a:t>
            </a:r>
            <a:r>
              <a:rPr lang="en-GB" sz="2400" dirty="0"/>
              <a:t>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ů</a:t>
            </a:r>
            <a:r>
              <a:rPr lang="en-GB" sz="2400" dirty="0"/>
              <a:t> - </a:t>
            </a:r>
            <a:r>
              <a:rPr lang="en-GB" sz="2400" dirty="0" err="1"/>
              <a:t>vitam</a:t>
            </a:r>
            <a:r>
              <a:rPr lang="cs-CZ" sz="2400" dirty="0" err="1"/>
              <a:t>íny</a:t>
            </a:r>
            <a:r>
              <a:rPr lang="en-GB" sz="2400" dirty="0"/>
              <a:t>, </a:t>
            </a:r>
            <a:r>
              <a:rPr lang="en-GB" sz="2400" dirty="0" err="1"/>
              <a:t>indu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 nízké  hladiny</a:t>
            </a:r>
            <a:r>
              <a:rPr lang="en-GB" sz="2400" dirty="0"/>
              <a:t> </a:t>
            </a:r>
            <a:r>
              <a:rPr lang="cs-CZ" sz="2400" dirty="0"/>
              <a:t>protilátek</a:t>
            </a:r>
            <a:r>
              <a:rPr lang="en-GB" sz="2400" dirty="0"/>
              <a:t>,</a:t>
            </a:r>
          </a:p>
          <a:p>
            <a:r>
              <a:rPr lang="en-GB" sz="2400" dirty="0"/>
              <a:t>     antagonism</a:t>
            </a:r>
            <a:r>
              <a:rPr lang="cs-CZ" sz="2400" dirty="0" err="1"/>
              <a:t>us</a:t>
            </a:r>
            <a:r>
              <a:rPr lang="cs-CZ" sz="2400" dirty="0"/>
              <a:t> proti nepůvodním druhům (</a:t>
            </a:r>
            <a:r>
              <a:rPr lang="cs-CZ" dirty="0"/>
              <a:t>mastné </a:t>
            </a:r>
            <a:r>
              <a:rPr lang="cs-CZ" dirty="0" err="1"/>
              <a:t>kys</a:t>
            </a:r>
            <a:r>
              <a:rPr lang="cs-CZ" dirty="0"/>
              <a:t>.</a:t>
            </a:r>
            <a:r>
              <a:rPr lang="en-GB" dirty="0"/>
              <a:t>, </a:t>
            </a:r>
            <a:r>
              <a:rPr lang="en-GB" dirty="0" err="1"/>
              <a:t>peroxid</a:t>
            </a:r>
            <a:r>
              <a:rPr lang="cs-CZ" dirty="0"/>
              <a:t>y, </a:t>
            </a:r>
            <a:r>
              <a:rPr lang="en-GB" dirty="0" err="1"/>
              <a:t>bacteriocin</a:t>
            </a:r>
            <a:r>
              <a:rPr lang="cs-CZ" dirty="0"/>
              <a:t>y</a:t>
            </a:r>
            <a:r>
              <a:rPr lang="en-GB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zároveň ale i</a:t>
            </a:r>
            <a:r>
              <a:rPr lang="en-GB" sz="2400" dirty="0"/>
              <a:t> </a:t>
            </a:r>
            <a:r>
              <a:rPr lang="cs-CZ" sz="2400" dirty="0"/>
              <a:t>nemoci</a:t>
            </a:r>
            <a:r>
              <a:rPr lang="en-GB" sz="2400" dirty="0"/>
              <a:t>: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, </a:t>
            </a:r>
            <a:r>
              <a:rPr lang="cs-CZ" sz="2400" dirty="0"/>
              <a:t>zubní kazy</a:t>
            </a:r>
            <a:r>
              <a:rPr lang="en-GB" sz="2400" dirty="0"/>
              <a:t>, gingivitis, </a:t>
            </a:r>
            <a:r>
              <a:rPr lang="en-GB" sz="2400" dirty="0" err="1"/>
              <a:t>periodont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 </a:t>
            </a:r>
          </a:p>
          <a:p>
            <a:r>
              <a:rPr lang="cs-CZ" sz="2400" dirty="0"/>
              <a:t>     nemoci, ale i </a:t>
            </a:r>
            <a:r>
              <a:rPr lang="en-GB" sz="2400" dirty="0" err="1"/>
              <a:t>absces</a:t>
            </a:r>
            <a:r>
              <a:rPr lang="cs-CZ" sz="2400" dirty="0"/>
              <a:t>y</a:t>
            </a:r>
            <a:r>
              <a:rPr lang="en-GB" sz="2400" dirty="0"/>
              <a:t> alveolar</a:t>
            </a:r>
            <a:r>
              <a:rPr lang="cs-CZ" sz="2400" dirty="0" err="1"/>
              <a:t>ních</a:t>
            </a:r>
            <a:r>
              <a:rPr lang="en-GB" sz="2400" dirty="0"/>
              <a:t> </a:t>
            </a:r>
            <a:r>
              <a:rPr lang="cs-CZ" sz="2400" dirty="0"/>
              <a:t>kostí</a:t>
            </a:r>
            <a:r>
              <a:rPr lang="en-GB" sz="2400" dirty="0"/>
              <a:t>, </a:t>
            </a:r>
            <a:r>
              <a:rPr lang="cs-CZ" sz="2400" dirty="0"/>
              <a:t>plic</a:t>
            </a:r>
            <a:r>
              <a:rPr lang="en-GB" sz="2400" dirty="0"/>
              <a:t>, </a:t>
            </a:r>
            <a:r>
              <a:rPr lang="cs-CZ" sz="2400" dirty="0"/>
              <a:t>mozku</a:t>
            </a:r>
            <a:r>
              <a:rPr lang="en-GB" sz="2400" dirty="0"/>
              <a:t>, </a:t>
            </a:r>
            <a:r>
              <a:rPr lang="cs-CZ" sz="2400" dirty="0"/>
              <a:t>končetin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en-GB" sz="2400" dirty="0"/>
              <a:t>(</a:t>
            </a:r>
            <a:r>
              <a:rPr lang="en-GB" sz="2400" i="1" dirty="0" err="1"/>
              <a:t>Bacteroides</a:t>
            </a:r>
            <a:r>
              <a:rPr lang="en-GB" sz="2400" i="1" dirty="0"/>
              <a:t> </a:t>
            </a:r>
            <a:r>
              <a:rPr lang="cs-CZ" sz="2400" i="1" dirty="0"/>
              <a:t>m</a:t>
            </a:r>
            <a:r>
              <a:rPr lang="en-GB" sz="2400" i="1" dirty="0" err="1"/>
              <a:t>elaninogenicus</a:t>
            </a:r>
            <a:r>
              <a:rPr lang="en-GB" sz="24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06424" y="332656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ústní dutiny</a:t>
            </a:r>
          </a:p>
        </p:txBody>
      </p:sp>
    </p:spTree>
    <p:extLst>
      <p:ext uri="{BB962C8B-B14F-4D97-AF65-F5344CB8AC3E}">
        <p14:creationId xmlns:p14="http://schemas.microsoft.com/office/powerpoint/2010/main" val="1336146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404664"/>
            <a:ext cx="6600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/>
              <a:t>Mikrobiota</a:t>
            </a:r>
            <a:r>
              <a:rPr lang="cs-CZ" sz="3200" b="1" dirty="0"/>
              <a:t> ústní dutiny a čištění zubů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556792"/>
            <a:ext cx="83978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čištění zubů už několik tisíc let před Kristem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pravidelné používání kartáčku a pasty až po 2. světové válce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reklamy – sterilní dutina ústní?!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různé techniky čištění zubů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manuální x elektrický kartáček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výběr pasty</a:t>
            </a:r>
          </a:p>
        </p:txBody>
      </p:sp>
    </p:spTree>
    <p:extLst>
      <p:ext uri="{BB962C8B-B14F-4D97-AF65-F5344CB8AC3E}">
        <p14:creationId xmlns:p14="http://schemas.microsoft.com/office/powerpoint/2010/main" val="3973442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23945"/>
            <a:ext cx="846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196752"/>
            <a:ext cx="94363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porod</a:t>
            </a:r>
            <a:r>
              <a:rPr lang="cs-CZ" sz="2400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vstupují s první potravou </a:t>
            </a:r>
            <a:r>
              <a:rPr lang="en-GB" sz="2400" dirty="0"/>
              <a:t>– </a:t>
            </a:r>
            <a:r>
              <a:rPr lang="cs-CZ" sz="2400" dirty="0"/>
              <a:t>záleží tedy na ní: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kojené</a:t>
            </a:r>
            <a:r>
              <a:rPr lang="cs-CZ" sz="2400" dirty="0"/>
              <a:t>  děti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(90%), </a:t>
            </a:r>
            <a:r>
              <a:rPr lang="en-GB" sz="2400" i="1" dirty="0" err="1"/>
              <a:t>Enterobacteriaceae</a:t>
            </a:r>
            <a:r>
              <a:rPr lang="en-GB" sz="2400" dirty="0"/>
              <a:t> a enterococci 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umělá  výživa </a:t>
            </a:r>
            <a:r>
              <a:rPr lang="en-GB" sz="2400" dirty="0"/>
              <a:t>- </a:t>
            </a:r>
            <a:r>
              <a:rPr lang="en-GB" sz="2400" dirty="0" err="1"/>
              <a:t>bifidobacteria</a:t>
            </a:r>
            <a:r>
              <a:rPr lang="en-GB" sz="2400" dirty="0"/>
              <a:t> </a:t>
            </a:r>
            <a:r>
              <a:rPr lang="cs-CZ" sz="2400" dirty="0"/>
              <a:t>nepřevládají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přechod na </a:t>
            </a:r>
            <a:r>
              <a:rPr lang="cs-CZ" sz="2400" b="1" dirty="0"/>
              <a:t>kravské mléko </a:t>
            </a:r>
            <a:r>
              <a:rPr lang="cs-CZ" sz="2400" dirty="0"/>
              <a:t>nebo pevnou stravu </a:t>
            </a:r>
            <a:r>
              <a:rPr lang="en-GB" sz="2400" dirty="0"/>
              <a:t>-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plus </a:t>
            </a:r>
          </a:p>
          <a:p>
            <a:r>
              <a:rPr lang="cs-CZ" sz="2400" dirty="0"/>
              <a:t>     </a:t>
            </a:r>
            <a:r>
              <a:rPr lang="en-GB" sz="2400" dirty="0"/>
              <a:t>enteric</a:t>
            </a:r>
            <a:r>
              <a:rPr lang="cs-CZ" sz="2400" dirty="0" err="1"/>
              <a:t>ké</a:t>
            </a:r>
            <a:r>
              <a:rPr lang="cs-CZ" sz="2400" dirty="0"/>
              <a:t> bakterie</a:t>
            </a:r>
            <a:r>
              <a:rPr lang="en-GB" sz="2400" dirty="0"/>
              <a:t>, </a:t>
            </a:r>
            <a:r>
              <a:rPr lang="en-GB" sz="2400" dirty="0" err="1"/>
              <a:t>bacteroides</a:t>
            </a:r>
            <a:r>
              <a:rPr lang="en-GB" sz="2400" dirty="0"/>
              <a:t>, enterococci, lactobacilli a clostridia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lidské 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ml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é</a:t>
            </a:r>
            <a:r>
              <a:rPr lang="en-GB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 </a:t>
            </a:r>
            <a:r>
              <a:rPr lang="cs-CZ" sz="2400" dirty="0"/>
              <a:t>- růstový</a:t>
            </a:r>
            <a:r>
              <a:rPr lang="en-GB" sz="2400" dirty="0"/>
              <a:t> fa</a:t>
            </a:r>
            <a:r>
              <a:rPr lang="cs-CZ" sz="2400" dirty="0"/>
              <a:t>k</a:t>
            </a:r>
            <a:r>
              <a:rPr lang="en-GB" sz="2400" dirty="0"/>
              <a:t>tor </a:t>
            </a:r>
            <a:r>
              <a:rPr lang="cs-CZ" sz="2400" dirty="0"/>
              <a:t>podporující růst </a:t>
            </a: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bifidoba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brání k</a:t>
            </a:r>
            <a:r>
              <a:rPr lang="en-GB" sz="2400" dirty="0" err="1"/>
              <a:t>oloniza</a:t>
            </a:r>
            <a:r>
              <a:rPr lang="cs-CZ" sz="2400" dirty="0"/>
              <a:t>c</a:t>
            </a:r>
            <a:r>
              <a:rPr lang="en-GB" sz="2400" dirty="0" err="1"/>
              <a:t>i</a:t>
            </a:r>
            <a:r>
              <a:rPr lang="cs-CZ" sz="2400" dirty="0"/>
              <a:t> nepůvodními nebo </a:t>
            </a:r>
            <a:r>
              <a:rPr lang="en-GB" sz="2400" dirty="0" err="1"/>
              <a:t>patogen</a:t>
            </a:r>
            <a:r>
              <a:rPr lang="cs-CZ" sz="2400" dirty="0" err="1"/>
              <a:t>ními</a:t>
            </a:r>
            <a:r>
              <a:rPr lang="cs-CZ" sz="2400" dirty="0"/>
              <a:t> druhy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důkazy „</a:t>
            </a:r>
            <a:r>
              <a:rPr lang="en-GB" sz="2400" dirty="0"/>
              <a:t>tissue tropism</a:t>
            </a:r>
            <a:r>
              <a:rPr lang="cs-CZ" sz="2400" dirty="0"/>
              <a:t>“</a:t>
            </a:r>
            <a:r>
              <a:rPr lang="en-GB" sz="2400" dirty="0"/>
              <a:t> a specific</a:t>
            </a:r>
            <a:r>
              <a:rPr lang="cs-CZ" sz="2400" dirty="0" err="1"/>
              <a:t>ké</a:t>
            </a:r>
            <a:r>
              <a:rPr lang="en-GB" sz="2400" dirty="0"/>
              <a:t> adherence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gram-</a:t>
            </a:r>
            <a:r>
              <a:rPr lang="en-GB" sz="2400" b="1" dirty="0" err="1"/>
              <a:t>po</a:t>
            </a:r>
            <a:r>
              <a:rPr lang="cs-CZ" sz="2400" b="1" dirty="0"/>
              <a:t>z</a:t>
            </a:r>
            <a:r>
              <a:rPr lang="en-GB" sz="2400" b="1" dirty="0" err="1"/>
              <a:t>itiv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dirty="0"/>
              <a:t>  -</a:t>
            </a:r>
            <a:r>
              <a:rPr lang="cs-CZ" sz="2400" dirty="0"/>
              <a:t> </a:t>
            </a:r>
            <a:r>
              <a:rPr lang="en-GB" sz="2400" dirty="0" err="1"/>
              <a:t>polysacharid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apsul</a:t>
            </a:r>
            <a:r>
              <a:rPr lang="cs-CZ" sz="2400" dirty="0"/>
              <a:t>í nebo </a:t>
            </a:r>
            <a:r>
              <a:rPr lang="en-GB" sz="2400" dirty="0" err="1"/>
              <a:t>teich</a:t>
            </a:r>
            <a:r>
              <a:rPr lang="cs-CZ" sz="2400" dirty="0"/>
              <a:t>o</a:t>
            </a:r>
            <a:r>
              <a:rPr lang="en-GB" sz="2400" dirty="0"/>
              <a:t>o</a:t>
            </a:r>
            <a:r>
              <a:rPr lang="cs-CZ" sz="2400" dirty="0" err="1"/>
              <a:t>vé</a:t>
            </a:r>
            <a:r>
              <a:rPr lang="cs-CZ" sz="2400" dirty="0"/>
              <a:t> </a:t>
            </a:r>
          </a:p>
          <a:p>
            <a:r>
              <a:rPr lang="cs-CZ" sz="2400" dirty="0"/>
              <a:t>     kyseliny buněčné stěny se váží na specifické r</a:t>
            </a:r>
            <a:r>
              <a:rPr lang="en-GB" sz="2400" dirty="0" err="1"/>
              <a:t>eceptor</a:t>
            </a:r>
            <a:r>
              <a:rPr lang="cs-CZ" sz="2400" dirty="0"/>
              <a:t>y</a:t>
            </a:r>
            <a:r>
              <a:rPr lang="en-GB" sz="2400" dirty="0"/>
              <a:t> </a:t>
            </a:r>
            <a:r>
              <a:rPr lang="cs-CZ" sz="2400" dirty="0"/>
              <a:t>buněk </a:t>
            </a:r>
            <a:r>
              <a:rPr lang="en-GB" sz="2400" dirty="0" err="1"/>
              <a:t>epitel</a:t>
            </a:r>
            <a:r>
              <a:rPr lang="cs-CZ" sz="2400" dirty="0"/>
              <a:t>u</a:t>
            </a:r>
            <a:r>
              <a:rPr lang="en-GB" sz="2400" dirty="0"/>
              <a:t> </a:t>
            </a:r>
            <a:endParaRPr lang="cs-CZ" sz="2400" dirty="0"/>
          </a:p>
          <a:p>
            <a:endParaRPr lang="en-GB" sz="2400" dirty="0"/>
          </a:p>
          <a:p>
            <a:r>
              <a:rPr lang="en-GB" sz="2400" dirty="0"/>
              <a:t>-   </a:t>
            </a:r>
            <a:r>
              <a:rPr lang="en-GB" sz="2400" b="1" dirty="0"/>
              <a:t>gram-</a:t>
            </a:r>
            <a:r>
              <a:rPr lang="en-GB" sz="2400" b="1" dirty="0" err="1"/>
              <a:t>negativ</a:t>
            </a:r>
            <a:r>
              <a:rPr lang="cs-CZ" sz="2400" b="1" dirty="0"/>
              <a:t>ní</a:t>
            </a:r>
            <a:r>
              <a:rPr lang="en-GB" sz="2400" b="1" dirty="0"/>
              <a:t> </a:t>
            </a:r>
            <a:r>
              <a:rPr lang="en-GB" sz="2400" b="1" dirty="0" err="1"/>
              <a:t>ba</a:t>
            </a:r>
            <a:r>
              <a:rPr lang="cs-CZ" sz="2400" b="1" dirty="0"/>
              <a:t>k</a:t>
            </a:r>
            <a:r>
              <a:rPr lang="en-GB" sz="2400" b="1" dirty="0" err="1"/>
              <a:t>teri</a:t>
            </a:r>
            <a:r>
              <a:rPr lang="cs-CZ" sz="2400" b="1" dirty="0"/>
              <a:t>e</a:t>
            </a:r>
            <a:r>
              <a:rPr lang="en-GB" sz="2400" b="1" dirty="0"/>
              <a:t> </a:t>
            </a:r>
            <a:r>
              <a:rPr lang="en-GB" sz="2400" dirty="0"/>
              <a:t>- specific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en-GB" sz="2400" dirty="0" err="1"/>
              <a:t>fimbrie</a:t>
            </a:r>
            <a:r>
              <a:rPr lang="en-GB" sz="2400" dirty="0"/>
              <a:t> </a:t>
            </a:r>
            <a:r>
              <a:rPr lang="cs-CZ" sz="2400" dirty="0"/>
              <a:t>se váží na </a:t>
            </a:r>
            <a:r>
              <a:rPr lang="en-GB" sz="2400" dirty="0"/>
              <a:t>glycoprotein</a:t>
            </a:r>
            <a:r>
              <a:rPr lang="cs-CZ" sz="2400" dirty="0"/>
              <a:t>y</a:t>
            </a:r>
          </a:p>
          <a:p>
            <a:r>
              <a:rPr lang="cs-CZ" sz="2400" dirty="0"/>
              <a:t>   </a:t>
            </a:r>
            <a:r>
              <a:rPr lang="en-GB" sz="2400" dirty="0"/>
              <a:t> </a:t>
            </a:r>
            <a:r>
              <a:rPr lang="cs-CZ" sz="2400" dirty="0"/>
              <a:t>povrchu buněk </a:t>
            </a:r>
            <a:r>
              <a:rPr lang="en-GB" sz="2400" dirty="0" err="1"/>
              <a:t>epitel</a:t>
            </a:r>
            <a:r>
              <a:rPr lang="cs-CZ" sz="2400" dirty="0"/>
              <a:t>u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23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837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86780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věk</a:t>
            </a:r>
            <a:r>
              <a:rPr lang="en-GB" sz="2400" dirty="0"/>
              <a:t>, diet</a:t>
            </a:r>
            <a:r>
              <a:rPr lang="cs-CZ" sz="2400" dirty="0"/>
              <a:t>a</a:t>
            </a:r>
            <a:r>
              <a:rPr lang="en-GB" sz="2400" dirty="0"/>
              <a:t>, </a:t>
            </a:r>
            <a:r>
              <a:rPr lang="cs-CZ" sz="2400" dirty="0" err="1"/>
              <a:t>k</a:t>
            </a:r>
            <a:r>
              <a:rPr lang="en-GB" sz="2400" dirty="0" err="1"/>
              <a:t>ultur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podmínky</a:t>
            </a:r>
            <a:r>
              <a:rPr lang="en-GB" sz="2400" dirty="0"/>
              <a:t>, </a:t>
            </a:r>
            <a:r>
              <a:rPr lang="cs-CZ" sz="2400" dirty="0"/>
              <a:t>užívání </a:t>
            </a:r>
            <a:r>
              <a:rPr lang="en-GB" sz="2400" dirty="0" err="1"/>
              <a:t>antibioti</a:t>
            </a:r>
            <a:r>
              <a:rPr lang="cs-CZ" sz="2400" dirty="0"/>
              <a:t>k</a:t>
            </a:r>
            <a:r>
              <a:rPr lang="en-GB" sz="2400" dirty="0"/>
              <a:t>, …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</a:t>
            </a:r>
            <a:r>
              <a:rPr lang="cs-CZ" sz="2400" dirty="0"/>
              <a:t>z</a:t>
            </a:r>
            <a:r>
              <a:rPr lang="en-GB" sz="2400" dirty="0" err="1"/>
              <a:t>ophagus</a:t>
            </a:r>
            <a:r>
              <a:rPr lang="en-GB" sz="2400" dirty="0"/>
              <a:t> – </a:t>
            </a:r>
            <a:r>
              <a:rPr lang="cs-CZ" sz="2400" dirty="0"/>
              <a:t>žádné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žaludek</a:t>
            </a:r>
            <a:r>
              <a:rPr lang="en-GB" sz="2400" dirty="0"/>
              <a:t>– pH - acid-tolerant</a:t>
            </a:r>
            <a:r>
              <a:rPr lang="cs-CZ" sz="2400" dirty="0"/>
              <a:t>ní</a:t>
            </a:r>
            <a:r>
              <a:rPr lang="en-GB" sz="2400" dirty="0"/>
              <a:t> lactobacilli</a:t>
            </a:r>
          </a:p>
          <a:p>
            <a:pPr marL="2171700" lvl="4" indent="-342900">
              <a:buFontTx/>
              <a:buChar char="-"/>
            </a:pPr>
            <a:r>
              <a:rPr lang="en-GB" sz="2400" i="1" dirty="0"/>
              <a:t>Helicobacter pylori – </a:t>
            </a:r>
            <a:r>
              <a:rPr lang="cs-CZ" sz="2400" dirty="0"/>
              <a:t>žaludeční vředy</a:t>
            </a:r>
            <a:r>
              <a:rPr lang="en-GB" sz="2400" dirty="0"/>
              <a:t>, </a:t>
            </a:r>
            <a:r>
              <a:rPr lang="cs-CZ" sz="2400" dirty="0"/>
              <a:t>rakovina</a:t>
            </a:r>
          </a:p>
          <a:p>
            <a:pPr lvl="4"/>
            <a:r>
              <a:rPr lang="cs-CZ" sz="2400" dirty="0"/>
              <a:t>     žaludku a dvanácterníku</a:t>
            </a:r>
            <a:r>
              <a:rPr lang="en-GB" sz="2400" dirty="0"/>
              <a:t> </a:t>
            </a:r>
          </a:p>
          <a:p>
            <a:pPr marL="2171700" lvl="4" indent="-342900">
              <a:buFontTx/>
              <a:buChar char="-"/>
            </a:pPr>
            <a:r>
              <a:rPr lang="en-GB" sz="2400" dirty="0"/>
              <a:t>urease – urea – ammonium</a:t>
            </a:r>
          </a:p>
          <a:p>
            <a:pPr marL="2171700" lvl="4" indent="-342900">
              <a:buFontTx/>
              <a:buChar char="-"/>
            </a:pPr>
            <a:r>
              <a:rPr lang="cs-CZ" sz="2400" dirty="0"/>
              <a:t>možná i </a:t>
            </a:r>
            <a:r>
              <a:rPr lang="en-GB" sz="2400" dirty="0" err="1"/>
              <a:t>po</a:t>
            </a:r>
            <a:r>
              <a:rPr lang="cs-CZ" sz="2400" dirty="0"/>
              <a:t>z</a:t>
            </a:r>
            <a:r>
              <a:rPr lang="en-GB" sz="2400" dirty="0" err="1"/>
              <a:t>itiv</a:t>
            </a:r>
            <a:r>
              <a:rPr lang="cs-CZ" sz="2400" dirty="0"/>
              <a:t>ní</a:t>
            </a:r>
            <a:r>
              <a:rPr lang="en-GB" sz="2400" dirty="0"/>
              <a:t> fun</a:t>
            </a:r>
            <a:r>
              <a:rPr lang="cs-CZ" sz="2400" dirty="0" err="1"/>
              <a:t>kce</a:t>
            </a:r>
            <a:r>
              <a:rPr lang="cs-CZ" sz="2400" dirty="0"/>
              <a:t> </a:t>
            </a:r>
          </a:p>
          <a:p>
            <a:pPr marL="2628900" lvl="5" indent="-342900">
              <a:buFontTx/>
              <a:buChar char="-"/>
            </a:pPr>
            <a:r>
              <a:rPr lang="cs-CZ" sz="2400" dirty="0"/>
              <a:t>ochrana proti dětským průjmům a problémům</a:t>
            </a:r>
          </a:p>
          <a:p>
            <a:pPr lvl="5"/>
            <a:r>
              <a:rPr lang="cs-CZ" sz="2400" dirty="0"/>
              <a:t>     jícnu (pálení žáhy a vážnější důsledky)</a:t>
            </a:r>
            <a:endParaRPr lang="en-GB" sz="2400" dirty="0"/>
          </a:p>
          <a:p>
            <a:pPr marL="2171700" lvl="4" indent="-342900">
              <a:buFontTx/>
              <a:buChar char="-"/>
            </a:pPr>
            <a:endParaRPr lang="en-GB" sz="2400" dirty="0"/>
          </a:p>
        </p:txBody>
      </p:sp>
      <p:pic>
        <p:nvPicPr>
          <p:cNvPr id="4" name="image477" descr="normalflorapylor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09697"/>
            <a:ext cx="338437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507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907966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tenké střevo </a:t>
            </a:r>
            <a:r>
              <a:rPr lang="en-GB" sz="2400" dirty="0"/>
              <a:t>– </a:t>
            </a:r>
            <a:r>
              <a:rPr lang="cs-CZ" sz="2400" dirty="0"/>
              <a:t>vysoká průtoková rychlost </a:t>
            </a:r>
            <a:r>
              <a:rPr lang="en-GB" sz="2400" dirty="0"/>
              <a:t>- lactobacilli a </a:t>
            </a:r>
            <a:endParaRPr lang="cs-CZ" sz="2400" dirty="0"/>
          </a:p>
          <a:p>
            <a:r>
              <a:rPr lang="cs-CZ" sz="2400" i="1" dirty="0"/>
              <a:t>     </a:t>
            </a:r>
            <a:r>
              <a:rPr lang="en-GB" sz="2400" i="1" dirty="0"/>
              <a:t>Enterococcus </a:t>
            </a:r>
            <a:r>
              <a:rPr lang="en-GB" sz="2400" i="1" dirty="0" err="1"/>
              <a:t>faecalis</a:t>
            </a:r>
            <a:r>
              <a:rPr lang="en-GB" sz="2400" i="1" dirty="0"/>
              <a:t> - </a:t>
            </a:r>
            <a:r>
              <a:rPr lang="en-GB" sz="2400" dirty="0"/>
              <a:t>10</a:t>
            </a:r>
            <a:r>
              <a:rPr lang="en-GB" sz="2400" baseline="30000" dirty="0"/>
              <a:t>5 </a:t>
            </a:r>
            <a:r>
              <a:rPr lang="en-GB" sz="2400" dirty="0"/>
              <a:t>- 10</a:t>
            </a:r>
            <a:r>
              <a:rPr lang="en-GB" sz="2400" baseline="30000" dirty="0"/>
              <a:t>7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vzdálenější části </a:t>
            </a:r>
            <a:r>
              <a:rPr lang="en-GB" sz="2400" dirty="0"/>
              <a:t>(10</a:t>
            </a:r>
            <a:r>
              <a:rPr lang="en-GB" sz="2400" baseline="30000" dirty="0"/>
              <a:t>8</a:t>
            </a:r>
            <a:r>
              <a:rPr lang="en-GB" sz="2400" dirty="0"/>
              <a:t>/ml) – </a:t>
            </a:r>
            <a:r>
              <a:rPr lang="cs-CZ" sz="2400" dirty="0"/>
              <a:t>další druhy </a:t>
            </a:r>
            <a:r>
              <a:rPr lang="en-GB" sz="2400" dirty="0"/>
              <a:t>- </a:t>
            </a:r>
            <a:r>
              <a:rPr lang="en-GB" sz="2400" i="1" dirty="0"/>
              <a:t>E. coli</a:t>
            </a:r>
            <a:r>
              <a:rPr lang="en-GB" sz="2400" dirty="0"/>
              <a:t> a </a:t>
            </a:r>
            <a:r>
              <a:rPr lang="cs-CZ" sz="2400" dirty="0"/>
              <a:t>příbuzné bakterie </a:t>
            </a:r>
          </a:p>
          <a:p>
            <a:r>
              <a:rPr lang="cs-CZ" sz="2400" dirty="0"/>
              <a:t>     plus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endParaRPr lang="en-GB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trávení  - převážně lidské </a:t>
            </a:r>
            <a:r>
              <a:rPr lang="en-GB" sz="2400" dirty="0" err="1"/>
              <a:t>enzym</a:t>
            </a:r>
            <a:r>
              <a:rPr lang="cs-CZ" sz="2400" dirty="0"/>
              <a:t>y</a:t>
            </a:r>
            <a:r>
              <a:rPr lang="en-GB" sz="2400" dirty="0"/>
              <a:t>, 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– možná </a:t>
            </a:r>
            <a:r>
              <a:rPr lang="cs-CZ" sz="2400" dirty="0" err="1"/>
              <a:t>kompetice</a:t>
            </a:r>
            <a:r>
              <a:rPr lang="cs-CZ" sz="2400" dirty="0"/>
              <a:t> </a:t>
            </a:r>
          </a:p>
          <a:p>
            <a:r>
              <a:rPr lang="cs-CZ" sz="2400" dirty="0"/>
              <a:t>     o esenciální živiny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tlusté  střevo </a:t>
            </a:r>
            <a:r>
              <a:rPr lang="en-GB" sz="2400" dirty="0"/>
              <a:t>(colon) –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/>
              <a:t>rob</a:t>
            </a:r>
            <a:r>
              <a:rPr lang="cs-CZ" sz="2400" dirty="0"/>
              <a:t>i jako v exkrementech</a:t>
            </a:r>
            <a:r>
              <a:rPr lang="en-GB" sz="2400" dirty="0"/>
              <a:t> -  10</a:t>
            </a:r>
            <a:r>
              <a:rPr lang="en-GB" sz="2400" baseline="30000" dirty="0"/>
              <a:t>11</a:t>
            </a:r>
            <a:r>
              <a:rPr lang="en-GB" sz="2400" dirty="0"/>
              <a:t>/ml</a:t>
            </a:r>
            <a:r>
              <a:rPr lang="cs-CZ" sz="2400" dirty="0"/>
              <a:t> </a:t>
            </a:r>
            <a:r>
              <a:rPr lang="en-GB" sz="2400" dirty="0"/>
              <a:t>– 10</a:t>
            </a:r>
            <a:r>
              <a:rPr lang="en-GB" sz="2400" baseline="30000" dirty="0"/>
              <a:t>13</a:t>
            </a:r>
          </a:p>
          <a:p>
            <a:pPr marL="342900" indent="-342900">
              <a:buFontTx/>
              <a:buChar char="-"/>
            </a:pP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</a:t>
            </a:r>
            <a:r>
              <a:rPr lang="en-GB" sz="2400" dirty="0"/>
              <a:t> – </a:t>
            </a:r>
            <a:r>
              <a:rPr lang="cs-CZ" sz="2400" dirty="0"/>
              <a:t>kolem </a:t>
            </a:r>
            <a:r>
              <a:rPr lang="en-GB" sz="2400" dirty="0"/>
              <a:t>35-50% </a:t>
            </a:r>
            <a:r>
              <a:rPr lang="cs-CZ" sz="2400" dirty="0"/>
              <a:t>obsahu tlustého střeva </a:t>
            </a:r>
            <a:r>
              <a:rPr lang="en-GB" sz="2400" dirty="0"/>
              <a:t>– </a:t>
            </a:r>
            <a:r>
              <a:rPr lang="cs-CZ" sz="2400" dirty="0"/>
              <a:t>více jak 1 kg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</a:t>
            </a:r>
            <a:r>
              <a:rPr lang="en-GB" sz="2400" dirty="0" err="1"/>
              <a:t>oliform</a:t>
            </a:r>
            <a:r>
              <a:rPr lang="cs-CZ" sz="2400" dirty="0"/>
              <a:t>ní</a:t>
            </a:r>
            <a:r>
              <a:rPr lang="en-GB" sz="2400" dirty="0"/>
              <a:t>, </a:t>
            </a:r>
            <a:r>
              <a:rPr lang="en-GB" sz="2400" dirty="0" err="1"/>
              <a:t>entero</a:t>
            </a:r>
            <a:r>
              <a:rPr lang="cs-CZ" sz="2400" dirty="0"/>
              <a:t>k</a:t>
            </a:r>
            <a:r>
              <a:rPr lang="en-GB" sz="2400" dirty="0" err="1"/>
              <a:t>oci</a:t>
            </a:r>
            <a:r>
              <a:rPr lang="en-GB" sz="2400" dirty="0"/>
              <a:t>, </a:t>
            </a:r>
            <a:r>
              <a:rPr lang="cs-CZ" sz="2400" dirty="0"/>
              <a:t>k</a:t>
            </a:r>
            <a:r>
              <a:rPr lang="en-GB" sz="2400" dirty="0" err="1"/>
              <a:t>lostridia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la</a:t>
            </a:r>
            <a:r>
              <a:rPr lang="cs-CZ" sz="2400" dirty="0"/>
              <a:t>k</a:t>
            </a:r>
            <a:r>
              <a:rPr lang="en-GB" sz="2400" dirty="0" err="1"/>
              <a:t>tobacilli</a:t>
            </a:r>
            <a:r>
              <a:rPr lang="en-GB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predominant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i="1" dirty="0" err="1"/>
              <a:t>Bacteroides</a:t>
            </a:r>
            <a:r>
              <a:rPr lang="en-GB" sz="2400" dirty="0"/>
              <a:t> a </a:t>
            </a:r>
            <a:r>
              <a:rPr lang="en-GB" sz="2400" dirty="0" err="1"/>
              <a:t>anaerob</a:t>
            </a:r>
            <a:r>
              <a:rPr lang="cs-CZ" sz="2400" dirty="0"/>
              <a:t>ní </a:t>
            </a:r>
            <a:r>
              <a:rPr lang="en-GB" sz="2400" dirty="0" err="1"/>
              <a:t>ba</a:t>
            </a:r>
            <a:r>
              <a:rPr lang="cs-CZ" sz="2400" dirty="0"/>
              <a:t>k</a:t>
            </a:r>
            <a:r>
              <a:rPr lang="en-GB" sz="2400" dirty="0" err="1"/>
              <a:t>teri</a:t>
            </a:r>
            <a:r>
              <a:rPr lang="cs-CZ" sz="2400" dirty="0"/>
              <a:t>e </a:t>
            </a:r>
          </a:p>
          <a:p>
            <a:r>
              <a:rPr lang="cs-CZ" sz="2400" dirty="0"/>
              <a:t>     mléčného kvašení </a:t>
            </a:r>
            <a:r>
              <a:rPr lang="en-GB" sz="2400" i="1" dirty="0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en-GB" sz="2400" dirty="0"/>
              <a:t> (</a:t>
            </a:r>
            <a:r>
              <a:rPr lang="en-GB" sz="2400" i="1" dirty="0"/>
              <a:t>Bifidobacterium </a:t>
            </a:r>
            <a:r>
              <a:rPr lang="en-GB" sz="2400" i="1" dirty="0" err="1"/>
              <a:t>bifidum</a:t>
            </a:r>
            <a:r>
              <a:rPr lang="en-GB" sz="2400" dirty="0"/>
              <a:t>) </a:t>
            </a:r>
          </a:p>
          <a:p>
            <a:r>
              <a:rPr lang="en-GB" sz="2400" dirty="0"/>
              <a:t>-    </a:t>
            </a:r>
            <a:r>
              <a:rPr lang="cs-CZ" sz="2400" dirty="0"/>
              <a:t>významné množství</a:t>
            </a:r>
            <a:r>
              <a:rPr lang="en-GB" sz="2400" dirty="0"/>
              <a:t> </a:t>
            </a:r>
            <a:r>
              <a:rPr lang="en-GB" sz="2400" dirty="0" err="1"/>
              <a:t>anaerob</a:t>
            </a:r>
            <a:r>
              <a:rPr lang="cs-CZ" sz="2400" dirty="0" err="1"/>
              <a:t>ních</a:t>
            </a:r>
            <a:r>
              <a:rPr lang="en-GB" sz="2400" dirty="0"/>
              <a:t> methanogen</a:t>
            </a:r>
            <a:r>
              <a:rPr lang="cs-CZ" sz="2400" dirty="0"/>
              <a:t>ů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08520" y="404664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4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9871"/>
            <a:ext cx="4799516" cy="47408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7033" y="692696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</p:spTree>
    <p:extLst>
      <p:ext uri="{BB962C8B-B14F-4D97-AF65-F5344CB8AC3E}">
        <p14:creationId xmlns:p14="http://schemas.microsoft.com/office/powerpoint/2010/main" val="395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08520" y="332656"/>
            <a:ext cx="9621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Normální </a:t>
            </a:r>
            <a:r>
              <a:rPr lang="cs-CZ" sz="3200" b="1" dirty="0" err="1"/>
              <a:t>mikrobiota</a:t>
            </a:r>
            <a:r>
              <a:rPr lang="cs-CZ" sz="3200" b="1" dirty="0"/>
              <a:t> gastrointestinálního traktu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5858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Úloha bakterií v G</a:t>
            </a:r>
            <a:r>
              <a:rPr lang="en-GB" sz="2400" b="1" dirty="0"/>
              <a:t>I </a:t>
            </a:r>
            <a:r>
              <a:rPr lang="en-GB" sz="2400" b="1" dirty="0" err="1"/>
              <a:t>tra</a:t>
            </a:r>
            <a:r>
              <a:rPr lang="cs-CZ" sz="2400" b="1" dirty="0"/>
              <a:t>k</a:t>
            </a:r>
            <a:r>
              <a:rPr lang="en-GB" sz="2400" b="1" dirty="0"/>
              <a:t>t</a:t>
            </a:r>
            <a:r>
              <a:rPr lang="cs-CZ" sz="2400" b="1" dirty="0"/>
              <a:t>u</a:t>
            </a:r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 err="1"/>
              <a:t>kce</a:t>
            </a:r>
            <a:r>
              <a:rPr lang="en-GB" sz="2400" dirty="0"/>
              <a:t> </a:t>
            </a:r>
            <a:r>
              <a:rPr lang="en-GB" sz="2400" dirty="0" err="1"/>
              <a:t>vitam</a:t>
            </a:r>
            <a:r>
              <a:rPr lang="cs-CZ" sz="2400" dirty="0" err="1"/>
              <a:t>ínů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přispívají k výživě a trávení </a:t>
            </a:r>
            <a:r>
              <a:rPr lang="en-GB" sz="2400" dirty="0"/>
              <a:t>(</a:t>
            </a:r>
            <a:r>
              <a:rPr lang="en-GB" sz="2400" dirty="0" err="1"/>
              <a:t>polysa</a:t>
            </a:r>
            <a:r>
              <a:rPr lang="cs-CZ" sz="2400" dirty="0"/>
              <a:t>c</a:t>
            </a:r>
            <a:r>
              <a:rPr lang="en-GB" sz="2400" dirty="0" err="1"/>
              <a:t>harid</a:t>
            </a:r>
            <a:r>
              <a:rPr lang="cs-CZ" sz="2400" dirty="0"/>
              <a:t>y </a:t>
            </a:r>
            <a:r>
              <a:rPr lang="en-GB" sz="2400" dirty="0"/>
              <a:t>– acetate, butyrate a </a:t>
            </a:r>
          </a:p>
          <a:p>
            <a:r>
              <a:rPr lang="en-GB" sz="2400" dirty="0"/>
              <a:t>     propionate – </a:t>
            </a:r>
            <a:r>
              <a:rPr lang="cs-CZ" sz="2400" dirty="0"/>
              <a:t>zdroj uhlíku a energie pro buňky sliznice </a:t>
            </a:r>
            <a:r>
              <a:rPr lang="cs-CZ" sz="2400" dirty="0" err="1"/>
              <a:t>tl</a:t>
            </a:r>
            <a:r>
              <a:rPr lang="cs-CZ" sz="2400" dirty="0"/>
              <a:t>. střeva)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ochrana proti infekci cizorodými mikroby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s</a:t>
            </a:r>
            <a:r>
              <a:rPr lang="en-GB" sz="2400" dirty="0" err="1"/>
              <a:t>timula</a:t>
            </a:r>
            <a:r>
              <a:rPr lang="cs-CZ" sz="2400" dirty="0" err="1"/>
              <a:t>ce</a:t>
            </a:r>
            <a:r>
              <a:rPr lang="cs-CZ" sz="2400" dirty="0"/>
              <a:t> vývoje a aktivity </a:t>
            </a:r>
            <a:r>
              <a:rPr lang="en-GB" sz="2400" dirty="0" err="1"/>
              <a:t>imunologic</a:t>
            </a:r>
            <a:r>
              <a:rPr lang="cs-CZ" sz="2400" dirty="0" err="1"/>
              <a:t>kých</a:t>
            </a:r>
            <a:r>
              <a:rPr lang="en-GB" sz="2400" dirty="0"/>
              <a:t> </a:t>
            </a:r>
            <a:r>
              <a:rPr lang="cs-CZ" sz="2400" dirty="0"/>
              <a:t>tkání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produ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 err="1"/>
              <a:t>arcinogen</a:t>
            </a:r>
            <a:r>
              <a:rPr lang="cs-CZ" sz="2400" dirty="0"/>
              <a:t>ní</a:t>
            </a:r>
            <a:r>
              <a:rPr lang="en-GB" sz="2400" dirty="0"/>
              <a:t>c</a:t>
            </a:r>
            <a:r>
              <a:rPr lang="cs-CZ" sz="2400" dirty="0"/>
              <a:t>h</a:t>
            </a:r>
            <a:r>
              <a:rPr lang="en-GB" sz="2400" dirty="0"/>
              <a:t> </a:t>
            </a:r>
            <a:r>
              <a:rPr lang="en-GB" sz="2400" dirty="0" err="1"/>
              <a:t>metabolit</a:t>
            </a:r>
            <a:r>
              <a:rPr lang="cs-CZ" sz="2400" dirty="0"/>
              <a:t>ů</a:t>
            </a:r>
            <a:r>
              <a:rPr lang="en-GB" sz="2400" dirty="0"/>
              <a:t> (colon cancer)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změny ve složení </a:t>
            </a:r>
            <a:r>
              <a:rPr lang="en-GB" sz="2400" dirty="0"/>
              <a:t>GI flor</a:t>
            </a:r>
            <a:r>
              <a:rPr lang="cs-CZ" sz="2400" dirty="0"/>
              <a:t>y</a:t>
            </a:r>
            <a:r>
              <a:rPr lang="en-GB" sz="2400" dirty="0"/>
              <a:t> (</a:t>
            </a:r>
            <a:r>
              <a:rPr lang="cs-CZ" sz="2400" dirty="0"/>
              <a:t>špatná výživa</a:t>
            </a:r>
            <a:r>
              <a:rPr lang="en-GB" sz="2400" dirty="0"/>
              <a:t>, </a:t>
            </a:r>
            <a:r>
              <a:rPr lang="en-GB" sz="2400" dirty="0" err="1"/>
              <a:t>antibioti</a:t>
            </a:r>
            <a:r>
              <a:rPr lang="cs-CZ" sz="2400" dirty="0" err="1"/>
              <a:t>ka</a:t>
            </a:r>
            <a:r>
              <a:rPr lang="en-GB" sz="2400" dirty="0"/>
              <a:t>)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posun</a:t>
            </a:r>
            <a:r>
              <a:rPr lang="en-GB" sz="2400" dirty="0"/>
              <a:t> </a:t>
            </a:r>
            <a:r>
              <a:rPr lang="en-GB" sz="2400" dirty="0" err="1"/>
              <a:t>popula</a:t>
            </a:r>
            <a:r>
              <a:rPr lang="cs-CZ" sz="2400" dirty="0" err="1"/>
              <a:t>cí</a:t>
            </a:r>
            <a:r>
              <a:rPr lang="en-GB" sz="2400" dirty="0"/>
              <a:t> a </a:t>
            </a:r>
            <a:r>
              <a:rPr lang="cs-CZ" sz="2400" dirty="0"/>
              <a:t>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en-GB" sz="2400" dirty="0"/>
              <a:t> </a:t>
            </a:r>
            <a:r>
              <a:rPr lang="cs-CZ" sz="2400" dirty="0"/>
              <a:t>cizorodými bakteriemi</a:t>
            </a:r>
            <a:endParaRPr lang="en-GB" sz="2400" dirty="0"/>
          </a:p>
          <a:p>
            <a:pPr marL="800100" lvl="1" indent="-342900">
              <a:buFontTx/>
              <a:buChar char="-"/>
            </a:pPr>
            <a:r>
              <a:rPr lang="en-GB" sz="2400" dirty="0"/>
              <a:t>gastrointestinal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n</a:t>
            </a:r>
            <a:r>
              <a:rPr lang="en-GB" sz="2400" dirty="0"/>
              <a:t>e</a:t>
            </a:r>
            <a:r>
              <a:rPr lang="cs-CZ" sz="2400" dirty="0"/>
              <a:t>moci</a:t>
            </a:r>
            <a:endParaRPr lang="en-GB" sz="2400" dirty="0"/>
          </a:p>
        </p:txBody>
      </p:sp>
      <p:pic>
        <p:nvPicPr>
          <p:cNvPr id="4" name="image478" descr="normalfloracol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797152"/>
            <a:ext cx="3275856" cy="196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8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750164"/>
            <a:ext cx="91091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většina známých virů jsou </a:t>
            </a:r>
            <a:r>
              <a:rPr lang="cs-CZ" sz="2400" dirty="0" err="1"/>
              <a:t>patogeni</a:t>
            </a:r>
            <a:r>
              <a:rPr lang="cs-CZ" sz="2400" dirty="0"/>
              <a:t> – jen tak jsme se o nich dozvěděli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mnoho virů nás infikuje bez příznaků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molekulární metody – mnoho dalších virů objeveno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původně 2 humánní </a:t>
            </a:r>
            <a:r>
              <a:rPr lang="cs-CZ" sz="2400" dirty="0" err="1"/>
              <a:t>polyomaviry</a:t>
            </a:r>
            <a:r>
              <a:rPr lang="cs-CZ" sz="2400" dirty="0"/>
              <a:t> – dnes 13 – infikují nás během </a:t>
            </a:r>
          </a:p>
          <a:p>
            <a:r>
              <a:rPr lang="cs-CZ" sz="2400" dirty="0"/>
              <a:t>     dětství a pak čekají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Kochovy postuláty – problém u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virů není ani zcela patogenní ani neškodná – dle situace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01557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484784"/>
            <a:ext cx="90936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Benefity virů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infekce v dětství stimuluje vývoj imunitního systému – ochrana proti</a:t>
            </a:r>
          </a:p>
          <a:p>
            <a:r>
              <a:rPr lang="cs-CZ" sz="2400" dirty="0"/>
              <a:t>     pozdější infekci a přehnané reakci – alergie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komensální vir může poskytnout ochranu proti patogennímu viru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pegivirus</a:t>
            </a:r>
            <a:r>
              <a:rPr lang="cs-CZ" sz="2400" dirty="0"/>
              <a:t> C (příbuzný </a:t>
            </a:r>
            <a:r>
              <a:rPr lang="cs-CZ" sz="2400" dirty="0" err="1"/>
              <a:t>hepatitídě</a:t>
            </a:r>
            <a:r>
              <a:rPr lang="cs-CZ" sz="2400" dirty="0"/>
              <a:t> C, Zika viru, horečka dengue) </a:t>
            </a:r>
          </a:p>
          <a:p>
            <a:r>
              <a:rPr lang="cs-CZ" sz="2400" dirty="0"/>
              <a:t>     zmírňuje důsledky HIV – ¾ miliardy lidí je infikováno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viry preferují rychle se dělící buňky – rakovinné – spontánní regrese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8% našeho genomu jsou </a:t>
            </a:r>
            <a:r>
              <a:rPr lang="cs-CZ" sz="2400" dirty="0" err="1"/>
              <a:t>retrovirální</a:t>
            </a:r>
            <a:r>
              <a:rPr lang="cs-CZ" sz="2400" dirty="0"/>
              <a:t> DNA sekvence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některé jejich funkce jsou esenciální pro přežití hostitele a jeho 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55776" y="260648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Viry a náš </a:t>
            </a:r>
            <a:r>
              <a:rPr lang="cs-CZ" sz="3200" b="1" dirty="0" err="1"/>
              <a:t>mikrobiom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34476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60648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5977" y="1268760"/>
            <a:ext cx="936923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2015 – jen 269 z 6000 výsledků pro </a:t>
            </a:r>
            <a:r>
              <a:rPr lang="cs-CZ" sz="2400" dirty="0" err="1"/>
              <a:t>mikrobiom</a:t>
            </a:r>
            <a:r>
              <a:rPr lang="cs-CZ" sz="2400" dirty="0"/>
              <a:t> zmiňovalo houby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mykobiom</a:t>
            </a:r>
            <a:r>
              <a:rPr lang="cs-CZ" sz="2400" dirty="0"/>
              <a:t> – jen 55 výsledků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orální </a:t>
            </a:r>
            <a:r>
              <a:rPr lang="cs-CZ" sz="2400" dirty="0" err="1"/>
              <a:t>mykobiom</a:t>
            </a:r>
            <a:r>
              <a:rPr lang="cs-CZ" sz="2400" dirty="0"/>
              <a:t> u HIV pacientů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výraznější příznaky </a:t>
            </a:r>
            <a:r>
              <a:rPr lang="cs-CZ" sz="2400" dirty="0" err="1"/>
              <a:t>hepatitídy</a:t>
            </a:r>
            <a:r>
              <a:rPr lang="cs-CZ" sz="2400" dirty="0"/>
              <a:t> B korelují s množstvím druhů </a:t>
            </a:r>
          </a:p>
          <a:p>
            <a:r>
              <a:rPr lang="cs-CZ" sz="2400" dirty="0"/>
              <a:t>    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nadměrná přítomnost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tropicalis</a:t>
            </a:r>
            <a:r>
              <a:rPr lang="cs-CZ" sz="2400" i="1" dirty="0"/>
              <a:t> </a:t>
            </a:r>
            <a:r>
              <a:rPr lang="cs-CZ" sz="2400" dirty="0"/>
              <a:t>zhoršuje příznaky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nenarušená mikrobiální komunita – houby neškodné, nebo i prospěšné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narušení – možné problémy</a:t>
            </a:r>
          </a:p>
        </p:txBody>
      </p:sp>
    </p:spTree>
    <p:extLst>
      <p:ext uri="{BB962C8B-B14F-4D97-AF65-F5344CB8AC3E}">
        <p14:creationId xmlns:p14="http://schemas.microsoft.com/office/powerpoint/2010/main" val="969531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1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Mykobiom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91099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dutina ústní – nejen </a:t>
            </a:r>
            <a:r>
              <a:rPr lang="cs-CZ" sz="2400" i="1" dirty="0" err="1"/>
              <a:t>Candida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a </a:t>
            </a:r>
            <a:r>
              <a:rPr lang="cs-CZ" sz="2400" i="1" dirty="0" err="1"/>
              <a:t>Saccharomyces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 dobrovolníků – 101 druhů hub, každý měl 9-23 druhů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Cladosporium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(astma), </a:t>
            </a:r>
            <a:r>
              <a:rPr lang="cs-CZ" sz="2400" i="1" dirty="0" err="1"/>
              <a:t>Aureobasidium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(transplantace),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Aspergillus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(devastující infekce), </a:t>
            </a:r>
            <a:r>
              <a:rPr lang="cs-CZ" sz="2400" i="1" dirty="0" err="1"/>
              <a:t>Fusarium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r>
              <a:rPr lang="cs-CZ" sz="2400" dirty="0"/>
              <a:t> (obtížné infekce),</a:t>
            </a:r>
          </a:p>
          <a:p>
            <a:r>
              <a:rPr lang="cs-CZ" sz="2400" i="1" dirty="0"/>
              <a:t>    </a:t>
            </a:r>
            <a:r>
              <a:rPr lang="cs-CZ" sz="2400" i="1" dirty="0" err="1"/>
              <a:t>Cryptococcus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 </a:t>
            </a:r>
            <a:r>
              <a:rPr lang="cs-CZ" sz="2400" dirty="0"/>
              <a:t>(meningitida u HIV)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jinde na těle </a:t>
            </a:r>
            <a:r>
              <a:rPr lang="cs-CZ" sz="2400" i="1" dirty="0" err="1"/>
              <a:t>Malassezia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kožní nemoci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plíce – </a:t>
            </a:r>
            <a:r>
              <a:rPr lang="cs-CZ" sz="2400" i="1" dirty="0" err="1"/>
              <a:t>Aspergillus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zdravých lidí, </a:t>
            </a:r>
            <a:r>
              <a:rPr lang="cs-CZ" sz="2400" i="1" dirty="0" err="1"/>
              <a:t>Candida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u nemocných </a:t>
            </a:r>
          </a:p>
          <a:p>
            <a:r>
              <a:rPr lang="cs-CZ" sz="2400" dirty="0"/>
              <a:t>     (cystická fibróza, kardiovaskulární nemoci,…)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– jiný </a:t>
            </a:r>
            <a:r>
              <a:rPr lang="cs-CZ" sz="2400" dirty="0" err="1"/>
              <a:t>mykobiom</a:t>
            </a:r>
            <a:r>
              <a:rPr lang="cs-CZ" sz="2400" dirty="0"/>
              <a:t> než u zdravých lidí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– více zástupců </a:t>
            </a:r>
            <a:r>
              <a:rPr lang="cs-CZ" sz="2400" dirty="0" err="1"/>
              <a:t>Ascomycota</a:t>
            </a:r>
            <a:r>
              <a:rPr lang="cs-CZ" sz="2400" dirty="0"/>
              <a:t>, celkově ale snížená diverzita</a:t>
            </a:r>
          </a:p>
          <a:p>
            <a:pPr marL="342900" indent="-342900">
              <a:buFontTx/>
              <a:buChar char="-"/>
            </a:pPr>
            <a:r>
              <a:rPr lang="cs-CZ" sz="2400" i="1" dirty="0" err="1"/>
              <a:t>Mucor</a:t>
            </a:r>
            <a:r>
              <a:rPr lang="cs-CZ" sz="2400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 – u štíhlých lidí (korelace s obezitou)</a:t>
            </a:r>
          </a:p>
        </p:txBody>
      </p:sp>
    </p:spTree>
    <p:extLst>
      <p:ext uri="{BB962C8B-B14F-4D97-AF65-F5344CB8AC3E}">
        <p14:creationId xmlns:p14="http://schemas.microsoft.com/office/powerpoint/2010/main" val="1894794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683985"/>
            <a:ext cx="5456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Máme všichni stejné mikroby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579420"/>
            <a:ext cx="885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rozdíly: zažívací trakt, vagina (druhová i metabolická rozmanitost)</a:t>
            </a:r>
          </a:p>
          <a:p>
            <a:pPr marL="342900" indent="-342900">
              <a:buFontTx/>
              <a:buChar char="-"/>
            </a:pP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podobnost: mikroflóra úst a kůže – změny v čase, ale méně </a:t>
            </a:r>
          </a:p>
          <a:p>
            <a:r>
              <a:rPr lang="cs-CZ" sz="2400" b="1" dirty="0"/>
              <a:t>     variabilní u různých jedinců</a:t>
            </a:r>
          </a:p>
        </p:txBody>
      </p:sp>
    </p:spTree>
    <p:extLst>
      <p:ext uri="{BB962C8B-B14F-4D97-AF65-F5344CB8AC3E}">
        <p14:creationId xmlns:p14="http://schemas.microsoft.com/office/powerpoint/2010/main" val="3476353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1412776"/>
            <a:ext cx="92354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/>
              <a:t>plod</a:t>
            </a:r>
            <a:r>
              <a:rPr lang="cs-CZ" sz="2400" dirty="0"/>
              <a:t> v děloze není sterilní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mikroflóra </a:t>
            </a:r>
            <a:r>
              <a:rPr lang="cs-CZ" sz="2400" b="1" dirty="0"/>
              <a:t>vaginy</a:t>
            </a:r>
            <a:r>
              <a:rPr lang="cs-CZ" sz="2400" dirty="0"/>
              <a:t> se mění během těhotenství (80% </a:t>
            </a:r>
            <a:r>
              <a:rPr lang="cs-CZ" sz="2400" i="1" dirty="0" err="1"/>
              <a:t>Lactobacillus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.)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novorozenec</a:t>
            </a:r>
            <a:r>
              <a:rPr lang="cs-CZ" sz="2400" dirty="0"/>
              <a:t> – </a:t>
            </a:r>
            <a:r>
              <a:rPr lang="cs-CZ" sz="2400" dirty="0" err="1"/>
              <a:t>Actinobacteria</a:t>
            </a:r>
            <a:r>
              <a:rPr lang="cs-CZ" sz="2400" dirty="0"/>
              <a:t>, </a:t>
            </a:r>
            <a:r>
              <a:rPr lang="cs-CZ" sz="2400" dirty="0" err="1"/>
              <a:t>Proteobacteria</a:t>
            </a:r>
            <a:r>
              <a:rPr lang="cs-CZ" sz="2400" dirty="0"/>
              <a:t>, </a:t>
            </a:r>
            <a:r>
              <a:rPr lang="cs-CZ" sz="2400" dirty="0" err="1"/>
              <a:t>Bacteroides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 err="1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  </a:t>
            </a:r>
            <a:r>
              <a:rPr lang="cs-CZ" sz="2400" b="1" dirty="0"/>
              <a:t>placenty-</a:t>
            </a:r>
            <a:r>
              <a:rPr lang="cs-CZ" sz="2400" dirty="0"/>
              <a:t> </a:t>
            </a:r>
            <a:r>
              <a:rPr lang="en-GB" sz="2400" dirty="0"/>
              <a:t>n</a:t>
            </a:r>
            <a:r>
              <a:rPr lang="cs-CZ" sz="2400" dirty="0"/>
              <a:t>e</a:t>
            </a:r>
            <a:r>
              <a:rPr lang="en-GB" sz="2400" dirty="0" err="1"/>
              <a:t>patogen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k</a:t>
            </a:r>
            <a:r>
              <a:rPr lang="en-GB" sz="2400" dirty="0"/>
              <a:t>omens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microbiota</a:t>
            </a:r>
            <a:r>
              <a:rPr lang="cs-CZ" sz="2400" dirty="0"/>
              <a:t> kmene</a:t>
            </a:r>
            <a:endParaRPr lang="en-GB" sz="2400" dirty="0"/>
          </a:p>
          <a:p>
            <a:r>
              <a:rPr lang="en-GB" sz="2400" dirty="0"/>
              <a:t>     </a:t>
            </a:r>
            <a:r>
              <a:rPr lang="en-GB" sz="2400" dirty="0" err="1"/>
              <a:t>Firmicutes</a:t>
            </a:r>
            <a:r>
              <a:rPr lang="en-GB" sz="2400" dirty="0"/>
              <a:t>, </a:t>
            </a:r>
            <a:r>
              <a:rPr lang="en-GB" sz="2400" dirty="0" err="1"/>
              <a:t>Tenericutes</a:t>
            </a:r>
            <a:r>
              <a:rPr lang="en-GB" sz="2400" dirty="0"/>
              <a:t>, </a:t>
            </a:r>
            <a:r>
              <a:rPr lang="en-GB" sz="2400" dirty="0" err="1"/>
              <a:t>Proteobacteria</a:t>
            </a:r>
            <a:r>
              <a:rPr lang="en-GB" sz="2400" dirty="0"/>
              <a:t>, </a:t>
            </a:r>
            <a:r>
              <a:rPr lang="en-GB" sz="2400" dirty="0" err="1"/>
              <a:t>Bacteroidetes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/>
              <a:t>Fusobacteria</a:t>
            </a:r>
            <a:r>
              <a:rPr lang="cs-CZ" sz="2400" dirty="0"/>
              <a:t> </a:t>
            </a:r>
          </a:p>
          <a:p>
            <a:r>
              <a:rPr lang="cs-CZ" sz="2400" dirty="0"/>
              <a:t>     (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en-GB" sz="2400" i="1" dirty="0"/>
              <a:t>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r>
              <a:rPr lang="cs-CZ" sz="2400" i="1" dirty="0" err="1"/>
              <a:t>tannerae</a:t>
            </a:r>
            <a:r>
              <a:rPr lang="cs-CZ" sz="2400" i="1" dirty="0"/>
              <a:t>, </a:t>
            </a:r>
            <a:r>
              <a:rPr lang="cs-CZ" sz="2400" i="1" dirty="0" err="1"/>
              <a:t>Neisseria</a:t>
            </a:r>
            <a:r>
              <a:rPr lang="cs-CZ" sz="2400" i="1" dirty="0"/>
              <a:t> </a:t>
            </a:r>
            <a:r>
              <a:rPr lang="cs-CZ" sz="2400" i="1" dirty="0" err="1"/>
              <a:t>lactamica</a:t>
            </a:r>
            <a:r>
              <a:rPr lang="cs-CZ" sz="2400" dirty="0"/>
              <a:t>) – podobné ústní</a:t>
            </a:r>
          </a:p>
          <a:p>
            <a:r>
              <a:rPr lang="cs-CZ" sz="2400" dirty="0"/>
              <a:t>      mikroflóře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další k</a:t>
            </a:r>
            <a:r>
              <a:rPr lang="en-GB" sz="2400" dirty="0" err="1"/>
              <a:t>oloniza</a:t>
            </a:r>
            <a:r>
              <a:rPr lang="cs-CZ" sz="2400" dirty="0" err="1"/>
              <a:t>ce</a:t>
            </a:r>
            <a:r>
              <a:rPr lang="cs-CZ" sz="2400" dirty="0"/>
              <a:t> během </a:t>
            </a:r>
            <a:r>
              <a:rPr lang="cs-CZ" sz="2400" b="1" dirty="0"/>
              <a:t>porodu</a:t>
            </a:r>
            <a:r>
              <a:rPr lang="cs-CZ" sz="2400" dirty="0"/>
              <a:t>, poté při </a:t>
            </a:r>
            <a:r>
              <a:rPr lang="cs-CZ" sz="2400" b="1" dirty="0"/>
              <a:t>kojení</a:t>
            </a:r>
            <a:r>
              <a:rPr lang="cs-CZ" sz="2400" dirty="0"/>
              <a:t> (mléko není sterilní)</a:t>
            </a:r>
            <a:r>
              <a:rPr lang="en-GB" sz="2400" dirty="0"/>
              <a:t>, </a:t>
            </a:r>
            <a:endParaRPr lang="cs-CZ" sz="2400" dirty="0"/>
          </a:p>
          <a:p>
            <a:r>
              <a:rPr lang="cs-CZ" sz="2400" dirty="0"/>
              <a:t>     z kůže matky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mléko: </a:t>
            </a:r>
            <a:r>
              <a:rPr lang="cs-CZ" sz="2400" i="1" dirty="0" err="1"/>
              <a:t>Streptococcus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Staphylococcus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  <a:r>
              <a:rPr lang="cs-CZ" sz="2400" i="1" dirty="0" err="1"/>
              <a:t>Serratia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Corynebacterium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i="1" dirty="0"/>
              <a:t>-    </a:t>
            </a:r>
            <a:r>
              <a:rPr lang="cs-CZ" sz="2400" dirty="0"/>
              <a:t>záleží na prostředí matky (příprava…)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také zkoumání prostředí – vše ústy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kolem druhého roku života je dosaženo určité rovnováhy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78146" y="404664"/>
            <a:ext cx="580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Ustanovení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40179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1124744"/>
            <a:ext cx="89498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-    </a:t>
            </a:r>
            <a:r>
              <a:rPr lang="cs-CZ" sz="2400" dirty="0"/>
              <a:t>zahájen</a:t>
            </a:r>
            <a:r>
              <a:rPr lang="en-GB" sz="2400" dirty="0"/>
              <a:t> 2008 – </a:t>
            </a:r>
            <a:r>
              <a:rPr lang="cs-CZ" sz="2400" dirty="0"/>
              <a:t>pětiletý </a:t>
            </a:r>
            <a:r>
              <a:rPr lang="en-GB" sz="2400" dirty="0" err="1"/>
              <a:t>proje</a:t>
            </a:r>
            <a:r>
              <a:rPr lang="cs-CZ" sz="2400" dirty="0"/>
              <a:t>k</a:t>
            </a:r>
            <a:r>
              <a:rPr lang="en-GB" sz="2400" dirty="0"/>
              <a:t>t - </a:t>
            </a:r>
            <a:r>
              <a:rPr lang="cs-CZ" sz="2400" dirty="0"/>
              <a:t>rozpočet</a:t>
            </a:r>
            <a:r>
              <a:rPr lang="en-GB" sz="2400" dirty="0"/>
              <a:t> $115 million</a:t>
            </a:r>
          </a:p>
          <a:p>
            <a:pPr marL="342900" indent="-342900">
              <a:buFontTx/>
              <a:buChar char="-"/>
            </a:pPr>
            <a:r>
              <a:rPr lang="en-GB" sz="2400" b="1" dirty="0"/>
              <a:t>(Human Genome Project – </a:t>
            </a:r>
            <a:r>
              <a:rPr lang="cs-CZ" sz="2400" dirty="0"/>
              <a:t>zahájen </a:t>
            </a:r>
            <a:r>
              <a:rPr lang="en-GB" sz="2400" dirty="0"/>
              <a:t>1990</a:t>
            </a:r>
            <a:r>
              <a:rPr lang="cs-CZ" sz="2400" dirty="0"/>
              <a:t>, dokončen </a:t>
            </a:r>
            <a:r>
              <a:rPr lang="en-GB" sz="2400" dirty="0"/>
              <a:t>2003)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vzorky flóry ústní dutiny, kůže, vagíny, zažívacího traktu a dýchací </a:t>
            </a:r>
          </a:p>
          <a:p>
            <a:r>
              <a:rPr lang="cs-CZ" sz="2400" dirty="0"/>
              <a:t>     soustavy 300 zdravých jedinců</a:t>
            </a: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význam změn lidského </a:t>
            </a:r>
            <a:r>
              <a:rPr lang="cs-CZ" sz="2400" dirty="0" err="1"/>
              <a:t>mikrobiomu</a:t>
            </a:r>
            <a:r>
              <a:rPr lang="cs-CZ" sz="2400" dirty="0"/>
              <a:t> pro zdraví a nemoc 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 bylo první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?!?!?!?!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zahájeno mnoho dalších (specializovaných) studií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mikrobiomu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American Gut Project,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MetaHIT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MyMicrobes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Human Longevity,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Earth Microbiome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project, Human Food Project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/>
              <a:t>dramatic</a:t>
            </a:r>
            <a:r>
              <a:rPr lang="cs-CZ" sz="2400" dirty="0" err="1"/>
              <a:t>ké</a:t>
            </a:r>
            <a:r>
              <a:rPr lang="en-GB" sz="2400" dirty="0"/>
              <a:t> </a:t>
            </a:r>
            <a:r>
              <a:rPr lang="cs-CZ" sz="2400" dirty="0"/>
              <a:t>rozdíly mezi jedinci co se týká druhového složení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b="1" dirty="0"/>
              <a:t>ALE</a:t>
            </a:r>
            <a:r>
              <a:rPr lang="en-GB" sz="2400" b="1" dirty="0"/>
              <a:t> </a:t>
            </a:r>
            <a:r>
              <a:rPr lang="cs-CZ" sz="2400" dirty="0"/>
              <a:t>posuzováno podle </a:t>
            </a:r>
            <a:r>
              <a:rPr lang="en-GB" sz="2400" dirty="0"/>
              <a:t>fun</a:t>
            </a:r>
            <a:r>
              <a:rPr lang="cs-CZ" sz="2400" dirty="0" err="1"/>
              <a:t>kce</a:t>
            </a:r>
            <a:r>
              <a:rPr lang="en-GB" sz="2400" dirty="0"/>
              <a:t> -  </a:t>
            </a:r>
            <a:r>
              <a:rPr lang="en-GB" sz="2400" dirty="0" err="1"/>
              <a:t>ve</a:t>
            </a:r>
            <a:r>
              <a:rPr lang="cs-CZ" sz="2400" dirty="0" err="1"/>
              <a:t>lmi</a:t>
            </a:r>
            <a:r>
              <a:rPr lang="cs-CZ" sz="2400" dirty="0"/>
              <a:t> podobné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</a:t>
            </a:r>
            <a:r>
              <a:rPr lang="cs-CZ" sz="2400" dirty="0"/>
              <a:t>každého jedince je v čase celkem stabilní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hlavní </a:t>
            </a:r>
            <a:r>
              <a:rPr lang="en-GB" sz="2400" dirty="0" err="1"/>
              <a:t>probl</a:t>
            </a:r>
            <a:r>
              <a:rPr lang="cs-CZ" sz="2400" dirty="0"/>
              <a:t>é</a:t>
            </a:r>
            <a:r>
              <a:rPr lang="en-GB" sz="2400" dirty="0"/>
              <a:t>m </a:t>
            </a:r>
            <a:r>
              <a:rPr lang="cs-CZ" sz="2400" dirty="0"/>
              <a:t>v </a:t>
            </a:r>
            <a:r>
              <a:rPr lang="en-GB" sz="2400" dirty="0"/>
              <a:t>interpret</a:t>
            </a:r>
            <a:r>
              <a:rPr lang="cs-CZ" sz="2400" dirty="0" err="1"/>
              <a:t>aci</a:t>
            </a:r>
            <a:r>
              <a:rPr lang="en-GB" sz="2400" dirty="0"/>
              <a:t> </a:t>
            </a:r>
            <a:r>
              <a:rPr lang="cs-CZ" sz="2400" dirty="0"/>
              <a:t>výsledků</a:t>
            </a:r>
            <a:r>
              <a:rPr lang="en-GB" sz="2400" dirty="0"/>
              <a:t> – </a:t>
            </a:r>
            <a:r>
              <a:rPr lang="cs-CZ" sz="2400" dirty="0"/>
              <a:t>veřejné </a:t>
            </a:r>
            <a:r>
              <a:rPr lang="en-GB" sz="2400" dirty="0" err="1"/>
              <a:t>datab</a:t>
            </a:r>
            <a:r>
              <a:rPr lang="cs-CZ" sz="2400" dirty="0" err="1"/>
              <a:t>áz</a:t>
            </a:r>
            <a:r>
              <a:rPr lang="en-GB" sz="2400" dirty="0"/>
              <a:t>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90367" y="332656"/>
            <a:ext cx="4885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Human</a:t>
            </a:r>
            <a:r>
              <a:rPr lang="cs-CZ" sz="3200" b="1" dirty="0"/>
              <a:t> </a:t>
            </a:r>
            <a:r>
              <a:rPr lang="cs-CZ" sz="3200" b="1" dirty="0" err="1"/>
              <a:t>Microbiome</a:t>
            </a:r>
            <a:r>
              <a:rPr lang="cs-CZ" sz="3200" b="1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3543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0/0a/Skin_Microbiome20169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" y="-2619672"/>
            <a:ext cx="6666186" cy="86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5" y="836712"/>
            <a:ext cx="2859403" cy="4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0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116632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836712"/>
            <a:ext cx="88057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do r. </a:t>
            </a:r>
            <a:r>
              <a:rPr lang="en-GB" sz="2400" dirty="0"/>
              <a:t> 2015 – </a:t>
            </a:r>
            <a:r>
              <a:rPr lang="cs-CZ" sz="2400" dirty="0"/>
              <a:t>publikováno kolem </a:t>
            </a:r>
            <a:r>
              <a:rPr lang="en-GB" sz="2400" dirty="0"/>
              <a:t>19 000 </a:t>
            </a:r>
            <a:r>
              <a:rPr lang="cs-CZ" sz="2400" dirty="0"/>
              <a:t>článků</a:t>
            </a:r>
            <a:r>
              <a:rPr lang="en-GB" sz="2400" dirty="0"/>
              <a:t> (5,000 </a:t>
            </a:r>
            <a:r>
              <a:rPr lang="cs-CZ" sz="2400" dirty="0"/>
              <a:t>v r.</a:t>
            </a:r>
            <a:r>
              <a:rPr lang="en-GB" sz="2400" dirty="0"/>
              <a:t> 2015</a:t>
            </a:r>
            <a:r>
              <a:rPr lang="cs-CZ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většina ale popisných</a:t>
            </a:r>
            <a:r>
              <a:rPr lang="en-GB" sz="2400" dirty="0"/>
              <a:t> – </a:t>
            </a:r>
            <a:r>
              <a:rPr lang="en-GB" sz="2400" dirty="0" err="1"/>
              <a:t>identifi</a:t>
            </a:r>
            <a:r>
              <a:rPr lang="cs-CZ" sz="2400" dirty="0" err="1"/>
              <a:t>ka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zůstává otázkou jejich role </a:t>
            </a:r>
            <a:r>
              <a:rPr lang="en-GB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jak spolupracují mezi sebou a s lidským hostitelem?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: také</a:t>
            </a:r>
            <a:r>
              <a:rPr lang="en-GB" sz="2400" dirty="0"/>
              <a:t> </a:t>
            </a:r>
            <a:r>
              <a:rPr lang="en-GB" sz="2400" dirty="0" err="1"/>
              <a:t>vir</a:t>
            </a:r>
            <a:r>
              <a:rPr lang="cs-CZ" sz="2400" dirty="0"/>
              <a:t>y</a:t>
            </a:r>
            <a:r>
              <a:rPr lang="en-GB" sz="2400" dirty="0"/>
              <a:t>, archaea, </a:t>
            </a:r>
            <a:r>
              <a:rPr lang="cs-CZ" sz="2400" dirty="0"/>
              <a:t>houby</a:t>
            </a:r>
            <a:r>
              <a:rPr lang="en-GB" sz="2400" dirty="0"/>
              <a:t>, </a:t>
            </a:r>
            <a:r>
              <a:rPr lang="cs-CZ" sz="2400" dirty="0"/>
              <a:t>jednobuněčná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eukaryota</a:t>
            </a:r>
            <a:r>
              <a:rPr lang="cs-CZ" sz="2400" dirty="0"/>
              <a:t>..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 err="1"/>
              <a:t>genom</a:t>
            </a:r>
            <a:r>
              <a:rPr lang="en-GB" sz="2400" dirty="0"/>
              <a:t> -20 000-25 000 protein </a:t>
            </a:r>
            <a:r>
              <a:rPr lang="cs-CZ" sz="2400" dirty="0"/>
              <a:t>kódujících </a:t>
            </a:r>
            <a:r>
              <a:rPr lang="en-GB" sz="2400" dirty="0"/>
              <a:t>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lidský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robiogenom</a:t>
            </a:r>
            <a:r>
              <a:rPr lang="en-GB" sz="2400" dirty="0"/>
              <a:t> -  2-20 </a:t>
            </a:r>
            <a:r>
              <a:rPr lang="en-GB" sz="2400" dirty="0" err="1"/>
              <a:t>mili</a:t>
            </a:r>
            <a:r>
              <a:rPr lang="cs-CZ" sz="2400" dirty="0"/>
              <a:t>ó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 protein</a:t>
            </a:r>
            <a:r>
              <a:rPr lang="cs-CZ" sz="2400" dirty="0"/>
              <a:t> </a:t>
            </a:r>
            <a:r>
              <a:rPr lang="cs-CZ" sz="2400" dirty="0" err="1"/>
              <a:t>kó</a:t>
            </a:r>
            <a:r>
              <a:rPr lang="en-GB" sz="2400" dirty="0"/>
              <a:t>d</a:t>
            </a:r>
            <a:r>
              <a:rPr lang="cs-CZ" sz="2400" dirty="0" err="1"/>
              <a:t>ujících</a:t>
            </a:r>
            <a:r>
              <a:rPr lang="en-GB" sz="2400" dirty="0"/>
              <a:t> gen</a:t>
            </a:r>
            <a:r>
              <a:rPr lang="cs-CZ" sz="2400" dirty="0"/>
              <a:t>ů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všichni mikrobi kontinuálně vylučují (</a:t>
            </a:r>
            <a:r>
              <a:rPr lang="en-GB" sz="2400" dirty="0"/>
              <a:t>excrete/secrete</a:t>
            </a:r>
            <a:r>
              <a:rPr lang="cs-CZ" sz="2400" dirty="0"/>
              <a:t>) malé a velké</a:t>
            </a:r>
          </a:p>
          <a:p>
            <a:r>
              <a:rPr lang="cs-CZ" sz="2400" dirty="0"/>
              <a:t>     molekuly a </a:t>
            </a:r>
            <a:r>
              <a:rPr lang="en-GB" sz="2400" dirty="0"/>
              <a:t> </a:t>
            </a:r>
            <a:r>
              <a:rPr lang="cs-CZ" sz="2400" dirty="0"/>
              <a:t>částice obsahující </a:t>
            </a:r>
            <a:r>
              <a:rPr lang="en-GB" sz="2400" dirty="0"/>
              <a:t>RNA, DNA, protein</a:t>
            </a:r>
            <a:r>
              <a:rPr lang="cs-CZ" sz="2400" dirty="0"/>
              <a:t>y</a:t>
            </a:r>
            <a:r>
              <a:rPr lang="en-GB" sz="2400" dirty="0"/>
              <a:t>  - </a:t>
            </a:r>
            <a:r>
              <a:rPr lang="cs-CZ" sz="2400" dirty="0"/>
              <a:t>k</a:t>
            </a:r>
            <a:r>
              <a:rPr lang="en-GB" sz="2400" dirty="0" err="1"/>
              <a:t>omuni</a:t>
            </a:r>
            <a:r>
              <a:rPr lang="cs-CZ" sz="2400" dirty="0"/>
              <a:t>k</a:t>
            </a:r>
            <a:r>
              <a:rPr lang="en-GB" sz="2400" dirty="0"/>
              <a:t>a</a:t>
            </a:r>
            <a:r>
              <a:rPr lang="cs-CZ" sz="2400" dirty="0" err="1"/>
              <a:t>ce</a:t>
            </a:r>
            <a:r>
              <a:rPr lang="cs-CZ" sz="2400" dirty="0"/>
              <a:t> </a:t>
            </a:r>
          </a:p>
          <a:p>
            <a:r>
              <a:rPr lang="cs-CZ" sz="2400" dirty="0"/>
              <a:t>     se sousedy a hostitelem</a:t>
            </a:r>
            <a:r>
              <a:rPr lang="en-GB" sz="2400" dirty="0"/>
              <a:t> – </a:t>
            </a:r>
            <a:r>
              <a:rPr lang="en-GB" sz="2400" dirty="0" err="1"/>
              <a:t>mno</a:t>
            </a:r>
            <a:r>
              <a:rPr lang="cs-CZ" sz="2400" dirty="0"/>
              <a:t>ho z těchto molekul a částic může</a:t>
            </a:r>
          </a:p>
          <a:p>
            <a:r>
              <a:rPr lang="cs-CZ" sz="2400" dirty="0"/>
              <a:t>     proniknout stěnou zažívacího traktu do krevního oběhu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metagenom</a:t>
            </a:r>
            <a:r>
              <a:rPr lang="cs-CZ" sz="2400" dirty="0"/>
              <a:t> </a:t>
            </a: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cs-CZ" sz="2400" dirty="0"/>
              <a:t>u – rychlejší změny než lidský</a:t>
            </a:r>
            <a:r>
              <a:rPr lang="en-GB" sz="2400" dirty="0"/>
              <a:t> genome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rychlá odezva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mi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 = so</a:t>
            </a:r>
            <a:r>
              <a:rPr lang="cs-CZ" sz="2400" dirty="0"/>
              <a:t>f</a:t>
            </a:r>
            <a:r>
              <a:rPr lang="en-GB" sz="2400" dirty="0" err="1"/>
              <a:t>isti</a:t>
            </a:r>
            <a:r>
              <a:rPr lang="cs-CZ" sz="2400" dirty="0"/>
              <a:t>kovaný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 (</a:t>
            </a:r>
            <a:r>
              <a:rPr lang="cs-CZ" sz="2400" dirty="0"/>
              <a:t>nebo soubor </a:t>
            </a:r>
            <a:r>
              <a:rPr lang="en-GB" sz="2400" dirty="0"/>
              <a:t>org</a:t>
            </a:r>
            <a:r>
              <a:rPr lang="cs-CZ" sz="2400" dirty="0"/>
              <a:t>á</a:t>
            </a:r>
            <a:r>
              <a:rPr lang="en-GB" sz="2400" dirty="0"/>
              <a:t>n</a:t>
            </a:r>
            <a:r>
              <a:rPr lang="cs-CZ" sz="2400" dirty="0"/>
              <a:t>ů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93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97033" y="764704"/>
            <a:ext cx="473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Kolik buněk má naše  tělo?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1680" y="1988840"/>
            <a:ext cx="57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5 miliard (10</a:t>
            </a:r>
            <a:r>
              <a:rPr lang="cs-CZ" sz="2400" b="1" baseline="30000" dirty="0"/>
              <a:t>9</a:t>
            </a:r>
            <a:r>
              <a:rPr lang="cs-CZ" sz="2400" b="1" dirty="0"/>
              <a:t>) – 200 miliónů triliónů (10</a:t>
            </a:r>
            <a:r>
              <a:rPr lang="cs-CZ" sz="2400" b="1" baseline="30000" dirty="0"/>
              <a:t>18</a:t>
            </a:r>
            <a:r>
              <a:rPr lang="cs-CZ" sz="2400" b="1" dirty="0"/>
              <a:t>) ?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88043" y="3039343"/>
            <a:ext cx="533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Průměrná váha - 70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4077072"/>
            <a:ext cx="5651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Průměrný objem – 15 triliónů 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5085184"/>
            <a:ext cx="493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Snad tedy 37.2 triliónů buněk (10</a:t>
            </a:r>
            <a:r>
              <a:rPr lang="cs-CZ" sz="2400" b="1" baseline="30000" dirty="0"/>
              <a:t>12</a:t>
            </a:r>
            <a:r>
              <a:rPr lang="cs-CZ" sz="2400" b="1" dirty="0"/>
              <a:t>) 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92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4205" y="332656"/>
            <a:ext cx="522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Význam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5683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narušení </a:t>
            </a:r>
            <a:r>
              <a:rPr lang="cs-CZ" sz="2400" dirty="0" err="1"/>
              <a:t>mikrobiomu</a:t>
            </a:r>
            <a:r>
              <a:rPr lang="cs-CZ" sz="2400" dirty="0"/>
              <a:t> spojováno s mnoha </a:t>
            </a:r>
            <a:r>
              <a:rPr lang="cs-CZ" sz="2400" u="sng" dirty="0"/>
              <a:t>nemocemi</a:t>
            </a:r>
            <a:r>
              <a:rPr lang="cs-CZ" sz="2400" dirty="0"/>
              <a:t>: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inflamatory</a:t>
            </a:r>
            <a:r>
              <a:rPr lang="cs-CZ" sz="2400" dirty="0"/>
              <a:t> </a:t>
            </a:r>
            <a:r>
              <a:rPr lang="cs-CZ" sz="2400" dirty="0" err="1"/>
              <a:t>bowel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 (</a:t>
            </a:r>
            <a:r>
              <a:rPr lang="en-US" sz="2400" dirty="0"/>
              <a:t>ulcerative colitis and Crohn's </a:t>
            </a:r>
            <a:endParaRPr lang="cs-CZ" sz="2400" dirty="0"/>
          </a:p>
          <a:p>
            <a:pPr lvl="1"/>
            <a:r>
              <a:rPr lang="cs-CZ" sz="2400" dirty="0"/>
              <a:t>     </a:t>
            </a:r>
            <a:r>
              <a:rPr lang="en-US" sz="2400" dirty="0"/>
              <a:t>disease</a:t>
            </a:r>
            <a:r>
              <a:rPr lang="cs-CZ" sz="2400" dirty="0"/>
              <a:t>), diabetes, obezita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mikrobi ovlivňují </a:t>
            </a:r>
            <a:r>
              <a:rPr lang="cs-CZ" sz="2400" u="sng" dirty="0"/>
              <a:t>signální cesty </a:t>
            </a:r>
            <a:r>
              <a:rPr lang="cs-CZ" sz="2400" dirty="0"/>
              <a:t>které se účastní komunikace mezi</a:t>
            </a:r>
          </a:p>
          <a:p>
            <a:r>
              <a:rPr lang="cs-CZ" sz="2400" dirty="0"/>
              <a:t>     zažívacím traktem a mozkem (nervové, endokrinní a imunitní </a:t>
            </a:r>
          </a:p>
          <a:p>
            <a:r>
              <a:rPr lang="cs-CZ" sz="2400" dirty="0"/>
              <a:t>     signály)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6958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5157" y="4869160"/>
            <a:ext cx="8216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ale napřed </a:t>
            </a:r>
            <a:r>
              <a:rPr lang="cs-CZ" sz="2400" dirty="0">
                <a:solidFill>
                  <a:srgbClr val="FF0000"/>
                </a:solidFill>
              </a:rPr>
              <a:t>MUSÍME POZNAT </a:t>
            </a:r>
            <a:r>
              <a:rPr lang="cs-CZ" sz="2400" dirty="0"/>
              <a:t>m</a:t>
            </a:r>
            <a:r>
              <a:rPr lang="en-GB" sz="2400" dirty="0" err="1"/>
              <a:t>i</a:t>
            </a:r>
            <a:r>
              <a:rPr lang="cs-CZ" sz="2400" dirty="0"/>
              <a:t>k</a:t>
            </a:r>
            <a:r>
              <a:rPr lang="en-GB" sz="2400" dirty="0" err="1"/>
              <a:t>robiom</a:t>
            </a:r>
            <a:r>
              <a:rPr lang="en-GB" sz="2400" dirty="0"/>
              <a:t>, </a:t>
            </a:r>
            <a:r>
              <a:rPr lang="cs-CZ" sz="2400" dirty="0"/>
              <a:t>teprve pak můžeme </a:t>
            </a:r>
          </a:p>
          <a:p>
            <a:r>
              <a:rPr lang="cs-CZ" sz="2400" dirty="0"/>
              <a:t>     pomýšlet na cílenou manipulaci</a:t>
            </a:r>
            <a:endParaRPr lang="en-GB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332656"/>
            <a:ext cx="5879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Manipulace lidského </a:t>
            </a:r>
            <a:r>
              <a:rPr lang="cs-CZ" sz="3200" b="1" dirty="0" err="1"/>
              <a:t>mikrobiomu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651832"/>
            <a:ext cx="84917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i="1" dirty="0"/>
              <a:t>Clostridium difficile </a:t>
            </a:r>
            <a:r>
              <a:rPr lang="en-US" sz="2400" dirty="0"/>
              <a:t>- </a:t>
            </a:r>
            <a:r>
              <a:rPr lang="en-US" sz="2400" dirty="0" err="1"/>
              <a:t>faecal</a:t>
            </a:r>
            <a:r>
              <a:rPr lang="en-US" sz="2400" dirty="0"/>
              <a:t> transplant (stool bank - </a:t>
            </a:r>
            <a:r>
              <a:rPr lang="en-US" sz="2400" dirty="0" err="1"/>
              <a:t>OpenBiome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4. století – čínská lékařská literatura – fekální </a:t>
            </a:r>
            <a:r>
              <a:rPr lang="cs-CZ" sz="2400" dirty="0" err="1"/>
              <a:t>transplant</a:t>
            </a:r>
            <a:r>
              <a:rPr lang="en-US" sz="2400" dirty="0"/>
              <a:t> </a:t>
            </a:r>
            <a:r>
              <a:rPr lang="cs-CZ" sz="2400" dirty="0"/>
              <a:t>při </a:t>
            </a:r>
          </a:p>
          <a:p>
            <a:r>
              <a:rPr lang="cs-CZ" sz="2400" dirty="0"/>
              <a:t>     otravách z potravy a silných průjmech</a:t>
            </a:r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beduíni – velbloudí trus při bakteriální dysentérii</a:t>
            </a:r>
          </a:p>
        </p:txBody>
      </p:sp>
    </p:spTree>
    <p:extLst>
      <p:ext uri="{BB962C8B-B14F-4D97-AF65-F5344CB8AC3E}">
        <p14:creationId xmlns:p14="http://schemas.microsoft.com/office/powerpoint/2010/main" val="807223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44624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620688"/>
            <a:ext cx="883062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komplexní uhlovodíky – zkoumána celulóza, hemicelulóza, lignin, </a:t>
            </a:r>
          </a:p>
          <a:p>
            <a:r>
              <a:rPr lang="cs-CZ" sz="2400" dirty="0"/>
              <a:t>     pektin, oligosacharidy – odolávají kyselinám v žaludku, hydrolýze</a:t>
            </a:r>
          </a:p>
          <a:p>
            <a:r>
              <a:rPr lang="cs-CZ" sz="2400" dirty="0"/>
              <a:t>     lidskými enzymy – dostanou se až do tlustého střeva – substrát</a:t>
            </a:r>
          </a:p>
          <a:p>
            <a:r>
              <a:rPr lang="cs-CZ" sz="2400" dirty="0"/>
              <a:t>     pro fermentaci mikroby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podobně oligosacharidy z mléka (kojení), proteiny, AK, určité lipidy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trávení v tlustém střevě komplexní proces nutričních interakcí mezi</a:t>
            </a:r>
          </a:p>
          <a:p>
            <a:r>
              <a:rPr lang="cs-CZ" sz="2400" dirty="0"/>
              <a:t>     různými bakteriálními druhy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např. komplexní polysacharidy fermentovány rody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i="1" dirty="0"/>
              <a:t>, Clostridium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glykolytické   bakterie (</a:t>
            </a:r>
            <a:r>
              <a:rPr lang="cs-CZ" sz="2400" i="1" dirty="0" err="1"/>
              <a:t>Lactobacillus</a:t>
            </a:r>
            <a:r>
              <a:rPr lang="cs-CZ" sz="2400" i="1" dirty="0"/>
              <a:t>, </a:t>
            </a:r>
            <a:r>
              <a:rPr lang="cs-CZ" sz="2400" i="1" dirty="0" err="1"/>
              <a:t>Escherichia</a:t>
            </a:r>
            <a:r>
              <a:rPr lang="cs-CZ" sz="2400" i="1" dirty="0"/>
              <a:t>, </a:t>
            </a:r>
            <a:r>
              <a:rPr lang="cs-CZ" sz="2400" i="1" dirty="0" err="1"/>
              <a:t>Enterococcus</a:t>
            </a:r>
            <a:r>
              <a:rPr lang="cs-CZ" sz="2400" dirty="0"/>
              <a:t>)</a:t>
            </a:r>
          </a:p>
          <a:p>
            <a:r>
              <a:rPr lang="cs-CZ" sz="2400" dirty="0"/>
              <a:t>     rostou na jednodušších cukrech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jednoduché mastné kyseliny (</a:t>
            </a:r>
            <a:r>
              <a:rPr lang="cs-CZ" sz="2400" dirty="0" err="1"/>
              <a:t>SCFAs</a:t>
            </a:r>
            <a:r>
              <a:rPr lang="cs-CZ" sz="2400" dirty="0"/>
              <a:t>) – hlavní produkt fermentace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butyrát – primární zdroj energie pro buňky epitelu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propionát – syntéza cholesterolu v játrech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acetát – hepatická </a:t>
            </a:r>
            <a:r>
              <a:rPr lang="cs-CZ" sz="2400" dirty="0" err="1"/>
              <a:t>lipogenese</a:t>
            </a:r>
            <a:r>
              <a:rPr lang="cs-CZ" sz="2400" dirty="0"/>
              <a:t> a ATP ve svalech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093296"/>
            <a:ext cx="732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err="1"/>
              <a:t>SCFAs</a:t>
            </a:r>
            <a:r>
              <a:rPr lang="cs-CZ" sz="2400" dirty="0"/>
              <a:t> také snižují pH – antagonismus proti patogenům</a:t>
            </a:r>
          </a:p>
          <a:p>
            <a:pPr lvl="7"/>
            <a:r>
              <a:rPr lang="cs-CZ" sz="2400" dirty="0"/>
              <a:t>antimikrobiální aktivita</a:t>
            </a:r>
          </a:p>
        </p:txBody>
      </p:sp>
    </p:spTree>
    <p:extLst>
      <p:ext uri="{BB962C8B-B14F-4D97-AF65-F5344CB8AC3E}">
        <p14:creationId xmlns:p14="http://schemas.microsoft.com/office/powerpoint/2010/main" val="1496711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260648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96752"/>
            <a:ext cx="859228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někdy jen inulin, </a:t>
            </a:r>
            <a:r>
              <a:rPr lang="cs-CZ" sz="2400" dirty="0" err="1"/>
              <a:t>frukto</a:t>
            </a:r>
            <a:r>
              <a:rPr lang="cs-CZ" sz="2400" dirty="0"/>
              <a:t>- a </a:t>
            </a:r>
            <a:r>
              <a:rPr lang="cs-CZ" sz="2400" dirty="0" err="1"/>
              <a:t>galaktooligosacharidy</a:t>
            </a:r>
            <a:r>
              <a:rPr lang="cs-CZ" sz="2400" dirty="0"/>
              <a:t> a </a:t>
            </a:r>
            <a:r>
              <a:rPr lang="cs-CZ" sz="2400" dirty="0" err="1"/>
              <a:t>laktulóza</a:t>
            </a:r>
            <a:endParaRPr lang="cs-CZ" sz="2400" dirty="0"/>
          </a:p>
          <a:p>
            <a:r>
              <a:rPr lang="cs-CZ" sz="2400" dirty="0"/>
              <a:t>  považovány za </a:t>
            </a:r>
            <a:r>
              <a:rPr lang="cs-CZ" sz="2400" dirty="0" err="1"/>
              <a:t>prebiotika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na druhé straně někdy i ne-karbohydrátové sloučeniny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/>
              <a:t>polyfenoly</a:t>
            </a:r>
            <a:r>
              <a:rPr lang="cs-CZ" sz="2400" dirty="0"/>
              <a:t>, minerály, vitamíny – modulují </a:t>
            </a:r>
            <a:r>
              <a:rPr lang="cs-CZ" sz="2400" dirty="0" err="1"/>
              <a:t>mikrobiota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např. </a:t>
            </a:r>
            <a:r>
              <a:rPr lang="cs-CZ" sz="2400" dirty="0" err="1"/>
              <a:t>resveratrol</a:t>
            </a:r>
            <a:r>
              <a:rPr lang="cs-CZ" sz="2400" dirty="0"/>
              <a:t> (červené víno) – více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Bifidobact</a:t>
            </a:r>
            <a:r>
              <a:rPr lang="cs-CZ" sz="2400" dirty="0" err="1"/>
              <a:t>erium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95% </a:t>
            </a:r>
            <a:r>
              <a:rPr lang="cs-CZ" sz="2400" dirty="0" err="1"/>
              <a:t>polyfenolů</a:t>
            </a:r>
            <a:r>
              <a:rPr lang="cs-CZ" sz="2400" dirty="0"/>
              <a:t> dorazí do tlustého střeva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Ca doplňky -  modulují </a:t>
            </a:r>
            <a:r>
              <a:rPr lang="cs-CZ" sz="2400" dirty="0" err="1"/>
              <a:t>mikrobiota</a:t>
            </a:r>
            <a:r>
              <a:rPr lang="cs-CZ" sz="2400" dirty="0"/>
              <a:t> u obézních myší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riboflavin, cystein – nové </a:t>
            </a:r>
            <a:r>
              <a:rPr lang="cs-CZ" sz="2400" dirty="0" err="1"/>
              <a:t>prebiotikum</a:t>
            </a:r>
            <a:r>
              <a:rPr lang="cs-CZ" sz="2400" dirty="0"/>
              <a:t>?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striktně anaerobní bakterie (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r>
              <a:rPr lang="cs-CZ" sz="2400" i="1" dirty="0"/>
              <a:t>,</a:t>
            </a:r>
          </a:p>
          <a:p>
            <a:pPr lvl="2"/>
            <a:r>
              <a:rPr lang="cs-CZ" sz="2400" i="1" dirty="0"/>
              <a:t>     </a:t>
            </a:r>
            <a:r>
              <a:rPr lang="cs-CZ" sz="2400" i="1" dirty="0" err="1"/>
              <a:t>Roseburia</a:t>
            </a:r>
            <a:r>
              <a:rPr lang="cs-CZ" sz="2400" dirty="0"/>
              <a:t>) může ochránit proti kyslíku – zvl. v mukózní</a:t>
            </a:r>
          </a:p>
          <a:p>
            <a:pPr lvl="2"/>
            <a:r>
              <a:rPr lang="cs-CZ" sz="2400" dirty="0"/>
              <a:t>     vrstvě sliznice (kyslík z krve)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501008"/>
            <a:ext cx="2217635" cy="12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486398"/>
            <a:ext cx="150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Steinert</a:t>
            </a:r>
            <a:r>
              <a:rPr lang="cs-CZ" dirty="0"/>
              <a:t>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92080" y="1340768"/>
            <a:ext cx="38673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Pokusy s </a:t>
            </a:r>
            <a:r>
              <a:rPr lang="cs-CZ" sz="2400" dirty="0" err="1"/>
              <a:t>riboflaminem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zvýšil výskyt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produkce protizánětlivých</a:t>
            </a:r>
          </a:p>
          <a:p>
            <a:r>
              <a:rPr lang="cs-CZ" sz="2400" dirty="0"/>
              <a:t>     peptidů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IBD charakterizovány</a:t>
            </a:r>
          </a:p>
          <a:p>
            <a:r>
              <a:rPr lang="cs-CZ" sz="2400" dirty="0"/>
              <a:t>     nízkými počty </a:t>
            </a:r>
            <a:r>
              <a:rPr lang="cs-CZ" sz="2400" i="1" dirty="0"/>
              <a:t>F.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tlusté střevo tedy nejen</a:t>
            </a:r>
          </a:p>
          <a:p>
            <a:r>
              <a:rPr lang="cs-CZ" sz="2400" dirty="0"/>
              <a:t>     absorpce vody, minerálů a</a:t>
            </a:r>
          </a:p>
          <a:p>
            <a:r>
              <a:rPr lang="cs-CZ" sz="2400" dirty="0"/>
              <a:t>     zpracování nestrávené</a:t>
            </a:r>
          </a:p>
          <a:p>
            <a:r>
              <a:rPr lang="cs-CZ" sz="2400" dirty="0"/>
              <a:t>     potravy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mikrobiom</a:t>
            </a:r>
            <a:r>
              <a:rPr lang="cs-CZ" sz="2400" dirty="0"/>
              <a:t> ovlivňuje</a:t>
            </a:r>
          </a:p>
          <a:p>
            <a:r>
              <a:rPr lang="cs-CZ" sz="2400" dirty="0"/>
              <a:t>     fyziologii hostitele,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43808" y="404664"/>
            <a:ext cx="317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Prebiotika</a:t>
            </a:r>
            <a:r>
              <a:rPr lang="cs-CZ" sz="3200" b="1" dirty="0"/>
              <a:t> – </a:t>
            </a:r>
            <a:r>
              <a:rPr lang="cs-CZ" sz="3200" b="1" dirty="0" err="1"/>
              <a:t>pokr</a:t>
            </a:r>
            <a:r>
              <a:rPr lang="cs-CZ" sz="3200" b="1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10611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0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32656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3560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    2014 – 1,9 </a:t>
            </a:r>
            <a:r>
              <a:rPr lang="cs-CZ" sz="2400" dirty="0" err="1"/>
              <a:t>mld</a:t>
            </a:r>
            <a:r>
              <a:rPr lang="cs-CZ" sz="2400" dirty="0"/>
              <a:t> lidí s nadváhou, z toho 600 mil obézních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 r. 1980 se počet obézních zdvojnásobil (WHO)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od počátku tohoto století je </a:t>
            </a:r>
            <a:r>
              <a:rPr lang="cs-CZ" sz="2400" dirty="0" err="1"/>
              <a:t>mikrobiom</a:t>
            </a:r>
            <a:r>
              <a:rPr lang="cs-CZ" sz="2400" dirty="0"/>
              <a:t> zažívacího traktu (gut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microbiota</a:t>
            </a:r>
            <a:r>
              <a:rPr lang="cs-CZ" sz="2400" dirty="0"/>
              <a:t> – GM)  považován za významný faktor patogeneze </a:t>
            </a:r>
          </a:p>
          <a:p>
            <a:r>
              <a:rPr lang="cs-CZ" sz="2400" dirty="0"/>
              <a:t>     metabolických nemocí a obezity (metabolické dráhy, jejich vliv </a:t>
            </a:r>
          </a:p>
          <a:p>
            <a:r>
              <a:rPr lang="cs-CZ" sz="2400" dirty="0"/>
              <a:t>     na imunitní systém a odezvy na impulzy z prostředí – strava,….)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se významně podílí na trávení a absorpci živin i na celkové</a:t>
            </a:r>
          </a:p>
          <a:p>
            <a:r>
              <a:rPr lang="cs-CZ" sz="2400" dirty="0"/>
              <a:t>     energetické bilanci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složení GM ovlivňováno dietou, životním stylem a prostředím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20% nárůst </a:t>
            </a:r>
            <a:r>
              <a:rPr lang="cs-CZ" sz="2400" dirty="0" err="1"/>
              <a:t>Firmicutes</a:t>
            </a:r>
            <a:r>
              <a:rPr lang="cs-CZ" sz="2400" dirty="0"/>
              <a:t> a tomu odpovídající pokles </a:t>
            </a:r>
            <a:r>
              <a:rPr lang="cs-CZ" sz="2400" dirty="0" err="1"/>
              <a:t>Bacteroides</a:t>
            </a:r>
            <a:endParaRPr lang="cs-CZ" sz="2400" dirty="0"/>
          </a:p>
          <a:p>
            <a:r>
              <a:rPr lang="cs-CZ" sz="2400" dirty="0"/>
              <a:t>     se odrazí ve zvýšeném příjmu energie a indukuje obezitu</a:t>
            </a:r>
          </a:p>
          <a:p>
            <a:r>
              <a:rPr lang="cs-CZ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626745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23945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196752"/>
            <a:ext cx="89237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GM obézních jedinců vykazuje zvláštní metabolismus uhlovodíků</a:t>
            </a:r>
          </a:p>
          <a:p>
            <a:r>
              <a:rPr lang="cs-CZ" sz="2400" dirty="0"/>
              <a:t>     a tuků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GM je schopen trávit lidskými enzymy nestravitelné polysacharidy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výsledkem je energie, </a:t>
            </a:r>
            <a:r>
              <a:rPr lang="cs-CZ" sz="2400" dirty="0" err="1"/>
              <a:t>SCFAs</a:t>
            </a:r>
            <a:r>
              <a:rPr lang="cs-CZ" sz="2400" dirty="0"/>
              <a:t> – ty zase ovlivňují metabolismus</a:t>
            </a:r>
          </a:p>
          <a:p>
            <a:r>
              <a:rPr lang="cs-CZ" sz="2400" dirty="0"/>
              <a:t>     glukózy, cholesterolu a tuků v různých tkáních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západní dieta (moc tuků) redukuje </a:t>
            </a:r>
            <a:r>
              <a:rPr lang="cs-CZ" sz="2400" i="1" dirty="0" err="1"/>
              <a:t>Bacteroides</a:t>
            </a:r>
            <a:r>
              <a:rPr lang="cs-CZ" sz="2400" dirty="0"/>
              <a:t> a zvyšuje </a:t>
            </a:r>
            <a:r>
              <a:rPr lang="cs-CZ" sz="2400" i="1" dirty="0" err="1"/>
              <a:t>Firmicutes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i="1" dirty="0" err="1"/>
              <a:t>Prevotellaceae</a:t>
            </a:r>
            <a:r>
              <a:rPr lang="cs-CZ" sz="2400" dirty="0"/>
              <a:t> (produkce H) a </a:t>
            </a:r>
            <a:r>
              <a:rPr lang="cs-CZ" sz="2400" dirty="0" err="1"/>
              <a:t>archea</a:t>
            </a:r>
            <a:r>
              <a:rPr lang="cs-CZ" sz="2400" dirty="0"/>
              <a:t> hojné u obézních jedinců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transfer H mezi bakteriemi a </a:t>
            </a:r>
            <a:r>
              <a:rPr lang="cs-CZ" sz="2400" dirty="0" err="1"/>
              <a:t>archeemi</a:t>
            </a:r>
            <a:r>
              <a:rPr lang="cs-CZ" sz="2400" dirty="0"/>
              <a:t> může zvýšit příjem </a:t>
            </a:r>
          </a:p>
          <a:p>
            <a:pPr lvl="1"/>
            <a:r>
              <a:rPr lang="cs-CZ" sz="2400" dirty="0"/>
              <a:t>     energie v GIT (</a:t>
            </a:r>
            <a:r>
              <a:rPr lang="cs-CZ" altLang="cs-CZ" sz="2400" i="1" dirty="0" err="1"/>
              <a:t>Methanobrevibacter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smithii</a:t>
            </a:r>
            <a:r>
              <a:rPr lang="cs-CZ" altLang="cs-CZ" sz="2400" i="1" dirty="0"/>
              <a:t>)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GM aktivuji žlučové kyseliny a zúčastní se jejich regulace a </a:t>
            </a:r>
            <a:r>
              <a:rPr lang="cs-CZ" sz="2400" dirty="0" err="1"/>
              <a:t>metabol</a:t>
            </a:r>
            <a:r>
              <a:rPr lang="cs-CZ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žlučové kyseliny pomáhají absorpci lipidů</a:t>
            </a:r>
          </a:p>
        </p:txBody>
      </p:sp>
    </p:spTree>
    <p:extLst>
      <p:ext uri="{BB962C8B-B14F-4D97-AF65-F5344CB8AC3E}">
        <p14:creationId xmlns:p14="http://schemas.microsoft.com/office/powerpoint/2010/main" val="1237920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839338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cca 40% genů GM je společných pro všechny jedince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udržování energetické homeostáze vyžaduje přísnou regulaci </a:t>
            </a:r>
          </a:p>
          <a:p>
            <a:r>
              <a:rPr lang="cs-CZ" sz="2400" dirty="0"/>
              <a:t>     množství zkonzumované a přijaté energie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obezita spojena se změnou stylu života, potravou bohatou na</a:t>
            </a:r>
          </a:p>
          <a:p>
            <a:r>
              <a:rPr lang="cs-CZ" sz="2400" dirty="0"/>
              <a:t>     kalorie, ale i změnou GM</a:t>
            </a:r>
          </a:p>
          <a:p>
            <a:pPr marL="342900" indent="-342900">
              <a:buFontTx/>
              <a:buChar char="-"/>
            </a:pPr>
            <a:r>
              <a:rPr lang="cs-CZ" sz="2400" dirty="0" err="1"/>
              <a:t>germ</a:t>
            </a:r>
            <a:r>
              <a:rPr lang="cs-CZ" sz="2400" dirty="0"/>
              <a:t>-free myši nevykazují obezitu spojenou s dietou bohatou</a:t>
            </a:r>
          </a:p>
          <a:p>
            <a:r>
              <a:rPr lang="cs-CZ" sz="2400" dirty="0"/>
              <a:t>      na tuky -  intestinální </a:t>
            </a:r>
            <a:r>
              <a:rPr lang="cs-CZ" sz="2400" dirty="0" err="1"/>
              <a:t>SCFAs</a:t>
            </a:r>
            <a:r>
              <a:rPr lang="cs-CZ" sz="2400" dirty="0"/>
              <a:t> redukovány, kalorie ztráceny močí</a:t>
            </a:r>
          </a:p>
          <a:p>
            <a:r>
              <a:rPr lang="cs-CZ" sz="2400" dirty="0"/>
              <a:t>      a výkaly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jde tedy i o účinnost využití energie ze zkonzumované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konjugovaná </a:t>
            </a:r>
            <a:r>
              <a:rPr lang="cs-CZ" sz="2400" dirty="0" err="1"/>
              <a:t>linolenová</a:t>
            </a:r>
            <a:r>
              <a:rPr lang="cs-CZ" sz="2400" dirty="0"/>
              <a:t> kyselina zrychluje metabolismus myší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rhamnosus</a:t>
            </a:r>
            <a:r>
              <a:rPr lang="cs-CZ" sz="2400" i="1" dirty="0"/>
              <a:t> </a:t>
            </a:r>
            <a:r>
              <a:rPr lang="cs-CZ" sz="2400" dirty="0"/>
              <a:t>ji produkuje a pomáhá udržet váhu myší na dietě </a:t>
            </a:r>
          </a:p>
          <a:p>
            <a:r>
              <a:rPr lang="cs-CZ" sz="2400" dirty="0"/>
              <a:t>     s vysokým podílem tuků</a:t>
            </a:r>
          </a:p>
          <a:p>
            <a:r>
              <a:rPr lang="cs-CZ" sz="2400" dirty="0"/>
              <a:t>-    podobně působí </a:t>
            </a:r>
            <a:r>
              <a:rPr lang="cs-CZ" sz="2400" i="1" dirty="0"/>
              <a:t>E. coli</a:t>
            </a:r>
            <a:r>
              <a:rPr lang="cs-CZ" sz="2400" dirty="0"/>
              <a:t>, naopak (zvýšení váhy) </a:t>
            </a:r>
            <a:r>
              <a:rPr lang="cs-CZ" sz="2400" i="1" dirty="0" err="1"/>
              <a:t>Lbc</a:t>
            </a:r>
            <a:r>
              <a:rPr lang="cs-CZ" sz="2400" i="1" dirty="0"/>
              <a:t>. </a:t>
            </a:r>
            <a:r>
              <a:rPr lang="cs-CZ" sz="2400" i="1" dirty="0" err="1"/>
              <a:t>reuteri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90914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404664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64198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obezita je spojována i se zvýšeným rizikem rakoviny – děloha, </a:t>
            </a:r>
          </a:p>
          <a:p>
            <a:r>
              <a:rPr lang="cs-CZ" sz="2400" dirty="0"/>
              <a:t>     prsu, děložní čípek, vaječníků, tlustého střeva, konečníku, jícen, </a:t>
            </a:r>
          </a:p>
          <a:p>
            <a:r>
              <a:rPr lang="cs-CZ" sz="2400" dirty="0"/>
              <a:t>     ledvin, slinivky, prostaty, hematologické problémy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zvýšená mortalita pacientů trpících rakovinou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prevence obezity/rakoviny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bakterie u gravidních myší v </a:t>
            </a:r>
            <a:r>
              <a:rPr lang="cs-CZ" sz="2400" dirty="0" err="1"/>
              <a:t>mezenterické</a:t>
            </a:r>
            <a:r>
              <a:rPr lang="cs-CZ" sz="2400" dirty="0"/>
              <a:t> lymfě – do plodu?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způsobu porodu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vaginální porod – mikroflóra zažívacího traktu – </a:t>
            </a:r>
            <a:r>
              <a:rPr lang="cs-CZ" sz="2400" i="1" dirty="0" err="1"/>
              <a:t>Lactobacillus</a:t>
            </a:r>
            <a:r>
              <a:rPr lang="cs-CZ" sz="2400" i="1" dirty="0"/>
              <a:t>,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Prevotella</a:t>
            </a:r>
            <a:r>
              <a:rPr lang="cs-CZ" sz="2400" i="1" dirty="0"/>
              <a:t>, </a:t>
            </a:r>
            <a:r>
              <a:rPr lang="cs-CZ" sz="2400" i="1" dirty="0" err="1"/>
              <a:t>Sneathia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císařský řez – </a:t>
            </a:r>
            <a:r>
              <a:rPr lang="cs-CZ" sz="2400" i="1" dirty="0" err="1"/>
              <a:t>Staphylococcus</a:t>
            </a:r>
            <a:r>
              <a:rPr lang="cs-CZ" sz="2400" i="1" dirty="0"/>
              <a:t>, </a:t>
            </a:r>
            <a:r>
              <a:rPr lang="cs-CZ" sz="2400" i="1" dirty="0" err="1"/>
              <a:t>Corynebacterium</a:t>
            </a:r>
            <a:r>
              <a:rPr lang="cs-CZ" sz="2400" i="1" dirty="0"/>
              <a:t>, </a:t>
            </a:r>
          </a:p>
          <a:p>
            <a:pPr lvl="1"/>
            <a:r>
              <a:rPr lang="cs-CZ" sz="2400" i="1" dirty="0"/>
              <a:t>     </a:t>
            </a:r>
            <a:r>
              <a:rPr lang="cs-CZ" sz="2400" i="1" dirty="0" err="1"/>
              <a:t>Propionbacterium</a:t>
            </a:r>
            <a:r>
              <a:rPr lang="cs-CZ" sz="2400" i="1" dirty="0"/>
              <a:t> </a:t>
            </a:r>
            <a:r>
              <a:rPr lang="cs-CZ" sz="2400" dirty="0"/>
              <a:t>– kožní mikroflóra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význam výživy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kojené děti – dominance </a:t>
            </a:r>
            <a:r>
              <a:rPr lang="cs-CZ" sz="2400" i="1" dirty="0" err="1"/>
              <a:t>Bacteroidetes</a:t>
            </a:r>
            <a:endParaRPr lang="cs-CZ" sz="2400" i="1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umělá výživa – dominance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78838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56375" y="404664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12776"/>
            <a:ext cx="82051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výskyt obezity koresponduje „výskytu“ polotovarů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negativní dopad konzervačních prostředků a emulgátorů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prebiotika</a:t>
            </a:r>
            <a:r>
              <a:rPr lang="cs-CZ" sz="2400" dirty="0"/>
              <a:t> -  podpora růstu prospěšných bakterií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zpomalení ukládání tuků indukcí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hormonů ovlivňujících apetit</a:t>
            </a:r>
          </a:p>
          <a:p>
            <a:pPr marL="1257300" lvl="2" indent="-342900">
              <a:buFontTx/>
              <a:buChar char="-"/>
            </a:pPr>
            <a:r>
              <a:rPr lang="cs-CZ" sz="2400" dirty="0"/>
              <a:t>modifikují produkci enzymů ovlivňujících </a:t>
            </a:r>
            <a:r>
              <a:rPr lang="cs-CZ" sz="2400" dirty="0" err="1"/>
              <a:t>lipogenezi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/>
              <a:t>mohou snížit ukládání tuků </a:t>
            </a:r>
            <a:r>
              <a:rPr lang="cs-CZ" sz="2400" dirty="0" err="1"/>
              <a:t>dekonjugací</a:t>
            </a:r>
            <a:r>
              <a:rPr lang="cs-CZ" sz="2400" dirty="0"/>
              <a:t> žlučových kyselin,</a:t>
            </a:r>
          </a:p>
          <a:p>
            <a:pPr lvl="1"/>
            <a:r>
              <a:rPr lang="cs-CZ" sz="2400" dirty="0"/>
              <a:t>     které jsou méně účinné v absorpci tuků z potravy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antibiotická eradikace </a:t>
            </a:r>
            <a:r>
              <a:rPr lang="cs-CZ" sz="2400" i="1" dirty="0" err="1"/>
              <a:t>Helicobacter</a:t>
            </a:r>
            <a:r>
              <a:rPr lang="cs-CZ" sz="2400" i="1" dirty="0"/>
              <a:t> </a:t>
            </a:r>
            <a:r>
              <a:rPr lang="cs-CZ" sz="2400" i="1" dirty="0" err="1"/>
              <a:t>pylori</a:t>
            </a:r>
            <a:r>
              <a:rPr lang="cs-CZ" sz="2400" i="1" dirty="0"/>
              <a:t> </a:t>
            </a:r>
            <a:r>
              <a:rPr lang="cs-CZ" sz="2400" dirty="0"/>
              <a:t>– zvýšení obezity</a:t>
            </a:r>
          </a:p>
        </p:txBody>
      </p:sp>
    </p:spTree>
    <p:extLst>
      <p:ext uri="{BB962C8B-B14F-4D97-AF65-F5344CB8AC3E}">
        <p14:creationId xmlns:p14="http://schemas.microsoft.com/office/powerpoint/2010/main" val="336204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797152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Co tedy vlastně jsme?!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2301"/>
            <a:ext cx="8445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/>
              <a:t>Celkový poměr lidských a bakteriálních buněk je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1 : 1-10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150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332656"/>
            <a:ext cx="371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obezita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7212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Obezita je pravděpodobně spojena s: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zvýšeným výskytem bakterií kmene </a:t>
            </a:r>
            <a:r>
              <a:rPr lang="cs-CZ" sz="2400" i="1" dirty="0" err="1"/>
              <a:t>Firmicutes</a:t>
            </a:r>
            <a:r>
              <a:rPr lang="cs-CZ" sz="2400" i="1" dirty="0"/>
              <a:t>, </a:t>
            </a:r>
            <a:r>
              <a:rPr lang="cs-CZ" sz="2400" i="1" dirty="0" err="1"/>
              <a:t>Actinobacteria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sníženou četností kmene </a:t>
            </a:r>
            <a:r>
              <a:rPr lang="cs-CZ" sz="2400" i="1" dirty="0" err="1"/>
              <a:t>Bacteroidetes</a:t>
            </a:r>
            <a:r>
              <a:rPr lang="cs-CZ" sz="2400" i="1" dirty="0"/>
              <a:t>, </a:t>
            </a:r>
            <a:r>
              <a:rPr lang="cs-CZ" sz="2400" i="1" dirty="0" err="1"/>
              <a:t>Verrucomicrobia</a:t>
            </a:r>
            <a:r>
              <a:rPr lang="cs-CZ" sz="2400" i="1" dirty="0"/>
              <a:t> </a:t>
            </a:r>
          </a:p>
          <a:p>
            <a:r>
              <a:rPr lang="cs-CZ" sz="2400" i="1" dirty="0"/>
              <a:t>     </a:t>
            </a:r>
            <a:r>
              <a:rPr lang="cs-CZ" sz="2400" dirty="0"/>
              <a:t>a bakterie </a:t>
            </a:r>
            <a:r>
              <a:rPr lang="cs-CZ" sz="2400" i="1" dirty="0" err="1"/>
              <a:t>Faecalibacterium</a:t>
            </a:r>
            <a:r>
              <a:rPr lang="cs-CZ" sz="2400" i="1" dirty="0"/>
              <a:t> </a:t>
            </a:r>
            <a:r>
              <a:rPr lang="cs-CZ" sz="2400" i="1" dirty="0" err="1"/>
              <a:t>prausnitzii</a:t>
            </a:r>
            <a:endParaRPr lang="cs-CZ" sz="2400" i="1" dirty="0"/>
          </a:p>
          <a:p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prokázán přenos obezity fekální transplantací při léčbě </a:t>
            </a:r>
            <a:r>
              <a:rPr lang="cs-CZ" sz="2400" i="1" dirty="0"/>
              <a:t>C. </a:t>
            </a:r>
            <a:r>
              <a:rPr lang="cs-CZ" sz="2400" i="1" dirty="0" err="1"/>
              <a:t>difficile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obézní jedinci měli bohatou mikroflóru (snížená </a:t>
            </a:r>
            <a:r>
              <a:rPr lang="cs-CZ" sz="2400" dirty="0" err="1"/>
              <a:t>metabol</a:t>
            </a:r>
            <a:r>
              <a:rPr lang="cs-CZ" sz="2400" dirty="0"/>
              <a:t>. aktivita)</a:t>
            </a:r>
          </a:p>
        </p:txBody>
      </p:sp>
    </p:spTree>
    <p:extLst>
      <p:ext uri="{BB962C8B-B14F-4D97-AF65-F5344CB8AC3E}">
        <p14:creationId xmlns:p14="http://schemas.microsoft.com/office/powerpoint/2010/main" val="4028110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2562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73617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mikrobi v potravinách – možnosti: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a mikrobi v ní nezpůsobí žádné výrazné změny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je probiotická - ...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potrava obsahuje patogeny – </a:t>
            </a:r>
            <a:r>
              <a:rPr lang="cs-CZ" sz="2400" dirty="0" err="1"/>
              <a:t>dysbióza</a:t>
            </a:r>
            <a:r>
              <a:rPr lang="cs-CZ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vývoj </a:t>
            </a:r>
            <a:r>
              <a:rPr lang="cs-CZ" sz="2400" dirty="0" err="1"/>
              <a:t>mikrobiomu</a:t>
            </a:r>
            <a:r>
              <a:rPr lang="cs-CZ" sz="2400" dirty="0"/>
              <a:t> ovlivněn způsobem porodu, výživou, genetikou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transfer mikrobů z matky na dítě kojením (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</a:p>
          <a:p>
            <a:r>
              <a:rPr lang="cs-CZ" sz="2400" i="1" dirty="0"/>
              <a:t>     </a:t>
            </a:r>
            <a:r>
              <a:rPr lang="cs-CZ" sz="2400" i="1" dirty="0" err="1"/>
              <a:t>Bifidobacterium</a:t>
            </a:r>
            <a:r>
              <a:rPr lang="cs-CZ" sz="2400" dirty="0"/>
              <a:t>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komenzálové (</a:t>
            </a:r>
            <a:r>
              <a:rPr lang="cs-CZ" sz="2400" i="1" dirty="0" err="1"/>
              <a:t>Bifidobacterium</a:t>
            </a:r>
            <a:r>
              <a:rPr lang="cs-CZ" sz="2400" dirty="0"/>
              <a:t>) – prevence kolonizace patogeny –</a:t>
            </a:r>
          </a:p>
          <a:p>
            <a:r>
              <a:rPr lang="cs-CZ" sz="2400" dirty="0"/>
              <a:t>     - </a:t>
            </a:r>
            <a:r>
              <a:rPr lang="cs-CZ" sz="2400" i="1" dirty="0" err="1"/>
              <a:t>Listeria</a:t>
            </a:r>
            <a:r>
              <a:rPr lang="cs-CZ" sz="2400" i="1" dirty="0"/>
              <a:t>, </a:t>
            </a:r>
            <a:r>
              <a:rPr lang="cs-CZ" sz="2400" i="1" dirty="0" err="1"/>
              <a:t>Campylobacter</a:t>
            </a:r>
            <a:r>
              <a:rPr lang="cs-CZ" sz="2400" dirty="0"/>
              <a:t>,…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 čase se tento ekologický systém stane sekundárním imunitním </a:t>
            </a:r>
          </a:p>
          <a:p>
            <a:r>
              <a:rPr lang="cs-CZ" sz="2400" dirty="0"/>
              <a:t>     systémem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se snížením diverzity mikrobiální komunita se sníží i stabilita </a:t>
            </a:r>
          </a:p>
          <a:p>
            <a:r>
              <a:rPr lang="cs-CZ" sz="2400" dirty="0"/>
              <a:t>     systému – systém je citlivější k invazivním druhům (</a:t>
            </a:r>
            <a:r>
              <a:rPr lang="cs-CZ" sz="2400" dirty="0" err="1"/>
              <a:t>patogeni</a:t>
            </a:r>
            <a:r>
              <a:rPr lang="cs-CZ" sz="2400" dirty="0"/>
              <a:t>)</a:t>
            </a:r>
          </a:p>
          <a:p>
            <a:r>
              <a:rPr lang="cs-CZ" sz="2400" dirty="0"/>
              <a:t>-    snížení diverzity spojeno se „západní dietou“ </a:t>
            </a:r>
          </a:p>
        </p:txBody>
      </p:sp>
    </p:spTree>
    <p:extLst>
      <p:ext uri="{BB962C8B-B14F-4D97-AF65-F5344CB8AC3E}">
        <p14:creationId xmlns:p14="http://schemas.microsoft.com/office/powerpoint/2010/main" val="3213102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0554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556792"/>
            <a:ext cx="8213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probiotické organismy stejně četné jako patogenní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vyvinuly se spolu s člověkem v mnoha potravinách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jejich pozitivní vliv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sekundární metabolity stimulující rozvoj jiných užitečných </a:t>
            </a:r>
          </a:p>
          <a:p>
            <a:pPr lvl="1"/>
            <a:r>
              <a:rPr lang="cs-CZ" sz="2400" dirty="0"/>
              <a:t>     organismů – </a:t>
            </a:r>
            <a:r>
              <a:rPr lang="cs-CZ" sz="2400" dirty="0" err="1"/>
              <a:t>kompetice</a:t>
            </a:r>
            <a:r>
              <a:rPr lang="cs-CZ" sz="2400" dirty="0"/>
              <a:t> s patogeny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6114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7526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významná komensální LAB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3-6% mikroflóry dospělého člověka – později snižování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přítomnost této bakterie a dalších LAB zabraňuje infekci </a:t>
            </a:r>
          </a:p>
          <a:p>
            <a:r>
              <a:rPr lang="cs-CZ" sz="2400" dirty="0"/>
              <a:t>     </a:t>
            </a:r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stimuluje imunitní buňky hostitele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negativním karcinogenním škodám na DNA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zabraňuje a léčí akutní průjmy u dětí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léčí intoleranci laktózy</a:t>
            </a:r>
          </a:p>
        </p:txBody>
      </p:sp>
    </p:spTree>
    <p:extLst>
      <p:ext uri="{BB962C8B-B14F-4D97-AF65-F5344CB8AC3E}">
        <p14:creationId xmlns:p14="http://schemas.microsoft.com/office/powerpoint/2010/main" val="33620667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395953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340768"/>
            <a:ext cx="821539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r>
              <a:rPr lang="cs-CZ" sz="2400" i="1" dirty="0"/>
              <a:t>-    C. </a:t>
            </a:r>
            <a:r>
              <a:rPr lang="cs-CZ" sz="2400" i="1" dirty="0" err="1"/>
              <a:t>jejuni</a:t>
            </a:r>
            <a:r>
              <a:rPr lang="cs-CZ" sz="2400" i="1" dirty="0"/>
              <a:t> – </a:t>
            </a:r>
            <a:r>
              <a:rPr lang="cs-CZ" sz="2400" dirty="0"/>
              <a:t>G- - průjmy, gastroenteritidy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kontaminant drůbeže a migrujících ptáků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nepasterizované mléko, hovězí dobytek, vepřové (párky), voda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i="1" dirty="0"/>
              <a:t>Clostridium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r>
              <a:rPr lang="cs-CZ" sz="2400" dirty="0"/>
              <a:t>-    G+ sporogenní, toxigenní bakterie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drůbež, hovězí i vepřové maso, konzervované potraviny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C. </a:t>
            </a:r>
            <a:r>
              <a:rPr lang="cs-CZ" sz="2400" i="1" dirty="0" err="1"/>
              <a:t>perfringens</a:t>
            </a:r>
            <a:r>
              <a:rPr lang="cs-CZ" sz="2400" i="1" dirty="0"/>
              <a:t> </a:t>
            </a:r>
            <a:r>
              <a:rPr lang="cs-CZ" sz="2400" dirty="0"/>
              <a:t>– kontaminuje dobytek i maso 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ze vzorku 50 zdravých zvířat bylo 76% hovězího dobytku,</a:t>
            </a:r>
          </a:p>
          <a:p>
            <a:pPr lvl="1"/>
            <a:r>
              <a:rPr lang="cs-CZ" sz="2400" dirty="0"/>
              <a:t>     44% prasat a 80% kuřat kontaminováno – značná část </a:t>
            </a:r>
          </a:p>
          <a:p>
            <a:pPr lvl="1"/>
            <a:r>
              <a:rPr lang="cs-CZ" sz="2400" dirty="0"/>
              <a:t>     dokonce enterotoxin produkujícími kmeny</a:t>
            </a:r>
          </a:p>
          <a:p>
            <a:pPr lvl="1"/>
            <a:r>
              <a:rPr lang="cs-CZ" sz="2400" dirty="0"/>
              <a:t>-    vzorky masa dopadly ještě hůř (kolem 90%)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jsou vážný problém </a:t>
            </a:r>
            <a:r>
              <a:rPr lang="cs-CZ" sz="2400" dirty="0" err="1"/>
              <a:t>clostridiové</a:t>
            </a:r>
            <a:r>
              <a:rPr lang="cs-CZ" sz="2400" dirty="0"/>
              <a:t> kontaminace</a:t>
            </a:r>
          </a:p>
        </p:txBody>
      </p:sp>
    </p:spTree>
    <p:extLst>
      <p:ext uri="{BB962C8B-B14F-4D97-AF65-F5344CB8AC3E}">
        <p14:creationId xmlns:p14="http://schemas.microsoft.com/office/powerpoint/2010/main" val="33685364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404664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0768"/>
            <a:ext cx="89375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Escherichia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žádoucí mikrob, ale někdy také patogen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změna z přítele na </a:t>
            </a:r>
            <a:r>
              <a:rPr lang="cs-CZ" sz="2400" dirty="0" err="1"/>
              <a:t>patogena</a:t>
            </a:r>
            <a:r>
              <a:rPr lang="cs-CZ" sz="2400" dirty="0"/>
              <a:t> – horizontální  transfer genů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diarrheagenické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enteropatogenní</a:t>
            </a:r>
            <a:r>
              <a:rPr lang="cs-CZ" sz="2400" dirty="0"/>
              <a:t>, </a:t>
            </a:r>
            <a:r>
              <a:rPr lang="cs-CZ" sz="2400" dirty="0" err="1"/>
              <a:t>enterotoxigenní</a:t>
            </a:r>
            <a:r>
              <a:rPr lang="cs-CZ" sz="2400" dirty="0"/>
              <a:t>,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enteroinvazivní</a:t>
            </a:r>
            <a:r>
              <a:rPr lang="cs-CZ" sz="2400" dirty="0"/>
              <a:t>, </a:t>
            </a:r>
            <a:r>
              <a:rPr lang="cs-CZ" sz="2400" dirty="0" err="1"/>
              <a:t>enterohemorhagický</a:t>
            </a:r>
            <a:r>
              <a:rPr lang="cs-CZ" sz="2400" dirty="0"/>
              <a:t>, </a:t>
            </a:r>
            <a:r>
              <a:rPr lang="cs-CZ" sz="2400" dirty="0" err="1"/>
              <a:t>enteroagresivní</a:t>
            </a:r>
            <a:r>
              <a:rPr lang="cs-CZ" sz="2400" dirty="0"/>
              <a:t> a </a:t>
            </a:r>
          </a:p>
          <a:p>
            <a:pPr lvl="1"/>
            <a:r>
              <a:rPr lang="cs-CZ" sz="2400" dirty="0"/>
              <a:t>     </a:t>
            </a:r>
            <a:r>
              <a:rPr lang="cs-CZ" sz="2400" dirty="0" err="1"/>
              <a:t>difůzně</a:t>
            </a:r>
            <a:r>
              <a:rPr lang="cs-CZ" sz="2400" dirty="0"/>
              <a:t> adherentní</a:t>
            </a:r>
          </a:p>
          <a:p>
            <a:pPr marL="800100" lvl="1" indent="-342900"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extraintestinální</a:t>
            </a:r>
            <a:r>
              <a:rPr lang="cs-CZ" sz="2400" dirty="0">
                <a:solidFill>
                  <a:srgbClr val="FF0000"/>
                </a:solidFill>
              </a:rPr>
              <a:t> kmeny </a:t>
            </a:r>
            <a:r>
              <a:rPr lang="cs-CZ" sz="2400" dirty="0"/>
              <a:t>– </a:t>
            </a:r>
            <a:r>
              <a:rPr lang="cs-CZ" sz="2400" dirty="0" err="1"/>
              <a:t>uropatogenní</a:t>
            </a:r>
            <a:r>
              <a:rPr lang="cs-CZ" sz="2400" dirty="0"/>
              <a:t> kmeny a kmeny </a:t>
            </a:r>
          </a:p>
          <a:p>
            <a:pPr lvl="1"/>
            <a:r>
              <a:rPr lang="cs-CZ" sz="2400" dirty="0"/>
              <a:t>     způsobující neonatální </a:t>
            </a:r>
            <a:r>
              <a:rPr lang="cs-CZ" sz="2400" dirty="0" err="1"/>
              <a:t>meningitídu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v rozvinutých zemích závažné jen </a:t>
            </a:r>
            <a:r>
              <a:rPr lang="cs-CZ" sz="2400" dirty="0" err="1"/>
              <a:t>enteroinvazivní</a:t>
            </a:r>
            <a:r>
              <a:rPr lang="cs-CZ" sz="2400" dirty="0"/>
              <a:t> a 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enterohemorhagické</a:t>
            </a:r>
            <a:r>
              <a:rPr lang="cs-CZ" sz="2400" dirty="0"/>
              <a:t> kmeny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O157:H7 – přežije v mnoha hostitelích i prostředích – pH2, desikace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LAB a </a:t>
            </a:r>
            <a:r>
              <a:rPr lang="cs-CZ" sz="2400" i="1" dirty="0" err="1"/>
              <a:t>Enterococcus</a:t>
            </a:r>
            <a:r>
              <a:rPr lang="cs-CZ" sz="2400" i="1" dirty="0"/>
              <a:t> </a:t>
            </a:r>
            <a:r>
              <a:rPr lang="cs-CZ" sz="2400" i="1" dirty="0" err="1"/>
              <a:t>faecalis</a:t>
            </a:r>
            <a:r>
              <a:rPr lang="cs-CZ" sz="2400" i="1" dirty="0"/>
              <a:t> </a:t>
            </a:r>
            <a:r>
              <a:rPr lang="cs-CZ" sz="2400" dirty="0"/>
              <a:t>– snížili </a:t>
            </a:r>
            <a:r>
              <a:rPr lang="cs-CZ" sz="2400" dirty="0" err="1"/>
              <a:t>cfu</a:t>
            </a:r>
            <a:r>
              <a:rPr lang="cs-CZ" sz="2400" dirty="0"/>
              <a:t> ve výkalech zvířat o 2-4 řády</a:t>
            </a:r>
          </a:p>
        </p:txBody>
      </p:sp>
    </p:spTree>
    <p:extLst>
      <p:ext uri="{BB962C8B-B14F-4D97-AF65-F5344CB8AC3E}">
        <p14:creationId xmlns:p14="http://schemas.microsoft.com/office/powerpoint/2010/main" val="131398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332656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2776"/>
            <a:ext cx="85487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</a:p>
          <a:p>
            <a:pPr marL="342900" indent="-342900">
              <a:buFontTx/>
              <a:buChar char="-"/>
            </a:pPr>
            <a:r>
              <a:rPr lang="cs-CZ" sz="2400" i="1" dirty="0"/>
              <a:t>L. </a:t>
            </a:r>
            <a:r>
              <a:rPr lang="cs-CZ" sz="2400" i="1" dirty="0" err="1"/>
              <a:t>monocytogenes</a:t>
            </a:r>
            <a:r>
              <a:rPr lang="cs-CZ" sz="2400" i="1" dirty="0"/>
              <a:t> </a:t>
            </a:r>
            <a:r>
              <a:rPr lang="cs-CZ" sz="2400" dirty="0"/>
              <a:t>– G+ tyčka fakultativně anaerobní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gastroenteritidy u zdravých jedinců, meningitidy u </a:t>
            </a:r>
            <a:r>
              <a:rPr lang="cs-CZ" sz="2400" dirty="0" err="1"/>
              <a:t>imonokompr</a:t>
            </a:r>
            <a:r>
              <a:rPr lang="cs-CZ" sz="2400" dirty="0"/>
              <a:t>.,</a:t>
            </a:r>
          </a:p>
          <a:p>
            <a:r>
              <a:rPr lang="cs-CZ" sz="2400" dirty="0"/>
              <a:t>     potraty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mortalita – 20-30% 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nachází se a přežívá v mnoha prostředích – rezistentní </a:t>
            </a:r>
            <a:r>
              <a:rPr lang="cs-CZ" sz="2400" dirty="0" err="1"/>
              <a:t>biofilm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dá se omezit pomocí LAB, kvasinek a dalších bakterií (změna pH,</a:t>
            </a:r>
          </a:p>
          <a:p>
            <a:r>
              <a:rPr lang="cs-CZ" sz="2400" dirty="0"/>
              <a:t>     antimikrobiální enzymy, </a:t>
            </a:r>
            <a:r>
              <a:rPr lang="cs-CZ" sz="2400" dirty="0" err="1"/>
              <a:t>kompetice</a:t>
            </a:r>
            <a:r>
              <a:rPr lang="cs-CZ" sz="2400" dirty="0"/>
              <a:t>, bakteriociny)</a:t>
            </a:r>
          </a:p>
          <a:p>
            <a:endParaRPr lang="cs-CZ" sz="2400" dirty="0"/>
          </a:p>
          <a:p>
            <a:r>
              <a:rPr lang="cs-CZ" sz="2400" i="1" dirty="0" err="1"/>
              <a:t>Staphylococcus</a:t>
            </a:r>
            <a:endParaRPr lang="cs-CZ" sz="2400" i="1" dirty="0"/>
          </a:p>
          <a:p>
            <a:pPr marL="342900" indent="-342900">
              <a:buFontTx/>
              <a:buChar char="-"/>
            </a:pPr>
            <a:r>
              <a:rPr lang="cs-CZ" sz="2400" dirty="0"/>
              <a:t>G-, f. anaerobní, MRSA – 1961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enterotoxiny – otravy potravou – nemoc během 2-8 hodin</a:t>
            </a:r>
          </a:p>
        </p:txBody>
      </p:sp>
    </p:spTree>
    <p:extLst>
      <p:ext uri="{BB962C8B-B14F-4D97-AF65-F5344CB8AC3E}">
        <p14:creationId xmlns:p14="http://schemas.microsoft.com/office/powerpoint/2010/main" val="1965226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4570" y="548680"/>
            <a:ext cx="618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mikrobi v potravinách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556792"/>
            <a:ext cx="85050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LAB – bakterie mléčného kvašení - </a:t>
            </a:r>
            <a:r>
              <a:rPr lang="cs-CZ" sz="2400" i="1" dirty="0" err="1"/>
              <a:t>Firmicutes</a:t>
            </a:r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ústa, vagina, zažívací trakt, mukózní povrchy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také běžně v prostředí - rozšíření pomohl i člověk – domestikace</a:t>
            </a:r>
          </a:p>
          <a:p>
            <a:r>
              <a:rPr lang="cs-CZ" sz="2400" dirty="0"/>
              <a:t>     zvířat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kromě </a:t>
            </a:r>
            <a:r>
              <a:rPr lang="cs-CZ" sz="2400" dirty="0" err="1"/>
              <a:t>kys</a:t>
            </a:r>
            <a:r>
              <a:rPr lang="cs-CZ" sz="2400" dirty="0"/>
              <a:t>. mléčné i řada sekundárních (</a:t>
            </a:r>
            <a:r>
              <a:rPr lang="cs-CZ" sz="2400" dirty="0" err="1"/>
              <a:t>antimikrob</a:t>
            </a:r>
            <a:r>
              <a:rPr lang="cs-CZ" sz="2400" dirty="0"/>
              <a:t>.) metabolitů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bakteriociny, antimikrobiální </a:t>
            </a:r>
            <a:r>
              <a:rPr lang="cs-CZ" sz="2400" dirty="0" err="1"/>
              <a:t>org</a:t>
            </a:r>
            <a:r>
              <a:rPr lang="cs-CZ" sz="2400" dirty="0"/>
              <a:t>. kyseliny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zabraňují kolonizaci patogeny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přirozené </a:t>
            </a:r>
            <a:r>
              <a:rPr lang="cs-CZ" sz="2400" dirty="0" err="1"/>
              <a:t>konzervanty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inhibice </a:t>
            </a:r>
            <a:r>
              <a:rPr lang="cs-CZ" sz="2400" i="1" dirty="0"/>
              <a:t>S. </a:t>
            </a:r>
            <a:r>
              <a:rPr lang="cs-CZ" sz="2400" i="1" dirty="0" err="1"/>
              <a:t>enteritidis</a:t>
            </a:r>
            <a:r>
              <a:rPr lang="cs-CZ" sz="2400" i="1" dirty="0"/>
              <a:t> </a:t>
            </a:r>
            <a:r>
              <a:rPr lang="cs-CZ" sz="2400" dirty="0"/>
              <a:t>(i </a:t>
            </a:r>
            <a:r>
              <a:rPr lang="cs-CZ" sz="2400" dirty="0" err="1"/>
              <a:t>kompeticí</a:t>
            </a:r>
            <a:r>
              <a:rPr lang="cs-CZ" sz="2400" dirty="0"/>
              <a:t> o </a:t>
            </a:r>
            <a:r>
              <a:rPr lang="cs-CZ" sz="2400" dirty="0" err="1"/>
              <a:t>laktulózu</a:t>
            </a:r>
            <a:r>
              <a:rPr lang="cs-CZ" sz="2400" dirty="0"/>
              <a:t>  a Ca) - v mléč. výr.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přítomné i v mateřském mléce – i imunokompetentní buňky</a:t>
            </a:r>
          </a:p>
          <a:p>
            <a:pPr marL="342900" indent="-342900">
              <a:buFontTx/>
              <a:buChar char="-"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681782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9080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90265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s potravou </a:t>
            </a:r>
            <a:r>
              <a:rPr lang="cs-CZ" sz="2400" dirty="0" err="1"/>
              <a:t>patogeni</a:t>
            </a:r>
            <a:r>
              <a:rPr lang="cs-CZ" sz="2400" dirty="0"/>
              <a:t>, toxiny (grilování, rezidua herbicidů,…)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modifikace </a:t>
            </a:r>
            <a:r>
              <a:rPr lang="cs-CZ" sz="2400" dirty="0" err="1"/>
              <a:t>mikrobiomem</a:t>
            </a:r>
            <a:r>
              <a:rPr lang="cs-CZ" sz="2400" dirty="0"/>
              <a:t>  - degradace, nebo také ne…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potrava s vysokým podílem saturovaných tuků, mléčných produktů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mikrobi produkující H</a:t>
            </a:r>
            <a:r>
              <a:rPr lang="cs-CZ" sz="2400" baseline="-25000" dirty="0"/>
              <a:t>2</a:t>
            </a:r>
            <a:r>
              <a:rPr lang="cs-CZ" sz="2400" dirty="0"/>
              <a:t>S – záněty, poškození DNA buněk epitelu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vegetariánská strava – produkce </a:t>
            </a:r>
            <a:r>
              <a:rPr lang="cs-CZ" sz="2400" dirty="0" err="1"/>
              <a:t>SCFAs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maso – esenciální mikroživiny, AK, proteiny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ale možná kontaminace nežádoucími mikroby (stažení z prodeje)</a:t>
            </a:r>
          </a:p>
          <a:p>
            <a:pPr marL="800100" lvl="1" indent="-342900">
              <a:buFontTx/>
              <a:buChar char="-"/>
            </a:pPr>
            <a:r>
              <a:rPr lang="cs-CZ" sz="2400" dirty="0"/>
              <a:t>rychlá kontaminace – </a:t>
            </a:r>
            <a:r>
              <a:rPr lang="cs-CZ" sz="2400" i="1" dirty="0" err="1"/>
              <a:t>Campylobacter</a:t>
            </a:r>
            <a:r>
              <a:rPr lang="cs-CZ" sz="2400" i="1" dirty="0"/>
              <a:t> </a:t>
            </a:r>
            <a:r>
              <a:rPr lang="cs-CZ" sz="2400" i="1" dirty="0" err="1"/>
              <a:t>jejuni</a:t>
            </a:r>
            <a:r>
              <a:rPr lang="cs-CZ" sz="2400" i="1" dirty="0"/>
              <a:t>, </a:t>
            </a:r>
            <a:r>
              <a:rPr lang="cs-CZ" sz="2400" i="1" dirty="0" err="1"/>
              <a:t>Salmonella</a:t>
            </a:r>
            <a:r>
              <a:rPr lang="cs-CZ" sz="2400" i="1" dirty="0"/>
              <a:t> </a:t>
            </a:r>
            <a:r>
              <a:rPr lang="cs-CZ" sz="2400" dirty="0" err="1"/>
              <a:t>spp</a:t>
            </a:r>
            <a:r>
              <a:rPr lang="cs-CZ" sz="2400" dirty="0"/>
              <a:t>., </a:t>
            </a:r>
          </a:p>
          <a:p>
            <a:pPr lvl="1"/>
            <a:r>
              <a:rPr lang="cs-CZ" sz="2400" dirty="0"/>
              <a:t>     </a:t>
            </a:r>
            <a:r>
              <a:rPr lang="cs-CZ" sz="2400" i="1" dirty="0" err="1"/>
              <a:t>E.coli</a:t>
            </a:r>
            <a:r>
              <a:rPr lang="cs-CZ" sz="2400" i="1" dirty="0"/>
              <a:t>, </a:t>
            </a:r>
            <a:r>
              <a:rPr lang="cs-CZ" sz="2400" i="1" dirty="0" err="1"/>
              <a:t>Listeria</a:t>
            </a:r>
            <a:r>
              <a:rPr lang="cs-CZ" sz="2400" i="1" dirty="0"/>
              <a:t> </a:t>
            </a:r>
            <a:r>
              <a:rPr lang="cs-CZ" sz="2400" i="1" dirty="0" err="1"/>
              <a:t>spp</a:t>
            </a:r>
            <a:r>
              <a:rPr lang="cs-CZ" sz="2400" i="1" dirty="0"/>
              <a:t>.</a:t>
            </a:r>
            <a:endParaRPr lang="cs-CZ" sz="2400" dirty="0"/>
          </a:p>
          <a:p>
            <a:pPr lvl="1"/>
            <a:r>
              <a:rPr lang="cs-CZ" sz="2400" dirty="0"/>
              <a:t>-    prevence - LAB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79603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7072" y="404664"/>
            <a:ext cx="5517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Mikrobiom</a:t>
            </a:r>
            <a:r>
              <a:rPr lang="cs-CZ" sz="3200" b="1" dirty="0"/>
              <a:t> a individuální dieta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340768"/>
            <a:ext cx="847142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Vegetariáni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větší zastoupení rodů </a:t>
            </a:r>
            <a:r>
              <a:rPr lang="cs-CZ" sz="2400" i="1" dirty="0" err="1"/>
              <a:t>Bacteroides</a:t>
            </a:r>
            <a:r>
              <a:rPr lang="cs-CZ" sz="2400" i="1" dirty="0"/>
              <a:t>, </a:t>
            </a:r>
            <a:r>
              <a:rPr lang="cs-CZ" sz="2400" i="1" dirty="0" err="1"/>
              <a:t>Prevotella</a:t>
            </a:r>
            <a:r>
              <a:rPr lang="cs-CZ" sz="2400" i="1" dirty="0"/>
              <a:t>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kromě vlákniny a </a:t>
            </a:r>
            <a:r>
              <a:rPr lang="cs-CZ" sz="2400" dirty="0" err="1"/>
              <a:t>karbohydrátů</a:t>
            </a:r>
            <a:r>
              <a:rPr lang="cs-CZ" sz="2400" dirty="0"/>
              <a:t>  i žádoucí fenoly (i v kávě a víně)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obě látky redukují invazi mikrobů a projevy zánětů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někdy ale i opačný trend – méně </a:t>
            </a:r>
            <a:r>
              <a:rPr lang="cs-CZ" sz="2400" i="1" dirty="0" err="1"/>
              <a:t>Bacteroides</a:t>
            </a:r>
            <a:r>
              <a:rPr lang="cs-CZ" sz="2400" i="1" dirty="0"/>
              <a:t> a </a:t>
            </a:r>
            <a:r>
              <a:rPr lang="cs-CZ" sz="2400" i="1" dirty="0" err="1"/>
              <a:t>Bifidobacterium</a:t>
            </a:r>
            <a:r>
              <a:rPr lang="cs-CZ" sz="2400" i="1" dirty="0"/>
              <a:t> 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cereálie mají kladný vliv i v dietě omnivorů – </a:t>
            </a:r>
            <a:r>
              <a:rPr lang="cs-CZ" sz="2400" dirty="0" err="1"/>
              <a:t>prebiotika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Omnivoři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dieta složená se zeleniny a masa nejlepší pro lidské zdraví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ale tzv. západní dieta tento přínos snižuje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středozemní dieta (méně masa a více ovoce, zeleniny, ryb a</a:t>
            </a:r>
          </a:p>
          <a:p>
            <a:r>
              <a:rPr lang="cs-CZ" sz="2400" dirty="0"/>
              <a:t>     mléčných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108677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9990"/>
            <a:ext cx="4245423" cy="43513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92742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Převládající bakteriální druhy na různých částech těla </a:t>
            </a:r>
          </a:p>
          <a:p>
            <a:r>
              <a:rPr lang="cs-CZ" sz="3200" b="1" dirty="0"/>
              <a:t>                               dospělého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71405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Kůže a sliznice každého člověka jsou brzy po narození kolonizovány rozmanitou mikroflórou. </a:t>
            </a:r>
          </a:p>
          <a:p>
            <a:r>
              <a:rPr lang="cs-CZ" sz="2000" dirty="0"/>
              <a:t>Lidské tělo, které obsahuje kolem 10</a:t>
            </a:r>
            <a:r>
              <a:rPr lang="cs-CZ" sz="2000" baseline="30000" dirty="0"/>
              <a:t>13 </a:t>
            </a:r>
            <a:r>
              <a:rPr lang="cs-CZ" sz="2000" dirty="0"/>
              <a:t>buněk, běžně hostí kolem 10</a:t>
            </a:r>
            <a:r>
              <a:rPr lang="cs-CZ" sz="2000" baseline="30000" dirty="0"/>
              <a:t>14 </a:t>
            </a:r>
            <a:r>
              <a:rPr lang="cs-CZ" sz="2000" dirty="0"/>
              <a:t>buněk bakterií. Tyto bakterie tvoří </a:t>
            </a:r>
            <a:r>
              <a:rPr lang="cs-CZ" sz="2000" dirty="0">
                <a:solidFill>
                  <a:srgbClr val="FF0000"/>
                </a:solidFill>
              </a:rPr>
              <a:t>normální mikroflóru </a:t>
            </a:r>
            <a:r>
              <a:rPr lang="cs-CZ" sz="2000" dirty="0"/>
              <a:t>těla. </a:t>
            </a:r>
          </a:p>
          <a:p>
            <a:r>
              <a:rPr lang="en-US" sz="2000" dirty="0">
                <a:hlinkClick r:id="rId3"/>
              </a:rPr>
              <a:t>Normal Flora - Medical Microbiology - NCBI Bookshelf</a:t>
            </a:r>
            <a:endParaRPr lang="en-US" sz="2000" dirty="0"/>
          </a:p>
          <a:p>
            <a:r>
              <a:rPr lang="en-US" sz="2000" i="1" dirty="0"/>
              <a:t>https://www.ncbi.nlm.nih.gov/books/NBK7617/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63755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4046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Pár slov závěrem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5404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                                    </a:t>
            </a:r>
            <a:r>
              <a:rPr lang="cs-CZ" sz="2400" b="1" dirty="0" err="1"/>
              <a:t>Mikrobiom</a:t>
            </a:r>
            <a:r>
              <a:rPr lang="cs-CZ" sz="2400" b="1" dirty="0"/>
              <a:t> a zdraví</a:t>
            </a:r>
          </a:p>
          <a:p>
            <a:endParaRPr lang="cs-CZ" sz="2400" b="1" dirty="0"/>
          </a:p>
          <a:p>
            <a:endParaRPr lang="cs-CZ" sz="2400" b="1" dirty="0"/>
          </a:p>
          <a:p>
            <a:pPr marL="342900" indent="-342900">
              <a:buFontTx/>
              <a:buChar char="-"/>
            </a:pPr>
            <a:r>
              <a:rPr lang="cs-CZ" sz="2400" dirty="0"/>
              <a:t>prenatální vývoj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způsob porodu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výživa během prvních měsíců (kojení…)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následná výživa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šetrné používání antibiotik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hygiena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životní styl</a:t>
            </a:r>
          </a:p>
        </p:txBody>
      </p:sp>
    </p:spTree>
    <p:extLst>
      <p:ext uri="{BB962C8B-B14F-4D97-AF65-F5344CB8AC3E}">
        <p14:creationId xmlns:p14="http://schemas.microsoft.com/office/powerpoint/2010/main" val="146134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74091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               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400" b="1" dirty="0"/>
              <a:t>Normální flóra </a:t>
            </a:r>
            <a:r>
              <a:rPr lang="cs-CZ" sz="2400" b="1" dirty="0">
                <a:solidFill>
                  <a:schemeClr val="tx2"/>
                </a:solidFill>
              </a:rPr>
              <a:t>ovlivňuje</a:t>
            </a:r>
            <a:r>
              <a:rPr lang="cs-CZ" sz="2400" b="1" dirty="0"/>
              <a:t> anatomii, fyziologii, citlivost k patogenům </a:t>
            </a:r>
          </a:p>
          <a:p>
            <a:r>
              <a:rPr lang="cs-CZ" sz="2400" b="1" dirty="0"/>
              <a:t>a morbiditu hostitele.</a:t>
            </a:r>
          </a:p>
          <a:p>
            <a:endParaRPr lang="cs-CZ" sz="2400" b="1" dirty="0"/>
          </a:p>
          <a:p>
            <a:r>
              <a:rPr lang="cs-CZ" sz="2400" b="1" dirty="0"/>
              <a:t>Normální </a:t>
            </a:r>
            <a:r>
              <a:rPr lang="cs-CZ" sz="2400" b="1" dirty="0" err="1"/>
              <a:t>mikrobiota</a:t>
            </a:r>
            <a:r>
              <a:rPr lang="cs-CZ" sz="2400" b="1" dirty="0"/>
              <a:t> je relativně </a:t>
            </a:r>
            <a:r>
              <a:rPr lang="cs-CZ" sz="2400" b="1" dirty="0">
                <a:solidFill>
                  <a:schemeClr val="tx2"/>
                </a:solidFill>
              </a:rPr>
              <a:t>stabilní</a:t>
            </a:r>
            <a:r>
              <a:rPr lang="cs-CZ" sz="2400" b="1" dirty="0"/>
              <a:t>, určité rody osídlují </a:t>
            </a:r>
          </a:p>
          <a:p>
            <a:r>
              <a:rPr lang="cs-CZ" sz="2400" b="1" dirty="0"/>
              <a:t>různé oblasti těla během určitých období života člověka.</a:t>
            </a:r>
          </a:p>
          <a:p>
            <a:endParaRPr lang="cs-CZ" sz="2400" b="1" dirty="0"/>
          </a:p>
          <a:p>
            <a:r>
              <a:rPr lang="cs-CZ" sz="2400" b="1" dirty="0"/>
              <a:t>Tři vývojové změny u lidí:  </a:t>
            </a:r>
            <a:r>
              <a:rPr lang="cs-CZ" sz="2400" dirty="0"/>
              <a:t>odstavení, </a:t>
            </a:r>
            <a:r>
              <a:rPr lang="en-GB" sz="2400" dirty="0"/>
              <a:t> </a:t>
            </a:r>
            <a:r>
              <a:rPr lang="cs-CZ" sz="2400" dirty="0"/>
              <a:t>prořezávání zubů, počátek </a:t>
            </a:r>
          </a:p>
          <a:p>
            <a:r>
              <a:rPr lang="cs-CZ" sz="2400" dirty="0"/>
              <a:t>a konec funkce vaječníků</a:t>
            </a:r>
            <a:endParaRPr lang="en-GB" sz="2400" b="1" dirty="0"/>
          </a:p>
          <a:p>
            <a:endParaRPr lang="cs-CZ" sz="2400" b="1" dirty="0"/>
          </a:p>
          <a:p>
            <a:r>
              <a:rPr lang="cs-CZ" sz="2400" b="1" dirty="0"/>
              <a:t>Ačkoliv většina představitelů </a:t>
            </a:r>
            <a:r>
              <a:rPr lang="cs-CZ" sz="2400" b="1" dirty="0" err="1"/>
              <a:t>mikrobioty</a:t>
            </a:r>
            <a:r>
              <a:rPr lang="cs-CZ" sz="2400" b="1" dirty="0"/>
              <a:t> osidlující kůži, nehty, oči, </a:t>
            </a:r>
          </a:p>
          <a:p>
            <a:r>
              <a:rPr lang="cs-CZ" sz="2400" b="1" dirty="0" err="1"/>
              <a:t>orofarynx</a:t>
            </a:r>
            <a:r>
              <a:rPr lang="cs-CZ" sz="2400" b="1" dirty="0"/>
              <a:t>, genitálie a gastrointestinální trakt je u zdravých jedinců 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neškodná, </a:t>
            </a:r>
            <a:r>
              <a:rPr lang="cs-CZ" sz="2400" b="1" dirty="0"/>
              <a:t>u </a:t>
            </a:r>
            <a:r>
              <a:rPr lang="cs-CZ" sz="2400" b="1" dirty="0" err="1"/>
              <a:t>imunokompromitovaných</a:t>
            </a:r>
            <a:r>
              <a:rPr lang="cs-CZ" sz="2400" b="1" dirty="0"/>
              <a:t> hostitelů mohou často </a:t>
            </a:r>
          </a:p>
          <a:p>
            <a:r>
              <a:rPr lang="cs-CZ" sz="2400" b="1" dirty="0"/>
              <a:t>způsobit </a:t>
            </a:r>
            <a:r>
              <a:rPr lang="cs-CZ" sz="2400" b="1" dirty="0">
                <a:solidFill>
                  <a:schemeClr val="tx2"/>
                </a:solidFill>
              </a:rPr>
              <a:t>nemoci.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340768"/>
            <a:ext cx="891692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Germ-free </a:t>
            </a:r>
            <a:r>
              <a:rPr lang="cs-CZ" sz="2400" b="1" dirty="0"/>
              <a:t>(axenická)  zvířata</a:t>
            </a:r>
            <a:r>
              <a:rPr lang="en-GB" sz="2400" b="1" dirty="0"/>
              <a:t> (intestinal </a:t>
            </a:r>
            <a:r>
              <a:rPr lang="en-GB" sz="2400" b="1" dirty="0" err="1"/>
              <a:t>atonia</a:t>
            </a:r>
            <a:r>
              <a:rPr lang="en-GB" sz="2400" b="1" dirty="0"/>
              <a:t>)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aliment</a:t>
            </a:r>
            <a:r>
              <a:rPr lang="cs-CZ" sz="2400" dirty="0"/>
              <a:t>á</a:t>
            </a:r>
            <a:r>
              <a:rPr lang="en-GB" sz="2400" dirty="0"/>
              <a:t>r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lamina </a:t>
            </a:r>
            <a:r>
              <a:rPr lang="en-GB" sz="2400" dirty="0" err="1">
                <a:solidFill>
                  <a:srgbClr val="FF0000"/>
                </a:solidFill>
              </a:rPr>
              <a:t>propria</a:t>
            </a:r>
            <a:r>
              <a:rPr lang="en-GB" sz="2400" dirty="0"/>
              <a:t> </a:t>
            </a:r>
            <a:r>
              <a:rPr lang="cs-CZ" sz="2400" dirty="0"/>
              <a:t>nevyvinutá</a:t>
            </a:r>
            <a:r>
              <a:rPr lang="en-GB" sz="2400" dirty="0"/>
              <a:t>, </a:t>
            </a:r>
            <a:r>
              <a:rPr lang="cs-CZ" sz="2400" dirty="0"/>
              <a:t>málo nebo žádný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>
                <a:solidFill>
                  <a:srgbClr val="FF0000"/>
                </a:solidFill>
              </a:rPr>
              <a:t>immunoglobulin </a:t>
            </a:r>
            <a:r>
              <a:rPr lang="en-GB" sz="2400" dirty="0"/>
              <a:t> </a:t>
            </a:r>
            <a:r>
              <a:rPr lang="cs-CZ" sz="2400" dirty="0"/>
              <a:t>v </a:t>
            </a:r>
            <a:r>
              <a:rPr lang="en-GB" sz="2400" dirty="0"/>
              <a:t>s</a:t>
            </a:r>
            <a:r>
              <a:rPr lang="cs-CZ" sz="2400" dirty="0"/>
              <a:t>é</a:t>
            </a:r>
            <a:r>
              <a:rPr lang="en-GB" sz="2400" dirty="0"/>
              <a:t>r</a:t>
            </a:r>
            <a:r>
              <a:rPr lang="cs-CZ" sz="2400" dirty="0"/>
              <a:t>u nebo </a:t>
            </a:r>
            <a:r>
              <a:rPr lang="en-GB" sz="2400" dirty="0"/>
              <a:t>se</a:t>
            </a:r>
            <a:r>
              <a:rPr lang="cs-CZ" sz="2400" dirty="0"/>
              <a:t>k</a:t>
            </a:r>
            <a:r>
              <a:rPr lang="en-GB" sz="2400" dirty="0"/>
              <a:t>ret</a:t>
            </a:r>
            <a:r>
              <a:rPr lang="cs-CZ" sz="2400" dirty="0"/>
              <a:t>ech</a:t>
            </a:r>
            <a:r>
              <a:rPr lang="en-GB" sz="2400" dirty="0"/>
              <a:t>,</a:t>
            </a:r>
            <a:r>
              <a:rPr lang="cs-CZ" sz="2400" dirty="0"/>
              <a:t> redukovaná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>
                <a:solidFill>
                  <a:srgbClr val="FF0000"/>
                </a:solidFill>
              </a:rPr>
              <a:t>ní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   </a:t>
            </a:r>
            <a:r>
              <a:rPr lang="en-GB" sz="2400" dirty="0" err="1">
                <a:solidFill>
                  <a:srgbClr val="FF0000"/>
                </a:solidFill>
              </a:rPr>
              <a:t>motilit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cs-CZ" sz="2400" dirty="0"/>
              <a:t>intenzita obnovy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intestin</a:t>
            </a:r>
            <a:r>
              <a:rPr lang="cs-CZ" sz="2400" dirty="0">
                <a:solidFill>
                  <a:srgbClr val="FF0000"/>
                </a:solidFill>
              </a:rPr>
              <a:t>á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cs-CZ" sz="2400" dirty="0" err="1">
                <a:solidFill>
                  <a:srgbClr val="FF0000"/>
                </a:solidFill>
              </a:rPr>
              <a:t>ních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epitel</a:t>
            </a:r>
            <a:r>
              <a:rPr lang="cs-CZ" sz="2400" dirty="0" err="1">
                <a:solidFill>
                  <a:srgbClr val="FF0000"/>
                </a:solidFill>
              </a:rPr>
              <a:t>ových</a:t>
            </a:r>
            <a:r>
              <a:rPr lang="cs-CZ" sz="2400" dirty="0">
                <a:solidFill>
                  <a:srgbClr val="FF0000"/>
                </a:solidFill>
              </a:rPr>
              <a:t> buněk </a:t>
            </a:r>
            <a:r>
              <a:rPr lang="cs-CZ" sz="2400" dirty="0"/>
              <a:t>zhruba </a:t>
            </a:r>
          </a:p>
          <a:p>
            <a:r>
              <a:rPr lang="cs-CZ" sz="2400" dirty="0"/>
              <a:t>    poloviční ve srovnání s </a:t>
            </a:r>
            <a:r>
              <a:rPr lang="en-GB" sz="2400" dirty="0"/>
              <a:t>norm</a:t>
            </a:r>
            <a:r>
              <a:rPr lang="cs-CZ" sz="2400" dirty="0" err="1"/>
              <a:t>álními</a:t>
            </a:r>
            <a:r>
              <a:rPr lang="cs-CZ" sz="2400" dirty="0"/>
              <a:t> zvířaty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-   žijí déle, ale </a:t>
            </a:r>
            <a:endParaRPr lang="en-GB" sz="2400" dirty="0"/>
          </a:p>
          <a:p>
            <a:endParaRPr lang="en-GB" sz="2400" b="1" dirty="0"/>
          </a:p>
          <a:p>
            <a:r>
              <a:rPr lang="cs-CZ" sz="2400" b="1" dirty="0"/>
              <a:t>Zvířata ošetřená</a:t>
            </a:r>
            <a:r>
              <a:rPr lang="en-GB" sz="2400" b="1" dirty="0"/>
              <a:t> </a:t>
            </a:r>
            <a:r>
              <a:rPr lang="cs-CZ" sz="2400" b="1" dirty="0"/>
              <a:t>s</a:t>
            </a:r>
            <a:r>
              <a:rPr lang="en-GB" sz="2400" b="1" dirty="0" err="1"/>
              <a:t>treptomyc</a:t>
            </a:r>
            <a:r>
              <a:rPr lang="cs-CZ" sz="2400" b="1" dirty="0"/>
              <a:t>í</a:t>
            </a:r>
            <a:r>
              <a:rPr lang="en-GB" sz="2400" b="1" dirty="0"/>
              <a:t>n</a:t>
            </a:r>
            <a:r>
              <a:rPr lang="cs-CZ" sz="2400" b="1" dirty="0" err="1"/>
              <a:t>em</a:t>
            </a:r>
            <a:r>
              <a:rPr lang="cs-CZ" sz="2400" b="1" dirty="0"/>
              <a:t> </a:t>
            </a:r>
            <a:r>
              <a:rPr lang="en-GB" sz="2400" b="1" dirty="0"/>
              <a:t> </a:t>
            </a:r>
            <a:r>
              <a:rPr lang="cs-CZ" sz="2400" dirty="0"/>
              <a:t>po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i </a:t>
            </a:r>
            <a:r>
              <a:rPr lang="en-GB" sz="2400" dirty="0"/>
              <a:t>streptomycin-re</a:t>
            </a:r>
            <a:r>
              <a:rPr lang="cs-CZ" sz="2400" dirty="0"/>
              <a:t>z</a:t>
            </a:r>
            <a:r>
              <a:rPr lang="en-GB" sz="2400" dirty="0" err="1"/>
              <a:t>ist</a:t>
            </a:r>
            <a:r>
              <a:rPr lang="cs-CZ" sz="2400" dirty="0"/>
              <a:t>e</a:t>
            </a:r>
            <a:r>
              <a:rPr lang="en-GB" sz="2400" dirty="0" err="1"/>
              <a:t>nt</a:t>
            </a:r>
            <a:r>
              <a:rPr lang="cs-CZ" sz="2400" dirty="0"/>
              <a:t>ní </a:t>
            </a:r>
          </a:p>
          <a:p>
            <a:r>
              <a:rPr lang="cs-CZ" sz="2400" dirty="0"/>
              <a:t>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cs-CZ" sz="2400" dirty="0"/>
              <a:t>: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10</a:t>
            </a:r>
            <a:r>
              <a:rPr lang="en-GB" sz="2400" baseline="30000" dirty="0"/>
              <a:t>6</a:t>
            </a:r>
            <a:r>
              <a:rPr lang="en-GB" sz="2400" dirty="0"/>
              <a:t> </a:t>
            </a:r>
            <a:r>
              <a:rPr lang="cs-CZ" sz="2400" dirty="0"/>
              <a:t>buněk  </a:t>
            </a:r>
            <a:r>
              <a:rPr lang="en-GB" sz="2400" dirty="0"/>
              <a:t>x </a:t>
            </a:r>
            <a:r>
              <a:rPr lang="cs-CZ" sz="2400" dirty="0"/>
              <a:t>méně než </a:t>
            </a:r>
            <a:r>
              <a:rPr lang="en-GB" sz="2400" dirty="0"/>
              <a:t>10 </a:t>
            </a:r>
            <a:r>
              <a:rPr lang="cs-CZ" sz="2400" dirty="0"/>
              <a:t>k ustanovení</a:t>
            </a:r>
            <a:r>
              <a:rPr lang="en-GB" sz="2400" dirty="0"/>
              <a:t> </a:t>
            </a:r>
            <a:r>
              <a:rPr lang="en-GB" sz="2400" dirty="0" err="1"/>
              <a:t>gastrointestin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en-GB" sz="2400" dirty="0" err="1"/>
              <a:t>infe</a:t>
            </a:r>
            <a:r>
              <a:rPr lang="cs-CZ" sz="2400" dirty="0"/>
              <a:t>k</a:t>
            </a:r>
            <a:r>
              <a:rPr lang="en-GB" sz="2400" dirty="0"/>
              <a:t>c</a:t>
            </a:r>
            <a:r>
              <a:rPr lang="cs-CZ" sz="2400" dirty="0"/>
              <a:t>e</a:t>
            </a:r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 err="1"/>
              <a:t>fermenta</a:t>
            </a:r>
            <a:r>
              <a:rPr lang="cs-CZ" sz="2400" dirty="0"/>
              <a:t>ční</a:t>
            </a:r>
            <a:r>
              <a:rPr lang="en-GB" sz="2400" dirty="0"/>
              <a:t> </a:t>
            </a:r>
            <a:r>
              <a:rPr lang="en-GB" sz="2400" dirty="0" err="1"/>
              <a:t>produ</a:t>
            </a:r>
            <a:r>
              <a:rPr lang="cs-CZ" sz="2400" dirty="0" err="1"/>
              <a:t>kty</a:t>
            </a:r>
            <a:r>
              <a:rPr lang="en-GB" sz="2400" dirty="0"/>
              <a:t> (acetic and butyric acids) </a:t>
            </a:r>
            <a:r>
              <a:rPr lang="en-GB" sz="2400" dirty="0" err="1"/>
              <a:t>produ</a:t>
            </a:r>
            <a:r>
              <a:rPr lang="cs-CZ" sz="2400" dirty="0"/>
              <a:t>kované </a:t>
            </a:r>
          </a:p>
          <a:p>
            <a:r>
              <a:rPr lang="cs-CZ" sz="2400" dirty="0"/>
              <a:t>     </a:t>
            </a:r>
            <a:r>
              <a:rPr lang="en-GB" sz="2400" dirty="0"/>
              <a:t>norm</a:t>
            </a:r>
            <a:r>
              <a:rPr lang="cs-CZ" sz="2400" dirty="0"/>
              <a:t>á</a:t>
            </a:r>
            <a:r>
              <a:rPr lang="en-GB" sz="2400" dirty="0"/>
              <a:t>l</a:t>
            </a:r>
            <a:r>
              <a:rPr lang="cs-CZ" sz="2400" dirty="0"/>
              <a:t>ní</a:t>
            </a:r>
            <a:r>
              <a:rPr lang="en-GB" sz="2400" dirty="0"/>
              <a:t> </a:t>
            </a:r>
            <a:r>
              <a:rPr lang="cs-CZ" sz="2400" dirty="0"/>
              <a:t>mikro</a:t>
            </a:r>
            <a:r>
              <a:rPr lang="en-GB" sz="2400" dirty="0"/>
              <a:t>flor</a:t>
            </a:r>
            <a:r>
              <a:rPr lang="cs-CZ" sz="2400" dirty="0"/>
              <a:t>ou </a:t>
            </a:r>
            <a:r>
              <a:rPr lang="en-GB" sz="2400" dirty="0" err="1"/>
              <a:t>inhib</a:t>
            </a:r>
            <a:r>
              <a:rPr lang="cs-CZ" sz="2400" dirty="0"/>
              <a:t>ují růst bakterií</a:t>
            </a:r>
            <a:r>
              <a:rPr lang="en-GB" sz="2400" dirty="0"/>
              <a:t> </a:t>
            </a:r>
            <a:r>
              <a:rPr lang="en-GB" sz="2400" i="1" dirty="0"/>
              <a:t>Salmonella</a:t>
            </a:r>
            <a:r>
              <a:rPr lang="en-GB" sz="2400" dirty="0"/>
              <a:t> </a:t>
            </a:r>
            <a:endParaRPr lang="cs-CZ" sz="2400" dirty="0"/>
          </a:p>
          <a:p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35696" y="332656"/>
            <a:ext cx="5411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 Význam normální </a:t>
            </a:r>
            <a:r>
              <a:rPr lang="cs-CZ" sz="3200" b="1" dirty="0" err="1"/>
              <a:t>mikrobioty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9622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32624</TotalTime>
  <Words>5681</Words>
  <Application>Microsoft Office PowerPoint</Application>
  <PresentationFormat>Předvádění na obrazovce (4:3)</PresentationFormat>
  <Paragraphs>789</Paragraphs>
  <Slides>70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Krsek</cp:lastModifiedBy>
  <cp:revision>281</cp:revision>
  <dcterms:created xsi:type="dcterms:W3CDTF">2017-02-19T16:50:36Z</dcterms:created>
  <dcterms:modified xsi:type="dcterms:W3CDTF">2020-03-23T17:19:37Z</dcterms:modified>
</cp:coreProperties>
</file>