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298" r:id="rId3"/>
    <p:sldId id="257" r:id="rId4"/>
    <p:sldId id="267" r:id="rId5"/>
    <p:sldId id="268" r:id="rId6"/>
    <p:sldId id="297" r:id="rId7"/>
    <p:sldId id="315" r:id="rId8"/>
    <p:sldId id="266" r:id="rId9"/>
    <p:sldId id="260" r:id="rId10"/>
    <p:sldId id="261" r:id="rId11"/>
    <p:sldId id="316" r:id="rId12"/>
    <p:sldId id="317" r:id="rId13"/>
    <p:sldId id="396" r:id="rId14"/>
    <p:sldId id="319" r:id="rId15"/>
    <p:sldId id="322" r:id="rId16"/>
    <p:sldId id="397" r:id="rId17"/>
    <p:sldId id="378" r:id="rId18"/>
    <p:sldId id="398" r:id="rId19"/>
    <p:sldId id="321" r:id="rId20"/>
    <p:sldId id="374" r:id="rId21"/>
    <p:sldId id="375" r:id="rId22"/>
    <p:sldId id="376" r:id="rId23"/>
    <p:sldId id="377" r:id="rId24"/>
    <p:sldId id="323" r:id="rId25"/>
    <p:sldId id="324" r:id="rId26"/>
    <p:sldId id="325" r:id="rId27"/>
    <p:sldId id="326" r:id="rId28"/>
    <p:sldId id="327" r:id="rId29"/>
    <p:sldId id="328" r:id="rId30"/>
    <p:sldId id="329" r:id="rId31"/>
    <p:sldId id="330" r:id="rId32"/>
    <p:sldId id="331" r:id="rId33"/>
    <p:sldId id="332" r:id="rId34"/>
    <p:sldId id="333" r:id="rId35"/>
    <p:sldId id="334" r:id="rId36"/>
    <p:sldId id="335" r:id="rId37"/>
    <p:sldId id="336" r:id="rId38"/>
    <p:sldId id="385" r:id="rId39"/>
    <p:sldId id="391" r:id="rId40"/>
    <p:sldId id="393" r:id="rId41"/>
    <p:sldId id="337" r:id="rId42"/>
    <p:sldId id="338" r:id="rId43"/>
    <p:sldId id="339" r:id="rId44"/>
    <p:sldId id="340" r:id="rId45"/>
    <p:sldId id="342" r:id="rId46"/>
    <p:sldId id="343" r:id="rId47"/>
    <p:sldId id="401" r:id="rId48"/>
    <p:sldId id="346" r:id="rId49"/>
    <p:sldId id="348" r:id="rId50"/>
    <p:sldId id="351" r:id="rId51"/>
    <p:sldId id="352" r:id="rId52"/>
    <p:sldId id="400" r:id="rId5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5" autoAdjust="0"/>
    <p:restoredTop sz="80290" autoAdjust="0"/>
  </p:normalViewPr>
  <p:slideViewPr>
    <p:cSldViewPr>
      <p:cViewPr varScale="1">
        <p:scale>
          <a:sx n="53" d="100"/>
          <a:sy n="53" d="100"/>
        </p:scale>
        <p:origin x="976" y="52"/>
      </p:cViewPr>
      <p:guideLst>
        <p:guide orient="horz" pos="2160"/>
        <p:guide pos="2880"/>
      </p:guideLst>
    </p:cSldViewPr>
  </p:slideViewPr>
  <p:outlineViewPr>
    <p:cViewPr>
      <p:scale>
        <a:sx n="33" d="100"/>
        <a:sy n="33" d="100"/>
      </p:scale>
      <p:origin x="0" y="7056"/>
    </p:cViewPr>
  </p:outlineViewPr>
  <p:notesTextViewPr>
    <p:cViewPr>
      <p:scale>
        <a:sx n="400" d="100"/>
        <a:sy n="400" d="100"/>
      </p:scale>
      <p:origin x="0" y="0"/>
    </p:cViewPr>
  </p:notesTextViewPr>
  <p:notesViewPr>
    <p:cSldViewPr>
      <p:cViewPr varScale="1">
        <p:scale>
          <a:sx n="69" d="100"/>
          <a:sy n="69" d="100"/>
        </p:scale>
        <p:origin x="-32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623AD9-A69C-4901-8585-7DE9FC9C7C2D}" type="datetimeFigureOut">
              <a:rPr lang="cs-CZ" smtClean="0"/>
              <a:pPr/>
              <a:t>28.03.2020</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F124E-0188-4771-A95B-DCE11D774406}"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80B0F6-B84D-4DAC-A675-B4A291F5F595}" type="datetimeFigureOut">
              <a:rPr lang="cs-CZ" smtClean="0"/>
              <a:pPr/>
              <a:t>28.03.2020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4D2F43-FF89-45C7-832B-408B6E94518E}"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Habituálně nečisté místo je místo, kde se </a:t>
            </a:r>
            <a:r>
              <a:rPr lang="cs-CZ" dirty="0" err="1"/>
              <a:t>retinuje</a:t>
            </a:r>
            <a:r>
              <a:rPr lang="cs-CZ" dirty="0"/>
              <a:t> plak a je špatně přístupné jak čištění, tak </a:t>
            </a:r>
            <a:r>
              <a:rPr lang="cs-CZ" dirty="0" err="1"/>
              <a:t>samoočištovacím</a:t>
            </a:r>
            <a:r>
              <a:rPr lang="cs-CZ" dirty="0"/>
              <a:t> mechanismům –jamky, rýhy, mezizubní prostory…</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Znázornění dynamického procesu, jak se ze zdravé skloviny vlivem bakterií, které dostanou substrát (sacharidy) a produkují kyseliny, stává sklovina kariézní, ale pokud dojde ke změně stravy, odstranění bakterií a slina přivede fluoridy, tak dojde opět ke změně na zdravou sklovinu</a:t>
            </a:r>
          </a:p>
        </p:txBody>
      </p:sp>
      <p:sp>
        <p:nvSpPr>
          <p:cNvPr id="4" name="Zástupný symbol pro číslo snímku 3"/>
          <p:cNvSpPr>
            <a:spLocks noGrp="1"/>
          </p:cNvSpPr>
          <p:nvPr>
            <p:ph type="sldNum" sz="quarter" idx="5"/>
          </p:nvPr>
        </p:nvSpPr>
        <p:spPr/>
        <p:txBody>
          <a:bodyPr/>
          <a:lstStyle/>
          <a:p>
            <a:fld id="{554D2F43-FF89-45C7-832B-408B6E94518E}" type="slidenum">
              <a:rPr lang="cs-CZ" smtClean="0"/>
              <a:pPr/>
              <a:t>11</a:t>
            </a:fld>
            <a:endParaRPr lang="cs-CZ"/>
          </a:p>
        </p:txBody>
      </p:sp>
    </p:spTree>
    <p:extLst>
      <p:ext uri="{BB962C8B-B14F-4D97-AF65-F5344CB8AC3E}">
        <p14:creationId xmlns:p14="http://schemas.microsoft.com/office/powerpoint/2010/main" val="1626232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800" dirty="0"/>
              <a:t>Znázornění demineralizace, kdy kyseliny pronikají do skloviny a minerály zase ze skloviny </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čas= frekvence příjmu sacharidů</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600" kern="0" baseline="0" dirty="0">
                <a:latin typeface="Arial Black" pitchFamily="34" charset="0"/>
              </a:rPr>
              <a:t>Zubní kaz ovlivňují kromě vnitřních faktorů též faktory vnější jako: příjem, znalosti, vzdělání, sociální zařazení, přístup a chování</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15</a:t>
            </a:fld>
            <a:endParaRPr 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Po 10 minutách od jídla klesá pH pod kritické 5,5. Za hodinu opět návrat, v této době není dobré čištění zubů.</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16</a:t>
            </a:fld>
            <a:endParaRPr 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Tx/>
              <a:buNone/>
            </a:pPr>
            <a:endParaRPr lang="cs-CZ" sz="900"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17</a:t>
            </a:fld>
            <a:endParaRPr 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18</a:t>
            </a:fld>
            <a:endParaRPr 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Kaz skloviny</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a:t>
            </a:fld>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20</a:t>
            </a:fld>
            <a:endParaRPr 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21</a:t>
            </a:fld>
            <a:endParaRPr 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22</a:t>
            </a:fld>
            <a:endParaRPr 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23</a:t>
            </a:fld>
            <a:endParaRPr 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Zárodek zubu- Fluoridy přichází z tkáňového moku. Fluoridy</a:t>
            </a:r>
            <a:r>
              <a:rPr lang="cs-CZ" baseline="0" dirty="0"/>
              <a:t> se dostávají přes ameloblasty do skloviny</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24</a:t>
            </a:fld>
            <a:endParaRPr 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Fluoridace místní (pasty, gely, laky…) a celková (fluoridové tablety, voda, </a:t>
            </a:r>
            <a:r>
              <a:rPr lang="cs-CZ" dirty="0" err="1"/>
              <a:t>fluoridovaná</a:t>
            </a:r>
            <a:r>
              <a:rPr lang="cs-CZ" dirty="0"/>
              <a:t> sůl…)</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25</a:t>
            </a:fld>
            <a:endParaRPr 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Fluoridy se dostávají do</a:t>
            </a:r>
            <a:r>
              <a:rPr lang="cs-CZ" baseline="0" dirty="0"/>
              <a:t> skloviny ze sliny-místní (zevní) fluoridací.</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26</a:t>
            </a:fld>
            <a:endParaRPr 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Preeruptivní</a:t>
            </a:r>
            <a:r>
              <a:rPr lang="cs-CZ" dirty="0"/>
              <a:t> – celková (vnitřní) fluoridace povrch 500 </a:t>
            </a:r>
            <a:r>
              <a:rPr lang="cs-CZ" dirty="0" err="1"/>
              <a:t>ppm</a:t>
            </a:r>
            <a:r>
              <a:rPr lang="cs-CZ" dirty="0"/>
              <a:t>,</a:t>
            </a:r>
            <a:r>
              <a:rPr lang="cs-CZ" baseline="0" dirty="0"/>
              <a:t> fluoridy přichází tkáňovou tekutinou </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27</a:t>
            </a:fld>
            <a:endParaRPr 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a:t>Posteruptivní</a:t>
            </a:r>
            <a:r>
              <a:rPr lang="cs-CZ" baseline="0" dirty="0"/>
              <a:t>- fluoridy ze sliny 900 </a:t>
            </a:r>
            <a:r>
              <a:rPr lang="cs-CZ" baseline="0" dirty="0" err="1"/>
              <a:t>ppm</a:t>
            </a:r>
            <a:r>
              <a:rPr lang="cs-CZ" baseline="0" dirty="0"/>
              <a:t>- proto se celková fluoridace opustila</a:t>
            </a:r>
            <a:endParaRPr lang="cs-CZ" dirty="0"/>
          </a:p>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28</a:t>
            </a:fld>
            <a:endParaRPr 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Záběry</a:t>
            </a:r>
            <a:r>
              <a:rPr lang="cs-CZ" baseline="0" dirty="0"/>
              <a:t> z el. mikroskopu- sklovina- prizmata, </a:t>
            </a:r>
            <a:r>
              <a:rPr lang="cs-CZ" baseline="0" dirty="0" err="1"/>
              <a:t>interprizmatická</a:t>
            </a:r>
            <a:r>
              <a:rPr lang="cs-CZ" baseline="0" dirty="0"/>
              <a:t> substance</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29</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a:t>
            </a:fld>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Tvar prizmat-</a:t>
            </a:r>
            <a:r>
              <a:rPr lang="cs-CZ" baseline="0" dirty="0"/>
              <a:t> klíčová dírka, mezi nimi vodu, proteiny, tuky</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30</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Hned po mineralizaci obsahuje </a:t>
            </a:r>
            <a:r>
              <a:rPr lang="cs-CZ" dirty="0" err="1"/>
              <a:t>hydroxyapatit</a:t>
            </a:r>
            <a:r>
              <a:rPr lang="cs-CZ" dirty="0"/>
              <a:t> příměs hořčíku, karbonátů-tato skloviny je méně odolná kyselinám</a:t>
            </a:r>
          </a:p>
        </p:txBody>
      </p:sp>
      <p:sp>
        <p:nvSpPr>
          <p:cNvPr id="4" name="Zástupný symbol pro číslo snímku 3"/>
          <p:cNvSpPr>
            <a:spLocks noGrp="1"/>
          </p:cNvSpPr>
          <p:nvPr>
            <p:ph type="sldNum" sz="quarter" idx="5"/>
          </p:nvPr>
        </p:nvSpPr>
        <p:spPr/>
        <p:txBody>
          <a:bodyPr/>
          <a:lstStyle/>
          <a:p>
            <a:fld id="{554D2F43-FF89-45C7-832B-408B6E94518E}" type="slidenum">
              <a:rPr lang="cs-CZ" smtClean="0"/>
              <a:pPr/>
              <a:t>31</a:t>
            </a:fld>
            <a:endParaRPr lang="cs-CZ"/>
          </a:p>
        </p:txBody>
      </p:sp>
    </p:spTree>
    <p:extLst>
      <p:ext uri="{BB962C8B-B14F-4D97-AF65-F5344CB8AC3E}">
        <p14:creationId xmlns:p14="http://schemas.microsoft.com/office/powerpoint/2010/main" val="1923810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Posteruptivní</a:t>
            </a:r>
            <a:r>
              <a:rPr lang="cs-CZ" dirty="0"/>
              <a:t> maturace– hořčík a karbonáty  jsou nahrazeny</a:t>
            </a:r>
            <a:r>
              <a:rPr lang="cs-CZ" baseline="0" dirty="0"/>
              <a:t> </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32</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Jsou nahrazeny fosfáty a kalciem a vzniká čistý Ca10(PO4)6OH2--</a:t>
            </a:r>
            <a:r>
              <a:rPr lang="cs-CZ" dirty="0" err="1"/>
              <a:t>hydroxyapatit</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33</a:t>
            </a:fld>
            <a:endParaRPr 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Náhrada</a:t>
            </a:r>
            <a:r>
              <a:rPr lang="cs-CZ" baseline="0" dirty="0"/>
              <a:t> OH skupiny při fluoridaci a vznik </a:t>
            </a:r>
            <a:r>
              <a:rPr lang="cs-CZ" baseline="0" dirty="0" err="1"/>
              <a:t>Hydroxyfluorapatitu</a:t>
            </a:r>
            <a:r>
              <a:rPr lang="cs-CZ" baseline="0" dirty="0"/>
              <a:t>- odolnější kyselinám</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34</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Normálně</a:t>
            </a:r>
            <a:r>
              <a:rPr lang="cs-CZ" baseline="0" dirty="0"/>
              <a:t> slina </a:t>
            </a:r>
            <a:r>
              <a:rPr lang="cs-CZ" baseline="0" dirty="0" err="1"/>
              <a:t>hypersaturovaná</a:t>
            </a:r>
            <a:r>
              <a:rPr lang="cs-CZ" baseline="0" dirty="0"/>
              <a:t> ionty=tekutá sklovina</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35</a:t>
            </a:fld>
            <a:endParaRPr 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 neutrálním pH</a:t>
            </a:r>
            <a:r>
              <a:rPr lang="cs-CZ" baseline="0" dirty="0"/>
              <a:t> - rovnováha mezi sklovinou a slinou</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36</a:t>
            </a:fld>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Při porušení</a:t>
            </a:r>
            <a:r>
              <a:rPr lang="cs-CZ" baseline="0" dirty="0"/>
              <a:t> rovnováhy- okyselení sliny—se z </a:t>
            </a:r>
            <a:r>
              <a:rPr lang="cs-CZ" baseline="0" dirty="0" err="1"/>
              <a:t>hypersaturované</a:t>
            </a:r>
            <a:r>
              <a:rPr lang="cs-CZ" baseline="0" dirty="0"/>
              <a:t> sliny stává </a:t>
            </a:r>
            <a:r>
              <a:rPr lang="cs-CZ" baseline="0" dirty="0" err="1"/>
              <a:t>hyposaturovaná</a:t>
            </a:r>
            <a:r>
              <a:rPr lang="cs-CZ" baseline="0" dirty="0"/>
              <a:t> slina a dochází k úniku minerálů ze skloviny</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37</a:t>
            </a:fld>
            <a:endParaRPr 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CaF2</a:t>
            </a:r>
            <a:r>
              <a:rPr lang="cs-CZ" baseline="0" dirty="0"/>
              <a:t> precipitát zásoba v plaku</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38</a:t>
            </a:fld>
            <a:endParaRPr 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Při snížení pH- uvolnění Ca a F</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39</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a:t>
            </a:fld>
            <a:endParaRPr 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Vpravo jde krásně vidět kuličky</a:t>
            </a:r>
            <a:r>
              <a:rPr lang="cs-CZ" baseline="0" dirty="0"/>
              <a:t> CaF2(NaF2) na ošetřené sklovině </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40</a:t>
            </a:fld>
            <a:endParaRPr 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Průběh demineralizace- díky kyselinám se povrch skloviny pod plakem rozpouští a ztrácí minerály</a:t>
            </a:r>
          </a:p>
        </p:txBody>
      </p:sp>
      <p:sp>
        <p:nvSpPr>
          <p:cNvPr id="4" name="Zástupný symbol pro číslo snímku 3"/>
          <p:cNvSpPr>
            <a:spLocks noGrp="1"/>
          </p:cNvSpPr>
          <p:nvPr>
            <p:ph type="sldNum" sz="quarter" idx="5"/>
          </p:nvPr>
        </p:nvSpPr>
        <p:spPr/>
        <p:txBody>
          <a:bodyPr/>
          <a:lstStyle/>
          <a:p>
            <a:fld id="{554D2F43-FF89-45C7-832B-408B6E94518E}" type="slidenum">
              <a:rPr lang="cs-CZ" smtClean="0"/>
              <a:pPr/>
              <a:t>41</a:t>
            </a:fld>
            <a:endParaRPr lang="cs-CZ"/>
          </a:p>
        </p:txBody>
      </p:sp>
    </p:spTree>
    <p:extLst>
      <p:ext uri="{BB962C8B-B14F-4D97-AF65-F5344CB8AC3E}">
        <p14:creationId xmlns:p14="http://schemas.microsoft.com/office/powerpoint/2010/main" val="157836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Výbrus car. léze ve vodě- nejsou viditelné jednotlivé zóny</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43</a:t>
            </a:fld>
            <a:endParaRPr 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Zalitý do </a:t>
            </a:r>
            <a:r>
              <a:rPr lang="cs-CZ" dirty="0" err="1"/>
              <a:t>Quinolinu</a:t>
            </a:r>
            <a:r>
              <a:rPr lang="cs-CZ" dirty="0"/>
              <a:t>, lze již pěkně vidět zóny kazu</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44</a:t>
            </a:fld>
            <a:endParaRPr 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Zmenšené krystaly </a:t>
            </a:r>
            <a:r>
              <a:rPr lang="cs-CZ" dirty="0" err="1"/>
              <a:t>hydroxyapatitu</a:t>
            </a:r>
            <a:r>
              <a:rPr lang="cs-CZ" dirty="0"/>
              <a:t> v tělu léze</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45</a:t>
            </a:fld>
            <a:endParaRPr 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 kazivé </a:t>
            </a:r>
            <a:r>
              <a:rPr lang="cs-CZ" dirty="0" err="1"/>
              <a:t>lézy</a:t>
            </a:r>
            <a:r>
              <a:rPr lang="cs-CZ" dirty="0"/>
              <a:t> probíhá kontinuálně demineralizace a </a:t>
            </a:r>
            <a:r>
              <a:rPr lang="cs-CZ" dirty="0" err="1"/>
              <a:t>remineralizace</a:t>
            </a:r>
            <a:r>
              <a:rPr lang="cs-CZ" dirty="0"/>
              <a:t>. Krystaly v </a:t>
            </a:r>
            <a:r>
              <a:rPr lang="cs-CZ" dirty="0" err="1"/>
              <a:t>remineralizačních</a:t>
            </a:r>
            <a:r>
              <a:rPr lang="cs-CZ" dirty="0"/>
              <a:t> zónách mají až </a:t>
            </a:r>
            <a:r>
              <a:rPr lang="cs-CZ" dirty="0" err="1"/>
              <a:t>ěx</a:t>
            </a:r>
            <a:r>
              <a:rPr lang="cs-CZ" dirty="0"/>
              <a:t> větší objem než ty u zdravé skloviny-</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46</a:t>
            </a:fld>
            <a:endParaRPr 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Pozor na tlak sondy- kavitace</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48</a:t>
            </a:fld>
            <a:endParaRPr 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Funkce fluoridů: inhibují demineralizaci a zvyšují </a:t>
            </a:r>
            <a:r>
              <a:rPr lang="cs-CZ" dirty="0" err="1"/>
              <a:t>remineralizaci</a:t>
            </a:r>
            <a:r>
              <a:rPr lang="cs-CZ" dirty="0"/>
              <a:t>, krystal </a:t>
            </a:r>
            <a:r>
              <a:rPr lang="cs-CZ" dirty="0" err="1"/>
              <a:t>hydroxyfluorapatitu</a:t>
            </a:r>
            <a:r>
              <a:rPr lang="cs-CZ" dirty="0"/>
              <a:t> je odolnější na působení kyselin, inhibice růstu a metabolismu kariogenních bakterií</a:t>
            </a:r>
          </a:p>
        </p:txBody>
      </p:sp>
      <p:sp>
        <p:nvSpPr>
          <p:cNvPr id="4" name="Zástupný symbol pro číslo snímku 3"/>
          <p:cNvSpPr>
            <a:spLocks noGrp="1"/>
          </p:cNvSpPr>
          <p:nvPr>
            <p:ph type="sldNum" sz="quarter" idx="5"/>
          </p:nvPr>
        </p:nvSpPr>
        <p:spPr/>
        <p:txBody>
          <a:bodyPr/>
          <a:lstStyle/>
          <a:p>
            <a:fld id="{554D2F43-FF89-45C7-832B-408B6E94518E}" type="slidenum">
              <a:rPr lang="cs-CZ" smtClean="0"/>
              <a:pPr/>
              <a:t>49</a:t>
            </a:fld>
            <a:endParaRPr lang="cs-CZ"/>
          </a:p>
        </p:txBody>
      </p:sp>
    </p:spTree>
    <p:extLst>
      <p:ext uri="{BB962C8B-B14F-4D97-AF65-F5344CB8AC3E}">
        <p14:creationId xmlns:p14="http://schemas.microsoft.com/office/powerpoint/2010/main" val="18196837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Místní (zevní) fluoridace: nízká koncentrace F, pravidelněji- fluoridace hlouběji </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50</a:t>
            </a:fld>
            <a:endParaRPr 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Vysoká koncentrace</a:t>
            </a:r>
            <a:r>
              <a:rPr lang="cs-CZ" baseline="0" dirty="0"/>
              <a:t> F- pouze povrch</a:t>
            </a:r>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51</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Nejdříve strava maso, bobule-nízce kariogenní, poté dochází ke zpracovávání mouky, počínají se dovážet brambory a také se do Evropy dostává čokoláda</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800" dirty="0"/>
              <a:t>TZT=tvrdé zubní tkáně</a:t>
            </a:r>
          </a:p>
        </p:txBody>
      </p:sp>
      <p:sp>
        <p:nvSpPr>
          <p:cNvPr id="4" name="Zástupný symbol pro číslo snímku 3"/>
          <p:cNvSpPr>
            <a:spLocks noGrp="1"/>
          </p:cNvSpPr>
          <p:nvPr>
            <p:ph type="sldNum" sz="quarter" idx="10"/>
          </p:nvPr>
        </p:nvSpPr>
        <p:spPr/>
        <p:txBody>
          <a:bodyPr/>
          <a:lstStyle/>
          <a:p>
            <a:fld id="{554D2F43-FF89-45C7-832B-408B6E94518E}" type="slidenum">
              <a:rPr lang="cs-CZ" smtClean="0"/>
              <a:pPr/>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cs-CZ"/>
              <a:t>Klepnutím lze upravit styl předlohy nadpisů.</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a:t>Klepnutím lze upravit styl předlohy podnadpisů.</a:t>
            </a:r>
            <a:endParaRPr kumimoji="0" lang="en-US"/>
          </a:p>
        </p:txBody>
      </p:sp>
      <p:sp>
        <p:nvSpPr>
          <p:cNvPr id="7" name="Zástupný symbol pro datum 6"/>
          <p:cNvSpPr>
            <a:spLocks noGrp="1"/>
          </p:cNvSpPr>
          <p:nvPr>
            <p:ph type="dt" sz="half" idx="10"/>
          </p:nvPr>
        </p:nvSpPr>
        <p:spPr/>
        <p:txBody>
          <a:bodyPr/>
          <a:lstStyle/>
          <a:p>
            <a:fld id="{BB9A8252-440B-421C-BBBB-A42FF066AF02}" type="datetime1">
              <a:rPr lang="cs-CZ" smtClean="0"/>
              <a:t>28.03.2020</a:t>
            </a:fld>
            <a:endParaRPr lang="cs-CZ"/>
          </a:p>
        </p:txBody>
      </p:sp>
      <p:sp>
        <p:nvSpPr>
          <p:cNvPr id="20" name="Zástupný symbol pro zápatí 19"/>
          <p:cNvSpPr>
            <a:spLocks noGrp="1"/>
          </p:cNvSpPr>
          <p:nvPr>
            <p:ph type="ftr" sz="quarter" idx="11"/>
          </p:nvPr>
        </p:nvSpPr>
        <p:spPr/>
        <p:txBody>
          <a:bodyPr/>
          <a:lstStyle/>
          <a:p>
            <a:endParaRPr lang="cs-CZ"/>
          </a:p>
        </p:txBody>
      </p:sp>
      <p:sp>
        <p:nvSpPr>
          <p:cNvPr id="10" name="Zástupný symbol pro číslo snímku 9"/>
          <p:cNvSpPr>
            <a:spLocks noGrp="1"/>
          </p:cNvSpPr>
          <p:nvPr>
            <p:ph type="sldNum" sz="quarter" idx="12"/>
          </p:nvPr>
        </p:nvSpPr>
        <p:spPr/>
        <p:txBody>
          <a:bodyPr/>
          <a:lstStyle/>
          <a:p>
            <a:fld id="{7099C05E-E29E-467B-B6CF-52639DB6B15B}" type="slidenum">
              <a:rPr lang="cs-CZ" smtClean="0"/>
              <a:pPr/>
              <a:t>‹#›</a:t>
            </a:fld>
            <a:endParaRPr lang="cs-CZ"/>
          </a:p>
        </p:txBody>
      </p:sp>
      <p:sp>
        <p:nvSpPr>
          <p:cNvPr id="8" name="Elipsa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a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09493B2-CC87-4DF4-BCB3-C61EAF8E253A}" type="datetime1">
              <a:rPr lang="cs-CZ" smtClean="0"/>
              <a:t>28.03.2020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274639"/>
            <a:ext cx="1828800" cy="5851525"/>
          </a:xfrm>
        </p:spPr>
        <p:txBody>
          <a:bodyPr vert="eaVert"/>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a:xfrm>
            <a:off x="1143000" y="274640"/>
            <a:ext cx="5562600" cy="5851525"/>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4673B7AF-8A08-4C12-BCBF-F79160D066A4}" type="datetime1">
              <a:rPr lang="cs-CZ" smtClean="0"/>
              <a:t>28.03.2020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381000" y="381000"/>
            <a:ext cx="8077200" cy="55626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p:cNvSpPr>
            <a:spLocks noGrp="1"/>
          </p:cNvSpPr>
          <p:nvPr>
            <p:ph type="dt" sz="half" idx="10"/>
          </p:nvPr>
        </p:nvSpPr>
        <p:spPr>
          <a:xfrm>
            <a:off x="381000" y="6015038"/>
            <a:ext cx="1905000" cy="457200"/>
          </a:xfrm>
        </p:spPr>
        <p:txBody>
          <a:bodyPr/>
          <a:lstStyle>
            <a:lvl1pPr>
              <a:defRPr/>
            </a:lvl1pPr>
          </a:lstStyle>
          <a:p>
            <a:fld id="{F849062B-A682-473C-8F28-144D215F269F}" type="datetime1">
              <a:rPr lang="cs-CZ" smtClean="0"/>
              <a:t>28.03.2020</a:t>
            </a:fld>
            <a:endParaRPr lang="cs-CZ"/>
          </a:p>
        </p:txBody>
      </p:sp>
      <p:sp>
        <p:nvSpPr>
          <p:cNvPr id="4" name="Zástupný symbol pro zápatí 3"/>
          <p:cNvSpPr>
            <a:spLocks noGrp="1"/>
          </p:cNvSpPr>
          <p:nvPr>
            <p:ph type="ftr" sz="quarter" idx="11"/>
          </p:nvPr>
        </p:nvSpPr>
        <p:spPr>
          <a:xfrm>
            <a:off x="3124200" y="6015038"/>
            <a:ext cx="2895600" cy="457200"/>
          </a:xfrm>
        </p:spPr>
        <p:txBody>
          <a:bodyPr/>
          <a:lstStyle>
            <a:lvl1pPr>
              <a:defRPr/>
            </a:lvl1pPr>
          </a:lstStyle>
          <a:p>
            <a:endParaRPr lang="cs-CZ"/>
          </a:p>
        </p:txBody>
      </p:sp>
      <p:sp>
        <p:nvSpPr>
          <p:cNvPr id="5" name="Zástupný symbol pro číslo snímku 4"/>
          <p:cNvSpPr>
            <a:spLocks noGrp="1"/>
          </p:cNvSpPr>
          <p:nvPr>
            <p:ph type="sldNum" sz="quarter" idx="12"/>
          </p:nvPr>
        </p:nvSpPr>
        <p:spPr>
          <a:xfrm>
            <a:off x="6858000" y="6015038"/>
            <a:ext cx="1905000" cy="457200"/>
          </a:xfrm>
        </p:spPr>
        <p:txBody>
          <a:bodyPr/>
          <a:lstStyle>
            <a:lvl1pPr>
              <a:defRPr/>
            </a:lvl1pPr>
          </a:lstStyle>
          <a:p>
            <a:fld id="{0139B787-515D-4EB9-87B6-C97FA599F2E6}"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6DE11A89-AC6C-468F-89C7-2D2F6D0C30DF}" type="datetime1">
              <a:rPr lang="cs-CZ" smtClean="0"/>
              <a:t>28.03.2020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Obdélní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a:t>Klepnutím lze upravit styly předlohy textu.</a:t>
            </a:r>
          </a:p>
        </p:txBody>
      </p:sp>
      <p:sp>
        <p:nvSpPr>
          <p:cNvPr id="4" name="Zástupný symbol pro datum 3"/>
          <p:cNvSpPr>
            <a:spLocks noGrp="1"/>
          </p:cNvSpPr>
          <p:nvPr>
            <p:ph type="dt" sz="half" idx="10"/>
          </p:nvPr>
        </p:nvSpPr>
        <p:spPr/>
        <p:txBody>
          <a:bodyPr/>
          <a:lstStyle/>
          <a:p>
            <a:fld id="{E4704BC9-AD74-416F-ABFD-D7A1CEE1D63A}" type="datetime1">
              <a:rPr lang="cs-CZ" smtClean="0"/>
              <a:t>28.03.2020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099C05E-E29E-467B-B6CF-52639DB6B15B}" type="slidenum">
              <a:rPr lang="cs-CZ" smtClean="0"/>
              <a:pPr/>
              <a:t>‹#›</a:t>
            </a:fld>
            <a:endParaRPr lang="cs-CZ"/>
          </a:p>
        </p:txBody>
      </p:sp>
      <p:sp>
        <p:nvSpPr>
          <p:cNvPr id="10" name="Obdélní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a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ipsa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lstStyle/>
          <a:p>
            <a:r>
              <a:rPr kumimoji="0" lang="cs-CZ"/>
              <a:t>Klepnutím lze upravit styl předlohy nadpisů.</a:t>
            </a:r>
            <a:endParaRPr kumimoji="0" lang="en-US"/>
          </a:p>
        </p:txBody>
      </p:sp>
      <p:sp>
        <p:nvSpPr>
          <p:cNvPr id="3" name="Zástupný symbol pro obsah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obsah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9D16822A-68FB-4505-9F88-F993D3A2D145}" type="datetime1">
              <a:rPr lang="cs-CZ" smtClean="0"/>
              <a:t>28.03.2020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cs-CZ"/>
              <a:t>Klepnutím lze upravit styl předlohy nadpisů.</a:t>
            </a:r>
            <a:endParaRPr kumimoji="0" lang="en-US"/>
          </a:p>
        </p:txBody>
      </p:sp>
      <p:sp>
        <p:nvSpPr>
          <p:cNvPr id="3" name="Zástupný symbol pro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a:t>Klepnutím lze upravit styly předlohy textu.</a:t>
            </a:r>
          </a:p>
        </p:txBody>
      </p:sp>
      <p:sp>
        <p:nvSpPr>
          <p:cNvPr id="5" name="Zástupný symbol pro obsah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6" name="Zástupný symbol pro obsah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7" name="Zástupný symbol pro datum 6"/>
          <p:cNvSpPr>
            <a:spLocks noGrp="1"/>
          </p:cNvSpPr>
          <p:nvPr>
            <p:ph type="dt" sz="half" idx="10"/>
          </p:nvPr>
        </p:nvSpPr>
        <p:spPr/>
        <p:txBody>
          <a:bodyPr/>
          <a:lstStyle/>
          <a:p>
            <a:fld id="{292F582A-F7D8-4910-8F07-9673B43D46EC}" type="datetime1">
              <a:rPr lang="cs-CZ" smtClean="0"/>
              <a:t>28.03.2020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7C6E3779-C369-45E8-9A6D-4CB4CF9A859A}" type="datetime1">
              <a:rPr lang="cs-CZ" smtClean="0"/>
              <a:t>28.03.2020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Obdélní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Zástupný symbol pro datum 1"/>
          <p:cNvSpPr>
            <a:spLocks noGrp="1"/>
          </p:cNvSpPr>
          <p:nvPr>
            <p:ph type="dt" sz="half" idx="10"/>
          </p:nvPr>
        </p:nvSpPr>
        <p:spPr/>
        <p:txBody>
          <a:bodyPr/>
          <a:lstStyle/>
          <a:p>
            <a:fld id="{AEB3885D-AF35-401A-A53F-E96C7678CAC6}" type="datetime1">
              <a:rPr lang="cs-CZ" smtClean="0"/>
              <a:t>28.03.2020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099C05E-E29E-467B-B6CF-52639DB6B15B}" type="slidenum">
              <a:rPr lang="cs-CZ" smtClean="0"/>
              <a:pPr/>
              <a:t>‹#›</a:t>
            </a:fld>
            <a:endParaRPr lang="cs-CZ"/>
          </a:p>
        </p:txBody>
      </p:sp>
      <p:sp>
        <p:nvSpPr>
          <p:cNvPr id="6" name="Obdélní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a:t>Klepnutím lze upravit styly předlohy textu.</a:t>
            </a:r>
          </a:p>
        </p:txBody>
      </p:sp>
      <p:sp>
        <p:nvSpPr>
          <p:cNvPr id="4" name="Zástupný symbol pro obsah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5" name="Zástupný symbol pro datum 4"/>
          <p:cNvSpPr>
            <a:spLocks noGrp="1"/>
          </p:cNvSpPr>
          <p:nvPr>
            <p:ph type="dt" sz="half" idx="10"/>
          </p:nvPr>
        </p:nvSpPr>
        <p:spPr/>
        <p:txBody>
          <a:bodyPr/>
          <a:lstStyle/>
          <a:p>
            <a:fld id="{52ACA37A-16BB-4EBB-967C-276351815C8B}" type="datetime1">
              <a:rPr lang="cs-CZ" smtClean="0"/>
              <a:t>28.03.2020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99C05E-E29E-467B-B6CF-52639DB6B15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p:txBody>
          <a:bodyPr/>
          <a:lstStyle/>
          <a:p>
            <a:fld id="{192933E1-4F9E-4B43-89E7-3726677E9B7B}" type="datetime1">
              <a:rPr lang="cs-CZ" smtClean="0"/>
              <a:t>28.03.2020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099C05E-E29E-467B-B6CF-52639DB6B15B}" type="slidenum">
              <a:rPr lang="cs-CZ" smtClean="0"/>
              <a:pPr/>
              <a:t>‹#›</a:t>
            </a:fld>
            <a:endParaRPr lang="cs-CZ"/>
          </a:p>
        </p:txBody>
      </p:sp>
      <p:sp>
        <p:nvSpPr>
          <p:cNvPr id="8" name="Obdélní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a:t>Klepnutím na ikonu přidáte obrázek.</a:t>
            </a:r>
            <a:endParaRPr kumimoji="0" lang="en-US" dirty="0"/>
          </a:p>
        </p:txBody>
      </p:sp>
      <p:sp>
        <p:nvSpPr>
          <p:cNvPr id="9" name="Vývojový diagram: postup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Vývojový diagram: postup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Zástupný symbol pro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a:t>Klepnutím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Výse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ipsa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Zástupný symbol pro nadpis 4"/>
          <p:cNvSpPr>
            <a:spLocks noGrp="1"/>
          </p:cNvSpPr>
          <p:nvPr>
            <p:ph type="title"/>
          </p:nvPr>
        </p:nvSpPr>
        <p:spPr>
          <a:xfrm>
            <a:off x="1435608" y="274638"/>
            <a:ext cx="7498080" cy="1143000"/>
          </a:xfrm>
          <a:prstGeom prst="rect">
            <a:avLst/>
          </a:prstGeom>
        </p:spPr>
        <p:txBody>
          <a:bodyPr anchor="ctr">
            <a:normAutofit/>
          </a:bodyPr>
          <a:lstStyle/>
          <a:p>
            <a:r>
              <a:rPr kumimoji="0" lang="cs-CZ"/>
              <a:t>Klepnutím lze upravit styl předlohy nadpisů.</a:t>
            </a:r>
            <a:endParaRPr kumimoji="0" lang="en-US"/>
          </a:p>
        </p:txBody>
      </p:sp>
      <p:sp>
        <p:nvSpPr>
          <p:cNvPr id="9" name="Zástupný symbol pro text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
        <p:nvSpPr>
          <p:cNvPr id="24" name="Zástupný symbol pro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11BCCFE-9175-4602-AACA-F334669B0CAB}" type="datetime1">
              <a:rPr lang="cs-CZ" smtClean="0"/>
              <a:t>28.03.2020</a:t>
            </a:fld>
            <a:endParaRPr lang="cs-CZ"/>
          </a:p>
        </p:txBody>
      </p:sp>
      <p:sp>
        <p:nvSpPr>
          <p:cNvPr id="10" name="Zástupný symbol pro zápatí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cs-CZ"/>
          </a:p>
        </p:txBody>
      </p:sp>
      <p:sp>
        <p:nvSpPr>
          <p:cNvPr id="22" name="Zástupný symbol pro číslo snímk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099C05E-E29E-467B-B6CF-52639DB6B15B}" type="slidenum">
              <a:rPr lang="cs-CZ" smtClean="0"/>
              <a:pPr/>
              <a:t>‹#›</a:t>
            </a:fld>
            <a:endParaRPr lang="cs-CZ"/>
          </a:p>
        </p:txBody>
      </p:sp>
      <p:sp>
        <p:nvSpPr>
          <p:cNvPr id="15" name="Obdélní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ulozto.cz/file/vWSVTAqP/preventivni-zl-kilia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115616" y="1268760"/>
            <a:ext cx="7478648" cy="4824536"/>
          </a:xfrm>
        </p:spPr>
        <p:txBody>
          <a:bodyPr>
            <a:normAutofit/>
          </a:bodyPr>
          <a:lstStyle/>
          <a:p>
            <a:pPr algn="ctr"/>
            <a:r>
              <a:rPr lang="cs-CZ" sz="8800" dirty="0"/>
              <a:t>Preventivní ZL</a:t>
            </a:r>
          </a:p>
          <a:p>
            <a:pPr algn="ctr"/>
            <a:r>
              <a:rPr lang="cs-CZ" sz="2800" dirty="0" err="1"/>
              <a:t>MDDr</a:t>
            </a:r>
            <a:r>
              <a:rPr lang="cs-CZ" sz="2800" dirty="0"/>
              <a:t>. Denisa </a:t>
            </a:r>
            <a:r>
              <a:rPr lang="cs-CZ" sz="2800" dirty="0" err="1"/>
              <a:t>Kavříková</a:t>
            </a:r>
            <a:endParaRPr lang="cs-CZ" sz="2800" dirty="0"/>
          </a:p>
          <a:p>
            <a:pPr algn="ctr"/>
            <a:r>
              <a:rPr lang="cs-CZ" sz="2200" dirty="0"/>
              <a:t>MU- asistent</a:t>
            </a:r>
          </a:p>
          <a:p>
            <a:pPr algn="ctr"/>
            <a:r>
              <a:rPr lang="cs-CZ" sz="2200" dirty="0"/>
              <a:t>FNUSA- oddělení konzervační ZL</a:t>
            </a:r>
          </a:p>
          <a:p>
            <a:pPr algn="ctr"/>
            <a:endParaRPr lang="cs-CZ" sz="2800" dirty="0"/>
          </a:p>
          <a:p>
            <a:pPr algn="ctr"/>
            <a:r>
              <a:rPr lang="cs-CZ" sz="2800" dirty="0"/>
              <a:t>Prof. MUDr. Martina </a:t>
            </a:r>
            <a:r>
              <a:rPr lang="cs-CZ" sz="2800" dirty="0" err="1"/>
              <a:t>Kukletová</a:t>
            </a:r>
            <a:r>
              <a:rPr lang="cs-CZ" sz="2800" dirty="0"/>
              <a:t>, CSc.</a:t>
            </a:r>
          </a:p>
          <a:p>
            <a:pPr algn="ctr"/>
            <a:r>
              <a:rPr lang="cs-CZ" sz="2000" dirty="0"/>
              <a:t>Dětské zubní lékařství</a:t>
            </a:r>
          </a:p>
        </p:txBody>
      </p:sp>
      <p:sp>
        <p:nvSpPr>
          <p:cNvPr id="2" name="Zástupný symbol pro číslo snímku 1">
            <a:extLst>
              <a:ext uri="{FF2B5EF4-FFF2-40B4-BE49-F238E27FC236}">
                <a16:creationId xmlns:a16="http://schemas.microsoft.com/office/drawing/2014/main" id="{E8A6E52B-6EEA-46F7-90F3-707215EA138E}"/>
              </a:ext>
            </a:extLst>
          </p:cNvPr>
          <p:cNvSpPr>
            <a:spLocks noGrp="1"/>
          </p:cNvSpPr>
          <p:nvPr>
            <p:ph type="sldNum" sz="quarter" idx="12"/>
          </p:nvPr>
        </p:nvSpPr>
        <p:spPr/>
        <p:txBody>
          <a:bodyPr/>
          <a:lstStyle/>
          <a:p>
            <a:fld id="{7099C05E-E29E-467B-B6CF-52639DB6B15B}" type="slidenum">
              <a:rPr lang="cs-CZ" smtClean="0"/>
              <a:pPr/>
              <a:t>1</a:t>
            </a:fld>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87624" y="692696"/>
            <a:ext cx="7570088" cy="5664696"/>
          </a:xfrm>
        </p:spPr>
        <p:txBody>
          <a:bodyPr>
            <a:normAutofit lnSpcReduction="10000"/>
          </a:bodyPr>
          <a:lstStyle/>
          <a:p>
            <a:pPr>
              <a:buFontTx/>
              <a:buChar char="-"/>
            </a:pPr>
            <a:r>
              <a:rPr lang="cs-CZ" sz="2800" dirty="0"/>
              <a:t>připisoval kariogenní vlastnosti kokům, tyčinkám, vláknům</a:t>
            </a:r>
          </a:p>
          <a:p>
            <a:pPr>
              <a:buFontTx/>
              <a:buChar char="-"/>
            </a:pPr>
            <a:r>
              <a:rPr lang="cs-CZ" sz="2800" dirty="0"/>
              <a:t>metabolismem sacharidů ze stravy těmito organismy vznikají kyseliny, které působí odvápnění TZT</a:t>
            </a:r>
          </a:p>
          <a:p>
            <a:pPr>
              <a:buFontTx/>
              <a:buChar char="-"/>
            </a:pPr>
            <a:r>
              <a:rPr lang="cs-CZ" sz="2800" dirty="0"/>
              <a:t>do odvápněných míst pronikají proteolytické mikroorganismy a působí rozpad organických substancí</a:t>
            </a:r>
          </a:p>
          <a:p>
            <a:pPr>
              <a:buFontTx/>
              <a:buChar char="-"/>
            </a:pPr>
            <a:r>
              <a:rPr lang="cs-CZ" sz="2800" dirty="0"/>
              <a:t>domníval se, že predisponující faktorem je i habituálně nečisté místo</a:t>
            </a:r>
          </a:p>
          <a:p>
            <a:pPr>
              <a:buFontTx/>
              <a:buChar char="-"/>
            </a:pPr>
            <a:r>
              <a:rPr lang="cs-CZ" sz="2800" dirty="0"/>
              <a:t>připouštěl i celkové příčiny jako těhotenství, dědičnost, choroby ovlivňující sekreci slin a pH slin</a:t>
            </a:r>
          </a:p>
          <a:p>
            <a:pPr>
              <a:buNone/>
            </a:pPr>
            <a:endParaRPr lang="cs-CZ" sz="2800" dirty="0"/>
          </a:p>
          <a:p>
            <a:pPr>
              <a:buFontTx/>
              <a:buChar char="-"/>
            </a:pPr>
            <a:endParaRPr lang="cs-CZ" dirty="0"/>
          </a:p>
        </p:txBody>
      </p:sp>
      <p:sp>
        <p:nvSpPr>
          <p:cNvPr id="2" name="Zástupný symbol pro číslo snímku 1">
            <a:extLst>
              <a:ext uri="{FF2B5EF4-FFF2-40B4-BE49-F238E27FC236}">
                <a16:creationId xmlns:a16="http://schemas.microsoft.com/office/drawing/2014/main" id="{9788CB11-A7ED-4E1E-B85E-D0B71CF13C3B}"/>
              </a:ext>
            </a:extLst>
          </p:cNvPr>
          <p:cNvSpPr>
            <a:spLocks noGrp="1"/>
          </p:cNvSpPr>
          <p:nvPr>
            <p:ph type="sldNum" sz="quarter" idx="12"/>
          </p:nvPr>
        </p:nvSpPr>
        <p:spPr/>
        <p:txBody>
          <a:bodyPr/>
          <a:lstStyle/>
          <a:p>
            <a:fld id="{7099C05E-E29E-467B-B6CF-52639DB6B15B}" type="slidenum">
              <a:rPr lang="cs-CZ" smtClean="0"/>
              <a:pPr/>
              <a:t>10</a:t>
            </a:fld>
            <a:endParaRPr lang="cs-CZ"/>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8763" y="639763"/>
            <a:ext cx="6107112" cy="4232275"/>
            <a:chOff x="963" y="353"/>
            <a:chExt cx="3847" cy="2666"/>
          </a:xfrm>
        </p:grpSpPr>
        <p:sp>
          <p:nvSpPr>
            <p:cNvPr id="6147" name="Text Box 3"/>
            <p:cNvSpPr txBox="1">
              <a:spLocks noChangeArrowheads="1"/>
            </p:cNvSpPr>
            <p:nvPr/>
          </p:nvSpPr>
          <p:spPr bwMode="auto">
            <a:xfrm>
              <a:off x="2416" y="353"/>
              <a:ext cx="909" cy="41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a:spAutoFit/>
            </a:bodyPr>
            <a:lstStyle/>
            <a:p>
              <a:pPr algn="ctr">
                <a:spcBef>
                  <a:spcPct val="50000"/>
                </a:spcBef>
              </a:pPr>
              <a:r>
                <a:rPr lang="en-US" b="1">
                  <a:latin typeface="Tahoma" pitchFamily="34" charset="0"/>
                </a:rPr>
                <a:t>Sound enamel</a:t>
              </a:r>
              <a:endParaRPr lang="cs-CZ" b="1">
                <a:latin typeface="Tahoma" pitchFamily="34" charset="0"/>
              </a:endParaRPr>
            </a:p>
          </p:txBody>
        </p:sp>
        <p:sp>
          <p:nvSpPr>
            <p:cNvPr id="6148" name="Text Box 4"/>
            <p:cNvSpPr txBox="1">
              <a:spLocks noChangeArrowheads="1"/>
            </p:cNvSpPr>
            <p:nvPr/>
          </p:nvSpPr>
          <p:spPr bwMode="auto">
            <a:xfrm>
              <a:off x="2422" y="2609"/>
              <a:ext cx="909" cy="41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a:spAutoFit/>
            </a:bodyPr>
            <a:lstStyle/>
            <a:p>
              <a:pPr algn="ctr">
                <a:spcBef>
                  <a:spcPct val="50000"/>
                </a:spcBef>
              </a:pPr>
              <a:r>
                <a:rPr lang="en-US" b="1">
                  <a:latin typeface="Tahoma" pitchFamily="34" charset="0"/>
                </a:rPr>
                <a:t>Carious enamel</a:t>
              </a:r>
              <a:endParaRPr lang="cs-CZ" b="1">
                <a:latin typeface="Tahoma" pitchFamily="34" charset="0"/>
              </a:endParaRPr>
            </a:p>
          </p:txBody>
        </p:sp>
        <p:sp>
          <p:nvSpPr>
            <p:cNvPr id="6149" name="Text Box 5"/>
            <p:cNvSpPr txBox="1">
              <a:spLocks noChangeArrowheads="1"/>
            </p:cNvSpPr>
            <p:nvPr/>
          </p:nvSpPr>
          <p:spPr bwMode="auto">
            <a:xfrm>
              <a:off x="963" y="1410"/>
              <a:ext cx="1181" cy="58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a:spAutoFit/>
            </a:bodyPr>
            <a:lstStyle/>
            <a:p>
              <a:pPr algn="r">
                <a:spcBef>
                  <a:spcPct val="50000"/>
                </a:spcBef>
              </a:pPr>
              <a:r>
                <a:rPr lang="en-US" b="1">
                  <a:latin typeface="Tahoma" pitchFamily="34" charset="0"/>
                </a:rPr>
                <a:t>Plaque</a:t>
              </a:r>
              <a:br>
                <a:rPr lang="en-US" b="1">
                  <a:latin typeface="Tahoma" pitchFamily="34" charset="0"/>
                </a:rPr>
              </a:br>
              <a:r>
                <a:rPr lang="en-US" b="1">
                  <a:latin typeface="Tahoma" pitchFamily="34" charset="0"/>
                </a:rPr>
                <a:t>Fermentable carbohydrate</a:t>
              </a:r>
              <a:endParaRPr lang="cs-CZ" b="1">
                <a:latin typeface="Tahoma" pitchFamily="34" charset="0"/>
              </a:endParaRPr>
            </a:p>
          </p:txBody>
        </p:sp>
        <p:sp>
          <p:nvSpPr>
            <p:cNvPr id="6150" name="Text Box 6"/>
            <p:cNvSpPr txBox="1">
              <a:spLocks noChangeArrowheads="1"/>
            </p:cNvSpPr>
            <p:nvPr/>
          </p:nvSpPr>
          <p:spPr bwMode="auto">
            <a:xfrm>
              <a:off x="3629" y="1316"/>
              <a:ext cx="1181" cy="756"/>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lgn="ctr">
              <a:solidFill>
                <a:schemeClr val="tx1"/>
              </a:solidFill>
              <a:miter lim="800000"/>
              <a:headEnd/>
              <a:tailEnd/>
            </a:ln>
            <a:effectLst/>
          </p:spPr>
          <p:txBody>
            <a:bodyPr>
              <a:spAutoFit/>
            </a:bodyPr>
            <a:lstStyle/>
            <a:p>
              <a:pPr>
                <a:spcBef>
                  <a:spcPct val="50000"/>
                </a:spcBef>
              </a:pPr>
              <a:r>
                <a:rPr lang="en-US" b="1">
                  <a:latin typeface="Tahoma" pitchFamily="34" charset="0"/>
                </a:rPr>
                <a:t>Saliva</a:t>
              </a:r>
              <a:br>
                <a:rPr lang="en-US" b="1">
                  <a:latin typeface="Tahoma" pitchFamily="34" charset="0"/>
                </a:rPr>
              </a:br>
              <a:r>
                <a:rPr lang="en-US" b="1">
                  <a:latin typeface="Tahoma" pitchFamily="34" charset="0"/>
                </a:rPr>
                <a:t>Fluoride</a:t>
              </a:r>
              <a:br>
                <a:rPr lang="en-US" b="1">
                  <a:latin typeface="Tahoma" pitchFamily="34" charset="0"/>
                </a:rPr>
              </a:br>
              <a:r>
                <a:rPr lang="en-US" b="1">
                  <a:latin typeface="Tahoma" pitchFamily="34" charset="0"/>
                </a:rPr>
                <a:t>Modified diet</a:t>
              </a:r>
              <a:br>
                <a:rPr lang="en-US" b="1">
                  <a:latin typeface="Tahoma" pitchFamily="34" charset="0"/>
                </a:rPr>
              </a:br>
              <a:r>
                <a:rPr lang="en-US" b="1">
                  <a:latin typeface="Tahoma" pitchFamily="34" charset="0"/>
                </a:rPr>
                <a:t>Plaque control</a:t>
              </a:r>
              <a:endParaRPr lang="cs-CZ" b="1">
                <a:latin typeface="Tahoma" pitchFamily="34" charset="0"/>
              </a:endParaRPr>
            </a:p>
          </p:txBody>
        </p:sp>
        <p:sp>
          <p:nvSpPr>
            <p:cNvPr id="6151" name="Line 7"/>
            <p:cNvSpPr>
              <a:spLocks noChangeShapeType="1"/>
            </p:cNvSpPr>
            <p:nvPr/>
          </p:nvSpPr>
          <p:spPr bwMode="auto">
            <a:xfrm>
              <a:off x="2607" y="768"/>
              <a:ext cx="0" cy="1829"/>
            </a:xfrm>
            <a:prstGeom prst="line">
              <a:avLst/>
            </a:prstGeom>
            <a:noFill/>
            <a:ln w="9525">
              <a:solidFill>
                <a:schemeClr val="tx1"/>
              </a:solidFill>
              <a:round/>
              <a:headEnd/>
              <a:tailEnd type="triangle" w="med" len="med"/>
            </a:ln>
            <a:effectLst/>
          </p:spPr>
          <p:txBody>
            <a:bodyPr anchor="ctr"/>
            <a:lstStyle/>
            <a:p>
              <a:endParaRPr lang="cs-CZ"/>
            </a:p>
          </p:txBody>
        </p:sp>
        <p:sp>
          <p:nvSpPr>
            <p:cNvPr id="6152" name="Freeform 8"/>
            <p:cNvSpPr>
              <a:spLocks/>
            </p:cNvSpPr>
            <p:nvPr/>
          </p:nvSpPr>
          <p:spPr bwMode="auto">
            <a:xfrm>
              <a:off x="3012" y="765"/>
              <a:ext cx="323" cy="1848"/>
            </a:xfrm>
            <a:custGeom>
              <a:avLst/>
              <a:gdLst/>
              <a:ahLst/>
              <a:cxnLst>
                <a:cxn ang="0">
                  <a:pos x="0" y="0"/>
                </a:cxn>
                <a:cxn ang="0">
                  <a:pos x="0" y="1659"/>
                </a:cxn>
                <a:cxn ang="0">
                  <a:pos x="153" y="1848"/>
                </a:cxn>
                <a:cxn ang="0">
                  <a:pos x="318" y="1650"/>
                </a:cxn>
                <a:cxn ang="0">
                  <a:pos x="323" y="539"/>
                </a:cxn>
              </a:cxnLst>
              <a:rect l="0" t="0" r="r" b="b"/>
              <a:pathLst>
                <a:path w="323" h="1848">
                  <a:moveTo>
                    <a:pt x="0" y="0"/>
                  </a:moveTo>
                  <a:cubicBezTo>
                    <a:pt x="0" y="276"/>
                    <a:pt x="0" y="1548"/>
                    <a:pt x="0" y="1659"/>
                  </a:cubicBezTo>
                  <a:cubicBezTo>
                    <a:pt x="0" y="1767"/>
                    <a:pt x="72" y="1848"/>
                    <a:pt x="153" y="1848"/>
                  </a:cubicBezTo>
                  <a:cubicBezTo>
                    <a:pt x="231" y="1848"/>
                    <a:pt x="315" y="1770"/>
                    <a:pt x="318" y="1650"/>
                  </a:cubicBezTo>
                  <a:cubicBezTo>
                    <a:pt x="318" y="1530"/>
                    <a:pt x="322" y="770"/>
                    <a:pt x="323" y="539"/>
                  </a:cubicBezTo>
                </a:path>
              </a:pathLst>
            </a:custGeom>
            <a:noFill/>
            <a:ln w="9525" cap="flat" cmpd="sng">
              <a:solidFill>
                <a:schemeClr val="tx1"/>
              </a:solidFill>
              <a:prstDash val="solid"/>
              <a:round/>
              <a:headEnd type="none" w="med" len="med"/>
              <a:tailEnd type="triangle" w="med" len="med"/>
            </a:ln>
            <a:effectLst/>
          </p:spPr>
          <p:txBody>
            <a:bodyPr anchor="ctr"/>
            <a:lstStyle/>
            <a:p>
              <a:endParaRPr lang="cs-CZ"/>
            </a:p>
          </p:txBody>
        </p:sp>
        <p:sp>
          <p:nvSpPr>
            <p:cNvPr id="6153" name="AutoShape 9"/>
            <p:cNvSpPr>
              <a:spLocks/>
            </p:cNvSpPr>
            <p:nvPr/>
          </p:nvSpPr>
          <p:spPr bwMode="auto">
            <a:xfrm>
              <a:off x="3520" y="1326"/>
              <a:ext cx="56" cy="735"/>
            </a:xfrm>
            <a:prstGeom prst="leftBrace">
              <a:avLst>
                <a:gd name="adj1" fmla="val 109375"/>
                <a:gd name="adj2" fmla="val 50000"/>
              </a:avLst>
            </a:prstGeom>
            <a:noFill/>
            <a:ln w="9525">
              <a:solidFill>
                <a:schemeClr val="tx1"/>
              </a:solidFill>
              <a:round/>
              <a:headEnd/>
              <a:tailEnd/>
            </a:ln>
            <a:effectLst/>
          </p:spPr>
          <p:txBody>
            <a:bodyPr wrap="none" anchor="ctr"/>
            <a:lstStyle/>
            <a:p>
              <a:endParaRPr lang="cs-CZ"/>
            </a:p>
          </p:txBody>
        </p:sp>
        <p:sp>
          <p:nvSpPr>
            <p:cNvPr id="6154" name="AutoShape 10"/>
            <p:cNvSpPr>
              <a:spLocks/>
            </p:cNvSpPr>
            <p:nvPr/>
          </p:nvSpPr>
          <p:spPr bwMode="auto">
            <a:xfrm>
              <a:off x="2199" y="1407"/>
              <a:ext cx="56" cy="588"/>
            </a:xfrm>
            <a:prstGeom prst="rightBrace">
              <a:avLst>
                <a:gd name="adj1" fmla="val 87500"/>
                <a:gd name="adj2" fmla="val 50000"/>
              </a:avLst>
            </a:prstGeom>
            <a:noFill/>
            <a:ln w="9525">
              <a:solidFill>
                <a:schemeClr val="tx1"/>
              </a:solidFill>
              <a:round/>
              <a:headEnd/>
              <a:tailEnd/>
            </a:ln>
            <a:effectLst/>
          </p:spPr>
          <p:txBody>
            <a:bodyPr wrap="none" anchor="ctr"/>
            <a:lstStyle/>
            <a:p>
              <a:endParaRPr lang="cs-CZ"/>
            </a:p>
          </p:txBody>
        </p:sp>
        <p:sp>
          <p:nvSpPr>
            <p:cNvPr id="6155" name="Line 11"/>
            <p:cNvSpPr>
              <a:spLocks noChangeShapeType="1"/>
            </p:cNvSpPr>
            <p:nvPr/>
          </p:nvSpPr>
          <p:spPr bwMode="auto">
            <a:xfrm>
              <a:off x="2286" y="1464"/>
              <a:ext cx="261" cy="183"/>
            </a:xfrm>
            <a:prstGeom prst="line">
              <a:avLst/>
            </a:prstGeom>
            <a:noFill/>
            <a:ln w="9525">
              <a:solidFill>
                <a:schemeClr val="tx1"/>
              </a:solidFill>
              <a:round/>
              <a:headEnd/>
              <a:tailEnd type="triangle" w="med" len="med"/>
            </a:ln>
            <a:effectLst/>
          </p:spPr>
          <p:txBody>
            <a:bodyPr anchor="ctr"/>
            <a:lstStyle/>
            <a:p>
              <a:endParaRPr lang="cs-CZ"/>
            </a:p>
          </p:txBody>
        </p:sp>
        <p:sp>
          <p:nvSpPr>
            <p:cNvPr id="6156" name="Line 12"/>
            <p:cNvSpPr>
              <a:spLocks noChangeShapeType="1"/>
            </p:cNvSpPr>
            <p:nvPr/>
          </p:nvSpPr>
          <p:spPr bwMode="auto">
            <a:xfrm>
              <a:off x="2293" y="1702"/>
              <a:ext cx="261" cy="183"/>
            </a:xfrm>
            <a:prstGeom prst="line">
              <a:avLst/>
            </a:prstGeom>
            <a:noFill/>
            <a:ln w="9525">
              <a:solidFill>
                <a:schemeClr val="tx1"/>
              </a:solidFill>
              <a:round/>
              <a:headEnd/>
              <a:tailEnd type="triangle" w="med" len="med"/>
            </a:ln>
            <a:effectLst/>
          </p:spPr>
          <p:txBody>
            <a:bodyPr anchor="ctr"/>
            <a:lstStyle/>
            <a:p>
              <a:endParaRPr lang="cs-CZ"/>
            </a:p>
          </p:txBody>
        </p:sp>
        <p:sp>
          <p:nvSpPr>
            <p:cNvPr id="6157" name="Line 13"/>
            <p:cNvSpPr>
              <a:spLocks noChangeShapeType="1"/>
            </p:cNvSpPr>
            <p:nvPr/>
          </p:nvSpPr>
          <p:spPr bwMode="auto">
            <a:xfrm>
              <a:off x="2290" y="1798"/>
              <a:ext cx="261" cy="183"/>
            </a:xfrm>
            <a:prstGeom prst="line">
              <a:avLst/>
            </a:prstGeom>
            <a:noFill/>
            <a:ln w="9525">
              <a:solidFill>
                <a:schemeClr val="tx1"/>
              </a:solidFill>
              <a:round/>
              <a:headEnd/>
              <a:tailEnd type="triangle" w="med" len="med"/>
            </a:ln>
            <a:effectLst/>
          </p:spPr>
          <p:txBody>
            <a:bodyPr anchor="ctr"/>
            <a:lstStyle/>
            <a:p>
              <a:endParaRPr lang="cs-CZ"/>
            </a:p>
          </p:txBody>
        </p:sp>
        <p:sp>
          <p:nvSpPr>
            <p:cNvPr id="6158" name="Line 14"/>
            <p:cNvSpPr>
              <a:spLocks noChangeShapeType="1"/>
            </p:cNvSpPr>
            <p:nvPr/>
          </p:nvSpPr>
          <p:spPr bwMode="auto">
            <a:xfrm flipH="1" flipV="1">
              <a:off x="3378" y="1398"/>
              <a:ext cx="147" cy="117"/>
            </a:xfrm>
            <a:prstGeom prst="line">
              <a:avLst/>
            </a:prstGeom>
            <a:noFill/>
            <a:ln w="9525">
              <a:solidFill>
                <a:schemeClr val="tx1"/>
              </a:solidFill>
              <a:round/>
              <a:headEnd/>
              <a:tailEnd type="triangle" w="med" len="med"/>
            </a:ln>
            <a:effectLst/>
          </p:spPr>
          <p:txBody>
            <a:bodyPr anchor="ctr"/>
            <a:lstStyle/>
            <a:p>
              <a:endParaRPr lang="cs-CZ"/>
            </a:p>
          </p:txBody>
        </p:sp>
        <p:sp>
          <p:nvSpPr>
            <p:cNvPr id="6159" name="Line 15"/>
            <p:cNvSpPr>
              <a:spLocks noChangeShapeType="1"/>
            </p:cNvSpPr>
            <p:nvPr/>
          </p:nvSpPr>
          <p:spPr bwMode="auto">
            <a:xfrm flipH="1" flipV="1">
              <a:off x="3361" y="1576"/>
              <a:ext cx="147" cy="117"/>
            </a:xfrm>
            <a:prstGeom prst="line">
              <a:avLst/>
            </a:prstGeom>
            <a:noFill/>
            <a:ln w="9525">
              <a:solidFill>
                <a:schemeClr val="tx1"/>
              </a:solidFill>
              <a:round/>
              <a:headEnd/>
              <a:tailEnd type="triangle" w="med" len="med"/>
            </a:ln>
            <a:effectLst/>
          </p:spPr>
          <p:txBody>
            <a:bodyPr anchor="ctr"/>
            <a:lstStyle/>
            <a:p>
              <a:endParaRPr lang="cs-CZ"/>
            </a:p>
          </p:txBody>
        </p:sp>
        <p:sp>
          <p:nvSpPr>
            <p:cNvPr id="6160" name="Line 16"/>
            <p:cNvSpPr>
              <a:spLocks noChangeShapeType="1"/>
            </p:cNvSpPr>
            <p:nvPr/>
          </p:nvSpPr>
          <p:spPr bwMode="auto">
            <a:xfrm flipH="1" flipV="1">
              <a:off x="3379" y="1783"/>
              <a:ext cx="147" cy="117"/>
            </a:xfrm>
            <a:prstGeom prst="line">
              <a:avLst/>
            </a:prstGeom>
            <a:noFill/>
            <a:ln w="9525">
              <a:solidFill>
                <a:schemeClr val="tx1"/>
              </a:solidFill>
              <a:round/>
              <a:headEnd/>
              <a:tailEnd type="triangle" w="med" len="med"/>
            </a:ln>
            <a:effectLst/>
          </p:spPr>
          <p:txBody>
            <a:bodyPr anchor="ctr"/>
            <a:lstStyle/>
            <a:p>
              <a:endParaRPr lang="cs-CZ"/>
            </a:p>
          </p:txBody>
        </p:sp>
      </p:grpSp>
      <p:sp>
        <p:nvSpPr>
          <p:cNvPr id="6162" name="Rectangle 18"/>
          <p:cNvSpPr>
            <a:spLocks noGrp="1" noChangeArrowheads="1"/>
          </p:cNvSpPr>
          <p:nvPr>
            <p:ph type="body" idx="1"/>
          </p:nvPr>
        </p:nvSpPr>
        <p:spPr>
          <a:xfrm>
            <a:off x="685800" y="4968875"/>
            <a:ext cx="7772400" cy="1408113"/>
          </a:xfrm>
        </p:spPr>
        <p:txBody>
          <a:bodyPr>
            <a:normAutofit/>
          </a:bodyPr>
          <a:lstStyle/>
          <a:p>
            <a:pPr marL="0" indent="0">
              <a:lnSpc>
                <a:spcPct val="80000"/>
              </a:lnSpc>
              <a:buFontTx/>
              <a:buNone/>
            </a:pPr>
            <a:r>
              <a:rPr lang="en-GB" sz="1800"/>
              <a:t>A diagrammatic representation of caries as an alternating process of destruction and repair. Sound enamel will become carious in time if plaque bacteria are given the substrate they need to produce acid. However, saliva is a remineralizing fluid and the arrows can be turned around towards sound enamel by use of fluoride, by modifying, and by attempting to remove plaque.</a:t>
            </a:r>
            <a:endParaRPr lang="cs-CZ" sz="1800"/>
          </a:p>
        </p:txBody>
      </p:sp>
      <p:sp>
        <p:nvSpPr>
          <p:cNvPr id="3" name="Zástupný symbol pro číslo snímku 2">
            <a:extLst>
              <a:ext uri="{FF2B5EF4-FFF2-40B4-BE49-F238E27FC236}">
                <a16:creationId xmlns:a16="http://schemas.microsoft.com/office/drawing/2014/main" id="{1A79A2FC-DAD1-49C2-B5E0-97DA3DC4435C}"/>
              </a:ext>
            </a:extLst>
          </p:cNvPr>
          <p:cNvSpPr>
            <a:spLocks noGrp="1"/>
          </p:cNvSpPr>
          <p:nvPr>
            <p:ph type="sldNum" sz="quarter" idx="12"/>
          </p:nvPr>
        </p:nvSpPr>
        <p:spPr/>
        <p:txBody>
          <a:bodyPr/>
          <a:lstStyle/>
          <a:p>
            <a:fld id="{7099C05E-E29E-467B-B6CF-52639DB6B15B}" type="slidenum">
              <a:rPr lang="cs-CZ" smtClean="0"/>
              <a:pPr/>
              <a:t>11</a:t>
            </a:fld>
            <a:endParaRPr lang="cs-CZ"/>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511925" y="4429125"/>
            <a:ext cx="2238375" cy="942975"/>
          </a:xfrm>
          <a:prstGeom prst="rect">
            <a:avLst/>
          </a:prstGeom>
          <a:noFill/>
          <a:ln w="9525" algn="ctr">
            <a:noFill/>
            <a:miter lim="800000"/>
            <a:headEnd/>
            <a:tailEnd/>
          </a:ln>
          <a:effectLst/>
        </p:spPr>
        <p:txBody>
          <a:bodyPr>
            <a:spAutoFit/>
          </a:bodyPr>
          <a:lstStyle/>
          <a:p>
            <a:pPr>
              <a:spcBef>
                <a:spcPct val="50000"/>
              </a:spcBef>
            </a:pPr>
            <a:r>
              <a:rPr lang="en-US" sz="1400" b="1">
                <a:latin typeface="Tahoma" pitchFamily="34" charset="0"/>
              </a:rPr>
              <a:t>HA = hydroxyapatite</a:t>
            </a:r>
            <a:br>
              <a:rPr lang="en-US" sz="1400" b="1">
                <a:latin typeface="Tahoma" pitchFamily="34" charset="0"/>
              </a:rPr>
            </a:br>
            <a:r>
              <a:rPr lang="en-US" sz="1400" b="1">
                <a:latin typeface="Tahoma" pitchFamily="34" charset="0"/>
              </a:rPr>
              <a:t>FA = fluorapatite</a:t>
            </a:r>
            <a:br>
              <a:rPr lang="en-US" sz="1400" b="1">
                <a:latin typeface="Tahoma" pitchFamily="34" charset="0"/>
              </a:rPr>
            </a:br>
            <a:r>
              <a:rPr lang="en-US" sz="1400" b="1">
                <a:latin typeface="Tahoma" pitchFamily="34" charset="0"/>
              </a:rPr>
              <a:t>DPD = dicalcium</a:t>
            </a:r>
            <a:br>
              <a:rPr lang="en-US" sz="1400" b="1">
                <a:latin typeface="Tahoma" pitchFamily="34" charset="0"/>
              </a:rPr>
            </a:br>
            <a:r>
              <a:rPr lang="en-US" sz="1400" b="1">
                <a:latin typeface="Tahoma" pitchFamily="34" charset="0"/>
              </a:rPr>
              <a:t>phosphate dihydrate</a:t>
            </a:r>
            <a:endParaRPr lang="cs-CZ" sz="1400" b="1">
              <a:latin typeface="Tahoma" pitchFamily="34" charset="0"/>
            </a:endParaRPr>
          </a:p>
        </p:txBody>
      </p:sp>
      <p:sp>
        <p:nvSpPr>
          <p:cNvPr id="7172" name="Rectangle 4"/>
          <p:cNvSpPr>
            <a:spLocks noGrp="1" noChangeArrowheads="1"/>
          </p:cNvSpPr>
          <p:nvPr>
            <p:ph type="body" idx="1"/>
          </p:nvPr>
        </p:nvSpPr>
        <p:spPr>
          <a:xfrm>
            <a:off x="723900" y="6048375"/>
            <a:ext cx="7772400" cy="295275"/>
          </a:xfrm>
        </p:spPr>
        <p:txBody>
          <a:bodyPr/>
          <a:lstStyle/>
          <a:p>
            <a:pPr algn="ctr">
              <a:lnSpc>
                <a:spcPct val="80000"/>
              </a:lnSpc>
              <a:buFontTx/>
              <a:buNone/>
            </a:pPr>
            <a:r>
              <a:rPr lang="en-GB" sz="1600"/>
              <a:t>Model for subsurface demineralization according to Moreno</a:t>
            </a:r>
            <a:r>
              <a:rPr lang="en-GB" sz="1600">
                <a:sym typeface="Symbol" pitchFamily="18" charset="2"/>
              </a:rPr>
              <a:t></a:t>
            </a:r>
            <a:r>
              <a:rPr lang="en-GB" sz="1600"/>
              <a:t>Zahradnik</a:t>
            </a:r>
            <a:r>
              <a:rPr lang="cs-CZ" sz="1600"/>
              <a:t> </a:t>
            </a:r>
          </a:p>
        </p:txBody>
      </p:sp>
      <p:grpSp>
        <p:nvGrpSpPr>
          <p:cNvPr id="2" name="Group 5"/>
          <p:cNvGrpSpPr>
            <a:grpSpLocks/>
          </p:cNvGrpSpPr>
          <p:nvPr/>
        </p:nvGrpSpPr>
        <p:grpSpPr bwMode="auto">
          <a:xfrm>
            <a:off x="754063" y="1027113"/>
            <a:ext cx="7818437" cy="3971925"/>
            <a:chOff x="475" y="647"/>
            <a:chExt cx="4925" cy="2502"/>
          </a:xfrm>
        </p:grpSpPr>
        <p:sp>
          <p:nvSpPr>
            <p:cNvPr id="7174" name="Freeform 6"/>
            <p:cNvSpPr>
              <a:spLocks/>
            </p:cNvSpPr>
            <p:nvPr/>
          </p:nvSpPr>
          <p:spPr bwMode="auto">
            <a:xfrm>
              <a:off x="1138" y="955"/>
              <a:ext cx="1421" cy="2175"/>
            </a:xfrm>
            <a:custGeom>
              <a:avLst/>
              <a:gdLst/>
              <a:ahLst/>
              <a:cxnLst>
                <a:cxn ang="0">
                  <a:pos x="0" y="15"/>
                </a:cxn>
                <a:cxn ang="0">
                  <a:pos x="638" y="19"/>
                </a:cxn>
                <a:cxn ang="0">
                  <a:pos x="1421" y="2175"/>
                </a:cxn>
                <a:cxn ang="0">
                  <a:pos x="604" y="2175"/>
                </a:cxn>
                <a:cxn ang="0">
                  <a:pos x="0" y="15"/>
                </a:cxn>
              </a:cxnLst>
              <a:rect l="0" t="0" r="r" b="b"/>
              <a:pathLst>
                <a:path w="1421" h="2175">
                  <a:moveTo>
                    <a:pt x="0" y="15"/>
                  </a:moveTo>
                  <a:cubicBezTo>
                    <a:pt x="192" y="19"/>
                    <a:pt x="331" y="0"/>
                    <a:pt x="638" y="19"/>
                  </a:cubicBezTo>
                  <a:cubicBezTo>
                    <a:pt x="643" y="567"/>
                    <a:pt x="1233" y="1738"/>
                    <a:pt x="1421" y="2175"/>
                  </a:cubicBezTo>
                  <a:cubicBezTo>
                    <a:pt x="1085" y="2175"/>
                    <a:pt x="1002" y="2171"/>
                    <a:pt x="604" y="2175"/>
                  </a:cubicBezTo>
                  <a:cubicBezTo>
                    <a:pt x="508" y="1767"/>
                    <a:pt x="67" y="384"/>
                    <a:pt x="0" y="15"/>
                  </a:cubicBezTo>
                  <a:close/>
                </a:path>
              </a:pathLst>
            </a:custGeom>
            <a:gradFill rotWithShape="1">
              <a:gsLst>
                <a:gs pos="0">
                  <a:schemeClr val="tx1">
                    <a:alpha val="0"/>
                  </a:schemeClr>
                </a:gs>
                <a:gs pos="100000">
                  <a:schemeClr val="accent1"/>
                </a:gs>
              </a:gsLst>
              <a:lin ang="18900000" scaled="1"/>
            </a:gradFill>
            <a:ln w="12700" cap="flat" cmpd="sng">
              <a:solidFill>
                <a:schemeClr val="tx1"/>
              </a:solidFill>
              <a:prstDash val="solid"/>
              <a:round/>
              <a:headEnd type="none" w="med" len="med"/>
              <a:tailEnd type="none" w="med" len="med"/>
            </a:ln>
            <a:effectLst/>
          </p:spPr>
          <p:txBody>
            <a:bodyPr anchor="ctr"/>
            <a:lstStyle/>
            <a:p>
              <a:endParaRPr lang="cs-CZ"/>
            </a:p>
          </p:txBody>
        </p:sp>
        <p:sp>
          <p:nvSpPr>
            <p:cNvPr id="7175" name="Freeform 7"/>
            <p:cNvSpPr>
              <a:spLocks/>
            </p:cNvSpPr>
            <p:nvPr/>
          </p:nvSpPr>
          <p:spPr bwMode="auto">
            <a:xfrm>
              <a:off x="2213" y="960"/>
              <a:ext cx="1646" cy="2189"/>
            </a:xfrm>
            <a:custGeom>
              <a:avLst/>
              <a:gdLst/>
              <a:ahLst/>
              <a:cxnLst>
                <a:cxn ang="0">
                  <a:pos x="0" y="10"/>
                </a:cxn>
                <a:cxn ang="0">
                  <a:pos x="710" y="10"/>
                </a:cxn>
                <a:cxn ang="0">
                  <a:pos x="984" y="970"/>
                </a:cxn>
                <a:cxn ang="0">
                  <a:pos x="1646" y="2189"/>
                </a:cxn>
                <a:cxn ang="0">
                  <a:pos x="936" y="2184"/>
                </a:cxn>
                <a:cxn ang="0">
                  <a:pos x="254" y="946"/>
                </a:cxn>
                <a:cxn ang="0">
                  <a:pos x="0" y="10"/>
                </a:cxn>
              </a:cxnLst>
              <a:rect l="0" t="0" r="r" b="b"/>
              <a:pathLst>
                <a:path w="1646" h="2189">
                  <a:moveTo>
                    <a:pt x="0" y="10"/>
                  </a:moveTo>
                  <a:cubicBezTo>
                    <a:pt x="432" y="0"/>
                    <a:pt x="239" y="1"/>
                    <a:pt x="710" y="10"/>
                  </a:cubicBezTo>
                  <a:cubicBezTo>
                    <a:pt x="758" y="327"/>
                    <a:pt x="827" y="609"/>
                    <a:pt x="984" y="970"/>
                  </a:cubicBezTo>
                  <a:cubicBezTo>
                    <a:pt x="1140" y="1333"/>
                    <a:pt x="1531" y="1786"/>
                    <a:pt x="1646" y="2189"/>
                  </a:cubicBezTo>
                  <a:cubicBezTo>
                    <a:pt x="1344" y="2179"/>
                    <a:pt x="1344" y="2189"/>
                    <a:pt x="936" y="2184"/>
                  </a:cubicBezTo>
                  <a:cubicBezTo>
                    <a:pt x="826" y="1815"/>
                    <a:pt x="410" y="1308"/>
                    <a:pt x="254" y="946"/>
                  </a:cubicBezTo>
                  <a:cubicBezTo>
                    <a:pt x="98" y="584"/>
                    <a:pt x="24" y="302"/>
                    <a:pt x="0" y="10"/>
                  </a:cubicBezTo>
                  <a:close/>
                </a:path>
              </a:pathLst>
            </a:custGeom>
            <a:gradFill rotWithShape="1">
              <a:gsLst>
                <a:gs pos="0">
                  <a:schemeClr val="tx1">
                    <a:gamma/>
                    <a:shade val="46275"/>
                    <a:invGamma/>
                  </a:schemeClr>
                </a:gs>
                <a:gs pos="50000">
                  <a:schemeClr val="tx1">
                    <a:alpha val="71001"/>
                  </a:schemeClr>
                </a:gs>
                <a:gs pos="100000">
                  <a:schemeClr val="tx1">
                    <a:gamma/>
                    <a:shade val="46275"/>
                    <a:invGamma/>
                  </a:schemeClr>
                </a:gs>
              </a:gsLst>
              <a:lin ang="18900000" scaled="1"/>
            </a:gradFill>
            <a:ln w="12700" cap="flat" cmpd="sng">
              <a:solidFill>
                <a:schemeClr val="tx1"/>
              </a:solidFill>
              <a:prstDash val="solid"/>
              <a:round/>
              <a:headEnd type="none" w="med" len="med"/>
              <a:tailEnd type="none" w="med" len="med"/>
            </a:ln>
            <a:effectLst/>
          </p:spPr>
          <p:txBody>
            <a:bodyPr anchor="ctr"/>
            <a:lstStyle/>
            <a:p>
              <a:endParaRPr lang="cs-CZ"/>
            </a:p>
          </p:txBody>
        </p:sp>
        <p:sp>
          <p:nvSpPr>
            <p:cNvPr id="7176" name="Freeform 8"/>
            <p:cNvSpPr>
              <a:spLocks/>
            </p:cNvSpPr>
            <p:nvPr/>
          </p:nvSpPr>
          <p:spPr bwMode="auto">
            <a:xfrm>
              <a:off x="1738" y="963"/>
              <a:ext cx="1407" cy="2176"/>
            </a:xfrm>
            <a:custGeom>
              <a:avLst/>
              <a:gdLst/>
              <a:ahLst/>
              <a:cxnLst>
                <a:cxn ang="0">
                  <a:pos x="33" y="11"/>
                </a:cxn>
                <a:cxn ang="0">
                  <a:pos x="477" y="3"/>
                </a:cxn>
                <a:cxn ang="0">
                  <a:pos x="532" y="381"/>
                </a:cxn>
                <a:cxn ang="0">
                  <a:pos x="729" y="933"/>
                </a:cxn>
                <a:cxn ang="0">
                  <a:pos x="1038" y="1479"/>
                </a:cxn>
                <a:cxn ang="0">
                  <a:pos x="1281" y="1884"/>
                </a:cxn>
                <a:cxn ang="0">
                  <a:pos x="1407" y="2175"/>
                </a:cxn>
                <a:cxn ang="0">
                  <a:pos x="972" y="2172"/>
                </a:cxn>
                <a:cxn ang="0">
                  <a:pos x="820" y="2167"/>
                </a:cxn>
                <a:cxn ang="0">
                  <a:pos x="33" y="11"/>
                </a:cxn>
              </a:cxnLst>
              <a:rect l="0" t="0" r="r" b="b"/>
              <a:pathLst>
                <a:path w="1407" h="2176">
                  <a:moveTo>
                    <a:pt x="33" y="11"/>
                  </a:moveTo>
                  <a:cubicBezTo>
                    <a:pt x="279" y="2"/>
                    <a:pt x="309" y="0"/>
                    <a:pt x="477" y="3"/>
                  </a:cubicBezTo>
                  <a:cubicBezTo>
                    <a:pt x="513" y="225"/>
                    <a:pt x="483" y="208"/>
                    <a:pt x="532" y="381"/>
                  </a:cubicBezTo>
                  <a:cubicBezTo>
                    <a:pt x="574" y="536"/>
                    <a:pt x="645" y="750"/>
                    <a:pt x="729" y="933"/>
                  </a:cubicBezTo>
                  <a:cubicBezTo>
                    <a:pt x="813" y="1116"/>
                    <a:pt x="946" y="1321"/>
                    <a:pt x="1038" y="1479"/>
                  </a:cubicBezTo>
                  <a:cubicBezTo>
                    <a:pt x="1130" y="1637"/>
                    <a:pt x="1220" y="1768"/>
                    <a:pt x="1281" y="1884"/>
                  </a:cubicBezTo>
                  <a:cubicBezTo>
                    <a:pt x="1342" y="2000"/>
                    <a:pt x="1365" y="2064"/>
                    <a:pt x="1407" y="2175"/>
                  </a:cubicBezTo>
                  <a:cubicBezTo>
                    <a:pt x="1323" y="2169"/>
                    <a:pt x="1197" y="2176"/>
                    <a:pt x="972" y="2172"/>
                  </a:cubicBezTo>
                  <a:cubicBezTo>
                    <a:pt x="874" y="2171"/>
                    <a:pt x="1137" y="2172"/>
                    <a:pt x="820" y="2167"/>
                  </a:cubicBezTo>
                  <a:cubicBezTo>
                    <a:pt x="662" y="1807"/>
                    <a:pt x="0" y="458"/>
                    <a:pt x="33" y="11"/>
                  </a:cubicBezTo>
                  <a:close/>
                </a:path>
              </a:pathLst>
            </a:custGeom>
            <a:solidFill>
              <a:srgbClr val="FFFF99">
                <a:alpha val="47000"/>
              </a:srgbClr>
            </a:solidFill>
            <a:ln w="12700" cap="flat" cmpd="sng">
              <a:solidFill>
                <a:schemeClr val="tx1"/>
              </a:solidFill>
              <a:prstDash val="solid"/>
              <a:round/>
              <a:headEnd type="none" w="med" len="med"/>
              <a:tailEnd type="none" w="med" len="med"/>
            </a:ln>
            <a:effectLst/>
          </p:spPr>
          <p:txBody>
            <a:bodyPr anchor="ctr"/>
            <a:lstStyle/>
            <a:p>
              <a:endParaRPr lang="cs-CZ"/>
            </a:p>
          </p:txBody>
        </p:sp>
        <p:sp>
          <p:nvSpPr>
            <p:cNvPr id="7177" name="AutoShape 9"/>
            <p:cNvSpPr>
              <a:spLocks noChangeArrowheads="1"/>
            </p:cNvSpPr>
            <p:nvPr/>
          </p:nvSpPr>
          <p:spPr bwMode="auto">
            <a:xfrm rot="-852406">
              <a:off x="732" y="2098"/>
              <a:ext cx="850" cy="162"/>
            </a:xfrm>
            <a:prstGeom prst="notchedRightArrow">
              <a:avLst>
                <a:gd name="adj1" fmla="val 50000"/>
                <a:gd name="adj2" fmla="val 131173"/>
              </a:avLst>
            </a:prstGeom>
            <a:solidFill>
              <a:schemeClr val="accent1"/>
            </a:solidFill>
            <a:ln w="9525" algn="ctr">
              <a:solidFill>
                <a:schemeClr val="tx1"/>
              </a:solidFill>
              <a:miter lim="800000"/>
              <a:headEnd/>
              <a:tailEnd/>
            </a:ln>
            <a:effectLst/>
          </p:spPr>
          <p:txBody>
            <a:bodyPr wrap="none" anchor="ctr"/>
            <a:lstStyle/>
            <a:p>
              <a:endParaRPr lang="cs-CZ"/>
            </a:p>
          </p:txBody>
        </p:sp>
        <p:grpSp>
          <p:nvGrpSpPr>
            <p:cNvPr id="3" name="Group 10"/>
            <p:cNvGrpSpPr>
              <a:grpSpLocks/>
            </p:cNvGrpSpPr>
            <p:nvPr/>
          </p:nvGrpSpPr>
          <p:grpSpPr bwMode="auto">
            <a:xfrm>
              <a:off x="475" y="1120"/>
              <a:ext cx="1087" cy="1692"/>
              <a:chOff x="483" y="1120"/>
              <a:chExt cx="1087" cy="1692"/>
            </a:xfrm>
          </p:grpSpPr>
          <p:sp>
            <p:nvSpPr>
              <p:cNvPr id="7179" name="Freeform 11"/>
              <p:cNvSpPr>
                <a:spLocks/>
              </p:cNvSpPr>
              <p:nvPr/>
            </p:nvSpPr>
            <p:spPr bwMode="auto">
              <a:xfrm>
                <a:off x="483" y="2312"/>
                <a:ext cx="233" cy="493"/>
              </a:xfrm>
              <a:custGeom>
                <a:avLst/>
                <a:gdLst/>
                <a:ahLst/>
                <a:cxnLst>
                  <a:cxn ang="0">
                    <a:pos x="0" y="118"/>
                  </a:cxn>
                  <a:cxn ang="0">
                    <a:pos x="50" y="96"/>
                  </a:cxn>
                  <a:cxn ang="0">
                    <a:pos x="108" y="40"/>
                  </a:cxn>
                  <a:cxn ang="0">
                    <a:pos x="186" y="21"/>
                  </a:cxn>
                  <a:cxn ang="0">
                    <a:pos x="233" y="493"/>
                  </a:cxn>
                </a:cxnLst>
                <a:rect l="0" t="0" r="r" b="b"/>
                <a:pathLst>
                  <a:path w="233" h="493">
                    <a:moveTo>
                      <a:pt x="0" y="118"/>
                    </a:moveTo>
                    <a:cubicBezTo>
                      <a:pt x="8" y="114"/>
                      <a:pt x="32" y="109"/>
                      <a:pt x="50" y="96"/>
                    </a:cubicBezTo>
                    <a:cubicBezTo>
                      <a:pt x="68" y="83"/>
                      <a:pt x="85" y="52"/>
                      <a:pt x="108" y="40"/>
                    </a:cubicBezTo>
                    <a:cubicBezTo>
                      <a:pt x="126" y="22"/>
                      <a:pt x="174" y="0"/>
                      <a:pt x="186" y="21"/>
                    </a:cubicBezTo>
                    <a:cubicBezTo>
                      <a:pt x="219" y="99"/>
                      <a:pt x="223" y="395"/>
                      <a:pt x="233" y="493"/>
                    </a:cubicBezTo>
                  </a:path>
                </a:pathLst>
              </a:custGeom>
              <a:noFill/>
              <a:ln w="9525" cap="flat" cmpd="sng">
                <a:solidFill>
                  <a:schemeClr val="tx1"/>
                </a:solidFill>
                <a:prstDash val="solid"/>
                <a:round/>
                <a:headEnd type="none" w="med" len="med"/>
                <a:tailEnd type="none" w="med" len="med"/>
              </a:ln>
              <a:effectLst/>
            </p:spPr>
            <p:txBody>
              <a:bodyPr anchor="ctr"/>
              <a:lstStyle/>
              <a:p>
                <a:endParaRPr lang="cs-CZ"/>
              </a:p>
            </p:txBody>
          </p:sp>
          <p:sp>
            <p:nvSpPr>
              <p:cNvPr id="7180" name="Freeform 12"/>
              <p:cNvSpPr>
                <a:spLocks/>
              </p:cNvSpPr>
              <p:nvPr/>
            </p:nvSpPr>
            <p:spPr bwMode="auto">
              <a:xfrm>
                <a:off x="598" y="1120"/>
                <a:ext cx="729" cy="1316"/>
              </a:xfrm>
              <a:custGeom>
                <a:avLst/>
                <a:gdLst/>
                <a:ahLst/>
                <a:cxnLst>
                  <a:cxn ang="0">
                    <a:pos x="68" y="1204"/>
                  </a:cxn>
                  <a:cxn ang="0">
                    <a:pos x="20" y="1044"/>
                  </a:cxn>
                  <a:cxn ang="0">
                    <a:pos x="2" y="884"/>
                  </a:cxn>
                  <a:cxn ang="0">
                    <a:pos x="30" y="640"/>
                  </a:cxn>
                  <a:cxn ang="0">
                    <a:pos x="92" y="428"/>
                  </a:cxn>
                  <a:cxn ang="0">
                    <a:pos x="220" y="162"/>
                  </a:cxn>
                  <a:cxn ang="0">
                    <a:pos x="316" y="28"/>
                  </a:cxn>
                  <a:cxn ang="0">
                    <a:pos x="392" y="2"/>
                  </a:cxn>
                  <a:cxn ang="0">
                    <a:pos x="428" y="38"/>
                  </a:cxn>
                  <a:cxn ang="0">
                    <a:pos x="440" y="128"/>
                  </a:cxn>
                  <a:cxn ang="0">
                    <a:pos x="468" y="302"/>
                  </a:cxn>
                  <a:cxn ang="0">
                    <a:pos x="508" y="482"/>
                  </a:cxn>
                  <a:cxn ang="0">
                    <a:pos x="576" y="664"/>
                  </a:cxn>
                  <a:cxn ang="0">
                    <a:pos x="662" y="836"/>
                  </a:cxn>
                  <a:cxn ang="0">
                    <a:pos x="704" y="914"/>
                  </a:cxn>
                  <a:cxn ang="0">
                    <a:pos x="724" y="980"/>
                  </a:cxn>
                  <a:cxn ang="0">
                    <a:pos x="722" y="1072"/>
                  </a:cxn>
                  <a:cxn ang="0">
                    <a:pos x="680" y="1288"/>
                  </a:cxn>
                  <a:cxn ang="0">
                    <a:pos x="666" y="1242"/>
                  </a:cxn>
                  <a:cxn ang="0">
                    <a:pos x="656" y="1166"/>
                  </a:cxn>
                  <a:cxn ang="0">
                    <a:pos x="640" y="1102"/>
                  </a:cxn>
                  <a:cxn ang="0">
                    <a:pos x="606" y="1008"/>
                  </a:cxn>
                  <a:cxn ang="0">
                    <a:pos x="546" y="880"/>
                  </a:cxn>
                  <a:cxn ang="0">
                    <a:pos x="492" y="790"/>
                  </a:cxn>
                  <a:cxn ang="0">
                    <a:pos x="446" y="702"/>
                  </a:cxn>
                  <a:cxn ang="0">
                    <a:pos x="416" y="590"/>
                  </a:cxn>
                  <a:cxn ang="0">
                    <a:pos x="392" y="438"/>
                  </a:cxn>
                  <a:cxn ang="0">
                    <a:pos x="372" y="302"/>
                  </a:cxn>
                  <a:cxn ang="0">
                    <a:pos x="356" y="230"/>
                  </a:cxn>
                  <a:cxn ang="0">
                    <a:pos x="340" y="214"/>
                  </a:cxn>
                  <a:cxn ang="0">
                    <a:pos x="308" y="240"/>
                  </a:cxn>
                  <a:cxn ang="0">
                    <a:pos x="264" y="322"/>
                  </a:cxn>
                  <a:cxn ang="0">
                    <a:pos x="190" y="480"/>
                  </a:cxn>
                  <a:cxn ang="0">
                    <a:pos x="128" y="650"/>
                  </a:cxn>
                  <a:cxn ang="0">
                    <a:pos x="92" y="864"/>
                  </a:cxn>
                  <a:cxn ang="0">
                    <a:pos x="80" y="1010"/>
                  </a:cxn>
                  <a:cxn ang="0">
                    <a:pos x="88" y="1124"/>
                  </a:cxn>
                  <a:cxn ang="0">
                    <a:pos x="96" y="1212"/>
                  </a:cxn>
                  <a:cxn ang="0">
                    <a:pos x="88" y="1288"/>
                  </a:cxn>
                </a:cxnLst>
                <a:rect l="0" t="0" r="r" b="b"/>
                <a:pathLst>
                  <a:path w="729" h="1316">
                    <a:moveTo>
                      <a:pt x="68" y="1204"/>
                    </a:moveTo>
                    <a:cubicBezTo>
                      <a:pt x="49" y="1150"/>
                      <a:pt x="31" y="1097"/>
                      <a:pt x="20" y="1044"/>
                    </a:cubicBezTo>
                    <a:cubicBezTo>
                      <a:pt x="9" y="991"/>
                      <a:pt x="0" y="951"/>
                      <a:pt x="2" y="884"/>
                    </a:cubicBezTo>
                    <a:cubicBezTo>
                      <a:pt x="4" y="817"/>
                      <a:pt x="15" y="716"/>
                      <a:pt x="30" y="640"/>
                    </a:cubicBezTo>
                    <a:cubicBezTo>
                      <a:pt x="45" y="564"/>
                      <a:pt x="60" y="508"/>
                      <a:pt x="92" y="428"/>
                    </a:cubicBezTo>
                    <a:cubicBezTo>
                      <a:pt x="124" y="348"/>
                      <a:pt x="183" y="229"/>
                      <a:pt x="220" y="162"/>
                    </a:cubicBezTo>
                    <a:cubicBezTo>
                      <a:pt x="257" y="95"/>
                      <a:pt x="287" y="55"/>
                      <a:pt x="316" y="28"/>
                    </a:cubicBezTo>
                    <a:cubicBezTo>
                      <a:pt x="345" y="1"/>
                      <a:pt x="373" y="0"/>
                      <a:pt x="392" y="2"/>
                    </a:cubicBezTo>
                    <a:cubicBezTo>
                      <a:pt x="411" y="4"/>
                      <a:pt x="420" y="17"/>
                      <a:pt x="428" y="38"/>
                    </a:cubicBezTo>
                    <a:cubicBezTo>
                      <a:pt x="436" y="59"/>
                      <a:pt x="433" y="84"/>
                      <a:pt x="440" y="128"/>
                    </a:cubicBezTo>
                    <a:cubicBezTo>
                      <a:pt x="447" y="172"/>
                      <a:pt x="457" y="243"/>
                      <a:pt x="468" y="302"/>
                    </a:cubicBezTo>
                    <a:cubicBezTo>
                      <a:pt x="479" y="361"/>
                      <a:pt x="490" y="422"/>
                      <a:pt x="508" y="482"/>
                    </a:cubicBezTo>
                    <a:cubicBezTo>
                      <a:pt x="526" y="542"/>
                      <a:pt x="550" y="605"/>
                      <a:pt x="576" y="664"/>
                    </a:cubicBezTo>
                    <a:cubicBezTo>
                      <a:pt x="602" y="723"/>
                      <a:pt x="641" y="794"/>
                      <a:pt x="662" y="836"/>
                    </a:cubicBezTo>
                    <a:cubicBezTo>
                      <a:pt x="683" y="878"/>
                      <a:pt x="694" y="890"/>
                      <a:pt x="704" y="914"/>
                    </a:cubicBezTo>
                    <a:cubicBezTo>
                      <a:pt x="714" y="938"/>
                      <a:pt x="721" y="954"/>
                      <a:pt x="724" y="980"/>
                    </a:cubicBezTo>
                    <a:cubicBezTo>
                      <a:pt x="727" y="1006"/>
                      <a:pt x="729" y="1021"/>
                      <a:pt x="722" y="1072"/>
                    </a:cubicBezTo>
                    <a:cubicBezTo>
                      <a:pt x="715" y="1123"/>
                      <a:pt x="689" y="1260"/>
                      <a:pt x="680" y="1288"/>
                    </a:cubicBezTo>
                    <a:cubicBezTo>
                      <a:pt x="671" y="1316"/>
                      <a:pt x="670" y="1262"/>
                      <a:pt x="666" y="1242"/>
                    </a:cubicBezTo>
                    <a:cubicBezTo>
                      <a:pt x="662" y="1222"/>
                      <a:pt x="660" y="1189"/>
                      <a:pt x="656" y="1166"/>
                    </a:cubicBezTo>
                    <a:cubicBezTo>
                      <a:pt x="652" y="1143"/>
                      <a:pt x="648" y="1128"/>
                      <a:pt x="640" y="1102"/>
                    </a:cubicBezTo>
                    <a:cubicBezTo>
                      <a:pt x="632" y="1076"/>
                      <a:pt x="622" y="1045"/>
                      <a:pt x="606" y="1008"/>
                    </a:cubicBezTo>
                    <a:cubicBezTo>
                      <a:pt x="590" y="971"/>
                      <a:pt x="565" y="916"/>
                      <a:pt x="546" y="880"/>
                    </a:cubicBezTo>
                    <a:cubicBezTo>
                      <a:pt x="527" y="844"/>
                      <a:pt x="509" y="820"/>
                      <a:pt x="492" y="790"/>
                    </a:cubicBezTo>
                    <a:cubicBezTo>
                      <a:pt x="475" y="760"/>
                      <a:pt x="459" y="735"/>
                      <a:pt x="446" y="702"/>
                    </a:cubicBezTo>
                    <a:cubicBezTo>
                      <a:pt x="433" y="669"/>
                      <a:pt x="425" y="634"/>
                      <a:pt x="416" y="590"/>
                    </a:cubicBezTo>
                    <a:cubicBezTo>
                      <a:pt x="407" y="546"/>
                      <a:pt x="399" y="486"/>
                      <a:pt x="392" y="438"/>
                    </a:cubicBezTo>
                    <a:cubicBezTo>
                      <a:pt x="385" y="390"/>
                      <a:pt x="378" y="337"/>
                      <a:pt x="372" y="302"/>
                    </a:cubicBezTo>
                    <a:cubicBezTo>
                      <a:pt x="366" y="267"/>
                      <a:pt x="361" y="245"/>
                      <a:pt x="356" y="230"/>
                    </a:cubicBezTo>
                    <a:cubicBezTo>
                      <a:pt x="351" y="215"/>
                      <a:pt x="348" y="212"/>
                      <a:pt x="340" y="214"/>
                    </a:cubicBezTo>
                    <a:cubicBezTo>
                      <a:pt x="332" y="216"/>
                      <a:pt x="321" y="222"/>
                      <a:pt x="308" y="240"/>
                    </a:cubicBezTo>
                    <a:cubicBezTo>
                      <a:pt x="295" y="258"/>
                      <a:pt x="284" y="282"/>
                      <a:pt x="264" y="322"/>
                    </a:cubicBezTo>
                    <a:cubicBezTo>
                      <a:pt x="244" y="362"/>
                      <a:pt x="213" y="425"/>
                      <a:pt x="190" y="480"/>
                    </a:cubicBezTo>
                    <a:cubicBezTo>
                      <a:pt x="167" y="535"/>
                      <a:pt x="144" y="586"/>
                      <a:pt x="128" y="650"/>
                    </a:cubicBezTo>
                    <a:cubicBezTo>
                      <a:pt x="112" y="714"/>
                      <a:pt x="100" y="804"/>
                      <a:pt x="92" y="864"/>
                    </a:cubicBezTo>
                    <a:cubicBezTo>
                      <a:pt x="84" y="924"/>
                      <a:pt x="81" y="967"/>
                      <a:pt x="80" y="1010"/>
                    </a:cubicBezTo>
                    <a:cubicBezTo>
                      <a:pt x="79" y="1053"/>
                      <a:pt x="85" y="1090"/>
                      <a:pt x="88" y="1124"/>
                    </a:cubicBezTo>
                    <a:cubicBezTo>
                      <a:pt x="91" y="1158"/>
                      <a:pt x="96" y="1185"/>
                      <a:pt x="96" y="1212"/>
                    </a:cubicBezTo>
                    <a:cubicBezTo>
                      <a:pt x="96" y="1239"/>
                      <a:pt x="89" y="1278"/>
                      <a:pt x="88" y="1288"/>
                    </a:cubicBezTo>
                  </a:path>
                </a:pathLst>
              </a:custGeom>
              <a:noFill/>
              <a:ln w="9525" cap="flat" cmpd="sng">
                <a:solidFill>
                  <a:schemeClr val="tx1"/>
                </a:solidFill>
                <a:prstDash val="solid"/>
                <a:round/>
                <a:headEnd type="none" w="med" len="med"/>
                <a:tailEnd type="none" w="med" len="med"/>
              </a:ln>
              <a:effectLst/>
            </p:spPr>
            <p:txBody>
              <a:bodyPr anchor="ctr"/>
              <a:lstStyle/>
              <a:p>
                <a:endParaRPr lang="cs-CZ"/>
              </a:p>
            </p:txBody>
          </p:sp>
          <p:sp>
            <p:nvSpPr>
              <p:cNvPr id="7181" name="Freeform 13"/>
              <p:cNvSpPr>
                <a:spLocks/>
              </p:cNvSpPr>
              <p:nvPr/>
            </p:nvSpPr>
            <p:spPr bwMode="auto">
              <a:xfrm>
                <a:off x="1250" y="2283"/>
                <a:ext cx="320" cy="529"/>
              </a:xfrm>
              <a:custGeom>
                <a:avLst/>
                <a:gdLst/>
                <a:ahLst/>
                <a:cxnLst>
                  <a:cxn ang="0">
                    <a:pos x="0" y="529"/>
                  </a:cxn>
                  <a:cxn ang="0">
                    <a:pos x="6" y="373"/>
                  </a:cxn>
                  <a:cxn ang="0">
                    <a:pos x="22" y="203"/>
                  </a:cxn>
                  <a:cxn ang="0">
                    <a:pos x="42" y="57"/>
                  </a:cxn>
                  <a:cxn ang="0">
                    <a:pos x="60" y="13"/>
                  </a:cxn>
                  <a:cxn ang="0">
                    <a:pos x="96" y="3"/>
                  </a:cxn>
                  <a:cxn ang="0">
                    <a:pos x="156" y="29"/>
                  </a:cxn>
                  <a:cxn ang="0">
                    <a:pos x="216" y="75"/>
                  </a:cxn>
                  <a:cxn ang="0">
                    <a:pos x="288" y="139"/>
                  </a:cxn>
                  <a:cxn ang="0">
                    <a:pos x="320" y="159"/>
                  </a:cxn>
                </a:cxnLst>
                <a:rect l="0" t="0" r="r" b="b"/>
                <a:pathLst>
                  <a:path w="320" h="529">
                    <a:moveTo>
                      <a:pt x="0" y="529"/>
                    </a:moveTo>
                    <a:cubicBezTo>
                      <a:pt x="1" y="478"/>
                      <a:pt x="2" y="427"/>
                      <a:pt x="6" y="373"/>
                    </a:cubicBezTo>
                    <a:cubicBezTo>
                      <a:pt x="10" y="319"/>
                      <a:pt x="16" y="256"/>
                      <a:pt x="22" y="203"/>
                    </a:cubicBezTo>
                    <a:cubicBezTo>
                      <a:pt x="28" y="150"/>
                      <a:pt x="36" y="89"/>
                      <a:pt x="42" y="57"/>
                    </a:cubicBezTo>
                    <a:cubicBezTo>
                      <a:pt x="48" y="25"/>
                      <a:pt x="51" y="22"/>
                      <a:pt x="60" y="13"/>
                    </a:cubicBezTo>
                    <a:cubicBezTo>
                      <a:pt x="69" y="4"/>
                      <a:pt x="80" y="0"/>
                      <a:pt x="96" y="3"/>
                    </a:cubicBezTo>
                    <a:cubicBezTo>
                      <a:pt x="112" y="6"/>
                      <a:pt x="136" y="17"/>
                      <a:pt x="156" y="29"/>
                    </a:cubicBezTo>
                    <a:cubicBezTo>
                      <a:pt x="176" y="41"/>
                      <a:pt x="194" y="57"/>
                      <a:pt x="216" y="75"/>
                    </a:cubicBezTo>
                    <a:cubicBezTo>
                      <a:pt x="238" y="93"/>
                      <a:pt x="271" y="125"/>
                      <a:pt x="288" y="139"/>
                    </a:cubicBezTo>
                    <a:cubicBezTo>
                      <a:pt x="305" y="153"/>
                      <a:pt x="315" y="156"/>
                      <a:pt x="320" y="159"/>
                    </a:cubicBezTo>
                  </a:path>
                </a:pathLst>
              </a:custGeom>
              <a:noFill/>
              <a:ln w="9525" cap="flat" cmpd="sng">
                <a:solidFill>
                  <a:schemeClr val="tx1"/>
                </a:solidFill>
                <a:prstDash val="solid"/>
                <a:round/>
                <a:headEnd type="none" w="med" len="med"/>
                <a:tailEnd type="none" w="med" len="med"/>
              </a:ln>
              <a:effectLst/>
            </p:spPr>
            <p:txBody>
              <a:bodyPr anchor="ctr"/>
              <a:lstStyle/>
              <a:p>
                <a:endParaRPr lang="cs-CZ"/>
              </a:p>
            </p:txBody>
          </p:sp>
        </p:grpSp>
        <p:sp>
          <p:nvSpPr>
            <p:cNvPr id="7182" name="Rectangle 14"/>
            <p:cNvSpPr>
              <a:spLocks noChangeArrowheads="1"/>
            </p:cNvSpPr>
            <p:nvPr/>
          </p:nvSpPr>
          <p:spPr bwMode="auto">
            <a:xfrm>
              <a:off x="622" y="2262"/>
              <a:ext cx="56" cy="56"/>
            </a:xfrm>
            <a:prstGeom prst="rect">
              <a:avLst/>
            </a:prstGeom>
            <a:noFill/>
            <a:ln w="9525" algn="ctr">
              <a:solidFill>
                <a:srgbClr val="FF0000"/>
              </a:solidFill>
              <a:miter lim="800000"/>
              <a:headEnd/>
              <a:tailEnd/>
            </a:ln>
            <a:effectLst/>
          </p:spPr>
          <p:txBody>
            <a:bodyPr wrap="none" anchor="ctr"/>
            <a:lstStyle/>
            <a:p>
              <a:endParaRPr lang="cs-CZ"/>
            </a:p>
          </p:txBody>
        </p:sp>
        <p:sp>
          <p:nvSpPr>
            <p:cNvPr id="7183" name="Line 15"/>
            <p:cNvSpPr>
              <a:spLocks noChangeShapeType="1"/>
            </p:cNvSpPr>
            <p:nvPr/>
          </p:nvSpPr>
          <p:spPr bwMode="auto">
            <a:xfrm>
              <a:off x="2800" y="2172"/>
              <a:ext cx="363" cy="0"/>
            </a:xfrm>
            <a:prstGeom prst="line">
              <a:avLst/>
            </a:prstGeom>
            <a:noFill/>
            <a:ln w="12700">
              <a:solidFill>
                <a:schemeClr val="tx1"/>
              </a:solidFill>
              <a:round/>
              <a:headEnd/>
              <a:tailEnd/>
            </a:ln>
            <a:effectLst/>
          </p:spPr>
          <p:txBody>
            <a:bodyPr anchor="ctr"/>
            <a:lstStyle/>
            <a:p>
              <a:endParaRPr lang="cs-CZ"/>
            </a:p>
          </p:txBody>
        </p:sp>
        <p:sp>
          <p:nvSpPr>
            <p:cNvPr id="7184" name="Line 16"/>
            <p:cNvSpPr>
              <a:spLocks noChangeShapeType="1"/>
            </p:cNvSpPr>
            <p:nvPr/>
          </p:nvSpPr>
          <p:spPr bwMode="auto">
            <a:xfrm>
              <a:off x="3163" y="2172"/>
              <a:ext cx="386" cy="614"/>
            </a:xfrm>
            <a:prstGeom prst="line">
              <a:avLst/>
            </a:prstGeom>
            <a:noFill/>
            <a:ln w="12700">
              <a:solidFill>
                <a:schemeClr val="tx1"/>
              </a:solidFill>
              <a:round/>
              <a:headEnd/>
              <a:tailEnd/>
            </a:ln>
            <a:effectLst/>
          </p:spPr>
          <p:txBody>
            <a:bodyPr anchor="ctr"/>
            <a:lstStyle/>
            <a:p>
              <a:endParaRPr lang="cs-CZ"/>
            </a:p>
          </p:txBody>
        </p:sp>
        <p:sp>
          <p:nvSpPr>
            <p:cNvPr id="7185" name="Line 17"/>
            <p:cNvSpPr>
              <a:spLocks noChangeShapeType="1"/>
            </p:cNvSpPr>
            <p:nvPr/>
          </p:nvSpPr>
          <p:spPr bwMode="auto">
            <a:xfrm>
              <a:off x="2797" y="2172"/>
              <a:ext cx="392" cy="617"/>
            </a:xfrm>
            <a:prstGeom prst="line">
              <a:avLst/>
            </a:prstGeom>
            <a:noFill/>
            <a:ln w="12700">
              <a:solidFill>
                <a:schemeClr val="tx1"/>
              </a:solidFill>
              <a:round/>
              <a:headEnd/>
              <a:tailEnd/>
            </a:ln>
            <a:effectLst/>
          </p:spPr>
          <p:txBody>
            <a:bodyPr anchor="ctr"/>
            <a:lstStyle/>
            <a:p>
              <a:endParaRPr lang="cs-CZ"/>
            </a:p>
          </p:txBody>
        </p:sp>
        <p:sp>
          <p:nvSpPr>
            <p:cNvPr id="7186" name="Freeform 18"/>
            <p:cNvSpPr>
              <a:spLocks/>
            </p:cNvSpPr>
            <p:nvPr/>
          </p:nvSpPr>
          <p:spPr bwMode="auto">
            <a:xfrm>
              <a:off x="2968" y="1211"/>
              <a:ext cx="1390" cy="1582"/>
            </a:xfrm>
            <a:custGeom>
              <a:avLst/>
              <a:gdLst/>
              <a:ahLst/>
              <a:cxnLst>
                <a:cxn ang="0">
                  <a:pos x="0" y="13"/>
                </a:cxn>
                <a:cxn ang="0">
                  <a:pos x="729" y="49"/>
                </a:cxn>
                <a:cxn ang="0">
                  <a:pos x="1161" y="277"/>
                </a:cxn>
                <a:cxn ang="0">
                  <a:pos x="1374" y="832"/>
                </a:cxn>
                <a:cxn ang="0">
                  <a:pos x="1257" y="1303"/>
                </a:cxn>
                <a:cxn ang="0">
                  <a:pos x="1002" y="1525"/>
                </a:cxn>
                <a:cxn ang="0">
                  <a:pos x="732" y="1582"/>
                </a:cxn>
                <a:cxn ang="0">
                  <a:pos x="540" y="1270"/>
                </a:cxn>
                <a:cxn ang="0">
                  <a:pos x="423" y="1084"/>
                </a:cxn>
                <a:cxn ang="0">
                  <a:pos x="258" y="769"/>
                </a:cxn>
                <a:cxn ang="0">
                  <a:pos x="78" y="322"/>
                </a:cxn>
                <a:cxn ang="0">
                  <a:pos x="0" y="13"/>
                </a:cxn>
              </a:cxnLst>
              <a:rect l="0" t="0" r="r" b="b"/>
              <a:pathLst>
                <a:path w="1390" h="1582">
                  <a:moveTo>
                    <a:pt x="0" y="13"/>
                  </a:moveTo>
                  <a:cubicBezTo>
                    <a:pt x="124" y="0"/>
                    <a:pt x="536" y="5"/>
                    <a:pt x="729" y="49"/>
                  </a:cubicBezTo>
                  <a:cubicBezTo>
                    <a:pt x="922" y="93"/>
                    <a:pt x="1054" y="147"/>
                    <a:pt x="1161" y="277"/>
                  </a:cubicBezTo>
                  <a:cubicBezTo>
                    <a:pt x="1268" y="407"/>
                    <a:pt x="1358" y="661"/>
                    <a:pt x="1374" y="832"/>
                  </a:cubicBezTo>
                  <a:cubicBezTo>
                    <a:pt x="1390" y="1003"/>
                    <a:pt x="1319" y="1188"/>
                    <a:pt x="1257" y="1303"/>
                  </a:cubicBezTo>
                  <a:cubicBezTo>
                    <a:pt x="1195" y="1418"/>
                    <a:pt x="1089" y="1479"/>
                    <a:pt x="1002" y="1525"/>
                  </a:cubicBezTo>
                  <a:cubicBezTo>
                    <a:pt x="915" y="1571"/>
                    <a:pt x="849" y="1579"/>
                    <a:pt x="732" y="1582"/>
                  </a:cubicBezTo>
                  <a:cubicBezTo>
                    <a:pt x="690" y="1487"/>
                    <a:pt x="592" y="1353"/>
                    <a:pt x="540" y="1270"/>
                  </a:cubicBezTo>
                  <a:cubicBezTo>
                    <a:pt x="488" y="1187"/>
                    <a:pt x="470" y="1167"/>
                    <a:pt x="423" y="1084"/>
                  </a:cubicBezTo>
                  <a:cubicBezTo>
                    <a:pt x="376" y="1001"/>
                    <a:pt x="316" y="896"/>
                    <a:pt x="258" y="769"/>
                  </a:cubicBezTo>
                  <a:cubicBezTo>
                    <a:pt x="200" y="642"/>
                    <a:pt x="121" y="448"/>
                    <a:pt x="78" y="322"/>
                  </a:cubicBezTo>
                  <a:cubicBezTo>
                    <a:pt x="35" y="196"/>
                    <a:pt x="16" y="77"/>
                    <a:pt x="0" y="13"/>
                  </a:cubicBezTo>
                  <a:close/>
                </a:path>
              </a:pathLst>
            </a:custGeom>
            <a:solidFill>
              <a:srgbClr val="800000">
                <a:alpha val="86000"/>
              </a:srgbClr>
            </a:solidFill>
            <a:ln w="19050" cap="flat" cmpd="sng">
              <a:solidFill>
                <a:schemeClr val="tx1"/>
              </a:solidFill>
              <a:prstDash val="solid"/>
              <a:round/>
              <a:headEnd type="none" w="med" len="med"/>
              <a:tailEnd type="none" w="med" len="med"/>
            </a:ln>
            <a:effectLst/>
          </p:spPr>
          <p:txBody>
            <a:bodyPr anchor="ctr"/>
            <a:lstStyle/>
            <a:p>
              <a:endParaRPr lang="cs-CZ"/>
            </a:p>
          </p:txBody>
        </p:sp>
        <p:sp>
          <p:nvSpPr>
            <p:cNvPr id="7187" name="Line 19"/>
            <p:cNvSpPr>
              <a:spLocks noChangeShapeType="1"/>
            </p:cNvSpPr>
            <p:nvPr/>
          </p:nvSpPr>
          <p:spPr bwMode="auto">
            <a:xfrm flipH="1">
              <a:off x="3076" y="1218"/>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88" name="Line 20"/>
            <p:cNvSpPr>
              <a:spLocks noChangeShapeType="1"/>
            </p:cNvSpPr>
            <p:nvPr/>
          </p:nvSpPr>
          <p:spPr bwMode="auto">
            <a:xfrm flipH="1">
              <a:off x="2747" y="1219"/>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89" name="Line 21"/>
            <p:cNvSpPr>
              <a:spLocks noChangeShapeType="1"/>
            </p:cNvSpPr>
            <p:nvPr/>
          </p:nvSpPr>
          <p:spPr bwMode="auto">
            <a:xfrm flipH="1">
              <a:off x="3074" y="2791"/>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0" name="Line 22"/>
            <p:cNvSpPr>
              <a:spLocks noChangeShapeType="1"/>
            </p:cNvSpPr>
            <p:nvPr/>
          </p:nvSpPr>
          <p:spPr bwMode="auto">
            <a:xfrm flipH="1">
              <a:off x="2744" y="2791"/>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1" name="Line 23"/>
            <p:cNvSpPr>
              <a:spLocks noChangeShapeType="1"/>
            </p:cNvSpPr>
            <p:nvPr/>
          </p:nvSpPr>
          <p:spPr bwMode="auto">
            <a:xfrm flipH="1">
              <a:off x="2009" y="2794"/>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2" name="Line 24"/>
            <p:cNvSpPr>
              <a:spLocks noChangeShapeType="1"/>
            </p:cNvSpPr>
            <p:nvPr/>
          </p:nvSpPr>
          <p:spPr bwMode="auto">
            <a:xfrm>
              <a:off x="2363" y="1219"/>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3" name="Line 25"/>
            <p:cNvSpPr>
              <a:spLocks noChangeShapeType="1"/>
            </p:cNvSpPr>
            <p:nvPr/>
          </p:nvSpPr>
          <p:spPr bwMode="auto">
            <a:xfrm>
              <a:off x="2157" y="1223"/>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4" name="Line 26"/>
            <p:cNvSpPr>
              <a:spLocks noChangeShapeType="1"/>
            </p:cNvSpPr>
            <p:nvPr/>
          </p:nvSpPr>
          <p:spPr bwMode="auto">
            <a:xfrm>
              <a:off x="3591" y="2786"/>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5" name="Line 27"/>
            <p:cNvSpPr>
              <a:spLocks noChangeShapeType="1"/>
            </p:cNvSpPr>
            <p:nvPr/>
          </p:nvSpPr>
          <p:spPr bwMode="auto">
            <a:xfrm>
              <a:off x="3768" y="2789"/>
              <a:ext cx="45" cy="0"/>
            </a:xfrm>
            <a:prstGeom prst="line">
              <a:avLst/>
            </a:prstGeom>
            <a:noFill/>
            <a:ln w="9525">
              <a:solidFill>
                <a:schemeClr val="tx1"/>
              </a:solidFill>
              <a:round/>
              <a:headEnd/>
              <a:tailEnd type="triangle" w="med" len="med"/>
            </a:ln>
            <a:effectLst/>
          </p:spPr>
          <p:txBody>
            <a:bodyPr anchor="ctr"/>
            <a:lstStyle/>
            <a:p>
              <a:endParaRPr lang="cs-CZ"/>
            </a:p>
          </p:txBody>
        </p:sp>
        <p:sp>
          <p:nvSpPr>
            <p:cNvPr id="7196" name="Line 28"/>
            <p:cNvSpPr>
              <a:spLocks noChangeShapeType="1"/>
            </p:cNvSpPr>
            <p:nvPr/>
          </p:nvSpPr>
          <p:spPr bwMode="auto">
            <a:xfrm rot="3799317">
              <a:off x="2739" y="1699"/>
              <a:ext cx="45" cy="1"/>
            </a:xfrm>
            <a:prstGeom prst="line">
              <a:avLst/>
            </a:prstGeom>
            <a:noFill/>
            <a:ln w="9525">
              <a:solidFill>
                <a:schemeClr val="tx1"/>
              </a:solidFill>
              <a:round/>
              <a:headEnd/>
              <a:tailEnd type="triangle" w="med" len="med"/>
            </a:ln>
            <a:effectLst/>
          </p:spPr>
          <p:txBody>
            <a:bodyPr anchor="ctr"/>
            <a:lstStyle/>
            <a:p>
              <a:endParaRPr lang="cs-CZ"/>
            </a:p>
          </p:txBody>
        </p:sp>
        <p:sp>
          <p:nvSpPr>
            <p:cNvPr id="7197" name="Line 29"/>
            <p:cNvSpPr>
              <a:spLocks noChangeShapeType="1"/>
            </p:cNvSpPr>
            <p:nvPr/>
          </p:nvSpPr>
          <p:spPr bwMode="auto">
            <a:xfrm>
              <a:off x="2122" y="1221"/>
              <a:ext cx="846" cy="0"/>
            </a:xfrm>
            <a:prstGeom prst="line">
              <a:avLst/>
            </a:prstGeom>
            <a:noFill/>
            <a:ln w="19050">
              <a:solidFill>
                <a:schemeClr val="tx1"/>
              </a:solidFill>
              <a:round/>
              <a:headEnd/>
              <a:tailEnd/>
            </a:ln>
            <a:effectLst/>
          </p:spPr>
          <p:txBody>
            <a:bodyPr anchor="ctr"/>
            <a:lstStyle/>
            <a:p>
              <a:endParaRPr lang="cs-CZ"/>
            </a:p>
          </p:txBody>
        </p:sp>
        <p:sp>
          <p:nvSpPr>
            <p:cNvPr id="7198" name="Line 30"/>
            <p:cNvSpPr>
              <a:spLocks noChangeShapeType="1"/>
            </p:cNvSpPr>
            <p:nvPr/>
          </p:nvSpPr>
          <p:spPr bwMode="auto">
            <a:xfrm flipH="1">
              <a:off x="2029" y="2790"/>
              <a:ext cx="1671" cy="0"/>
            </a:xfrm>
            <a:prstGeom prst="line">
              <a:avLst/>
            </a:prstGeom>
            <a:noFill/>
            <a:ln w="19050">
              <a:solidFill>
                <a:schemeClr val="tx1"/>
              </a:solidFill>
              <a:round/>
              <a:headEnd/>
              <a:tailEnd/>
            </a:ln>
            <a:effectLst/>
          </p:spPr>
          <p:txBody>
            <a:bodyPr anchor="ctr"/>
            <a:lstStyle/>
            <a:p>
              <a:endParaRPr lang="cs-CZ"/>
            </a:p>
          </p:txBody>
        </p:sp>
        <p:sp>
          <p:nvSpPr>
            <p:cNvPr id="7199" name="Freeform 31"/>
            <p:cNvSpPr>
              <a:spLocks/>
            </p:cNvSpPr>
            <p:nvPr/>
          </p:nvSpPr>
          <p:spPr bwMode="auto">
            <a:xfrm>
              <a:off x="2602" y="1218"/>
              <a:ext cx="384" cy="954"/>
            </a:xfrm>
            <a:custGeom>
              <a:avLst/>
              <a:gdLst/>
              <a:ahLst/>
              <a:cxnLst>
                <a:cxn ang="0">
                  <a:pos x="0" y="0"/>
                </a:cxn>
                <a:cxn ang="0">
                  <a:pos x="165" y="501"/>
                </a:cxn>
                <a:cxn ang="0">
                  <a:pos x="384" y="954"/>
                </a:cxn>
              </a:cxnLst>
              <a:rect l="0" t="0" r="r" b="b"/>
              <a:pathLst>
                <a:path w="384" h="954">
                  <a:moveTo>
                    <a:pt x="0" y="0"/>
                  </a:moveTo>
                  <a:cubicBezTo>
                    <a:pt x="28" y="84"/>
                    <a:pt x="101" y="342"/>
                    <a:pt x="165" y="501"/>
                  </a:cubicBezTo>
                  <a:cubicBezTo>
                    <a:pt x="229" y="660"/>
                    <a:pt x="338" y="860"/>
                    <a:pt x="384" y="954"/>
                  </a:cubicBezTo>
                </a:path>
              </a:pathLst>
            </a:custGeom>
            <a:noFill/>
            <a:ln w="19050" cap="flat" cmpd="sng">
              <a:solidFill>
                <a:schemeClr val="tx1"/>
              </a:solidFill>
              <a:prstDash val="solid"/>
              <a:round/>
              <a:headEnd type="none" w="med" len="med"/>
              <a:tailEnd type="none" w="med" len="med"/>
            </a:ln>
            <a:effectLst/>
          </p:spPr>
          <p:txBody>
            <a:bodyPr anchor="ctr"/>
            <a:lstStyle/>
            <a:p>
              <a:endParaRPr lang="cs-CZ"/>
            </a:p>
          </p:txBody>
        </p:sp>
        <p:sp>
          <p:nvSpPr>
            <p:cNvPr id="7200" name="Text Box 32"/>
            <p:cNvSpPr txBox="1">
              <a:spLocks noChangeArrowheads="1"/>
            </p:cNvSpPr>
            <p:nvPr/>
          </p:nvSpPr>
          <p:spPr bwMode="auto">
            <a:xfrm>
              <a:off x="1209" y="784"/>
              <a:ext cx="480" cy="192"/>
            </a:xfrm>
            <a:prstGeom prst="rect">
              <a:avLst/>
            </a:prstGeom>
            <a:noFill/>
            <a:ln w="9525" algn="ctr">
              <a:noFill/>
              <a:miter lim="800000"/>
              <a:headEnd/>
              <a:tailEnd/>
            </a:ln>
            <a:effectLst/>
          </p:spPr>
          <p:txBody>
            <a:bodyPr>
              <a:spAutoFit/>
            </a:bodyPr>
            <a:lstStyle/>
            <a:p>
              <a:pPr algn="ctr">
                <a:spcBef>
                  <a:spcPct val="50000"/>
                </a:spcBef>
              </a:pPr>
              <a:r>
                <a:rPr lang="en-US" sz="1400" b="1">
                  <a:latin typeface="Tahoma" pitchFamily="34" charset="0"/>
                </a:rPr>
                <a:t>saliva</a:t>
              </a:r>
              <a:endParaRPr lang="cs-CZ" sz="1400" b="1">
                <a:latin typeface="Tahoma" pitchFamily="34" charset="0"/>
              </a:endParaRPr>
            </a:p>
          </p:txBody>
        </p:sp>
        <p:sp>
          <p:nvSpPr>
            <p:cNvPr id="7201" name="Text Box 33"/>
            <p:cNvSpPr txBox="1">
              <a:spLocks noChangeArrowheads="1"/>
            </p:cNvSpPr>
            <p:nvPr/>
          </p:nvSpPr>
          <p:spPr bwMode="auto">
            <a:xfrm>
              <a:off x="1754" y="783"/>
              <a:ext cx="528" cy="192"/>
            </a:xfrm>
            <a:prstGeom prst="rect">
              <a:avLst/>
            </a:prstGeom>
            <a:noFill/>
            <a:ln w="9525" algn="ctr">
              <a:noFill/>
              <a:miter lim="800000"/>
              <a:headEnd/>
              <a:tailEnd/>
            </a:ln>
            <a:effectLst/>
          </p:spPr>
          <p:txBody>
            <a:bodyPr>
              <a:spAutoFit/>
            </a:bodyPr>
            <a:lstStyle/>
            <a:p>
              <a:pPr algn="ctr">
                <a:spcBef>
                  <a:spcPct val="50000"/>
                </a:spcBef>
              </a:pPr>
              <a:r>
                <a:rPr lang="en-US" sz="1400" b="1">
                  <a:latin typeface="Tahoma" pitchFamily="34" charset="0"/>
                </a:rPr>
                <a:t>plaque</a:t>
              </a:r>
              <a:endParaRPr lang="cs-CZ" sz="1400" b="1">
                <a:latin typeface="Tahoma" pitchFamily="34" charset="0"/>
              </a:endParaRPr>
            </a:p>
          </p:txBody>
        </p:sp>
        <p:sp>
          <p:nvSpPr>
            <p:cNvPr id="7202" name="Text Box 34"/>
            <p:cNvSpPr txBox="1">
              <a:spLocks noChangeArrowheads="1"/>
            </p:cNvSpPr>
            <p:nvPr/>
          </p:nvSpPr>
          <p:spPr bwMode="auto">
            <a:xfrm>
              <a:off x="2300" y="647"/>
              <a:ext cx="606" cy="326"/>
            </a:xfrm>
            <a:prstGeom prst="rect">
              <a:avLst/>
            </a:prstGeom>
            <a:noFill/>
            <a:ln w="9525" algn="ctr">
              <a:noFill/>
              <a:miter lim="800000"/>
              <a:headEnd/>
              <a:tailEnd/>
            </a:ln>
            <a:effectLst/>
          </p:spPr>
          <p:txBody>
            <a:bodyPr>
              <a:spAutoFit/>
            </a:bodyPr>
            <a:lstStyle/>
            <a:p>
              <a:pPr algn="ctr">
                <a:spcBef>
                  <a:spcPct val="50000"/>
                </a:spcBef>
              </a:pPr>
              <a:r>
                <a:rPr lang="en-US" sz="1400" b="1">
                  <a:latin typeface="Tahoma" pitchFamily="34" charset="0"/>
                </a:rPr>
                <a:t>surface</a:t>
              </a:r>
              <a:br>
                <a:rPr lang="en-US" sz="1400" b="1">
                  <a:latin typeface="Tahoma" pitchFamily="34" charset="0"/>
                </a:rPr>
              </a:br>
              <a:r>
                <a:rPr lang="en-US" sz="1400" b="1">
                  <a:latin typeface="Tahoma" pitchFamily="34" charset="0"/>
                </a:rPr>
                <a:t>enamel</a:t>
              </a:r>
              <a:endParaRPr lang="cs-CZ" sz="1400" b="1">
                <a:latin typeface="Tahoma" pitchFamily="34" charset="0"/>
              </a:endParaRPr>
            </a:p>
          </p:txBody>
        </p:sp>
        <p:sp>
          <p:nvSpPr>
            <p:cNvPr id="7203" name="Text Box 35"/>
            <p:cNvSpPr txBox="1">
              <a:spLocks noChangeArrowheads="1"/>
            </p:cNvSpPr>
            <p:nvPr/>
          </p:nvSpPr>
          <p:spPr bwMode="auto">
            <a:xfrm>
              <a:off x="3006" y="794"/>
              <a:ext cx="762" cy="326"/>
            </a:xfrm>
            <a:prstGeom prst="rect">
              <a:avLst/>
            </a:prstGeom>
            <a:noFill/>
            <a:ln w="9525" algn="ctr">
              <a:noFill/>
              <a:miter lim="800000"/>
              <a:headEnd/>
              <a:tailEnd/>
            </a:ln>
            <a:effectLst/>
          </p:spPr>
          <p:txBody>
            <a:bodyPr>
              <a:spAutoFit/>
            </a:bodyPr>
            <a:lstStyle/>
            <a:p>
              <a:pPr>
                <a:spcBef>
                  <a:spcPct val="50000"/>
                </a:spcBef>
              </a:pPr>
              <a:r>
                <a:rPr lang="en-US" sz="1400" b="1">
                  <a:latin typeface="Tahoma" pitchFamily="34" charset="0"/>
                </a:rPr>
                <a:t>subsurface</a:t>
              </a:r>
              <a:br>
                <a:rPr lang="en-US" sz="1400" b="1">
                  <a:latin typeface="Tahoma" pitchFamily="34" charset="0"/>
                </a:rPr>
              </a:br>
              <a:r>
                <a:rPr lang="en-US" sz="1400" b="1">
                  <a:latin typeface="Tahoma" pitchFamily="34" charset="0"/>
                </a:rPr>
                <a:t>enamel</a:t>
              </a:r>
              <a:endParaRPr lang="cs-CZ" sz="1400" b="1">
                <a:latin typeface="Tahoma" pitchFamily="34" charset="0"/>
              </a:endParaRPr>
            </a:p>
          </p:txBody>
        </p:sp>
        <p:sp>
          <p:nvSpPr>
            <p:cNvPr id="7204" name="Text Box 36"/>
            <p:cNvSpPr txBox="1">
              <a:spLocks noChangeArrowheads="1"/>
            </p:cNvSpPr>
            <p:nvPr/>
          </p:nvSpPr>
          <p:spPr bwMode="auto">
            <a:xfrm>
              <a:off x="4236" y="824"/>
              <a:ext cx="1164" cy="326"/>
            </a:xfrm>
            <a:prstGeom prst="rect">
              <a:avLst/>
            </a:prstGeom>
            <a:noFill/>
            <a:ln w="9525" algn="ctr">
              <a:noFill/>
              <a:miter lim="800000"/>
              <a:headEnd/>
              <a:tailEnd/>
            </a:ln>
            <a:effectLst/>
          </p:spPr>
          <p:txBody>
            <a:bodyPr>
              <a:spAutoFit/>
            </a:bodyPr>
            <a:lstStyle/>
            <a:p>
              <a:pPr>
                <a:spcBef>
                  <a:spcPct val="50000"/>
                </a:spcBef>
              </a:pPr>
              <a:r>
                <a:rPr lang="en-US" sz="1400" b="1">
                  <a:latin typeface="Tahoma" pitchFamily="34" charset="0"/>
                </a:rPr>
                <a:t>A = organic acid</a:t>
              </a:r>
              <a:br>
                <a:rPr lang="en-US" sz="1400" b="1">
                  <a:latin typeface="Tahoma" pitchFamily="34" charset="0"/>
                </a:rPr>
              </a:br>
              <a:r>
                <a:rPr lang="en-US" sz="1400" b="1">
                  <a:latin typeface="Tahoma" pitchFamily="34" charset="0"/>
                </a:rPr>
                <a:t>M = mineral</a:t>
              </a:r>
              <a:endParaRPr lang="cs-CZ" sz="1400" b="1">
                <a:latin typeface="Tahoma" pitchFamily="34" charset="0"/>
              </a:endParaRPr>
            </a:p>
          </p:txBody>
        </p:sp>
        <p:sp>
          <p:nvSpPr>
            <p:cNvPr id="7205" name="Text Box 37"/>
            <p:cNvSpPr txBox="1">
              <a:spLocks noChangeArrowheads="1"/>
            </p:cNvSpPr>
            <p:nvPr/>
          </p:nvSpPr>
          <p:spPr bwMode="auto">
            <a:xfrm>
              <a:off x="1750" y="2688"/>
              <a:ext cx="222" cy="198"/>
            </a:xfrm>
            <a:prstGeom prst="rect">
              <a:avLst/>
            </a:prstGeom>
            <a:noFill/>
            <a:ln w="9525" algn="ctr">
              <a:solidFill>
                <a:schemeClr val="tx1"/>
              </a:solidFill>
              <a:miter lim="800000"/>
              <a:headEnd/>
              <a:tailEnd/>
            </a:ln>
            <a:effectLst/>
          </p:spPr>
          <p:txBody>
            <a:bodyPr>
              <a:spAutoFit/>
            </a:bodyPr>
            <a:lstStyle/>
            <a:p>
              <a:pPr>
                <a:spcBef>
                  <a:spcPct val="50000"/>
                </a:spcBef>
              </a:pPr>
              <a:r>
                <a:rPr lang="en-US" sz="1400" b="1">
                  <a:latin typeface="Tahoma" pitchFamily="34" charset="0"/>
                </a:rPr>
                <a:t>M</a:t>
              </a:r>
              <a:endParaRPr lang="cs-CZ" sz="1400" b="1">
                <a:latin typeface="Tahoma" pitchFamily="34" charset="0"/>
              </a:endParaRPr>
            </a:p>
          </p:txBody>
        </p:sp>
        <p:sp>
          <p:nvSpPr>
            <p:cNvPr id="7206" name="Text Box 38"/>
            <p:cNvSpPr txBox="1">
              <a:spLocks noChangeArrowheads="1"/>
            </p:cNvSpPr>
            <p:nvPr/>
          </p:nvSpPr>
          <p:spPr bwMode="auto">
            <a:xfrm>
              <a:off x="1868" y="1120"/>
              <a:ext cx="222" cy="198"/>
            </a:xfrm>
            <a:prstGeom prst="rect">
              <a:avLst/>
            </a:prstGeom>
            <a:noFill/>
            <a:ln w="9525" algn="ctr">
              <a:solidFill>
                <a:schemeClr val="tx1"/>
              </a:solidFill>
              <a:miter lim="800000"/>
              <a:headEnd/>
              <a:tailEnd/>
            </a:ln>
            <a:effectLst/>
          </p:spPr>
          <p:txBody>
            <a:bodyPr>
              <a:spAutoFit/>
            </a:bodyPr>
            <a:lstStyle/>
            <a:p>
              <a:pPr>
                <a:spcBef>
                  <a:spcPct val="50000"/>
                </a:spcBef>
              </a:pPr>
              <a:r>
                <a:rPr lang="en-US" sz="1400" b="1">
                  <a:latin typeface="Tahoma" pitchFamily="34" charset="0"/>
                </a:rPr>
                <a:t>A</a:t>
              </a:r>
              <a:endParaRPr lang="cs-CZ" sz="1400" b="1">
                <a:latin typeface="Tahoma" pitchFamily="34" charset="0"/>
              </a:endParaRPr>
            </a:p>
          </p:txBody>
        </p:sp>
        <p:sp>
          <p:nvSpPr>
            <p:cNvPr id="7207" name="Text Box 39"/>
            <p:cNvSpPr txBox="1">
              <a:spLocks noChangeArrowheads="1"/>
            </p:cNvSpPr>
            <p:nvPr/>
          </p:nvSpPr>
          <p:spPr bwMode="auto">
            <a:xfrm>
              <a:off x="3092" y="1306"/>
              <a:ext cx="222" cy="198"/>
            </a:xfrm>
            <a:prstGeom prst="rect">
              <a:avLst/>
            </a:prstGeom>
            <a:noFill/>
            <a:ln w="9525" algn="ctr">
              <a:solidFill>
                <a:schemeClr val="tx1"/>
              </a:solidFill>
              <a:miter lim="800000"/>
              <a:headEnd/>
              <a:tailEnd/>
            </a:ln>
            <a:effectLst/>
          </p:spPr>
          <p:txBody>
            <a:bodyPr>
              <a:spAutoFit/>
            </a:bodyPr>
            <a:lstStyle/>
            <a:p>
              <a:pPr>
                <a:spcBef>
                  <a:spcPct val="50000"/>
                </a:spcBef>
              </a:pPr>
              <a:r>
                <a:rPr lang="en-US" sz="1400" b="1">
                  <a:latin typeface="Tahoma" pitchFamily="34" charset="0"/>
                </a:rPr>
                <a:t>M</a:t>
              </a:r>
              <a:endParaRPr lang="cs-CZ" sz="1400" b="1">
                <a:latin typeface="Tahoma" pitchFamily="34" charset="0"/>
              </a:endParaRPr>
            </a:p>
          </p:txBody>
        </p:sp>
        <p:sp>
          <p:nvSpPr>
            <p:cNvPr id="7208" name="Text Box 40"/>
            <p:cNvSpPr txBox="1">
              <a:spLocks noChangeArrowheads="1"/>
            </p:cNvSpPr>
            <p:nvPr/>
          </p:nvSpPr>
          <p:spPr bwMode="auto">
            <a:xfrm>
              <a:off x="3690" y="2468"/>
              <a:ext cx="222" cy="198"/>
            </a:xfrm>
            <a:prstGeom prst="rect">
              <a:avLst/>
            </a:prstGeom>
            <a:noFill/>
            <a:ln w="9525" algn="ctr">
              <a:solidFill>
                <a:schemeClr val="tx1"/>
              </a:solidFill>
              <a:miter lim="800000"/>
              <a:headEnd/>
              <a:tailEnd/>
            </a:ln>
            <a:effectLst/>
          </p:spPr>
          <p:txBody>
            <a:bodyPr>
              <a:spAutoFit/>
            </a:bodyPr>
            <a:lstStyle/>
            <a:p>
              <a:pPr>
                <a:spcBef>
                  <a:spcPct val="50000"/>
                </a:spcBef>
              </a:pPr>
              <a:r>
                <a:rPr lang="en-US" sz="1400" b="1">
                  <a:latin typeface="Tahoma" pitchFamily="34" charset="0"/>
                </a:rPr>
                <a:t>A</a:t>
              </a:r>
              <a:endParaRPr lang="cs-CZ" sz="1400" b="1">
                <a:latin typeface="Tahoma" pitchFamily="34" charset="0"/>
              </a:endParaRPr>
            </a:p>
          </p:txBody>
        </p:sp>
        <p:sp>
          <p:nvSpPr>
            <p:cNvPr id="7209" name="Text Box 41"/>
            <p:cNvSpPr txBox="1">
              <a:spLocks noChangeArrowheads="1"/>
            </p:cNvSpPr>
            <p:nvPr/>
          </p:nvSpPr>
          <p:spPr bwMode="auto">
            <a:xfrm>
              <a:off x="3372" y="1730"/>
              <a:ext cx="828" cy="332"/>
            </a:xfrm>
            <a:prstGeom prst="rect">
              <a:avLst/>
            </a:prstGeom>
            <a:noFill/>
            <a:ln w="9525" algn="ctr">
              <a:solidFill>
                <a:schemeClr val="tx1"/>
              </a:solidFill>
              <a:miter lim="800000"/>
              <a:headEnd/>
              <a:tailEnd/>
            </a:ln>
            <a:effectLst/>
          </p:spPr>
          <p:txBody>
            <a:bodyPr>
              <a:spAutoFit/>
            </a:bodyPr>
            <a:lstStyle/>
            <a:p>
              <a:pPr>
                <a:spcBef>
                  <a:spcPct val="50000"/>
                </a:spcBef>
              </a:pPr>
              <a:r>
                <a:rPr lang="en-US" sz="1400" b="1">
                  <a:latin typeface="Tahoma" pitchFamily="34" charset="0"/>
                </a:rPr>
                <a:t>DEMINERA-LIZATION</a:t>
              </a:r>
              <a:endParaRPr lang="cs-CZ" sz="1400" b="1">
                <a:latin typeface="Tahoma" pitchFamily="34" charset="0"/>
              </a:endParaRPr>
            </a:p>
          </p:txBody>
        </p:sp>
        <p:sp>
          <p:nvSpPr>
            <p:cNvPr id="7210" name="Text Box 42"/>
            <p:cNvSpPr txBox="1">
              <a:spLocks noChangeArrowheads="1"/>
            </p:cNvSpPr>
            <p:nvPr/>
          </p:nvSpPr>
          <p:spPr bwMode="auto">
            <a:xfrm>
              <a:off x="2933" y="2208"/>
              <a:ext cx="586" cy="519"/>
            </a:xfrm>
            <a:prstGeom prst="rect">
              <a:avLst/>
            </a:prstGeom>
            <a:noFill/>
            <a:ln w="9525" algn="ctr">
              <a:noFill/>
              <a:miter lim="800000"/>
              <a:headEnd/>
              <a:tailEnd/>
            </a:ln>
            <a:effectLst/>
          </p:spPr>
          <p:txBody>
            <a:bodyPr>
              <a:spAutoFit/>
            </a:bodyPr>
            <a:lstStyle/>
            <a:p>
              <a:pPr>
                <a:spcBef>
                  <a:spcPct val="50000"/>
                </a:spcBef>
              </a:pPr>
              <a:r>
                <a:rPr lang="cs-CZ" sz="1200">
                  <a:latin typeface="Tahoma" pitchFamily="34" charset="0"/>
                </a:rPr>
                <a:t>HA</a:t>
              </a:r>
            </a:p>
            <a:p>
              <a:pPr>
                <a:spcBef>
                  <a:spcPct val="50000"/>
                </a:spcBef>
              </a:pPr>
              <a:r>
                <a:rPr lang="cs-CZ" sz="1200">
                  <a:latin typeface="Tahoma" pitchFamily="34" charset="0"/>
                </a:rPr>
                <a:t>    FA</a:t>
              </a:r>
            </a:p>
            <a:p>
              <a:pPr>
                <a:spcBef>
                  <a:spcPct val="50000"/>
                </a:spcBef>
              </a:pPr>
              <a:r>
                <a:rPr lang="cs-CZ" sz="1200">
                  <a:latin typeface="Tahoma" pitchFamily="34" charset="0"/>
                </a:rPr>
                <a:t>       DPD</a:t>
              </a:r>
            </a:p>
          </p:txBody>
        </p:sp>
      </p:grpSp>
      <p:sp>
        <p:nvSpPr>
          <p:cNvPr id="4" name="Zástupný symbol pro číslo snímku 3">
            <a:extLst>
              <a:ext uri="{FF2B5EF4-FFF2-40B4-BE49-F238E27FC236}">
                <a16:creationId xmlns:a16="http://schemas.microsoft.com/office/drawing/2014/main" id="{B95B6D73-AFFC-4FA0-8651-DD8B78FBF878}"/>
              </a:ext>
            </a:extLst>
          </p:cNvPr>
          <p:cNvSpPr>
            <a:spLocks noGrp="1"/>
          </p:cNvSpPr>
          <p:nvPr>
            <p:ph type="sldNum" sz="quarter" idx="12"/>
          </p:nvPr>
        </p:nvSpPr>
        <p:spPr/>
        <p:txBody>
          <a:bodyPr/>
          <a:lstStyle/>
          <a:p>
            <a:fld id="{7099C05E-E29E-467B-B6CF-52639DB6B15B}" type="slidenum">
              <a:rPr lang="cs-CZ" smtClean="0"/>
              <a:pPr/>
              <a:t>12</a:t>
            </a:fld>
            <a:endParaRPr lang="cs-CZ"/>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64118E1-1BCD-419A-A9F6-5111365A8079}"/>
              </a:ext>
            </a:extLst>
          </p:cNvPr>
          <p:cNvSpPr>
            <a:spLocks noGrp="1"/>
          </p:cNvSpPr>
          <p:nvPr>
            <p:ph type="sldNum" sz="quarter" idx="12"/>
          </p:nvPr>
        </p:nvSpPr>
        <p:spPr/>
        <p:txBody>
          <a:bodyPr/>
          <a:lstStyle/>
          <a:p>
            <a:fld id="{7099C05E-E29E-467B-B6CF-52639DB6B15B}" type="slidenum">
              <a:rPr lang="cs-CZ" smtClean="0"/>
              <a:pPr/>
              <a:t>13</a:t>
            </a:fld>
            <a:endParaRPr lang="cs-CZ"/>
          </a:p>
        </p:txBody>
      </p:sp>
      <p:pic>
        <p:nvPicPr>
          <p:cNvPr id="5" name="Obrázek 4" descr="Obsah obrázku hra&#10;&#10;Popis byl vytvořen automaticky">
            <a:extLst>
              <a:ext uri="{FF2B5EF4-FFF2-40B4-BE49-F238E27FC236}">
                <a16:creationId xmlns:a16="http://schemas.microsoft.com/office/drawing/2014/main" id="{52CA8B8E-CB83-4699-8B53-697E2B7D2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956" y="1071449"/>
            <a:ext cx="5788088" cy="47151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95438" y="430213"/>
            <a:ext cx="5951537" cy="5951537"/>
            <a:chOff x="1000" y="271"/>
            <a:chExt cx="3749" cy="3749"/>
          </a:xfrm>
        </p:grpSpPr>
        <p:sp>
          <p:nvSpPr>
            <p:cNvPr id="9219" name="Oval 3"/>
            <p:cNvSpPr>
              <a:spLocks noChangeArrowheads="1"/>
            </p:cNvSpPr>
            <p:nvPr/>
          </p:nvSpPr>
          <p:spPr bwMode="auto">
            <a:xfrm>
              <a:off x="1000" y="271"/>
              <a:ext cx="3749" cy="3749"/>
            </a:xfrm>
            <a:prstGeom prst="ellipse">
              <a:avLst/>
            </a:prstGeom>
            <a:solidFill>
              <a:schemeClr val="accent1">
                <a:alpha val="50000"/>
              </a:schemeClr>
            </a:solidFill>
            <a:ln w="57150" algn="ctr">
              <a:solidFill>
                <a:schemeClr val="tx1"/>
              </a:solidFill>
              <a:round/>
              <a:headEnd/>
              <a:tailEnd/>
            </a:ln>
            <a:effectLst/>
          </p:spPr>
          <p:txBody>
            <a:bodyPr wrap="none" anchor="ctr"/>
            <a:lstStyle/>
            <a:p>
              <a:endParaRPr lang="cs-CZ"/>
            </a:p>
          </p:txBody>
        </p:sp>
        <p:sp>
          <p:nvSpPr>
            <p:cNvPr id="9220" name="Oval 4"/>
            <p:cNvSpPr>
              <a:spLocks noChangeArrowheads="1"/>
            </p:cNvSpPr>
            <p:nvPr/>
          </p:nvSpPr>
          <p:spPr bwMode="auto">
            <a:xfrm>
              <a:off x="1553" y="834"/>
              <a:ext cx="2644" cy="2644"/>
            </a:xfrm>
            <a:prstGeom prst="ellipse">
              <a:avLst/>
            </a:prstGeom>
            <a:solidFill>
              <a:srgbClr val="FFCC00">
                <a:alpha val="50000"/>
              </a:srgbClr>
            </a:solidFill>
            <a:ln w="19050" algn="ctr">
              <a:solidFill>
                <a:schemeClr val="tx1"/>
              </a:solidFill>
              <a:round/>
              <a:headEnd/>
              <a:tailEnd/>
            </a:ln>
            <a:effectLst/>
          </p:spPr>
          <p:txBody>
            <a:bodyPr wrap="none" anchor="ctr"/>
            <a:lstStyle/>
            <a:p>
              <a:endParaRPr lang="cs-CZ"/>
            </a:p>
          </p:txBody>
        </p:sp>
        <p:sp>
          <p:nvSpPr>
            <p:cNvPr id="9221" name="Oval 5"/>
            <p:cNvSpPr>
              <a:spLocks noChangeAspect="1" noChangeArrowheads="1"/>
            </p:cNvSpPr>
            <p:nvPr/>
          </p:nvSpPr>
          <p:spPr bwMode="auto">
            <a:xfrm>
              <a:off x="2146" y="1129"/>
              <a:ext cx="730" cy="730"/>
            </a:xfrm>
            <a:prstGeom prst="ellipse">
              <a:avLst/>
            </a:prstGeom>
            <a:solidFill>
              <a:srgbClr val="FF9900">
                <a:alpha val="50000"/>
              </a:srgbClr>
            </a:solidFill>
            <a:ln w="19050" algn="ctr">
              <a:solidFill>
                <a:schemeClr val="tx1"/>
              </a:solidFill>
              <a:round/>
              <a:headEnd/>
              <a:tailEnd/>
            </a:ln>
            <a:effectLst/>
          </p:spPr>
          <p:txBody>
            <a:bodyPr wrap="none" anchor="ctr"/>
            <a:lstStyle/>
            <a:p>
              <a:endParaRPr lang="cs-CZ"/>
            </a:p>
          </p:txBody>
        </p:sp>
        <p:sp>
          <p:nvSpPr>
            <p:cNvPr id="9222" name="Oval 6"/>
            <p:cNvSpPr>
              <a:spLocks noChangeAspect="1" noChangeArrowheads="1"/>
            </p:cNvSpPr>
            <p:nvPr/>
          </p:nvSpPr>
          <p:spPr bwMode="auto">
            <a:xfrm>
              <a:off x="2879" y="1130"/>
              <a:ext cx="730" cy="730"/>
            </a:xfrm>
            <a:prstGeom prst="ellipse">
              <a:avLst/>
            </a:prstGeom>
            <a:solidFill>
              <a:schemeClr val="tx2">
                <a:alpha val="50000"/>
              </a:schemeClr>
            </a:solidFill>
            <a:ln w="19050" algn="ctr">
              <a:solidFill>
                <a:schemeClr val="tx1"/>
              </a:solidFill>
              <a:round/>
              <a:headEnd/>
              <a:tailEnd/>
            </a:ln>
            <a:effectLst/>
          </p:spPr>
          <p:txBody>
            <a:bodyPr wrap="none" anchor="ctr"/>
            <a:lstStyle/>
            <a:p>
              <a:endParaRPr lang="cs-CZ"/>
            </a:p>
          </p:txBody>
        </p:sp>
        <p:sp>
          <p:nvSpPr>
            <p:cNvPr id="9223" name="Oval 7"/>
            <p:cNvSpPr>
              <a:spLocks noChangeAspect="1" noChangeArrowheads="1"/>
            </p:cNvSpPr>
            <p:nvPr/>
          </p:nvSpPr>
          <p:spPr bwMode="auto">
            <a:xfrm>
              <a:off x="2217" y="2459"/>
              <a:ext cx="730" cy="730"/>
            </a:xfrm>
            <a:prstGeom prst="ellipse">
              <a:avLst/>
            </a:prstGeom>
            <a:solidFill>
              <a:srgbClr val="FF9900">
                <a:alpha val="50000"/>
              </a:srgbClr>
            </a:solidFill>
            <a:ln w="19050" algn="ctr">
              <a:solidFill>
                <a:schemeClr val="tx1"/>
              </a:solidFill>
              <a:round/>
              <a:headEnd/>
              <a:tailEnd/>
            </a:ln>
            <a:effectLst/>
          </p:spPr>
          <p:txBody>
            <a:bodyPr wrap="none" anchor="ctr"/>
            <a:lstStyle/>
            <a:p>
              <a:endParaRPr lang="cs-CZ"/>
            </a:p>
          </p:txBody>
        </p:sp>
        <p:sp>
          <p:nvSpPr>
            <p:cNvPr id="9224" name="Oval 8"/>
            <p:cNvSpPr>
              <a:spLocks noChangeAspect="1" noChangeArrowheads="1"/>
            </p:cNvSpPr>
            <p:nvPr/>
          </p:nvSpPr>
          <p:spPr bwMode="auto">
            <a:xfrm>
              <a:off x="2800" y="2460"/>
              <a:ext cx="730" cy="730"/>
            </a:xfrm>
            <a:prstGeom prst="ellipse">
              <a:avLst/>
            </a:prstGeom>
            <a:solidFill>
              <a:schemeClr val="tx2">
                <a:alpha val="50000"/>
              </a:schemeClr>
            </a:solidFill>
            <a:ln w="19050" algn="ctr">
              <a:solidFill>
                <a:schemeClr val="tx1"/>
              </a:solidFill>
              <a:round/>
              <a:headEnd/>
              <a:tailEnd/>
            </a:ln>
            <a:effectLst/>
          </p:spPr>
          <p:txBody>
            <a:bodyPr wrap="none" anchor="ctr"/>
            <a:lstStyle/>
            <a:p>
              <a:endParaRPr lang="cs-CZ"/>
            </a:p>
          </p:txBody>
        </p:sp>
        <p:sp>
          <p:nvSpPr>
            <p:cNvPr id="9225" name="Text Box 9"/>
            <p:cNvSpPr txBox="1">
              <a:spLocks noChangeArrowheads="1"/>
            </p:cNvSpPr>
            <p:nvPr/>
          </p:nvSpPr>
          <p:spPr bwMode="auto">
            <a:xfrm>
              <a:off x="2486" y="461"/>
              <a:ext cx="782" cy="173"/>
            </a:xfrm>
            <a:prstGeom prst="rect">
              <a:avLst/>
            </a:prstGeom>
            <a:noFill/>
            <a:ln w="9525" algn="ctr">
              <a:noFill/>
              <a:miter lim="800000"/>
              <a:headEnd/>
              <a:tailEnd/>
            </a:ln>
            <a:effectLst/>
          </p:spPr>
          <p:txBody>
            <a:bodyPr>
              <a:spAutoFit/>
            </a:bodyPr>
            <a:lstStyle/>
            <a:p>
              <a:pPr algn="ctr">
                <a:spcBef>
                  <a:spcPct val="50000"/>
                </a:spcBef>
              </a:pPr>
              <a:r>
                <a:rPr lang="cs-CZ" sz="1200" b="1">
                  <a:latin typeface="Tahoma" pitchFamily="34" charset="0"/>
                </a:rPr>
                <a:t>„Social class“</a:t>
              </a:r>
            </a:p>
          </p:txBody>
        </p:sp>
        <p:sp>
          <p:nvSpPr>
            <p:cNvPr id="9226" name="Text Box 10"/>
            <p:cNvSpPr txBox="1">
              <a:spLocks noChangeArrowheads="1"/>
            </p:cNvSpPr>
            <p:nvPr/>
          </p:nvSpPr>
          <p:spPr bwMode="auto">
            <a:xfrm>
              <a:off x="1151" y="1197"/>
              <a:ext cx="782" cy="173"/>
            </a:xfrm>
            <a:prstGeom prst="rect">
              <a:avLst/>
            </a:prstGeom>
            <a:noFill/>
            <a:ln w="9525" algn="ctr">
              <a:noFill/>
              <a:miter lim="800000"/>
              <a:headEnd/>
              <a:tailEnd/>
            </a:ln>
            <a:effectLst/>
          </p:spPr>
          <p:txBody>
            <a:bodyPr>
              <a:spAutoFit/>
            </a:bodyPr>
            <a:lstStyle/>
            <a:p>
              <a:pPr algn="ctr">
                <a:spcBef>
                  <a:spcPct val="50000"/>
                </a:spcBef>
              </a:pPr>
              <a:r>
                <a:rPr lang="cs-CZ" sz="1200" b="1">
                  <a:latin typeface="Tahoma" pitchFamily="34" charset="0"/>
                </a:rPr>
                <a:t>Education</a:t>
              </a:r>
            </a:p>
          </p:txBody>
        </p:sp>
        <p:sp>
          <p:nvSpPr>
            <p:cNvPr id="9227" name="Text Box 11"/>
            <p:cNvSpPr txBox="1">
              <a:spLocks noChangeArrowheads="1"/>
            </p:cNvSpPr>
            <p:nvPr/>
          </p:nvSpPr>
          <p:spPr bwMode="auto">
            <a:xfrm>
              <a:off x="3853" y="1202"/>
              <a:ext cx="782" cy="173"/>
            </a:xfrm>
            <a:prstGeom prst="rect">
              <a:avLst/>
            </a:prstGeom>
            <a:noFill/>
            <a:ln w="9525" algn="ctr">
              <a:noFill/>
              <a:miter lim="800000"/>
              <a:headEnd/>
              <a:tailEnd/>
            </a:ln>
            <a:effectLst/>
          </p:spPr>
          <p:txBody>
            <a:bodyPr>
              <a:spAutoFit/>
            </a:bodyPr>
            <a:lstStyle/>
            <a:p>
              <a:pPr algn="ctr">
                <a:spcBef>
                  <a:spcPct val="50000"/>
                </a:spcBef>
              </a:pPr>
              <a:r>
                <a:rPr lang="cs-CZ" sz="1200" b="1">
                  <a:latin typeface="Tahoma" pitchFamily="34" charset="0"/>
                </a:rPr>
                <a:t>Income</a:t>
              </a:r>
            </a:p>
          </p:txBody>
        </p:sp>
        <p:sp>
          <p:nvSpPr>
            <p:cNvPr id="9228" name="Text Box 12"/>
            <p:cNvSpPr txBox="1">
              <a:spLocks noChangeArrowheads="1"/>
            </p:cNvSpPr>
            <p:nvPr/>
          </p:nvSpPr>
          <p:spPr bwMode="auto">
            <a:xfrm>
              <a:off x="1161" y="2927"/>
              <a:ext cx="782" cy="173"/>
            </a:xfrm>
            <a:prstGeom prst="rect">
              <a:avLst/>
            </a:prstGeom>
            <a:noFill/>
            <a:ln w="9525" algn="ctr">
              <a:noFill/>
              <a:miter lim="800000"/>
              <a:headEnd/>
              <a:tailEnd/>
            </a:ln>
            <a:effectLst/>
          </p:spPr>
          <p:txBody>
            <a:bodyPr>
              <a:spAutoFit/>
            </a:bodyPr>
            <a:lstStyle/>
            <a:p>
              <a:pPr algn="ctr">
                <a:spcBef>
                  <a:spcPct val="50000"/>
                </a:spcBef>
              </a:pPr>
              <a:r>
                <a:rPr lang="cs-CZ" sz="1200" b="1">
                  <a:latin typeface="Tahoma" pitchFamily="34" charset="0"/>
                </a:rPr>
                <a:t>Behavior</a:t>
              </a:r>
            </a:p>
          </p:txBody>
        </p:sp>
        <p:sp>
          <p:nvSpPr>
            <p:cNvPr id="9229" name="Text Box 13"/>
            <p:cNvSpPr txBox="1">
              <a:spLocks noChangeArrowheads="1"/>
            </p:cNvSpPr>
            <p:nvPr/>
          </p:nvSpPr>
          <p:spPr bwMode="auto">
            <a:xfrm>
              <a:off x="3812" y="2932"/>
              <a:ext cx="782" cy="173"/>
            </a:xfrm>
            <a:prstGeom prst="rect">
              <a:avLst/>
            </a:prstGeom>
            <a:noFill/>
            <a:ln w="9525" algn="ctr">
              <a:noFill/>
              <a:miter lim="800000"/>
              <a:headEnd/>
              <a:tailEnd/>
            </a:ln>
            <a:effectLst/>
          </p:spPr>
          <p:txBody>
            <a:bodyPr>
              <a:spAutoFit/>
            </a:bodyPr>
            <a:lstStyle/>
            <a:p>
              <a:pPr algn="ctr">
                <a:spcBef>
                  <a:spcPct val="50000"/>
                </a:spcBef>
              </a:pPr>
              <a:r>
                <a:rPr lang="cs-CZ" sz="1200" b="1">
                  <a:latin typeface="Tahoma" pitchFamily="34" charset="0"/>
                </a:rPr>
                <a:t>Knowledge</a:t>
              </a:r>
            </a:p>
          </p:txBody>
        </p:sp>
        <p:sp>
          <p:nvSpPr>
            <p:cNvPr id="9230" name="Text Box 14"/>
            <p:cNvSpPr txBox="1">
              <a:spLocks noChangeArrowheads="1"/>
            </p:cNvSpPr>
            <p:nvPr/>
          </p:nvSpPr>
          <p:spPr bwMode="auto">
            <a:xfrm>
              <a:off x="2483" y="3642"/>
              <a:ext cx="782" cy="173"/>
            </a:xfrm>
            <a:prstGeom prst="rect">
              <a:avLst/>
            </a:prstGeom>
            <a:noFill/>
            <a:ln w="9525" algn="ctr">
              <a:noFill/>
              <a:miter lim="800000"/>
              <a:headEnd/>
              <a:tailEnd/>
            </a:ln>
            <a:effectLst/>
          </p:spPr>
          <p:txBody>
            <a:bodyPr>
              <a:spAutoFit/>
            </a:bodyPr>
            <a:lstStyle/>
            <a:p>
              <a:pPr algn="ctr">
                <a:spcBef>
                  <a:spcPct val="50000"/>
                </a:spcBef>
              </a:pPr>
              <a:r>
                <a:rPr lang="cs-CZ" sz="1200" b="1">
                  <a:latin typeface="Tahoma" pitchFamily="34" charset="0"/>
                </a:rPr>
                <a:t>Attitudes</a:t>
              </a:r>
            </a:p>
          </p:txBody>
        </p:sp>
        <p:sp>
          <p:nvSpPr>
            <p:cNvPr id="9231" name="Text Box 15"/>
            <p:cNvSpPr txBox="1">
              <a:spLocks noChangeArrowheads="1"/>
            </p:cNvSpPr>
            <p:nvPr/>
          </p:nvSpPr>
          <p:spPr bwMode="auto">
            <a:xfrm>
              <a:off x="2487" y="885"/>
              <a:ext cx="782" cy="232"/>
            </a:xfrm>
            <a:prstGeom prst="rect">
              <a:avLst/>
            </a:prstGeom>
            <a:noFill/>
            <a:ln w="9525" algn="ctr">
              <a:noFill/>
              <a:miter lim="800000"/>
              <a:headEnd/>
              <a:tailEnd/>
            </a:ln>
            <a:effectLst/>
          </p:spPr>
          <p:txBody>
            <a:bodyPr>
              <a:spAutoFit/>
            </a:bodyPr>
            <a:lstStyle/>
            <a:p>
              <a:pPr algn="ctr">
                <a:lnSpc>
                  <a:spcPct val="50000"/>
                </a:lnSpc>
                <a:spcBef>
                  <a:spcPct val="50000"/>
                </a:spcBef>
              </a:pPr>
              <a:r>
                <a:rPr lang="cs-CZ" sz="1200" b="1">
                  <a:latin typeface="Tahoma" pitchFamily="34" charset="0"/>
                </a:rPr>
                <a:t>Saliva</a:t>
              </a:r>
            </a:p>
            <a:p>
              <a:pPr algn="ctr">
                <a:lnSpc>
                  <a:spcPct val="50000"/>
                </a:lnSpc>
                <a:spcBef>
                  <a:spcPct val="50000"/>
                </a:spcBef>
              </a:pPr>
              <a:r>
                <a:rPr lang="cs-CZ" sz="1200">
                  <a:latin typeface="Tahoma" pitchFamily="34" charset="0"/>
                </a:rPr>
                <a:t>(flow rate)</a:t>
              </a:r>
            </a:p>
          </p:txBody>
        </p:sp>
        <p:sp>
          <p:nvSpPr>
            <p:cNvPr id="9232" name="Text Box 16"/>
            <p:cNvSpPr txBox="1">
              <a:spLocks noChangeArrowheads="1"/>
            </p:cNvSpPr>
            <p:nvPr/>
          </p:nvSpPr>
          <p:spPr bwMode="auto">
            <a:xfrm>
              <a:off x="2489" y="2039"/>
              <a:ext cx="782" cy="116"/>
            </a:xfrm>
            <a:prstGeom prst="rect">
              <a:avLst/>
            </a:prstGeom>
            <a:noFill/>
            <a:ln w="9525" algn="ctr">
              <a:noFill/>
              <a:miter lim="800000"/>
              <a:headEnd/>
              <a:tailEnd/>
            </a:ln>
            <a:effectLst/>
          </p:spPr>
          <p:txBody>
            <a:bodyPr>
              <a:spAutoFit/>
            </a:bodyPr>
            <a:lstStyle/>
            <a:p>
              <a:pPr algn="ctr">
                <a:lnSpc>
                  <a:spcPct val="50000"/>
                </a:lnSpc>
                <a:spcBef>
                  <a:spcPct val="50000"/>
                </a:spcBef>
              </a:pPr>
              <a:r>
                <a:rPr lang="cs-CZ" sz="1200" b="1">
                  <a:latin typeface="Tahoma" pitchFamily="34" charset="0"/>
                </a:rPr>
                <a:t>Time</a:t>
              </a:r>
              <a:endParaRPr lang="cs-CZ" sz="1200">
                <a:latin typeface="Tahoma" pitchFamily="34" charset="0"/>
              </a:endParaRPr>
            </a:p>
          </p:txBody>
        </p:sp>
        <p:sp>
          <p:nvSpPr>
            <p:cNvPr id="9233" name="Text Box 17"/>
            <p:cNvSpPr txBox="1">
              <a:spLocks noChangeArrowheads="1"/>
            </p:cNvSpPr>
            <p:nvPr/>
          </p:nvSpPr>
          <p:spPr bwMode="auto">
            <a:xfrm>
              <a:off x="2484" y="3191"/>
              <a:ext cx="782" cy="232"/>
            </a:xfrm>
            <a:prstGeom prst="rect">
              <a:avLst/>
            </a:prstGeom>
            <a:noFill/>
            <a:ln w="9525" algn="ctr">
              <a:noFill/>
              <a:miter lim="800000"/>
              <a:headEnd/>
              <a:tailEnd/>
            </a:ln>
            <a:effectLst/>
          </p:spPr>
          <p:txBody>
            <a:bodyPr>
              <a:spAutoFit/>
            </a:bodyPr>
            <a:lstStyle/>
            <a:p>
              <a:pPr algn="ctr">
                <a:lnSpc>
                  <a:spcPct val="50000"/>
                </a:lnSpc>
                <a:spcBef>
                  <a:spcPct val="50000"/>
                </a:spcBef>
              </a:pPr>
              <a:r>
                <a:rPr lang="cs-CZ" sz="1200" b="1">
                  <a:latin typeface="Tahoma" pitchFamily="34" charset="0"/>
                </a:rPr>
                <a:t>Saliva</a:t>
              </a:r>
            </a:p>
            <a:p>
              <a:pPr algn="ctr">
                <a:lnSpc>
                  <a:spcPct val="50000"/>
                </a:lnSpc>
                <a:spcBef>
                  <a:spcPct val="50000"/>
                </a:spcBef>
              </a:pPr>
              <a:r>
                <a:rPr lang="cs-CZ" sz="1200">
                  <a:latin typeface="Tahoma" pitchFamily="34" charset="0"/>
                </a:rPr>
                <a:t>(composition)</a:t>
              </a:r>
            </a:p>
          </p:txBody>
        </p:sp>
        <p:sp>
          <p:nvSpPr>
            <p:cNvPr id="9234" name="Text Box 18"/>
            <p:cNvSpPr txBox="1">
              <a:spLocks noChangeArrowheads="1"/>
            </p:cNvSpPr>
            <p:nvPr/>
          </p:nvSpPr>
          <p:spPr bwMode="auto">
            <a:xfrm>
              <a:off x="1606" y="1770"/>
              <a:ext cx="782" cy="928"/>
            </a:xfrm>
            <a:prstGeom prst="rect">
              <a:avLst/>
            </a:prstGeom>
            <a:noFill/>
            <a:ln w="9525" algn="ctr">
              <a:noFill/>
              <a:miter lim="800000"/>
              <a:headEnd/>
              <a:tailEnd/>
            </a:ln>
            <a:effectLst/>
          </p:spPr>
          <p:txBody>
            <a:bodyPr>
              <a:spAutoFit/>
            </a:bodyPr>
            <a:lstStyle/>
            <a:p>
              <a:pPr>
                <a:lnSpc>
                  <a:spcPct val="50000"/>
                </a:lnSpc>
                <a:spcBef>
                  <a:spcPct val="50000"/>
                </a:spcBef>
              </a:pPr>
              <a:r>
                <a:rPr lang="cs-CZ" sz="1200" b="1">
                  <a:latin typeface="Tahoma" pitchFamily="34" charset="0"/>
                </a:rPr>
                <a:t>Fluoride</a:t>
              </a:r>
            </a:p>
            <a:p>
              <a:pPr>
                <a:lnSpc>
                  <a:spcPct val="50000"/>
                </a:lnSpc>
                <a:spcBef>
                  <a:spcPct val="50000"/>
                </a:spcBef>
              </a:pPr>
              <a:endParaRPr lang="cs-CZ" sz="1200" b="1">
                <a:latin typeface="Tahoma" pitchFamily="34" charset="0"/>
              </a:endParaRPr>
            </a:p>
            <a:p>
              <a:pPr>
                <a:lnSpc>
                  <a:spcPct val="50000"/>
                </a:lnSpc>
                <a:spcBef>
                  <a:spcPct val="50000"/>
                </a:spcBef>
              </a:pPr>
              <a:r>
                <a:rPr lang="cs-CZ" sz="1200" b="1">
                  <a:latin typeface="Tahoma" pitchFamily="34" charset="0"/>
                </a:rPr>
                <a:t>Diet</a:t>
              </a:r>
            </a:p>
            <a:p>
              <a:pPr marL="182563" lvl="1">
                <a:lnSpc>
                  <a:spcPct val="50000"/>
                </a:lnSpc>
                <a:spcBef>
                  <a:spcPct val="50000"/>
                </a:spcBef>
              </a:pPr>
              <a:r>
                <a:rPr lang="cs-CZ" sz="1200">
                  <a:latin typeface="Tahoma" pitchFamily="34" charset="0"/>
                </a:rPr>
                <a:t>composition</a:t>
              </a:r>
            </a:p>
            <a:p>
              <a:pPr marL="182563" lvl="1">
                <a:lnSpc>
                  <a:spcPct val="50000"/>
                </a:lnSpc>
                <a:spcBef>
                  <a:spcPct val="50000"/>
                </a:spcBef>
              </a:pPr>
              <a:r>
                <a:rPr lang="cs-CZ" sz="1200">
                  <a:latin typeface="Tahoma" pitchFamily="34" charset="0"/>
                </a:rPr>
                <a:t>frequency</a:t>
              </a:r>
            </a:p>
            <a:p>
              <a:pPr>
                <a:lnSpc>
                  <a:spcPct val="50000"/>
                </a:lnSpc>
                <a:spcBef>
                  <a:spcPct val="50000"/>
                </a:spcBef>
              </a:pPr>
              <a:endParaRPr lang="cs-CZ" sz="1200">
                <a:latin typeface="Tahoma" pitchFamily="34" charset="0"/>
              </a:endParaRPr>
            </a:p>
            <a:p>
              <a:pPr>
                <a:lnSpc>
                  <a:spcPct val="50000"/>
                </a:lnSpc>
                <a:spcBef>
                  <a:spcPct val="50000"/>
                </a:spcBef>
              </a:pPr>
              <a:r>
                <a:rPr lang="cs-CZ" sz="1200" b="1">
                  <a:latin typeface="Tahoma" pitchFamily="34" charset="0"/>
                </a:rPr>
                <a:t>Microbial</a:t>
              </a:r>
            </a:p>
            <a:p>
              <a:pPr>
                <a:lnSpc>
                  <a:spcPct val="50000"/>
                </a:lnSpc>
                <a:spcBef>
                  <a:spcPct val="50000"/>
                </a:spcBef>
              </a:pPr>
              <a:r>
                <a:rPr lang="cs-CZ" sz="1200" b="1">
                  <a:latin typeface="Tahoma" pitchFamily="34" charset="0"/>
                </a:rPr>
                <a:t>species</a:t>
              </a:r>
            </a:p>
          </p:txBody>
        </p:sp>
        <p:sp>
          <p:nvSpPr>
            <p:cNvPr id="9235" name="Text Box 19"/>
            <p:cNvSpPr txBox="1">
              <a:spLocks noChangeArrowheads="1"/>
            </p:cNvSpPr>
            <p:nvPr/>
          </p:nvSpPr>
          <p:spPr bwMode="auto">
            <a:xfrm>
              <a:off x="3492" y="1862"/>
              <a:ext cx="782" cy="696"/>
            </a:xfrm>
            <a:prstGeom prst="rect">
              <a:avLst/>
            </a:prstGeom>
            <a:noFill/>
            <a:ln w="9525" algn="ctr">
              <a:noFill/>
              <a:miter lim="800000"/>
              <a:headEnd/>
              <a:tailEnd/>
            </a:ln>
            <a:effectLst/>
          </p:spPr>
          <p:txBody>
            <a:bodyPr>
              <a:spAutoFit/>
            </a:bodyPr>
            <a:lstStyle/>
            <a:p>
              <a:pPr>
                <a:lnSpc>
                  <a:spcPct val="50000"/>
                </a:lnSpc>
                <a:spcBef>
                  <a:spcPct val="50000"/>
                </a:spcBef>
              </a:pPr>
              <a:r>
                <a:rPr lang="cs-CZ" sz="1200" b="1">
                  <a:latin typeface="Tahoma" pitchFamily="34" charset="0"/>
                </a:rPr>
                <a:t>Buffer </a:t>
              </a:r>
            </a:p>
            <a:p>
              <a:pPr>
                <a:lnSpc>
                  <a:spcPct val="50000"/>
                </a:lnSpc>
                <a:spcBef>
                  <a:spcPct val="50000"/>
                </a:spcBef>
              </a:pPr>
              <a:r>
                <a:rPr lang="cs-CZ" sz="1200" b="1">
                  <a:latin typeface="Tahoma" pitchFamily="34" charset="0"/>
                </a:rPr>
                <a:t>capacity</a:t>
              </a:r>
            </a:p>
            <a:p>
              <a:pPr>
                <a:lnSpc>
                  <a:spcPct val="50000"/>
                </a:lnSpc>
                <a:spcBef>
                  <a:spcPct val="50000"/>
                </a:spcBef>
              </a:pPr>
              <a:endParaRPr lang="cs-CZ" sz="1200" b="1">
                <a:latin typeface="Tahoma" pitchFamily="34" charset="0"/>
              </a:endParaRPr>
            </a:p>
            <a:p>
              <a:pPr>
                <a:lnSpc>
                  <a:spcPct val="50000"/>
                </a:lnSpc>
                <a:spcBef>
                  <a:spcPct val="50000"/>
                </a:spcBef>
              </a:pPr>
              <a:r>
                <a:rPr lang="cs-CZ" sz="1200" b="1">
                  <a:latin typeface="Tahoma" pitchFamily="34" charset="0"/>
                </a:rPr>
                <a:t>Sugar</a:t>
              </a:r>
            </a:p>
            <a:p>
              <a:pPr marL="182563" lvl="1">
                <a:lnSpc>
                  <a:spcPct val="50000"/>
                </a:lnSpc>
                <a:spcBef>
                  <a:spcPct val="50000"/>
                </a:spcBef>
              </a:pPr>
              <a:r>
                <a:rPr lang="cs-CZ" sz="1200">
                  <a:latin typeface="Tahoma" pitchFamily="34" charset="0"/>
                </a:rPr>
                <a:t>clearance</a:t>
              </a:r>
            </a:p>
            <a:p>
              <a:pPr marL="182563" lvl="1">
                <a:lnSpc>
                  <a:spcPct val="50000"/>
                </a:lnSpc>
                <a:spcBef>
                  <a:spcPct val="50000"/>
                </a:spcBef>
              </a:pPr>
              <a:r>
                <a:rPr lang="cs-CZ" sz="1200">
                  <a:latin typeface="Tahoma" pitchFamily="34" charset="0"/>
                </a:rPr>
                <a:t>rate</a:t>
              </a:r>
            </a:p>
          </p:txBody>
        </p:sp>
        <p:sp>
          <p:nvSpPr>
            <p:cNvPr id="9236" name="Text Box 20"/>
            <p:cNvSpPr txBox="1">
              <a:spLocks noChangeArrowheads="1"/>
            </p:cNvSpPr>
            <p:nvPr/>
          </p:nvSpPr>
          <p:spPr bwMode="auto">
            <a:xfrm>
              <a:off x="2215" y="1282"/>
              <a:ext cx="432" cy="394"/>
            </a:xfrm>
            <a:prstGeom prst="rect">
              <a:avLst/>
            </a:prstGeom>
            <a:noFill/>
            <a:ln w="9525" algn="ctr">
              <a:noFill/>
              <a:miter lim="800000"/>
              <a:headEnd/>
              <a:tailEnd/>
            </a:ln>
            <a:effectLst/>
          </p:spPr>
          <p:txBody>
            <a:bodyPr>
              <a:spAutoFit/>
            </a:bodyPr>
            <a:lstStyle/>
            <a:p>
              <a:pPr algn="ctr"/>
              <a:r>
                <a:rPr lang="cs-CZ" sz="1000">
                  <a:latin typeface="Tahoma" pitchFamily="34" charset="0"/>
                </a:rPr>
                <a:t>Microbial</a:t>
              </a:r>
            </a:p>
            <a:p>
              <a:pPr algn="ctr"/>
              <a:r>
                <a:rPr lang="cs-CZ" sz="1000">
                  <a:latin typeface="Tahoma" pitchFamily="34" charset="0"/>
                </a:rPr>
                <a:t>deposit</a:t>
              </a:r>
            </a:p>
            <a:p>
              <a:pPr algn="ctr">
                <a:spcBef>
                  <a:spcPct val="50000"/>
                </a:spcBef>
              </a:pPr>
              <a:r>
                <a:rPr lang="cs-CZ" sz="1000">
                  <a:latin typeface="Tahoma" pitchFamily="34" charset="0"/>
                </a:rPr>
                <a:t>pH</a:t>
              </a:r>
            </a:p>
          </p:txBody>
        </p:sp>
        <p:sp>
          <p:nvSpPr>
            <p:cNvPr id="9237" name="Text Box 21"/>
            <p:cNvSpPr txBox="1">
              <a:spLocks noChangeArrowheads="1"/>
            </p:cNvSpPr>
            <p:nvPr/>
          </p:nvSpPr>
          <p:spPr bwMode="auto">
            <a:xfrm>
              <a:off x="3035" y="1398"/>
              <a:ext cx="432" cy="154"/>
            </a:xfrm>
            <a:prstGeom prst="rect">
              <a:avLst/>
            </a:prstGeom>
            <a:noFill/>
            <a:ln w="9525" algn="ctr">
              <a:noFill/>
              <a:miter lim="800000"/>
              <a:headEnd/>
              <a:tailEnd/>
            </a:ln>
            <a:effectLst/>
          </p:spPr>
          <p:txBody>
            <a:bodyPr>
              <a:spAutoFit/>
            </a:bodyPr>
            <a:lstStyle/>
            <a:p>
              <a:pPr algn="ctr"/>
              <a:r>
                <a:rPr lang="cs-CZ" sz="1000">
                  <a:latin typeface="Tahoma" pitchFamily="34" charset="0"/>
                </a:rPr>
                <a:t>Tooth</a:t>
              </a:r>
            </a:p>
          </p:txBody>
        </p:sp>
        <p:sp>
          <p:nvSpPr>
            <p:cNvPr id="9238" name="Text Box 22"/>
            <p:cNvSpPr txBox="1">
              <a:spLocks noChangeArrowheads="1"/>
            </p:cNvSpPr>
            <p:nvPr/>
          </p:nvSpPr>
          <p:spPr bwMode="auto">
            <a:xfrm>
              <a:off x="3019" y="2753"/>
              <a:ext cx="432" cy="154"/>
            </a:xfrm>
            <a:prstGeom prst="rect">
              <a:avLst/>
            </a:prstGeom>
            <a:noFill/>
            <a:ln w="9525" algn="ctr">
              <a:noFill/>
              <a:miter lim="800000"/>
              <a:headEnd/>
              <a:tailEnd/>
            </a:ln>
            <a:effectLst/>
          </p:spPr>
          <p:txBody>
            <a:bodyPr>
              <a:spAutoFit/>
            </a:bodyPr>
            <a:lstStyle/>
            <a:p>
              <a:pPr algn="ctr"/>
              <a:r>
                <a:rPr lang="cs-CZ" sz="1000">
                  <a:latin typeface="Tahoma" pitchFamily="34" charset="0"/>
                </a:rPr>
                <a:t>Tooth</a:t>
              </a:r>
            </a:p>
          </p:txBody>
        </p:sp>
        <p:sp>
          <p:nvSpPr>
            <p:cNvPr id="9239" name="Text Box 23"/>
            <p:cNvSpPr txBox="1">
              <a:spLocks noChangeArrowheads="1"/>
            </p:cNvSpPr>
            <p:nvPr/>
          </p:nvSpPr>
          <p:spPr bwMode="auto">
            <a:xfrm>
              <a:off x="2275" y="2632"/>
              <a:ext cx="432" cy="394"/>
            </a:xfrm>
            <a:prstGeom prst="rect">
              <a:avLst/>
            </a:prstGeom>
            <a:noFill/>
            <a:ln w="9525" algn="ctr">
              <a:noFill/>
              <a:miter lim="800000"/>
              <a:headEnd/>
              <a:tailEnd/>
            </a:ln>
            <a:effectLst/>
          </p:spPr>
          <p:txBody>
            <a:bodyPr>
              <a:spAutoFit/>
            </a:bodyPr>
            <a:lstStyle/>
            <a:p>
              <a:pPr algn="ctr"/>
              <a:r>
                <a:rPr lang="cs-CZ" sz="1000">
                  <a:latin typeface="Tahoma" pitchFamily="34" charset="0"/>
                </a:rPr>
                <a:t>Microbial</a:t>
              </a:r>
            </a:p>
            <a:p>
              <a:pPr algn="ctr"/>
              <a:r>
                <a:rPr lang="cs-CZ" sz="1000">
                  <a:latin typeface="Tahoma" pitchFamily="34" charset="0"/>
                </a:rPr>
                <a:t>deposit</a:t>
              </a:r>
            </a:p>
            <a:p>
              <a:pPr algn="ctr">
                <a:spcBef>
                  <a:spcPct val="50000"/>
                </a:spcBef>
              </a:pPr>
              <a:r>
                <a:rPr lang="cs-CZ" sz="1000">
                  <a:latin typeface="Tahoma" pitchFamily="34" charset="0"/>
                </a:rPr>
                <a:t>pH</a:t>
              </a:r>
            </a:p>
          </p:txBody>
        </p:sp>
        <p:sp>
          <p:nvSpPr>
            <p:cNvPr id="9240" name="Line 24"/>
            <p:cNvSpPr>
              <a:spLocks noChangeShapeType="1"/>
            </p:cNvSpPr>
            <p:nvPr/>
          </p:nvSpPr>
          <p:spPr bwMode="auto">
            <a:xfrm>
              <a:off x="2669" y="1428"/>
              <a:ext cx="413" cy="4"/>
            </a:xfrm>
            <a:prstGeom prst="line">
              <a:avLst/>
            </a:prstGeom>
            <a:noFill/>
            <a:ln w="9525">
              <a:solidFill>
                <a:schemeClr val="tx1"/>
              </a:solidFill>
              <a:round/>
              <a:headEnd/>
              <a:tailEnd type="triangle" w="med" len="med"/>
            </a:ln>
            <a:effectLst/>
          </p:spPr>
          <p:txBody>
            <a:bodyPr anchor="ctr"/>
            <a:lstStyle/>
            <a:p>
              <a:endParaRPr lang="cs-CZ"/>
            </a:p>
          </p:txBody>
        </p:sp>
        <p:sp>
          <p:nvSpPr>
            <p:cNvPr id="9241" name="Line 25"/>
            <p:cNvSpPr>
              <a:spLocks noChangeShapeType="1"/>
            </p:cNvSpPr>
            <p:nvPr/>
          </p:nvSpPr>
          <p:spPr bwMode="auto">
            <a:xfrm rot="10800000">
              <a:off x="2660" y="1524"/>
              <a:ext cx="413" cy="4"/>
            </a:xfrm>
            <a:prstGeom prst="line">
              <a:avLst/>
            </a:prstGeom>
            <a:noFill/>
            <a:ln w="9525">
              <a:solidFill>
                <a:schemeClr val="tx1"/>
              </a:solidFill>
              <a:round/>
              <a:headEnd/>
              <a:tailEnd type="triangle" w="med" len="med"/>
            </a:ln>
            <a:effectLst/>
          </p:spPr>
          <p:txBody>
            <a:bodyPr anchor="ctr"/>
            <a:lstStyle/>
            <a:p>
              <a:endParaRPr lang="cs-CZ"/>
            </a:p>
          </p:txBody>
        </p:sp>
        <p:sp>
          <p:nvSpPr>
            <p:cNvPr id="9242" name="Line 26"/>
            <p:cNvSpPr>
              <a:spLocks noChangeShapeType="1"/>
            </p:cNvSpPr>
            <p:nvPr/>
          </p:nvSpPr>
          <p:spPr bwMode="auto">
            <a:xfrm>
              <a:off x="2680" y="2773"/>
              <a:ext cx="413" cy="4"/>
            </a:xfrm>
            <a:prstGeom prst="line">
              <a:avLst/>
            </a:prstGeom>
            <a:noFill/>
            <a:ln w="9525">
              <a:solidFill>
                <a:schemeClr val="tx1"/>
              </a:solidFill>
              <a:round/>
              <a:headEnd/>
              <a:tailEnd type="triangle" w="med" len="med"/>
            </a:ln>
            <a:effectLst/>
          </p:spPr>
          <p:txBody>
            <a:bodyPr anchor="ctr"/>
            <a:lstStyle/>
            <a:p>
              <a:endParaRPr lang="cs-CZ"/>
            </a:p>
          </p:txBody>
        </p:sp>
        <p:sp>
          <p:nvSpPr>
            <p:cNvPr id="9243" name="Line 27"/>
            <p:cNvSpPr>
              <a:spLocks noChangeShapeType="1"/>
            </p:cNvSpPr>
            <p:nvPr/>
          </p:nvSpPr>
          <p:spPr bwMode="auto">
            <a:xfrm rot="10800000">
              <a:off x="2671" y="2869"/>
              <a:ext cx="413" cy="4"/>
            </a:xfrm>
            <a:prstGeom prst="line">
              <a:avLst/>
            </a:prstGeom>
            <a:noFill/>
            <a:ln w="9525">
              <a:solidFill>
                <a:schemeClr val="tx1"/>
              </a:solidFill>
              <a:round/>
              <a:headEnd/>
              <a:tailEnd type="triangle" w="med" len="med"/>
            </a:ln>
            <a:effectLst/>
          </p:spPr>
          <p:txBody>
            <a:bodyPr anchor="ctr"/>
            <a:lstStyle/>
            <a:p>
              <a:endParaRPr lang="cs-CZ"/>
            </a:p>
          </p:txBody>
        </p:sp>
        <p:grpSp>
          <p:nvGrpSpPr>
            <p:cNvPr id="3" name="Group 28"/>
            <p:cNvGrpSpPr>
              <a:grpSpLocks/>
            </p:cNvGrpSpPr>
            <p:nvPr/>
          </p:nvGrpSpPr>
          <p:grpSpPr bwMode="auto">
            <a:xfrm>
              <a:off x="2526" y="1532"/>
              <a:ext cx="38" cy="150"/>
              <a:chOff x="2521" y="1532"/>
              <a:chExt cx="43" cy="414"/>
            </a:xfrm>
          </p:grpSpPr>
          <p:sp>
            <p:nvSpPr>
              <p:cNvPr id="9245" name="Line 29"/>
              <p:cNvSpPr>
                <a:spLocks noChangeShapeType="1"/>
              </p:cNvSpPr>
              <p:nvPr/>
            </p:nvSpPr>
            <p:spPr bwMode="auto">
              <a:xfrm rot="5400000">
                <a:off x="2355" y="1737"/>
                <a:ext cx="413" cy="4"/>
              </a:xfrm>
              <a:prstGeom prst="line">
                <a:avLst/>
              </a:prstGeom>
              <a:noFill/>
              <a:ln w="9525">
                <a:solidFill>
                  <a:schemeClr val="tx1"/>
                </a:solidFill>
                <a:round/>
                <a:headEnd/>
                <a:tailEnd type="triangle" w="med" len="med"/>
              </a:ln>
              <a:effectLst/>
            </p:spPr>
            <p:txBody>
              <a:bodyPr anchor="ctr"/>
              <a:lstStyle/>
              <a:p>
                <a:endParaRPr lang="cs-CZ"/>
              </a:p>
            </p:txBody>
          </p:sp>
          <p:sp>
            <p:nvSpPr>
              <p:cNvPr id="9246" name="Line 30"/>
              <p:cNvSpPr>
                <a:spLocks noChangeShapeType="1"/>
              </p:cNvSpPr>
              <p:nvPr/>
            </p:nvSpPr>
            <p:spPr bwMode="auto">
              <a:xfrm rot="16200000">
                <a:off x="2316" y="1738"/>
                <a:ext cx="413" cy="4"/>
              </a:xfrm>
              <a:prstGeom prst="line">
                <a:avLst/>
              </a:prstGeom>
              <a:noFill/>
              <a:ln w="9525">
                <a:solidFill>
                  <a:schemeClr val="tx1"/>
                </a:solidFill>
                <a:round/>
                <a:headEnd/>
                <a:tailEnd type="triangle" w="med" len="med"/>
              </a:ln>
              <a:effectLst/>
            </p:spPr>
            <p:txBody>
              <a:bodyPr anchor="ctr"/>
              <a:lstStyle/>
              <a:p>
                <a:endParaRPr lang="cs-CZ"/>
              </a:p>
            </p:txBody>
          </p:sp>
        </p:grpSp>
        <p:grpSp>
          <p:nvGrpSpPr>
            <p:cNvPr id="4" name="Group 31"/>
            <p:cNvGrpSpPr>
              <a:grpSpLocks/>
            </p:cNvGrpSpPr>
            <p:nvPr/>
          </p:nvGrpSpPr>
          <p:grpSpPr bwMode="auto">
            <a:xfrm>
              <a:off x="2594" y="2878"/>
              <a:ext cx="38" cy="150"/>
              <a:chOff x="2521" y="1532"/>
              <a:chExt cx="43" cy="414"/>
            </a:xfrm>
          </p:grpSpPr>
          <p:sp>
            <p:nvSpPr>
              <p:cNvPr id="9248" name="Line 32"/>
              <p:cNvSpPr>
                <a:spLocks noChangeShapeType="1"/>
              </p:cNvSpPr>
              <p:nvPr/>
            </p:nvSpPr>
            <p:spPr bwMode="auto">
              <a:xfrm rot="5400000">
                <a:off x="2355" y="1737"/>
                <a:ext cx="413" cy="4"/>
              </a:xfrm>
              <a:prstGeom prst="line">
                <a:avLst/>
              </a:prstGeom>
              <a:noFill/>
              <a:ln w="9525">
                <a:solidFill>
                  <a:schemeClr val="tx1"/>
                </a:solidFill>
                <a:round/>
                <a:headEnd/>
                <a:tailEnd type="triangle" w="med" len="med"/>
              </a:ln>
              <a:effectLst/>
            </p:spPr>
            <p:txBody>
              <a:bodyPr anchor="ctr"/>
              <a:lstStyle/>
              <a:p>
                <a:endParaRPr lang="cs-CZ"/>
              </a:p>
            </p:txBody>
          </p:sp>
          <p:sp>
            <p:nvSpPr>
              <p:cNvPr id="9249" name="Line 33"/>
              <p:cNvSpPr>
                <a:spLocks noChangeShapeType="1"/>
              </p:cNvSpPr>
              <p:nvPr/>
            </p:nvSpPr>
            <p:spPr bwMode="auto">
              <a:xfrm rot="16200000">
                <a:off x="2316" y="1738"/>
                <a:ext cx="413" cy="4"/>
              </a:xfrm>
              <a:prstGeom prst="line">
                <a:avLst/>
              </a:prstGeom>
              <a:noFill/>
              <a:ln w="9525">
                <a:solidFill>
                  <a:schemeClr val="tx1"/>
                </a:solidFill>
                <a:round/>
                <a:headEnd/>
                <a:tailEnd type="triangle" w="med" len="med"/>
              </a:ln>
              <a:effectLst/>
            </p:spPr>
            <p:txBody>
              <a:bodyPr anchor="ctr"/>
              <a:lstStyle/>
              <a:p>
                <a:endParaRPr lang="cs-CZ"/>
              </a:p>
            </p:txBody>
          </p:sp>
        </p:grpSp>
        <p:sp>
          <p:nvSpPr>
            <p:cNvPr id="9250" name="Line 34"/>
            <p:cNvSpPr>
              <a:spLocks noChangeShapeType="1"/>
            </p:cNvSpPr>
            <p:nvPr/>
          </p:nvSpPr>
          <p:spPr bwMode="auto">
            <a:xfrm flipV="1">
              <a:off x="2875" y="1709"/>
              <a:ext cx="0" cy="269"/>
            </a:xfrm>
            <a:prstGeom prst="line">
              <a:avLst/>
            </a:prstGeom>
            <a:noFill/>
            <a:ln w="9525">
              <a:solidFill>
                <a:schemeClr val="tx1"/>
              </a:solidFill>
              <a:round/>
              <a:headEnd/>
              <a:tailEnd type="triangle" w="med" len="med"/>
            </a:ln>
            <a:effectLst/>
          </p:spPr>
          <p:txBody>
            <a:bodyPr anchor="ctr"/>
            <a:lstStyle/>
            <a:p>
              <a:endParaRPr lang="cs-CZ"/>
            </a:p>
          </p:txBody>
        </p:sp>
        <p:sp>
          <p:nvSpPr>
            <p:cNvPr id="9251" name="Line 35"/>
            <p:cNvSpPr>
              <a:spLocks noChangeShapeType="1"/>
            </p:cNvSpPr>
            <p:nvPr/>
          </p:nvSpPr>
          <p:spPr bwMode="auto">
            <a:xfrm>
              <a:off x="2876" y="2203"/>
              <a:ext cx="0" cy="317"/>
            </a:xfrm>
            <a:prstGeom prst="line">
              <a:avLst/>
            </a:prstGeom>
            <a:noFill/>
            <a:ln w="9525">
              <a:solidFill>
                <a:schemeClr val="tx1"/>
              </a:solidFill>
              <a:round/>
              <a:headEnd/>
              <a:tailEnd type="triangle" w="med" len="med"/>
            </a:ln>
            <a:effectLst/>
          </p:spPr>
          <p:txBody>
            <a:bodyPr anchor="ctr"/>
            <a:lstStyle/>
            <a:p>
              <a:endParaRPr lang="cs-CZ"/>
            </a:p>
          </p:txBody>
        </p:sp>
      </p:grpSp>
      <p:sp>
        <p:nvSpPr>
          <p:cNvPr id="9252" name="Text Box 36"/>
          <p:cNvSpPr txBox="1">
            <a:spLocks noChangeArrowheads="1"/>
          </p:cNvSpPr>
          <p:nvPr/>
        </p:nvSpPr>
        <p:spPr bwMode="auto">
          <a:xfrm>
            <a:off x="457200" y="479425"/>
            <a:ext cx="1668463" cy="2006600"/>
          </a:xfrm>
          <a:prstGeom prst="rect">
            <a:avLst/>
          </a:prstGeom>
          <a:noFill/>
          <a:ln w="9525" algn="ctr">
            <a:noFill/>
            <a:miter lim="800000"/>
            <a:headEnd/>
            <a:tailEnd/>
          </a:ln>
          <a:effectLst/>
        </p:spPr>
        <p:txBody>
          <a:bodyPr>
            <a:spAutoFit/>
          </a:bodyPr>
          <a:lstStyle/>
          <a:p>
            <a:pPr>
              <a:spcBef>
                <a:spcPct val="50000"/>
              </a:spcBef>
            </a:pPr>
            <a:r>
              <a:rPr lang="en-GB" sz="1400">
                <a:latin typeface="Tahoma" pitchFamily="34" charset="0"/>
              </a:rPr>
              <a:t>A schematic illustration of the relationship between the etiological factor-dental plaque-and determinants and confounders in dental caries.</a:t>
            </a:r>
            <a:endParaRPr lang="cs-CZ" sz="1400">
              <a:latin typeface="Tahoma" pitchFamily="34" charset="0"/>
            </a:endParaRPr>
          </a:p>
        </p:txBody>
      </p:sp>
      <p:sp>
        <p:nvSpPr>
          <p:cNvPr id="5" name="Zástupný symbol pro číslo snímku 4">
            <a:extLst>
              <a:ext uri="{FF2B5EF4-FFF2-40B4-BE49-F238E27FC236}">
                <a16:creationId xmlns:a16="http://schemas.microsoft.com/office/drawing/2014/main" id="{9009E731-457D-4302-AD10-2E352E5854C5}"/>
              </a:ext>
            </a:extLst>
          </p:cNvPr>
          <p:cNvSpPr>
            <a:spLocks noGrp="1"/>
          </p:cNvSpPr>
          <p:nvPr>
            <p:ph type="sldNum" sz="quarter" idx="12"/>
          </p:nvPr>
        </p:nvSpPr>
        <p:spPr/>
        <p:txBody>
          <a:bodyPr/>
          <a:lstStyle/>
          <a:p>
            <a:fld id="{7099C05E-E29E-467B-B6CF-52639DB6B15B}" type="slidenum">
              <a:rPr lang="cs-CZ" smtClean="0"/>
              <a:pPr/>
              <a:t>14</a:t>
            </a:fld>
            <a:endParaRPr lang="cs-CZ"/>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08038" y="384175"/>
            <a:ext cx="2503487" cy="1449388"/>
            <a:chOff x="2098" y="219"/>
            <a:chExt cx="1748" cy="1012"/>
          </a:xfrm>
        </p:grpSpPr>
        <p:grpSp>
          <p:nvGrpSpPr>
            <p:cNvPr id="3" name="Group 3"/>
            <p:cNvGrpSpPr>
              <a:grpSpLocks/>
            </p:cNvGrpSpPr>
            <p:nvPr/>
          </p:nvGrpSpPr>
          <p:grpSpPr bwMode="auto">
            <a:xfrm>
              <a:off x="2098" y="219"/>
              <a:ext cx="708" cy="1004"/>
              <a:chOff x="2098" y="1044"/>
              <a:chExt cx="708" cy="1004"/>
            </a:xfrm>
          </p:grpSpPr>
          <p:sp>
            <p:nvSpPr>
              <p:cNvPr id="12292" name="Freeform 4"/>
              <p:cNvSpPr>
                <a:spLocks/>
              </p:cNvSpPr>
              <p:nvPr/>
            </p:nvSpPr>
            <p:spPr bwMode="auto">
              <a:xfrm>
                <a:off x="2098" y="1044"/>
                <a:ext cx="708" cy="1002"/>
              </a:xfrm>
              <a:custGeom>
                <a:avLst/>
                <a:gdLst/>
                <a:ahLst/>
                <a:cxnLst>
                  <a:cxn ang="0">
                    <a:pos x="706" y="270"/>
                  </a:cxn>
                  <a:cxn ang="0">
                    <a:pos x="708" y="1002"/>
                  </a:cxn>
                  <a:cxn ang="0">
                    <a:pos x="296" y="1002"/>
                  </a:cxn>
                  <a:cxn ang="0">
                    <a:pos x="324" y="30"/>
                  </a:cxn>
                  <a:cxn ang="0">
                    <a:pos x="706" y="270"/>
                  </a:cxn>
                </a:cxnLst>
                <a:rect l="0" t="0" r="r" b="b"/>
                <a:pathLst>
                  <a:path w="708" h="1002">
                    <a:moveTo>
                      <a:pt x="706" y="270"/>
                    </a:moveTo>
                    <a:lnTo>
                      <a:pt x="708" y="1002"/>
                    </a:lnTo>
                    <a:cubicBezTo>
                      <a:pt x="708" y="1002"/>
                      <a:pt x="444" y="1002"/>
                      <a:pt x="296" y="1002"/>
                    </a:cubicBezTo>
                    <a:cubicBezTo>
                      <a:pt x="0" y="560"/>
                      <a:pt x="132" y="28"/>
                      <a:pt x="324" y="30"/>
                    </a:cubicBezTo>
                    <a:cubicBezTo>
                      <a:pt x="394" y="0"/>
                      <a:pt x="621" y="223"/>
                      <a:pt x="706" y="270"/>
                    </a:cubicBezTo>
                    <a:close/>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293" name="Freeform 5"/>
              <p:cNvSpPr>
                <a:spLocks/>
              </p:cNvSpPr>
              <p:nvPr/>
            </p:nvSpPr>
            <p:spPr bwMode="auto">
              <a:xfrm>
                <a:off x="2495" y="1412"/>
                <a:ext cx="307" cy="636"/>
              </a:xfrm>
              <a:custGeom>
                <a:avLst/>
                <a:gdLst/>
                <a:ahLst/>
                <a:cxnLst>
                  <a:cxn ang="0">
                    <a:pos x="307" y="154"/>
                  </a:cxn>
                  <a:cxn ang="0">
                    <a:pos x="177" y="24"/>
                  </a:cxn>
                  <a:cxn ang="0">
                    <a:pos x="73" y="10"/>
                  </a:cxn>
                  <a:cxn ang="0">
                    <a:pos x="11" y="84"/>
                  </a:cxn>
                  <a:cxn ang="0">
                    <a:pos x="9" y="282"/>
                  </a:cxn>
                  <a:cxn ang="0">
                    <a:pos x="61" y="476"/>
                  </a:cxn>
                  <a:cxn ang="0">
                    <a:pos x="153" y="636"/>
                  </a:cxn>
                </a:cxnLst>
                <a:rect l="0" t="0" r="r" b="b"/>
                <a:pathLst>
                  <a:path w="307" h="636">
                    <a:moveTo>
                      <a:pt x="307" y="154"/>
                    </a:moveTo>
                    <a:cubicBezTo>
                      <a:pt x="261" y="101"/>
                      <a:pt x="216" y="48"/>
                      <a:pt x="177" y="24"/>
                    </a:cubicBezTo>
                    <a:cubicBezTo>
                      <a:pt x="138" y="0"/>
                      <a:pt x="101" y="0"/>
                      <a:pt x="73" y="10"/>
                    </a:cubicBezTo>
                    <a:cubicBezTo>
                      <a:pt x="45" y="20"/>
                      <a:pt x="22" y="39"/>
                      <a:pt x="11" y="84"/>
                    </a:cubicBezTo>
                    <a:cubicBezTo>
                      <a:pt x="0" y="129"/>
                      <a:pt x="1" y="217"/>
                      <a:pt x="9" y="282"/>
                    </a:cubicBezTo>
                    <a:cubicBezTo>
                      <a:pt x="17" y="347"/>
                      <a:pt x="37" y="417"/>
                      <a:pt x="61" y="476"/>
                    </a:cubicBezTo>
                    <a:cubicBezTo>
                      <a:pt x="85" y="535"/>
                      <a:pt x="138" y="611"/>
                      <a:pt x="153" y="636"/>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294" name="Freeform 6"/>
              <p:cNvSpPr>
                <a:spLocks/>
              </p:cNvSpPr>
              <p:nvPr/>
            </p:nvSpPr>
            <p:spPr bwMode="auto">
              <a:xfrm>
                <a:off x="2661" y="1697"/>
                <a:ext cx="141" cy="349"/>
              </a:xfrm>
              <a:custGeom>
                <a:avLst/>
                <a:gdLst/>
                <a:ahLst/>
                <a:cxnLst>
                  <a:cxn ang="0">
                    <a:pos x="141" y="37"/>
                  </a:cxn>
                  <a:cxn ang="0">
                    <a:pos x="97" y="5"/>
                  </a:cxn>
                  <a:cxn ang="0">
                    <a:pos x="59" y="9"/>
                  </a:cxn>
                  <a:cxn ang="0">
                    <a:pos x="21" y="33"/>
                  </a:cxn>
                  <a:cxn ang="0">
                    <a:pos x="3" y="111"/>
                  </a:cxn>
                  <a:cxn ang="0">
                    <a:pos x="41" y="239"/>
                  </a:cxn>
                  <a:cxn ang="0">
                    <a:pos x="105" y="349"/>
                  </a:cxn>
                </a:cxnLst>
                <a:rect l="0" t="0" r="r" b="b"/>
                <a:pathLst>
                  <a:path w="141" h="349">
                    <a:moveTo>
                      <a:pt x="141" y="37"/>
                    </a:moveTo>
                    <a:cubicBezTo>
                      <a:pt x="126" y="23"/>
                      <a:pt x="111" y="10"/>
                      <a:pt x="97" y="5"/>
                    </a:cubicBezTo>
                    <a:cubicBezTo>
                      <a:pt x="83" y="0"/>
                      <a:pt x="72" y="4"/>
                      <a:pt x="59" y="9"/>
                    </a:cubicBezTo>
                    <a:cubicBezTo>
                      <a:pt x="46" y="14"/>
                      <a:pt x="30" y="16"/>
                      <a:pt x="21" y="33"/>
                    </a:cubicBezTo>
                    <a:cubicBezTo>
                      <a:pt x="12" y="50"/>
                      <a:pt x="0" y="77"/>
                      <a:pt x="3" y="111"/>
                    </a:cubicBezTo>
                    <a:cubicBezTo>
                      <a:pt x="6" y="145"/>
                      <a:pt x="24" y="199"/>
                      <a:pt x="41" y="239"/>
                    </a:cubicBezTo>
                    <a:cubicBezTo>
                      <a:pt x="58" y="279"/>
                      <a:pt x="94" y="332"/>
                      <a:pt x="105" y="349"/>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sp>
          <p:nvSpPr>
            <p:cNvPr id="12295" name="Rectangle 7"/>
            <p:cNvSpPr>
              <a:spLocks noChangeArrowheads="1"/>
            </p:cNvSpPr>
            <p:nvPr/>
          </p:nvSpPr>
          <p:spPr bwMode="auto">
            <a:xfrm>
              <a:off x="3148" y="535"/>
              <a:ext cx="698" cy="696"/>
            </a:xfrm>
            <a:prstGeom prst="rect">
              <a:avLst/>
            </a:prstGeom>
            <a:noFill/>
            <a:ln w="28575" algn="ctr">
              <a:solidFill>
                <a:schemeClr val="tx1"/>
              </a:solidFill>
              <a:miter lim="800000"/>
              <a:headEnd/>
              <a:tailEnd/>
            </a:ln>
            <a:effectLst/>
          </p:spPr>
          <p:txBody>
            <a:bodyPr wrap="none" anchor="ctr"/>
            <a:lstStyle/>
            <a:p>
              <a:endParaRPr lang="cs-CZ"/>
            </a:p>
          </p:txBody>
        </p:sp>
      </p:grpSp>
      <p:grpSp>
        <p:nvGrpSpPr>
          <p:cNvPr id="4" name="Group 8"/>
          <p:cNvGrpSpPr>
            <a:grpSpLocks/>
          </p:cNvGrpSpPr>
          <p:nvPr/>
        </p:nvGrpSpPr>
        <p:grpSpPr bwMode="auto">
          <a:xfrm>
            <a:off x="814388" y="2339653"/>
            <a:ext cx="2503487" cy="1449387"/>
            <a:chOff x="2112" y="1601"/>
            <a:chExt cx="1748" cy="1012"/>
          </a:xfrm>
        </p:grpSpPr>
        <p:grpSp>
          <p:nvGrpSpPr>
            <p:cNvPr id="5" name="Group 9"/>
            <p:cNvGrpSpPr>
              <a:grpSpLocks/>
            </p:cNvGrpSpPr>
            <p:nvPr/>
          </p:nvGrpSpPr>
          <p:grpSpPr bwMode="auto">
            <a:xfrm>
              <a:off x="2112" y="1601"/>
              <a:ext cx="708" cy="1004"/>
              <a:chOff x="2098" y="1044"/>
              <a:chExt cx="708" cy="1004"/>
            </a:xfrm>
          </p:grpSpPr>
          <p:sp>
            <p:nvSpPr>
              <p:cNvPr id="12298" name="Freeform 10"/>
              <p:cNvSpPr>
                <a:spLocks/>
              </p:cNvSpPr>
              <p:nvPr/>
            </p:nvSpPr>
            <p:spPr bwMode="auto">
              <a:xfrm>
                <a:off x="2098" y="1044"/>
                <a:ext cx="708" cy="1002"/>
              </a:xfrm>
              <a:custGeom>
                <a:avLst/>
                <a:gdLst/>
                <a:ahLst/>
                <a:cxnLst>
                  <a:cxn ang="0">
                    <a:pos x="706" y="270"/>
                  </a:cxn>
                  <a:cxn ang="0">
                    <a:pos x="708" y="1002"/>
                  </a:cxn>
                  <a:cxn ang="0">
                    <a:pos x="296" y="1002"/>
                  </a:cxn>
                  <a:cxn ang="0">
                    <a:pos x="324" y="30"/>
                  </a:cxn>
                  <a:cxn ang="0">
                    <a:pos x="706" y="270"/>
                  </a:cxn>
                </a:cxnLst>
                <a:rect l="0" t="0" r="r" b="b"/>
                <a:pathLst>
                  <a:path w="708" h="1002">
                    <a:moveTo>
                      <a:pt x="706" y="270"/>
                    </a:moveTo>
                    <a:lnTo>
                      <a:pt x="708" y="1002"/>
                    </a:lnTo>
                    <a:cubicBezTo>
                      <a:pt x="708" y="1002"/>
                      <a:pt x="444" y="1002"/>
                      <a:pt x="296" y="1002"/>
                    </a:cubicBezTo>
                    <a:cubicBezTo>
                      <a:pt x="0" y="560"/>
                      <a:pt x="132" y="28"/>
                      <a:pt x="324" y="30"/>
                    </a:cubicBezTo>
                    <a:cubicBezTo>
                      <a:pt x="394" y="0"/>
                      <a:pt x="621" y="223"/>
                      <a:pt x="706" y="270"/>
                    </a:cubicBezTo>
                    <a:close/>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299" name="Freeform 11"/>
              <p:cNvSpPr>
                <a:spLocks/>
              </p:cNvSpPr>
              <p:nvPr/>
            </p:nvSpPr>
            <p:spPr bwMode="auto">
              <a:xfrm>
                <a:off x="2495" y="1412"/>
                <a:ext cx="307" cy="636"/>
              </a:xfrm>
              <a:custGeom>
                <a:avLst/>
                <a:gdLst/>
                <a:ahLst/>
                <a:cxnLst>
                  <a:cxn ang="0">
                    <a:pos x="307" y="154"/>
                  </a:cxn>
                  <a:cxn ang="0">
                    <a:pos x="177" y="24"/>
                  </a:cxn>
                  <a:cxn ang="0">
                    <a:pos x="73" y="10"/>
                  </a:cxn>
                  <a:cxn ang="0">
                    <a:pos x="11" y="84"/>
                  </a:cxn>
                  <a:cxn ang="0">
                    <a:pos x="9" y="282"/>
                  </a:cxn>
                  <a:cxn ang="0">
                    <a:pos x="61" y="476"/>
                  </a:cxn>
                  <a:cxn ang="0">
                    <a:pos x="153" y="636"/>
                  </a:cxn>
                </a:cxnLst>
                <a:rect l="0" t="0" r="r" b="b"/>
                <a:pathLst>
                  <a:path w="307" h="636">
                    <a:moveTo>
                      <a:pt x="307" y="154"/>
                    </a:moveTo>
                    <a:cubicBezTo>
                      <a:pt x="261" y="101"/>
                      <a:pt x="216" y="48"/>
                      <a:pt x="177" y="24"/>
                    </a:cubicBezTo>
                    <a:cubicBezTo>
                      <a:pt x="138" y="0"/>
                      <a:pt x="101" y="0"/>
                      <a:pt x="73" y="10"/>
                    </a:cubicBezTo>
                    <a:cubicBezTo>
                      <a:pt x="45" y="20"/>
                      <a:pt x="22" y="39"/>
                      <a:pt x="11" y="84"/>
                    </a:cubicBezTo>
                    <a:cubicBezTo>
                      <a:pt x="0" y="129"/>
                      <a:pt x="1" y="217"/>
                      <a:pt x="9" y="282"/>
                    </a:cubicBezTo>
                    <a:cubicBezTo>
                      <a:pt x="17" y="347"/>
                      <a:pt x="37" y="417"/>
                      <a:pt x="61" y="476"/>
                    </a:cubicBezTo>
                    <a:cubicBezTo>
                      <a:pt x="85" y="535"/>
                      <a:pt x="138" y="611"/>
                      <a:pt x="153" y="636"/>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00" name="Freeform 12"/>
              <p:cNvSpPr>
                <a:spLocks/>
              </p:cNvSpPr>
              <p:nvPr/>
            </p:nvSpPr>
            <p:spPr bwMode="auto">
              <a:xfrm>
                <a:off x="2661" y="1697"/>
                <a:ext cx="141" cy="349"/>
              </a:xfrm>
              <a:custGeom>
                <a:avLst/>
                <a:gdLst/>
                <a:ahLst/>
                <a:cxnLst>
                  <a:cxn ang="0">
                    <a:pos x="141" y="37"/>
                  </a:cxn>
                  <a:cxn ang="0">
                    <a:pos x="97" y="5"/>
                  </a:cxn>
                  <a:cxn ang="0">
                    <a:pos x="59" y="9"/>
                  </a:cxn>
                  <a:cxn ang="0">
                    <a:pos x="21" y="33"/>
                  </a:cxn>
                  <a:cxn ang="0">
                    <a:pos x="3" y="111"/>
                  </a:cxn>
                  <a:cxn ang="0">
                    <a:pos x="41" y="239"/>
                  </a:cxn>
                  <a:cxn ang="0">
                    <a:pos x="105" y="349"/>
                  </a:cxn>
                </a:cxnLst>
                <a:rect l="0" t="0" r="r" b="b"/>
                <a:pathLst>
                  <a:path w="141" h="349">
                    <a:moveTo>
                      <a:pt x="141" y="37"/>
                    </a:moveTo>
                    <a:cubicBezTo>
                      <a:pt x="126" y="23"/>
                      <a:pt x="111" y="10"/>
                      <a:pt x="97" y="5"/>
                    </a:cubicBezTo>
                    <a:cubicBezTo>
                      <a:pt x="83" y="0"/>
                      <a:pt x="72" y="4"/>
                      <a:pt x="59" y="9"/>
                    </a:cubicBezTo>
                    <a:cubicBezTo>
                      <a:pt x="46" y="14"/>
                      <a:pt x="30" y="16"/>
                      <a:pt x="21" y="33"/>
                    </a:cubicBezTo>
                    <a:cubicBezTo>
                      <a:pt x="12" y="50"/>
                      <a:pt x="0" y="77"/>
                      <a:pt x="3" y="111"/>
                    </a:cubicBezTo>
                    <a:cubicBezTo>
                      <a:pt x="6" y="145"/>
                      <a:pt x="24" y="199"/>
                      <a:pt x="41" y="239"/>
                    </a:cubicBezTo>
                    <a:cubicBezTo>
                      <a:pt x="58" y="279"/>
                      <a:pt x="94" y="332"/>
                      <a:pt x="105" y="349"/>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sp>
          <p:nvSpPr>
            <p:cNvPr id="12301" name="Rectangle 13"/>
            <p:cNvSpPr>
              <a:spLocks noChangeArrowheads="1"/>
            </p:cNvSpPr>
            <p:nvPr/>
          </p:nvSpPr>
          <p:spPr bwMode="auto">
            <a:xfrm>
              <a:off x="3162" y="1917"/>
              <a:ext cx="698" cy="696"/>
            </a:xfrm>
            <a:prstGeom prst="rect">
              <a:avLst/>
            </a:prstGeom>
            <a:noFill/>
            <a:ln w="28575" algn="ctr">
              <a:solidFill>
                <a:schemeClr val="tx1"/>
              </a:solidFill>
              <a:miter lim="800000"/>
              <a:headEnd/>
              <a:tailEnd/>
            </a:ln>
            <a:effectLst/>
          </p:spPr>
          <p:txBody>
            <a:bodyPr wrap="none" anchor="ctr"/>
            <a:lstStyle/>
            <a:p>
              <a:endParaRPr lang="cs-CZ"/>
            </a:p>
          </p:txBody>
        </p:sp>
        <p:sp>
          <p:nvSpPr>
            <p:cNvPr id="12302" name="Freeform 14"/>
            <p:cNvSpPr>
              <a:spLocks/>
            </p:cNvSpPr>
            <p:nvPr/>
          </p:nvSpPr>
          <p:spPr bwMode="auto">
            <a:xfrm>
              <a:off x="2234" y="1981"/>
              <a:ext cx="130" cy="278"/>
            </a:xfrm>
            <a:custGeom>
              <a:avLst/>
              <a:gdLst/>
              <a:ahLst/>
              <a:cxnLst>
                <a:cxn ang="0">
                  <a:pos x="0" y="0"/>
                </a:cxn>
                <a:cxn ang="0">
                  <a:pos x="126" y="152"/>
                </a:cxn>
                <a:cxn ang="0">
                  <a:pos x="24" y="278"/>
                </a:cxn>
              </a:cxnLst>
              <a:rect l="0" t="0" r="r" b="b"/>
              <a:pathLst>
                <a:path w="130" h="278">
                  <a:moveTo>
                    <a:pt x="0" y="0"/>
                  </a:moveTo>
                  <a:cubicBezTo>
                    <a:pt x="61" y="53"/>
                    <a:pt x="122" y="106"/>
                    <a:pt x="126" y="152"/>
                  </a:cubicBezTo>
                  <a:cubicBezTo>
                    <a:pt x="130" y="198"/>
                    <a:pt x="40" y="259"/>
                    <a:pt x="24" y="278"/>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grpSp>
        <p:nvGrpSpPr>
          <p:cNvPr id="6" name="Group 15"/>
          <p:cNvGrpSpPr>
            <a:grpSpLocks/>
          </p:cNvGrpSpPr>
          <p:nvPr/>
        </p:nvGrpSpPr>
        <p:grpSpPr bwMode="auto">
          <a:xfrm>
            <a:off x="814388" y="4276725"/>
            <a:ext cx="2503487" cy="1449388"/>
            <a:chOff x="2106" y="2975"/>
            <a:chExt cx="1748" cy="1012"/>
          </a:xfrm>
        </p:grpSpPr>
        <p:grpSp>
          <p:nvGrpSpPr>
            <p:cNvPr id="7" name="Group 16"/>
            <p:cNvGrpSpPr>
              <a:grpSpLocks/>
            </p:cNvGrpSpPr>
            <p:nvPr/>
          </p:nvGrpSpPr>
          <p:grpSpPr bwMode="auto">
            <a:xfrm>
              <a:off x="2106" y="2975"/>
              <a:ext cx="708" cy="1004"/>
              <a:chOff x="2098" y="1044"/>
              <a:chExt cx="708" cy="1004"/>
            </a:xfrm>
          </p:grpSpPr>
          <p:sp>
            <p:nvSpPr>
              <p:cNvPr id="12305" name="Freeform 17"/>
              <p:cNvSpPr>
                <a:spLocks/>
              </p:cNvSpPr>
              <p:nvPr/>
            </p:nvSpPr>
            <p:spPr bwMode="auto">
              <a:xfrm>
                <a:off x="2098" y="1044"/>
                <a:ext cx="708" cy="1002"/>
              </a:xfrm>
              <a:custGeom>
                <a:avLst/>
                <a:gdLst/>
                <a:ahLst/>
                <a:cxnLst>
                  <a:cxn ang="0">
                    <a:pos x="706" y="270"/>
                  </a:cxn>
                  <a:cxn ang="0">
                    <a:pos x="708" y="1002"/>
                  </a:cxn>
                  <a:cxn ang="0">
                    <a:pos x="296" y="1002"/>
                  </a:cxn>
                  <a:cxn ang="0">
                    <a:pos x="324" y="30"/>
                  </a:cxn>
                  <a:cxn ang="0">
                    <a:pos x="706" y="270"/>
                  </a:cxn>
                </a:cxnLst>
                <a:rect l="0" t="0" r="r" b="b"/>
                <a:pathLst>
                  <a:path w="708" h="1002">
                    <a:moveTo>
                      <a:pt x="706" y="270"/>
                    </a:moveTo>
                    <a:lnTo>
                      <a:pt x="708" y="1002"/>
                    </a:lnTo>
                    <a:cubicBezTo>
                      <a:pt x="708" y="1002"/>
                      <a:pt x="444" y="1002"/>
                      <a:pt x="296" y="1002"/>
                    </a:cubicBezTo>
                    <a:cubicBezTo>
                      <a:pt x="0" y="560"/>
                      <a:pt x="132" y="28"/>
                      <a:pt x="324" y="30"/>
                    </a:cubicBezTo>
                    <a:cubicBezTo>
                      <a:pt x="394" y="0"/>
                      <a:pt x="621" y="223"/>
                      <a:pt x="706" y="270"/>
                    </a:cubicBezTo>
                    <a:close/>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06" name="Freeform 18"/>
              <p:cNvSpPr>
                <a:spLocks/>
              </p:cNvSpPr>
              <p:nvPr/>
            </p:nvSpPr>
            <p:spPr bwMode="auto">
              <a:xfrm>
                <a:off x="2495" y="1412"/>
                <a:ext cx="307" cy="636"/>
              </a:xfrm>
              <a:custGeom>
                <a:avLst/>
                <a:gdLst/>
                <a:ahLst/>
                <a:cxnLst>
                  <a:cxn ang="0">
                    <a:pos x="307" y="154"/>
                  </a:cxn>
                  <a:cxn ang="0">
                    <a:pos x="177" y="24"/>
                  </a:cxn>
                  <a:cxn ang="0">
                    <a:pos x="73" y="10"/>
                  </a:cxn>
                  <a:cxn ang="0">
                    <a:pos x="11" y="84"/>
                  </a:cxn>
                  <a:cxn ang="0">
                    <a:pos x="9" y="282"/>
                  </a:cxn>
                  <a:cxn ang="0">
                    <a:pos x="61" y="476"/>
                  </a:cxn>
                  <a:cxn ang="0">
                    <a:pos x="153" y="636"/>
                  </a:cxn>
                </a:cxnLst>
                <a:rect l="0" t="0" r="r" b="b"/>
                <a:pathLst>
                  <a:path w="307" h="636">
                    <a:moveTo>
                      <a:pt x="307" y="154"/>
                    </a:moveTo>
                    <a:cubicBezTo>
                      <a:pt x="261" y="101"/>
                      <a:pt x="216" y="48"/>
                      <a:pt x="177" y="24"/>
                    </a:cubicBezTo>
                    <a:cubicBezTo>
                      <a:pt x="138" y="0"/>
                      <a:pt x="101" y="0"/>
                      <a:pt x="73" y="10"/>
                    </a:cubicBezTo>
                    <a:cubicBezTo>
                      <a:pt x="45" y="20"/>
                      <a:pt x="22" y="39"/>
                      <a:pt x="11" y="84"/>
                    </a:cubicBezTo>
                    <a:cubicBezTo>
                      <a:pt x="0" y="129"/>
                      <a:pt x="1" y="217"/>
                      <a:pt x="9" y="282"/>
                    </a:cubicBezTo>
                    <a:cubicBezTo>
                      <a:pt x="17" y="347"/>
                      <a:pt x="37" y="417"/>
                      <a:pt x="61" y="476"/>
                    </a:cubicBezTo>
                    <a:cubicBezTo>
                      <a:pt x="85" y="535"/>
                      <a:pt x="138" y="611"/>
                      <a:pt x="153" y="636"/>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07" name="Freeform 19"/>
              <p:cNvSpPr>
                <a:spLocks/>
              </p:cNvSpPr>
              <p:nvPr/>
            </p:nvSpPr>
            <p:spPr bwMode="auto">
              <a:xfrm>
                <a:off x="2661" y="1697"/>
                <a:ext cx="141" cy="349"/>
              </a:xfrm>
              <a:custGeom>
                <a:avLst/>
                <a:gdLst/>
                <a:ahLst/>
                <a:cxnLst>
                  <a:cxn ang="0">
                    <a:pos x="141" y="37"/>
                  </a:cxn>
                  <a:cxn ang="0">
                    <a:pos x="97" y="5"/>
                  </a:cxn>
                  <a:cxn ang="0">
                    <a:pos x="59" y="9"/>
                  </a:cxn>
                  <a:cxn ang="0">
                    <a:pos x="21" y="33"/>
                  </a:cxn>
                  <a:cxn ang="0">
                    <a:pos x="3" y="111"/>
                  </a:cxn>
                  <a:cxn ang="0">
                    <a:pos x="41" y="239"/>
                  </a:cxn>
                  <a:cxn ang="0">
                    <a:pos x="105" y="349"/>
                  </a:cxn>
                </a:cxnLst>
                <a:rect l="0" t="0" r="r" b="b"/>
                <a:pathLst>
                  <a:path w="141" h="349">
                    <a:moveTo>
                      <a:pt x="141" y="37"/>
                    </a:moveTo>
                    <a:cubicBezTo>
                      <a:pt x="126" y="23"/>
                      <a:pt x="111" y="10"/>
                      <a:pt x="97" y="5"/>
                    </a:cubicBezTo>
                    <a:cubicBezTo>
                      <a:pt x="83" y="0"/>
                      <a:pt x="72" y="4"/>
                      <a:pt x="59" y="9"/>
                    </a:cubicBezTo>
                    <a:cubicBezTo>
                      <a:pt x="46" y="14"/>
                      <a:pt x="30" y="16"/>
                      <a:pt x="21" y="33"/>
                    </a:cubicBezTo>
                    <a:cubicBezTo>
                      <a:pt x="12" y="50"/>
                      <a:pt x="0" y="77"/>
                      <a:pt x="3" y="111"/>
                    </a:cubicBezTo>
                    <a:cubicBezTo>
                      <a:pt x="6" y="145"/>
                      <a:pt x="24" y="199"/>
                      <a:pt x="41" y="239"/>
                    </a:cubicBezTo>
                    <a:cubicBezTo>
                      <a:pt x="58" y="279"/>
                      <a:pt x="94" y="332"/>
                      <a:pt x="105" y="349"/>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sp>
          <p:nvSpPr>
            <p:cNvPr id="12308" name="Rectangle 20"/>
            <p:cNvSpPr>
              <a:spLocks noChangeArrowheads="1"/>
            </p:cNvSpPr>
            <p:nvPr/>
          </p:nvSpPr>
          <p:spPr bwMode="auto">
            <a:xfrm>
              <a:off x="3156" y="3291"/>
              <a:ext cx="698" cy="696"/>
            </a:xfrm>
            <a:prstGeom prst="rect">
              <a:avLst/>
            </a:prstGeom>
            <a:noFill/>
            <a:ln w="28575" algn="ctr">
              <a:solidFill>
                <a:schemeClr val="tx1"/>
              </a:solidFill>
              <a:miter lim="800000"/>
              <a:headEnd/>
              <a:tailEnd/>
            </a:ln>
            <a:effectLst/>
          </p:spPr>
          <p:txBody>
            <a:bodyPr wrap="none" anchor="ctr"/>
            <a:lstStyle/>
            <a:p>
              <a:endParaRPr lang="cs-CZ"/>
            </a:p>
          </p:txBody>
        </p:sp>
        <p:sp>
          <p:nvSpPr>
            <p:cNvPr id="12309" name="Freeform 21"/>
            <p:cNvSpPr>
              <a:spLocks/>
            </p:cNvSpPr>
            <p:nvPr/>
          </p:nvSpPr>
          <p:spPr bwMode="auto">
            <a:xfrm>
              <a:off x="2230" y="3411"/>
              <a:ext cx="276" cy="268"/>
            </a:xfrm>
            <a:custGeom>
              <a:avLst/>
              <a:gdLst/>
              <a:ahLst/>
              <a:cxnLst>
                <a:cxn ang="0">
                  <a:pos x="0" y="0"/>
                </a:cxn>
                <a:cxn ang="0">
                  <a:pos x="270" y="176"/>
                </a:cxn>
                <a:cxn ang="0">
                  <a:pos x="38" y="268"/>
                </a:cxn>
              </a:cxnLst>
              <a:rect l="0" t="0" r="r" b="b"/>
              <a:pathLst>
                <a:path w="276" h="268">
                  <a:moveTo>
                    <a:pt x="0" y="0"/>
                  </a:moveTo>
                  <a:cubicBezTo>
                    <a:pt x="132" y="65"/>
                    <a:pt x="264" y="131"/>
                    <a:pt x="270" y="176"/>
                  </a:cubicBezTo>
                  <a:cubicBezTo>
                    <a:pt x="276" y="221"/>
                    <a:pt x="75" y="254"/>
                    <a:pt x="38" y="268"/>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grpSp>
        <p:nvGrpSpPr>
          <p:cNvPr id="8" name="Group 22"/>
          <p:cNvGrpSpPr>
            <a:grpSpLocks/>
          </p:cNvGrpSpPr>
          <p:nvPr/>
        </p:nvGrpSpPr>
        <p:grpSpPr bwMode="auto">
          <a:xfrm>
            <a:off x="4727575" y="376238"/>
            <a:ext cx="2501900" cy="1449387"/>
            <a:chOff x="2068" y="4341"/>
            <a:chExt cx="1748" cy="1012"/>
          </a:xfrm>
        </p:grpSpPr>
        <p:grpSp>
          <p:nvGrpSpPr>
            <p:cNvPr id="9" name="Group 23"/>
            <p:cNvGrpSpPr>
              <a:grpSpLocks/>
            </p:cNvGrpSpPr>
            <p:nvPr/>
          </p:nvGrpSpPr>
          <p:grpSpPr bwMode="auto">
            <a:xfrm>
              <a:off x="2068" y="4341"/>
              <a:ext cx="708" cy="1004"/>
              <a:chOff x="2098" y="1044"/>
              <a:chExt cx="708" cy="1004"/>
            </a:xfrm>
          </p:grpSpPr>
          <p:sp>
            <p:nvSpPr>
              <p:cNvPr id="12312" name="Freeform 24"/>
              <p:cNvSpPr>
                <a:spLocks/>
              </p:cNvSpPr>
              <p:nvPr/>
            </p:nvSpPr>
            <p:spPr bwMode="auto">
              <a:xfrm>
                <a:off x="2098" y="1044"/>
                <a:ext cx="708" cy="1002"/>
              </a:xfrm>
              <a:custGeom>
                <a:avLst/>
                <a:gdLst/>
                <a:ahLst/>
                <a:cxnLst>
                  <a:cxn ang="0">
                    <a:pos x="706" y="270"/>
                  </a:cxn>
                  <a:cxn ang="0">
                    <a:pos x="708" y="1002"/>
                  </a:cxn>
                  <a:cxn ang="0">
                    <a:pos x="296" y="1002"/>
                  </a:cxn>
                  <a:cxn ang="0">
                    <a:pos x="324" y="30"/>
                  </a:cxn>
                  <a:cxn ang="0">
                    <a:pos x="706" y="270"/>
                  </a:cxn>
                </a:cxnLst>
                <a:rect l="0" t="0" r="r" b="b"/>
                <a:pathLst>
                  <a:path w="708" h="1002">
                    <a:moveTo>
                      <a:pt x="706" y="270"/>
                    </a:moveTo>
                    <a:lnTo>
                      <a:pt x="708" y="1002"/>
                    </a:lnTo>
                    <a:cubicBezTo>
                      <a:pt x="708" y="1002"/>
                      <a:pt x="444" y="1002"/>
                      <a:pt x="296" y="1002"/>
                    </a:cubicBezTo>
                    <a:cubicBezTo>
                      <a:pt x="0" y="560"/>
                      <a:pt x="132" y="28"/>
                      <a:pt x="324" y="30"/>
                    </a:cubicBezTo>
                    <a:cubicBezTo>
                      <a:pt x="394" y="0"/>
                      <a:pt x="621" y="223"/>
                      <a:pt x="706" y="270"/>
                    </a:cubicBezTo>
                    <a:close/>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13" name="Freeform 25"/>
              <p:cNvSpPr>
                <a:spLocks/>
              </p:cNvSpPr>
              <p:nvPr/>
            </p:nvSpPr>
            <p:spPr bwMode="auto">
              <a:xfrm>
                <a:off x="2495" y="1412"/>
                <a:ext cx="307" cy="636"/>
              </a:xfrm>
              <a:custGeom>
                <a:avLst/>
                <a:gdLst/>
                <a:ahLst/>
                <a:cxnLst>
                  <a:cxn ang="0">
                    <a:pos x="307" y="154"/>
                  </a:cxn>
                  <a:cxn ang="0">
                    <a:pos x="177" y="24"/>
                  </a:cxn>
                  <a:cxn ang="0">
                    <a:pos x="73" y="10"/>
                  </a:cxn>
                  <a:cxn ang="0">
                    <a:pos x="11" y="84"/>
                  </a:cxn>
                  <a:cxn ang="0">
                    <a:pos x="9" y="282"/>
                  </a:cxn>
                  <a:cxn ang="0">
                    <a:pos x="61" y="476"/>
                  </a:cxn>
                  <a:cxn ang="0">
                    <a:pos x="153" y="636"/>
                  </a:cxn>
                </a:cxnLst>
                <a:rect l="0" t="0" r="r" b="b"/>
                <a:pathLst>
                  <a:path w="307" h="636">
                    <a:moveTo>
                      <a:pt x="307" y="154"/>
                    </a:moveTo>
                    <a:cubicBezTo>
                      <a:pt x="261" y="101"/>
                      <a:pt x="216" y="48"/>
                      <a:pt x="177" y="24"/>
                    </a:cubicBezTo>
                    <a:cubicBezTo>
                      <a:pt x="138" y="0"/>
                      <a:pt x="101" y="0"/>
                      <a:pt x="73" y="10"/>
                    </a:cubicBezTo>
                    <a:cubicBezTo>
                      <a:pt x="45" y="20"/>
                      <a:pt x="22" y="39"/>
                      <a:pt x="11" y="84"/>
                    </a:cubicBezTo>
                    <a:cubicBezTo>
                      <a:pt x="0" y="129"/>
                      <a:pt x="1" y="217"/>
                      <a:pt x="9" y="282"/>
                    </a:cubicBezTo>
                    <a:cubicBezTo>
                      <a:pt x="17" y="347"/>
                      <a:pt x="37" y="417"/>
                      <a:pt x="61" y="476"/>
                    </a:cubicBezTo>
                    <a:cubicBezTo>
                      <a:pt x="85" y="535"/>
                      <a:pt x="138" y="611"/>
                      <a:pt x="153" y="636"/>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14" name="Freeform 26"/>
              <p:cNvSpPr>
                <a:spLocks/>
              </p:cNvSpPr>
              <p:nvPr/>
            </p:nvSpPr>
            <p:spPr bwMode="auto">
              <a:xfrm>
                <a:off x="2661" y="1697"/>
                <a:ext cx="141" cy="349"/>
              </a:xfrm>
              <a:custGeom>
                <a:avLst/>
                <a:gdLst/>
                <a:ahLst/>
                <a:cxnLst>
                  <a:cxn ang="0">
                    <a:pos x="141" y="37"/>
                  </a:cxn>
                  <a:cxn ang="0">
                    <a:pos x="97" y="5"/>
                  </a:cxn>
                  <a:cxn ang="0">
                    <a:pos x="59" y="9"/>
                  </a:cxn>
                  <a:cxn ang="0">
                    <a:pos x="21" y="33"/>
                  </a:cxn>
                  <a:cxn ang="0">
                    <a:pos x="3" y="111"/>
                  </a:cxn>
                  <a:cxn ang="0">
                    <a:pos x="41" y="239"/>
                  </a:cxn>
                  <a:cxn ang="0">
                    <a:pos x="105" y="349"/>
                  </a:cxn>
                </a:cxnLst>
                <a:rect l="0" t="0" r="r" b="b"/>
                <a:pathLst>
                  <a:path w="141" h="349">
                    <a:moveTo>
                      <a:pt x="141" y="37"/>
                    </a:moveTo>
                    <a:cubicBezTo>
                      <a:pt x="126" y="23"/>
                      <a:pt x="111" y="10"/>
                      <a:pt x="97" y="5"/>
                    </a:cubicBezTo>
                    <a:cubicBezTo>
                      <a:pt x="83" y="0"/>
                      <a:pt x="72" y="4"/>
                      <a:pt x="59" y="9"/>
                    </a:cubicBezTo>
                    <a:cubicBezTo>
                      <a:pt x="46" y="14"/>
                      <a:pt x="30" y="16"/>
                      <a:pt x="21" y="33"/>
                    </a:cubicBezTo>
                    <a:cubicBezTo>
                      <a:pt x="12" y="50"/>
                      <a:pt x="0" y="77"/>
                      <a:pt x="3" y="111"/>
                    </a:cubicBezTo>
                    <a:cubicBezTo>
                      <a:pt x="6" y="145"/>
                      <a:pt x="24" y="199"/>
                      <a:pt x="41" y="239"/>
                    </a:cubicBezTo>
                    <a:cubicBezTo>
                      <a:pt x="58" y="279"/>
                      <a:pt x="94" y="332"/>
                      <a:pt x="105" y="349"/>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sp>
          <p:nvSpPr>
            <p:cNvPr id="12315" name="Rectangle 27"/>
            <p:cNvSpPr>
              <a:spLocks noChangeArrowheads="1"/>
            </p:cNvSpPr>
            <p:nvPr/>
          </p:nvSpPr>
          <p:spPr bwMode="auto">
            <a:xfrm>
              <a:off x="3118" y="4657"/>
              <a:ext cx="698" cy="696"/>
            </a:xfrm>
            <a:prstGeom prst="rect">
              <a:avLst/>
            </a:prstGeom>
            <a:noFill/>
            <a:ln w="28575" algn="ctr">
              <a:solidFill>
                <a:schemeClr val="tx1"/>
              </a:solidFill>
              <a:miter lim="800000"/>
              <a:headEnd/>
              <a:tailEnd/>
            </a:ln>
            <a:effectLst/>
          </p:spPr>
          <p:txBody>
            <a:bodyPr wrap="none" anchor="ctr"/>
            <a:lstStyle/>
            <a:p>
              <a:endParaRPr lang="cs-CZ"/>
            </a:p>
          </p:txBody>
        </p:sp>
        <p:sp>
          <p:nvSpPr>
            <p:cNvPr id="12316" name="Freeform 28"/>
            <p:cNvSpPr>
              <a:spLocks/>
            </p:cNvSpPr>
            <p:nvPr/>
          </p:nvSpPr>
          <p:spPr bwMode="auto">
            <a:xfrm>
              <a:off x="2190" y="4817"/>
              <a:ext cx="347" cy="298"/>
            </a:xfrm>
            <a:custGeom>
              <a:avLst/>
              <a:gdLst/>
              <a:ahLst/>
              <a:cxnLst>
                <a:cxn ang="0">
                  <a:pos x="0" y="0"/>
                </a:cxn>
                <a:cxn ang="0">
                  <a:pos x="336" y="192"/>
                </a:cxn>
                <a:cxn ang="0">
                  <a:pos x="66" y="298"/>
                </a:cxn>
              </a:cxnLst>
              <a:rect l="0" t="0" r="r" b="b"/>
              <a:pathLst>
                <a:path w="347" h="298">
                  <a:moveTo>
                    <a:pt x="0" y="0"/>
                  </a:moveTo>
                  <a:cubicBezTo>
                    <a:pt x="162" y="71"/>
                    <a:pt x="325" y="142"/>
                    <a:pt x="336" y="192"/>
                  </a:cubicBezTo>
                  <a:cubicBezTo>
                    <a:pt x="347" y="242"/>
                    <a:pt x="110" y="282"/>
                    <a:pt x="66" y="298"/>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grpSp>
        <p:nvGrpSpPr>
          <p:cNvPr id="10" name="Group 29"/>
          <p:cNvGrpSpPr>
            <a:grpSpLocks/>
          </p:cNvGrpSpPr>
          <p:nvPr/>
        </p:nvGrpSpPr>
        <p:grpSpPr bwMode="auto">
          <a:xfrm>
            <a:off x="4710113" y="2689225"/>
            <a:ext cx="2503487" cy="1449388"/>
            <a:chOff x="2100" y="5711"/>
            <a:chExt cx="1748" cy="1012"/>
          </a:xfrm>
        </p:grpSpPr>
        <p:grpSp>
          <p:nvGrpSpPr>
            <p:cNvPr id="11" name="Group 30"/>
            <p:cNvGrpSpPr>
              <a:grpSpLocks/>
            </p:cNvGrpSpPr>
            <p:nvPr/>
          </p:nvGrpSpPr>
          <p:grpSpPr bwMode="auto">
            <a:xfrm>
              <a:off x="2100" y="5711"/>
              <a:ext cx="708" cy="1004"/>
              <a:chOff x="2098" y="1044"/>
              <a:chExt cx="708" cy="1004"/>
            </a:xfrm>
          </p:grpSpPr>
          <p:sp>
            <p:nvSpPr>
              <p:cNvPr id="12319" name="Freeform 31"/>
              <p:cNvSpPr>
                <a:spLocks/>
              </p:cNvSpPr>
              <p:nvPr/>
            </p:nvSpPr>
            <p:spPr bwMode="auto">
              <a:xfrm>
                <a:off x="2098" y="1044"/>
                <a:ext cx="708" cy="1002"/>
              </a:xfrm>
              <a:custGeom>
                <a:avLst/>
                <a:gdLst/>
                <a:ahLst/>
                <a:cxnLst>
                  <a:cxn ang="0">
                    <a:pos x="706" y="270"/>
                  </a:cxn>
                  <a:cxn ang="0">
                    <a:pos x="708" y="1002"/>
                  </a:cxn>
                  <a:cxn ang="0">
                    <a:pos x="296" y="1002"/>
                  </a:cxn>
                  <a:cxn ang="0">
                    <a:pos x="324" y="30"/>
                  </a:cxn>
                  <a:cxn ang="0">
                    <a:pos x="706" y="270"/>
                  </a:cxn>
                </a:cxnLst>
                <a:rect l="0" t="0" r="r" b="b"/>
                <a:pathLst>
                  <a:path w="708" h="1002">
                    <a:moveTo>
                      <a:pt x="706" y="270"/>
                    </a:moveTo>
                    <a:lnTo>
                      <a:pt x="708" y="1002"/>
                    </a:lnTo>
                    <a:cubicBezTo>
                      <a:pt x="708" y="1002"/>
                      <a:pt x="444" y="1002"/>
                      <a:pt x="296" y="1002"/>
                    </a:cubicBezTo>
                    <a:cubicBezTo>
                      <a:pt x="0" y="560"/>
                      <a:pt x="132" y="28"/>
                      <a:pt x="324" y="30"/>
                    </a:cubicBezTo>
                    <a:cubicBezTo>
                      <a:pt x="394" y="0"/>
                      <a:pt x="621" y="223"/>
                      <a:pt x="706" y="270"/>
                    </a:cubicBezTo>
                    <a:close/>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20" name="Freeform 32"/>
              <p:cNvSpPr>
                <a:spLocks/>
              </p:cNvSpPr>
              <p:nvPr/>
            </p:nvSpPr>
            <p:spPr bwMode="auto">
              <a:xfrm>
                <a:off x="2495" y="1412"/>
                <a:ext cx="307" cy="636"/>
              </a:xfrm>
              <a:custGeom>
                <a:avLst/>
                <a:gdLst/>
                <a:ahLst/>
                <a:cxnLst>
                  <a:cxn ang="0">
                    <a:pos x="307" y="154"/>
                  </a:cxn>
                  <a:cxn ang="0">
                    <a:pos x="177" y="24"/>
                  </a:cxn>
                  <a:cxn ang="0">
                    <a:pos x="73" y="10"/>
                  </a:cxn>
                  <a:cxn ang="0">
                    <a:pos x="11" y="84"/>
                  </a:cxn>
                  <a:cxn ang="0">
                    <a:pos x="9" y="282"/>
                  </a:cxn>
                  <a:cxn ang="0">
                    <a:pos x="61" y="476"/>
                  </a:cxn>
                  <a:cxn ang="0">
                    <a:pos x="153" y="636"/>
                  </a:cxn>
                </a:cxnLst>
                <a:rect l="0" t="0" r="r" b="b"/>
                <a:pathLst>
                  <a:path w="307" h="636">
                    <a:moveTo>
                      <a:pt x="307" y="154"/>
                    </a:moveTo>
                    <a:cubicBezTo>
                      <a:pt x="261" y="101"/>
                      <a:pt x="216" y="48"/>
                      <a:pt x="177" y="24"/>
                    </a:cubicBezTo>
                    <a:cubicBezTo>
                      <a:pt x="138" y="0"/>
                      <a:pt x="101" y="0"/>
                      <a:pt x="73" y="10"/>
                    </a:cubicBezTo>
                    <a:cubicBezTo>
                      <a:pt x="45" y="20"/>
                      <a:pt x="22" y="39"/>
                      <a:pt x="11" y="84"/>
                    </a:cubicBezTo>
                    <a:cubicBezTo>
                      <a:pt x="0" y="129"/>
                      <a:pt x="1" y="217"/>
                      <a:pt x="9" y="282"/>
                    </a:cubicBezTo>
                    <a:cubicBezTo>
                      <a:pt x="17" y="347"/>
                      <a:pt x="37" y="417"/>
                      <a:pt x="61" y="476"/>
                    </a:cubicBezTo>
                    <a:cubicBezTo>
                      <a:pt x="85" y="535"/>
                      <a:pt x="138" y="611"/>
                      <a:pt x="153" y="636"/>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2321" name="Freeform 33"/>
              <p:cNvSpPr>
                <a:spLocks/>
              </p:cNvSpPr>
              <p:nvPr/>
            </p:nvSpPr>
            <p:spPr bwMode="auto">
              <a:xfrm>
                <a:off x="2661" y="1697"/>
                <a:ext cx="141" cy="349"/>
              </a:xfrm>
              <a:custGeom>
                <a:avLst/>
                <a:gdLst/>
                <a:ahLst/>
                <a:cxnLst>
                  <a:cxn ang="0">
                    <a:pos x="141" y="37"/>
                  </a:cxn>
                  <a:cxn ang="0">
                    <a:pos x="97" y="5"/>
                  </a:cxn>
                  <a:cxn ang="0">
                    <a:pos x="59" y="9"/>
                  </a:cxn>
                  <a:cxn ang="0">
                    <a:pos x="21" y="33"/>
                  </a:cxn>
                  <a:cxn ang="0">
                    <a:pos x="3" y="111"/>
                  </a:cxn>
                  <a:cxn ang="0">
                    <a:pos x="41" y="239"/>
                  </a:cxn>
                  <a:cxn ang="0">
                    <a:pos x="105" y="349"/>
                  </a:cxn>
                </a:cxnLst>
                <a:rect l="0" t="0" r="r" b="b"/>
                <a:pathLst>
                  <a:path w="141" h="349">
                    <a:moveTo>
                      <a:pt x="141" y="37"/>
                    </a:moveTo>
                    <a:cubicBezTo>
                      <a:pt x="126" y="23"/>
                      <a:pt x="111" y="10"/>
                      <a:pt x="97" y="5"/>
                    </a:cubicBezTo>
                    <a:cubicBezTo>
                      <a:pt x="83" y="0"/>
                      <a:pt x="72" y="4"/>
                      <a:pt x="59" y="9"/>
                    </a:cubicBezTo>
                    <a:cubicBezTo>
                      <a:pt x="46" y="14"/>
                      <a:pt x="30" y="16"/>
                      <a:pt x="21" y="33"/>
                    </a:cubicBezTo>
                    <a:cubicBezTo>
                      <a:pt x="12" y="50"/>
                      <a:pt x="0" y="77"/>
                      <a:pt x="3" y="111"/>
                    </a:cubicBezTo>
                    <a:cubicBezTo>
                      <a:pt x="6" y="145"/>
                      <a:pt x="24" y="199"/>
                      <a:pt x="41" y="239"/>
                    </a:cubicBezTo>
                    <a:cubicBezTo>
                      <a:pt x="58" y="279"/>
                      <a:pt x="94" y="332"/>
                      <a:pt x="105" y="349"/>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sp>
          <p:nvSpPr>
            <p:cNvPr id="12322" name="Rectangle 34"/>
            <p:cNvSpPr>
              <a:spLocks noChangeArrowheads="1"/>
            </p:cNvSpPr>
            <p:nvPr/>
          </p:nvSpPr>
          <p:spPr bwMode="auto">
            <a:xfrm>
              <a:off x="3150" y="6027"/>
              <a:ext cx="698" cy="696"/>
            </a:xfrm>
            <a:prstGeom prst="rect">
              <a:avLst/>
            </a:prstGeom>
            <a:noFill/>
            <a:ln w="28575" algn="ctr">
              <a:solidFill>
                <a:schemeClr val="tx1"/>
              </a:solidFill>
              <a:miter lim="800000"/>
              <a:headEnd/>
              <a:tailEnd/>
            </a:ln>
            <a:effectLst/>
          </p:spPr>
          <p:txBody>
            <a:bodyPr wrap="none" anchor="ctr"/>
            <a:lstStyle/>
            <a:p>
              <a:endParaRPr lang="cs-CZ"/>
            </a:p>
          </p:txBody>
        </p:sp>
        <p:sp>
          <p:nvSpPr>
            <p:cNvPr id="12323" name="Freeform 35"/>
            <p:cNvSpPr>
              <a:spLocks/>
            </p:cNvSpPr>
            <p:nvPr/>
          </p:nvSpPr>
          <p:spPr bwMode="auto">
            <a:xfrm>
              <a:off x="2228" y="6239"/>
              <a:ext cx="420" cy="286"/>
            </a:xfrm>
            <a:custGeom>
              <a:avLst/>
              <a:gdLst/>
              <a:ahLst/>
              <a:cxnLst>
                <a:cxn ang="0">
                  <a:pos x="0" y="0"/>
                </a:cxn>
                <a:cxn ang="0">
                  <a:pos x="392" y="194"/>
                </a:cxn>
                <a:cxn ang="0">
                  <a:pos x="74" y="286"/>
                </a:cxn>
              </a:cxnLst>
              <a:rect l="0" t="0" r="r" b="b"/>
              <a:pathLst>
                <a:path w="404" h="286">
                  <a:moveTo>
                    <a:pt x="0" y="0"/>
                  </a:moveTo>
                  <a:cubicBezTo>
                    <a:pt x="190" y="73"/>
                    <a:pt x="380" y="146"/>
                    <a:pt x="392" y="194"/>
                  </a:cubicBezTo>
                  <a:cubicBezTo>
                    <a:pt x="404" y="242"/>
                    <a:pt x="128" y="271"/>
                    <a:pt x="74" y="286"/>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grpSp>
      <p:sp>
        <p:nvSpPr>
          <p:cNvPr id="12324" name="Text Box 36"/>
          <p:cNvSpPr txBox="1">
            <a:spLocks noChangeArrowheads="1"/>
          </p:cNvSpPr>
          <p:nvPr/>
        </p:nvSpPr>
        <p:spPr bwMode="auto">
          <a:xfrm>
            <a:off x="2646363" y="1144588"/>
            <a:ext cx="330200" cy="366712"/>
          </a:xfrm>
          <a:prstGeom prst="rect">
            <a:avLst/>
          </a:prstGeom>
          <a:noFill/>
          <a:ln w="9525" algn="ctr">
            <a:noFill/>
            <a:miter lim="800000"/>
            <a:headEnd/>
            <a:tailEnd/>
          </a:ln>
          <a:effectLst/>
        </p:spPr>
        <p:txBody>
          <a:bodyPr wrap="none">
            <a:spAutoFit/>
          </a:bodyPr>
          <a:lstStyle/>
          <a:p>
            <a:pPr algn="ctr"/>
            <a:r>
              <a:rPr lang="cs-CZ" b="1">
                <a:latin typeface="Tahoma" pitchFamily="34" charset="0"/>
              </a:rPr>
              <a:t>0</a:t>
            </a:r>
          </a:p>
        </p:txBody>
      </p:sp>
      <p:sp>
        <p:nvSpPr>
          <p:cNvPr id="12325" name="Text Box 37"/>
          <p:cNvSpPr txBox="1">
            <a:spLocks noChangeArrowheads="1"/>
          </p:cNvSpPr>
          <p:nvPr/>
        </p:nvSpPr>
        <p:spPr bwMode="auto">
          <a:xfrm>
            <a:off x="2654300" y="3100388"/>
            <a:ext cx="330200" cy="366712"/>
          </a:xfrm>
          <a:prstGeom prst="rect">
            <a:avLst/>
          </a:prstGeom>
          <a:noFill/>
          <a:ln w="9525" algn="ctr">
            <a:noFill/>
            <a:miter lim="800000"/>
            <a:headEnd/>
            <a:tailEnd/>
          </a:ln>
          <a:effectLst/>
        </p:spPr>
        <p:txBody>
          <a:bodyPr wrap="none">
            <a:spAutoFit/>
          </a:bodyPr>
          <a:lstStyle/>
          <a:p>
            <a:pPr algn="ctr"/>
            <a:r>
              <a:rPr lang="cs-CZ" b="1">
                <a:latin typeface="Tahoma" pitchFamily="34" charset="0"/>
              </a:rPr>
              <a:t>1</a:t>
            </a:r>
          </a:p>
        </p:txBody>
      </p:sp>
      <p:sp>
        <p:nvSpPr>
          <p:cNvPr id="12326" name="Text Box 38"/>
          <p:cNvSpPr txBox="1">
            <a:spLocks noChangeArrowheads="1"/>
          </p:cNvSpPr>
          <p:nvPr/>
        </p:nvSpPr>
        <p:spPr bwMode="auto">
          <a:xfrm>
            <a:off x="2655888" y="5078413"/>
            <a:ext cx="330200" cy="366712"/>
          </a:xfrm>
          <a:prstGeom prst="rect">
            <a:avLst/>
          </a:prstGeom>
          <a:noFill/>
          <a:ln w="9525" algn="ctr">
            <a:noFill/>
            <a:miter lim="800000"/>
            <a:headEnd/>
            <a:tailEnd/>
          </a:ln>
          <a:effectLst/>
        </p:spPr>
        <p:txBody>
          <a:bodyPr wrap="none">
            <a:spAutoFit/>
          </a:bodyPr>
          <a:lstStyle/>
          <a:p>
            <a:pPr algn="ctr"/>
            <a:r>
              <a:rPr lang="cs-CZ" b="1">
                <a:latin typeface="Tahoma" pitchFamily="34" charset="0"/>
              </a:rPr>
              <a:t>2</a:t>
            </a:r>
          </a:p>
        </p:txBody>
      </p:sp>
      <p:sp>
        <p:nvSpPr>
          <p:cNvPr id="12327" name="Text Box 39"/>
          <p:cNvSpPr txBox="1">
            <a:spLocks noChangeArrowheads="1"/>
          </p:cNvSpPr>
          <p:nvPr/>
        </p:nvSpPr>
        <p:spPr bwMode="auto">
          <a:xfrm>
            <a:off x="6581775" y="1192213"/>
            <a:ext cx="330200" cy="366712"/>
          </a:xfrm>
          <a:prstGeom prst="rect">
            <a:avLst/>
          </a:prstGeom>
          <a:noFill/>
          <a:ln w="9525" algn="ctr">
            <a:noFill/>
            <a:miter lim="800000"/>
            <a:headEnd/>
            <a:tailEnd/>
          </a:ln>
          <a:effectLst/>
        </p:spPr>
        <p:txBody>
          <a:bodyPr wrap="none">
            <a:spAutoFit/>
          </a:bodyPr>
          <a:lstStyle/>
          <a:p>
            <a:pPr algn="ctr"/>
            <a:r>
              <a:rPr lang="cs-CZ" b="1">
                <a:latin typeface="Tahoma" pitchFamily="34" charset="0"/>
              </a:rPr>
              <a:t>3</a:t>
            </a:r>
          </a:p>
        </p:txBody>
      </p:sp>
      <p:sp>
        <p:nvSpPr>
          <p:cNvPr id="12328" name="Text Box 40"/>
          <p:cNvSpPr txBox="1">
            <a:spLocks noChangeArrowheads="1"/>
          </p:cNvSpPr>
          <p:nvPr/>
        </p:nvSpPr>
        <p:spPr bwMode="auto">
          <a:xfrm>
            <a:off x="6573838" y="3506788"/>
            <a:ext cx="330200" cy="366712"/>
          </a:xfrm>
          <a:prstGeom prst="rect">
            <a:avLst/>
          </a:prstGeom>
          <a:noFill/>
          <a:ln w="9525" algn="ctr">
            <a:noFill/>
            <a:miter lim="800000"/>
            <a:headEnd/>
            <a:tailEnd/>
          </a:ln>
          <a:effectLst/>
        </p:spPr>
        <p:txBody>
          <a:bodyPr wrap="none">
            <a:spAutoFit/>
          </a:bodyPr>
          <a:lstStyle/>
          <a:p>
            <a:pPr algn="ctr"/>
            <a:r>
              <a:rPr lang="cs-CZ" b="1">
                <a:latin typeface="Tahoma" pitchFamily="34" charset="0"/>
              </a:rPr>
              <a:t>4</a:t>
            </a:r>
          </a:p>
        </p:txBody>
      </p:sp>
      <p:sp>
        <p:nvSpPr>
          <p:cNvPr id="12330" name="Text Box 42"/>
          <p:cNvSpPr txBox="1">
            <a:spLocks noChangeArrowheads="1"/>
          </p:cNvSpPr>
          <p:nvPr/>
        </p:nvSpPr>
        <p:spPr bwMode="auto">
          <a:xfrm>
            <a:off x="1544137" y="1940719"/>
            <a:ext cx="1764715" cy="369332"/>
          </a:xfrm>
          <a:prstGeom prst="rect">
            <a:avLst/>
          </a:prstGeom>
          <a:noFill/>
          <a:ln w="9525" algn="ctr">
            <a:noFill/>
            <a:miter lim="800000"/>
            <a:headEnd/>
            <a:tailEnd/>
          </a:ln>
          <a:effectLst/>
        </p:spPr>
        <p:txBody>
          <a:bodyPr wrap="none">
            <a:spAutoFit/>
          </a:bodyPr>
          <a:lstStyle/>
          <a:p>
            <a:pPr algn="ctr"/>
            <a:r>
              <a:rPr lang="cs-CZ" dirty="0">
                <a:latin typeface="Tahoma" pitchFamily="34" charset="0"/>
              </a:rPr>
              <a:t>Zdravá sklovina</a:t>
            </a:r>
          </a:p>
        </p:txBody>
      </p:sp>
      <p:sp>
        <p:nvSpPr>
          <p:cNvPr id="12331" name="Text Box 43"/>
          <p:cNvSpPr txBox="1">
            <a:spLocks noChangeArrowheads="1"/>
          </p:cNvSpPr>
          <p:nvPr/>
        </p:nvSpPr>
        <p:spPr bwMode="auto">
          <a:xfrm>
            <a:off x="1351393" y="3856038"/>
            <a:ext cx="2150205" cy="369332"/>
          </a:xfrm>
          <a:prstGeom prst="rect">
            <a:avLst/>
          </a:prstGeom>
          <a:noFill/>
          <a:ln w="9525" algn="ctr">
            <a:noFill/>
            <a:miter lim="800000"/>
            <a:headEnd/>
            <a:tailEnd/>
          </a:ln>
          <a:effectLst/>
        </p:spPr>
        <p:txBody>
          <a:bodyPr wrap="none">
            <a:spAutoFit/>
          </a:bodyPr>
          <a:lstStyle/>
          <a:p>
            <a:pPr algn="ctr"/>
            <a:r>
              <a:rPr lang="cs-CZ" dirty="0">
                <a:latin typeface="Tahoma" pitchFamily="34" charset="0"/>
              </a:rPr>
              <a:t>Léze do ½ skloviny</a:t>
            </a:r>
          </a:p>
        </p:txBody>
      </p:sp>
      <p:sp>
        <p:nvSpPr>
          <p:cNvPr id="12332" name="Text Box 44"/>
          <p:cNvSpPr txBox="1">
            <a:spLocks noChangeArrowheads="1"/>
          </p:cNvSpPr>
          <p:nvPr/>
        </p:nvSpPr>
        <p:spPr bwMode="auto">
          <a:xfrm>
            <a:off x="651844" y="5897344"/>
            <a:ext cx="3816424" cy="646331"/>
          </a:xfrm>
          <a:prstGeom prst="rect">
            <a:avLst/>
          </a:prstGeom>
          <a:noFill/>
          <a:ln w="9525" algn="ctr">
            <a:noFill/>
            <a:miter lim="800000"/>
            <a:headEnd/>
            <a:tailEnd/>
          </a:ln>
          <a:effectLst/>
        </p:spPr>
        <p:txBody>
          <a:bodyPr wrap="square">
            <a:spAutoFit/>
          </a:bodyPr>
          <a:lstStyle/>
          <a:p>
            <a:pPr algn="ctr"/>
            <a:r>
              <a:rPr lang="cs-CZ" dirty="0">
                <a:latin typeface="Tahoma" pitchFamily="34" charset="0"/>
              </a:rPr>
              <a:t>Léze zasahuje na </a:t>
            </a:r>
            <a:r>
              <a:rPr lang="cs-CZ" dirty="0" err="1">
                <a:latin typeface="Tahoma" pitchFamily="34" charset="0"/>
              </a:rPr>
              <a:t>dentino</a:t>
            </a:r>
            <a:r>
              <a:rPr lang="cs-CZ" dirty="0">
                <a:latin typeface="Tahoma" pitchFamily="34" charset="0"/>
              </a:rPr>
              <a:t>-sklovinou </a:t>
            </a:r>
            <a:r>
              <a:rPr lang="cs-CZ" dirty="0" err="1">
                <a:latin typeface="Tahoma" pitchFamily="34" charset="0"/>
              </a:rPr>
              <a:t>hranici,kterou</a:t>
            </a:r>
            <a:r>
              <a:rPr lang="cs-CZ" dirty="0">
                <a:latin typeface="Tahoma" pitchFamily="34" charset="0"/>
              </a:rPr>
              <a:t> </a:t>
            </a:r>
            <a:r>
              <a:rPr lang="cs-CZ" dirty="0" err="1">
                <a:latin typeface="Tahoma" pitchFamily="34" charset="0"/>
              </a:rPr>
              <a:t>nekřekračuje</a:t>
            </a:r>
            <a:endParaRPr lang="cs-CZ" dirty="0">
              <a:latin typeface="Tahoma" pitchFamily="34" charset="0"/>
            </a:endParaRPr>
          </a:p>
        </p:txBody>
      </p:sp>
      <p:sp>
        <p:nvSpPr>
          <p:cNvPr id="12333" name="Text Box 45"/>
          <p:cNvSpPr txBox="1">
            <a:spLocks noChangeArrowheads="1"/>
          </p:cNvSpPr>
          <p:nvPr/>
        </p:nvSpPr>
        <p:spPr bwMode="auto">
          <a:xfrm>
            <a:off x="4106141" y="1930400"/>
            <a:ext cx="4294061" cy="369332"/>
          </a:xfrm>
          <a:prstGeom prst="rect">
            <a:avLst/>
          </a:prstGeom>
          <a:noFill/>
          <a:ln w="9525" algn="ctr">
            <a:noFill/>
            <a:miter lim="800000"/>
            <a:headEnd/>
            <a:tailEnd/>
          </a:ln>
          <a:effectLst/>
        </p:spPr>
        <p:txBody>
          <a:bodyPr wrap="none">
            <a:spAutoFit/>
          </a:bodyPr>
          <a:lstStyle/>
          <a:p>
            <a:pPr algn="ctr"/>
            <a:r>
              <a:rPr lang="cs-CZ" dirty="0">
                <a:latin typeface="Tahoma" pitchFamily="34" charset="0"/>
              </a:rPr>
              <a:t>Léze zasahuje do zevního pláště dentinu</a:t>
            </a:r>
          </a:p>
        </p:txBody>
      </p:sp>
      <p:sp>
        <p:nvSpPr>
          <p:cNvPr id="12334" name="Text Box 46"/>
          <p:cNvSpPr txBox="1">
            <a:spLocks noChangeArrowheads="1"/>
          </p:cNvSpPr>
          <p:nvPr/>
        </p:nvSpPr>
        <p:spPr bwMode="auto">
          <a:xfrm>
            <a:off x="4057149" y="4257675"/>
            <a:ext cx="4412683" cy="369332"/>
          </a:xfrm>
          <a:prstGeom prst="rect">
            <a:avLst/>
          </a:prstGeom>
          <a:noFill/>
          <a:ln w="9525" algn="ctr">
            <a:noFill/>
            <a:miter lim="800000"/>
            <a:headEnd/>
            <a:tailEnd/>
          </a:ln>
          <a:effectLst/>
        </p:spPr>
        <p:txBody>
          <a:bodyPr wrap="none">
            <a:spAutoFit/>
          </a:bodyPr>
          <a:lstStyle/>
          <a:p>
            <a:pPr algn="ctr"/>
            <a:r>
              <a:rPr lang="cs-CZ" dirty="0">
                <a:latin typeface="Tahoma" pitchFamily="34" charset="0"/>
              </a:rPr>
              <a:t>Léze zasahuje do vnitřního pláště dentinu</a:t>
            </a:r>
          </a:p>
        </p:txBody>
      </p:sp>
      <p:sp>
        <p:nvSpPr>
          <p:cNvPr id="12" name="Zástupný symbol pro číslo snímku 11">
            <a:extLst>
              <a:ext uri="{FF2B5EF4-FFF2-40B4-BE49-F238E27FC236}">
                <a16:creationId xmlns:a16="http://schemas.microsoft.com/office/drawing/2014/main" id="{63F3F108-7B67-48CD-BF6A-51AD3DA6B8C5}"/>
              </a:ext>
            </a:extLst>
          </p:cNvPr>
          <p:cNvSpPr>
            <a:spLocks noGrp="1"/>
          </p:cNvSpPr>
          <p:nvPr>
            <p:ph type="sldNum" sz="quarter" idx="12"/>
          </p:nvPr>
        </p:nvSpPr>
        <p:spPr/>
        <p:txBody>
          <a:bodyPr/>
          <a:lstStyle/>
          <a:p>
            <a:fld id="{7099C05E-E29E-467B-B6CF-52639DB6B15B}" type="slidenum">
              <a:rPr lang="cs-CZ" smtClean="0"/>
              <a:pPr/>
              <a:t>15</a:t>
            </a:fld>
            <a:endParaRPr lang="cs-CZ"/>
          </a:p>
        </p:txBody>
      </p:sp>
      <p:sp>
        <p:nvSpPr>
          <p:cNvPr id="14" name="TextovéPole 13">
            <a:extLst>
              <a:ext uri="{FF2B5EF4-FFF2-40B4-BE49-F238E27FC236}">
                <a16:creationId xmlns:a16="http://schemas.microsoft.com/office/drawing/2014/main" id="{6F03A2A1-34CE-4200-A6D4-91B57DC6234F}"/>
              </a:ext>
            </a:extLst>
          </p:cNvPr>
          <p:cNvSpPr txBox="1"/>
          <p:nvPr/>
        </p:nvSpPr>
        <p:spPr>
          <a:xfrm>
            <a:off x="4854850" y="5065622"/>
            <a:ext cx="3960077" cy="1200329"/>
          </a:xfrm>
          <a:prstGeom prst="rect">
            <a:avLst/>
          </a:prstGeom>
          <a:noFill/>
        </p:spPr>
        <p:txBody>
          <a:bodyPr wrap="square" rtlCol="0">
            <a:spAutoFit/>
          </a:bodyPr>
          <a:lstStyle/>
          <a:p>
            <a:r>
              <a:rPr lang="cs-CZ" sz="2400" dirty="0">
                <a:solidFill>
                  <a:srgbClr val="FF0000"/>
                </a:solidFill>
              </a:rPr>
              <a:t>Znázornění rozsahu kariézní léze na Bite-</a:t>
            </a:r>
            <a:r>
              <a:rPr lang="cs-CZ" sz="2400" dirty="0" err="1">
                <a:solidFill>
                  <a:srgbClr val="FF0000"/>
                </a:solidFill>
              </a:rPr>
              <a:t>wing</a:t>
            </a:r>
            <a:r>
              <a:rPr lang="cs-CZ" sz="2400" dirty="0">
                <a:solidFill>
                  <a:srgbClr val="FF0000"/>
                </a:solidFill>
              </a:rPr>
              <a:t> rentgenovém snímku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03325" y="1700213"/>
            <a:ext cx="6969125" cy="4130675"/>
            <a:chOff x="437" y="872"/>
            <a:chExt cx="4390" cy="2602"/>
          </a:xfrm>
        </p:grpSpPr>
        <p:graphicFrame>
          <p:nvGraphicFramePr>
            <p:cNvPr id="20483" name="Object 3"/>
            <p:cNvGraphicFramePr>
              <a:graphicFrameLocks noChangeAspect="1"/>
            </p:cNvGraphicFramePr>
            <p:nvPr/>
          </p:nvGraphicFramePr>
          <p:xfrm>
            <a:off x="437" y="872"/>
            <a:ext cx="3920" cy="2602"/>
          </p:xfrm>
          <a:graphic>
            <a:graphicData uri="http://schemas.openxmlformats.org/presentationml/2006/ole">
              <mc:AlternateContent xmlns:mc="http://schemas.openxmlformats.org/markup-compatibility/2006">
                <mc:Choice xmlns:v="urn:schemas-microsoft-com:vml" Requires="v">
                  <p:oleObj spid="_x0000_s1045" name="Graf" r:id="rId4" imgW="6096117" imgH="4067051" progId="MSGraph.Chart.8">
                    <p:embed followColorScheme="full"/>
                  </p:oleObj>
                </mc:Choice>
                <mc:Fallback>
                  <p:oleObj name="Graf" r:id="rId4" imgW="6096117" imgH="4067051"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 y="872"/>
                          <a:ext cx="3920" cy="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oleObj>
                </mc:Fallback>
              </mc:AlternateContent>
            </a:graphicData>
          </a:graphic>
        </p:graphicFrame>
        <p:sp>
          <p:nvSpPr>
            <p:cNvPr id="20484" name="Freeform 4"/>
            <p:cNvSpPr>
              <a:spLocks/>
            </p:cNvSpPr>
            <p:nvPr/>
          </p:nvSpPr>
          <p:spPr bwMode="auto">
            <a:xfrm>
              <a:off x="1329" y="1253"/>
              <a:ext cx="3093" cy="980"/>
            </a:xfrm>
            <a:custGeom>
              <a:avLst/>
              <a:gdLst/>
              <a:ahLst/>
              <a:cxnLst>
                <a:cxn ang="0">
                  <a:pos x="0" y="67"/>
                </a:cxn>
                <a:cxn ang="0">
                  <a:pos x="192" y="67"/>
                </a:cxn>
                <a:cxn ang="0">
                  <a:pos x="753" y="966"/>
                </a:cxn>
                <a:cxn ang="0">
                  <a:pos x="2299" y="153"/>
                </a:cxn>
                <a:cxn ang="0">
                  <a:pos x="3093" y="46"/>
                </a:cxn>
              </a:cxnLst>
              <a:rect l="0" t="0" r="r" b="b"/>
              <a:pathLst>
                <a:path w="3093" h="980">
                  <a:moveTo>
                    <a:pt x="0" y="67"/>
                  </a:moveTo>
                  <a:cubicBezTo>
                    <a:pt x="32" y="67"/>
                    <a:pt x="36" y="62"/>
                    <a:pt x="192" y="67"/>
                  </a:cubicBezTo>
                  <a:cubicBezTo>
                    <a:pt x="348" y="72"/>
                    <a:pt x="404" y="951"/>
                    <a:pt x="753" y="966"/>
                  </a:cubicBezTo>
                  <a:cubicBezTo>
                    <a:pt x="1104" y="980"/>
                    <a:pt x="1909" y="306"/>
                    <a:pt x="2299" y="153"/>
                  </a:cubicBezTo>
                  <a:cubicBezTo>
                    <a:pt x="2689" y="0"/>
                    <a:pt x="2928" y="68"/>
                    <a:pt x="3093" y="46"/>
                  </a:cubicBezTo>
                </a:path>
              </a:pathLst>
            </a:custGeom>
            <a:noFill/>
            <a:ln w="38100" cmpd="sng">
              <a:solidFill>
                <a:schemeClr val="tx1"/>
              </a:solidFill>
              <a:round/>
              <a:headEnd/>
              <a:tailEnd/>
            </a:ln>
            <a:effectLst/>
          </p:spPr>
          <p:txBody>
            <a:bodyPr/>
            <a:lstStyle/>
            <a:p>
              <a:endParaRPr lang="cs-CZ"/>
            </a:p>
          </p:txBody>
        </p:sp>
        <p:sp>
          <p:nvSpPr>
            <p:cNvPr id="20485" name="Line 5"/>
            <p:cNvSpPr>
              <a:spLocks noChangeShapeType="1"/>
            </p:cNvSpPr>
            <p:nvPr/>
          </p:nvSpPr>
          <p:spPr bwMode="auto">
            <a:xfrm>
              <a:off x="1544" y="986"/>
              <a:ext cx="0" cy="226"/>
            </a:xfrm>
            <a:prstGeom prst="line">
              <a:avLst/>
            </a:prstGeom>
            <a:noFill/>
            <a:ln w="28575">
              <a:solidFill>
                <a:schemeClr val="bg1"/>
              </a:solidFill>
              <a:round/>
              <a:headEnd/>
              <a:tailEnd type="triangle" w="med" len="med"/>
            </a:ln>
            <a:effectLst/>
          </p:spPr>
          <p:txBody>
            <a:bodyPr/>
            <a:lstStyle/>
            <a:p>
              <a:endParaRPr lang="cs-CZ"/>
            </a:p>
          </p:txBody>
        </p:sp>
        <p:sp>
          <p:nvSpPr>
            <p:cNvPr id="20486" name="Text Box 6"/>
            <p:cNvSpPr txBox="1">
              <a:spLocks noChangeArrowheads="1"/>
            </p:cNvSpPr>
            <p:nvPr/>
          </p:nvSpPr>
          <p:spPr bwMode="auto">
            <a:xfrm>
              <a:off x="4150" y="1812"/>
              <a:ext cx="677" cy="212"/>
            </a:xfrm>
            <a:prstGeom prst="rect">
              <a:avLst/>
            </a:prstGeom>
            <a:noFill/>
            <a:ln w="9525">
              <a:noFill/>
              <a:miter lim="800000"/>
              <a:headEnd/>
              <a:tailEnd/>
            </a:ln>
            <a:effectLst/>
          </p:spPr>
          <p:txBody>
            <a:bodyPr wrap="none">
              <a:spAutoFit/>
            </a:bodyPr>
            <a:lstStyle/>
            <a:p>
              <a:r>
                <a:rPr kumimoji="0" lang="cs-CZ" sz="1600">
                  <a:solidFill>
                    <a:srgbClr val="FF6600"/>
                  </a:solidFill>
                  <a:latin typeface="Arial" charset="0"/>
                </a:rPr>
                <a:t>critical pH</a:t>
              </a:r>
            </a:p>
          </p:txBody>
        </p:sp>
      </p:grpSp>
      <p:sp>
        <p:nvSpPr>
          <p:cNvPr id="20487" name="Rectangle 7"/>
          <p:cNvSpPr>
            <a:spLocks noGrp="1" noChangeArrowheads="1"/>
          </p:cNvSpPr>
          <p:nvPr>
            <p:ph type="title"/>
          </p:nvPr>
        </p:nvSpPr>
        <p:spPr/>
        <p:txBody>
          <a:bodyPr>
            <a:normAutofit/>
          </a:bodyPr>
          <a:lstStyle/>
          <a:p>
            <a:r>
              <a:rPr lang="cs-CZ" sz="4400" dirty="0" err="1"/>
              <a:t>Stefaneova</a:t>
            </a:r>
            <a:r>
              <a:rPr lang="cs-CZ" sz="4400" dirty="0"/>
              <a:t> křivka</a:t>
            </a:r>
          </a:p>
        </p:txBody>
      </p:sp>
      <p:sp>
        <p:nvSpPr>
          <p:cNvPr id="3" name="Zástupný symbol pro číslo snímku 2">
            <a:extLst>
              <a:ext uri="{FF2B5EF4-FFF2-40B4-BE49-F238E27FC236}">
                <a16:creationId xmlns:a16="http://schemas.microsoft.com/office/drawing/2014/main" id="{2E810FFE-5FAF-4823-A092-7B1A057F3D6C}"/>
              </a:ext>
            </a:extLst>
          </p:cNvPr>
          <p:cNvSpPr>
            <a:spLocks noGrp="1"/>
          </p:cNvSpPr>
          <p:nvPr>
            <p:ph type="sldNum" sz="quarter" idx="12"/>
          </p:nvPr>
        </p:nvSpPr>
        <p:spPr/>
        <p:txBody>
          <a:bodyPr/>
          <a:lstStyle/>
          <a:p>
            <a:fld id="{7099C05E-E29E-467B-B6CF-52639DB6B15B}" type="slidenum">
              <a:rPr lang="cs-CZ" smtClean="0"/>
              <a:pPr/>
              <a:t>16</a:t>
            </a:fld>
            <a:endParaRPr lang="cs-CZ"/>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normAutofit/>
          </a:bodyPr>
          <a:lstStyle/>
          <a:p>
            <a:r>
              <a:rPr lang="cs-CZ" dirty="0"/>
              <a:t>Stavba a složení skloviny</a:t>
            </a:r>
          </a:p>
        </p:txBody>
      </p:sp>
      <p:pic>
        <p:nvPicPr>
          <p:cNvPr id="1027" name="Picture 3" descr="C:\Users\AK\Desktop\stažený soubor.jpg"/>
          <p:cNvPicPr>
            <a:picLocks noChangeAspect="1" noChangeArrowheads="1"/>
          </p:cNvPicPr>
          <p:nvPr/>
        </p:nvPicPr>
        <p:blipFill rotWithShape="1">
          <a:blip r:embed="rId3" cstate="print"/>
          <a:srcRect l="23661" r="24335" b="-1"/>
          <a:stretch/>
        </p:blipFill>
        <p:spPr bwMode="auto">
          <a:xfrm>
            <a:off x="1435608" y="1524000"/>
            <a:ext cx="3657600" cy="4663440"/>
          </a:xfrm>
          <a:prstGeom prst="rect">
            <a:avLst/>
          </a:prstGeom>
          <a:noFill/>
        </p:spPr>
      </p:pic>
      <p:sp>
        <p:nvSpPr>
          <p:cNvPr id="5" name="Zástupný symbol pro obsah 4"/>
          <p:cNvSpPr>
            <a:spLocks noGrp="1"/>
          </p:cNvSpPr>
          <p:nvPr>
            <p:ph sz="half" idx="2"/>
          </p:nvPr>
        </p:nvSpPr>
        <p:spPr>
          <a:xfrm>
            <a:off x="5276088" y="1524000"/>
            <a:ext cx="3657600" cy="4663440"/>
          </a:xfrm>
        </p:spPr>
        <p:txBody>
          <a:bodyPr>
            <a:normAutofit/>
          </a:bodyPr>
          <a:lstStyle/>
          <a:p>
            <a:pPr>
              <a:buFont typeface="Arial" panose="020B0604020202020204" pitchFamily="34" charset="0"/>
              <a:buChar char="•"/>
            </a:pPr>
            <a:r>
              <a:rPr lang="cs-CZ" dirty="0"/>
              <a:t>Základní stavební jednotka=prizma </a:t>
            </a:r>
          </a:p>
          <a:p>
            <a:pPr>
              <a:buFont typeface="Arial" panose="020B0604020202020204" pitchFamily="34" charset="0"/>
              <a:buChar char="•"/>
            </a:pPr>
            <a:r>
              <a:rPr lang="cs-CZ" dirty="0"/>
              <a:t>90% minerální látky : </a:t>
            </a:r>
            <a:r>
              <a:rPr lang="cs-CZ" dirty="0" err="1"/>
              <a:t>hydroxiapatit</a:t>
            </a:r>
            <a:r>
              <a:rPr lang="cs-CZ" dirty="0"/>
              <a:t> Ca10(PO4)6(OH)2</a:t>
            </a:r>
          </a:p>
          <a:p>
            <a:pPr marL="82296" indent="0">
              <a:buNone/>
            </a:pPr>
            <a:r>
              <a:rPr lang="cs-CZ" dirty="0"/>
              <a:t>  10% voda, proteiny,            </a:t>
            </a:r>
          </a:p>
          <a:p>
            <a:pPr marL="82296" indent="0">
              <a:buNone/>
            </a:pPr>
            <a:r>
              <a:rPr lang="cs-CZ" dirty="0"/>
              <a:t>   lipidy</a:t>
            </a:r>
          </a:p>
          <a:p>
            <a:pPr>
              <a:buFont typeface="Arial" panose="020B0604020202020204" pitchFamily="34" charset="0"/>
              <a:buChar char="•"/>
            </a:pPr>
            <a:r>
              <a:rPr lang="cs-CZ" dirty="0"/>
              <a:t>Mezi prizmaty difúzní kanálky</a:t>
            </a:r>
          </a:p>
          <a:p>
            <a:pPr marL="82296" indent="0">
              <a:buNone/>
            </a:pPr>
            <a:endParaRPr lang="cs-CZ" dirty="0"/>
          </a:p>
        </p:txBody>
      </p:sp>
      <p:sp>
        <p:nvSpPr>
          <p:cNvPr id="3" name="Zástupný symbol pro číslo snímku 2">
            <a:extLst>
              <a:ext uri="{FF2B5EF4-FFF2-40B4-BE49-F238E27FC236}">
                <a16:creationId xmlns:a16="http://schemas.microsoft.com/office/drawing/2014/main" id="{EA6826B1-E307-4252-8E35-5FC2752C90DD}"/>
              </a:ext>
            </a:extLst>
          </p:cNvPr>
          <p:cNvSpPr>
            <a:spLocks noGrp="1"/>
          </p:cNvSpPr>
          <p:nvPr>
            <p:ph type="sldNum" sz="quarter" idx="12"/>
          </p:nvPr>
        </p:nvSpPr>
        <p:spPr>
          <a:xfrm>
            <a:off x="8613648" y="6305550"/>
            <a:ext cx="457200" cy="476250"/>
          </a:xfrm>
        </p:spPr>
        <p:txBody>
          <a:bodyPr anchor="b">
            <a:normAutofit/>
          </a:bodyPr>
          <a:lstStyle/>
          <a:p>
            <a:pPr>
              <a:spcAft>
                <a:spcPts val="600"/>
              </a:spcAft>
            </a:pPr>
            <a:fld id="{7099C05E-E29E-467B-B6CF-52639DB6B15B}" type="slidenum">
              <a:rPr lang="cs-CZ" smtClean="0"/>
              <a:pPr>
                <a:spcAft>
                  <a:spcPts val="600"/>
                </a:spcAft>
              </a:pPr>
              <a:t>17</a:t>
            </a:fld>
            <a:endParaRPr 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průměrná+tloušťka+prizmat+činí+2–5+µm.jpg"/>
          <p:cNvPicPr>
            <a:picLocks noGrp="1" noChangeAspect="1"/>
          </p:cNvPicPr>
          <p:nvPr>
            <p:ph idx="1"/>
          </p:nvPr>
        </p:nvPicPr>
        <p:blipFill>
          <a:blip r:embed="rId3" cstate="print"/>
          <a:stretch>
            <a:fillRect/>
          </a:stretch>
        </p:blipFill>
        <p:spPr>
          <a:xfrm>
            <a:off x="1187624" y="321568"/>
            <a:ext cx="7695637" cy="5771728"/>
          </a:xfrm>
        </p:spPr>
      </p:pic>
      <p:sp>
        <p:nvSpPr>
          <p:cNvPr id="2" name="Zástupný symbol pro číslo snímku 1">
            <a:extLst>
              <a:ext uri="{FF2B5EF4-FFF2-40B4-BE49-F238E27FC236}">
                <a16:creationId xmlns:a16="http://schemas.microsoft.com/office/drawing/2014/main" id="{322BE5A9-389A-42DD-91C3-67A9D6CF50D9}"/>
              </a:ext>
            </a:extLst>
          </p:cNvPr>
          <p:cNvSpPr>
            <a:spLocks noGrp="1"/>
          </p:cNvSpPr>
          <p:nvPr>
            <p:ph type="sldNum" sz="quarter" idx="12"/>
          </p:nvPr>
        </p:nvSpPr>
        <p:spPr/>
        <p:txBody>
          <a:bodyPr/>
          <a:lstStyle/>
          <a:p>
            <a:fld id="{7099C05E-E29E-467B-B6CF-52639DB6B15B}" type="slidenum">
              <a:rPr lang="cs-CZ" smtClean="0"/>
              <a:pPr/>
              <a:t>18</a:t>
            </a:fld>
            <a:endParaRPr lang="cs-CZ"/>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8950" y="501650"/>
            <a:ext cx="7627938" cy="3833813"/>
            <a:chOff x="384" y="974"/>
            <a:chExt cx="4805" cy="2415"/>
          </a:xfrm>
        </p:grpSpPr>
        <p:sp>
          <p:nvSpPr>
            <p:cNvPr id="11267" name="Freeform 3"/>
            <p:cNvSpPr>
              <a:spLocks/>
            </p:cNvSpPr>
            <p:nvPr/>
          </p:nvSpPr>
          <p:spPr bwMode="auto">
            <a:xfrm>
              <a:off x="1550" y="974"/>
              <a:ext cx="1916" cy="2376"/>
            </a:xfrm>
            <a:custGeom>
              <a:avLst/>
              <a:gdLst/>
              <a:ahLst/>
              <a:cxnLst>
                <a:cxn ang="0">
                  <a:pos x="0" y="0"/>
                </a:cxn>
                <a:cxn ang="0">
                  <a:pos x="1916" y="106"/>
                </a:cxn>
                <a:cxn ang="0">
                  <a:pos x="1829" y="2376"/>
                </a:cxn>
                <a:cxn ang="0">
                  <a:pos x="701" y="2324"/>
                </a:cxn>
                <a:cxn ang="0">
                  <a:pos x="0" y="0"/>
                </a:cxn>
              </a:cxnLst>
              <a:rect l="0" t="0" r="r" b="b"/>
              <a:pathLst>
                <a:path w="1916" h="2376">
                  <a:moveTo>
                    <a:pt x="0" y="0"/>
                  </a:moveTo>
                  <a:cubicBezTo>
                    <a:pt x="958" y="53"/>
                    <a:pt x="1916" y="106"/>
                    <a:pt x="1916" y="106"/>
                  </a:cubicBezTo>
                  <a:lnTo>
                    <a:pt x="1829" y="2376"/>
                  </a:lnTo>
                  <a:cubicBezTo>
                    <a:pt x="1829" y="2376"/>
                    <a:pt x="1265" y="2350"/>
                    <a:pt x="701" y="2324"/>
                  </a:cubicBezTo>
                  <a:cubicBezTo>
                    <a:pt x="231" y="1205"/>
                    <a:pt x="221" y="1181"/>
                    <a:pt x="0" y="0"/>
                  </a:cubicBezTo>
                  <a:close/>
                </a:path>
              </a:pathLst>
            </a:custGeom>
            <a:solidFill>
              <a:schemeClr val="tx2">
                <a:alpha val="48000"/>
              </a:schemeClr>
            </a:solidFill>
            <a:ln w="28575" cap="flat" cmpd="sng">
              <a:solidFill>
                <a:schemeClr val="tx1"/>
              </a:solidFill>
              <a:prstDash val="solid"/>
              <a:round/>
              <a:headEnd type="none" w="med" len="med"/>
              <a:tailEnd type="none" w="med" len="med"/>
            </a:ln>
            <a:effectLst/>
          </p:spPr>
          <p:txBody>
            <a:bodyPr anchor="ctr"/>
            <a:lstStyle/>
            <a:p>
              <a:endParaRPr lang="cs-CZ"/>
            </a:p>
          </p:txBody>
        </p:sp>
        <p:sp>
          <p:nvSpPr>
            <p:cNvPr id="11268" name="Freeform 4"/>
            <p:cNvSpPr>
              <a:spLocks/>
            </p:cNvSpPr>
            <p:nvPr/>
          </p:nvSpPr>
          <p:spPr bwMode="auto">
            <a:xfrm>
              <a:off x="1670" y="984"/>
              <a:ext cx="1798" cy="2371"/>
            </a:xfrm>
            <a:custGeom>
              <a:avLst/>
              <a:gdLst/>
              <a:ahLst/>
              <a:cxnLst>
                <a:cxn ang="0">
                  <a:pos x="0" y="0"/>
                </a:cxn>
                <a:cxn ang="0">
                  <a:pos x="1798" y="101"/>
                </a:cxn>
                <a:cxn ang="0">
                  <a:pos x="1711" y="2371"/>
                </a:cxn>
                <a:cxn ang="0">
                  <a:pos x="701" y="2314"/>
                </a:cxn>
                <a:cxn ang="0">
                  <a:pos x="0" y="0"/>
                </a:cxn>
              </a:cxnLst>
              <a:rect l="0" t="0" r="r" b="b"/>
              <a:pathLst>
                <a:path w="1798" h="2371">
                  <a:moveTo>
                    <a:pt x="0" y="0"/>
                  </a:moveTo>
                  <a:cubicBezTo>
                    <a:pt x="958" y="53"/>
                    <a:pt x="1798" y="101"/>
                    <a:pt x="1798" y="101"/>
                  </a:cubicBezTo>
                  <a:cubicBezTo>
                    <a:pt x="1798" y="101"/>
                    <a:pt x="1754" y="1236"/>
                    <a:pt x="1711" y="2371"/>
                  </a:cubicBezTo>
                  <a:cubicBezTo>
                    <a:pt x="1368" y="2342"/>
                    <a:pt x="1167" y="2342"/>
                    <a:pt x="701" y="2314"/>
                  </a:cubicBezTo>
                  <a:cubicBezTo>
                    <a:pt x="273" y="1182"/>
                    <a:pt x="221" y="1181"/>
                    <a:pt x="0" y="0"/>
                  </a:cubicBezTo>
                  <a:close/>
                </a:path>
              </a:pathLst>
            </a:custGeom>
            <a:solidFill>
              <a:srgbClr val="FFCC99">
                <a:alpha val="48000"/>
              </a:srgbClr>
            </a:solidFill>
            <a:ln w="28575" cap="flat" cmpd="sng">
              <a:solidFill>
                <a:schemeClr val="tx1"/>
              </a:solidFill>
              <a:prstDash val="solid"/>
              <a:round/>
              <a:headEnd type="none" w="med" len="med"/>
              <a:tailEnd type="none" w="med" len="med"/>
            </a:ln>
            <a:effectLst/>
          </p:spPr>
          <p:txBody>
            <a:bodyPr anchor="ctr"/>
            <a:lstStyle/>
            <a:p>
              <a:endParaRPr lang="cs-CZ"/>
            </a:p>
          </p:txBody>
        </p:sp>
        <p:sp>
          <p:nvSpPr>
            <p:cNvPr id="11269" name="Freeform 5"/>
            <p:cNvSpPr>
              <a:spLocks/>
            </p:cNvSpPr>
            <p:nvPr/>
          </p:nvSpPr>
          <p:spPr bwMode="auto">
            <a:xfrm>
              <a:off x="1714" y="1210"/>
              <a:ext cx="1291" cy="1377"/>
            </a:xfrm>
            <a:custGeom>
              <a:avLst/>
              <a:gdLst/>
              <a:ahLst/>
              <a:cxnLst>
                <a:cxn ang="0">
                  <a:pos x="0" y="0"/>
                </a:cxn>
                <a:cxn ang="0">
                  <a:pos x="1291" y="667"/>
                </a:cxn>
                <a:cxn ang="0">
                  <a:pos x="388" y="1377"/>
                </a:cxn>
                <a:cxn ang="0">
                  <a:pos x="0" y="0"/>
                </a:cxn>
              </a:cxnLst>
              <a:rect l="0" t="0" r="r" b="b"/>
              <a:pathLst>
                <a:path w="1291" h="1377">
                  <a:moveTo>
                    <a:pt x="0" y="0"/>
                  </a:moveTo>
                  <a:cubicBezTo>
                    <a:pt x="724" y="225"/>
                    <a:pt x="1291" y="513"/>
                    <a:pt x="1291" y="667"/>
                  </a:cubicBezTo>
                  <a:cubicBezTo>
                    <a:pt x="1291" y="821"/>
                    <a:pt x="993" y="1051"/>
                    <a:pt x="388" y="1377"/>
                  </a:cubicBezTo>
                  <a:cubicBezTo>
                    <a:pt x="153" y="720"/>
                    <a:pt x="134" y="686"/>
                    <a:pt x="0" y="0"/>
                  </a:cubicBezTo>
                  <a:close/>
                </a:path>
              </a:pathLst>
            </a:custGeom>
            <a:solidFill>
              <a:schemeClr val="accent1">
                <a:alpha val="53999"/>
              </a:schemeClr>
            </a:solidFill>
            <a:ln w="9525" cap="flat" cmpd="sng">
              <a:noFill/>
              <a:prstDash val="solid"/>
              <a:round/>
              <a:headEnd type="none" w="med" len="med"/>
              <a:tailEnd type="none" w="med" len="med"/>
            </a:ln>
            <a:effectLst/>
          </p:spPr>
          <p:txBody>
            <a:bodyPr anchor="ctr"/>
            <a:lstStyle/>
            <a:p>
              <a:endParaRPr lang="cs-CZ"/>
            </a:p>
          </p:txBody>
        </p:sp>
        <p:sp>
          <p:nvSpPr>
            <p:cNvPr id="11270" name="Freeform 6"/>
            <p:cNvSpPr>
              <a:spLocks/>
            </p:cNvSpPr>
            <p:nvPr/>
          </p:nvSpPr>
          <p:spPr bwMode="auto">
            <a:xfrm>
              <a:off x="1747" y="1346"/>
              <a:ext cx="1013" cy="1080"/>
            </a:xfrm>
            <a:custGeom>
              <a:avLst/>
              <a:gdLst/>
              <a:ahLst/>
              <a:cxnLst>
                <a:cxn ang="0">
                  <a:pos x="0" y="0"/>
                </a:cxn>
                <a:cxn ang="0">
                  <a:pos x="1291" y="667"/>
                </a:cxn>
                <a:cxn ang="0">
                  <a:pos x="388" y="1377"/>
                </a:cxn>
                <a:cxn ang="0">
                  <a:pos x="0" y="0"/>
                </a:cxn>
              </a:cxnLst>
              <a:rect l="0" t="0" r="r" b="b"/>
              <a:pathLst>
                <a:path w="1291" h="1377">
                  <a:moveTo>
                    <a:pt x="0" y="0"/>
                  </a:moveTo>
                  <a:cubicBezTo>
                    <a:pt x="724" y="225"/>
                    <a:pt x="1291" y="513"/>
                    <a:pt x="1291" y="667"/>
                  </a:cubicBezTo>
                  <a:cubicBezTo>
                    <a:pt x="1291" y="821"/>
                    <a:pt x="993" y="1051"/>
                    <a:pt x="388" y="1377"/>
                  </a:cubicBezTo>
                  <a:cubicBezTo>
                    <a:pt x="153" y="720"/>
                    <a:pt x="134" y="686"/>
                    <a:pt x="0" y="0"/>
                  </a:cubicBezTo>
                  <a:close/>
                </a:path>
              </a:pathLst>
            </a:custGeom>
            <a:solidFill>
              <a:schemeClr val="bg2">
                <a:alpha val="53999"/>
              </a:schemeClr>
            </a:solidFill>
            <a:ln w="9525" cap="flat" cmpd="sng">
              <a:noFill/>
              <a:prstDash val="solid"/>
              <a:round/>
              <a:headEnd type="none" w="med" len="med"/>
              <a:tailEnd type="none" w="med" len="med"/>
            </a:ln>
            <a:effectLst/>
          </p:spPr>
          <p:txBody>
            <a:bodyPr anchor="ctr"/>
            <a:lstStyle/>
            <a:p>
              <a:endParaRPr lang="cs-CZ"/>
            </a:p>
          </p:txBody>
        </p:sp>
        <p:sp>
          <p:nvSpPr>
            <p:cNvPr id="11271" name="Freeform 7"/>
            <p:cNvSpPr>
              <a:spLocks/>
            </p:cNvSpPr>
            <p:nvPr/>
          </p:nvSpPr>
          <p:spPr bwMode="auto">
            <a:xfrm>
              <a:off x="1770" y="1492"/>
              <a:ext cx="770" cy="821"/>
            </a:xfrm>
            <a:custGeom>
              <a:avLst/>
              <a:gdLst/>
              <a:ahLst/>
              <a:cxnLst>
                <a:cxn ang="0">
                  <a:pos x="0" y="0"/>
                </a:cxn>
                <a:cxn ang="0">
                  <a:pos x="1291" y="667"/>
                </a:cxn>
                <a:cxn ang="0">
                  <a:pos x="388" y="1377"/>
                </a:cxn>
                <a:cxn ang="0">
                  <a:pos x="0" y="0"/>
                </a:cxn>
              </a:cxnLst>
              <a:rect l="0" t="0" r="r" b="b"/>
              <a:pathLst>
                <a:path w="1291" h="1377">
                  <a:moveTo>
                    <a:pt x="0" y="0"/>
                  </a:moveTo>
                  <a:cubicBezTo>
                    <a:pt x="724" y="225"/>
                    <a:pt x="1291" y="513"/>
                    <a:pt x="1291" y="667"/>
                  </a:cubicBezTo>
                  <a:cubicBezTo>
                    <a:pt x="1291" y="821"/>
                    <a:pt x="993" y="1051"/>
                    <a:pt x="388" y="1377"/>
                  </a:cubicBezTo>
                  <a:cubicBezTo>
                    <a:pt x="153" y="720"/>
                    <a:pt x="134" y="686"/>
                    <a:pt x="0" y="0"/>
                  </a:cubicBezTo>
                  <a:close/>
                </a:path>
              </a:pathLst>
            </a:custGeom>
            <a:solidFill>
              <a:srgbClr val="99CC00">
                <a:alpha val="53999"/>
              </a:srgbClr>
            </a:solidFill>
            <a:ln w="9525" cap="flat" cmpd="sng">
              <a:noFill/>
              <a:prstDash val="solid"/>
              <a:round/>
              <a:headEnd type="none" w="med" len="med"/>
              <a:tailEnd type="none" w="med" len="med"/>
            </a:ln>
            <a:effectLst/>
          </p:spPr>
          <p:txBody>
            <a:bodyPr anchor="ctr"/>
            <a:lstStyle/>
            <a:p>
              <a:endParaRPr lang="cs-CZ"/>
            </a:p>
          </p:txBody>
        </p:sp>
        <p:sp>
          <p:nvSpPr>
            <p:cNvPr id="11272" name="Freeform 8"/>
            <p:cNvSpPr>
              <a:spLocks/>
            </p:cNvSpPr>
            <p:nvPr/>
          </p:nvSpPr>
          <p:spPr bwMode="auto">
            <a:xfrm>
              <a:off x="523" y="1906"/>
              <a:ext cx="4666" cy="1483"/>
            </a:xfrm>
            <a:custGeom>
              <a:avLst/>
              <a:gdLst/>
              <a:ahLst/>
              <a:cxnLst>
                <a:cxn ang="0">
                  <a:pos x="0" y="1483"/>
                </a:cxn>
                <a:cxn ang="0">
                  <a:pos x="418" y="1449"/>
                </a:cxn>
                <a:cxn ang="0">
                  <a:pos x="951" y="1478"/>
                </a:cxn>
                <a:cxn ang="0">
                  <a:pos x="1618" y="1425"/>
                </a:cxn>
                <a:cxn ang="0">
                  <a:pos x="2410" y="1353"/>
                </a:cxn>
                <a:cxn ang="0">
                  <a:pos x="3034" y="1243"/>
                </a:cxn>
                <a:cxn ang="0">
                  <a:pos x="3586" y="1036"/>
                </a:cxn>
                <a:cxn ang="0">
                  <a:pos x="4181" y="628"/>
                </a:cxn>
                <a:cxn ang="0">
                  <a:pos x="4512" y="278"/>
                </a:cxn>
                <a:cxn ang="0">
                  <a:pos x="4666" y="0"/>
                </a:cxn>
              </a:cxnLst>
              <a:rect l="0" t="0" r="r" b="b"/>
              <a:pathLst>
                <a:path w="4666" h="1483">
                  <a:moveTo>
                    <a:pt x="0" y="1483"/>
                  </a:moveTo>
                  <a:cubicBezTo>
                    <a:pt x="130" y="1466"/>
                    <a:pt x="260" y="1450"/>
                    <a:pt x="418" y="1449"/>
                  </a:cubicBezTo>
                  <a:cubicBezTo>
                    <a:pt x="576" y="1448"/>
                    <a:pt x="751" y="1482"/>
                    <a:pt x="951" y="1478"/>
                  </a:cubicBezTo>
                  <a:cubicBezTo>
                    <a:pt x="1151" y="1474"/>
                    <a:pt x="1375" y="1446"/>
                    <a:pt x="1618" y="1425"/>
                  </a:cubicBezTo>
                  <a:cubicBezTo>
                    <a:pt x="1861" y="1404"/>
                    <a:pt x="2174" y="1383"/>
                    <a:pt x="2410" y="1353"/>
                  </a:cubicBezTo>
                  <a:cubicBezTo>
                    <a:pt x="2646" y="1323"/>
                    <a:pt x="2838" y="1296"/>
                    <a:pt x="3034" y="1243"/>
                  </a:cubicBezTo>
                  <a:cubicBezTo>
                    <a:pt x="3230" y="1190"/>
                    <a:pt x="3395" y="1138"/>
                    <a:pt x="3586" y="1036"/>
                  </a:cubicBezTo>
                  <a:cubicBezTo>
                    <a:pt x="3777" y="934"/>
                    <a:pt x="4027" y="754"/>
                    <a:pt x="4181" y="628"/>
                  </a:cubicBezTo>
                  <a:cubicBezTo>
                    <a:pt x="4335" y="502"/>
                    <a:pt x="4431" y="383"/>
                    <a:pt x="4512" y="278"/>
                  </a:cubicBezTo>
                  <a:cubicBezTo>
                    <a:pt x="4593" y="173"/>
                    <a:pt x="4646" y="47"/>
                    <a:pt x="4666" y="0"/>
                  </a:cubicBezTo>
                </a:path>
              </a:pathLst>
            </a:custGeom>
            <a:noFill/>
            <a:ln w="28575" cap="flat" cmpd="sng">
              <a:solidFill>
                <a:schemeClr val="tx1"/>
              </a:solidFill>
              <a:prstDash val="solid"/>
              <a:round/>
              <a:headEnd type="none" w="med" len="med"/>
              <a:tailEnd type="none" w="med" len="med"/>
            </a:ln>
            <a:effectLst/>
          </p:spPr>
          <p:txBody>
            <a:bodyPr anchor="ctr"/>
            <a:lstStyle/>
            <a:p>
              <a:endParaRPr lang="cs-CZ"/>
            </a:p>
          </p:txBody>
        </p:sp>
        <p:sp>
          <p:nvSpPr>
            <p:cNvPr id="11273" name="Text Box 9"/>
            <p:cNvSpPr txBox="1">
              <a:spLocks noChangeArrowheads="1"/>
            </p:cNvSpPr>
            <p:nvPr/>
          </p:nvSpPr>
          <p:spPr bwMode="auto">
            <a:xfrm>
              <a:off x="384" y="1181"/>
              <a:ext cx="879" cy="1690"/>
            </a:xfrm>
            <a:prstGeom prst="rect">
              <a:avLst/>
            </a:prstGeom>
            <a:noFill/>
            <a:ln w="9525" algn="ctr">
              <a:noFill/>
              <a:miter lim="800000"/>
              <a:headEnd/>
              <a:tailEnd/>
            </a:ln>
            <a:effectLst/>
          </p:spPr>
          <p:txBody>
            <a:bodyPr>
              <a:spAutoFit/>
            </a:bodyPr>
            <a:lstStyle/>
            <a:p>
              <a:pPr algn="r">
                <a:spcBef>
                  <a:spcPct val="50000"/>
                </a:spcBef>
              </a:pPr>
              <a:r>
                <a:rPr lang="cs-CZ" sz="2000" b="1" dirty="0">
                  <a:latin typeface="Tahoma" pitchFamily="34" charset="0"/>
                </a:rPr>
                <a:t>a</a:t>
              </a:r>
            </a:p>
            <a:p>
              <a:pPr algn="r">
                <a:spcBef>
                  <a:spcPct val="50000"/>
                </a:spcBef>
              </a:pPr>
              <a:r>
                <a:rPr lang="cs-CZ" sz="2000" b="1" dirty="0">
                  <a:latin typeface="Tahoma" pitchFamily="34" charset="0"/>
                </a:rPr>
                <a:t>b</a:t>
              </a:r>
            </a:p>
            <a:p>
              <a:pPr algn="r">
                <a:spcBef>
                  <a:spcPct val="50000"/>
                </a:spcBef>
              </a:pPr>
              <a:r>
                <a:rPr lang="cs-CZ" sz="2000" b="1" dirty="0">
                  <a:latin typeface="Tahoma" pitchFamily="34" charset="0"/>
                </a:rPr>
                <a:t>c</a:t>
              </a:r>
            </a:p>
            <a:p>
              <a:pPr algn="r">
                <a:spcBef>
                  <a:spcPct val="50000"/>
                </a:spcBef>
              </a:pPr>
              <a:r>
                <a:rPr lang="cs-CZ" sz="2000" b="1" dirty="0">
                  <a:latin typeface="Tahoma" pitchFamily="34" charset="0"/>
                </a:rPr>
                <a:t>d</a:t>
              </a:r>
            </a:p>
            <a:p>
              <a:pPr algn="r">
                <a:spcBef>
                  <a:spcPct val="50000"/>
                </a:spcBef>
              </a:pPr>
              <a:endParaRPr lang="cs-CZ" sz="2000" b="1" dirty="0">
                <a:latin typeface="Tahoma" pitchFamily="34" charset="0"/>
              </a:endParaRPr>
            </a:p>
            <a:p>
              <a:pPr algn="r">
                <a:spcBef>
                  <a:spcPct val="50000"/>
                </a:spcBef>
              </a:pPr>
              <a:r>
                <a:rPr lang="cs-CZ" sz="2000" b="1" dirty="0" err="1">
                  <a:latin typeface="Tahoma" pitchFamily="34" charset="0"/>
                </a:rPr>
                <a:t>enamel</a:t>
              </a:r>
              <a:endParaRPr lang="cs-CZ" sz="2000" b="1" dirty="0">
                <a:latin typeface="Tahoma" pitchFamily="34" charset="0"/>
              </a:endParaRPr>
            </a:p>
          </p:txBody>
        </p:sp>
        <p:sp>
          <p:nvSpPr>
            <p:cNvPr id="11274" name="Line 10"/>
            <p:cNvSpPr>
              <a:spLocks noChangeShapeType="1"/>
            </p:cNvSpPr>
            <p:nvPr/>
          </p:nvSpPr>
          <p:spPr bwMode="auto">
            <a:xfrm>
              <a:off x="1291" y="1325"/>
              <a:ext cx="696" cy="29"/>
            </a:xfrm>
            <a:prstGeom prst="line">
              <a:avLst/>
            </a:prstGeom>
            <a:noFill/>
            <a:ln w="9525">
              <a:solidFill>
                <a:schemeClr val="tx1"/>
              </a:solidFill>
              <a:round/>
              <a:headEnd/>
              <a:tailEnd type="triangle" w="med" len="med"/>
            </a:ln>
            <a:effectLst/>
          </p:spPr>
          <p:txBody>
            <a:bodyPr anchor="ctr"/>
            <a:lstStyle/>
            <a:p>
              <a:endParaRPr lang="cs-CZ"/>
            </a:p>
          </p:txBody>
        </p:sp>
        <p:sp>
          <p:nvSpPr>
            <p:cNvPr id="11275" name="Line 11"/>
            <p:cNvSpPr>
              <a:spLocks noChangeShapeType="1"/>
            </p:cNvSpPr>
            <p:nvPr/>
          </p:nvSpPr>
          <p:spPr bwMode="auto">
            <a:xfrm flipV="1">
              <a:off x="1272" y="1579"/>
              <a:ext cx="965" cy="29"/>
            </a:xfrm>
            <a:prstGeom prst="line">
              <a:avLst/>
            </a:prstGeom>
            <a:noFill/>
            <a:ln w="9525">
              <a:solidFill>
                <a:schemeClr val="tx1"/>
              </a:solidFill>
              <a:round/>
              <a:headEnd/>
              <a:tailEnd type="triangle" w="med" len="med"/>
            </a:ln>
            <a:effectLst/>
          </p:spPr>
          <p:txBody>
            <a:bodyPr anchor="ctr"/>
            <a:lstStyle/>
            <a:p>
              <a:endParaRPr lang="cs-CZ"/>
            </a:p>
          </p:txBody>
        </p:sp>
        <p:sp>
          <p:nvSpPr>
            <p:cNvPr id="11276" name="Line 12"/>
            <p:cNvSpPr>
              <a:spLocks noChangeShapeType="1"/>
            </p:cNvSpPr>
            <p:nvPr/>
          </p:nvSpPr>
          <p:spPr bwMode="auto">
            <a:xfrm flipV="1">
              <a:off x="1272" y="1872"/>
              <a:ext cx="888" cy="29"/>
            </a:xfrm>
            <a:prstGeom prst="line">
              <a:avLst/>
            </a:prstGeom>
            <a:noFill/>
            <a:ln w="9525">
              <a:solidFill>
                <a:schemeClr val="tx1"/>
              </a:solidFill>
              <a:round/>
              <a:headEnd/>
              <a:tailEnd type="triangle" w="med" len="med"/>
            </a:ln>
            <a:effectLst/>
          </p:spPr>
          <p:txBody>
            <a:bodyPr anchor="ctr"/>
            <a:lstStyle/>
            <a:p>
              <a:endParaRPr lang="cs-CZ"/>
            </a:p>
          </p:txBody>
        </p:sp>
        <p:sp>
          <p:nvSpPr>
            <p:cNvPr id="11277" name="Line 13"/>
            <p:cNvSpPr>
              <a:spLocks noChangeShapeType="1"/>
            </p:cNvSpPr>
            <p:nvPr/>
          </p:nvSpPr>
          <p:spPr bwMode="auto">
            <a:xfrm flipV="1">
              <a:off x="1282" y="2126"/>
              <a:ext cx="595" cy="48"/>
            </a:xfrm>
            <a:prstGeom prst="line">
              <a:avLst/>
            </a:prstGeom>
            <a:noFill/>
            <a:ln w="9525">
              <a:solidFill>
                <a:schemeClr val="tx1"/>
              </a:solidFill>
              <a:round/>
              <a:headEnd/>
              <a:tailEnd type="triangle" w="med" len="med"/>
            </a:ln>
            <a:effectLst/>
          </p:spPr>
          <p:txBody>
            <a:bodyPr anchor="ctr"/>
            <a:lstStyle/>
            <a:p>
              <a:endParaRPr lang="cs-CZ"/>
            </a:p>
          </p:txBody>
        </p:sp>
        <p:sp>
          <p:nvSpPr>
            <p:cNvPr id="11278" name="Line 14"/>
            <p:cNvSpPr>
              <a:spLocks noChangeShapeType="1"/>
            </p:cNvSpPr>
            <p:nvPr/>
          </p:nvSpPr>
          <p:spPr bwMode="auto">
            <a:xfrm>
              <a:off x="1310" y="2750"/>
              <a:ext cx="1316" cy="39"/>
            </a:xfrm>
            <a:prstGeom prst="line">
              <a:avLst/>
            </a:prstGeom>
            <a:noFill/>
            <a:ln w="9525">
              <a:solidFill>
                <a:schemeClr val="tx1"/>
              </a:solidFill>
              <a:round/>
              <a:headEnd/>
              <a:tailEnd type="triangle" w="med" len="med"/>
            </a:ln>
            <a:effectLst/>
          </p:spPr>
          <p:txBody>
            <a:bodyPr anchor="ctr"/>
            <a:lstStyle/>
            <a:p>
              <a:endParaRPr lang="cs-CZ"/>
            </a:p>
          </p:txBody>
        </p:sp>
      </p:grpSp>
      <p:sp>
        <p:nvSpPr>
          <p:cNvPr id="11279" name="Text Box 15"/>
          <p:cNvSpPr txBox="1">
            <a:spLocks noChangeArrowheads="1"/>
          </p:cNvSpPr>
          <p:nvPr/>
        </p:nvSpPr>
        <p:spPr bwMode="auto">
          <a:xfrm>
            <a:off x="5668963" y="549275"/>
            <a:ext cx="3041650" cy="1004888"/>
          </a:xfrm>
          <a:prstGeom prst="rect">
            <a:avLst/>
          </a:prstGeom>
          <a:noFill/>
          <a:ln w="9525" algn="ctr">
            <a:noFill/>
            <a:miter lim="800000"/>
            <a:headEnd/>
            <a:tailEnd/>
          </a:ln>
          <a:effectLst/>
        </p:spPr>
        <p:txBody>
          <a:bodyPr>
            <a:spAutoFit/>
          </a:bodyPr>
          <a:lstStyle/>
          <a:p>
            <a:pPr>
              <a:spcBef>
                <a:spcPct val="50000"/>
              </a:spcBef>
            </a:pPr>
            <a:r>
              <a:rPr lang="en-GB" sz="1200">
                <a:latin typeface="Tahoma" pitchFamily="34" charset="0"/>
              </a:rPr>
              <a:t>Diagrammatic representation of the early smooth-surface carious lesion, showing the four zones: the intact surface layer</a:t>
            </a:r>
            <a:r>
              <a:rPr lang="cs-CZ" sz="1200">
                <a:latin typeface="Tahoma" pitchFamily="34" charset="0"/>
              </a:rPr>
              <a:t> </a:t>
            </a:r>
            <a:r>
              <a:rPr lang="en-GB" sz="1200">
                <a:latin typeface="Tahoma" pitchFamily="34" charset="0"/>
              </a:rPr>
              <a:t>(</a:t>
            </a:r>
            <a:r>
              <a:rPr lang="en-GB" sz="1200" b="1">
                <a:latin typeface="Tahoma" pitchFamily="34" charset="0"/>
              </a:rPr>
              <a:t>d</a:t>
            </a:r>
            <a:r>
              <a:rPr lang="en-GB" sz="1200">
                <a:latin typeface="Tahoma" pitchFamily="34" charset="0"/>
              </a:rPr>
              <a:t>), the body of the lesion</a:t>
            </a:r>
            <a:r>
              <a:rPr lang="cs-CZ" sz="1200">
                <a:latin typeface="Tahoma" pitchFamily="34" charset="0"/>
              </a:rPr>
              <a:t> (</a:t>
            </a:r>
            <a:r>
              <a:rPr lang="cs-CZ" sz="1200" b="1">
                <a:latin typeface="Tahoma" pitchFamily="34" charset="0"/>
              </a:rPr>
              <a:t>c</a:t>
            </a:r>
            <a:r>
              <a:rPr lang="cs-CZ" sz="1200">
                <a:latin typeface="Tahoma" pitchFamily="34" charset="0"/>
              </a:rPr>
              <a:t>),</a:t>
            </a:r>
            <a:r>
              <a:rPr lang="en-GB" sz="1200">
                <a:latin typeface="Tahoma" pitchFamily="34" charset="0"/>
              </a:rPr>
              <a:t> the dark zone</a:t>
            </a:r>
            <a:r>
              <a:rPr lang="cs-CZ" sz="1200">
                <a:latin typeface="Tahoma" pitchFamily="34" charset="0"/>
              </a:rPr>
              <a:t> </a:t>
            </a:r>
            <a:r>
              <a:rPr lang="en-GB" sz="1200">
                <a:latin typeface="Tahoma" pitchFamily="34" charset="0"/>
              </a:rPr>
              <a:t>(</a:t>
            </a:r>
            <a:r>
              <a:rPr lang="en-GB" sz="1200" b="1">
                <a:latin typeface="Tahoma" pitchFamily="34" charset="0"/>
              </a:rPr>
              <a:t>b</a:t>
            </a:r>
            <a:r>
              <a:rPr lang="en-GB" sz="1200">
                <a:latin typeface="Tahoma" pitchFamily="34" charset="0"/>
              </a:rPr>
              <a:t>) and the translucent zone</a:t>
            </a:r>
            <a:r>
              <a:rPr lang="cs-CZ" sz="1200">
                <a:latin typeface="Tahoma" pitchFamily="34" charset="0"/>
              </a:rPr>
              <a:t> </a:t>
            </a:r>
            <a:r>
              <a:rPr lang="en-GB" sz="1200">
                <a:latin typeface="Tahoma" pitchFamily="34" charset="0"/>
              </a:rPr>
              <a:t>(</a:t>
            </a:r>
            <a:r>
              <a:rPr lang="en-GB" sz="1200" b="1">
                <a:latin typeface="Tahoma" pitchFamily="34" charset="0"/>
              </a:rPr>
              <a:t>a</a:t>
            </a:r>
            <a:r>
              <a:rPr lang="en-GB" sz="1200">
                <a:latin typeface="Tahoma" pitchFamily="34" charset="0"/>
              </a:rPr>
              <a:t>).</a:t>
            </a:r>
            <a:r>
              <a:rPr lang="cs-CZ" sz="1200">
                <a:latin typeface="Tahoma" pitchFamily="34" charset="0"/>
              </a:rPr>
              <a:t> </a:t>
            </a:r>
          </a:p>
        </p:txBody>
      </p:sp>
      <p:sp>
        <p:nvSpPr>
          <p:cNvPr id="11281" name="Rectangle 17"/>
          <p:cNvSpPr>
            <a:spLocks noGrp="1" noChangeArrowheads="1"/>
          </p:cNvSpPr>
          <p:nvPr>
            <p:ph type="body" idx="1"/>
          </p:nvPr>
        </p:nvSpPr>
        <p:spPr>
          <a:xfrm>
            <a:off x="685800" y="4706270"/>
            <a:ext cx="7772400" cy="1654175"/>
          </a:xfrm>
        </p:spPr>
        <p:txBody>
          <a:bodyPr/>
          <a:lstStyle/>
          <a:p>
            <a:pPr marL="609600" indent="-609600">
              <a:spcBef>
                <a:spcPct val="40000"/>
              </a:spcBef>
              <a:buFontTx/>
              <a:buAutoNum type="arabicPeriod"/>
            </a:pPr>
            <a:r>
              <a:rPr lang="en-GB" sz="1200" u="sng"/>
              <a:t>Surface layer</a:t>
            </a:r>
            <a:r>
              <a:rPr lang="cs-CZ" sz="1200"/>
              <a:t> </a:t>
            </a:r>
            <a:r>
              <a:rPr lang="en-GB" sz="1200"/>
              <a:t>-</a:t>
            </a:r>
            <a:r>
              <a:rPr lang="cs-CZ" sz="1200"/>
              <a:t> </a:t>
            </a:r>
            <a:r>
              <a:rPr lang="en-GB" sz="1200"/>
              <a:t>intact superficial layer 20-100μm as the caries is progressing</a:t>
            </a:r>
            <a:r>
              <a:rPr lang="cs-CZ" sz="1200"/>
              <a:t> </a:t>
            </a:r>
            <a:r>
              <a:rPr lang="en-GB" sz="1200"/>
              <a:t>-</a:t>
            </a:r>
            <a:r>
              <a:rPr lang="cs-CZ" sz="1200"/>
              <a:t> </a:t>
            </a:r>
            <a:r>
              <a:rPr lang="en-GB" sz="1200"/>
              <a:t>this intact layer is lost</a:t>
            </a:r>
            <a:endParaRPr lang="cs-CZ" sz="1200"/>
          </a:p>
          <a:p>
            <a:pPr marL="609600" indent="-609600">
              <a:spcBef>
                <a:spcPct val="40000"/>
              </a:spcBef>
              <a:buFontTx/>
              <a:buAutoNum type="arabicPeriod"/>
            </a:pPr>
            <a:r>
              <a:rPr lang="en-GB" sz="1200" u="sng"/>
              <a:t>The body of the lesion</a:t>
            </a:r>
            <a:r>
              <a:rPr lang="cs-CZ" sz="1200"/>
              <a:t> </a:t>
            </a:r>
            <a:r>
              <a:rPr lang="en-GB" sz="1200"/>
              <a:t>-</a:t>
            </a:r>
            <a:r>
              <a:rPr lang="cs-CZ" sz="1200"/>
              <a:t> </a:t>
            </a:r>
            <a:r>
              <a:rPr lang="en-GB" sz="1200"/>
              <a:t>mineral content is reduced by 24%, bacteria are present</a:t>
            </a:r>
            <a:endParaRPr lang="cs-CZ" sz="1200"/>
          </a:p>
          <a:p>
            <a:pPr marL="609600" indent="-609600">
              <a:spcBef>
                <a:spcPct val="40000"/>
              </a:spcBef>
              <a:buFontTx/>
              <a:buAutoNum type="arabicPeriod"/>
            </a:pPr>
            <a:r>
              <a:rPr lang="en-GB" sz="1200" u="sng"/>
              <a:t>The dark zone</a:t>
            </a:r>
            <a:r>
              <a:rPr lang="cs-CZ" sz="1200"/>
              <a:t> </a:t>
            </a:r>
            <a:r>
              <a:rPr lang="en-GB" sz="1200"/>
              <a:t>-</a:t>
            </a:r>
            <a:r>
              <a:rPr lang="cs-CZ" sz="1200"/>
              <a:t> </a:t>
            </a:r>
            <a:r>
              <a:rPr lang="en-GB" sz="1200"/>
              <a:t>dark apperance</a:t>
            </a:r>
            <a:r>
              <a:rPr lang="cs-CZ" sz="1200"/>
              <a:t> </a:t>
            </a:r>
            <a:r>
              <a:rPr lang="en-GB" sz="1200"/>
              <a:t>-</a:t>
            </a:r>
            <a:r>
              <a:rPr lang="cs-CZ" sz="1200"/>
              <a:t> </a:t>
            </a:r>
            <a:r>
              <a:rPr lang="en-GB" sz="1200"/>
              <a:t>tiny demineralization, spaces or pores</a:t>
            </a:r>
            <a:br>
              <a:rPr lang="cs-CZ" sz="1200"/>
            </a:br>
            <a:r>
              <a:rPr lang="en-GB" sz="1200"/>
              <a:t>The mineral content</a:t>
            </a:r>
            <a:r>
              <a:rPr lang="cs-CZ" sz="1200"/>
              <a:t> </a:t>
            </a:r>
            <a:r>
              <a:rPr lang="en-GB" sz="1200"/>
              <a:t>-</a:t>
            </a:r>
            <a:r>
              <a:rPr lang="cs-CZ" sz="1200"/>
              <a:t> </a:t>
            </a:r>
            <a:r>
              <a:rPr lang="en-GB" sz="1200"/>
              <a:t>reduced by 4%</a:t>
            </a:r>
            <a:endParaRPr lang="cs-CZ" sz="1200"/>
          </a:p>
          <a:p>
            <a:pPr marL="609600" indent="-609600">
              <a:spcBef>
                <a:spcPct val="40000"/>
              </a:spcBef>
              <a:buFontTx/>
              <a:buAutoNum type="arabicPeriod"/>
            </a:pPr>
            <a:r>
              <a:rPr lang="en-GB" sz="1200" u="sng"/>
              <a:t>The translucent zone</a:t>
            </a:r>
            <a:r>
              <a:rPr lang="cs-CZ" sz="1200"/>
              <a:t> </a:t>
            </a:r>
            <a:r>
              <a:rPr lang="en-GB" sz="1200"/>
              <a:t>-</a:t>
            </a:r>
            <a:r>
              <a:rPr lang="cs-CZ" sz="1200"/>
              <a:t> </a:t>
            </a:r>
            <a:r>
              <a:rPr lang="en-GB" sz="1200"/>
              <a:t>the earliest change in enamel at the front of the advancing lesion</a:t>
            </a:r>
            <a:br>
              <a:rPr lang="cs-CZ" sz="1200"/>
            </a:br>
            <a:r>
              <a:rPr lang="en-GB" sz="1200"/>
              <a:t>Structureless-mineral content reduced by 1,2%</a:t>
            </a:r>
            <a:endParaRPr lang="cs-CZ" sz="1200"/>
          </a:p>
        </p:txBody>
      </p:sp>
      <p:sp>
        <p:nvSpPr>
          <p:cNvPr id="3" name="Zástupný symbol pro číslo snímku 2">
            <a:extLst>
              <a:ext uri="{FF2B5EF4-FFF2-40B4-BE49-F238E27FC236}">
                <a16:creationId xmlns:a16="http://schemas.microsoft.com/office/drawing/2014/main" id="{5AEC7512-49E7-4287-BEFC-F905845ED309}"/>
              </a:ext>
            </a:extLst>
          </p:cNvPr>
          <p:cNvSpPr>
            <a:spLocks noGrp="1"/>
          </p:cNvSpPr>
          <p:nvPr>
            <p:ph type="sldNum" sz="quarter" idx="12"/>
          </p:nvPr>
        </p:nvSpPr>
        <p:spPr/>
        <p:txBody>
          <a:bodyPr/>
          <a:lstStyle/>
          <a:p>
            <a:fld id="{7099C05E-E29E-467B-B6CF-52639DB6B15B}" type="slidenum">
              <a:rPr lang="cs-CZ" smtClean="0"/>
              <a:pPr/>
              <a:t>19</a:t>
            </a:fld>
            <a:endParaRPr lang="cs-CZ"/>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Doporučená literatura</a:t>
            </a:r>
          </a:p>
        </p:txBody>
      </p:sp>
      <p:sp>
        <p:nvSpPr>
          <p:cNvPr id="3" name="Zástupný symbol pro obsah 2"/>
          <p:cNvSpPr>
            <a:spLocks noGrp="1"/>
          </p:cNvSpPr>
          <p:nvPr>
            <p:ph idx="1"/>
          </p:nvPr>
        </p:nvSpPr>
        <p:spPr>
          <a:xfrm>
            <a:off x="1043608" y="1503569"/>
            <a:ext cx="7416824" cy="4691608"/>
          </a:xfrm>
        </p:spPr>
        <p:txBody>
          <a:bodyPr>
            <a:normAutofit lnSpcReduction="10000"/>
          </a:bodyPr>
          <a:lstStyle/>
          <a:p>
            <a:pPr marL="82296" indent="0">
              <a:buNone/>
            </a:pPr>
            <a:r>
              <a:rPr lang="cs-CZ" b="1" dirty="0"/>
              <a:t>Prevence ve Stomatologii, KILIAN a kol. </a:t>
            </a:r>
            <a:endParaRPr lang="cs-CZ" dirty="0"/>
          </a:p>
          <a:p>
            <a:pPr marL="596646" indent="-514350">
              <a:buNone/>
            </a:pPr>
            <a:r>
              <a:rPr lang="cs-CZ" dirty="0">
                <a:hlinkClick r:id="rId3"/>
              </a:rPr>
              <a:t>https://ulozto.cz/file/vWSVTAqP/preventivni-zl-kilian-pdf</a:t>
            </a:r>
            <a:endParaRPr lang="cs-CZ" dirty="0"/>
          </a:p>
          <a:p>
            <a:pPr marL="596646" indent="-514350">
              <a:buNone/>
            </a:pPr>
            <a:endParaRPr lang="cs-CZ" b="1" u="sng" dirty="0"/>
          </a:p>
          <a:p>
            <a:pPr marL="596646" indent="-514350">
              <a:buNone/>
            </a:pPr>
            <a:r>
              <a:rPr lang="cs-CZ" b="1" dirty="0" err="1"/>
              <a:t>Kariologie</a:t>
            </a:r>
            <a:r>
              <a:rPr lang="cs-CZ" b="1" dirty="0"/>
              <a:t>, </a:t>
            </a:r>
            <a:r>
              <a:rPr lang="cs-CZ" b="1" dirty="0" err="1"/>
              <a:t>Minčík</a:t>
            </a:r>
            <a:r>
              <a:rPr lang="cs-CZ" b="1" dirty="0"/>
              <a:t> </a:t>
            </a:r>
          </a:p>
          <a:p>
            <a:pPr marL="596646" indent="-514350">
              <a:buNone/>
            </a:pPr>
            <a:endParaRPr lang="cs-CZ" b="1" u="sng" dirty="0"/>
          </a:p>
          <a:p>
            <a:pPr marL="596646" indent="-514350">
              <a:buNone/>
            </a:pPr>
            <a:r>
              <a:rPr lang="cs-CZ" b="1" u="sng" dirty="0"/>
              <a:t>https://uloz.to/file/M5QalDBwSTv9/kariologie-mincik-a-spol-pdf</a:t>
            </a:r>
          </a:p>
        </p:txBody>
      </p:sp>
      <p:sp>
        <p:nvSpPr>
          <p:cNvPr id="7" name="Zástupný symbol pro číslo snímku 6">
            <a:extLst>
              <a:ext uri="{FF2B5EF4-FFF2-40B4-BE49-F238E27FC236}">
                <a16:creationId xmlns:a16="http://schemas.microsoft.com/office/drawing/2014/main" id="{F02A756E-732E-43DA-BB59-E7009A6D8FDC}"/>
              </a:ext>
            </a:extLst>
          </p:cNvPr>
          <p:cNvSpPr>
            <a:spLocks noGrp="1"/>
          </p:cNvSpPr>
          <p:nvPr>
            <p:ph type="sldNum" sz="quarter" idx="12"/>
          </p:nvPr>
        </p:nvSpPr>
        <p:spPr/>
        <p:txBody>
          <a:bodyPr/>
          <a:lstStyle/>
          <a:p>
            <a:fld id="{7099C05E-E29E-467B-B6CF-52639DB6B15B}" type="slidenum">
              <a:rPr lang="cs-CZ" smtClean="0"/>
              <a:pPr/>
              <a:t>2</a:t>
            </a:fld>
            <a:endParaRPr 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Mikromorfologie</a:t>
            </a:r>
            <a:r>
              <a:rPr lang="cs-CZ" dirty="0"/>
              <a:t> kazu skloviny</a:t>
            </a:r>
          </a:p>
        </p:txBody>
      </p:sp>
      <p:sp>
        <p:nvSpPr>
          <p:cNvPr id="3" name="Zástupný symbol pro obsah 2"/>
          <p:cNvSpPr>
            <a:spLocks noGrp="1"/>
          </p:cNvSpPr>
          <p:nvPr>
            <p:ph idx="1"/>
          </p:nvPr>
        </p:nvSpPr>
        <p:spPr/>
        <p:txBody>
          <a:bodyPr/>
          <a:lstStyle/>
          <a:p>
            <a:pPr marL="596646" indent="-514350">
              <a:buAutoNum type="arabicParenR"/>
            </a:pPr>
            <a:r>
              <a:rPr lang="cs-CZ" b="1"/>
              <a:t>Translucentní</a:t>
            </a:r>
            <a:r>
              <a:rPr lang="cs-CZ" b="1" dirty="0"/>
              <a:t> zóna</a:t>
            </a:r>
          </a:p>
          <a:p>
            <a:pPr marL="596646" indent="-514350">
              <a:buNone/>
            </a:pPr>
            <a:endParaRPr lang="cs-CZ" dirty="0"/>
          </a:p>
          <a:p>
            <a:pPr marL="596646" indent="-514350">
              <a:buFontTx/>
              <a:buChar char="-"/>
            </a:pPr>
            <a:r>
              <a:rPr lang="cs-CZ" dirty="0"/>
              <a:t>nejhlouběji, v kontaktu se zdravou sklovinou</a:t>
            </a:r>
          </a:p>
          <a:p>
            <a:pPr marL="596646" indent="-514350">
              <a:buFontTx/>
              <a:buChar char="-"/>
            </a:pPr>
            <a:r>
              <a:rPr lang="cs-CZ" dirty="0"/>
              <a:t>cca u 50% lézí</a:t>
            </a:r>
          </a:p>
          <a:p>
            <a:pPr marL="596646" indent="-514350">
              <a:buFontTx/>
              <a:buChar char="-"/>
            </a:pPr>
            <a:r>
              <a:rPr lang="cs-CZ" dirty="0"/>
              <a:t>póry 1% objemu, což je 10x </a:t>
            </a:r>
            <a:r>
              <a:rPr lang="cs-CZ" dirty="0">
                <a:sym typeface="Wingdings 3"/>
              </a:rPr>
              <a:t></a:t>
            </a:r>
            <a:r>
              <a:rPr lang="cs-CZ" dirty="0"/>
              <a:t> než u zdravé skloviny</a:t>
            </a:r>
          </a:p>
        </p:txBody>
      </p:sp>
      <p:sp>
        <p:nvSpPr>
          <p:cNvPr id="4" name="Zástupný symbol pro číslo snímku 3">
            <a:extLst>
              <a:ext uri="{FF2B5EF4-FFF2-40B4-BE49-F238E27FC236}">
                <a16:creationId xmlns:a16="http://schemas.microsoft.com/office/drawing/2014/main" id="{9FE039A4-7995-4947-936F-942CA3E3A0DF}"/>
              </a:ext>
            </a:extLst>
          </p:cNvPr>
          <p:cNvSpPr>
            <a:spLocks noGrp="1"/>
          </p:cNvSpPr>
          <p:nvPr>
            <p:ph type="sldNum" sz="quarter" idx="12"/>
          </p:nvPr>
        </p:nvSpPr>
        <p:spPr/>
        <p:txBody>
          <a:bodyPr/>
          <a:lstStyle/>
          <a:p>
            <a:fld id="{7099C05E-E29E-467B-B6CF-52639DB6B15B}" type="slidenum">
              <a:rPr lang="cs-CZ" smtClean="0"/>
              <a:pPr/>
              <a:t>20</a:t>
            </a:fld>
            <a:endParaRPr lang="cs-CZ"/>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3608" y="764704"/>
            <a:ext cx="7498080" cy="4800600"/>
          </a:xfrm>
        </p:spPr>
        <p:txBody>
          <a:bodyPr>
            <a:normAutofit/>
          </a:bodyPr>
          <a:lstStyle/>
          <a:p>
            <a:pPr>
              <a:buNone/>
            </a:pPr>
            <a:r>
              <a:rPr lang="cs-CZ" b="1" dirty="0"/>
              <a:t>2) Tmavá zóna</a:t>
            </a:r>
          </a:p>
          <a:p>
            <a:pPr>
              <a:buNone/>
            </a:pPr>
            <a:endParaRPr lang="cs-CZ" dirty="0"/>
          </a:p>
          <a:p>
            <a:pPr>
              <a:buFontTx/>
              <a:buChar char="-"/>
            </a:pPr>
            <a:r>
              <a:rPr lang="cs-CZ" dirty="0"/>
              <a:t>na řezu tato vrstva nepropouští světlo </a:t>
            </a:r>
          </a:p>
          <a:p>
            <a:pPr>
              <a:buFontTx/>
              <a:buChar char="-"/>
            </a:pPr>
            <a:r>
              <a:rPr lang="cs-CZ" dirty="0"/>
              <a:t>objem pórů 2-4%</a:t>
            </a:r>
          </a:p>
          <a:p>
            <a:pPr>
              <a:buFontTx/>
              <a:buChar char="-"/>
            </a:pPr>
            <a:r>
              <a:rPr lang="cs-CZ" dirty="0"/>
              <a:t>obsah vzduchu v pórech způsobuje nepropustnost a </a:t>
            </a:r>
            <a:r>
              <a:rPr lang="cs-CZ" dirty="0" err="1"/>
              <a:t>opákní</a:t>
            </a:r>
            <a:r>
              <a:rPr lang="cs-CZ" dirty="0"/>
              <a:t> vzhled</a:t>
            </a:r>
          </a:p>
          <a:p>
            <a:pPr>
              <a:buFontTx/>
              <a:buChar char="-"/>
            </a:pPr>
            <a:r>
              <a:rPr lang="cs-CZ" dirty="0"/>
              <a:t>zde dochází k částečné </a:t>
            </a:r>
            <a:r>
              <a:rPr lang="cs-CZ" dirty="0" err="1"/>
              <a:t>remineralizaci</a:t>
            </a:r>
            <a:r>
              <a:rPr lang="cs-CZ" dirty="0"/>
              <a:t> kazu – u stagnujících kazů nápadně široká</a:t>
            </a:r>
          </a:p>
        </p:txBody>
      </p:sp>
      <p:sp>
        <p:nvSpPr>
          <p:cNvPr id="2" name="Zástupný symbol pro číslo snímku 1">
            <a:extLst>
              <a:ext uri="{FF2B5EF4-FFF2-40B4-BE49-F238E27FC236}">
                <a16:creationId xmlns:a16="http://schemas.microsoft.com/office/drawing/2014/main" id="{9260BDAA-40CD-4ABA-B141-ED6AFB7F689E}"/>
              </a:ext>
            </a:extLst>
          </p:cNvPr>
          <p:cNvSpPr>
            <a:spLocks noGrp="1"/>
          </p:cNvSpPr>
          <p:nvPr>
            <p:ph type="sldNum" sz="quarter" idx="12"/>
          </p:nvPr>
        </p:nvSpPr>
        <p:spPr/>
        <p:txBody>
          <a:bodyPr/>
          <a:lstStyle/>
          <a:p>
            <a:fld id="{7099C05E-E29E-467B-B6CF-52639DB6B15B}" type="slidenum">
              <a:rPr lang="cs-CZ" smtClean="0"/>
              <a:pPr/>
              <a:t>21</a:t>
            </a:fld>
            <a:endParaRPr lang="cs-CZ"/>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15616" y="764704"/>
            <a:ext cx="8028384" cy="5544616"/>
          </a:xfrm>
        </p:spPr>
        <p:txBody>
          <a:bodyPr/>
          <a:lstStyle/>
          <a:p>
            <a:pPr>
              <a:buNone/>
            </a:pPr>
            <a:r>
              <a:rPr lang="cs-CZ" b="1" dirty="0"/>
              <a:t>3) Tělo léze</a:t>
            </a:r>
          </a:p>
          <a:p>
            <a:pPr>
              <a:buNone/>
            </a:pPr>
            <a:endParaRPr lang="cs-CZ" dirty="0"/>
          </a:p>
          <a:p>
            <a:pPr>
              <a:buFontTx/>
              <a:buChar char="-"/>
            </a:pPr>
            <a:r>
              <a:rPr lang="cs-CZ" dirty="0"/>
              <a:t>nejsilnější</a:t>
            </a:r>
          </a:p>
          <a:p>
            <a:pPr>
              <a:buFontTx/>
              <a:buChar char="-"/>
            </a:pPr>
            <a:r>
              <a:rPr lang="cs-CZ" dirty="0"/>
              <a:t>pórovitost 5-50%</a:t>
            </a:r>
          </a:p>
          <a:p>
            <a:pPr>
              <a:buFontTx/>
              <a:buChar char="-"/>
            </a:pPr>
            <a:r>
              <a:rPr lang="cs-CZ" dirty="0"/>
              <a:t>značná demineralizace (demineralizované </a:t>
            </a:r>
            <a:r>
              <a:rPr lang="cs-CZ" dirty="0" err="1"/>
              <a:t>mikrovrstvy</a:t>
            </a:r>
            <a:r>
              <a:rPr lang="cs-CZ" dirty="0"/>
              <a:t> se střídají s </a:t>
            </a:r>
            <a:r>
              <a:rPr lang="cs-CZ" dirty="0" err="1"/>
              <a:t>remineralizovanými</a:t>
            </a:r>
            <a:r>
              <a:rPr lang="cs-CZ" dirty="0"/>
              <a:t>)</a:t>
            </a:r>
          </a:p>
          <a:p>
            <a:pPr>
              <a:buFontTx/>
              <a:buChar char="-"/>
            </a:pPr>
            <a:r>
              <a:rPr lang="cs-CZ" dirty="0"/>
              <a:t>možná přítomnost bakterií</a:t>
            </a:r>
          </a:p>
          <a:p>
            <a:pPr>
              <a:buFontTx/>
              <a:buChar char="-"/>
            </a:pPr>
            <a:endParaRPr lang="cs-CZ" dirty="0"/>
          </a:p>
        </p:txBody>
      </p:sp>
      <p:sp>
        <p:nvSpPr>
          <p:cNvPr id="2" name="Zástupný symbol pro číslo snímku 1">
            <a:extLst>
              <a:ext uri="{FF2B5EF4-FFF2-40B4-BE49-F238E27FC236}">
                <a16:creationId xmlns:a16="http://schemas.microsoft.com/office/drawing/2014/main" id="{A7E215F1-685A-4491-8723-A2C055F256F5}"/>
              </a:ext>
            </a:extLst>
          </p:cNvPr>
          <p:cNvSpPr>
            <a:spLocks noGrp="1"/>
          </p:cNvSpPr>
          <p:nvPr>
            <p:ph type="sldNum" sz="quarter" idx="12"/>
          </p:nvPr>
        </p:nvSpPr>
        <p:spPr/>
        <p:txBody>
          <a:bodyPr/>
          <a:lstStyle/>
          <a:p>
            <a:fld id="{7099C05E-E29E-467B-B6CF-52639DB6B15B}" type="slidenum">
              <a:rPr lang="cs-CZ" smtClean="0"/>
              <a:pPr/>
              <a:t>22</a:t>
            </a:fld>
            <a:endParaRPr 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03648" y="1052736"/>
            <a:ext cx="7530040" cy="5195664"/>
          </a:xfrm>
        </p:spPr>
        <p:txBody>
          <a:bodyPr>
            <a:normAutofit lnSpcReduction="10000"/>
          </a:bodyPr>
          <a:lstStyle/>
          <a:p>
            <a:pPr>
              <a:buNone/>
            </a:pPr>
            <a:r>
              <a:rPr lang="cs-CZ" b="1" dirty="0"/>
              <a:t>4) Povrchová zóna</a:t>
            </a:r>
          </a:p>
          <a:p>
            <a:pPr>
              <a:buFontTx/>
              <a:buChar char="-"/>
            </a:pPr>
            <a:r>
              <a:rPr lang="cs-CZ" dirty="0"/>
              <a:t>Odděluje tělo léze od pelikuly a plaku</a:t>
            </a:r>
          </a:p>
          <a:p>
            <a:pPr>
              <a:buFontTx/>
              <a:buChar char="-"/>
            </a:pPr>
            <a:r>
              <a:rPr lang="cs-CZ" dirty="0"/>
              <a:t>Ztráta minerálů zde pod 5%</a:t>
            </a:r>
          </a:p>
          <a:p>
            <a:pPr>
              <a:buFontTx/>
              <a:buChar char="-"/>
            </a:pPr>
            <a:r>
              <a:rPr lang="cs-CZ" dirty="0"/>
              <a:t>Navenek intaktní kromě </a:t>
            </a:r>
            <a:r>
              <a:rPr lang="cs-CZ" dirty="0" err="1"/>
              <a:t>mikrokanálků</a:t>
            </a:r>
            <a:r>
              <a:rPr lang="cs-CZ" dirty="0"/>
              <a:t>, přes které pronikají de- a </a:t>
            </a:r>
            <a:r>
              <a:rPr lang="cs-CZ" dirty="0" err="1"/>
              <a:t>remineralizační</a:t>
            </a:r>
            <a:r>
              <a:rPr lang="cs-CZ" dirty="0"/>
              <a:t> procesy</a:t>
            </a:r>
          </a:p>
          <a:p>
            <a:pPr>
              <a:buFontTx/>
              <a:buChar char="-"/>
            </a:pPr>
            <a:r>
              <a:rPr lang="cs-CZ" dirty="0"/>
              <a:t>Vápenaté a fosfátové ionty sem pronikají jak ze sliny a pelikuly, tak z těla léze</a:t>
            </a:r>
          </a:p>
          <a:p>
            <a:pPr>
              <a:buFontTx/>
              <a:buChar char="-"/>
            </a:pPr>
            <a:r>
              <a:rPr lang="cs-CZ" dirty="0"/>
              <a:t>Naruší se po průniku kazu do dentinu</a:t>
            </a:r>
          </a:p>
          <a:p>
            <a:pPr>
              <a:buNone/>
            </a:pPr>
            <a:r>
              <a:rPr lang="cs-CZ" dirty="0"/>
              <a:t>   kavitaci          </a:t>
            </a:r>
          </a:p>
        </p:txBody>
      </p:sp>
      <p:sp>
        <p:nvSpPr>
          <p:cNvPr id="4" name="Šipka doprava 3"/>
          <p:cNvSpPr/>
          <p:nvPr/>
        </p:nvSpPr>
        <p:spPr>
          <a:xfrm>
            <a:off x="8388424" y="5085184"/>
            <a:ext cx="28803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Zástupný symbol pro číslo snímku 1">
            <a:extLst>
              <a:ext uri="{FF2B5EF4-FFF2-40B4-BE49-F238E27FC236}">
                <a16:creationId xmlns:a16="http://schemas.microsoft.com/office/drawing/2014/main" id="{50221005-AACA-408E-82CC-CDD4104F1ED3}"/>
              </a:ext>
            </a:extLst>
          </p:cNvPr>
          <p:cNvSpPr>
            <a:spLocks noGrp="1"/>
          </p:cNvSpPr>
          <p:nvPr>
            <p:ph type="sldNum" sz="quarter" idx="12"/>
          </p:nvPr>
        </p:nvSpPr>
        <p:spPr/>
        <p:txBody>
          <a:bodyPr/>
          <a:lstStyle/>
          <a:p>
            <a:fld id="{7099C05E-E29E-467B-B6CF-52639DB6B15B}" type="slidenum">
              <a:rPr lang="cs-CZ" smtClean="0"/>
              <a:pPr/>
              <a:t>23</a:t>
            </a:fld>
            <a:endParaRPr lang="cs-CZ"/>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hidden="1"/>
          <p:cNvSpPr>
            <a:spLocks noGrp="1" noChangeArrowheads="1"/>
          </p:cNvSpPr>
          <p:nvPr>
            <p:ph type="title"/>
          </p:nvPr>
        </p:nvSpPr>
        <p:spPr/>
        <p:txBody>
          <a:bodyPr/>
          <a:lstStyle/>
          <a:p>
            <a:endParaRPr lang="cs-CZ"/>
          </a:p>
        </p:txBody>
      </p:sp>
      <p:sp>
        <p:nvSpPr>
          <p:cNvPr id="17411" name="Rectangle 3" descr="Insights_Into_Fluoride_Action-007"/>
          <p:cNvSpPr>
            <a:spLocks noGrp="1" noChangeAspect="1" noChangeArrowheads="1"/>
          </p:cNvSpPr>
          <p:nvPr isPhoto="1"/>
        </p:nvSpPr>
        <p:spPr bwMode="auto">
          <a:xfrm>
            <a:off x="2830513" y="685800"/>
            <a:ext cx="3482975" cy="5486400"/>
          </a:xfrm>
          <a:prstGeom prst="rect">
            <a:avLst/>
          </a:prstGeom>
          <a:blipFill dpi="0" rotWithShape="1">
            <a:blip r:embed="rId3" cstate="print"/>
            <a:srcRect/>
            <a:stretch>
              <a:fillRect b="-11"/>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36D85B0F-82EA-4113-BFC6-D77BAAB62AB3}"/>
              </a:ext>
            </a:extLst>
          </p:cNvPr>
          <p:cNvSpPr>
            <a:spLocks noGrp="1"/>
          </p:cNvSpPr>
          <p:nvPr>
            <p:ph type="sldNum" sz="quarter" idx="12"/>
          </p:nvPr>
        </p:nvSpPr>
        <p:spPr/>
        <p:txBody>
          <a:bodyPr/>
          <a:lstStyle/>
          <a:p>
            <a:fld id="{7099C05E-E29E-467B-B6CF-52639DB6B15B}" type="slidenum">
              <a:rPr lang="cs-CZ" smtClean="0"/>
              <a:pPr/>
              <a:t>24</a:t>
            </a:fld>
            <a:endParaRPr 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hidden="1"/>
          <p:cNvSpPr>
            <a:spLocks noGrp="1" noChangeArrowheads="1"/>
          </p:cNvSpPr>
          <p:nvPr>
            <p:ph type="title"/>
          </p:nvPr>
        </p:nvSpPr>
        <p:spPr/>
        <p:txBody>
          <a:bodyPr/>
          <a:lstStyle/>
          <a:p>
            <a:endParaRPr lang="cs-CZ"/>
          </a:p>
        </p:txBody>
      </p:sp>
      <p:sp>
        <p:nvSpPr>
          <p:cNvPr id="18435" name="Rectangle 3" descr="Insights_Into_Fluoride_Action-008"/>
          <p:cNvSpPr>
            <a:spLocks noGrp="1" noChangeAspect="1" noChangeArrowheads="1"/>
          </p:cNvSpPr>
          <p:nvPr isPhoto="1"/>
        </p:nvSpPr>
        <p:spPr bwMode="auto">
          <a:xfrm>
            <a:off x="685800" y="904875"/>
            <a:ext cx="7772400" cy="5048250"/>
          </a:xfrm>
          <a:prstGeom prst="rect">
            <a:avLst/>
          </a:prstGeom>
          <a:blipFill dpi="0" rotWithShape="1">
            <a:blip r:embed="rId3" cstate="print"/>
            <a:srcRect/>
            <a:stretch>
              <a:fillRect r="-15"/>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5720DAA6-0268-4164-999A-59AF57799541}"/>
              </a:ext>
            </a:extLst>
          </p:cNvPr>
          <p:cNvSpPr>
            <a:spLocks noGrp="1"/>
          </p:cNvSpPr>
          <p:nvPr>
            <p:ph type="sldNum" sz="quarter" idx="12"/>
          </p:nvPr>
        </p:nvSpPr>
        <p:spPr/>
        <p:txBody>
          <a:bodyPr/>
          <a:lstStyle/>
          <a:p>
            <a:fld id="{7099C05E-E29E-467B-B6CF-52639DB6B15B}" type="slidenum">
              <a:rPr lang="cs-CZ" smtClean="0"/>
              <a:pPr/>
              <a:t>25</a:t>
            </a:fld>
            <a:endParaRPr lang="cs-CZ"/>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hidden="1"/>
          <p:cNvSpPr>
            <a:spLocks noGrp="1" noChangeArrowheads="1"/>
          </p:cNvSpPr>
          <p:nvPr>
            <p:ph type="title"/>
          </p:nvPr>
        </p:nvSpPr>
        <p:spPr/>
        <p:txBody>
          <a:bodyPr/>
          <a:lstStyle/>
          <a:p>
            <a:endParaRPr lang="cs-CZ"/>
          </a:p>
        </p:txBody>
      </p:sp>
      <p:sp>
        <p:nvSpPr>
          <p:cNvPr id="19459" name="Rectangle 3" descr="Insights_Into_Fluoride_Action-009"/>
          <p:cNvSpPr>
            <a:spLocks noGrp="1" noChangeAspect="1" noChangeArrowheads="1"/>
          </p:cNvSpPr>
          <p:nvPr isPhoto="1"/>
        </p:nvSpPr>
        <p:spPr bwMode="auto">
          <a:xfrm>
            <a:off x="685800" y="863600"/>
            <a:ext cx="7772400" cy="5130800"/>
          </a:xfrm>
          <a:prstGeom prst="rect">
            <a:avLst/>
          </a:prstGeom>
          <a:blipFill dpi="0" rotWithShape="1">
            <a:blip r:embed="rId3" cstate="print"/>
            <a:srcRect/>
            <a:stretch>
              <a:fillRect b="-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A6CE4493-5678-4B4C-B47D-F17F56377D82}"/>
              </a:ext>
            </a:extLst>
          </p:cNvPr>
          <p:cNvSpPr>
            <a:spLocks noGrp="1"/>
          </p:cNvSpPr>
          <p:nvPr>
            <p:ph type="sldNum" sz="quarter" idx="12"/>
          </p:nvPr>
        </p:nvSpPr>
        <p:spPr/>
        <p:txBody>
          <a:bodyPr/>
          <a:lstStyle/>
          <a:p>
            <a:fld id="{7099C05E-E29E-467B-B6CF-52639DB6B15B}" type="slidenum">
              <a:rPr lang="cs-CZ" smtClean="0"/>
              <a:pPr/>
              <a:t>26</a:t>
            </a:fld>
            <a:endParaRPr lang="cs-CZ"/>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hidden="1"/>
          <p:cNvSpPr>
            <a:spLocks noGrp="1" noChangeArrowheads="1"/>
          </p:cNvSpPr>
          <p:nvPr>
            <p:ph type="title"/>
          </p:nvPr>
        </p:nvSpPr>
        <p:spPr/>
        <p:txBody>
          <a:bodyPr/>
          <a:lstStyle/>
          <a:p>
            <a:endParaRPr lang="cs-CZ"/>
          </a:p>
        </p:txBody>
      </p:sp>
      <p:sp>
        <p:nvSpPr>
          <p:cNvPr id="20483" name="Rectangle 3" descr="Insights_Into_Fluoride_Action-010"/>
          <p:cNvSpPr>
            <a:spLocks noGrp="1" noChangeAspect="1" noChangeArrowheads="1"/>
          </p:cNvSpPr>
          <p:nvPr isPhoto="1"/>
        </p:nvSpPr>
        <p:spPr bwMode="auto">
          <a:xfrm>
            <a:off x="899592" y="696689"/>
            <a:ext cx="7772400" cy="5108575"/>
          </a:xfrm>
          <a:prstGeom prst="rect">
            <a:avLst/>
          </a:prstGeom>
          <a:blipFill dpi="0" rotWithShape="1">
            <a:blip r:embed="rId3" cstate="print"/>
            <a:srcRect/>
            <a:stretch>
              <a:fillRect r="-7"/>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0B0DFA64-695C-46D0-8590-102D206BB90C}"/>
              </a:ext>
            </a:extLst>
          </p:cNvPr>
          <p:cNvSpPr>
            <a:spLocks noGrp="1"/>
          </p:cNvSpPr>
          <p:nvPr>
            <p:ph type="sldNum" sz="quarter" idx="12"/>
          </p:nvPr>
        </p:nvSpPr>
        <p:spPr/>
        <p:txBody>
          <a:bodyPr/>
          <a:lstStyle/>
          <a:p>
            <a:fld id="{7099C05E-E29E-467B-B6CF-52639DB6B15B}" type="slidenum">
              <a:rPr lang="cs-CZ" smtClean="0"/>
              <a:pPr/>
              <a:t>27</a:t>
            </a:fld>
            <a:endParaRPr lang="cs-CZ"/>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hidden="1"/>
          <p:cNvSpPr>
            <a:spLocks noGrp="1" noChangeArrowheads="1"/>
          </p:cNvSpPr>
          <p:nvPr>
            <p:ph type="title"/>
          </p:nvPr>
        </p:nvSpPr>
        <p:spPr/>
        <p:txBody>
          <a:bodyPr/>
          <a:lstStyle/>
          <a:p>
            <a:endParaRPr lang="cs-CZ"/>
          </a:p>
        </p:txBody>
      </p:sp>
      <p:sp>
        <p:nvSpPr>
          <p:cNvPr id="21507" name="Rectangle 3" descr="Insights_Into_Fluoride_Action-011"/>
          <p:cNvSpPr>
            <a:spLocks noGrp="1" noChangeAspect="1" noChangeArrowheads="1"/>
          </p:cNvSpPr>
          <p:nvPr isPhoto="1"/>
        </p:nvSpPr>
        <p:spPr bwMode="auto">
          <a:xfrm>
            <a:off x="971600" y="548680"/>
            <a:ext cx="7772400" cy="5010150"/>
          </a:xfrm>
          <a:prstGeom prst="rect">
            <a:avLst/>
          </a:prstGeom>
          <a:blipFill dpi="0" rotWithShape="1">
            <a:blip r:embed="rId3" cstate="print"/>
            <a:srcRect/>
            <a:stretch>
              <a:fillRect r="-12"/>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AEC7AACA-2EB3-44CE-9832-B17E444DB360}"/>
              </a:ext>
            </a:extLst>
          </p:cNvPr>
          <p:cNvSpPr>
            <a:spLocks noGrp="1"/>
          </p:cNvSpPr>
          <p:nvPr>
            <p:ph type="sldNum" sz="quarter" idx="12"/>
          </p:nvPr>
        </p:nvSpPr>
        <p:spPr/>
        <p:txBody>
          <a:bodyPr/>
          <a:lstStyle/>
          <a:p>
            <a:fld id="{7099C05E-E29E-467B-B6CF-52639DB6B15B}" type="slidenum">
              <a:rPr lang="cs-CZ" smtClean="0"/>
              <a:pPr/>
              <a:t>28</a:t>
            </a:fld>
            <a:endParaRPr lang="cs-CZ"/>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hidden="1"/>
          <p:cNvSpPr>
            <a:spLocks noGrp="1" noChangeArrowheads="1"/>
          </p:cNvSpPr>
          <p:nvPr>
            <p:ph type="title"/>
          </p:nvPr>
        </p:nvSpPr>
        <p:spPr/>
        <p:txBody>
          <a:bodyPr/>
          <a:lstStyle/>
          <a:p>
            <a:endParaRPr lang="cs-CZ"/>
          </a:p>
        </p:txBody>
      </p:sp>
      <p:sp>
        <p:nvSpPr>
          <p:cNvPr id="22531" name="Rectangle 3" descr="Insights_Into_Fluoride_Action-012"/>
          <p:cNvSpPr>
            <a:spLocks noGrp="1" noChangeAspect="1" noChangeArrowheads="1"/>
          </p:cNvSpPr>
          <p:nvPr isPhoto="1"/>
        </p:nvSpPr>
        <p:spPr bwMode="auto">
          <a:xfrm>
            <a:off x="685800" y="817563"/>
            <a:ext cx="7772400" cy="5222875"/>
          </a:xfrm>
          <a:prstGeom prst="rect">
            <a:avLst/>
          </a:prstGeom>
          <a:blipFill dpi="0" rotWithShape="1">
            <a:blip r:embed="rId3" cstate="print"/>
            <a:srcRect/>
            <a:stretch>
              <a:fillRect r="-15"/>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53F99C67-1AFE-4701-A016-B4866B717AC2}"/>
              </a:ext>
            </a:extLst>
          </p:cNvPr>
          <p:cNvSpPr>
            <a:spLocks noGrp="1"/>
          </p:cNvSpPr>
          <p:nvPr>
            <p:ph type="sldNum" sz="quarter" idx="12"/>
          </p:nvPr>
        </p:nvSpPr>
        <p:spPr/>
        <p:txBody>
          <a:bodyPr/>
          <a:lstStyle/>
          <a:p>
            <a:fld id="{7099C05E-E29E-467B-B6CF-52639DB6B15B}" type="slidenum">
              <a:rPr lang="cs-CZ" smtClean="0"/>
              <a:pPr/>
              <a:t>29</a:t>
            </a:fld>
            <a:endParaRPr lang="cs-CZ"/>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type="title"/>
          </p:nvPr>
        </p:nvSpPr>
        <p:spPr>
          <a:xfrm>
            <a:off x="5889920" y="1916832"/>
            <a:ext cx="2952328" cy="4179912"/>
          </a:xfrm>
        </p:spPr>
        <p:txBody>
          <a:bodyPr anchor="b">
            <a:noAutofit/>
          </a:bodyPr>
          <a:lstStyle/>
          <a:p>
            <a:pPr marL="342900" indent="-342900">
              <a:lnSpc>
                <a:spcPct val="90000"/>
              </a:lnSpc>
              <a:buFont typeface="Arial" panose="020B0604020202020204" pitchFamily="34" charset="0"/>
              <a:buChar char="•"/>
            </a:pPr>
            <a:r>
              <a:rPr lang="cs-CZ" sz="2400" dirty="0"/>
              <a:t>Zubní kaz je lokalizovaný patologický proces mikrobiálního původu postihující tvrdé zubní tkáně</a:t>
            </a:r>
            <a:br>
              <a:rPr lang="cs-CZ" sz="2400" dirty="0"/>
            </a:br>
            <a:endParaRPr lang="cs-CZ" sz="2400" dirty="0"/>
          </a:p>
          <a:p>
            <a:pPr marL="342900" indent="-342900">
              <a:lnSpc>
                <a:spcPct val="90000"/>
              </a:lnSpc>
              <a:buFont typeface="Arial" panose="020B0604020202020204" pitchFamily="34" charset="0"/>
              <a:buChar char="•"/>
            </a:pPr>
            <a:r>
              <a:rPr lang="cs-CZ" sz="2400" dirty="0"/>
              <a:t>Je to dynamický proces, střídá se období demineralizace a </a:t>
            </a:r>
            <a:r>
              <a:rPr lang="cs-CZ" sz="2400" dirty="0" err="1"/>
              <a:t>remineralizace</a:t>
            </a:r>
            <a:endParaRPr lang="cs-CZ" sz="2400" dirty="0"/>
          </a:p>
          <a:p>
            <a:pPr>
              <a:lnSpc>
                <a:spcPct val="90000"/>
              </a:lnSpc>
              <a:buNone/>
            </a:pPr>
            <a:endParaRPr lang="cs-CZ" sz="2400" dirty="0"/>
          </a:p>
        </p:txBody>
      </p:sp>
      <p:sp>
        <p:nvSpPr>
          <p:cNvPr id="5" name="Zástupný symbol pro číslo snímku 4">
            <a:extLst>
              <a:ext uri="{FF2B5EF4-FFF2-40B4-BE49-F238E27FC236}">
                <a16:creationId xmlns:a16="http://schemas.microsoft.com/office/drawing/2014/main" id="{58EC3B30-89E6-4637-BBFA-C427FAE4F495}"/>
              </a:ext>
            </a:extLst>
          </p:cNvPr>
          <p:cNvSpPr>
            <a:spLocks noGrp="1"/>
          </p:cNvSpPr>
          <p:nvPr>
            <p:ph type="sldNum" sz="quarter" idx="12"/>
          </p:nvPr>
        </p:nvSpPr>
        <p:spPr>
          <a:xfrm>
            <a:off x="8613648" y="6305550"/>
            <a:ext cx="457200" cy="476250"/>
          </a:xfrm>
        </p:spPr>
        <p:txBody>
          <a:bodyPr anchor="b">
            <a:normAutofit/>
          </a:bodyPr>
          <a:lstStyle/>
          <a:p>
            <a:pPr>
              <a:spcAft>
                <a:spcPts val="600"/>
              </a:spcAft>
            </a:pPr>
            <a:fld id="{7099C05E-E29E-467B-B6CF-52639DB6B15B}" type="slidenum">
              <a:rPr lang="cs-CZ" smtClean="0"/>
              <a:pPr>
                <a:spcAft>
                  <a:spcPts val="600"/>
                </a:spcAft>
              </a:pPr>
              <a:t>3</a:t>
            </a:fld>
            <a:endParaRPr lang="cs-CZ"/>
          </a:p>
        </p:txBody>
      </p:sp>
      <p:pic>
        <p:nvPicPr>
          <p:cNvPr id="8" name="Obrázek 7" descr="Obsah obrázku jídlo, kobliha, vsedě, růžová&#10;&#10;Popis byl vytvořen automaticky">
            <a:extLst>
              <a:ext uri="{FF2B5EF4-FFF2-40B4-BE49-F238E27FC236}">
                <a16:creationId xmlns:a16="http://schemas.microsoft.com/office/drawing/2014/main" id="{C17A03D5-1A5F-45C0-A793-2A49F3CA664F}"/>
              </a:ext>
            </a:extLst>
          </p:cNvPr>
          <p:cNvPicPr>
            <a:picLocks noChangeAspect="1"/>
          </p:cNvPicPr>
          <p:nvPr/>
        </p:nvPicPr>
        <p:blipFill rotWithShape="1">
          <a:blip r:embed="rId3">
            <a:extLst>
              <a:ext uri="{28A0092B-C50C-407E-A947-70E740481C1C}">
                <a14:useLocalDpi xmlns:a14="http://schemas.microsoft.com/office/drawing/2010/main" val="0"/>
              </a:ext>
            </a:extLst>
          </a:blip>
          <a:srcRect t="8147" b="8147"/>
          <a:stretch/>
        </p:blipFill>
        <p:spPr>
          <a:xfrm>
            <a:off x="838200" y="1143003"/>
            <a:ext cx="4419600" cy="3514531"/>
          </a:xfrm>
          <a:prstGeom prst="rect">
            <a:avLst/>
          </a:prstGeom>
          <a:noFill/>
        </p:spPr>
      </p:pic>
      <p:sp>
        <p:nvSpPr>
          <p:cNvPr id="13" name="Text Placeholder 2">
            <a:extLst>
              <a:ext uri="{FF2B5EF4-FFF2-40B4-BE49-F238E27FC236}">
                <a16:creationId xmlns:a16="http://schemas.microsoft.com/office/drawing/2014/main" id="{1ABB1877-34A5-4498-98FD-3AFF3719FFDB}"/>
              </a:ext>
            </a:extLst>
          </p:cNvPr>
          <p:cNvSpPr>
            <a:spLocks noGrp="1"/>
          </p:cNvSpPr>
          <p:nvPr>
            <p:ph type="body" sz="half" idx="2"/>
          </p:nvPr>
        </p:nvSpPr>
        <p:spPr>
          <a:xfrm>
            <a:off x="838200" y="4800600"/>
            <a:ext cx="4419600" cy="762000"/>
          </a:xfrm>
        </p:spPr>
        <p:txBody>
          <a:bodyPr anchor="ctr">
            <a:normAutofit/>
          </a:bodyPr>
          <a:lstStyle/>
          <a:p>
            <a:pPr algn="ctr">
              <a:spcAft>
                <a:spcPts val="600"/>
              </a:spcAft>
            </a:pPr>
            <a:r>
              <a:rPr lang="cs-CZ" sz="4400" dirty="0"/>
              <a:t>Zubní kaz</a:t>
            </a: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hidden="1"/>
          <p:cNvSpPr>
            <a:spLocks noGrp="1" noChangeArrowheads="1"/>
          </p:cNvSpPr>
          <p:nvPr>
            <p:ph type="title"/>
          </p:nvPr>
        </p:nvSpPr>
        <p:spPr/>
        <p:txBody>
          <a:bodyPr/>
          <a:lstStyle/>
          <a:p>
            <a:endParaRPr lang="cs-CZ"/>
          </a:p>
        </p:txBody>
      </p:sp>
      <p:sp>
        <p:nvSpPr>
          <p:cNvPr id="23555" name="Rectangle 3" descr="Insights_Into_Fluoride_Action-013"/>
          <p:cNvSpPr>
            <a:spLocks noGrp="1" noChangeAspect="1" noChangeArrowheads="1"/>
          </p:cNvSpPr>
          <p:nvPr isPhoto="1"/>
        </p:nvSpPr>
        <p:spPr bwMode="auto">
          <a:xfrm>
            <a:off x="685800" y="874713"/>
            <a:ext cx="7772400" cy="5108575"/>
          </a:xfrm>
          <a:prstGeom prst="rect">
            <a:avLst/>
          </a:prstGeom>
          <a:blipFill dpi="0" rotWithShape="1">
            <a:blip r:embed="rId3" cstate="print"/>
            <a:srcRect/>
            <a:stretch>
              <a:fillRect r="-7"/>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B1180F81-34CD-4C51-B700-D2EA08CB1989}"/>
              </a:ext>
            </a:extLst>
          </p:cNvPr>
          <p:cNvSpPr>
            <a:spLocks noGrp="1"/>
          </p:cNvSpPr>
          <p:nvPr>
            <p:ph type="sldNum" sz="quarter" idx="12"/>
          </p:nvPr>
        </p:nvSpPr>
        <p:spPr/>
        <p:txBody>
          <a:bodyPr/>
          <a:lstStyle/>
          <a:p>
            <a:fld id="{7099C05E-E29E-467B-B6CF-52639DB6B15B}" type="slidenum">
              <a:rPr lang="cs-CZ" smtClean="0"/>
              <a:pPr/>
              <a:t>30</a:t>
            </a:fld>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hidden="1"/>
          <p:cNvSpPr>
            <a:spLocks noGrp="1" noChangeArrowheads="1"/>
          </p:cNvSpPr>
          <p:nvPr>
            <p:ph type="title"/>
          </p:nvPr>
        </p:nvSpPr>
        <p:spPr/>
        <p:txBody>
          <a:bodyPr/>
          <a:lstStyle/>
          <a:p>
            <a:endParaRPr lang="cs-CZ"/>
          </a:p>
        </p:txBody>
      </p:sp>
      <p:sp>
        <p:nvSpPr>
          <p:cNvPr id="24579" name="Rectangle 3" descr="Insights_Into_Fluoride_Action-014"/>
          <p:cNvSpPr>
            <a:spLocks noGrp="1" noChangeAspect="1" noChangeArrowheads="1"/>
          </p:cNvSpPr>
          <p:nvPr isPhoto="1"/>
        </p:nvSpPr>
        <p:spPr bwMode="auto">
          <a:xfrm>
            <a:off x="685800" y="863600"/>
            <a:ext cx="7772400" cy="5130800"/>
          </a:xfrm>
          <a:prstGeom prst="rect">
            <a:avLst/>
          </a:prstGeom>
          <a:blipFill dpi="0" rotWithShape="1">
            <a:blip r:embed="rId3" cstate="print"/>
            <a:srcRect/>
            <a:stretch>
              <a:fillRect b="-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4CE28069-F753-4694-9D0D-C227E2B1DC1E}"/>
              </a:ext>
            </a:extLst>
          </p:cNvPr>
          <p:cNvSpPr>
            <a:spLocks noGrp="1"/>
          </p:cNvSpPr>
          <p:nvPr>
            <p:ph type="sldNum" sz="quarter" idx="12"/>
          </p:nvPr>
        </p:nvSpPr>
        <p:spPr/>
        <p:txBody>
          <a:bodyPr/>
          <a:lstStyle/>
          <a:p>
            <a:fld id="{7099C05E-E29E-467B-B6CF-52639DB6B15B}" type="slidenum">
              <a:rPr lang="cs-CZ" smtClean="0"/>
              <a:pPr/>
              <a:t>31</a:t>
            </a:fld>
            <a:endParaRPr 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hidden="1"/>
          <p:cNvSpPr>
            <a:spLocks noGrp="1" noChangeArrowheads="1"/>
          </p:cNvSpPr>
          <p:nvPr>
            <p:ph type="title"/>
          </p:nvPr>
        </p:nvSpPr>
        <p:spPr/>
        <p:txBody>
          <a:bodyPr/>
          <a:lstStyle/>
          <a:p>
            <a:endParaRPr lang="cs-CZ"/>
          </a:p>
        </p:txBody>
      </p:sp>
      <p:sp>
        <p:nvSpPr>
          <p:cNvPr id="25603" name="Rectangle 3" descr="Insights_Into_Fluoride_Action-015"/>
          <p:cNvSpPr>
            <a:spLocks noGrp="1" noChangeAspect="1" noChangeArrowheads="1"/>
          </p:cNvSpPr>
          <p:nvPr isPhoto="1"/>
        </p:nvSpPr>
        <p:spPr bwMode="auto">
          <a:xfrm>
            <a:off x="685800" y="858838"/>
            <a:ext cx="7772400" cy="5138737"/>
          </a:xfrm>
          <a:prstGeom prst="rect">
            <a:avLst/>
          </a:prstGeom>
          <a:blipFill dpi="0" rotWithShape="1">
            <a:blip r:embed="rId3" cstate="print"/>
            <a:srcRect/>
            <a:stretch>
              <a:fillRect r="-3"/>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28E85869-B891-4F9C-9953-EAFC16E22E4A}"/>
              </a:ext>
            </a:extLst>
          </p:cNvPr>
          <p:cNvSpPr>
            <a:spLocks noGrp="1"/>
          </p:cNvSpPr>
          <p:nvPr>
            <p:ph type="sldNum" sz="quarter" idx="12"/>
          </p:nvPr>
        </p:nvSpPr>
        <p:spPr/>
        <p:txBody>
          <a:bodyPr/>
          <a:lstStyle/>
          <a:p>
            <a:fld id="{7099C05E-E29E-467B-B6CF-52639DB6B15B}" type="slidenum">
              <a:rPr lang="cs-CZ" smtClean="0"/>
              <a:pPr/>
              <a:t>32</a:t>
            </a:fld>
            <a:endParaRPr lang="cs-CZ"/>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hidden="1"/>
          <p:cNvSpPr>
            <a:spLocks noGrp="1" noChangeArrowheads="1"/>
          </p:cNvSpPr>
          <p:nvPr>
            <p:ph type="title"/>
          </p:nvPr>
        </p:nvSpPr>
        <p:spPr/>
        <p:txBody>
          <a:bodyPr/>
          <a:lstStyle/>
          <a:p>
            <a:endParaRPr lang="cs-CZ"/>
          </a:p>
        </p:txBody>
      </p:sp>
      <p:sp>
        <p:nvSpPr>
          <p:cNvPr id="26627" name="Rectangle 3" descr="Insights_Into_Fluoride_Action-016"/>
          <p:cNvSpPr>
            <a:spLocks noGrp="1" noChangeAspect="1" noChangeArrowheads="1"/>
          </p:cNvSpPr>
          <p:nvPr isPhoto="1"/>
        </p:nvSpPr>
        <p:spPr bwMode="auto">
          <a:xfrm>
            <a:off x="685800" y="882650"/>
            <a:ext cx="7772400" cy="5092700"/>
          </a:xfrm>
          <a:prstGeom prst="rect">
            <a:avLst/>
          </a:prstGeom>
          <a:blipFill dpi="0" rotWithShape="1">
            <a:blip r:embed="rId3" cstate="print"/>
            <a:srcRect/>
            <a:stretch>
              <a:fillRect b="-7"/>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0F644118-A069-4BFF-BFCF-713E8B396030}"/>
              </a:ext>
            </a:extLst>
          </p:cNvPr>
          <p:cNvSpPr>
            <a:spLocks noGrp="1"/>
          </p:cNvSpPr>
          <p:nvPr>
            <p:ph type="sldNum" sz="quarter" idx="12"/>
          </p:nvPr>
        </p:nvSpPr>
        <p:spPr/>
        <p:txBody>
          <a:bodyPr/>
          <a:lstStyle/>
          <a:p>
            <a:fld id="{7099C05E-E29E-467B-B6CF-52639DB6B15B}" type="slidenum">
              <a:rPr lang="cs-CZ" smtClean="0"/>
              <a:pPr/>
              <a:t>33</a:t>
            </a:fld>
            <a:endParaRPr lang="cs-CZ"/>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hidden="1"/>
          <p:cNvSpPr>
            <a:spLocks noGrp="1" noChangeArrowheads="1"/>
          </p:cNvSpPr>
          <p:nvPr>
            <p:ph type="title"/>
          </p:nvPr>
        </p:nvSpPr>
        <p:spPr/>
        <p:txBody>
          <a:bodyPr/>
          <a:lstStyle/>
          <a:p>
            <a:endParaRPr lang="cs-CZ"/>
          </a:p>
        </p:txBody>
      </p:sp>
      <p:sp>
        <p:nvSpPr>
          <p:cNvPr id="27651" name="Rectangle 3" descr="Insights_Into_Fluoride_Action-017"/>
          <p:cNvSpPr>
            <a:spLocks noGrp="1" noChangeAspect="1" noChangeArrowheads="1"/>
          </p:cNvSpPr>
          <p:nvPr isPhoto="1"/>
        </p:nvSpPr>
        <p:spPr bwMode="auto">
          <a:xfrm>
            <a:off x="685800" y="869950"/>
            <a:ext cx="7772400" cy="5116513"/>
          </a:xfrm>
          <a:prstGeom prst="rect">
            <a:avLst/>
          </a:prstGeom>
          <a:blipFill dpi="0" rotWithShape="1">
            <a:blip r:embed="rId3" cstate="print"/>
            <a:srcRect/>
            <a:stretch>
              <a:fillRect r="-1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3A4ED12B-D0CC-42A9-B8F9-BEF471C78D87}"/>
              </a:ext>
            </a:extLst>
          </p:cNvPr>
          <p:cNvSpPr>
            <a:spLocks noGrp="1"/>
          </p:cNvSpPr>
          <p:nvPr>
            <p:ph type="sldNum" sz="quarter" idx="12"/>
          </p:nvPr>
        </p:nvSpPr>
        <p:spPr/>
        <p:txBody>
          <a:bodyPr/>
          <a:lstStyle/>
          <a:p>
            <a:fld id="{7099C05E-E29E-467B-B6CF-52639DB6B15B}" type="slidenum">
              <a:rPr lang="cs-CZ" smtClean="0"/>
              <a:pPr/>
              <a:t>34</a:t>
            </a:fld>
            <a:endParaRPr lang="cs-CZ"/>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hidden="1"/>
          <p:cNvSpPr>
            <a:spLocks noGrp="1" noChangeArrowheads="1"/>
          </p:cNvSpPr>
          <p:nvPr>
            <p:ph type="title"/>
          </p:nvPr>
        </p:nvSpPr>
        <p:spPr/>
        <p:txBody>
          <a:bodyPr/>
          <a:lstStyle/>
          <a:p>
            <a:endParaRPr lang="cs-CZ"/>
          </a:p>
        </p:txBody>
      </p:sp>
      <p:sp>
        <p:nvSpPr>
          <p:cNvPr id="28675" name="Rectangle 3" descr="Insights_Into_Fluoride_Action-018"/>
          <p:cNvSpPr>
            <a:spLocks noGrp="1" noChangeAspect="1" noChangeArrowheads="1"/>
          </p:cNvSpPr>
          <p:nvPr isPhoto="1"/>
        </p:nvSpPr>
        <p:spPr bwMode="auto">
          <a:xfrm>
            <a:off x="685800" y="901700"/>
            <a:ext cx="7772400" cy="5054600"/>
          </a:xfrm>
          <a:prstGeom prst="rect">
            <a:avLst/>
          </a:prstGeom>
          <a:blipFill dpi="0" rotWithShape="1">
            <a:blip r:embed="rId3" cstate="print"/>
            <a:srcRect/>
            <a:stretch>
              <a:fillRect b="-10"/>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B4039C71-7DCD-4660-9D42-03C098C0FF3C}"/>
              </a:ext>
            </a:extLst>
          </p:cNvPr>
          <p:cNvSpPr>
            <a:spLocks noGrp="1"/>
          </p:cNvSpPr>
          <p:nvPr>
            <p:ph type="sldNum" sz="quarter" idx="12"/>
          </p:nvPr>
        </p:nvSpPr>
        <p:spPr/>
        <p:txBody>
          <a:bodyPr/>
          <a:lstStyle/>
          <a:p>
            <a:fld id="{7099C05E-E29E-467B-B6CF-52639DB6B15B}" type="slidenum">
              <a:rPr lang="cs-CZ" smtClean="0"/>
              <a:pPr/>
              <a:t>35</a:t>
            </a:fld>
            <a:endParaRPr lang="cs-CZ"/>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hidden="1"/>
          <p:cNvSpPr>
            <a:spLocks noGrp="1" noChangeArrowheads="1"/>
          </p:cNvSpPr>
          <p:nvPr>
            <p:ph type="title"/>
          </p:nvPr>
        </p:nvSpPr>
        <p:spPr/>
        <p:txBody>
          <a:bodyPr/>
          <a:lstStyle/>
          <a:p>
            <a:endParaRPr lang="cs-CZ"/>
          </a:p>
        </p:txBody>
      </p:sp>
      <p:sp>
        <p:nvSpPr>
          <p:cNvPr id="29699" name="Rectangle 3" descr="Insights_Into_Fluoride_Action-019"/>
          <p:cNvSpPr>
            <a:spLocks noGrp="1" noChangeAspect="1" noChangeArrowheads="1"/>
          </p:cNvSpPr>
          <p:nvPr isPhoto="1"/>
        </p:nvSpPr>
        <p:spPr bwMode="auto">
          <a:xfrm>
            <a:off x="685800" y="889000"/>
            <a:ext cx="7772400" cy="5078413"/>
          </a:xfrm>
          <a:prstGeom prst="rect">
            <a:avLst/>
          </a:prstGeom>
          <a:blipFill dpi="0" rotWithShape="1">
            <a:blip r:embed="rId3" cstate="print"/>
            <a:srcRect/>
            <a:stretch>
              <a:fillRect r="-11"/>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D2063268-97CF-4826-8F05-478F583FE104}"/>
              </a:ext>
            </a:extLst>
          </p:cNvPr>
          <p:cNvSpPr>
            <a:spLocks noGrp="1"/>
          </p:cNvSpPr>
          <p:nvPr>
            <p:ph type="sldNum" sz="quarter" idx="12"/>
          </p:nvPr>
        </p:nvSpPr>
        <p:spPr/>
        <p:txBody>
          <a:bodyPr/>
          <a:lstStyle/>
          <a:p>
            <a:fld id="{7099C05E-E29E-467B-B6CF-52639DB6B15B}" type="slidenum">
              <a:rPr lang="cs-CZ" smtClean="0"/>
              <a:pPr/>
              <a:t>36</a:t>
            </a:fld>
            <a:endParaRPr lang="cs-CZ"/>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hidden="1"/>
          <p:cNvSpPr>
            <a:spLocks noGrp="1" noChangeArrowheads="1"/>
          </p:cNvSpPr>
          <p:nvPr>
            <p:ph type="title"/>
          </p:nvPr>
        </p:nvSpPr>
        <p:spPr/>
        <p:txBody>
          <a:bodyPr/>
          <a:lstStyle/>
          <a:p>
            <a:endParaRPr lang="cs-CZ"/>
          </a:p>
        </p:txBody>
      </p:sp>
      <p:sp>
        <p:nvSpPr>
          <p:cNvPr id="30723" name="Rectangle 3" descr="Insights_Into_Fluoride_Action-020"/>
          <p:cNvSpPr>
            <a:spLocks noGrp="1" noChangeAspect="1" noChangeArrowheads="1"/>
          </p:cNvSpPr>
          <p:nvPr isPhoto="1"/>
        </p:nvSpPr>
        <p:spPr bwMode="auto">
          <a:xfrm>
            <a:off x="685800" y="912813"/>
            <a:ext cx="7772400" cy="5032375"/>
          </a:xfrm>
          <a:prstGeom prst="rect">
            <a:avLst/>
          </a:prstGeom>
          <a:blipFill dpi="0" rotWithShape="1">
            <a:blip r:embed="rId3" cstate="print"/>
            <a:srcRect/>
            <a:stretch>
              <a:fillRect r="-1"/>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0F11721D-59C2-4542-9713-361A45094D5E}"/>
              </a:ext>
            </a:extLst>
          </p:cNvPr>
          <p:cNvSpPr>
            <a:spLocks noGrp="1"/>
          </p:cNvSpPr>
          <p:nvPr>
            <p:ph type="sldNum" sz="quarter" idx="12"/>
          </p:nvPr>
        </p:nvSpPr>
        <p:spPr/>
        <p:txBody>
          <a:bodyPr/>
          <a:lstStyle/>
          <a:p>
            <a:fld id="{7099C05E-E29E-467B-B6CF-52639DB6B15B}" type="slidenum">
              <a:rPr lang="cs-CZ" smtClean="0"/>
              <a:pPr/>
              <a:t>37</a:t>
            </a:fld>
            <a:endParaRPr lang="cs-CZ"/>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hidden="1"/>
          <p:cNvSpPr>
            <a:spLocks noGrp="1" noChangeArrowheads="1"/>
          </p:cNvSpPr>
          <p:nvPr>
            <p:ph type="title"/>
          </p:nvPr>
        </p:nvSpPr>
        <p:spPr/>
        <p:txBody>
          <a:bodyPr/>
          <a:lstStyle/>
          <a:p>
            <a:endParaRPr lang="cs-CZ"/>
          </a:p>
        </p:txBody>
      </p:sp>
      <p:sp>
        <p:nvSpPr>
          <p:cNvPr id="48131" name="Rectangle 3" descr="Insights_Into_Fluoride_Action-043"/>
          <p:cNvSpPr>
            <a:spLocks noGrp="1" noChangeAspect="1" noChangeArrowheads="1"/>
          </p:cNvSpPr>
          <p:nvPr isPhoto="1"/>
        </p:nvSpPr>
        <p:spPr bwMode="auto">
          <a:xfrm>
            <a:off x="685800" y="893763"/>
            <a:ext cx="7772400" cy="5070475"/>
          </a:xfrm>
          <a:prstGeom prst="rect">
            <a:avLst/>
          </a:prstGeom>
          <a:blipFill dpi="0" rotWithShape="1">
            <a:blip r:embed="rId3" cstate="print"/>
            <a:srcRect/>
            <a:stretch>
              <a:fillRect r="-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51D614F3-E053-4289-837D-180331B49D5F}"/>
              </a:ext>
            </a:extLst>
          </p:cNvPr>
          <p:cNvSpPr>
            <a:spLocks noGrp="1"/>
          </p:cNvSpPr>
          <p:nvPr>
            <p:ph type="sldNum" sz="quarter" idx="12"/>
          </p:nvPr>
        </p:nvSpPr>
        <p:spPr/>
        <p:txBody>
          <a:bodyPr/>
          <a:lstStyle/>
          <a:p>
            <a:fld id="{7099C05E-E29E-467B-B6CF-52639DB6B15B}" type="slidenum">
              <a:rPr lang="cs-CZ" smtClean="0"/>
              <a:pPr/>
              <a:t>38</a:t>
            </a:fld>
            <a:endParaRPr lang="cs-CZ"/>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hidden="1"/>
          <p:cNvSpPr>
            <a:spLocks noGrp="1" noChangeArrowheads="1"/>
          </p:cNvSpPr>
          <p:nvPr>
            <p:ph type="title"/>
          </p:nvPr>
        </p:nvSpPr>
        <p:spPr/>
        <p:txBody>
          <a:bodyPr/>
          <a:lstStyle/>
          <a:p>
            <a:endParaRPr lang="cs-CZ"/>
          </a:p>
        </p:txBody>
      </p:sp>
      <p:sp>
        <p:nvSpPr>
          <p:cNvPr id="51203" name="Rectangle 3" descr="Insights_Into_Fluoride_Action-046"/>
          <p:cNvSpPr>
            <a:spLocks noGrp="1" noChangeAspect="1" noChangeArrowheads="1"/>
          </p:cNvSpPr>
          <p:nvPr isPhoto="1"/>
        </p:nvSpPr>
        <p:spPr bwMode="auto">
          <a:xfrm>
            <a:off x="685800" y="863600"/>
            <a:ext cx="7772400" cy="5130800"/>
          </a:xfrm>
          <a:prstGeom prst="rect">
            <a:avLst/>
          </a:prstGeom>
          <a:blipFill dpi="0" rotWithShape="1">
            <a:blip r:embed="rId3" cstate="print"/>
            <a:srcRect/>
            <a:stretch>
              <a:fillRect b="-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80D44B87-12C8-4E5C-9557-C7718CA09596}"/>
              </a:ext>
            </a:extLst>
          </p:cNvPr>
          <p:cNvSpPr>
            <a:spLocks noGrp="1"/>
          </p:cNvSpPr>
          <p:nvPr>
            <p:ph type="sldNum" sz="quarter" idx="12"/>
          </p:nvPr>
        </p:nvSpPr>
        <p:spPr/>
        <p:txBody>
          <a:bodyPr/>
          <a:lstStyle/>
          <a:p>
            <a:fld id="{7099C05E-E29E-467B-B6CF-52639DB6B15B}" type="slidenum">
              <a:rPr lang="cs-CZ" smtClean="0"/>
              <a:pPr/>
              <a:t>39</a:t>
            </a:fld>
            <a:endParaRPr lang="cs-CZ"/>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Rozdělení kazů</a:t>
            </a:r>
          </a:p>
        </p:txBody>
      </p:sp>
      <p:sp>
        <p:nvSpPr>
          <p:cNvPr id="3" name="Zástupný symbol pro obsah 2"/>
          <p:cNvSpPr>
            <a:spLocks noGrp="1"/>
          </p:cNvSpPr>
          <p:nvPr>
            <p:ph idx="1"/>
          </p:nvPr>
        </p:nvSpPr>
        <p:spPr>
          <a:xfrm>
            <a:off x="1187624" y="1484784"/>
            <a:ext cx="7776864" cy="5373216"/>
          </a:xfrm>
        </p:spPr>
        <p:txBody>
          <a:bodyPr>
            <a:normAutofit fontScale="55000" lnSpcReduction="20000"/>
          </a:bodyPr>
          <a:lstStyle/>
          <a:p>
            <a:pPr>
              <a:buFont typeface="Arial" pitchFamily="34" charset="0"/>
              <a:buChar char="•"/>
            </a:pPr>
            <a:r>
              <a:rPr lang="cs-CZ" sz="5100" u="sng" dirty="0"/>
              <a:t>dle času </a:t>
            </a:r>
            <a:r>
              <a:rPr lang="cs-CZ" sz="5100" dirty="0"/>
              <a:t>- akutní</a:t>
            </a:r>
          </a:p>
          <a:p>
            <a:pPr>
              <a:buNone/>
            </a:pPr>
            <a:r>
              <a:rPr lang="cs-CZ" sz="5100" dirty="0"/>
              <a:t>                - chronický</a:t>
            </a:r>
          </a:p>
          <a:p>
            <a:pPr>
              <a:buNone/>
            </a:pPr>
            <a:endParaRPr lang="cs-CZ" sz="5100" dirty="0"/>
          </a:p>
          <a:p>
            <a:pPr>
              <a:buFont typeface="Arial" pitchFamily="34" charset="0"/>
              <a:buChar char="•"/>
            </a:pPr>
            <a:r>
              <a:rPr lang="cs-CZ" sz="5100" u="sng" dirty="0"/>
              <a:t>dle vztahu k pulpě </a:t>
            </a:r>
            <a:r>
              <a:rPr lang="cs-CZ" sz="5100" dirty="0"/>
              <a:t>- car. </a:t>
            </a:r>
            <a:r>
              <a:rPr lang="cs-CZ" sz="5100" dirty="0" err="1"/>
              <a:t>superficialis</a:t>
            </a:r>
            <a:endParaRPr lang="cs-CZ" sz="5100" dirty="0"/>
          </a:p>
          <a:p>
            <a:pPr>
              <a:buNone/>
            </a:pPr>
            <a:r>
              <a:rPr lang="cs-CZ" sz="5100" dirty="0"/>
              <a:t>                              - car. media</a:t>
            </a:r>
          </a:p>
          <a:p>
            <a:pPr>
              <a:buNone/>
            </a:pPr>
            <a:r>
              <a:rPr lang="cs-CZ" sz="5100" dirty="0"/>
              <a:t>                              - car. </a:t>
            </a:r>
            <a:r>
              <a:rPr lang="cs-CZ" sz="5100" dirty="0" err="1"/>
              <a:t>pulpae</a:t>
            </a:r>
            <a:r>
              <a:rPr lang="cs-CZ" sz="5100" dirty="0"/>
              <a:t> </a:t>
            </a:r>
            <a:r>
              <a:rPr lang="cs-CZ" sz="5100" dirty="0" err="1"/>
              <a:t>proxima</a:t>
            </a:r>
            <a:endParaRPr lang="cs-CZ" sz="5100" dirty="0"/>
          </a:p>
          <a:p>
            <a:pPr>
              <a:buNone/>
            </a:pPr>
            <a:r>
              <a:rPr lang="cs-CZ" sz="5100" dirty="0"/>
              <a:t>                              - car. ad </a:t>
            </a:r>
            <a:r>
              <a:rPr lang="cs-CZ" sz="5100" dirty="0" err="1"/>
              <a:t>pulpam</a:t>
            </a:r>
            <a:r>
              <a:rPr lang="cs-CZ" sz="5100" dirty="0"/>
              <a:t> </a:t>
            </a:r>
            <a:r>
              <a:rPr lang="cs-CZ" sz="5100" dirty="0" err="1"/>
              <a:t>penetrans</a:t>
            </a:r>
            <a:endParaRPr lang="cs-CZ" sz="5100" dirty="0"/>
          </a:p>
          <a:p>
            <a:pPr>
              <a:buNone/>
            </a:pPr>
            <a:r>
              <a:rPr lang="cs-CZ" sz="5100" dirty="0"/>
              <a:t>        </a:t>
            </a:r>
          </a:p>
          <a:p>
            <a:pPr>
              <a:buFont typeface="Arial" pitchFamily="34" charset="0"/>
              <a:buChar char="•"/>
            </a:pPr>
            <a:r>
              <a:rPr lang="cs-CZ" sz="5100" u="sng" dirty="0"/>
              <a:t>dle topografického hlediska </a:t>
            </a:r>
            <a:r>
              <a:rPr lang="cs-CZ" sz="5100" dirty="0"/>
              <a:t>- kaz krčku</a:t>
            </a:r>
          </a:p>
          <a:p>
            <a:pPr>
              <a:buNone/>
            </a:pPr>
            <a:r>
              <a:rPr lang="cs-CZ" sz="5100" dirty="0"/>
              <a:t>                                            - kaz kořene</a:t>
            </a:r>
          </a:p>
          <a:p>
            <a:pPr>
              <a:buNone/>
            </a:pPr>
            <a:r>
              <a:rPr lang="cs-CZ" sz="5100" dirty="0"/>
              <a:t>                                            - korunky</a:t>
            </a:r>
          </a:p>
          <a:p>
            <a:pPr>
              <a:buNone/>
            </a:pPr>
            <a:endParaRPr lang="cs-CZ" dirty="0"/>
          </a:p>
          <a:p>
            <a:pPr>
              <a:buNone/>
            </a:pPr>
            <a:r>
              <a:rPr lang="cs-CZ" dirty="0"/>
              <a:t>                  </a:t>
            </a:r>
          </a:p>
        </p:txBody>
      </p:sp>
      <p:sp>
        <p:nvSpPr>
          <p:cNvPr id="5" name="Zástupný symbol pro číslo snímku 4">
            <a:extLst>
              <a:ext uri="{FF2B5EF4-FFF2-40B4-BE49-F238E27FC236}">
                <a16:creationId xmlns:a16="http://schemas.microsoft.com/office/drawing/2014/main" id="{4622DC8D-AD3A-48FE-97F6-F7121D1FEB2F}"/>
              </a:ext>
            </a:extLst>
          </p:cNvPr>
          <p:cNvSpPr>
            <a:spLocks noGrp="1"/>
          </p:cNvSpPr>
          <p:nvPr>
            <p:ph type="sldNum" sz="quarter" idx="12"/>
          </p:nvPr>
        </p:nvSpPr>
        <p:spPr/>
        <p:txBody>
          <a:bodyPr/>
          <a:lstStyle/>
          <a:p>
            <a:fld id="{7099C05E-E29E-467B-B6CF-52639DB6B15B}" type="slidenum">
              <a:rPr lang="cs-CZ" smtClean="0"/>
              <a:pPr/>
              <a:t>4</a:t>
            </a:fld>
            <a:endParaRPr lang="cs-CZ"/>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hidden="1"/>
          <p:cNvSpPr>
            <a:spLocks noGrp="1" noChangeArrowheads="1"/>
          </p:cNvSpPr>
          <p:nvPr>
            <p:ph type="title"/>
          </p:nvPr>
        </p:nvSpPr>
        <p:spPr/>
        <p:txBody>
          <a:bodyPr/>
          <a:lstStyle/>
          <a:p>
            <a:endParaRPr lang="cs-CZ"/>
          </a:p>
        </p:txBody>
      </p:sp>
      <p:sp>
        <p:nvSpPr>
          <p:cNvPr id="52227" name="Rectangle 3" descr="Insights_Into_Fluoride_Action-047"/>
          <p:cNvSpPr>
            <a:spLocks noGrp="1" noChangeAspect="1" noChangeArrowheads="1"/>
          </p:cNvSpPr>
          <p:nvPr isPhoto="1"/>
        </p:nvSpPr>
        <p:spPr bwMode="auto">
          <a:xfrm>
            <a:off x="685800" y="869950"/>
            <a:ext cx="7772400" cy="5116513"/>
          </a:xfrm>
          <a:prstGeom prst="rect">
            <a:avLst/>
          </a:prstGeom>
          <a:blipFill dpi="0" rotWithShape="1">
            <a:blip r:embed="rId3" cstate="print"/>
            <a:srcRect/>
            <a:stretch>
              <a:fillRect r="-1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B0992505-A61D-4C61-BD1C-019EE4CC43EA}"/>
              </a:ext>
            </a:extLst>
          </p:cNvPr>
          <p:cNvSpPr>
            <a:spLocks noGrp="1"/>
          </p:cNvSpPr>
          <p:nvPr>
            <p:ph type="sldNum" sz="quarter" idx="12"/>
          </p:nvPr>
        </p:nvSpPr>
        <p:spPr/>
        <p:txBody>
          <a:bodyPr/>
          <a:lstStyle/>
          <a:p>
            <a:fld id="{7099C05E-E29E-467B-B6CF-52639DB6B15B}" type="slidenum">
              <a:rPr lang="cs-CZ" smtClean="0"/>
              <a:pPr/>
              <a:t>40</a:t>
            </a:fld>
            <a:endParaRPr lang="cs-CZ"/>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hidden="1"/>
          <p:cNvSpPr>
            <a:spLocks noGrp="1" noChangeArrowheads="1"/>
          </p:cNvSpPr>
          <p:nvPr>
            <p:ph type="title"/>
          </p:nvPr>
        </p:nvSpPr>
        <p:spPr/>
        <p:txBody>
          <a:bodyPr/>
          <a:lstStyle/>
          <a:p>
            <a:endParaRPr lang="cs-CZ"/>
          </a:p>
        </p:txBody>
      </p:sp>
      <p:sp>
        <p:nvSpPr>
          <p:cNvPr id="31747" name="Rectangle 3" descr="Insights_Into_Fluoride_Action-021"/>
          <p:cNvSpPr>
            <a:spLocks noGrp="1" noChangeAspect="1" noChangeArrowheads="1"/>
          </p:cNvSpPr>
          <p:nvPr isPhoto="1"/>
        </p:nvSpPr>
        <p:spPr bwMode="auto">
          <a:xfrm>
            <a:off x="685800" y="874713"/>
            <a:ext cx="7772400" cy="5108575"/>
          </a:xfrm>
          <a:prstGeom prst="rect">
            <a:avLst/>
          </a:prstGeom>
          <a:blipFill dpi="0" rotWithShape="1">
            <a:blip r:embed="rId3" cstate="print"/>
            <a:srcRect/>
            <a:stretch>
              <a:fillRect r="-7"/>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A67DA3AA-436B-4B2D-889D-E4B767A16061}"/>
              </a:ext>
            </a:extLst>
          </p:cNvPr>
          <p:cNvSpPr>
            <a:spLocks noGrp="1"/>
          </p:cNvSpPr>
          <p:nvPr>
            <p:ph type="sldNum" sz="quarter" idx="12"/>
          </p:nvPr>
        </p:nvSpPr>
        <p:spPr/>
        <p:txBody>
          <a:bodyPr/>
          <a:lstStyle/>
          <a:p>
            <a:fld id="{7099C05E-E29E-467B-B6CF-52639DB6B15B}" type="slidenum">
              <a:rPr lang="cs-CZ" smtClean="0"/>
              <a:pPr/>
              <a:t>41</a:t>
            </a:fld>
            <a:endParaRPr lang="cs-CZ"/>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hidden="1"/>
          <p:cNvSpPr>
            <a:spLocks noGrp="1" noChangeArrowheads="1"/>
          </p:cNvSpPr>
          <p:nvPr>
            <p:ph type="title"/>
          </p:nvPr>
        </p:nvSpPr>
        <p:spPr/>
        <p:txBody>
          <a:bodyPr/>
          <a:lstStyle/>
          <a:p>
            <a:endParaRPr lang="cs-CZ"/>
          </a:p>
        </p:txBody>
      </p:sp>
      <p:sp>
        <p:nvSpPr>
          <p:cNvPr id="32771" name="Rectangle 3" descr="Insights_Into_Fluoride_Action-022"/>
          <p:cNvSpPr>
            <a:spLocks noGrp="1" noChangeAspect="1" noChangeArrowheads="1"/>
          </p:cNvSpPr>
          <p:nvPr isPhoto="1"/>
        </p:nvSpPr>
        <p:spPr bwMode="auto">
          <a:xfrm>
            <a:off x="685800" y="896938"/>
            <a:ext cx="7772400" cy="5062537"/>
          </a:xfrm>
          <a:prstGeom prst="rect">
            <a:avLst/>
          </a:prstGeom>
          <a:blipFill dpi="0" rotWithShape="1">
            <a:blip r:embed="rId2" cstate="print"/>
            <a:srcRect/>
            <a:stretch>
              <a:fillRect b="-3"/>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0A6EF7B4-A6BC-4C01-870F-E6E1BC3F8FDC}"/>
              </a:ext>
            </a:extLst>
          </p:cNvPr>
          <p:cNvSpPr>
            <a:spLocks noGrp="1"/>
          </p:cNvSpPr>
          <p:nvPr>
            <p:ph type="sldNum" sz="quarter" idx="12"/>
          </p:nvPr>
        </p:nvSpPr>
        <p:spPr/>
        <p:txBody>
          <a:bodyPr/>
          <a:lstStyle/>
          <a:p>
            <a:fld id="{7099C05E-E29E-467B-B6CF-52639DB6B15B}" type="slidenum">
              <a:rPr lang="cs-CZ" smtClean="0"/>
              <a:pPr/>
              <a:t>42</a:t>
            </a:fld>
            <a:endParaRPr lang="cs-CZ"/>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hidden="1"/>
          <p:cNvSpPr>
            <a:spLocks noGrp="1" noChangeArrowheads="1"/>
          </p:cNvSpPr>
          <p:nvPr>
            <p:ph type="title"/>
          </p:nvPr>
        </p:nvSpPr>
        <p:spPr/>
        <p:txBody>
          <a:bodyPr/>
          <a:lstStyle/>
          <a:p>
            <a:endParaRPr lang="cs-CZ"/>
          </a:p>
        </p:txBody>
      </p:sp>
      <p:sp>
        <p:nvSpPr>
          <p:cNvPr id="33795" name="Rectangle 3" descr="Insights_Into_Fluoride_Action-023"/>
          <p:cNvSpPr>
            <a:spLocks noGrp="1" noChangeAspect="1" noChangeArrowheads="1"/>
          </p:cNvSpPr>
          <p:nvPr isPhoto="1"/>
        </p:nvSpPr>
        <p:spPr bwMode="auto">
          <a:xfrm>
            <a:off x="685800" y="874713"/>
            <a:ext cx="7772400" cy="5108575"/>
          </a:xfrm>
          <a:prstGeom prst="rect">
            <a:avLst/>
          </a:prstGeom>
          <a:blipFill dpi="0" rotWithShape="1">
            <a:blip r:embed="rId3" cstate="print"/>
            <a:srcRect/>
            <a:stretch>
              <a:fillRect r="-7"/>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9BAB341C-063A-47DE-9256-75F67B9AF489}"/>
              </a:ext>
            </a:extLst>
          </p:cNvPr>
          <p:cNvSpPr>
            <a:spLocks noGrp="1"/>
          </p:cNvSpPr>
          <p:nvPr>
            <p:ph type="sldNum" sz="quarter" idx="12"/>
          </p:nvPr>
        </p:nvSpPr>
        <p:spPr/>
        <p:txBody>
          <a:bodyPr/>
          <a:lstStyle/>
          <a:p>
            <a:fld id="{7099C05E-E29E-467B-B6CF-52639DB6B15B}" type="slidenum">
              <a:rPr lang="cs-CZ" smtClean="0"/>
              <a:pPr/>
              <a:t>43</a:t>
            </a:fld>
            <a:endParaRPr 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hidden="1"/>
          <p:cNvSpPr>
            <a:spLocks noGrp="1" noChangeArrowheads="1"/>
          </p:cNvSpPr>
          <p:nvPr>
            <p:ph type="title"/>
          </p:nvPr>
        </p:nvSpPr>
        <p:spPr/>
        <p:txBody>
          <a:bodyPr/>
          <a:lstStyle/>
          <a:p>
            <a:r>
              <a:rPr lang="cs-CZ" dirty="0"/>
              <a:t>Zalitý do </a:t>
            </a:r>
            <a:r>
              <a:rPr lang="cs-CZ" dirty="0" err="1"/>
              <a:t>Quinolinu</a:t>
            </a:r>
            <a:endParaRPr lang="cs-CZ" dirty="0"/>
          </a:p>
        </p:txBody>
      </p:sp>
      <p:sp>
        <p:nvSpPr>
          <p:cNvPr id="34819" name="Rectangle 3" descr="Insights_Into_Fluoride_Action-024"/>
          <p:cNvSpPr>
            <a:spLocks noGrp="1" noChangeAspect="1" noChangeArrowheads="1"/>
          </p:cNvSpPr>
          <p:nvPr isPhoto="1"/>
        </p:nvSpPr>
        <p:spPr bwMode="auto">
          <a:xfrm>
            <a:off x="685800" y="896938"/>
            <a:ext cx="7772400" cy="5062537"/>
          </a:xfrm>
          <a:prstGeom prst="rect">
            <a:avLst/>
          </a:prstGeom>
          <a:blipFill dpi="0" rotWithShape="1">
            <a:blip r:embed="rId3" cstate="print"/>
            <a:srcRect/>
            <a:stretch>
              <a:fillRect b="-3"/>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4A3718DD-BFB9-46A4-A48F-48FEE603C40E}"/>
              </a:ext>
            </a:extLst>
          </p:cNvPr>
          <p:cNvSpPr>
            <a:spLocks noGrp="1"/>
          </p:cNvSpPr>
          <p:nvPr>
            <p:ph type="sldNum" sz="quarter" idx="12"/>
          </p:nvPr>
        </p:nvSpPr>
        <p:spPr/>
        <p:txBody>
          <a:bodyPr/>
          <a:lstStyle/>
          <a:p>
            <a:fld id="{7099C05E-E29E-467B-B6CF-52639DB6B15B}" type="slidenum">
              <a:rPr lang="cs-CZ" smtClean="0"/>
              <a:pPr/>
              <a:t>44</a:t>
            </a:fld>
            <a:endParaRPr lang="cs-CZ"/>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hidden="1"/>
          <p:cNvSpPr>
            <a:spLocks noGrp="1" noChangeArrowheads="1"/>
          </p:cNvSpPr>
          <p:nvPr>
            <p:ph type="title"/>
          </p:nvPr>
        </p:nvSpPr>
        <p:spPr/>
        <p:txBody>
          <a:bodyPr/>
          <a:lstStyle/>
          <a:p>
            <a:endParaRPr lang="cs-CZ"/>
          </a:p>
        </p:txBody>
      </p:sp>
      <p:sp>
        <p:nvSpPr>
          <p:cNvPr id="36867" name="Rectangle 3" descr="Insights_Into_Fluoride_Action-026"/>
          <p:cNvSpPr>
            <a:spLocks noGrp="1" noChangeAspect="1" noChangeArrowheads="1"/>
          </p:cNvSpPr>
          <p:nvPr isPhoto="1"/>
        </p:nvSpPr>
        <p:spPr bwMode="auto">
          <a:xfrm>
            <a:off x="685800" y="896938"/>
            <a:ext cx="7772400" cy="5062537"/>
          </a:xfrm>
          <a:prstGeom prst="rect">
            <a:avLst/>
          </a:prstGeom>
          <a:blipFill dpi="0" rotWithShape="1">
            <a:blip r:embed="rId3" cstate="print"/>
            <a:srcRect/>
            <a:stretch>
              <a:fillRect b="-3"/>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12B574B1-18BA-4458-9572-2A230200ABC0}"/>
              </a:ext>
            </a:extLst>
          </p:cNvPr>
          <p:cNvSpPr>
            <a:spLocks noGrp="1"/>
          </p:cNvSpPr>
          <p:nvPr>
            <p:ph type="sldNum" sz="quarter" idx="12"/>
          </p:nvPr>
        </p:nvSpPr>
        <p:spPr/>
        <p:txBody>
          <a:bodyPr/>
          <a:lstStyle/>
          <a:p>
            <a:fld id="{7099C05E-E29E-467B-B6CF-52639DB6B15B}" type="slidenum">
              <a:rPr lang="cs-CZ" smtClean="0"/>
              <a:pPr/>
              <a:t>45</a:t>
            </a:fld>
            <a:endParaRPr lang="cs-CZ"/>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hidden="1"/>
          <p:cNvSpPr>
            <a:spLocks noGrp="1" noChangeArrowheads="1"/>
          </p:cNvSpPr>
          <p:nvPr>
            <p:ph type="title"/>
          </p:nvPr>
        </p:nvSpPr>
        <p:spPr/>
        <p:txBody>
          <a:bodyPr/>
          <a:lstStyle/>
          <a:p>
            <a:endParaRPr lang="cs-CZ"/>
          </a:p>
        </p:txBody>
      </p:sp>
      <p:sp>
        <p:nvSpPr>
          <p:cNvPr id="37891" name="Rectangle 3" descr="Insights_Into_Fluoride_Action-027"/>
          <p:cNvSpPr>
            <a:spLocks noGrp="1" noChangeAspect="1" noChangeArrowheads="1"/>
          </p:cNvSpPr>
          <p:nvPr isPhoto="1"/>
        </p:nvSpPr>
        <p:spPr bwMode="auto">
          <a:xfrm>
            <a:off x="685800" y="896938"/>
            <a:ext cx="7772400" cy="5062537"/>
          </a:xfrm>
          <a:prstGeom prst="rect">
            <a:avLst/>
          </a:prstGeom>
          <a:blipFill dpi="0" rotWithShape="1">
            <a:blip r:embed="rId3" cstate="print"/>
            <a:srcRect/>
            <a:stretch>
              <a:fillRect b="-3"/>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CC465B4A-901E-47B4-83FE-98B7F91BA390}"/>
              </a:ext>
            </a:extLst>
          </p:cNvPr>
          <p:cNvSpPr>
            <a:spLocks noGrp="1"/>
          </p:cNvSpPr>
          <p:nvPr>
            <p:ph type="sldNum" sz="quarter" idx="12"/>
          </p:nvPr>
        </p:nvSpPr>
        <p:spPr/>
        <p:txBody>
          <a:bodyPr/>
          <a:lstStyle/>
          <a:p>
            <a:fld id="{7099C05E-E29E-467B-B6CF-52639DB6B15B}" type="slidenum">
              <a:rPr lang="cs-CZ" smtClean="0"/>
              <a:pPr/>
              <a:t>46</a:t>
            </a:fld>
            <a:endParaRPr lang="cs-CZ"/>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4E8ADF-238C-48BE-9369-61241D95BE18}"/>
              </a:ext>
            </a:extLst>
          </p:cNvPr>
          <p:cNvSpPr>
            <a:spLocks noGrp="1"/>
          </p:cNvSpPr>
          <p:nvPr>
            <p:ph type="title"/>
          </p:nvPr>
        </p:nvSpPr>
        <p:spPr>
          <a:xfrm>
            <a:off x="1435608" y="274320"/>
            <a:ext cx="7498080" cy="1143000"/>
          </a:xfrm>
        </p:spPr>
        <p:txBody>
          <a:bodyPr anchor="ctr">
            <a:normAutofit/>
          </a:bodyPr>
          <a:lstStyle/>
          <a:p>
            <a:r>
              <a:rPr lang="cs-CZ"/>
              <a:t>White</a:t>
            </a:r>
            <a:r>
              <a:rPr lang="cs-CZ" dirty="0"/>
              <a:t> spot </a:t>
            </a:r>
            <a:r>
              <a:rPr lang="cs-CZ"/>
              <a:t>lession</a:t>
            </a:r>
            <a:endParaRPr lang="cs-CZ" dirty="0"/>
          </a:p>
        </p:txBody>
      </p:sp>
      <p:sp>
        <p:nvSpPr>
          <p:cNvPr id="5" name="TextovéPole 4">
            <a:extLst>
              <a:ext uri="{FF2B5EF4-FFF2-40B4-BE49-F238E27FC236}">
                <a16:creationId xmlns:a16="http://schemas.microsoft.com/office/drawing/2014/main" id="{905F92CD-667D-4200-B9BF-A06273771B93}"/>
              </a:ext>
            </a:extLst>
          </p:cNvPr>
          <p:cNvSpPr txBox="1"/>
          <p:nvPr/>
        </p:nvSpPr>
        <p:spPr>
          <a:xfrm>
            <a:off x="1435608" y="1524000"/>
            <a:ext cx="3657600" cy="4663440"/>
          </a:xfrm>
        </p:spPr>
        <p:txBody>
          <a:bodyPr rtlCol="0">
            <a:normAutofit/>
          </a:bodyPr>
          <a:lstStyle/>
          <a:p>
            <a:pPr marL="285750" indent="-285750">
              <a:lnSpc>
                <a:spcPct val="90000"/>
              </a:lnSpc>
              <a:spcAft>
                <a:spcPts val="600"/>
              </a:spcAft>
              <a:buFont typeface="Arial" panose="020B0604020202020204" pitchFamily="34" charset="0"/>
              <a:buChar char="•"/>
            </a:pPr>
            <a:r>
              <a:rPr lang="cs-CZ" sz="2400" dirty="0"/>
              <a:t>Křídově bílá skvrna, díky vysoké koncentraci minerálů v povrchové vrstvě a ztrátě minerálů z těla léze-</a:t>
            </a:r>
            <a:r>
              <a:rPr lang="cs-CZ" sz="2400" dirty="0" err="1"/>
              <a:t>opákní</a:t>
            </a:r>
            <a:r>
              <a:rPr lang="cs-CZ" sz="2400" dirty="0"/>
              <a:t> vzhled</a:t>
            </a:r>
          </a:p>
          <a:p>
            <a:pPr marL="285750" indent="-285750">
              <a:lnSpc>
                <a:spcPct val="90000"/>
              </a:lnSpc>
              <a:spcAft>
                <a:spcPts val="600"/>
              </a:spcAft>
              <a:buFont typeface="Arial" panose="020B0604020202020204" pitchFamily="34" charset="0"/>
              <a:buChar char="•"/>
            </a:pPr>
            <a:r>
              <a:rPr lang="cs-CZ" sz="2400" dirty="0"/>
              <a:t>Přítomnost fluoru- sklovina hladká, lesklá –probíhá </a:t>
            </a:r>
            <a:r>
              <a:rPr lang="cs-CZ" sz="2400" dirty="0" err="1">
                <a:solidFill>
                  <a:srgbClr val="FF0000"/>
                </a:solidFill>
              </a:rPr>
              <a:t>remineralizace</a:t>
            </a:r>
            <a:endParaRPr lang="cs-CZ" sz="2400" dirty="0">
              <a:solidFill>
                <a:srgbClr val="FF0000"/>
              </a:solidFill>
            </a:endParaRPr>
          </a:p>
          <a:p>
            <a:pPr marL="285750" indent="-285750">
              <a:lnSpc>
                <a:spcPct val="90000"/>
              </a:lnSpc>
              <a:spcAft>
                <a:spcPts val="600"/>
              </a:spcAft>
              <a:buFont typeface="Arial" panose="020B0604020202020204" pitchFamily="34" charset="0"/>
              <a:buChar char="•"/>
            </a:pPr>
            <a:r>
              <a:rPr lang="cs-CZ" sz="2400" dirty="0"/>
              <a:t>Nepřítomnost fluoru- sklovina drsná, křídovitě zabarvena- </a:t>
            </a:r>
            <a:r>
              <a:rPr lang="cs-CZ" sz="2400" dirty="0">
                <a:solidFill>
                  <a:srgbClr val="FF0000"/>
                </a:solidFill>
              </a:rPr>
              <a:t>demineralizace</a:t>
            </a:r>
          </a:p>
          <a:p>
            <a:pPr marL="285750" indent="-285750">
              <a:lnSpc>
                <a:spcPct val="90000"/>
              </a:lnSpc>
              <a:spcAft>
                <a:spcPts val="600"/>
              </a:spcAft>
              <a:buFont typeface="Arial" panose="020B0604020202020204" pitchFamily="34" charset="0"/>
              <a:buChar char="•"/>
            </a:pPr>
            <a:endParaRPr lang="cs-CZ" sz="2400" dirty="0"/>
          </a:p>
        </p:txBody>
      </p:sp>
      <p:pic>
        <p:nvPicPr>
          <p:cNvPr id="7" name="Obrázek 6" descr="Obsah obrázku stůl, hrníček, interiér, jídlo&#10;&#10;Popis byl vytvořen automaticky">
            <a:extLst>
              <a:ext uri="{FF2B5EF4-FFF2-40B4-BE49-F238E27FC236}">
                <a16:creationId xmlns:a16="http://schemas.microsoft.com/office/drawing/2014/main" id="{B8D3F308-F2D3-4BDA-8EAA-12885AD0C54E}"/>
              </a:ext>
            </a:extLst>
          </p:cNvPr>
          <p:cNvPicPr>
            <a:picLocks noChangeAspect="1"/>
          </p:cNvPicPr>
          <p:nvPr/>
        </p:nvPicPr>
        <p:blipFill rotWithShape="1">
          <a:blip r:embed="rId2">
            <a:extLst>
              <a:ext uri="{28A0092B-C50C-407E-A947-70E740481C1C}">
                <a14:useLocalDpi xmlns:a14="http://schemas.microsoft.com/office/drawing/2010/main" val="0"/>
              </a:ext>
            </a:extLst>
          </a:blip>
          <a:srcRect l="31242" r="16469" b="-2"/>
          <a:stretch/>
        </p:blipFill>
        <p:spPr>
          <a:xfrm>
            <a:off x="5153144" y="1524000"/>
            <a:ext cx="3657600" cy="4663440"/>
          </a:xfrm>
          <a:prstGeom prst="rect">
            <a:avLst/>
          </a:prstGeom>
          <a:noFill/>
        </p:spPr>
      </p:pic>
      <p:sp>
        <p:nvSpPr>
          <p:cNvPr id="3" name="Zástupný symbol pro číslo snímku 2">
            <a:extLst>
              <a:ext uri="{FF2B5EF4-FFF2-40B4-BE49-F238E27FC236}">
                <a16:creationId xmlns:a16="http://schemas.microsoft.com/office/drawing/2014/main" id="{27B05ED4-EC88-46C8-A636-AF0465565C52}"/>
              </a:ext>
            </a:extLst>
          </p:cNvPr>
          <p:cNvSpPr>
            <a:spLocks noGrp="1"/>
          </p:cNvSpPr>
          <p:nvPr>
            <p:ph type="sldNum" sz="quarter" idx="12"/>
          </p:nvPr>
        </p:nvSpPr>
        <p:spPr>
          <a:xfrm>
            <a:off x="8613648" y="6305550"/>
            <a:ext cx="457200" cy="476250"/>
          </a:xfrm>
        </p:spPr>
        <p:txBody>
          <a:bodyPr anchor="b">
            <a:normAutofit/>
          </a:bodyPr>
          <a:lstStyle/>
          <a:p>
            <a:pPr>
              <a:spcAft>
                <a:spcPts val="600"/>
              </a:spcAft>
            </a:pPr>
            <a:fld id="{7099C05E-E29E-467B-B6CF-52639DB6B15B}" type="slidenum">
              <a:rPr lang="cs-CZ" smtClean="0"/>
              <a:pPr>
                <a:spcAft>
                  <a:spcPts val="600"/>
                </a:spcAft>
              </a:pPr>
              <a:t>47</a:t>
            </a:fld>
            <a:endParaRPr lang="cs-CZ"/>
          </a:p>
        </p:txBody>
      </p:sp>
    </p:spTree>
    <p:extLst>
      <p:ext uri="{BB962C8B-B14F-4D97-AF65-F5344CB8AC3E}">
        <p14:creationId xmlns:p14="http://schemas.microsoft.com/office/powerpoint/2010/main" val="16360280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hidden="1"/>
          <p:cNvSpPr>
            <a:spLocks noGrp="1" noChangeArrowheads="1"/>
          </p:cNvSpPr>
          <p:nvPr>
            <p:ph type="title"/>
          </p:nvPr>
        </p:nvSpPr>
        <p:spPr/>
        <p:txBody>
          <a:bodyPr/>
          <a:lstStyle/>
          <a:p>
            <a:endParaRPr lang="cs-CZ"/>
          </a:p>
        </p:txBody>
      </p:sp>
      <p:sp>
        <p:nvSpPr>
          <p:cNvPr id="40963" name="Rectangle 3" descr="Insights_Into_Fluoride_Action-030"/>
          <p:cNvSpPr>
            <a:spLocks noGrp="1" noChangeAspect="1" noChangeArrowheads="1"/>
          </p:cNvSpPr>
          <p:nvPr isPhoto="1"/>
        </p:nvSpPr>
        <p:spPr bwMode="auto">
          <a:xfrm>
            <a:off x="685800" y="877888"/>
            <a:ext cx="7772400" cy="5100637"/>
          </a:xfrm>
          <a:prstGeom prst="rect">
            <a:avLst/>
          </a:prstGeom>
          <a:blipFill dpi="0" rotWithShape="1">
            <a:blip r:embed="rId3" cstate="print"/>
            <a:srcRect/>
            <a:stretch>
              <a:fillRect/>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9743647D-BB86-432D-9262-EB69C89E4A1B}"/>
              </a:ext>
            </a:extLst>
          </p:cNvPr>
          <p:cNvSpPr>
            <a:spLocks noGrp="1"/>
          </p:cNvSpPr>
          <p:nvPr>
            <p:ph type="sldNum" sz="quarter" idx="12"/>
          </p:nvPr>
        </p:nvSpPr>
        <p:spPr/>
        <p:txBody>
          <a:bodyPr/>
          <a:lstStyle/>
          <a:p>
            <a:fld id="{7099C05E-E29E-467B-B6CF-52639DB6B15B}" type="slidenum">
              <a:rPr lang="cs-CZ" smtClean="0"/>
              <a:pPr/>
              <a:t>48</a:t>
            </a:fld>
            <a:endParaRPr lang="cs-CZ"/>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hidden="1"/>
          <p:cNvSpPr>
            <a:spLocks noGrp="1" noChangeArrowheads="1"/>
          </p:cNvSpPr>
          <p:nvPr>
            <p:ph type="title"/>
          </p:nvPr>
        </p:nvSpPr>
        <p:spPr/>
        <p:txBody>
          <a:bodyPr/>
          <a:lstStyle/>
          <a:p>
            <a:endParaRPr lang="cs-CZ"/>
          </a:p>
        </p:txBody>
      </p:sp>
      <p:sp>
        <p:nvSpPr>
          <p:cNvPr id="43011" name="Rectangle 3" descr="Insights_Into_Fluoride_Action-032"/>
          <p:cNvSpPr>
            <a:spLocks noGrp="1" noChangeAspect="1" noChangeArrowheads="1"/>
          </p:cNvSpPr>
          <p:nvPr isPhoto="1"/>
        </p:nvSpPr>
        <p:spPr bwMode="auto">
          <a:xfrm>
            <a:off x="685800" y="858838"/>
            <a:ext cx="7772400" cy="5138737"/>
          </a:xfrm>
          <a:prstGeom prst="rect">
            <a:avLst/>
          </a:prstGeom>
          <a:blipFill dpi="0" rotWithShape="1">
            <a:blip r:embed="rId3" cstate="print"/>
            <a:srcRect/>
            <a:stretch>
              <a:fillRect r="-3"/>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9CF2282E-B470-4D20-8ECC-4BCCE92BC32A}"/>
              </a:ext>
            </a:extLst>
          </p:cNvPr>
          <p:cNvSpPr>
            <a:spLocks noGrp="1"/>
          </p:cNvSpPr>
          <p:nvPr>
            <p:ph type="sldNum" sz="quarter" idx="12"/>
          </p:nvPr>
        </p:nvSpPr>
        <p:spPr/>
        <p:txBody>
          <a:bodyPr/>
          <a:lstStyle/>
          <a:p>
            <a:fld id="{7099C05E-E29E-467B-B6CF-52639DB6B15B}" type="slidenum">
              <a:rPr lang="cs-CZ" smtClean="0"/>
              <a:pPr/>
              <a:t>49</a:t>
            </a:fld>
            <a:endParaRPr lang="cs-CZ"/>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9592" y="620688"/>
            <a:ext cx="8034096" cy="5627712"/>
          </a:xfrm>
        </p:spPr>
        <p:txBody>
          <a:bodyPr>
            <a:noAutofit/>
          </a:bodyPr>
          <a:lstStyle/>
          <a:p>
            <a:r>
              <a:rPr lang="cs-CZ" u="sng" dirty="0"/>
              <a:t>dle postižených TZT </a:t>
            </a:r>
            <a:r>
              <a:rPr lang="cs-CZ" dirty="0"/>
              <a:t>- skloviny</a:t>
            </a:r>
          </a:p>
          <a:p>
            <a:pPr>
              <a:buNone/>
            </a:pPr>
            <a:r>
              <a:rPr lang="cs-CZ" dirty="0"/>
              <a:t>                                 - dentinu</a:t>
            </a:r>
          </a:p>
          <a:p>
            <a:pPr>
              <a:buNone/>
            </a:pPr>
            <a:r>
              <a:rPr lang="cs-CZ" dirty="0"/>
              <a:t>                                 - cementu</a:t>
            </a:r>
          </a:p>
          <a:p>
            <a:pPr>
              <a:buNone/>
            </a:pPr>
            <a:r>
              <a:rPr lang="cs-CZ" dirty="0"/>
              <a:t>                                 - kombinované formy</a:t>
            </a:r>
          </a:p>
          <a:p>
            <a:pPr>
              <a:buFont typeface="Arial" pitchFamily="34" charset="0"/>
              <a:buChar char="•"/>
            </a:pPr>
            <a:r>
              <a:rPr lang="cs-CZ" u="sng" dirty="0"/>
              <a:t>dle šíření </a:t>
            </a:r>
            <a:r>
              <a:rPr lang="cs-CZ" dirty="0"/>
              <a:t>- kaz penetrující</a:t>
            </a:r>
          </a:p>
          <a:p>
            <a:pPr>
              <a:buNone/>
            </a:pPr>
            <a:r>
              <a:rPr lang="cs-CZ" dirty="0"/>
              <a:t>                 - kaz </a:t>
            </a:r>
            <a:r>
              <a:rPr lang="cs-CZ" dirty="0" err="1"/>
              <a:t>podminující</a:t>
            </a:r>
            <a:endParaRPr lang="cs-CZ" dirty="0"/>
          </a:p>
          <a:p>
            <a:pPr>
              <a:buNone/>
            </a:pPr>
            <a:endParaRPr lang="cs-CZ" dirty="0"/>
          </a:p>
          <a:p>
            <a:pPr>
              <a:buFont typeface="Arial" pitchFamily="34" charset="0"/>
              <a:buChar char="•"/>
            </a:pPr>
            <a:r>
              <a:rPr lang="cs-CZ" u="sng" dirty="0"/>
              <a:t>dle klinického pohledu  </a:t>
            </a:r>
            <a:r>
              <a:rPr lang="cs-CZ" dirty="0"/>
              <a:t>- kaz primární </a:t>
            </a:r>
          </a:p>
          <a:p>
            <a:pPr>
              <a:buNone/>
            </a:pPr>
            <a:r>
              <a:rPr lang="cs-CZ" dirty="0"/>
              <a:t>                                      - kaz sekundární</a:t>
            </a:r>
          </a:p>
          <a:p>
            <a:pPr>
              <a:buNone/>
            </a:pPr>
            <a:r>
              <a:rPr lang="cs-CZ" dirty="0"/>
              <a:t>                                      - kaz recidivující</a:t>
            </a:r>
          </a:p>
        </p:txBody>
      </p:sp>
      <p:sp>
        <p:nvSpPr>
          <p:cNvPr id="2" name="Zástupný symbol pro číslo snímku 1">
            <a:extLst>
              <a:ext uri="{FF2B5EF4-FFF2-40B4-BE49-F238E27FC236}">
                <a16:creationId xmlns:a16="http://schemas.microsoft.com/office/drawing/2014/main" id="{495D13AB-3158-443E-92D5-BABAA3D2CFBF}"/>
              </a:ext>
            </a:extLst>
          </p:cNvPr>
          <p:cNvSpPr>
            <a:spLocks noGrp="1"/>
          </p:cNvSpPr>
          <p:nvPr>
            <p:ph type="sldNum" sz="quarter" idx="12"/>
          </p:nvPr>
        </p:nvSpPr>
        <p:spPr/>
        <p:txBody>
          <a:bodyPr/>
          <a:lstStyle/>
          <a:p>
            <a:fld id="{7099C05E-E29E-467B-B6CF-52639DB6B15B}" type="slidenum">
              <a:rPr lang="cs-CZ" smtClean="0"/>
              <a:pPr/>
              <a:t>5</a:t>
            </a:fld>
            <a:endParaRPr lang="cs-CZ"/>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hidden="1"/>
          <p:cNvSpPr>
            <a:spLocks noGrp="1" noChangeArrowheads="1"/>
          </p:cNvSpPr>
          <p:nvPr>
            <p:ph type="title"/>
          </p:nvPr>
        </p:nvSpPr>
        <p:spPr/>
        <p:txBody>
          <a:bodyPr/>
          <a:lstStyle/>
          <a:p>
            <a:endParaRPr lang="cs-CZ"/>
          </a:p>
        </p:txBody>
      </p:sp>
      <p:sp>
        <p:nvSpPr>
          <p:cNvPr id="46083" name="Rectangle 3" descr="Insights_Into_Fluoride_Action-035"/>
          <p:cNvSpPr>
            <a:spLocks noGrp="1" noChangeAspect="1" noChangeArrowheads="1"/>
          </p:cNvSpPr>
          <p:nvPr isPhoto="1"/>
        </p:nvSpPr>
        <p:spPr bwMode="auto">
          <a:xfrm>
            <a:off x="685800" y="908050"/>
            <a:ext cx="7772400" cy="5040313"/>
          </a:xfrm>
          <a:prstGeom prst="rect">
            <a:avLst/>
          </a:prstGeom>
          <a:blipFill dpi="0" rotWithShape="1">
            <a:blip r:embed="rId3" cstate="print"/>
            <a:srcRect/>
            <a:stretch>
              <a:fillRect r="-8"/>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6A33DBC2-7644-4D59-914F-44F177B8B2DA}"/>
              </a:ext>
            </a:extLst>
          </p:cNvPr>
          <p:cNvSpPr>
            <a:spLocks noGrp="1"/>
          </p:cNvSpPr>
          <p:nvPr>
            <p:ph type="sldNum" sz="quarter" idx="12"/>
          </p:nvPr>
        </p:nvSpPr>
        <p:spPr/>
        <p:txBody>
          <a:bodyPr/>
          <a:lstStyle/>
          <a:p>
            <a:fld id="{7099C05E-E29E-467B-B6CF-52639DB6B15B}" type="slidenum">
              <a:rPr lang="cs-CZ" smtClean="0"/>
              <a:pPr/>
              <a:t>50</a:t>
            </a:fld>
            <a:endParaRPr lang="cs-CZ"/>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hidden="1"/>
          <p:cNvSpPr>
            <a:spLocks noGrp="1" noChangeArrowheads="1"/>
          </p:cNvSpPr>
          <p:nvPr>
            <p:ph type="title"/>
          </p:nvPr>
        </p:nvSpPr>
        <p:spPr/>
        <p:txBody>
          <a:bodyPr/>
          <a:lstStyle/>
          <a:p>
            <a:endParaRPr lang="cs-CZ"/>
          </a:p>
        </p:txBody>
      </p:sp>
      <p:sp>
        <p:nvSpPr>
          <p:cNvPr id="47107" name="Rectangle 3" descr="Insights_Into_Fluoride_Action-036"/>
          <p:cNvSpPr>
            <a:spLocks noGrp="1" noChangeAspect="1" noChangeArrowheads="1"/>
          </p:cNvSpPr>
          <p:nvPr isPhoto="1"/>
        </p:nvSpPr>
        <p:spPr bwMode="auto">
          <a:xfrm>
            <a:off x="685800" y="893763"/>
            <a:ext cx="7772400" cy="5070475"/>
          </a:xfrm>
          <a:prstGeom prst="rect">
            <a:avLst/>
          </a:prstGeom>
          <a:blipFill dpi="0" rotWithShape="1">
            <a:blip r:embed="rId3" cstate="print"/>
            <a:srcRect/>
            <a:stretch>
              <a:fillRect r="-4"/>
            </a:stretch>
          </a:blipFill>
          <a:ln w="76200">
            <a:solidFill>
              <a:schemeClr val="tx1"/>
            </a:solidFill>
            <a:miter lim="800000"/>
            <a:headEnd/>
            <a:tailEnd/>
          </a:ln>
          <a:effectLst/>
        </p:spPr>
        <p:txBody>
          <a:bodyPr/>
          <a:lstStyle/>
          <a:p>
            <a:endParaRPr lang="cs-CZ"/>
          </a:p>
        </p:txBody>
      </p:sp>
      <p:sp>
        <p:nvSpPr>
          <p:cNvPr id="2" name="Zástupný symbol pro číslo snímku 1">
            <a:extLst>
              <a:ext uri="{FF2B5EF4-FFF2-40B4-BE49-F238E27FC236}">
                <a16:creationId xmlns:a16="http://schemas.microsoft.com/office/drawing/2014/main" id="{AA5CA16C-0D87-4C8C-95BB-950C7008ED1A}"/>
              </a:ext>
            </a:extLst>
          </p:cNvPr>
          <p:cNvSpPr>
            <a:spLocks noGrp="1"/>
          </p:cNvSpPr>
          <p:nvPr>
            <p:ph type="sldNum" sz="quarter" idx="12"/>
          </p:nvPr>
        </p:nvSpPr>
        <p:spPr/>
        <p:txBody>
          <a:bodyPr/>
          <a:lstStyle/>
          <a:p>
            <a:fld id="{7099C05E-E29E-467B-B6CF-52639DB6B15B}" type="slidenum">
              <a:rPr lang="cs-CZ" smtClean="0"/>
              <a:pPr/>
              <a:t>51</a:t>
            </a:fld>
            <a:endParaRPr lang="cs-CZ"/>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8E12EF1-E157-4229-92C6-46B51C2545D8}"/>
              </a:ext>
            </a:extLst>
          </p:cNvPr>
          <p:cNvSpPr>
            <a:spLocks noGrp="1"/>
          </p:cNvSpPr>
          <p:nvPr>
            <p:ph idx="1"/>
          </p:nvPr>
        </p:nvSpPr>
        <p:spPr>
          <a:xfrm>
            <a:off x="899592" y="836712"/>
            <a:ext cx="7642096" cy="5468450"/>
          </a:xfrm>
        </p:spPr>
        <p:txBody>
          <a:bodyPr>
            <a:normAutofit/>
          </a:bodyPr>
          <a:lstStyle/>
          <a:p>
            <a:pPr marL="82296" indent="0" algn="ctr">
              <a:buNone/>
            </a:pPr>
            <a:r>
              <a:rPr lang="cs-CZ" sz="8000" dirty="0"/>
              <a:t>Děkuji za pozornost</a:t>
            </a:r>
          </a:p>
          <a:p>
            <a:pPr marL="82296" indent="0" algn="ctr">
              <a:buNone/>
            </a:pPr>
            <a:r>
              <a:rPr lang="cs-CZ" sz="4000" dirty="0">
                <a:solidFill>
                  <a:srgbClr val="FF0000"/>
                </a:solidFill>
              </a:rPr>
              <a:t>Prosím, čtěte poznámky pod slidy!</a:t>
            </a:r>
          </a:p>
          <a:p>
            <a:pPr marL="82296" indent="0" algn="ctr">
              <a:buNone/>
            </a:pPr>
            <a:endParaRPr lang="cs-CZ" sz="2000" dirty="0"/>
          </a:p>
          <a:p>
            <a:pPr marL="82296" indent="0" algn="ctr">
              <a:buNone/>
            </a:pPr>
            <a:r>
              <a:rPr lang="cs-CZ" sz="2000" dirty="0"/>
              <a:t>Pokud byste měli jakékoliv dotazy k dané přednášce, studijních materiálech atd, obracejte se, prosím, na mě pro plynulost komunikace ne pře </a:t>
            </a:r>
            <a:r>
              <a:rPr lang="cs-CZ" sz="2000" dirty="0" err="1"/>
              <a:t>is</a:t>
            </a:r>
            <a:r>
              <a:rPr lang="cs-CZ" sz="2000" dirty="0"/>
              <a:t>, ale na denisakavrikova@gmail.com</a:t>
            </a:r>
          </a:p>
        </p:txBody>
      </p:sp>
      <p:sp>
        <p:nvSpPr>
          <p:cNvPr id="4" name="Zástupný symbol pro číslo snímku 3">
            <a:extLst>
              <a:ext uri="{FF2B5EF4-FFF2-40B4-BE49-F238E27FC236}">
                <a16:creationId xmlns:a16="http://schemas.microsoft.com/office/drawing/2014/main" id="{43C7FC8C-67CA-4B6A-BA34-13D8AAEDF185}"/>
              </a:ext>
            </a:extLst>
          </p:cNvPr>
          <p:cNvSpPr>
            <a:spLocks noGrp="1"/>
          </p:cNvSpPr>
          <p:nvPr>
            <p:ph type="sldNum" sz="quarter" idx="12"/>
          </p:nvPr>
        </p:nvSpPr>
        <p:spPr/>
        <p:txBody>
          <a:bodyPr/>
          <a:lstStyle/>
          <a:p>
            <a:fld id="{7099C05E-E29E-467B-B6CF-52639DB6B15B}" type="slidenum">
              <a:rPr lang="cs-CZ" smtClean="0"/>
              <a:pPr/>
              <a:t>52</a:t>
            </a:fld>
            <a:endParaRPr lang="cs-CZ"/>
          </a:p>
        </p:txBody>
      </p:sp>
    </p:spTree>
    <p:extLst>
      <p:ext uri="{BB962C8B-B14F-4D97-AF65-F5344CB8AC3E}">
        <p14:creationId xmlns:p14="http://schemas.microsoft.com/office/powerpoint/2010/main" val="156464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71600" y="764704"/>
            <a:ext cx="7962088" cy="5483696"/>
          </a:xfrm>
        </p:spPr>
        <p:txBody>
          <a:bodyPr>
            <a:normAutofit fontScale="92500" lnSpcReduction="10000"/>
          </a:bodyPr>
          <a:lstStyle/>
          <a:p>
            <a:pPr lvl="0"/>
            <a:r>
              <a:rPr lang="cs-CZ" sz="2800" u="sng" dirty="0"/>
              <a:t>Podle toho, na jakých plochách zubů vzniká dle </a:t>
            </a:r>
            <a:r>
              <a:rPr lang="cs-CZ" sz="2800" u="sng" dirty="0" err="1"/>
              <a:t>Blacka</a:t>
            </a:r>
            <a:endParaRPr lang="cs-CZ" sz="2800" dirty="0"/>
          </a:p>
          <a:p>
            <a:pPr lvl="1">
              <a:buNone/>
            </a:pPr>
            <a:r>
              <a:rPr lang="cs-CZ" dirty="0"/>
              <a:t> - I. </a:t>
            </a:r>
            <a:r>
              <a:rPr lang="cs-CZ" dirty="0" err="1"/>
              <a:t>tř</a:t>
            </a:r>
            <a:r>
              <a:rPr lang="cs-CZ" dirty="0"/>
              <a:t> kaz v rýhách a jamkách</a:t>
            </a:r>
          </a:p>
          <a:p>
            <a:pPr lvl="1">
              <a:buNone/>
            </a:pPr>
            <a:r>
              <a:rPr lang="cs-CZ" dirty="0"/>
              <a:t> molárů a premolárů </a:t>
            </a:r>
          </a:p>
          <a:p>
            <a:pPr lvl="1">
              <a:buNone/>
            </a:pPr>
            <a:endParaRPr lang="cs-CZ" dirty="0"/>
          </a:p>
          <a:p>
            <a:pPr lvl="1">
              <a:buNone/>
            </a:pPr>
            <a:r>
              <a:rPr lang="cs-CZ" dirty="0"/>
              <a:t> - II. </a:t>
            </a:r>
            <a:r>
              <a:rPr lang="cs-CZ" dirty="0" err="1"/>
              <a:t>tř</a:t>
            </a:r>
            <a:r>
              <a:rPr lang="cs-CZ" dirty="0"/>
              <a:t> kaz na aproximálních plochách zubů molárů a premolárů</a:t>
            </a:r>
          </a:p>
          <a:p>
            <a:pPr lvl="1">
              <a:buNone/>
            </a:pPr>
            <a:endParaRPr lang="cs-CZ" dirty="0"/>
          </a:p>
          <a:p>
            <a:pPr lvl="1">
              <a:buNone/>
            </a:pPr>
            <a:r>
              <a:rPr lang="cs-CZ" dirty="0"/>
              <a:t> - III. </a:t>
            </a:r>
            <a:r>
              <a:rPr lang="cs-CZ" dirty="0" err="1"/>
              <a:t>tř</a:t>
            </a:r>
            <a:r>
              <a:rPr lang="cs-CZ" dirty="0"/>
              <a:t> kaz na </a:t>
            </a:r>
            <a:r>
              <a:rPr lang="cs-CZ" dirty="0" err="1"/>
              <a:t>aprox</a:t>
            </a:r>
            <a:r>
              <a:rPr lang="cs-CZ" dirty="0"/>
              <a:t>. plochách řezáků a špičáků bez zasažení incize</a:t>
            </a:r>
          </a:p>
          <a:p>
            <a:pPr lvl="1">
              <a:buNone/>
            </a:pPr>
            <a:r>
              <a:rPr lang="cs-CZ" dirty="0"/>
              <a:t> </a:t>
            </a:r>
          </a:p>
          <a:p>
            <a:pPr lvl="1">
              <a:buNone/>
            </a:pPr>
            <a:r>
              <a:rPr lang="cs-CZ" dirty="0"/>
              <a:t>- IV. </a:t>
            </a:r>
            <a:r>
              <a:rPr lang="cs-CZ" dirty="0" err="1"/>
              <a:t>tř</a:t>
            </a:r>
            <a:r>
              <a:rPr lang="cs-CZ" dirty="0"/>
              <a:t> kaz na </a:t>
            </a:r>
            <a:r>
              <a:rPr lang="cs-CZ" dirty="0" err="1"/>
              <a:t>aprox</a:t>
            </a:r>
            <a:r>
              <a:rPr lang="cs-CZ" dirty="0"/>
              <a:t>. plochách řezáků a špičáku se ztrátou části nebo celé incize</a:t>
            </a:r>
          </a:p>
          <a:p>
            <a:pPr lvl="1">
              <a:buNone/>
            </a:pPr>
            <a:r>
              <a:rPr lang="cs-CZ" dirty="0"/>
              <a:t> </a:t>
            </a:r>
          </a:p>
          <a:p>
            <a:pPr lvl="1">
              <a:buNone/>
            </a:pPr>
            <a:endParaRPr lang="cs-CZ" sz="4400" dirty="0"/>
          </a:p>
          <a:p>
            <a:endParaRPr lang="cs-CZ" dirty="0"/>
          </a:p>
        </p:txBody>
      </p:sp>
      <p:sp>
        <p:nvSpPr>
          <p:cNvPr id="2" name="Zástupný symbol pro číslo snímku 1">
            <a:extLst>
              <a:ext uri="{FF2B5EF4-FFF2-40B4-BE49-F238E27FC236}">
                <a16:creationId xmlns:a16="http://schemas.microsoft.com/office/drawing/2014/main" id="{E42390EB-2F70-466E-9F43-133C1EF90772}"/>
              </a:ext>
            </a:extLst>
          </p:cNvPr>
          <p:cNvSpPr>
            <a:spLocks noGrp="1"/>
          </p:cNvSpPr>
          <p:nvPr>
            <p:ph type="sldNum" sz="quarter" idx="12"/>
          </p:nvPr>
        </p:nvSpPr>
        <p:spPr/>
        <p:txBody>
          <a:bodyPr/>
          <a:lstStyle/>
          <a:p>
            <a:fld id="{7099C05E-E29E-467B-B6CF-52639DB6B15B}" type="slidenum">
              <a:rPr lang="cs-CZ" smtClean="0"/>
              <a:pPr/>
              <a:t>6</a:t>
            </a:fld>
            <a:endParaRPr lang="cs-CZ"/>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83569" y="107776"/>
            <a:ext cx="8250120" cy="6705600"/>
          </a:xfrm>
        </p:spPr>
        <p:txBody>
          <a:bodyPr>
            <a:normAutofit/>
          </a:bodyPr>
          <a:lstStyle/>
          <a:p>
            <a:pPr>
              <a:buNone/>
            </a:pPr>
            <a:r>
              <a:rPr lang="cs-CZ" dirty="0"/>
              <a:t>- V. tř. kaz v cervikální třetině korunky</a:t>
            </a:r>
            <a:endParaRPr lang="cs-CZ" u="sng" dirty="0"/>
          </a:p>
          <a:p>
            <a:endParaRPr lang="cs-CZ" u="sng" dirty="0"/>
          </a:p>
          <a:p>
            <a:endParaRPr lang="cs-CZ" u="sng" dirty="0"/>
          </a:p>
          <a:p>
            <a:pPr marL="82296" indent="0">
              <a:buNone/>
            </a:pPr>
            <a:endParaRPr lang="cs-CZ" u="sng" dirty="0"/>
          </a:p>
          <a:p>
            <a:pPr marL="82296" indent="0">
              <a:buNone/>
            </a:pPr>
            <a:endParaRPr lang="cs-CZ" u="sng" dirty="0"/>
          </a:p>
          <a:p>
            <a:pPr marL="82296" indent="0">
              <a:buNone/>
            </a:pPr>
            <a:r>
              <a:rPr lang="cs-CZ" dirty="0"/>
              <a:t>- </a:t>
            </a:r>
            <a:r>
              <a:rPr lang="cs-CZ" u="sng" dirty="0"/>
              <a:t>Kaz kořene </a:t>
            </a:r>
            <a:r>
              <a:rPr lang="cs-CZ" dirty="0"/>
              <a:t> </a:t>
            </a:r>
          </a:p>
          <a:p>
            <a:pPr marL="82296" indent="0">
              <a:buNone/>
            </a:pPr>
            <a:r>
              <a:rPr lang="cs-CZ" u="sng" dirty="0"/>
              <a:t>- Zvláštní formy kazu </a:t>
            </a:r>
            <a:r>
              <a:rPr lang="cs-CZ" dirty="0"/>
              <a:t>- </a:t>
            </a:r>
            <a:r>
              <a:rPr lang="cs-CZ" dirty="0">
                <a:solidFill>
                  <a:srgbClr val="FF0000"/>
                </a:solidFill>
              </a:rPr>
              <a:t>profesionální</a:t>
            </a:r>
          </a:p>
          <a:p>
            <a:pPr marL="82296" indent="0">
              <a:buNone/>
            </a:pPr>
            <a:r>
              <a:rPr lang="cs-CZ" dirty="0"/>
              <a:t>                                (chemici, cukráři…)</a:t>
            </a:r>
          </a:p>
          <a:p>
            <a:pPr>
              <a:buNone/>
            </a:pPr>
            <a:r>
              <a:rPr lang="cs-CZ" dirty="0"/>
              <a:t>                                - </a:t>
            </a:r>
            <a:r>
              <a:rPr lang="cs-CZ" dirty="0">
                <a:solidFill>
                  <a:srgbClr val="FF0000"/>
                </a:solidFill>
              </a:rPr>
              <a:t>kaz po ozáření</a:t>
            </a:r>
          </a:p>
          <a:p>
            <a:pPr>
              <a:buNone/>
            </a:pPr>
            <a:r>
              <a:rPr lang="cs-CZ" dirty="0"/>
              <a:t>                                 ozáření v oblasti hlavy       </a:t>
            </a:r>
          </a:p>
          <a:p>
            <a:pPr>
              <a:buNone/>
            </a:pPr>
            <a:r>
              <a:rPr lang="cs-CZ" dirty="0"/>
              <a:t>                                 např. pro karcinom</a:t>
            </a:r>
          </a:p>
          <a:p>
            <a:pPr>
              <a:buNone/>
            </a:pPr>
            <a:endParaRPr lang="cs-CZ" dirty="0"/>
          </a:p>
          <a:p>
            <a:pPr>
              <a:buNone/>
            </a:pPr>
            <a:endParaRPr lang="cs-CZ" dirty="0"/>
          </a:p>
        </p:txBody>
      </p:sp>
      <p:sp>
        <p:nvSpPr>
          <p:cNvPr id="2" name="Zástupný symbol pro číslo snímku 1">
            <a:extLst>
              <a:ext uri="{FF2B5EF4-FFF2-40B4-BE49-F238E27FC236}">
                <a16:creationId xmlns:a16="http://schemas.microsoft.com/office/drawing/2014/main" id="{04649EAF-63A6-45F9-A210-E8A4E7D03417}"/>
              </a:ext>
            </a:extLst>
          </p:cNvPr>
          <p:cNvSpPr>
            <a:spLocks noGrp="1"/>
          </p:cNvSpPr>
          <p:nvPr>
            <p:ph type="sldNum" sz="quarter" idx="12"/>
          </p:nvPr>
        </p:nvSpPr>
        <p:spPr/>
        <p:txBody>
          <a:bodyPr/>
          <a:lstStyle/>
          <a:p>
            <a:fld id="{7099C05E-E29E-467B-B6CF-52639DB6B15B}" type="slidenum">
              <a:rPr lang="cs-CZ" smtClean="0"/>
              <a:pPr/>
              <a:t>7</a:t>
            </a:fld>
            <a:endParaRPr lang="cs-CZ"/>
          </a:p>
        </p:txBody>
      </p:sp>
      <p:pic>
        <p:nvPicPr>
          <p:cNvPr id="5" name="Obrázek 4" descr="Obsah obrázku jídlo, růžová, horké, zavřít&#10;&#10;Popis byl vytvořen automaticky">
            <a:extLst>
              <a:ext uri="{FF2B5EF4-FFF2-40B4-BE49-F238E27FC236}">
                <a16:creationId xmlns:a16="http://schemas.microsoft.com/office/drawing/2014/main" id="{BB1DC78A-0C8A-4087-9FCB-4DFC3F54A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268" y="714003"/>
            <a:ext cx="3419163" cy="228294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404664"/>
            <a:ext cx="6273944" cy="1215008"/>
          </a:xfrm>
        </p:spPr>
        <p:txBody>
          <a:bodyPr/>
          <a:lstStyle/>
          <a:p>
            <a:r>
              <a:rPr lang="cs-CZ" dirty="0"/>
              <a:t>Historie zubního kazu</a:t>
            </a:r>
          </a:p>
        </p:txBody>
      </p:sp>
      <p:sp>
        <p:nvSpPr>
          <p:cNvPr id="3" name="Zástupný symbol pro obsah 2"/>
          <p:cNvSpPr>
            <a:spLocks noGrp="1"/>
          </p:cNvSpPr>
          <p:nvPr>
            <p:ph idx="1"/>
          </p:nvPr>
        </p:nvSpPr>
        <p:spPr>
          <a:xfrm>
            <a:off x="683568" y="1796294"/>
            <a:ext cx="7498080" cy="4800600"/>
          </a:xfrm>
        </p:spPr>
        <p:txBody>
          <a:bodyPr>
            <a:normAutofit fontScale="92500" lnSpcReduction="10000"/>
          </a:bodyPr>
          <a:lstStyle/>
          <a:p>
            <a:pPr>
              <a:buFontTx/>
              <a:buChar char="-"/>
            </a:pPr>
            <a:r>
              <a:rPr lang="cs-CZ" dirty="0" err="1"/>
              <a:t>preandrtálské</a:t>
            </a:r>
            <a:r>
              <a:rPr lang="cs-CZ" dirty="0"/>
              <a:t> období ZK </a:t>
            </a:r>
          </a:p>
          <a:p>
            <a:pPr marL="82296" indent="0">
              <a:buNone/>
            </a:pPr>
            <a:r>
              <a:rPr lang="cs-CZ" dirty="0"/>
              <a:t>   rarita  </a:t>
            </a:r>
          </a:p>
          <a:p>
            <a:pPr>
              <a:buFontTx/>
              <a:buChar char="-"/>
            </a:pPr>
            <a:r>
              <a:rPr lang="cs-CZ" dirty="0"/>
              <a:t>nárůst v době bronzové,</a:t>
            </a:r>
          </a:p>
          <a:p>
            <a:pPr>
              <a:buNone/>
            </a:pPr>
            <a:r>
              <a:rPr lang="cs-CZ" dirty="0"/>
              <a:t>   železné i ve starověkém Řecku i Římě</a:t>
            </a:r>
          </a:p>
          <a:p>
            <a:pPr>
              <a:buFontTx/>
              <a:buChar char="-"/>
            </a:pPr>
            <a:r>
              <a:rPr lang="cs-CZ" dirty="0"/>
              <a:t>ve středověku výskyt cca 25%</a:t>
            </a:r>
          </a:p>
          <a:p>
            <a:pPr>
              <a:buFontTx/>
              <a:buChar char="-"/>
            </a:pPr>
            <a:r>
              <a:rPr lang="cs-CZ" dirty="0"/>
              <a:t>19. století explozivní rozšíření změnou stravování - výskyt 50-100%</a:t>
            </a:r>
          </a:p>
          <a:p>
            <a:pPr>
              <a:buFontTx/>
              <a:buChar char="-"/>
            </a:pPr>
            <a:r>
              <a:rPr lang="cs-CZ" dirty="0"/>
              <a:t>v 70. letech minulého století redukce ZK v zemích, kde zavedli fluoridaci</a:t>
            </a:r>
          </a:p>
          <a:p>
            <a:pPr>
              <a:buFontTx/>
              <a:buChar char="-"/>
            </a:pPr>
            <a:r>
              <a:rPr lang="cs-CZ" dirty="0"/>
              <a:t>nová tendence - kořenový kaz </a:t>
            </a:r>
          </a:p>
        </p:txBody>
      </p:sp>
      <p:sp>
        <p:nvSpPr>
          <p:cNvPr id="5" name="Zástupný symbol pro číslo snímku 4">
            <a:extLst>
              <a:ext uri="{FF2B5EF4-FFF2-40B4-BE49-F238E27FC236}">
                <a16:creationId xmlns:a16="http://schemas.microsoft.com/office/drawing/2014/main" id="{CE9A5CFA-387C-450E-9F25-0E8D364620FD}"/>
              </a:ext>
            </a:extLst>
          </p:cNvPr>
          <p:cNvSpPr>
            <a:spLocks noGrp="1"/>
          </p:cNvSpPr>
          <p:nvPr>
            <p:ph type="sldNum" sz="quarter" idx="12"/>
          </p:nvPr>
        </p:nvSpPr>
        <p:spPr/>
        <p:txBody>
          <a:bodyPr/>
          <a:lstStyle/>
          <a:p>
            <a:fld id="{7099C05E-E29E-467B-B6CF-52639DB6B15B}" type="slidenum">
              <a:rPr lang="cs-CZ" smtClean="0"/>
              <a:pPr/>
              <a:t>8</a:t>
            </a:fld>
            <a:endParaRPr lang="cs-CZ"/>
          </a:p>
        </p:txBody>
      </p:sp>
      <p:pic>
        <p:nvPicPr>
          <p:cNvPr id="4" name="Obrázek 3">
            <a:extLst>
              <a:ext uri="{FF2B5EF4-FFF2-40B4-BE49-F238E27FC236}">
                <a16:creationId xmlns:a16="http://schemas.microsoft.com/office/drawing/2014/main" id="{ACD50ED3-FE5B-458B-A34E-D03355D32649}"/>
              </a:ext>
            </a:extLst>
          </p:cNvPr>
          <p:cNvPicPr>
            <a:picLocks noChangeAspect="1"/>
          </p:cNvPicPr>
          <p:nvPr/>
        </p:nvPicPr>
        <p:blipFill>
          <a:blip r:embed="rId3"/>
          <a:stretch>
            <a:fillRect/>
          </a:stretch>
        </p:blipFill>
        <p:spPr>
          <a:xfrm>
            <a:off x="5874605" y="548680"/>
            <a:ext cx="3196243" cy="21361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56872" cy="1498178"/>
          </a:xfrm>
        </p:spPr>
        <p:txBody>
          <a:bodyPr>
            <a:normAutofit/>
          </a:bodyPr>
          <a:lstStyle/>
          <a:p>
            <a:r>
              <a:rPr lang="cs-CZ" dirty="0"/>
              <a:t>Teorie vzniku zubního kazu </a:t>
            </a:r>
            <a:br>
              <a:rPr lang="cs-CZ" dirty="0"/>
            </a:br>
            <a:r>
              <a:rPr lang="cs-CZ" dirty="0"/>
              <a:t>1</a:t>
            </a:r>
            <a:r>
              <a:rPr lang="cs-CZ" sz="3600" dirty="0"/>
              <a:t>) </a:t>
            </a:r>
            <a:r>
              <a:rPr lang="cs-CZ" sz="3600" dirty="0" err="1"/>
              <a:t>chemicko</a:t>
            </a:r>
            <a:r>
              <a:rPr lang="cs-CZ" sz="3600" dirty="0"/>
              <a:t> parazitární a parazitární</a:t>
            </a:r>
          </a:p>
        </p:txBody>
      </p:sp>
      <p:sp>
        <p:nvSpPr>
          <p:cNvPr id="3" name="Zástupný symbol pro obsah 2"/>
          <p:cNvSpPr>
            <a:spLocks noGrp="1"/>
          </p:cNvSpPr>
          <p:nvPr>
            <p:ph idx="1"/>
          </p:nvPr>
        </p:nvSpPr>
        <p:spPr>
          <a:xfrm>
            <a:off x="1115616" y="1772816"/>
            <a:ext cx="7818072" cy="4691608"/>
          </a:xfrm>
        </p:spPr>
        <p:txBody>
          <a:bodyPr>
            <a:normAutofit fontScale="85000" lnSpcReduction="10000"/>
          </a:bodyPr>
          <a:lstStyle/>
          <a:p>
            <a:r>
              <a:rPr lang="cs-CZ" dirty="0"/>
              <a:t>Millerova chemicko-parazitární teorie 1889</a:t>
            </a:r>
          </a:p>
          <a:p>
            <a:endParaRPr lang="cs-CZ" dirty="0"/>
          </a:p>
          <a:p>
            <a:endParaRPr lang="cs-CZ" dirty="0"/>
          </a:p>
          <a:p>
            <a:endParaRPr lang="cs-CZ" dirty="0"/>
          </a:p>
          <a:p>
            <a:endParaRPr lang="cs-CZ" dirty="0"/>
          </a:p>
          <a:p>
            <a:pPr>
              <a:buNone/>
            </a:pPr>
            <a:r>
              <a:rPr lang="cs-CZ" dirty="0"/>
              <a:t>Jeho teorie je založená na:</a:t>
            </a:r>
          </a:p>
          <a:p>
            <a:pPr>
              <a:buFontTx/>
              <a:buChar char="-"/>
            </a:pPr>
            <a:r>
              <a:rPr lang="cs-CZ" dirty="0"/>
              <a:t>studiu mikroflóry DÚ</a:t>
            </a:r>
          </a:p>
          <a:p>
            <a:pPr>
              <a:buFontTx/>
              <a:buChar char="-"/>
            </a:pPr>
            <a:r>
              <a:rPr lang="cs-CZ" dirty="0"/>
              <a:t>chemických a fermentativních pochodech v DÚ</a:t>
            </a:r>
          </a:p>
          <a:p>
            <a:pPr>
              <a:buFontTx/>
              <a:buChar char="-"/>
            </a:pPr>
            <a:r>
              <a:rPr lang="cs-CZ" dirty="0"/>
              <a:t>studiu histologie TZT</a:t>
            </a:r>
          </a:p>
          <a:p>
            <a:pPr>
              <a:buFontTx/>
              <a:buChar char="-"/>
            </a:pPr>
            <a:r>
              <a:rPr lang="cs-CZ" dirty="0"/>
              <a:t>pokus s umělým vyvoláním kazu in </a:t>
            </a:r>
            <a:r>
              <a:rPr lang="cs-CZ" dirty="0" err="1"/>
              <a:t>vitro</a:t>
            </a:r>
            <a:endParaRPr lang="cs-CZ" dirty="0"/>
          </a:p>
          <a:p>
            <a:pPr>
              <a:buNone/>
            </a:pPr>
            <a:endParaRPr lang="cs-CZ" dirty="0"/>
          </a:p>
        </p:txBody>
      </p:sp>
      <p:pic>
        <p:nvPicPr>
          <p:cNvPr id="4" name="Obrázek 3" descr="stažený soubor.jpg"/>
          <p:cNvPicPr>
            <a:picLocks noChangeAspect="1"/>
          </p:cNvPicPr>
          <p:nvPr/>
        </p:nvPicPr>
        <p:blipFill>
          <a:blip r:embed="rId3" cstate="print"/>
          <a:stretch>
            <a:fillRect/>
          </a:stretch>
        </p:blipFill>
        <p:spPr>
          <a:xfrm>
            <a:off x="827584" y="2348880"/>
            <a:ext cx="2592288" cy="1512169"/>
          </a:xfrm>
          <a:prstGeom prst="rect">
            <a:avLst/>
          </a:prstGeom>
        </p:spPr>
      </p:pic>
      <p:pic>
        <p:nvPicPr>
          <p:cNvPr id="5" name="Obrázek 4" descr="cukr.jpg"/>
          <p:cNvPicPr>
            <a:picLocks noChangeAspect="1"/>
          </p:cNvPicPr>
          <p:nvPr/>
        </p:nvPicPr>
        <p:blipFill>
          <a:blip r:embed="rId4" cstate="print"/>
          <a:stretch>
            <a:fillRect/>
          </a:stretch>
        </p:blipFill>
        <p:spPr>
          <a:xfrm>
            <a:off x="2987824" y="2276872"/>
            <a:ext cx="2149016" cy="1778496"/>
          </a:xfrm>
          <a:prstGeom prst="rect">
            <a:avLst/>
          </a:prstGeom>
        </p:spPr>
      </p:pic>
      <p:pic>
        <p:nvPicPr>
          <p:cNvPr id="6" name="Obrázek 5" descr="kok.jpg"/>
          <p:cNvPicPr>
            <a:picLocks noChangeAspect="1"/>
          </p:cNvPicPr>
          <p:nvPr/>
        </p:nvPicPr>
        <p:blipFill>
          <a:blip r:embed="rId5" cstate="print"/>
          <a:stretch>
            <a:fillRect/>
          </a:stretch>
        </p:blipFill>
        <p:spPr>
          <a:xfrm>
            <a:off x="5076056" y="2348880"/>
            <a:ext cx="1863079" cy="1728192"/>
          </a:xfrm>
          <a:prstGeom prst="rect">
            <a:avLst/>
          </a:prstGeom>
        </p:spPr>
      </p:pic>
      <p:pic>
        <p:nvPicPr>
          <p:cNvPr id="7" name="Obrázek 6" descr="hodiny.jpg"/>
          <p:cNvPicPr>
            <a:picLocks noChangeAspect="1"/>
          </p:cNvPicPr>
          <p:nvPr/>
        </p:nvPicPr>
        <p:blipFill>
          <a:blip r:embed="rId6" cstate="print"/>
          <a:stretch>
            <a:fillRect/>
          </a:stretch>
        </p:blipFill>
        <p:spPr>
          <a:xfrm>
            <a:off x="7020272" y="2348880"/>
            <a:ext cx="1368152" cy="1847006"/>
          </a:xfrm>
          <a:prstGeom prst="rect">
            <a:avLst/>
          </a:prstGeom>
        </p:spPr>
      </p:pic>
      <p:sp>
        <p:nvSpPr>
          <p:cNvPr id="8" name="Zástupný symbol pro číslo snímku 7">
            <a:extLst>
              <a:ext uri="{FF2B5EF4-FFF2-40B4-BE49-F238E27FC236}">
                <a16:creationId xmlns:a16="http://schemas.microsoft.com/office/drawing/2014/main" id="{5685929B-7323-4B5B-A44C-33B22DE86C78}"/>
              </a:ext>
            </a:extLst>
          </p:cNvPr>
          <p:cNvSpPr>
            <a:spLocks noGrp="1"/>
          </p:cNvSpPr>
          <p:nvPr>
            <p:ph type="sldNum" sz="quarter" idx="12"/>
          </p:nvPr>
        </p:nvSpPr>
        <p:spPr/>
        <p:txBody>
          <a:bodyPr/>
          <a:lstStyle/>
          <a:p>
            <a:fld id="{7099C05E-E29E-467B-B6CF-52639DB6B15B}" type="slidenum">
              <a:rPr lang="cs-CZ" smtClean="0"/>
              <a:pPr/>
              <a:t>9</a:t>
            </a:fld>
            <a:endParaRPr lang="cs-CZ"/>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Slunovrat">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Předvádění na obrazovce (4:3)</PresentationFormat>
  <Paragraphs>341</Paragraphs>
  <Slides>52</Slides>
  <Notes>49</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52</vt:i4>
      </vt:variant>
    </vt:vector>
  </HeadingPairs>
  <TitlesOfParts>
    <vt:vector size="61" baseType="lpstr">
      <vt:lpstr>Arial</vt:lpstr>
      <vt:lpstr>Arial Black</vt:lpstr>
      <vt:lpstr>Calibri</vt:lpstr>
      <vt:lpstr>Gill Sans MT</vt:lpstr>
      <vt:lpstr>Tahoma</vt:lpstr>
      <vt:lpstr>Verdana</vt:lpstr>
      <vt:lpstr>Wingdings 2</vt:lpstr>
      <vt:lpstr>Slunovrat</vt:lpstr>
      <vt:lpstr>Graf</vt:lpstr>
      <vt:lpstr>Prezentace aplikace PowerPoint</vt:lpstr>
      <vt:lpstr>Doporučená literatura</vt:lpstr>
      <vt:lpstr>Zubní kaz je lokalizovaný patologický proces mikrobiálního původu postihující tvrdé zubní tkáně  Je to dynamický proces, střídá se období demineralizace a remineralizace </vt:lpstr>
      <vt:lpstr>Rozdělení kazů</vt:lpstr>
      <vt:lpstr>Prezentace aplikace PowerPoint</vt:lpstr>
      <vt:lpstr>Prezentace aplikace PowerPoint</vt:lpstr>
      <vt:lpstr>Prezentace aplikace PowerPoint</vt:lpstr>
      <vt:lpstr>Historie zubního kazu</vt:lpstr>
      <vt:lpstr>Teorie vzniku zubního kazu  1) chemicko parazitární a parazitární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Stefaneova křivka</vt:lpstr>
      <vt:lpstr>Stavba a složení skloviny</vt:lpstr>
      <vt:lpstr>Prezentace aplikace PowerPoint</vt:lpstr>
      <vt:lpstr>Prezentace aplikace PowerPoint</vt:lpstr>
      <vt:lpstr>Mikromorfologie kazu skloviny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Zalitý do Quinolinu</vt:lpstr>
      <vt:lpstr>Prezentace aplikace PowerPoint</vt:lpstr>
      <vt:lpstr>Prezentace aplikace PowerPoint</vt:lpstr>
      <vt:lpstr>White spot lession</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Denisa Kavříková</dc:creator>
  <cp:lastModifiedBy>Denisa Kavříková</cp:lastModifiedBy>
  <cp:revision>7</cp:revision>
  <dcterms:created xsi:type="dcterms:W3CDTF">2020-03-28T08:45:29Z</dcterms:created>
  <dcterms:modified xsi:type="dcterms:W3CDTF">2020-03-28T19:30:40Z</dcterms:modified>
</cp:coreProperties>
</file>