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70" r:id="rId4"/>
    <p:sldId id="268" r:id="rId5"/>
    <p:sldId id="407" r:id="rId6"/>
    <p:sldId id="358" r:id="rId7"/>
    <p:sldId id="369" r:id="rId8"/>
    <p:sldId id="406" r:id="rId9"/>
    <p:sldId id="360" r:id="rId10"/>
    <p:sldId id="408" r:id="rId11"/>
    <p:sldId id="357" r:id="rId12"/>
    <p:sldId id="280" r:id="rId13"/>
    <p:sldId id="272" r:id="rId14"/>
    <p:sldId id="350" r:id="rId15"/>
    <p:sldId id="412" r:id="rId16"/>
    <p:sldId id="413" r:id="rId17"/>
    <p:sldId id="432" r:id="rId18"/>
    <p:sldId id="414" r:id="rId19"/>
    <p:sldId id="304" r:id="rId20"/>
    <p:sldId id="383" r:id="rId21"/>
    <p:sldId id="372" r:id="rId22"/>
    <p:sldId id="353" r:id="rId23"/>
    <p:sldId id="354" r:id="rId24"/>
    <p:sldId id="433" r:id="rId25"/>
    <p:sldId id="403" r:id="rId26"/>
    <p:sldId id="370" r:id="rId27"/>
    <p:sldId id="364" r:id="rId28"/>
    <p:sldId id="434" r:id="rId29"/>
    <p:sldId id="348" r:id="rId30"/>
    <p:sldId id="371" r:id="rId31"/>
    <p:sldId id="419" r:id="rId32"/>
    <p:sldId id="349" r:id="rId33"/>
    <p:sldId id="394" r:id="rId34"/>
    <p:sldId id="401" r:id="rId35"/>
    <p:sldId id="395" r:id="rId36"/>
    <p:sldId id="404" r:id="rId37"/>
    <p:sldId id="400" r:id="rId38"/>
    <p:sldId id="375" r:id="rId39"/>
    <p:sldId id="363" r:id="rId40"/>
    <p:sldId id="396" r:id="rId41"/>
    <p:sldId id="398" r:id="rId42"/>
    <p:sldId id="397" r:id="rId43"/>
    <p:sldId id="420" r:id="rId44"/>
    <p:sldId id="416" r:id="rId45"/>
    <p:sldId id="399" r:id="rId46"/>
    <p:sldId id="374" r:id="rId47"/>
    <p:sldId id="356" r:id="rId48"/>
    <p:sldId id="288" r:id="rId49"/>
    <p:sldId id="367" r:id="rId50"/>
    <p:sldId id="415" r:id="rId51"/>
    <p:sldId id="376" r:id="rId52"/>
    <p:sldId id="346" r:id="rId53"/>
    <p:sldId id="343" r:id="rId54"/>
    <p:sldId id="347" r:id="rId55"/>
    <p:sldId id="435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8" d="100"/>
          <a:sy n="108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11.02.2020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11.02.2020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11.02.2020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11.02.2020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11.02.2020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11.02.2020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XI7-vmFA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1</a:t>
            </a:r>
            <a:br>
              <a:rPr lang="cs-CZ" dirty="0"/>
            </a:br>
            <a:r>
              <a:rPr lang="cs-CZ" dirty="0"/>
              <a:t>Socializace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 </a:t>
            </a:r>
            <a:r>
              <a:rPr lang="cs-CZ" dirty="0"/>
              <a:t>zná většinou třídu lépe než kdokoli jiný, musí si však osvojit psychologickou terminologii a psychologické uvažování, aby ji dokázal vhodně mentálně reprezentovat, popsat a uvažovat o ní.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608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Def1</a:t>
            </a:r>
            <a:r>
              <a:rPr lang="cs-CZ" dirty="0"/>
              <a:t>: </a:t>
            </a:r>
          </a:p>
          <a:p>
            <a:pPr marL="118872" indent="0">
              <a:buNone/>
            </a:pPr>
            <a:r>
              <a:rPr lang="cs-CZ" dirty="0"/>
              <a:t>Sociální psychologie studuje </a:t>
            </a:r>
            <a:r>
              <a:rPr lang="cs-CZ" b="1" dirty="0"/>
              <a:t>sociální interakce v</a:t>
            </a:r>
            <a:r>
              <a:rPr lang="cs-CZ" dirty="0"/>
              <a:t> různých </a:t>
            </a:r>
            <a:r>
              <a:rPr lang="cs-CZ" b="1" dirty="0"/>
              <a:t>a mezi </a:t>
            </a:r>
            <a:r>
              <a:rPr lang="cs-CZ" dirty="0"/>
              <a:t>různými sociálními útvary (</a:t>
            </a:r>
            <a:r>
              <a:rPr lang="cs-CZ" b="1" dirty="0"/>
              <a:t>soc. skupinami</a:t>
            </a:r>
            <a:r>
              <a:rPr lang="cs-CZ" dirty="0"/>
              <a:t>, </a:t>
            </a:r>
            <a:r>
              <a:rPr lang="cs-CZ" b="1" dirty="0"/>
              <a:t>agregáty, institucemi</a:t>
            </a:r>
            <a:r>
              <a:rPr lang="cs-CZ" dirty="0"/>
              <a:t> ad.) a snaží se popsat jejich kognitivní, emoční a somatické předpoklady a zákonitosti jejich fungování. (</a:t>
            </a:r>
            <a:r>
              <a:rPr lang="cs-CZ" dirty="0" err="1"/>
              <a:t>Hunt</a:t>
            </a:r>
            <a:r>
              <a:rPr lang="cs-CZ" dirty="0"/>
              <a:t>, 2015)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63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b="1" dirty="0"/>
              <a:t>Def2</a:t>
            </a:r>
            <a:r>
              <a:rPr lang="cs-CZ" dirty="0"/>
              <a:t>: Sociální psychologie studuje, jak jsou chování, prožívání, myšlení, pocity a tělesné procesy ovlivňovány </a:t>
            </a:r>
            <a:r>
              <a:rPr lang="cs-CZ" b="1" dirty="0"/>
              <a:t>reálnou</a:t>
            </a:r>
            <a:r>
              <a:rPr lang="cs-CZ" dirty="0"/>
              <a:t>, </a:t>
            </a:r>
            <a:r>
              <a:rPr lang="cs-CZ" b="1" dirty="0"/>
              <a:t>zprostředkovanou</a:t>
            </a:r>
            <a:r>
              <a:rPr lang="cs-CZ" dirty="0"/>
              <a:t> nebo jen </a:t>
            </a:r>
            <a:r>
              <a:rPr lang="cs-CZ" b="1" dirty="0"/>
              <a:t>představovanou</a:t>
            </a:r>
            <a:r>
              <a:rPr lang="cs-CZ" dirty="0"/>
              <a:t> přítomností druhých.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err="1"/>
              <a:t>SocPs</a:t>
            </a:r>
            <a:r>
              <a:rPr lang="cs-CZ" dirty="0"/>
              <a:t> jakožto </a:t>
            </a:r>
            <a:r>
              <a:rPr lang="cs-CZ" b="1" dirty="0"/>
              <a:t>empirická věda </a:t>
            </a:r>
            <a:r>
              <a:rPr lang="cs-CZ" dirty="0"/>
              <a:t>ovlivňuje mnoho dalších </a:t>
            </a:r>
            <a:r>
              <a:rPr lang="cs-CZ" b="1" dirty="0"/>
              <a:t>společenských</a:t>
            </a:r>
            <a:r>
              <a:rPr lang="cs-CZ" dirty="0"/>
              <a:t> věd (filosofii, sociologii, historii, politologii…), i mnoho </a:t>
            </a:r>
            <a:r>
              <a:rPr lang="cs-CZ" b="1" dirty="0"/>
              <a:t>přírodních</a:t>
            </a:r>
            <a:r>
              <a:rPr lang="cs-CZ" dirty="0"/>
              <a:t> věd (etologii, biologii, genetiku), ale i </a:t>
            </a:r>
            <a:r>
              <a:rPr lang="cs-CZ" b="1" dirty="0"/>
              <a:t>techniku</a:t>
            </a:r>
            <a:r>
              <a:rPr lang="cs-CZ" dirty="0"/>
              <a:t> (ve smyslu ergonomie a sociálního rozměru práce a techniky).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 přednášek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/>
              <a:t>Pohled</a:t>
            </a:r>
            <a:r>
              <a:rPr lang="cs-CZ" b="1" dirty="0"/>
              <a:t> </a:t>
            </a:r>
            <a:r>
              <a:rPr lang="cs-CZ" dirty="0"/>
              <a:t>evoluční, komparativní a kognitivní psychologie na sociální procesy a jevy.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Socializace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Jak se náš mozek vyvinul do dnešní podoby? Aneb proč je mozek moderního člověka spíš </a:t>
            </a:r>
            <a:r>
              <a:rPr lang="cs-CZ" b="1" dirty="0" err="1"/>
              <a:t>fušeřina</a:t>
            </a:r>
            <a:r>
              <a:rPr lang="cs-CZ" b="1" dirty="0"/>
              <a:t> 1. </a:t>
            </a:r>
            <a:r>
              <a:rPr lang="cs-CZ" i="1" dirty="0"/>
              <a:t>Modularita mysli. Kognitivní moduly a jejich evoluce. Kognitivní moduly v sociální oblasti.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Vnímání druhých lidí, budování dojmu o druhých, teorie mysli (</a:t>
            </a:r>
            <a:r>
              <a:rPr lang="cs-CZ" b="1" dirty="0"/>
              <a:t>sociální kognice</a:t>
            </a:r>
            <a:r>
              <a:rPr lang="cs-CZ" dirty="0"/>
              <a:t>), kategorizace v sociální oblasti, sociální stereotypy a různá zkreslení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Druhy</a:t>
            </a:r>
            <a:r>
              <a:rPr lang="cs-CZ" b="1" dirty="0"/>
              <a:t> sociální komunikace a vývoj komunikace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Role </a:t>
            </a:r>
            <a:r>
              <a:rPr lang="cs-CZ" b="1" dirty="0"/>
              <a:t>emocí</a:t>
            </a:r>
            <a:r>
              <a:rPr lang="cs-CZ" dirty="0"/>
              <a:t> v komunikaci</a:t>
            </a:r>
            <a:endParaRPr lang="cs-CZ" b="1" dirty="0"/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Vznik a </a:t>
            </a:r>
            <a:r>
              <a:rPr lang="cs-CZ" b="1" dirty="0"/>
              <a:t>dynamika</a:t>
            </a:r>
            <a:r>
              <a:rPr lang="cs-CZ" dirty="0"/>
              <a:t> </a:t>
            </a:r>
            <a:r>
              <a:rPr lang="cs-CZ" b="1" dirty="0"/>
              <a:t>sociálních skupin </a:t>
            </a:r>
            <a:r>
              <a:rPr lang="cs-CZ" dirty="0"/>
              <a:t>(skupinová dynamika a rolové chování), sociální </a:t>
            </a:r>
            <a:r>
              <a:rPr lang="cs-CZ" b="1" dirty="0"/>
              <a:t>ovlivňování</a:t>
            </a:r>
            <a:r>
              <a:rPr lang="cs-CZ" dirty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 err="1"/>
              <a:t>Meziskupinové</a:t>
            </a:r>
            <a:r>
              <a:rPr lang="cs-CZ" b="1" dirty="0"/>
              <a:t> chování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38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/>
              <a:t>1. SOCIALIZACE</a:t>
            </a:r>
          </a:p>
        </p:txBody>
      </p:sp>
      <p:pic>
        <p:nvPicPr>
          <p:cNvPr id="1028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8176"/>
            <a:ext cx="7200800" cy="54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8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socializace?</a:t>
            </a:r>
          </a:p>
          <a:p>
            <a:r>
              <a:rPr lang="cs-CZ" dirty="0"/>
              <a:t>Čím je lidská socializace unikátní?</a:t>
            </a:r>
          </a:p>
          <a:p>
            <a:r>
              <a:rPr lang="cs-CZ" dirty="0"/>
              <a:t>Jaké místo má v lidském životě učení?</a:t>
            </a:r>
          </a:p>
          <a:p>
            <a:r>
              <a:rPr lang="cs-CZ" dirty="0" smtClean="0"/>
              <a:t>Čím </a:t>
            </a:r>
            <a:r>
              <a:rPr lang="cs-CZ" dirty="0"/>
              <a:t>je lidské učení naprosto unikátní</a:t>
            </a:r>
            <a:r>
              <a:rPr lang="cs-CZ" dirty="0" smtClean="0"/>
              <a:t>?</a:t>
            </a:r>
          </a:p>
          <a:p>
            <a:r>
              <a:rPr lang="cs-CZ" dirty="0"/>
              <a:t>Jaké místo má v lidském životě pochvala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dirty="0"/>
              <a:t>Jak uspořádání lidského společenství (struktura rodiny) ovlivňuje socializaci?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84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 smtClean="0"/>
              <a:t>Socializace: co to 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cs-CZ" sz="2300" b="1" dirty="0" smtClean="0"/>
              <a:t>DEF3: Socializace</a:t>
            </a:r>
            <a:r>
              <a:rPr lang="cs-CZ" sz="2300" dirty="0" smtClean="0"/>
              <a:t> </a:t>
            </a:r>
            <a:r>
              <a:rPr lang="cs-CZ" sz="2300" dirty="0"/>
              <a:t>= proces osvojování si </a:t>
            </a:r>
            <a:r>
              <a:rPr lang="cs-CZ" sz="2300" dirty="0" smtClean="0"/>
              <a:t>(</a:t>
            </a:r>
            <a:r>
              <a:rPr lang="cs-CZ" sz="2300" b="1" dirty="0" smtClean="0"/>
              <a:t>kulturou)</a:t>
            </a:r>
            <a:r>
              <a:rPr lang="cs-CZ" sz="2300" dirty="0" smtClean="0"/>
              <a:t> </a:t>
            </a:r>
            <a:r>
              <a:rPr lang="cs-CZ" sz="2300" b="1" dirty="0"/>
              <a:t>sdílených</a:t>
            </a:r>
            <a:r>
              <a:rPr lang="cs-CZ" sz="2300" dirty="0"/>
              <a:t> poznatků, postojů (ideálů), jednání, vzorců chování, </a:t>
            </a:r>
            <a:r>
              <a:rPr lang="cs-CZ" sz="2300" dirty="0" smtClean="0"/>
              <a:t>hodnot, norem </a:t>
            </a:r>
            <a:r>
              <a:rPr lang="cs-CZ" sz="2300" dirty="0"/>
              <a:t>a </a:t>
            </a:r>
            <a:r>
              <a:rPr lang="cs-CZ" sz="2300" dirty="0" smtClean="0"/>
              <a:t>zákazů</a:t>
            </a:r>
            <a:r>
              <a:rPr lang="cs-CZ" sz="2300" dirty="0"/>
              <a:t> </a:t>
            </a:r>
            <a:r>
              <a:rPr lang="cs-CZ" sz="2300" dirty="0" smtClean="0"/>
              <a:t>atd</a:t>
            </a:r>
            <a:r>
              <a:rPr lang="cs-CZ" sz="2300" dirty="0" smtClean="0"/>
              <a:t>., které jsou spojeny s „</a:t>
            </a:r>
            <a:r>
              <a:rPr lang="cs-CZ" sz="2300" b="1" dirty="0" smtClean="0"/>
              <a:t>manipulací“</a:t>
            </a:r>
            <a:r>
              <a:rPr lang="cs-CZ" sz="2300" dirty="0" smtClean="0"/>
              <a:t> s předměty (</a:t>
            </a:r>
            <a:r>
              <a:rPr lang="cs-CZ" sz="2300" b="1" dirty="0" smtClean="0"/>
              <a:t>artefakty</a:t>
            </a:r>
            <a:r>
              <a:rPr lang="cs-CZ" sz="2300" dirty="0" smtClean="0"/>
              <a:t>, technologiem</a:t>
            </a:r>
            <a:r>
              <a:rPr lang="cs-CZ" sz="2300" dirty="0"/>
              <a:t>i</a:t>
            </a:r>
            <a:r>
              <a:rPr lang="cs-CZ" sz="2300" dirty="0" smtClean="0"/>
              <a:t>) a/či </a:t>
            </a:r>
            <a:r>
              <a:rPr lang="cs-CZ" sz="2300" b="1" dirty="0" smtClean="0"/>
              <a:t>myšlenkami</a:t>
            </a:r>
            <a:r>
              <a:rPr lang="cs-CZ" sz="2300" dirty="0" smtClean="0"/>
              <a:t>.</a:t>
            </a:r>
          </a:p>
          <a:p>
            <a:pPr marL="137160" indent="0">
              <a:buNone/>
            </a:pPr>
            <a:endParaRPr lang="cs-CZ" sz="2300" b="1" dirty="0" smtClean="0"/>
          </a:p>
          <a:p>
            <a:pPr marL="137160" indent="0">
              <a:buNone/>
            </a:pPr>
            <a:r>
              <a:rPr lang="cs-CZ" sz="2300" b="1" dirty="0" smtClean="0"/>
              <a:t>DEF4: Socializace = všechno, co se naučíme (a vše, co budeme učit druhé)</a:t>
            </a:r>
            <a:r>
              <a:rPr lang="cs-CZ" sz="2300" dirty="0" smtClean="0"/>
              <a:t>.</a:t>
            </a:r>
            <a:endParaRPr lang="cs-CZ" sz="2300" dirty="0"/>
          </a:p>
          <a:p>
            <a:pPr marL="137160" indent="0">
              <a:buNone/>
            </a:pPr>
            <a:endParaRPr lang="cs-CZ" sz="2300" b="1" dirty="0" smtClean="0"/>
          </a:p>
          <a:p>
            <a:pPr marL="137160" indent="0">
              <a:buNone/>
            </a:pPr>
            <a:r>
              <a:rPr lang="cs-CZ" sz="2300" b="1" dirty="0" smtClean="0"/>
              <a:t>Kultura </a:t>
            </a:r>
            <a:r>
              <a:rPr lang="cs-CZ" sz="2300" dirty="0" smtClean="0"/>
              <a:t>je soubor adaptací (často spojených s určitou technologií a tedy většinou i s artefakty) a myšlenek (spojených s těmito adaptacemi).</a:t>
            </a:r>
            <a:endParaRPr lang="cs-CZ" sz="2300" dirty="0"/>
          </a:p>
          <a:p>
            <a:pPr marL="137160" indent="0">
              <a:buNone/>
            </a:pPr>
            <a:endParaRPr lang="cs-CZ" sz="2300" b="1" dirty="0" smtClean="0"/>
          </a:p>
          <a:p>
            <a:pPr marL="137160" indent="0">
              <a:buNone/>
            </a:pPr>
            <a:r>
              <a:rPr lang="cs-CZ" sz="2300" b="1" dirty="0" smtClean="0"/>
              <a:t>Kultura</a:t>
            </a:r>
            <a:r>
              <a:rPr lang="cs-CZ" sz="2300" dirty="0" smtClean="0"/>
              <a:t> navíc představuje </a:t>
            </a:r>
            <a:r>
              <a:rPr lang="cs-CZ" sz="2300" dirty="0"/>
              <a:t>od </a:t>
            </a:r>
            <a:r>
              <a:rPr lang="cs-CZ" sz="2300" dirty="0" smtClean="0"/>
              <a:t>buněčné dědičnosti </a:t>
            </a:r>
            <a:r>
              <a:rPr lang="cs-CZ" sz="2300" dirty="0"/>
              <a:t>odlišný způsob přenosu a kumulace informace. Kulturu se </a:t>
            </a:r>
            <a:r>
              <a:rPr lang="cs-CZ" sz="2300" b="1" dirty="0" smtClean="0"/>
              <a:t>učíme</a:t>
            </a:r>
            <a:r>
              <a:rPr lang="cs-CZ" sz="2300" dirty="0" smtClean="0"/>
              <a:t>, </a:t>
            </a:r>
            <a:r>
              <a:rPr lang="cs-CZ" sz="2300" dirty="0" smtClean="0"/>
              <a:t>geny dědíme.</a:t>
            </a:r>
          </a:p>
          <a:p>
            <a:pPr marL="137160" indent="0">
              <a:buNone/>
            </a:pPr>
            <a:r>
              <a:rPr lang="cs-CZ" sz="1200" dirty="0" smtClean="0"/>
              <a:t>Téma </a:t>
            </a:r>
            <a:r>
              <a:rPr lang="cs-CZ" sz="1200" i="1" dirty="0" smtClean="0"/>
              <a:t>příroda</a:t>
            </a:r>
            <a:r>
              <a:rPr lang="cs-CZ" sz="1200" dirty="0" smtClean="0"/>
              <a:t> proti </a:t>
            </a:r>
            <a:r>
              <a:rPr lang="cs-CZ" sz="1200" i="1" dirty="0" smtClean="0"/>
              <a:t>kultuře</a:t>
            </a:r>
            <a:r>
              <a:rPr lang="cs-CZ" sz="1200" dirty="0" smtClean="0"/>
              <a:t> (</a:t>
            </a:r>
            <a:r>
              <a:rPr lang="cs-CZ" sz="1200" i="1" dirty="0" smtClean="0"/>
              <a:t>natura</a:t>
            </a:r>
            <a:r>
              <a:rPr lang="cs-CZ" sz="1200" dirty="0" smtClean="0"/>
              <a:t> vs. </a:t>
            </a:r>
            <a:r>
              <a:rPr lang="cs-CZ" sz="1200" i="1" dirty="0" err="1" smtClean="0"/>
              <a:t>cultura</a:t>
            </a:r>
            <a:r>
              <a:rPr lang="cs-CZ" sz="1200" i="1" dirty="0"/>
              <a:t>, </a:t>
            </a:r>
            <a:r>
              <a:rPr lang="cs-CZ" sz="1200" i="1" dirty="0" err="1"/>
              <a:t>fýzis</a:t>
            </a:r>
            <a:r>
              <a:rPr lang="cs-CZ" sz="1200" dirty="0"/>
              <a:t> x </a:t>
            </a:r>
            <a:r>
              <a:rPr lang="cs-CZ" sz="1200" i="1" dirty="0" err="1" smtClean="0"/>
              <a:t>nómos</a:t>
            </a:r>
            <a:r>
              <a:rPr lang="cs-CZ" sz="1200" dirty="0" smtClean="0"/>
              <a:t>) </a:t>
            </a:r>
            <a:r>
              <a:rPr lang="cs-CZ" sz="1200" dirty="0" smtClean="0"/>
              <a:t>je filosoficky velmi plodné (srov. např. </a:t>
            </a:r>
            <a:r>
              <a:rPr lang="cs-CZ" sz="1200" dirty="0" err="1" smtClean="0"/>
              <a:t>Šmajs</a:t>
            </a:r>
            <a:r>
              <a:rPr lang="cs-CZ" sz="1200" dirty="0" smtClean="0"/>
              <a:t>, 2003; Kratochvíl Zdeněk aj.)</a:t>
            </a:r>
          </a:p>
          <a:p>
            <a:pPr marL="13716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9856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Socializace: co to 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/>
              <a:t>Srov. </a:t>
            </a:r>
            <a:r>
              <a:rPr lang="cs-CZ" b="1" i="1" dirty="0"/>
              <a:t>vlčí děti </a:t>
            </a:r>
            <a:r>
              <a:rPr lang="cs-CZ" dirty="0"/>
              <a:t>- kam by to dotáhl člověk bez péče druhých</a:t>
            </a:r>
          </a:p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https://www.youtube.com/watch?v=VLXI7-vmFAY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Člověk je </a:t>
            </a:r>
            <a:r>
              <a:rPr lang="cs-CZ" b="1" i="1" dirty="0" smtClean="0"/>
              <a:t>sociální</a:t>
            </a:r>
            <a:r>
              <a:rPr lang="cs-CZ" dirty="0" smtClean="0"/>
              <a:t> tvor (jsou i nesociální živočichové) a jeho sociálnost je zcela druhově zvláštní (</a:t>
            </a:r>
            <a:r>
              <a:rPr lang="cs-CZ" i="1" dirty="0" smtClean="0"/>
              <a:t>species-</a:t>
            </a:r>
            <a:r>
              <a:rPr lang="cs-CZ" i="1" dirty="0" err="1" smtClean="0"/>
              <a:t>specific</a:t>
            </a:r>
            <a:r>
              <a:rPr lang="cs-CZ" dirty="0" smtClean="0"/>
              <a:t>; jen něco je </a:t>
            </a:r>
            <a:r>
              <a:rPr lang="cs-CZ" i="1" dirty="0" smtClean="0"/>
              <a:t>species-</a:t>
            </a:r>
            <a:r>
              <a:rPr lang="cs-CZ" i="1" dirty="0" err="1" smtClean="0"/>
              <a:t>general</a:t>
            </a:r>
            <a:r>
              <a:rPr lang="cs-CZ" dirty="0" smtClean="0"/>
              <a:t>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89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oxana mal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8" y="692696"/>
            <a:ext cx="7931224" cy="59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0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sociálnosti ve vývoji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/>
              <a:t>Scarr</a:t>
            </a:r>
            <a:r>
              <a:rPr lang="en-US" dirty="0"/>
              <a:t> (1992) </a:t>
            </a:r>
            <a:r>
              <a:rPr lang="en-US" dirty="0" err="1"/>
              <a:t>identifi</a:t>
            </a:r>
            <a:r>
              <a:rPr lang="cs-CZ" dirty="0"/>
              <a:t>koval 4 faktory, které vedou k tomu, že jsou děti z jedné rodiny nebo z různých rodin odlišné: </a:t>
            </a:r>
          </a:p>
          <a:p>
            <a:pPr marL="447675" indent="-311150">
              <a:buNone/>
            </a:pPr>
            <a:r>
              <a:rPr lang="cs-CZ" dirty="0"/>
              <a:t>1. Genetické  odlišnosti</a:t>
            </a:r>
          </a:p>
          <a:p>
            <a:pPr marL="651510" indent="-514350">
              <a:buAutoNum type="arabicPeriod"/>
            </a:pPr>
            <a:endParaRPr lang="cs-CZ" b="1" dirty="0"/>
          </a:p>
          <a:p>
            <a:pPr>
              <a:buNone/>
            </a:pPr>
            <a:r>
              <a:rPr lang="en-US" b="1" dirty="0"/>
              <a:t>2. </a:t>
            </a:r>
            <a:r>
              <a:rPr lang="cs-CZ" b="1" dirty="0"/>
              <a:t>Odlišnosti v tom, jak k nim přistupovali rodiče a další lidé (= sociální vliv = vliv socializace).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cs-CZ" dirty="0">
                <a:solidFill>
                  <a:srgbClr val="0070C0"/>
                </a:solidFill>
              </a:rPr>
              <a:t>Odlišnosti v reagování na tytéž zkušenosti</a:t>
            </a:r>
            <a:endParaRPr lang="en-US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4. </a:t>
            </a:r>
            <a:r>
              <a:rPr lang="cs-CZ" dirty="0">
                <a:solidFill>
                  <a:srgbClr val="0070C0"/>
                </a:solidFill>
              </a:rPr>
              <a:t>Odlišné volby v prostředí</a:t>
            </a:r>
          </a:p>
        </p:txBody>
      </p:sp>
      <p:sp useBgFill="1">
        <p:nvSpPr>
          <p:cNvPr id="4" name="Obdélník 3"/>
          <p:cNvSpPr/>
          <p:nvPr/>
        </p:nvSpPr>
        <p:spPr>
          <a:xfrm>
            <a:off x="7164288" y="2852936"/>
            <a:ext cx="1080120" cy="952068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15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ukončení: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/>
              <a:t>Znalost</a:t>
            </a:r>
            <a:r>
              <a:rPr lang="cs-CZ" dirty="0"/>
              <a:t> výzkumů, teorií a pojmů sociální psychologie (viz témata v sylabu).</a:t>
            </a:r>
          </a:p>
          <a:p>
            <a:pPr>
              <a:buNone/>
            </a:pPr>
            <a:r>
              <a:rPr lang="cs-CZ" dirty="0"/>
              <a:t>Čtení: 4 texty z </a:t>
            </a:r>
            <a:r>
              <a:rPr lang="cs-CZ" i="1" dirty="0" err="1"/>
              <a:t>Hewstone</a:t>
            </a:r>
            <a:r>
              <a:rPr lang="cs-CZ" i="1" dirty="0"/>
              <a:t> &amp; </a:t>
            </a:r>
            <a:r>
              <a:rPr lang="cs-CZ" i="1" dirty="0" err="1"/>
              <a:t>Stroebe</a:t>
            </a:r>
            <a:r>
              <a:rPr lang="cs-CZ" i="1" dirty="0"/>
              <a:t> </a:t>
            </a:r>
            <a:r>
              <a:rPr lang="cs-CZ" dirty="0"/>
              <a:t>ve Studijních materiálech, čtení dalších učebnic (</a:t>
            </a:r>
            <a:r>
              <a:rPr lang="cs-CZ" dirty="0" err="1"/>
              <a:t>Hogg&amp;Vaughan</a:t>
            </a:r>
            <a:r>
              <a:rPr lang="cs-CZ" dirty="0"/>
              <a:t>, 2010; </a:t>
            </a:r>
            <a:r>
              <a:rPr lang="cs-CZ" dirty="0" err="1"/>
              <a:t>Shiraev&amp;Levy</a:t>
            </a:r>
            <a:r>
              <a:rPr lang="cs-CZ" dirty="0"/>
              <a:t>, 2010 ad.)</a:t>
            </a:r>
          </a:p>
          <a:p>
            <a:pPr>
              <a:buNone/>
            </a:pPr>
            <a:r>
              <a:rPr lang="cs-CZ" b="1" dirty="0"/>
              <a:t>Schopnost</a:t>
            </a:r>
            <a:r>
              <a:rPr lang="cs-CZ" dirty="0"/>
              <a:t> </a:t>
            </a:r>
            <a:r>
              <a:rPr lang="cs-CZ" b="1" dirty="0"/>
              <a:t>aplikovat</a:t>
            </a:r>
            <a:r>
              <a:rPr lang="cs-CZ" dirty="0"/>
              <a:t> tyto znalosti při své profesi.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Minimum je přečíst 1 odbornou knihu zabývající se sociální psychologií (viz povinnou a doporučenou literaturu). To je </a:t>
            </a:r>
            <a:r>
              <a:rPr lang="cs-CZ" i="1" dirty="0"/>
              <a:t>nejnižší úroveň</a:t>
            </a:r>
            <a:r>
              <a:rPr lang="cs-CZ" dirty="0"/>
              <a:t>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Model socializace </a:t>
            </a:r>
            <a:br>
              <a:rPr lang="cs-CZ" sz="4000" dirty="0"/>
            </a:br>
            <a:r>
              <a:rPr lang="cs-CZ" sz="4000" dirty="0"/>
              <a:t>v mezikulturní psychologii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6" y="1484784"/>
            <a:ext cx="7745288" cy="524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90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/// This has to be one of the top cute birdy pics. | Wonderful Pla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169"/>
            <a:ext cx="4392488" cy="68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04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Evoluční perspektiva.</a:t>
            </a:r>
          </a:p>
          <a:p>
            <a:pPr marL="118872" indent="0">
              <a:buNone/>
            </a:pPr>
            <a:r>
              <a:rPr lang="cs-CZ" dirty="0" smtClean="0"/>
              <a:t>Jsou </a:t>
            </a:r>
            <a:r>
              <a:rPr lang="cs-CZ" dirty="0"/>
              <a:t>i nesociální </a:t>
            </a:r>
            <a:r>
              <a:rPr lang="cs-CZ" dirty="0" smtClean="0"/>
              <a:t>živočichové (viz přednáška </a:t>
            </a:r>
            <a:r>
              <a:rPr lang="cs-CZ" i="1" dirty="0" smtClean="0"/>
              <a:t>Historie lidské komunikace</a:t>
            </a:r>
            <a:r>
              <a:rPr lang="cs-CZ" dirty="0" smtClean="0"/>
              <a:t>).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Sociálnost </a:t>
            </a:r>
            <a:r>
              <a:rPr lang="cs-CZ" dirty="0" smtClean="0"/>
              <a:t>tedy není </a:t>
            </a:r>
            <a:r>
              <a:rPr lang="cs-CZ" dirty="0"/>
              <a:t>lidským výtvorem - je to v přírodě celkem rozšířená vlastnost (nejen lidé jsou sociální!).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339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Sociálnost včel či mravenců je však jiná, než sociálnost lidská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/>
              <a:t>Sociálnost </a:t>
            </a:r>
            <a:r>
              <a:rPr lang="cs-CZ" dirty="0"/>
              <a:t>blanokřídlých je </a:t>
            </a:r>
            <a:r>
              <a:rPr lang="cs-CZ" dirty="0" smtClean="0"/>
              <a:t>určená více méně </a:t>
            </a:r>
            <a:r>
              <a:rPr lang="cs-CZ" b="1" dirty="0" smtClean="0"/>
              <a:t>hormonálně</a:t>
            </a:r>
            <a:r>
              <a:rPr lang="cs-CZ" dirty="0" smtClean="0"/>
              <a:t> </a:t>
            </a:r>
            <a:r>
              <a:rPr lang="cs-CZ" dirty="0"/>
              <a:t>(a je proto víceméně </a:t>
            </a:r>
            <a:r>
              <a:rPr lang="cs-CZ" b="1" dirty="0"/>
              <a:t>uniformní</a:t>
            </a:r>
            <a:r>
              <a:rPr lang="cs-CZ" dirty="0" smtClean="0"/>
              <a:t>). Lidská </a:t>
            </a:r>
            <a:r>
              <a:rPr lang="cs-CZ" dirty="0"/>
              <a:t>sociálnost je sice také spoluurčována hormony (např. </a:t>
            </a:r>
            <a:r>
              <a:rPr lang="cs-CZ" b="1" dirty="0" smtClean="0"/>
              <a:t>oxytocin</a:t>
            </a:r>
            <a:r>
              <a:rPr lang="cs-CZ" dirty="0" smtClean="0"/>
              <a:t>), </a:t>
            </a:r>
            <a:r>
              <a:rPr lang="cs-CZ" dirty="0"/>
              <a:t>ale také odlišností individuí (a u moderního člověka pak nabývá nepřeberného množství konkrétních a specifických </a:t>
            </a:r>
            <a:r>
              <a:rPr lang="cs-CZ" dirty="0" smtClean="0"/>
              <a:t>podob – srov. vliv sociálních sítí).</a:t>
            </a:r>
          </a:p>
          <a:p>
            <a:r>
              <a:rPr lang="cs-CZ" dirty="0"/>
              <a:t>Základy sociálnosti </a:t>
            </a:r>
            <a:r>
              <a:rPr lang="cs-CZ" dirty="0" smtClean="0"/>
              <a:t>jsou tedy </a:t>
            </a:r>
            <a:r>
              <a:rPr lang="cs-CZ" b="1" dirty="0"/>
              <a:t>pudové</a:t>
            </a:r>
            <a:r>
              <a:rPr lang="cs-CZ" dirty="0"/>
              <a:t> (tj. mj. jsou společné všem zástupcům daného druhu!; srov. pud </a:t>
            </a:r>
            <a:r>
              <a:rPr lang="cs-CZ" i="1" dirty="0" err="1"/>
              <a:t>attachmentu</a:t>
            </a:r>
            <a:r>
              <a:rPr lang="cs-CZ" dirty="0" smtClean="0"/>
              <a:t>), ale také individuální.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70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</a:t>
            </a:r>
            <a:r>
              <a:rPr lang="cs-CZ" dirty="0" smtClean="0"/>
              <a:t>sociálnosti: rodičovství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 smtClean="0"/>
              <a:t>U sociálních tvorů je navíc sociálnost spojená s péčí </a:t>
            </a:r>
            <a:r>
              <a:rPr lang="cs-CZ" dirty="0"/>
              <a:t>o </a:t>
            </a:r>
            <a:r>
              <a:rPr lang="cs-CZ" dirty="0" smtClean="0"/>
              <a:t>potomstvo! </a:t>
            </a:r>
          </a:p>
          <a:p>
            <a:pPr marL="118872" indent="0">
              <a:buNone/>
            </a:pPr>
            <a:r>
              <a:rPr lang="cs-CZ" sz="1600" dirty="0" smtClean="0"/>
              <a:t>Rozvinula </a:t>
            </a:r>
            <a:r>
              <a:rPr lang="cs-CZ" sz="1600" dirty="0"/>
              <a:t>se asi před 300 milióny lety s </a:t>
            </a:r>
            <a:r>
              <a:rPr lang="cs-CZ" sz="1600" dirty="0" smtClean="0"/>
              <a:t>nástupem </a:t>
            </a:r>
            <a:r>
              <a:rPr lang="cs-CZ" sz="1600" dirty="0" err="1" smtClean="0"/>
              <a:t>therapsidů</a:t>
            </a:r>
            <a:r>
              <a:rPr lang="cs-CZ" sz="1600" dirty="0" smtClean="0"/>
              <a:t> a </a:t>
            </a:r>
            <a:r>
              <a:rPr lang="cs-CZ" sz="1600" dirty="0"/>
              <a:t>dinosaurů </a:t>
            </a:r>
            <a:r>
              <a:rPr lang="cs-CZ" sz="1600" dirty="0" smtClean="0"/>
              <a:t>a </a:t>
            </a:r>
            <a:r>
              <a:rPr lang="cs-CZ" sz="1600" dirty="0"/>
              <a:t>z nich vzniklých</a:t>
            </a:r>
            <a:r>
              <a:rPr lang="cs-CZ" dirty="0"/>
              <a:t> </a:t>
            </a: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savců a </a:t>
            </a:r>
            <a:r>
              <a:rPr lang="cs-CZ" dirty="0"/>
              <a:t>ptáků</a:t>
            </a:r>
            <a:r>
              <a:rPr lang="cs-CZ" dirty="0" smtClean="0"/>
              <a:t>.</a:t>
            </a: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Péče </a:t>
            </a:r>
            <a:r>
              <a:rPr lang="cs-CZ" dirty="0"/>
              <a:t>o potomstvo </a:t>
            </a:r>
            <a:r>
              <a:rPr lang="cs-CZ" dirty="0" smtClean="0"/>
              <a:t>je mj. spojená </a:t>
            </a:r>
            <a:r>
              <a:rPr lang="cs-CZ" dirty="0"/>
              <a:t>se sociobiologickým termínem </a:t>
            </a:r>
            <a:r>
              <a:rPr lang="cs-CZ" i="1" dirty="0" err="1"/>
              <a:t>parental</a:t>
            </a:r>
            <a:r>
              <a:rPr lang="cs-CZ" i="1" dirty="0"/>
              <a:t> </a:t>
            </a:r>
            <a:r>
              <a:rPr lang="cs-CZ" i="1" dirty="0" err="1"/>
              <a:t>investment</a:t>
            </a:r>
            <a:r>
              <a:rPr lang="cs-CZ" i="1" dirty="0"/>
              <a:t> </a:t>
            </a:r>
            <a:r>
              <a:rPr lang="cs-CZ" i="1" dirty="0" smtClean="0"/>
              <a:t> (= </a:t>
            </a:r>
            <a:r>
              <a:rPr lang="cs-CZ" i="1" dirty="0"/>
              <a:t>investice do rodičovství</a:t>
            </a:r>
            <a:r>
              <a:rPr lang="cs-CZ" dirty="0" smtClean="0"/>
              <a:t>). Teorie </a:t>
            </a:r>
            <a:r>
              <a:rPr lang="cs-CZ" i="1" dirty="0"/>
              <a:t>investice do </a:t>
            </a:r>
            <a:r>
              <a:rPr lang="cs-CZ" i="1" dirty="0" smtClean="0"/>
              <a:t>rodičovství </a:t>
            </a:r>
            <a:r>
              <a:rPr lang="cs-CZ" dirty="0" smtClean="0"/>
              <a:t>dobře vysvětluje různé proměny sexuality druhu ve vztahu k péči o potomky druhu.</a:t>
            </a:r>
          </a:p>
          <a:p>
            <a:pPr marL="118872" indent="0">
              <a:buNone/>
            </a:pPr>
            <a:endParaRPr lang="cs-CZ" sz="2200" dirty="0" smtClean="0"/>
          </a:p>
          <a:p>
            <a:pPr marL="118872" indent="0">
              <a:buNone/>
            </a:pPr>
            <a:r>
              <a:rPr lang="cs-CZ" sz="2200" dirty="0" smtClean="0"/>
              <a:t>Např. vztah mezi pohlavním dimorfizmem a uspořádáním rodinné jednotky.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18822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Rozdíly mezi člověkem a ostatními </a:t>
            </a:r>
            <a:r>
              <a:rPr lang="cs-CZ" sz="3200" dirty="0" smtClean="0"/>
              <a:t>primáty: pohled komparativní psychologie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9668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82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843"/>
            <a:ext cx="7344816" cy="6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22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Lidský mozek – proč je tak velký?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Lidský mozek váží 2% hmotnosti, nicméně spotřebuje 20% zdrojů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r>
              <a:rPr lang="cs-CZ" dirty="0"/>
              <a:t>Mozková kůra člověka má 4 krát větší plochu než mozek šimpanze</a:t>
            </a:r>
            <a:r>
              <a:rPr lang="cs-CZ" dirty="0" smtClean="0"/>
              <a:t>. </a:t>
            </a:r>
            <a:r>
              <a:rPr lang="cs-CZ" sz="1900" dirty="0" smtClean="0"/>
              <a:t>Krysa má mozek zcela plochý – i proto se používá v neuro-výzkumu.</a:t>
            </a:r>
            <a:endParaRPr lang="cs-CZ" sz="1900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72" y="4293096"/>
            <a:ext cx="4104456" cy="23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59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Mozek člověka ztrojnásobí (3,26) svoji velikost od narození do dospělosti. Zde je patrná důležitost postnatální péče o jedince, čili výchova!</a:t>
            </a:r>
          </a:p>
          <a:p>
            <a:endParaRPr lang="cs-CZ" dirty="0" smtClean="0"/>
          </a:p>
          <a:p>
            <a:r>
              <a:rPr lang="cs-CZ" dirty="0" smtClean="0"/>
              <a:t>Proč </a:t>
            </a:r>
            <a:r>
              <a:rPr lang="cs-CZ" dirty="0"/>
              <a:t>mají lidé tak velký mozek?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moderní lidské vynálezy dneška jej těžko vysvětlí, neb zhruba stejnou velikost měl již před 200-300 tisíci lety).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192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1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30425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Robin 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b="1" i="1" dirty="0" err="1"/>
              <a:t>social</a:t>
            </a:r>
            <a:r>
              <a:rPr lang="cs-CZ" b="1" i="1" dirty="0"/>
              <a:t> brain </a:t>
            </a:r>
            <a:r>
              <a:rPr lang="cs-CZ" b="1" i="1" dirty="0" err="1"/>
              <a:t>hypothesis</a:t>
            </a:r>
            <a:r>
              <a:rPr lang="cs-CZ" dirty="0"/>
              <a:t>: primáti si vyvinuli neobyčejně velký mozek (v poměru k tělu), aby řídil neobyčejně komplexní sociální systémy, ve kterých </a:t>
            </a:r>
            <a:r>
              <a:rPr lang="cs-CZ" dirty="0" smtClean="0"/>
              <a:t>žijí. </a:t>
            </a:r>
            <a:r>
              <a:rPr lang="cs-CZ" b="1" dirty="0"/>
              <a:t>Počet sociálních vazeb (resp. velikost skupin) je u primátů přímo úměrný velikosti mozku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8" name="Picture 4" descr="VÃ½sledek obrÃ¡zku pro robin du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4896544" cy="297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9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/>
              <a:t>Doporučená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lnSpcReduction="10000"/>
          </a:bodyPr>
          <a:lstStyle/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sz="2400" dirty="0"/>
              <a:t>	Řezáč, J. (1998). </a:t>
            </a:r>
            <a:r>
              <a:rPr lang="cs-CZ" sz="2400" i="1" dirty="0"/>
              <a:t>Sociální psychologie</a:t>
            </a:r>
            <a:r>
              <a:rPr lang="cs-CZ" sz="2400" dirty="0"/>
              <a:t>. </a:t>
            </a:r>
          </a:p>
          <a:p>
            <a:pPr marL="1170432" lvl="3" indent="0">
              <a:buNone/>
            </a:pPr>
            <a:r>
              <a:rPr lang="cs-CZ" sz="2400" dirty="0"/>
              <a:t>	Brno: </a:t>
            </a:r>
            <a:r>
              <a:rPr lang="cs-CZ" sz="2400" dirty="0" err="1"/>
              <a:t>Paido</a:t>
            </a:r>
            <a:r>
              <a:rPr lang="cs-CZ" sz="2400" dirty="0"/>
              <a:t>. – dostupná na Uložto.cz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  <a:r>
              <a:rPr lang="cs-CZ" sz="2400" dirty="0" err="1"/>
              <a:t>Hewstone</a:t>
            </a:r>
            <a:r>
              <a:rPr lang="cs-CZ" sz="2400" dirty="0"/>
              <a:t>, M., </a:t>
            </a:r>
            <a:r>
              <a:rPr lang="cs-CZ" sz="2400" dirty="0" err="1"/>
              <a:t>Stroebe</a:t>
            </a:r>
            <a:r>
              <a:rPr lang="cs-CZ" sz="2400" dirty="0"/>
              <a:t>, W. (2006). S</a:t>
            </a:r>
            <a:r>
              <a:rPr lang="cs-CZ" sz="2400" i="1" dirty="0"/>
              <a:t>ociální 	psychologie</a:t>
            </a:r>
            <a:r>
              <a:rPr lang="cs-CZ" sz="2400" dirty="0"/>
              <a:t>. Praha: Portál.</a:t>
            </a:r>
          </a:p>
          <a:p>
            <a:pPr marL="1170432" lvl="3" indent="0">
              <a:buNone/>
            </a:pPr>
            <a:r>
              <a:rPr lang="cs-CZ" sz="2400" dirty="0"/>
              <a:t>	</a:t>
            </a:r>
          </a:p>
          <a:p>
            <a:pPr marL="1170432" lvl="3" indent="0">
              <a:buNone/>
            </a:pPr>
            <a:r>
              <a:rPr lang="cs-CZ" sz="2400" dirty="0"/>
              <a:t>	vybrané kapitoly ve Studijních materiálech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78" y="1700808"/>
            <a:ext cx="1512167" cy="22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knihy.abz.cz/imgs/products/img_206144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9" y="4293096"/>
            <a:ext cx="1512167" cy="21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43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Social</a:t>
            </a:r>
            <a:r>
              <a:rPr lang="cs-CZ" dirty="0" smtClean="0"/>
              <a:t> brain </a:t>
            </a:r>
            <a:r>
              <a:rPr lang="cs-CZ" dirty="0" err="1" smtClean="0"/>
              <a:t>hypothesis</a:t>
            </a:r>
            <a:endParaRPr lang="cs-CZ" dirty="0"/>
          </a:p>
        </p:txBody>
      </p:sp>
      <p:pic>
        <p:nvPicPr>
          <p:cNvPr id="4" name="Picture 2" descr="Výsledek obrázku pro social brain hypothe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1844824"/>
            <a:ext cx="535747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3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" y="2060848"/>
            <a:ext cx="4900367" cy="33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robin dunbar social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960440" cy="40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05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2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(2009): </a:t>
            </a:r>
            <a:r>
              <a:rPr lang="cs-CZ" dirty="0" smtClean="0"/>
              <a:t>Další výzkum: u </a:t>
            </a:r>
            <a:r>
              <a:rPr lang="cs-CZ" dirty="0"/>
              <a:t>ostatních savců (než primátů) a u ptáků neplatí zmíněná závislost velikosti </a:t>
            </a:r>
            <a:r>
              <a:rPr lang="cs-CZ" dirty="0" err="1"/>
              <a:t>neokortexu</a:t>
            </a:r>
            <a:r>
              <a:rPr lang="cs-CZ" dirty="0"/>
              <a:t> a velikosti skupiny. </a:t>
            </a:r>
            <a:r>
              <a:rPr lang="cs-CZ" dirty="0" smtClean="0"/>
              <a:t>ALE platí: </a:t>
            </a:r>
            <a:r>
              <a:rPr lang="cs-CZ" dirty="0"/>
              <a:t>Větší mozek mají druhy, které žijí a rozmnožují se párově!</a:t>
            </a:r>
          </a:p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 vyslovuje hypotézu, zda sociální systémy, které vytvořili primáti, nejsou odvozeny zobecněním párové vazby na další jedince ve skupině?</a:t>
            </a:r>
          </a:p>
          <a:p>
            <a:pPr marL="118872" indent="0">
              <a:buNone/>
            </a:pPr>
            <a:r>
              <a:rPr lang="cs-CZ" dirty="0"/>
              <a:t>Odevzdanost jedince skupině </a:t>
            </a:r>
            <a:r>
              <a:rPr lang="cs-CZ" dirty="0" smtClean="0"/>
              <a:t>je skutečně celkem podobná </a:t>
            </a:r>
            <a:r>
              <a:rPr lang="cs-CZ" dirty="0"/>
              <a:t>odevzdanosti v </a:t>
            </a:r>
            <a:r>
              <a:rPr lang="cs-CZ" dirty="0" smtClean="0"/>
              <a:t>dyadické lásce</a:t>
            </a:r>
            <a:r>
              <a:rPr lang="cs-CZ" dirty="0"/>
              <a:t>.</a:t>
            </a:r>
            <a:r>
              <a:rPr lang="cs-CZ" dirty="0" smtClean="0"/>
              <a:t> Jak ve skupině, tak v partnerství lze </a:t>
            </a:r>
            <a:r>
              <a:rPr lang="cs-CZ" dirty="0"/>
              <a:t>spatřovat </a:t>
            </a:r>
            <a:r>
              <a:rPr lang="cs-CZ" dirty="0" smtClean="0"/>
              <a:t>jevy </a:t>
            </a:r>
            <a:r>
              <a:rPr lang="cs-CZ" dirty="0"/>
              <a:t>jako je: </a:t>
            </a:r>
            <a:r>
              <a:rPr lang="cs-CZ" b="1" dirty="0"/>
              <a:t>soc. konformita </a:t>
            </a:r>
            <a:r>
              <a:rPr lang="cs-CZ" dirty="0"/>
              <a:t>(motorická i </a:t>
            </a:r>
            <a:r>
              <a:rPr lang="cs-CZ" dirty="0" smtClean="0"/>
              <a:t>postojová, synchronizace), </a:t>
            </a:r>
            <a:r>
              <a:rPr lang="cs-CZ" b="1" dirty="0"/>
              <a:t>soc. koheze</a:t>
            </a:r>
            <a:r>
              <a:rPr lang="cs-CZ" dirty="0"/>
              <a:t>, </a:t>
            </a:r>
            <a:r>
              <a:rPr lang="cs-CZ" b="1" dirty="0"/>
              <a:t>polarizace myšlení</a:t>
            </a:r>
            <a:r>
              <a:rPr lang="cs-CZ" dirty="0"/>
              <a:t> ad.</a:t>
            </a:r>
          </a:p>
        </p:txBody>
      </p:sp>
    </p:spTree>
    <p:extLst>
      <p:ext uri="{BB962C8B-B14F-4D97-AF65-F5344CB8AC3E}">
        <p14:creationId xmlns:p14="http://schemas.microsoft.com/office/powerpoint/2010/main" val="2643877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(dle </a:t>
            </a:r>
            <a:r>
              <a:rPr lang="cs-CZ" dirty="0" err="1"/>
              <a:t>Matsuzawa</a:t>
            </a:r>
            <a:r>
              <a:rPr lang="cs-CZ" dirty="0"/>
              <a:t>, 2012)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845733"/>
            <a:ext cx="8229600" cy="46796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Lidský a šimpanzí genom se liší pouze v 1.23 %, přesto jsme na první pohled </a:t>
            </a:r>
            <a:r>
              <a:rPr lang="cs-CZ" dirty="0" smtClean="0"/>
              <a:t>naprosto odlišní</a:t>
            </a:r>
            <a:r>
              <a:rPr lang="cs-CZ" dirty="0"/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Šimpanzi</a:t>
            </a:r>
            <a:r>
              <a:rPr lang="cs-CZ" dirty="0"/>
              <a:t> začnou rodit děti cca v 12 letech a děti mají po cca 5 letech. Ne dříve. Šimpanzice jsou plodné až do smrti (nemají menopauzu).</a:t>
            </a:r>
          </a:p>
        </p:txBody>
      </p:sp>
    </p:spTree>
    <p:extLst>
      <p:ext uri="{BB962C8B-B14F-4D97-AF65-F5344CB8AC3E}">
        <p14:creationId xmlns:p14="http://schemas.microsoft.com/office/powerpoint/2010/main" val="793780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Člověk</a:t>
            </a:r>
            <a:r>
              <a:rPr lang="cs-CZ" dirty="0"/>
              <a:t> začíná rodit v 18 letech. Děti má po sobě po dvou, po třech, ale i po jednom roce. Lidské děti jsou „soběstačné“ tak kolem osmi let. Jak je možné, že lidské matky uživí více dětí zaráz (šimpanzice by to jednoduše nedokázaly)? </a:t>
            </a:r>
          </a:p>
          <a:p>
            <a:r>
              <a:rPr lang="cs-CZ" dirty="0"/>
              <a:t>Rodičovství se účastní i otcové.</a:t>
            </a:r>
          </a:p>
          <a:p>
            <a:r>
              <a:rPr lang="cs-CZ" dirty="0"/>
              <a:t>A navíc i babičky, dědové, strýcové atd. U </a:t>
            </a:r>
            <a:r>
              <a:rPr lang="cs-CZ" b="1" dirty="0"/>
              <a:t>primátů</a:t>
            </a:r>
            <a:r>
              <a:rPr lang="cs-CZ" dirty="0"/>
              <a:t> jsou tyto pečovatelské vztahy ze strany širší komunity zcela </a:t>
            </a:r>
            <a:r>
              <a:rPr lang="cs-CZ" dirty="0" smtClean="0"/>
              <a:t>výjimečné!</a:t>
            </a:r>
            <a:endParaRPr lang="cs-CZ" dirty="0"/>
          </a:p>
          <a:p>
            <a:r>
              <a:rPr lang="cs-CZ" dirty="0"/>
              <a:t>Odtud role otců, prarodičů, ale i sourozenců v lidském životě!! Proto jsou komunity lidí mnohem kooperativnější než u </a:t>
            </a:r>
            <a:r>
              <a:rPr lang="cs-CZ" dirty="0" smtClean="0"/>
              <a:t>ostatních primátů.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346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496944" cy="4894169"/>
          </a:xfrm>
        </p:spPr>
        <p:txBody>
          <a:bodyPr/>
          <a:lstStyle/>
          <a:p>
            <a:pPr marL="118872" indent="0">
              <a:buNone/>
            </a:pPr>
            <a:r>
              <a:rPr lang="cs-CZ" sz="2400" dirty="0" smtClean="0"/>
              <a:t>Lidské </a:t>
            </a:r>
            <a:r>
              <a:rPr lang="cs-CZ" sz="2400" dirty="0"/>
              <a:t>ženy mají </a:t>
            </a:r>
            <a:r>
              <a:rPr lang="cs-CZ" sz="2400" b="1" dirty="0"/>
              <a:t>skrytou ovulaci </a:t>
            </a:r>
            <a:r>
              <a:rPr lang="cs-CZ" sz="2400" dirty="0"/>
              <a:t>(to je zcela raritní mezi živočichy</a:t>
            </a:r>
            <a:r>
              <a:rPr lang="cs-CZ" sz="2400" dirty="0"/>
              <a:t>!!). Šimpanzí samice inzerují svoji </a:t>
            </a:r>
            <a:r>
              <a:rPr lang="cs-CZ" sz="2400" dirty="0" smtClean="0"/>
              <a:t>ovulaci stejně jako </a:t>
            </a:r>
            <a:r>
              <a:rPr lang="cs-CZ" sz="2400" b="1" dirty="0" smtClean="0"/>
              <a:t>všichni</a:t>
            </a:r>
            <a:r>
              <a:rPr lang="cs-CZ" sz="2400" dirty="0" smtClean="0"/>
              <a:t> ostatní živočichové. </a:t>
            </a:r>
            <a:endParaRPr lang="cs-CZ" sz="2400" dirty="0"/>
          </a:p>
          <a:p>
            <a:pPr marL="118872" indent="0">
              <a:buNone/>
            </a:pPr>
            <a:endParaRPr lang="cs-CZ" sz="2400" dirty="0" smtClean="0"/>
          </a:p>
          <a:p>
            <a:pPr marL="118872" indent="0">
              <a:buNone/>
            </a:pPr>
            <a:r>
              <a:rPr lang="cs-CZ" sz="2400" dirty="0" smtClean="0"/>
              <a:t>Jak a proč může existovat něco jako skrytá ovulace?</a:t>
            </a:r>
          </a:p>
          <a:p>
            <a:pPr marL="118872" indent="0">
              <a:buNone/>
            </a:pPr>
            <a:endParaRPr lang="cs-CZ" sz="2400" dirty="0" smtClean="0"/>
          </a:p>
          <a:p>
            <a:pPr marL="118872" indent="0">
              <a:buNone/>
            </a:pPr>
            <a:r>
              <a:rPr lang="cs-CZ" sz="2400" dirty="0" smtClean="0"/>
              <a:t>Adaptací </a:t>
            </a:r>
            <a:r>
              <a:rPr lang="cs-CZ" sz="2400" dirty="0"/>
              <a:t>mužů na skrytou ovulaci žen (aby zajistili svoje </a:t>
            </a:r>
            <a:r>
              <a:rPr lang="cs-CZ" sz="2400" dirty="0" smtClean="0"/>
              <a:t>otcovství, zúročili svůj </a:t>
            </a:r>
            <a:r>
              <a:rPr lang="cs-CZ" sz="2400" i="1" dirty="0" err="1" smtClean="0"/>
              <a:t>parental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investment</a:t>
            </a:r>
            <a:r>
              <a:rPr lang="cs-CZ" sz="2400" dirty="0" smtClean="0"/>
              <a:t>) </a:t>
            </a:r>
            <a:r>
              <a:rPr lang="cs-CZ" sz="2400" dirty="0"/>
              <a:t>je možná monogamie (</a:t>
            </a:r>
            <a:r>
              <a:rPr lang="cs-CZ" sz="2400" dirty="0" err="1"/>
              <a:t>Diamond</a:t>
            </a:r>
            <a:r>
              <a:rPr lang="cs-CZ" sz="2400" dirty="0"/>
              <a:t>, 2003), čili celoživotní </a:t>
            </a:r>
            <a:r>
              <a:rPr lang="cs-CZ" sz="2400" dirty="0" smtClean="0"/>
              <a:t>soužití </a:t>
            </a:r>
            <a:r>
              <a:rPr lang="cs-CZ" sz="2400" dirty="0"/>
              <a:t>s jednou partnerkou (tzv. </a:t>
            </a:r>
            <a:r>
              <a:rPr lang="cs-CZ" sz="2400" i="1" dirty="0"/>
              <a:t>mate </a:t>
            </a:r>
            <a:r>
              <a:rPr lang="cs-CZ" sz="2400" i="1" dirty="0" err="1"/>
              <a:t>guarding</a:t>
            </a:r>
            <a:r>
              <a:rPr lang="cs-CZ" sz="2400" i="1" dirty="0"/>
              <a:t> </a:t>
            </a:r>
            <a:r>
              <a:rPr lang="cs-CZ" sz="2400" dirty="0"/>
              <a:t>– </a:t>
            </a:r>
            <a:r>
              <a:rPr lang="cs-CZ" sz="2400" dirty="0" smtClean="0"/>
              <a:t>to existuje </a:t>
            </a:r>
            <a:r>
              <a:rPr lang="cs-CZ" sz="2400" dirty="0"/>
              <a:t>i u šimpanzů, ale v mnohem menší míře).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753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Evoluce lidského uspořádání rodiny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U raných </a:t>
            </a:r>
            <a:r>
              <a:rPr lang="cs-CZ" dirty="0" err="1"/>
              <a:t>homininů</a:t>
            </a:r>
            <a:r>
              <a:rPr lang="cs-CZ" dirty="0"/>
              <a:t> (H. </a:t>
            </a:r>
            <a:r>
              <a:rPr lang="cs-CZ" dirty="0" err="1"/>
              <a:t>rudolfensis</a:t>
            </a:r>
            <a:r>
              <a:rPr lang="cs-CZ" dirty="0"/>
              <a:t>, H. </a:t>
            </a:r>
            <a:r>
              <a:rPr lang="cs-CZ" dirty="0" err="1"/>
              <a:t>habilis</a:t>
            </a:r>
            <a:r>
              <a:rPr lang="cs-CZ" dirty="0"/>
              <a:t>) se ještě setkáváme s velkým pohlavním dimorfizmem (poměr 1,4), který je dokladem harémového uspořádání sociálního života.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Snížení </a:t>
            </a:r>
            <a:r>
              <a:rPr lang="cs-CZ" dirty="0" err="1" smtClean="0"/>
              <a:t>pohl</a:t>
            </a:r>
            <a:r>
              <a:rPr lang="cs-CZ" dirty="0" smtClean="0"/>
              <a:t>. dimorfizmu </a:t>
            </a:r>
            <a:r>
              <a:rPr lang="cs-CZ" dirty="0"/>
              <a:t>(z 1,4 na 1,2) je dokladem posunu k párovému uspořádání společností a tedy ke stavu, který je podobný našemu </a:t>
            </a:r>
            <a:r>
              <a:rPr lang="cs-CZ" dirty="0" smtClean="0"/>
              <a:t>stavu, kdy základ rodiny tvoří </a:t>
            </a:r>
            <a:r>
              <a:rPr lang="cs-CZ" b="1" dirty="0" smtClean="0"/>
              <a:t>dyáda</a:t>
            </a:r>
            <a:r>
              <a:rPr lang="cs-CZ" dirty="0" smtClean="0"/>
              <a:t> (nikoli harém).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951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ostatními primáty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556793"/>
            <a:ext cx="7543801" cy="504056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sz="2800" dirty="0"/>
              <a:t>Člověk (industriálních kultur) je jediným primátem, u kterého jsou matka s </a:t>
            </a:r>
            <a:r>
              <a:rPr lang="cs-CZ" sz="2800" dirty="0" smtClean="0"/>
              <a:t>dítětem (před osamostatněním) </a:t>
            </a:r>
            <a:r>
              <a:rPr lang="cs-CZ" sz="2800" dirty="0"/>
              <a:t>separováni od sebe po delší časové úseky (jen u některých poloopic matky děti opouštějí, aby se nakrmily). U všech ostatních primátů se dítě drží matčiny srsti (srov. </a:t>
            </a:r>
            <a:r>
              <a:rPr lang="cs-CZ" sz="2800" b="1" dirty="0"/>
              <a:t>úchopový reflex</a:t>
            </a:r>
            <a:r>
              <a:rPr lang="cs-CZ" sz="2800" dirty="0"/>
              <a:t>) a nepouští se. U opic matka navíc dítě objímá rukou (přidržuje ho). Nikoli u poloopic (tam se mládě jen drží).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Separace dětí u lidí vede k </a:t>
            </a:r>
            <a:r>
              <a:rPr lang="cs-CZ" sz="2800" dirty="0" smtClean="0"/>
              <a:t>většímu tlaku na rozvoj hlasové </a:t>
            </a:r>
            <a:r>
              <a:rPr lang="cs-CZ" sz="2800" dirty="0"/>
              <a:t>komunikace, která někdy v dávnověku musela nahradit tělesný kontakt (</a:t>
            </a:r>
            <a:r>
              <a:rPr lang="cs-CZ" sz="2800" dirty="0" err="1"/>
              <a:t>Dunbar</a:t>
            </a:r>
            <a:r>
              <a:rPr lang="cs-CZ" sz="2800" dirty="0"/>
              <a:t> a jeho </a:t>
            </a:r>
            <a:r>
              <a:rPr lang="cs-CZ" sz="2800" b="1" i="1" dirty="0" err="1"/>
              <a:t>social</a:t>
            </a:r>
            <a:r>
              <a:rPr lang="cs-CZ" sz="2800" b="1" i="1" dirty="0"/>
              <a:t> </a:t>
            </a:r>
            <a:r>
              <a:rPr lang="cs-CZ" sz="2800" b="1" i="1" dirty="0" err="1"/>
              <a:t>grooming</a:t>
            </a:r>
            <a:r>
              <a:rPr lang="cs-CZ" sz="2800" b="1" i="1" dirty="0"/>
              <a:t>/</a:t>
            </a:r>
            <a:r>
              <a:rPr lang="cs-CZ" sz="2800" b="1" i="1" dirty="0" err="1"/>
              <a:t>gossiping</a:t>
            </a:r>
            <a:r>
              <a:rPr lang="cs-CZ" sz="2800" b="1" i="1" dirty="0"/>
              <a:t> </a:t>
            </a:r>
            <a:r>
              <a:rPr lang="cs-CZ" sz="2800" b="1" i="1" dirty="0" err="1"/>
              <a:t>theory</a:t>
            </a:r>
            <a:r>
              <a:rPr lang="cs-CZ" sz="2800" dirty="0"/>
              <a:t>).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Lidská poloha na </a:t>
            </a:r>
            <a:r>
              <a:rPr lang="cs-CZ" sz="2800" dirty="0" smtClean="0"/>
              <a:t>zádech je zcela ojedinělá mezi primáty a savci vůbec.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71931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african breastfee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" y="173456"/>
            <a:ext cx="8581461" cy="6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80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Schopnost učit se 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Všichni živočichové jsou po odstavení samostatní (čl. nikoli). </a:t>
            </a:r>
          </a:p>
          <a:p>
            <a:pPr marL="137160" indent="0">
              <a:buNone/>
            </a:pPr>
            <a:r>
              <a:rPr lang="cs-CZ" dirty="0"/>
              <a:t>Člověk prodlužuje tzv. období </a:t>
            </a:r>
            <a:r>
              <a:rPr lang="cs-CZ" b="1" dirty="0"/>
              <a:t>učení se </a:t>
            </a:r>
            <a:r>
              <a:rPr lang="cs-CZ" dirty="0" smtClean="0"/>
              <a:t>co </a:t>
            </a:r>
            <a:r>
              <a:rPr lang="cs-CZ" dirty="0"/>
              <a:t>do délky (ve 14-15 letech končí povinná školní docházka, což je nejdelší absolutní délka času dětství u mnohobuněčných organismů</a:t>
            </a:r>
            <a:r>
              <a:rPr lang="cs-CZ" dirty="0" smtClean="0"/>
              <a:t>). Navíc přesahuje doba učení i </a:t>
            </a:r>
            <a:r>
              <a:rPr lang="cs-CZ" dirty="0"/>
              <a:t>z období dětství a adolescence </a:t>
            </a:r>
            <a:r>
              <a:rPr lang="cs-CZ" dirty="0" smtClean="0"/>
              <a:t>i do </a:t>
            </a:r>
            <a:r>
              <a:rPr lang="cs-CZ" dirty="0"/>
              <a:t>dospělosti a stáří (srov. U3V).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U </a:t>
            </a:r>
            <a:r>
              <a:rPr lang="cs-CZ" dirty="0"/>
              <a:t>člověka (žen) existuje menopauza, po které ženy žijí cca ještě 30 let. To jim umožňuje roli prarodiče (</a:t>
            </a:r>
            <a:r>
              <a:rPr lang="cs-CZ" dirty="0" smtClean="0"/>
              <a:t>babičky + dědečka). </a:t>
            </a:r>
            <a:r>
              <a:rPr lang="cs-CZ" sz="1900" dirty="0"/>
              <a:t>U neandrtálců pravděpodobně </a:t>
            </a:r>
            <a:r>
              <a:rPr lang="cs-CZ" sz="1900" dirty="0" smtClean="0"/>
              <a:t>prarodiče snad nebyly </a:t>
            </a:r>
            <a:r>
              <a:rPr lang="cs-CZ" sz="1900" dirty="0"/>
              <a:t>kvůli kratšímu věku </a:t>
            </a:r>
            <a:r>
              <a:rPr lang="cs-CZ" sz="1900" dirty="0" smtClean="0"/>
              <a:t>populace, ale klidně mohly být.</a:t>
            </a:r>
            <a:endParaRPr lang="cs-CZ" sz="1900" dirty="0"/>
          </a:p>
          <a:p>
            <a:pPr marL="13716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06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Obálka titulu Základy sociální psycholog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133826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2555776" y="2521093"/>
            <a:ext cx="4824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altLang="cs-CZ" dirty="0"/>
          </a:p>
          <a:p>
            <a:r>
              <a:rPr lang="cs-CZ" altLang="cs-CZ" sz="2400" dirty="0" err="1"/>
              <a:t>Hayesová</a:t>
            </a:r>
            <a:r>
              <a:rPr lang="cs-CZ" altLang="cs-CZ" sz="2400" dirty="0"/>
              <a:t>, N. (2007). </a:t>
            </a:r>
            <a:r>
              <a:rPr lang="cs-CZ" altLang="cs-CZ" sz="2400" i="1" dirty="0"/>
              <a:t>Základy sociální psychologie</a:t>
            </a:r>
            <a:r>
              <a:rPr lang="cs-CZ" altLang="cs-CZ" sz="2400" dirty="0"/>
              <a:t>. Portál: Praha. ISBN: 978-80-262-0534-0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4000" dirty="0"/>
              <a:t>Člověk se nejenom stará o potomky, ale zároveň je také </a:t>
            </a:r>
            <a:r>
              <a:rPr lang="cs-CZ" sz="4000" b="1" dirty="0"/>
              <a:t>učí</a:t>
            </a:r>
            <a:r>
              <a:rPr lang="cs-CZ" sz="4000" dirty="0"/>
              <a:t>. To je mezi živočichy zcela </a:t>
            </a:r>
            <a:r>
              <a:rPr lang="cs-CZ" sz="4000" dirty="0" smtClean="0"/>
              <a:t>ojedinělé!</a:t>
            </a:r>
            <a:endParaRPr lang="cs-CZ" sz="4000" dirty="0"/>
          </a:p>
          <a:p>
            <a:r>
              <a:rPr lang="cs-CZ" sz="4000" dirty="0"/>
              <a:t>Lidé vytvořili </a:t>
            </a:r>
            <a:r>
              <a:rPr lang="cs-CZ" sz="4000" dirty="0" smtClean="0"/>
              <a:t>explicitní kumulativní </a:t>
            </a:r>
            <a:r>
              <a:rPr lang="cs-CZ" sz="4000" b="1" dirty="0"/>
              <a:t>kolektivní paměť </a:t>
            </a:r>
            <a:r>
              <a:rPr lang="cs-CZ" sz="4000" dirty="0"/>
              <a:t>na objevené </a:t>
            </a:r>
            <a:r>
              <a:rPr lang="cs-CZ" sz="4000" dirty="0" smtClean="0"/>
              <a:t>technologie (=kultura). </a:t>
            </a:r>
          </a:p>
          <a:p>
            <a:r>
              <a:rPr lang="cs-CZ" sz="4000" dirty="0" smtClean="0"/>
              <a:t>Šimpanzi </a:t>
            </a:r>
            <a:r>
              <a:rPr lang="cs-CZ" sz="4000" dirty="0"/>
              <a:t>znají jen hrstku technologií a kulturní transmise je u nich velmi pomalá a nejistá. </a:t>
            </a:r>
          </a:p>
          <a:p>
            <a:r>
              <a:rPr lang="cs-CZ" sz="4000" dirty="0" smtClean="0"/>
              <a:t>My,</a:t>
            </a:r>
            <a:r>
              <a:rPr lang="cs-CZ" sz="4000" b="1" dirty="0" smtClean="0"/>
              <a:t> AMH</a:t>
            </a:r>
            <a:r>
              <a:rPr lang="cs-CZ" sz="4000" dirty="0" smtClean="0"/>
              <a:t> (</a:t>
            </a:r>
            <a:r>
              <a:rPr lang="cs-CZ" i="1" dirty="0" err="1" smtClean="0"/>
              <a:t>anatomically</a:t>
            </a:r>
            <a:r>
              <a:rPr lang="cs-CZ" i="1" dirty="0" smtClean="0"/>
              <a:t> </a:t>
            </a:r>
            <a:r>
              <a:rPr lang="cs-CZ" i="1" dirty="0" err="1" smtClean="0"/>
              <a:t>modern</a:t>
            </a:r>
            <a:r>
              <a:rPr lang="cs-CZ" i="1" dirty="0" smtClean="0"/>
              <a:t> </a:t>
            </a:r>
            <a:r>
              <a:rPr lang="cs-CZ" i="1" dirty="0" err="1" smtClean="0"/>
              <a:t>humans</a:t>
            </a:r>
            <a:r>
              <a:rPr lang="cs-CZ" b="1" dirty="0" smtClean="0"/>
              <a:t>)</a:t>
            </a:r>
            <a:r>
              <a:rPr lang="cs-CZ" sz="4000" dirty="0" smtClean="0"/>
              <a:t> jsme mistry </a:t>
            </a:r>
            <a:r>
              <a:rPr lang="cs-CZ" sz="4000" dirty="0"/>
              <a:t>učenlivosti. </a:t>
            </a:r>
          </a:p>
          <a:p>
            <a:pPr marL="118872" indent="0">
              <a:buNone/>
            </a:pPr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852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968" y="1556792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dirty="0"/>
              <a:t>Šimpanzi mají také různé </a:t>
            </a:r>
            <a:r>
              <a:rPr lang="cs-CZ" i="1" dirty="0"/>
              <a:t>kultury</a:t>
            </a:r>
            <a:r>
              <a:rPr lang="cs-CZ" dirty="0"/>
              <a:t>, které si předávají: např. šimpanzi z </a:t>
            </a:r>
            <a:r>
              <a:rPr lang="cs-CZ" dirty="0" err="1"/>
              <a:t>Gombe</a:t>
            </a:r>
            <a:r>
              <a:rPr lang="cs-CZ" dirty="0"/>
              <a:t> používají větvičky, aby s nimi lovili termity; šimpanzi z </a:t>
            </a:r>
            <a:r>
              <a:rPr lang="cs-CZ" dirty="0" err="1"/>
              <a:t>Bossou</a:t>
            </a:r>
            <a:r>
              <a:rPr lang="cs-CZ" dirty="0"/>
              <a:t> zase používají kameny k rozbíjení ořechů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err="1" smtClean="0"/>
              <a:t>Meziskupinová</a:t>
            </a:r>
            <a:r>
              <a:rPr lang="cs-CZ" dirty="0" smtClean="0"/>
              <a:t> transmise kultury je však velmi omezená.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136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the cultures of chimpanze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52528" cy="65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25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U </a:t>
            </a:r>
            <a:r>
              <a:rPr lang="cs-CZ" dirty="0"/>
              <a:t>šimpanzů se </a:t>
            </a:r>
            <a:r>
              <a:rPr lang="cs-CZ" dirty="0"/>
              <a:t>výchovy (cca 4 roky) </a:t>
            </a:r>
            <a:r>
              <a:rPr lang="cs-CZ" dirty="0"/>
              <a:t>účastní pouze </a:t>
            </a:r>
            <a:r>
              <a:rPr lang="cs-CZ" b="1" dirty="0"/>
              <a:t>matky</a:t>
            </a:r>
            <a:r>
              <a:rPr lang="cs-CZ" dirty="0"/>
              <a:t>. Samci pouze zajišťují matkám s dětmi ochranu a přístup ke zdrojům potravy.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Děti se učí pouze </a:t>
            </a:r>
            <a:r>
              <a:rPr lang="cs-CZ" b="1" dirty="0"/>
              <a:t>observačním učením </a:t>
            </a:r>
            <a:r>
              <a:rPr lang="cs-CZ" dirty="0"/>
              <a:t>(tj. pozorováním). Matky nikdy svoje děti neučí: neukazují jim pohyby, aby to pochopily; nepodají jim vhodný kámen k louskání; nevytvarují jim ruku tak, aby dobře provedla pohyb. Pouze jim umožňují, aby se dívaly. </a:t>
            </a: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Takto se šimpanzi naučí jakž </a:t>
            </a:r>
            <a:r>
              <a:rPr lang="cs-CZ" dirty="0"/>
              <a:t>takž </a:t>
            </a:r>
            <a:r>
              <a:rPr lang="cs-CZ" dirty="0"/>
              <a:t>louskat ořechy po </a:t>
            </a:r>
            <a:r>
              <a:rPr lang="cs-CZ" dirty="0"/>
              <a:t>třech až pěti letech! </a:t>
            </a:r>
            <a:endParaRPr lang="cs-CZ" dirty="0" smtClean="0"/>
          </a:p>
          <a:p>
            <a:pPr marL="118872" indent="0">
              <a:buNone/>
            </a:pPr>
            <a:r>
              <a:rPr lang="cs-CZ" b="1" dirty="0" smtClean="0"/>
              <a:t>Dospělí šimpanzi nevěnují </a:t>
            </a:r>
            <a:r>
              <a:rPr lang="cs-CZ" b="1" dirty="0"/>
              <a:t>pozornost mladým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065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Člověk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U lidí je tomu </a:t>
            </a:r>
            <a:r>
              <a:rPr lang="cs-CZ" dirty="0" smtClean="0"/>
              <a:t>zcela jinak! </a:t>
            </a:r>
            <a:r>
              <a:rPr lang="cs-CZ" dirty="0"/>
              <a:t>Základní lidskou adaptací je </a:t>
            </a:r>
            <a:r>
              <a:rPr lang="cs-CZ" b="1" dirty="0"/>
              <a:t>vyučování (socializace) dětí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Učitelé jsou profesní skupinou, která přejala část socializace od rodičů na svá bedra. Učitelé jsou profesionálové v </a:t>
            </a:r>
            <a:r>
              <a:rPr lang="cs-CZ" dirty="0" smtClean="0"/>
              <a:t>socializaci dané věkové skupiny.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64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sz="2800" dirty="0"/>
              <a:t>Šimpanzí matky svoje děti nikdy neplísní, nebijí ani je nezanedbávají. </a:t>
            </a:r>
          </a:p>
          <a:p>
            <a:pPr marL="118872" indent="0">
              <a:buNone/>
            </a:pPr>
            <a:r>
              <a:rPr lang="cs-CZ" sz="2800" b="1" dirty="0"/>
              <a:t>Ale (!) </a:t>
            </a:r>
            <a:r>
              <a:rPr lang="cs-CZ" sz="2800" dirty="0" smtClean="0"/>
              <a:t>nepoužívají </a:t>
            </a:r>
            <a:r>
              <a:rPr lang="cs-CZ" sz="2800" dirty="0"/>
              <a:t>v takové míře jako člověk pozitivní ujištění (</a:t>
            </a:r>
            <a:r>
              <a:rPr lang="cs-CZ" sz="2800" b="1" dirty="0"/>
              <a:t>pochvalu</a:t>
            </a:r>
            <a:r>
              <a:rPr lang="cs-CZ" sz="2800" dirty="0" smtClean="0"/>
              <a:t>). Lidské dítě je závislé na pochvale (srov. metoda Kopřivových).</a:t>
            </a:r>
            <a:endParaRPr lang="cs-CZ" sz="2800" dirty="0"/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 smtClean="0"/>
              <a:t>Šimpanzí děti (v noci) nepláčou. Šimpanzí děti to nepotřebují, protože jsou s matkou neustále (do 3 měsíců na ní stále visí).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206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095551"/>
            <a:ext cx="8820472" cy="57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10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pt-BR" dirty="0"/>
              <a:t>Socializace </a:t>
            </a:r>
            <a:r>
              <a:rPr lang="pt-BR" b="1" i="1" dirty="0"/>
              <a:t>primární</a:t>
            </a:r>
            <a:r>
              <a:rPr lang="pt-BR" dirty="0"/>
              <a:t> (raná</a:t>
            </a:r>
            <a:r>
              <a:rPr lang="cs-CZ" dirty="0"/>
              <a:t>, v rodině, cca do 3. roku</a:t>
            </a:r>
            <a:r>
              <a:rPr lang="pt-BR" dirty="0"/>
              <a:t>) a </a:t>
            </a:r>
            <a:r>
              <a:rPr lang="pt-BR" b="1" i="1" dirty="0"/>
              <a:t>sekundární</a:t>
            </a:r>
            <a:r>
              <a:rPr lang="pt-BR" dirty="0"/>
              <a:t> (</a:t>
            </a:r>
            <a:r>
              <a:rPr lang="cs-CZ" dirty="0"/>
              <a:t>mezi vrstevníky, ve škole, v zaměstnání, od 3 let dále</a:t>
            </a:r>
            <a:r>
              <a:rPr lang="pt-BR" dirty="0"/>
              <a:t>)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Socializace probíhá kvůli vrozenému pudu k </a:t>
            </a:r>
            <a:r>
              <a:rPr lang="cs-CZ" b="1" i="1" dirty="0"/>
              <a:t>vazbě</a:t>
            </a:r>
            <a:r>
              <a:rPr lang="cs-CZ" dirty="0"/>
              <a:t> (srov. </a:t>
            </a:r>
            <a:r>
              <a:rPr lang="cs-CZ" b="1" i="1" dirty="0" err="1"/>
              <a:t>attachment</a:t>
            </a:r>
            <a:r>
              <a:rPr lang="cs-CZ" b="1" dirty="0"/>
              <a:t> </a:t>
            </a:r>
            <a:r>
              <a:rPr lang="cs-CZ" b="1" i="1" dirty="0" err="1"/>
              <a:t>theory</a:t>
            </a:r>
            <a:r>
              <a:rPr lang="cs-CZ" b="1" dirty="0"/>
              <a:t>; citová vazba </a:t>
            </a:r>
            <a:r>
              <a:rPr lang="cs-CZ" dirty="0"/>
              <a:t>a </a:t>
            </a:r>
            <a:r>
              <a:rPr lang="cs-CZ" b="1" dirty="0"/>
              <a:t>J. </a:t>
            </a:r>
            <a:r>
              <a:rPr lang="cs-CZ" b="1" dirty="0" err="1"/>
              <a:t>Bowlby</a:t>
            </a:r>
            <a:r>
              <a:rPr lang="cs-CZ" dirty="0"/>
              <a:t>).</a:t>
            </a:r>
          </a:p>
          <a:p>
            <a:pPr marL="137160" indent="0">
              <a:buNone/>
            </a:pPr>
            <a:r>
              <a:rPr lang="cs-CZ" dirty="0"/>
              <a:t>Ke zdárné socializaci může dojít v případě, že dítě během 1. roku získá ke svému okolí důvěru.</a:t>
            </a:r>
          </a:p>
          <a:p>
            <a:pPr marL="137160" indent="0">
              <a:buNone/>
            </a:pPr>
            <a:r>
              <a:rPr lang="cs-CZ" dirty="0"/>
              <a:t>Dítě si pak osvojuje způsoby chování (návyky), mateřský jazyk, hodnoty, různé modely a obrazy světa a věcí v něm.</a:t>
            </a:r>
          </a:p>
          <a:p>
            <a:pPr marL="137160" indent="0">
              <a:buNone/>
            </a:pPr>
            <a:r>
              <a:rPr lang="cs-CZ" dirty="0"/>
              <a:t>Důvěru získává především skrze mateřský objekt. Již přístup ke kojenci (kojení, první hry a hračky, oblékání) má proto zásadní sociální rozměr!</a:t>
            </a:r>
          </a:p>
          <a:p>
            <a:pPr marL="137160" indent="0">
              <a:buNone/>
            </a:pPr>
            <a:r>
              <a:rPr lang="cs-CZ" dirty="0"/>
              <a:t>Srov. rozvinutí </a:t>
            </a:r>
            <a:r>
              <a:rPr lang="cs-CZ" i="1" dirty="0"/>
              <a:t>důvěry</a:t>
            </a:r>
            <a:r>
              <a:rPr lang="cs-CZ" dirty="0"/>
              <a:t> (a další fáze vývoje) u </a:t>
            </a:r>
            <a:r>
              <a:rPr lang="cs-CZ" b="1" dirty="0"/>
              <a:t>E. </a:t>
            </a:r>
            <a:r>
              <a:rPr lang="cs-CZ" b="1" dirty="0" err="1"/>
              <a:t>Eriksona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001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cs-CZ" dirty="0"/>
              <a:t>Aktéři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cs-CZ" b="1" dirty="0"/>
              <a:t>Rodina</a:t>
            </a:r>
            <a:r>
              <a:rPr lang="cs-CZ" dirty="0"/>
              <a:t> – dává základy sociálního života</a:t>
            </a:r>
            <a:endParaRPr lang="cs-CZ" b="1" dirty="0"/>
          </a:p>
          <a:p>
            <a:r>
              <a:rPr lang="cs-CZ" b="1" dirty="0"/>
              <a:t>Škola</a:t>
            </a:r>
            <a:r>
              <a:rPr lang="cs-CZ" dirty="0"/>
              <a:t> – předává další, většinou vědecké a nesamozřejmé znalosti o světě a dovednosti.</a:t>
            </a:r>
          </a:p>
          <a:p>
            <a:endParaRPr lang="cs-CZ" b="1" dirty="0"/>
          </a:p>
          <a:p>
            <a:r>
              <a:rPr lang="cs-CZ" b="1" dirty="0"/>
              <a:t>Vrstevníci</a:t>
            </a:r>
            <a:r>
              <a:rPr lang="cs-CZ" dirty="0"/>
              <a:t> (resp. přátelé) – tvoří </a:t>
            </a:r>
            <a:r>
              <a:rPr lang="cs-CZ" i="1" dirty="0"/>
              <a:t>centrum</a:t>
            </a:r>
            <a:r>
              <a:rPr lang="cs-CZ" dirty="0"/>
              <a:t> sociálního světa jedince.</a:t>
            </a:r>
          </a:p>
          <a:p>
            <a:r>
              <a:rPr lang="cs-CZ" b="1" dirty="0"/>
              <a:t>Tvůrci v masových médiích </a:t>
            </a:r>
            <a:r>
              <a:rPr lang="cs-CZ" dirty="0"/>
              <a:t>– vytváří </a:t>
            </a:r>
            <a:r>
              <a:rPr lang="cs-CZ" i="1" dirty="0"/>
              <a:t>kontext</a:t>
            </a:r>
            <a:r>
              <a:rPr lang="cs-CZ" dirty="0"/>
              <a:t> sociálního světa jedince (písaři, spisovatelé, umělci, hvězdy, vládci, </a:t>
            </a:r>
            <a:r>
              <a:rPr lang="cs-CZ" dirty="0" smtClean="0"/>
              <a:t>státy, majitelé médií </a:t>
            </a:r>
            <a:r>
              <a:rPr lang="cs-CZ" dirty="0"/>
              <a:t>atd.).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040" y="3933056"/>
            <a:ext cx="8229600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73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Základním sociálním činitelem jsou rodiče a jejich rodiny. V tradičních společnostech učí děti rodiče, celý kmen a specificky je učí (</a:t>
            </a:r>
            <a:r>
              <a:rPr lang="cs-CZ" dirty="0" smtClean="0"/>
              <a:t>při iniciaci) </a:t>
            </a:r>
            <a:r>
              <a:rPr lang="cs-CZ" dirty="0"/>
              <a:t>stařešina/šaman.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V moderní společnosti neučí děti většině rozvinutých poznatků rodiče (neumí ani?), ale učitelé! Dítě/člověk je ve škole (v ČR):3+9+4+5 let. </a:t>
            </a:r>
          </a:p>
          <a:p>
            <a:pPr marL="137160" indent="0">
              <a:buNone/>
            </a:pPr>
            <a:r>
              <a:rPr lang="cs-CZ" dirty="0"/>
              <a:t>Ergo: </a:t>
            </a:r>
            <a:r>
              <a:rPr lang="cs-CZ" b="1" dirty="0"/>
              <a:t>role učitelů v kultuře je zcela klíčová!</a:t>
            </a:r>
          </a:p>
          <a:p>
            <a:pPr marL="137160" indent="0">
              <a:buNone/>
            </a:pPr>
            <a:r>
              <a:rPr lang="cs-CZ" dirty="0"/>
              <a:t>Srov. rozdílnost různých kultur a roli a formu vzdělávání v nich!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8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Přednáška</a:t>
            </a:r>
            <a:r>
              <a:rPr lang="cs-CZ" dirty="0"/>
              <a:t>: Písemný test na 60%, tj. 12/20. </a:t>
            </a:r>
          </a:p>
          <a:p>
            <a:pPr>
              <a:buNone/>
            </a:pPr>
            <a:r>
              <a:rPr lang="cs-CZ" b="1" dirty="0"/>
              <a:t>Seminář</a:t>
            </a:r>
            <a:r>
              <a:rPr lang="cs-CZ" dirty="0"/>
              <a:t>: aktivní účast </a:t>
            </a:r>
            <a:r>
              <a:rPr lang="cs-CZ" dirty="0" smtClean="0"/>
              <a:t>(</a:t>
            </a:r>
            <a:r>
              <a:rPr lang="cs-CZ" dirty="0" err="1" smtClean="0"/>
              <a:t>max</a:t>
            </a:r>
            <a:r>
              <a:rPr lang="cs-CZ" dirty="0" smtClean="0"/>
              <a:t> 1 </a:t>
            </a:r>
            <a:r>
              <a:rPr lang="cs-CZ" dirty="0"/>
              <a:t>neomluvená absence).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232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genů 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v podnětném prostředí se naučí mnohem více než v nepodnětném.</a:t>
            </a:r>
          </a:p>
          <a:p>
            <a:pPr marL="118872" indent="0">
              <a:buNone/>
            </a:pPr>
            <a:r>
              <a:rPr lang="cs-CZ" dirty="0"/>
              <a:t>Na druhou stranu tu jsou určité limity: např. dítě s DS má svoje limity i ve velmi podnětném prostředí.</a:t>
            </a:r>
          </a:p>
        </p:txBody>
      </p:sp>
    </p:spTree>
    <p:extLst>
      <p:ext uri="{BB962C8B-B14F-4D97-AF65-F5344CB8AC3E}">
        <p14:creationId xmlns:p14="http://schemas.microsoft.com/office/powerpoint/2010/main" val="1707678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" y="765044"/>
            <a:ext cx="8579296" cy="57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8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16" y="1408176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300" dirty="0"/>
              <a:t>Socializaci nelze chápat jen jako  jednosměrný </a:t>
            </a:r>
            <a:r>
              <a:rPr lang="cs-CZ" sz="2300" b="1" dirty="0"/>
              <a:t>receptivní</a:t>
            </a:r>
            <a:r>
              <a:rPr lang="cs-CZ" sz="2300" dirty="0"/>
              <a:t> proces, kdy se do dítěte nalévá kultura. Socializace má </a:t>
            </a:r>
            <a:r>
              <a:rPr lang="cs-CZ" sz="2300" b="1" dirty="0"/>
              <a:t>dva póly </a:t>
            </a:r>
            <a:r>
              <a:rPr lang="cs-CZ" sz="2300" dirty="0"/>
              <a:t>(receptivní a distribuční</a:t>
            </a:r>
            <a:r>
              <a:rPr lang="cs-CZ" sz="2300" dirty="0" smtClean="0"/>
              <a:t>). </a:t>
            </a:r>
          </a:p>
          <a:p>
            <a:pPr marL="118872" indent="0">
              <a:buNone/>
            </a:pPr>
            <a:endParaRPr lang="cs-CZ" sz="2300" dirty="0" smtClean="0"/>
          </a:p>
          <a:p>
            <a:pPr marL="118872" indent="0">
              <a:buNone/>
            </a:pPr>
            <a:r>
              <a:rPr lang="cs-CZ" sz="2300" dirty="0" smtClean="0"/>
              <a:t>I dítě (zdánlivě pasivní při socializaci) </a:t>
            </a:r>
            <a:r>
              <a:rPr lang="cs-CZ" sz="2300" dirty="0"/>
              <a:t>je od prvního dne narození samo velmi významným sociálním činitelem – srov. narození dítěte a změna celého partnerského (nyní již rodinného) života! Vše se točí kolem dítěte! Místo, věci, strava, spaní, styk s ostatními atd</a:t>
            </a:r>
            <a:r>
              <a:rPr lang="cs-CZ" sz="2300" dirty="0" smtClean="0"/>
              <a:t>. Všechno.</a:t>
            </a:r>
            <a:endParaRPr lang="cs-CZ" sz="2300" dirty="0"/>
          </a:p>
          <a:p>
            <a:pPr marL="118872" indent="0">
              <a:buNone/>
            </a:pPr>
            <a:r>
              <a:rPr lang="cs-CZ" sz="2300" dirty="0"/>
              <a:t>+ Dítě se často velmi silně bouří proti socializačním postupům: chtějí víc/méně mléka, strava jim ne/chutná, za někým nepůjdou, něco je nudí,  </a:t>
            </a:r>
            <a:r>
              <a:rPr lang="cs-CZ" sz="2300" b="1" dirty="0"/>
              <a:t>chtějí být občas neposlušné </a:t>
            </a:r>
            <a:r>
              <a:rPr lang="cs-CZ" sz="2300" dirty="0"/>
              <a:t>(srov. Freudovu teorii dynamiky osobnosti založenou na konfliktu id x </a:t>
            </a:r>
            <a:r>
              <a:rPr lang="cs-CZ" sz="2300" dirty="0" smtClean="0"/>
              <a:t>superego). Tím </a:t>
            </a:r>
            <a:r>
              <a:rPr lang="cs-CZ" sz="2300" dirty="0"/>
              <a:t>si dítě buduje </a:t>
            </a:r>
            <a:r>
              <a:rPr lang="cs-CZ" sz="2300" b="1" dirty="0" smtClean="0"/>
              <a:t>autonomii</a:t>
            </a:r>
            <a:r>
              <a:rPr lang="cs-CZ" sz="2300" dirty="0"/>
              <a:t> </a:t>
            </a:r>
            <a:r>
              <a:rPr lang="cs-CZ" sz="2300" dirty="0" smtClean="0"/>
              <a:t>i identitu</a:t>
            </a:r>
            <a:r>
              <a:rPr lang="cs-CZ" sz="2300" dirty="0" smtClean="0"/>
              <a:t>. 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775975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Sociálnost lidského vývoje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5333193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000" dirty="0"/>
              <a:t>Všechny mezníky lidské ontogeneze mají svůj sociální rozměr (!):</a:t>
            </a:r>
          </a:p>
          <a:p>
            <a:r>
              <a:rPr lang="cs-CZ" sz="2000" b="1" dirty="0"/>
              <a:t>početí</a:t>
            </a:r>
          </a:p>
          <a:p>
            <a:r>
              <a:rPr lang="cs-CZ" sz="2000" b="1" dirty="0"/>
              <a:t>narození</a:t>
            </a:r>
          </a:p>
          <a:p>
            <a:r>
              <a:rPr lang="cs-CZ" sz="2000" dirty="0"/>
              <a:t>umí chodit, umí … tisíc věcí (srov. lidské chválení)</a:t>
            </a:r>
          </a:p>
          <a:p>
            <a:r>
              <a:rPr lang="cs-CZ" sz="2000" b="1" dirty="0"/>
              <a:t>umí mluvit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školky</a:t>
            </a:r>
            <a:r>
              <a:rPr lang="cs-CZ" sz="2000" dirty="0"/>
              <a:t> (nároky instituce – různé nároky v různých zemích)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školy</a:t>
            </a:r>
            <a:r>
              <a:rPr lang="cs-CZ" sz="2000" dirty="0"/>
              <a:t> (nároky instituce)</a:t>
            </a:r>
          </a:p>
          <a:p>
            <a:r>
              <a:rPr lang="cs-CZ" sz="2000" b="1" dirty="0"/>
              <a:t>puberta</a:t>
            </a:r>
            <a:r>
              <a:rPr lang="cs-CZ" sz="2000" dirty="0"/>
              <a:t> – nově působí pohlavní pud; první veřejný partnerský svazek a </a:t>
            </a:r>
            <a:r>
              <a:rPr lang="cs-CZ" sz="2000" dirty="0" smtClean="0"/>
              <a:t>někdy i první </a:t>
            </a:r>
            <a:r>
              <a:rPr lang="cs-CZ" sz="2000" dirty="0"/>
              <a:t>pohlavní styk; vývoj vztahu: zamilování, vztah, dlouhodobý vztah.</a:t>
            </a:r>
          </a:p>
          <a:p>
            <a:r>
              <a:rPr lang="cs-CZ" sz="2000" b="1" dirty="0"/>
              <a:t>adolescence</a:t>
            </a:r>
            <a:r>
              <a:rPr lang="cs-CZ" sz="2000" dirty="0"/>
              <a:t> – resp. právní dospělost, tj. zodpovědnost; ekonomická dospělost, tj. ekonomická nezávislost; aj.</a:t>
            </a:r>
          </a:p>
          <a:p>
            <a:r>
              <a:rPr lang="cs-CZ" sz="2000" b="1" dirty="0"/>
              <a:t>dospělost</a:t>
            </a:r>
            <a:r>
              <a:rPr lang="cs-CZ" sz="2000" dirty="0"/>
              <a:t> (od založení vlastní rodiny) - asi nejdelší období, tudíž obsahuje  obrovské změny, které se uvnitř jednoho období odehrávají.</a:t>
            </a:r>
          </a:p>
          <a:p>
            <a:r>
              <a:rPr lang="cs-CZ" sz="2000" b="1" dirty="0"/>
              <a:t>stáří</a:t>
            </a:r>
            <a:r>
              <a:rPr lang="cs-CZ" sz="2000" dirty="0"/>
              <a:t> (od desintegrace těla?) </a:t>
            </a:r>
          </a:p>
          <a:p>
            <a:r>
              <a:rPr lang="cs-CZ" sz="2000" dirty="0"/>
              <a:t>I </a:t>
            </a:r>
            <a:r>
              <a:rPr lang="cs-CZ" sz="2000" b="1" dirty="0"/>
              <a:t>smrt</a:t>
            </a:r>
            <a:r>
              <a:rPr lang="cs-CZ" sz="2000" dirty="0"/>
              <a:t> je slavena velkolepou oslavou! A hrob je označen viditelně, často i s obrazem zemřelého. Drazí zesnulí žijí v našich pamětech a příbězích dál.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74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F331F-E2ED-4F60-A5A6-3FC6108A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Kanály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9ED300-EE1D-4094-ADD6-6D47D9D6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Neverbální komunikace </a:t>
            </a:r>
            <a:r>
              <a:rPr lang="cs-CZ" dirty="0"/>
              <a:t>(chování, jednání, projev) – první druh komunikace! Komunikace </a:t>
            </a:r>
            <a:r>
              <a:rPr lang="cs-CZ" b="1" dirty="0"/>
              <a:t>činem</a:t>
            </a:r>
            <a:r>
              <a:rPr lang="cs-CZ" dirty="0"/>
              <a:t>, resp. chováním.</a:t>
            </a:r>
          </a:p>
          <a:p>
            <a:r>
              <a:rPr lang="cs-CZ" b="1" dirty="0"/>
              <a:t>Verbální komunikace </a:t>
            </a:r>
            <a:r>
              <a:rPr lang="cs-CZ" dirty="0"/>
              <a:t>(moderní druhy komunikace </a:t>
            </a:r>
            <a:r>
              <a:rPr lang="cs-CZ" dirty="0" err="1"/>
              <a:t>vizuo-skripturální</a:t>
            </a:r>
            <a:r>
              <a:rPr lang="cs-CZ" dirty="0"/>
              <a:t>).</a:t>
            </a:r>
            <a:endParaRPr lang="cs-CZ" b="1" dirty="0"/>
          </a:p>
          <a:p>
            <a:r>
              <a:rPr lang="cs-CZ" dirty="0"/>
              <a:t>Komunikace </a:t>
            </a:r>
            <a:r>
              <a:rPr lang="cs-CZ" b="1" dirty="0"/>
              <a:t>artefakty</a:t>
            </a:r>
            <a:r>
              <a:rPr lang="cs-CZ" dirty="0"/>
              <a:t> (prestižní předměty, uniforma, snubní prsten, šperky…).</a:t>
            </a:r>
          </a:p>
          <a:p>
            <a:r>
              <a:rPr lang="cs-CZ" b="1" dirty="0"/>
              <a:t>Masová média </a:t>
            </a:r>
            <a:r>
              <a:rPr lang="cs-CZ" dirty="0"/>
              <a:t>(knihy, učebnice, televize, internetové stránky, oděv aj.).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5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47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/>
              <a:t>SZZ</a:t>
            </a:r>
            <a:r>
              <a:rPr lang="cs-CZ" dirty="0"/>
              <a:t> – mnoho otázek se týká soc. psychologie !</a:t>
            </a:r>
          </a:p>
          <a:p>
            <a:pPr>
              <a:buNone/>
            </a:pPr>
            <a:r>
              <a:rPr lang="cs-CZ" dirty="0"/>
              <a:t>Test ze </a:t>
            </a:r>
            <a:r>
              <a:rPr lang="cs-CZ" dirty="0" err="1"/>
              <a:t>SocPs</a:t>
            </a:r>
            <a:r>
              <a:rPr lang="cs-CZ" dirty="0"/>
              <a:t> naprosto neodpovídá SZZ, protože ten testuje pouze základní znalosti a mírně jejich aplikaci! </a:t>
            </a:r>
          </a:p>
          <a:p>
            <a:pPr>
              <a:buNone/>
            </a:pPr>
            <a:r>
              <a:rPr lang="cs-CZ" dirty="0"/>
              <a:t>Tj. na SZZ se nelze učit jako na test ze </a:t>
            </a:r>
            <a:r>
              <a:rPr lang="cs-CZ" dirty="0" err="1"/>
              <a:t>SocPs</a:t>
            </a:r>
            <a:r>
              <a:rPr lang="cs-CZ" dirty="0"/>
              <a:t>!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Nejde o to osvojit si právě a jenom obsah přednášek, </a:t>
            </a:r>
            <a:r>
              <a:rPr lang="cs-CZ" b="1" dirty="0"/>
              <a:t>ALE</a:t>
            </a:r>
            <a:r>
              <a:rPr lang="cs-CZ" dirty="0"/>
              <a:t> naučit se přemýšlet psychologicky a rozumět a kriticky hodnotit a používat psychologické informace.</a:t>
            </a:r>
          </a:p>
          <a:p>
            <a:pPr marL="118872" indent="0">
              <a:buNone/>
            </a:pPr>
            <a:r>
              <a:rPr lang="cs-CZ" dirty="0"/>
              <a:t>K tomu je nutné přečíst alespoň jednu učebnici.</a:t>
            </a:r>
          </a:p>
        </p:txBody>
      </p:sp>
    </p:spTree>
    <p:extLst>
      <p:ext uri="{BB962C8B-B14F-4D97-AF65-F5344CB8AC3E}">
        <p14:creationId xmlns:p14="http://schemas.microsoft.com/office/powerpoint/2010/main" val="153007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bloom's taxonomy revis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62"/>
            <a:ext cx="8315867" cy="46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8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Znalost sociální psychologie je pro učitele klíčová: </a:t>
            </a:r>
            <a:r>
              <a:rPr lang="cs-CZ" b="1" dirty="0"/>
              <a:t>musí</a:t>
            </a:r>
            <a:r>
              <a:rPr lang="cs-CZ" dirty="0"/>
              <a:t> rozumět sobě a </a:t>
            </a:r>
            <a:r>
              <a:rPr lang="cs-CZ" b="1" dirty="0"/>
              <a:t>musí</a:t>
            </a:r>
            <a:r>
              <a:rPr lang="cs-CZ" dirty="0"/>
              <a:t> rozumět druhým (žákům).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Psychologie člověka by pro moderního učitele měla být základem, ze kterého dále uvažuje všechny ostatní kroky vzdělávacího procesu: pedagogiku, didaktiku, vlastní obor.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47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 a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5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Učitel by měl každou třídu dobře znát jak po stránce </a:t>
            </a:r>
            <a:r>
              <a:rPr lang="cs-CZ" b="1" dirty="0"/>
              <a:t>osobnostní</a:t>
            </a:r>
            <a:r>
              <a:rPr lang="cs-CZ" dirty="0"/>
              <a:t> (každého </a:t>
            </a:r>
            <a:r>
              <a:rPr lang="cs-CZ" dirty="0" smtClean="0"/>
              <a:t>žáka, rodinnou situaci žáků) </a:t>
            </a:r>
            <a:r>
              <a:rPr lang="cs-CZ" dirty="0"/>
              <a:t>tak po stránce </a:t>
            </a:r>
            <a:r>
              <a:rPr lang="cs-CZ" b="1" dirty="0"/>
              <a:t>sociálně-psychologické </a:t>
            </a:r>
            <a:r>
              <a:rPr lang="cs-CZ" dirty="0"/>
              <a:t>(znát všechny jménem, </a:t>
            </a:r>
            <a:r>
              <a:rPr lang="cs-CZ" b="1" dirty="0"/>
              <a:t>znát soc. procesy a jevy</a:t>
            </a:r>
            <a:r>
              <a:rPr lang="cs-CZ" dirty="0"/>
              <a:t>, soc. </a:t>
            </a:r>
            <a:r>
              <a:rPr lang="cs-CZ" b="1" dirty="0"/>
              <a:t>systém třídy </a:t>
            </a:r>
            <a:r>
              <a:rPr lang="cs-CZ" dirty="0"/>
              <a:t>a jednotlivé žáky). </a:t>
            </a:r>
          </a:p>
          <a:p>
            <a:pPr marL="118872" indent="0">
              <a:buNone/>
            </a:pPr>
            <a:r>
              <a:rPr lang="cs-CZ" dirty="0"/>
              <a:t>Aktivita: Co vím o sourozencích svých žáků? O koníčcích, o zaměstnání rodičů…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2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13080</TotalTime>
  <Words>2921</Words>
  <Application>Microsoft Office PowerPoint</Application>
  <PresentationFormat>Předvádění na obrazovce (4:3)</PresentationFormat>
  <Paragraphs>225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Arial</vt:lpstr>
      <vt:lpstr>Corbel</vt:lpstr>
      <vt:lpstr>Wingdings</vt:lpstr>
      <vt:lpstr>Wingdings 2</vt:lpstr>
      <vt:lpstr>Wingdings 3</vt:lpstr>
      <vt:lpstr>Modul</vt:lpstr>
      <vt:lpstr>Sociální psychologie 1 Socializace</vt:lpstr>
      <vt:lpstr>Podmínky ukončení:</vt:lpstr>
      <vt:lpstr>Doporučená studijní literatura:</vt:lpstr>
      <vt:lpstr>Doporučená studijní literatura:</vt:lpstr>
      <vt:lpstr>Prezentace aplikace PowerPoint</vt:lpstr>
      <vt:lpstr>Prezentace aplikace PowerPoint</vt:lpstr>
      <vt:lpstr>Prezentace aplikace PowerPoint</vt:lpstr>
      <vt:lpstr>Prezentace aplikace PowerPoint</vt:lpstr>
      <vt:lpstr>Učitel a sociální psychologie</vt:lpstr>
      <vt:lpstr>Prezentace aplikace PowerPoint</vt:lpstr>
      <vt:lpstr>Definice sociální psychologie</vt:lpstr>
      <vt:lpstr>Definice</vt:lpstr>
      <vt:lpstr>Sylabus přednášek </vt:lpstr>
      <vt:lpstr>1. SOCIALIZACE</vt:lpstr>
      <vt:lpstr>Co se dozvíte?</vt:lpstr>
      <vt:lpstr>Socializace: co to je?</vt:lpstr>
      <vt:lpstr>Socializace: co to je?</vt:lpstr>
      <vt:lpstr>Prezentace aplikace PowerPoint</vt:lpstr>
      <vt:lpstr>Místo sociálnosti ve vývoji</vt:lpstr>
      <vt:lpstr>Model socializace  v mezikulturní psychologii</vt:lpstr>
      <vt:lpstr>Prezentace aplikace PowerPoint</vt:lpstr>
      <vt:lpstr>Evoluce sociálnosti</vt:lpstr>
      <vt:lpstr>Evoluce sociálnosti</vt:lpstr>
      <vt:lpstr>Evoluce sociálnosti: rodičovství</vt:lpstr>
      <vt:lpstr>Rozdíly mezi člověkem a ostatními primáty: pohled komparativní psychologie</vt:lpstr>
      <vt:lpstr>Prezentace aplikace PowerPoint</vt:lpstr>
      <vt:lpstr>Lidský mozek – proč je tak velký?</vt:lpstr>
      <vt:lpstr>Prezentace aplikace PowerPoint</vt:lpstr>
      <vt:lpstr>Sociální mozek 1 </vt:lpstr>
      <vt:lpstr>Social brain hypothesis</vt:lpstr>
      <vt:lpstr>Prezentace aplikace PowerPoint</vt:lpstr>
      <vt:lpstr>Sociální mozek 2 </vt:lpstr>
      <vt:lpstr>Rozdíly mezi člověkem a šimpanzi (dle Matsuzawa, 2012)</vt:lpstr>
      <vt:lpstr>Rozdíly mezi člověkem a šimpanzi </vt:lpstr>
      <vt:lpstr>Rozdíly mezi člověkem a šimpanzi </vt:lpstr>
      <vt:lpstr>Evoluce lidského uspořádání rodiny</vt:lpstr>
      <vt:lpstr>Rozdíly mezi člověkem a ostatními primáty</vt:lpstr>
      <vt:lpstr>Prezentace aplikace PowerPoint</vt:lpstr>
      <vt:lpstr>Schopnost učit se u člověka</vt:lpstr>
      <vt:lpstr>Rozdíly mezi člověkem a šimpanzi </vt:lpstr>
      <vt:lpstr>Rozdíly mezi člověkem a šimpanzi </vt:lpstr>
      <vt:lpstr>Prezentace aplikace PowerPoint</vt:lpstr>
      <vt:lpstr>Prezentace aplikace PowerPoint</vt:lpstr>
      <vt:lpstr>Člověk </vt:lpstr>
      <vt:lpstr>Rozdíly mezi člověkem a šimpanzi </vt:lpstr>
      <vt:lpstr>Prezentace aplikace PowerPoint</vt:lpstr>
      <vt:lpstr>Socializace</vt:lpstr>
      <vt:lpstr>Aktéři socializace</vt:lpstr>
      <vt:lpstr>Prezentace aplikace PowerPoint</vt:lpstr>
      <vt:lpstr>Vliv genů a prostředí</vt:lpstr>
      <vt:lpstr>Prezentace aplikace PowerPoint</vt:lpstr>
      <vt:lpstr>Socializace</vt:lpstr>
      <vt:lpstr>Sociálnost lidského vývoje</vt:lpstr>
      <vt:lpstr>Kanály socializace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261</cp:revision>
  <dcterms:created xsi:type="dcterms:W3CDTF">2015-10-20T07:43:33Z</dcterms:created>
  <dcterms:modified xsi:type="dcterms:W3CDTF">2020-02-11T14:29:42Z</dcterms:modified>
</cp:coreProperties>
</file>