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8"/>
  </p:notesMasterIdLst>
  <p:sldIdLst>
    <p:sldId id="256" r:id="rId2"/>
    <p:sldId id="257" r:id="rId3"/>
    <p:sldId id="305" r:id="rId4"/>
    <p:sldId id="302" r:id="rId5"/>
    <p:sldId id="303" r:id="rId6"/>
    <p:sldId id="304" r:id="rId7"/>
    <p:sldId id="286" r:id="rId8"/>
    <p:sldId id="307" r:id="rId9"/>
    <p:sldId id="306" r:id="rId10"/>
    <p:sldId id="308" r:id="rId11"/>
    <p:sldId id="309" r:id="rId12"/>
    <p:sldId id="310" r:id="rId13"/>
    <p:sldId id="292" r:id="rId14"/>
    <p:sldId id="311" r:id="rId15"/>
    <p:sldId id="288" r:id="rId16"/>
    <p:sldId id="285" r:id="rId17"/>
    <p:sldId id="284" r:id="rId18"/>
    <p:sldId id="312" r:id="rId19"/>
    <p:sldId id="287" r:id="rId20"/>
    <p:sldId id="313" r:id="rId21"/>
    <p:sldId id="314" r:id="rId22"/>
    <p:sldId id="315" r:id="rId23"/>
    <p:sldId id="318" r:id="rId24"/>
    <p:sldId id="290" r:id="rId25"/>
    <p:sldId id="316" r:id="rId26"/>
    <p:sldId id="31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02E9-F404-470D-A314-87A44F18C19B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D343F-A485-485D-AECA-228E6A368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06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D343F-A485-485D-AECA-228E6A36872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14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0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91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33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14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74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1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17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3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AC86F4-D1CF-41A6-850F-341EC6AC6806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7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2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AC86F4-D1CF-41A6-850F-341EC6AC6806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21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98548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Ledviny V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44337" y="4455619"/>
            <a:ext cx="9832157" cy="1370145"/>
          </a:xfrm>
        </p:spPr>
        <p:txBody>
          <a:bodyPr>
            <a:normAutofit/>
          </a:bodyPr>
          <a:lstStyle/>
          <a:p>
            <a:r>
              <a:rPr lang="cs-CZ" sz="4000" b="1" dirty="0" err="1" smtClean="0"/>
              <a:t>Urolithiaza</a:t>
            </a:r>
            <a:r>
              <a:rPr lang="cs-CZ" sz="4000" b="1" dirty="0"/>
              <a:t>, nefrotický syndrom, náhradní funkce </a:t>
            </a:r>
            <a:r>
              <a:rPr lang="cs-CZ" sz="4000" b="1" dirty="0" smtClean="0"/>
              <a:t>ledvin, otravy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4786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6523" y="312980"/>
            <a:ext cx="10058400" cy="1269635"/>
          </a:xfrm>
        </p:spPr>
        <p:txBody>
          <a:bodyPr/>
          <a:lstStyle/>
          <a:p>
            <a:r>
              <a:rPr lang="cs-CZ" dirty="0" smtClean="0"/>
              <a:t>Nefrotický syndrom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6523" y="1737359"/>
            <a:ext cx="5767754" cy="4131735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0462" y="1737359"/>
            <a:ext cx="4825218" cy="41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Náhradní funkce ledvin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Indikace</a:t>
            </a:r>
            <a:r>
              <a:rPr lang="cs-CZ" sz="2800" dirty="0" smtClean="0"/>
              <a:t>:</a:t>
            </a:r>
          </a:p>
          <a:p>
            <a:r>
              <a:rPr lang="cs-CZ" sz="2800" dirty="0" smtClean="0"/>
              <a:t>Urémie</a:t>
            </a:r>
          </a:p>
          <a:p>
            <a:r>
              <a:rPr lang="cs-CZ" sz="2800" dirty="0" smtClean="0"/>
              <a:t>Urea 		nad 30 </a:t>
            </a:r>
            <a:r>
              <a:rPr lang="cs-CZ" sz="2800" dirty="0" err="1" smtClean="0"/>
              <a:t>mmol</a:t>
            </a:r>
            <a:r>
              <a:rPr lang="cs-CZ" sz="2800" dirty="0" smtClean="0"/>
              <a:t>/l</a:t>
            </a:r>
          </a:p>
          <a:p>
            <a:r>
              <a:rPr lang="cs-CZ" sz="2800" dirty="0" smtClean="0"/>
              <a:t>Kreatinin	nad 600 </a:t>
            </a:r>
            <a:r>
              <a:rPr lang="cs-CZ" sz="2800" dirty="0" err="1" smtClean="0"/>
              <a:t>mmol</a:t>
            </a:r>
            <a:r>
              <a:rPr lang="cs-CZ" sz="2800" dirty="0" smtClean="0"/>
              <a:t>/l</a:t>
            </a:r>
          </a:p>
          <a:p>
            <a:r>
              <a:rPr lang="cs-CZ" sz="2800" dirty="0" smtClean="0"/>
              <a:t>Kalium	nad 6,5 </a:t>
            </a:r>
            <a:r>
              <a:rPr lang="cs-CZ" sz="2800" dirty="0" err="1" smtClean="0"/>
              <a:t>mmol</a:t>
            </a:r>
            <a:r>
              <a:rPr lang="cs-CZ" sz="2800" dirty="0" smtClean="0"/>
              <a:t>/l</a:t>
            </a:r>
          </a:p>
          <a:p>
            <a:endParaRPr lang="cs-CZ" sz="2800" dirty="0"/>
          </a:p>
          <a:p>
            <a:r>
              <a:rPr lang="cs-CZ" sz="2800" dirty="0" smtClean="0"/>
              <a:t>Individuální rozhodnutí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3892" y="1737360"/>
            <a:ext cx="5292970" cy="41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245" y="220615"/>
            <a:ext cx="10058400" cy="1450757"/>
          </a:xfrm>
        </p:spPr>
        <p:txBody>
          <a:bodyPr/>
          <a:lstStyle/>
          <a:p>
            <a:r>
              <a:rPr lang="cs-CZ" dirty="0" smtClean="0"/>
              <a:t>Náhradní funkce ledvin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22244" y="1846263"/>
            <a:ext cx="5680593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cs-CZ" sz="2800" u="sng" dirty="0" smtClean="0"/>
          </a:p>
          <a:p>
            <a:r>
              <a:rPr lang="cs-CZ" sz="2800" u="sng" dirty="0" smtClean="0"/>
              <a:t>Možnosti</a:t>
            </a:r>
            <a:r>
              <a:rPr lang="cs-CZ" sz="2800" dirty="0" smtClean="0"/>
              <a:t>:</a:t>
            </a:r>
          </a:p>
          <a:p>
            <a:endParaRPr lang="cs-CZ" sz="1000" dirty="0" smtClean="0"/>
          </a:p>
          <a:p>
            <a:r>
              <a:rPr lang="cs-CZ" sz="2800" dirty="0" smtClean="0"/>
              <a:t>Hemodialýza/</a:t>
            </a:r>
            <a:r>
              <a:rPr lang="cs-CZ" sz="2800" dirty="0" err="1" smtClean="0"/>
              <a:t>hemofiltrace</a:t>
            </a:r>
            <a:endParaRPr lang="cs-CZ" sz="2800" dirty="0" smtClean="0"/>
          </a:p>
          <a:p>
            <a:endParaRPr lang="cs-CZ" sz="1000" dirty="0"/>
          </a:p>
          <a:p>
            <a:r>
              <a:rPr lang="cs-CZ" sz="2800" dirty="0" smtClean="0"/>
              <a:t>Peritoneální dialýza</a:t>
            </a:r>
          </a:p>
          <a:p>
            <a:endParaRPr lang="cs-CZ" sz="1000" dirty="0"/>
          </a:p>
          <a:p>
            <a:r>
              <a:rPr lang="cs-CZ" sz="2800" dirty="0" smtClean="0"/>
              <a:t>Transplantace ledviny</a:t>
            </a:r>
            <a:endParaRPr lang="cs-CZ" sz="28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38" y="0"/>
            <a:ext cx="5989162" cy="6447933"/>
          </a:xfrm>
        </p:spPr>
      </p:pic>
    </p:spTree>
    <p:extLst>
      <p:ext uri="{BB962C8B-B14F-4D97-AF65-F5344CB8AC3E}">
        <p14:creationId xmlns:p14="http://schemas.microsoft.com/office/powerpoint/2010/main" val="38919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233" y="360558"/>
            <a:ext cx="10058400" cy="1039776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Hemodialýza/</a:t>
            </a:r>
            <a:r>
              <a:rPr lang="cs-CZ" sz="4000" b="1" dirty="0" err="1" smtClean="0"/>
              <a:t>hemofiltrace</a:t>
            </a:r>
            <a:r>
              <a:rPr lang="cs-CZ" sz="4000" b="1" dirty="0" smtClean="0"/>
              <a:t> </a:t>
            </a:r>
            <a:br>
              <a:rPr lang="cs-CZ" sz="4000" b="1" dirty="0" smtClean="0"/>
            </a:br>
            <a:r>
              <a:rPr lang="cs-CZ" sz="4000" b="1" dirty="0" smtClean="0"/>
              <a:t>cévní přístup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536" y="1760892"/>
            <a:ext cx="6674177" cy="447965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dirty="0" smtClean="0"/>
              <a:t>Přístup do krevního oběhu (200-300 ml/min)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Tepenno</a:t>
            </a:r>
            <a:r>
              <a:rPr lang="cs-CZ" sz="2800" dirty="0" smtClean="0"/>
              <a:t>-žilní píštěl na předloktí</a:t>
            </a:r>
          </a:p>
          <a:p>
            <a:r>
              <a:rPr lang="cs-CZ" sz="2800" dirty="0" smtClean="0"/>
              <a:t>Centrální žilní katetr (permanentní)</a:t>
            </a:r>
            <a:endParaRPr lang="cs-CZ" sz="2800" dirty="0"/>
          </a:p>
          <a:p>
            <a:r>
              <a:rPr lang="cs-CZ" sz="2800" dirty="0" smtClean="0"/>
              <a:t>Umělá cévní protéza (chirurg)</a:t>
            </a:r>
          </a:p>
          <a:p>
            <a:endParaRPr lang="cs-CZ" sz="2800" dirty="0"/>
          </a:p>
          <a:p>
            <a:r>
              <a:rPr lang="cs-CZ" sz="2800" dirty="0" smtClean="0"/>
              <a:t>Komplikace (ucpání, zúžení, infekce, SS)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714" y="0"/>
            <a:ext cx="5329286" cy="32993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713" y="3299381"/>
            <a:ext cx="5329287" cy="29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2352930" cy="1450757"/>
          </a:xfrm>
        </p:spPr>
        <p:txBody>
          <a:bodyPr/>
          <a:lstStyle/>
          <a:p>
            <a:r>
              <a:rPr lang="cs-CZ" dirty="0" smtClean="0"/>
              <a:t>Přístupy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50211" y="0"/>
            <a:ext cx="8741790" cy="63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308" y="145201"/>
            <a:ext cx="10058400" cy="1450757"/>
          </a:xfrm>
        </p:spPr>
        <p:txBody>
          <a:bodyPr/>
          <a:lstStyle/>
          <a:p>
            <a:r>
              <a:rPr lang="cs-CZ" dirty="0" smtClean="0"/>
              <a:t>Princip HD nebo HF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192308" y="1737360"/>
            <a:ext cx="5869127" cy="45220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 </a:t>
            </a:r>
            <a:r>
              <a:rPr lang="cs-CZ" sz="2800" dirty="0" smtClean="0"/>
              <a:t>Očišťování krve přes polopropustnou  membránu na základě koncentrací látek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(2-3x týdně, 3-5 hodin)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Filtrace určitého množství tekutiny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800" dirty="0" smtClean="0"/>
              <a:t> Výhody: nemá KI, vysoce účinné</a:t>
            </a:r>
          </a:p>
          <a:p>
            <a:pPr marL="0" indent="0">
              <a:buNone/>
            </a:pPr>
            <a:r>
              <a:rPr lang="cs-CZ" sz="2800" dirty="0" smtClean="0"/>
              <a:t>Nevýhody: kolísání vnitřního prostředí, krevní ztráty, restrikce tekutin a K, omezení cestování</a:t>
            </a: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35" y="0"/>
            <a:ext cx="613056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Peritoneální dialýza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dirty="0" smtClean="0"/>
              <a:t>Kontinuální ambulantní PD</a:t>
            </a:r>
          </a:p>
          <a:p>
            <a:pPr lvl="1"/>
            <a:r>
              <a:rPr lang="cs-CZ" sz="2600" dirty="0" smtClean="0"/>
              <a:t>4x výměna roztoku za den</a:t>
            </a:r>
          </a:p>
          <a:p>
            <a:pPr lvl="1"/>
            <a:r>
              <a:rPr lang="cs-CZ" sz="2600" dirty="0" smtClean="0"/>
              <a:t>Nevyžaduje přístroj</a:t>
            </a:r>
          </a:p>
          <a:p>
            <a:pPr lvl="1"/>
            <a:endParaRPr lang="cs-CZ" sz="2600" dirty="0"/>
          </a:p>
          <a:p>
            <a:r>
              <a:rPr lang="cs-CZ" sz="2800" dirty="0" smtClean="0"/>
              <a:t>Automatická PD</a:t>
            </a:r>
          </a:p>
          <a:p>
            <a:pPr lvl="1"/>
            <a:r>
              <a:rPr lang="cs-CZ" sz="2600" dirty="0" smtClean="0"/>
              <a:t>Vyžaduje přístroj</a:t>
            </a:r>
          </a:p>
          <a:p>
            <a:pPr lvl="1"/>
            <a:r>
              <a:rPr lang="cs-CZ" sz="2600" dirty="0" smtClean="0"/>
              <a:t>Během spánku 4-5 výměn roztoku</a:t>
            </a:r>
            <a:endParaRPr lang="cs-CZ" sz="2600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7949" y="1845734"/>
            <a:ext cx="4995617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Peritoneální dialýza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820132" y="1845734"/>
            <a:ext cx="5214907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dirty="0" smtClean="0"/>
              <a:t>Domácí typ léčení</a:t>
            </a:r>
          </a:p>
          <a:p>
            <a:r>
              <a:rPr lang="cs-CZ" sz="2800" dirty="0" smtClean="0"/>
              <a:t>Nutnost zavedení </a:t>
            </a:r>
            <a:r>
              <a:rPr lang="cs-CZ" sz="2800" dirty="0" err="1" smtClean="0"/>
              <a:t>Tenkhofova</a:t>
            </a:r>
            <a:r>
              <a:rPr lang="cs-CZ" sz="2800" dirty="0" smtClean="0"/>
              <a:t> katetru (chirurg)</a:t>
            </a:r>
          </a:p>
          <a:p>
            <a:r>
              <a:rPr lang="cs-CZ" sz="2800" dirty="0" smtClean="0"/>
              <a:t>Spolupracující pacient </a:t>
            </a:r>
          </a:p>
          <a:p>
            <a:endParaRPr lang="cs-CZ" sz="1000" dirty="0"/>
          </a:p>
          <a:p>
            <a:r>
              <a:rPr lang="cs-CZ" sz="2800" u="sng" dirty="0" smtClean="0"/>
              <a:t>Kontraindikace</a:t>
            </a:r>
            <a:r>
              <a:rPr lang="cs-CZ" sz="2800" dirty="0" smtClean="0"/>
              <a:t>:</a:t>
            </a:r>
          </a:p>
          <a:p>
            <a:pPr lvl="1"/>
            <a:r>
              <a:rPr lang="cs-CZ" sz="2600" dirty="0" smtClean="0"/>
              <a:t>Břišní kýly, srůsty, fibróza peritonea</a:t>
            </a:r>
          </a:p>
          <a:p>
            <a:pPr lvl="1"/>
            <a:r>
              <a:rPr lang="cs-CZ" sz="2600" dirty="0" smtClean="0"/>
              <a:t>Zánětlivé onemocnění střev</a:t>
            </a:r>
            <a:endParaRPr lang="cs-CZ" sz="2600" dirty="0" smtClean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7935" y="1845734"/>
            <a:ext cx="4707746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Peritoneální dialýza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669304" y="1845734"/>
            <a:ext cx="5365736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Výhody</a:t>
            </a:r>
            <a:r>
              <a:rPr lang="cs-CZ" sz="2800" dirty="0" smtClean="0"/>
              <a:t>: </a:t>
            </a:r>
          </a:p>
          <a:p>
            <a:pPr lvl="1"/>
            <a:r>
              <a:rPr lang="cs-CZ" sz="2600" dirty="0" smtClean="0"/>
              <a:t>Stálost vnitřního prostředí</a:t>
            </a:r>
          </a:p>
          <a:p>
            <a:pPr lvl="1"/>
            <a:r>
              <a:rPr lang="cs-CZ" sz="2600" dirty="0" smtClean="0"/>
              <a:t>Mírná dieta, svoboda cestování</a:t>
            </a:r>
          </a:p>
          <a:p>
            <a:pPr lvl="1"/>
            <a:r>
              <a:rPr lang="cs-CZ" sz="2600" dirty="0" smtClean="0"/>
              <a:t>Příjem tekutin normální</a:t>
            </a:r>
            <a:endParaRPr lang="cs-CZ" sz="2600" dirty="0"/>
          </a:p>
          <a:p>
            <a:r>
              <a:rPr lang="cs-CZ" sz="2800" u="sng" dirty="0" smtClean="0"/>
              <a:t>Nevýhody</a:t>
            </a:r>
            <a:r>
              <a:rPr lang="cs-CZ" sz="2800" dirty="0" smtClean="0"/>
              <a:t>:</a:t>
            </a:r>
          </a:p>
          <a:p>
            <a:pPr lvl="1"/>
            <a:r>
              <a:rPr lang="cs-CZ" sz="2600" dirty="0" smtClean="0"/>
              <a:t>Riziko peritonitidy (zánět pobřišnice)</a:t>
            </a:r>
          </a:p>
          <a:p>
            <a:pPr lvl="1"/>
            <a:r>
              <a:rPr lang="cs-CZ" sz="2600" dirty="0" smtClean="0"/>
              <a:t>Přítomnost katetru</a:t>
            </a:r>
          </a:p>
          <a:p>
            <a:pPr lvl="1"/>
            <a:r>
              <a:rPr lang="cs-CZ" sz="2600" dirty="0" smtClean="0"/>
              <a:t>Metabolické složení roztoku</a:t>
            </a:r>
            <a:endParaRPr lang="cs-CZ" sz="2600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3092" y="1913641"/>
            <a:ext cx="4792587" cy="395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Transplantace ledviny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dirty="0" smtClean="0"/>
              <a:t>Nejoptimálnější náhrada funkce</a:t>
            </a:r>
          </a:p>
          <a:p>
            <a:endParaRPr lang="cs-CZ" sz="1000" dirty="0" smtClean="0"/>
          </a:p>
          <a:p>
            <a:r>
              <a:rPr lang="cs-CZ" sz="2800" dirty="0" smtClean="0"/>
              <a:t>Mrtvý dárce (</a:t>
            </a:r>
            <a:r>
              <a:rPr lang="cs-CZ" sz="2800" dirty="0" err="1" smtClean="0"/>
              <a:t>kadaver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Živý dárce </a:t>
            </a:r>
          </a:p>
          <a:p>
            <a:endParaRPr lang="cs-CZ" sz="1000" dirty="0"/>
          </a:p>
          <a:p>
            <a:r>
              <a:rPr lang="cs-CZ" sz="2800" dirty="0" smtClean="0"/>
              <a:t>Nalezení vhodného dárce</a:t>
            </a:r>
          </a:p>
          <a:p>
            <a:r>
              <a:rPr lang="cs-CZ" sz="2800" dirty="0" err="1" smtClean="0"/>
              <a:t>Imunokompatibilita</a:t>
            </a:r>
            <a:r>
              <a:rPr lang="cs-CZ" sz="2800" dirty="0" smtClean="0"/>
              <a:t> (HLA)</a:t>
            </a:r>
            <a:endParaRPr lang="cs-CZ" sz="2800" dirty="0" smtClean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0801" y="1845734"/>
            <a:ext cx="4826524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035" y="286604"/>
            <a:ext cx="10580645" cy="1120166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Urolitiáza (kaménky ledvin) 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9991" y="1737360"/>
            <a:ext cx="6316317" cy="461068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Prevalence</a:t>
            </a:r>
            <a:r>
              <a:rPr lang="cs-CZ" sz="2800" dirty="0" smtClean="0"/>
              <a:t>:  	5 %</a:t>
            </a:r>
          </a:p>
          <a:p>
            <a:r>
              <a:rPr lang="cs-CZ" sz="2800" u="sng" dirty="0" smtClean="0"/>
              <a:t>Etiologie</a:t>
            </a:r>
            <a:r>
              <a:rPr lang="cs-CZ" sz="2800" dirty="0" smtClean="0"/>
              <a:t>: genetika, dieta, pití tekutin, infekce, metabolická porucha, anomálie a zúžení močových cest ….</a:t>
            </a:r>
          </a:p>
          <a:p>
            <a:r>
              <a:rPr lang="cs-CZ" sz="2800" u="sng" dirty="0" smtClean="0"/>
              <a:t>Složení</a:t>
            </a:r>
            <a:r>
              <a:rPr lang="cs-CZ" sz="2800" dirty="0" smtClean="0"/>
              <a:t>:  </a:t>
            </a:r>
          </a:p>
          <a:p>
            <a:pPr lvl="1"/>
            <a:r>
              <a:rPr lang="cs-CZ" sz="2600" dirty="0" smtClean="0"/>
              <a:t>60 %  kalcium oxalát</a:t>
            </a:r>
          </a:p>
          <a:p>
            <a:pPr lvl="1"/>
            <a:r>
              <a:rPr lang="cs-CZ" sz="2600" dirty="0" smtClean="0"/>
              <a:t>10 %  kalcium fosfát + kalcium oxalát</a:t>
            </a:r>
          </a:p>
          <a:p>
            <a:pPr lvl="1"/>
            <a:r>
              <a:rPr lang="cs-CZ" sz="2600" dirty="0" smtClean="0"/>
              <a:t>5 %    urátové</a:t>
            </a:r>
          </a:p>
          <a:p>
            <a:pPr lvl="1"/>
            <a:r>
              <a:rPr lang="cs-CZ" sz="2600" dirty="0" smtClean="0"/>
              <a:t>1 %	   cystinové</a:t>
            </a:r>
            <a:endParaRPr lang="cs-CZ" sz="2200" dirty="0"/>
          </a:p>
          <a:p>
            <a:pPr lvl="1"/>
            <a:r>
              <a:rPr lang="cs-CZ" sz="2600" dirty="0" smtClean="0"/>
              <a:t>zbytek smíšené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08" y="1737360"/>
            <a:ext cx="5685691" cy="46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Transplantace ledviny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Kontraindikace</a:t>
            </a:r>
            <a:r>
              <a:rPr lang="cs-CZ" sz="2800" dirty="0" smtClean="0"/>
              <a:t>:</a:t>
            </a:r>
          </a:p>
          <a:p>
            <a:pPr lvl="1"/>
            <a:r>
              <a:rPr lang="cs-CZ" sz="2400" dirty="0" smtClean="0"/>
              <a:t>Maligní a zánětlivé onemocnění</a:t>
            </a:r>
          </a:p>
          <a:p>
            <a:pPr lvl="1"/>
            <a:r>
              <a:rPr lang="cs-CZ" sz="2400" dirty="0" smtClean="0"/>
              <a:t>HIV, nespolupráce, drogy</a:t>
            </a:r>
          </a:p>
          <a:p>
            <a:pPr lvl="1"/>
            <a:r>
              <a:rPr lang="cs-CZ" sz="2400" dirty="0" smtClean="0"/>
              <a:t>Věk nad 65, těžká obezita (relativní)</a:t>
            </a:r>
            <a:endParaRPr lang="cs-CZ" sz="2400" dirty="0" smtClean="0"/>
          </a:p>
          <a:p>
            <a:endParaRPr lang="cs-CZ" sz="1000" dirty="0"/>
          </a:p>
          <a:p>
            <a:r>
              <a:rPr lang="cs-CZ" sz="2800" u="sng" dirty="0" smtClean="0"/>
              <a:t>Imunosuprese</a:t>
            </a:r>
            <a:r>
              <a:rPr lang="cs-CZ" sz="2800" dirty="0" smtClean="0"/>
              <a:t>:</a:t>
            </a:r>
          </a:p>
          <a:p>
            <a:pPr lvl="1"/>
            <a:r>
              <a:rPr lang="cs-CZ" sz="2600" dirty="0" smtClean="0"/>
              <a:t>Anti CD-3, anti IL-2R, anti-CD 52</a:t>
            </a:r>
          </a:p>
          <a:p>
            <a:pPr lvl="1"/>
            <a:r>
              <a:rPr lang="cs-CZ" sz="2600" dirty="0" smtClean="0"/>
              <a:t>Steroidy, </a:t>
            </a:r>
            <a:r>
              <a:rPr lang="cs-CZ" sz="2600" dirty="0" err="1" smtClean="0"/>
              <a:t>mykofenolát</a:t>
            </a:r>
            <a:r>
              <a:rPr lang="cs-CZ" sz="2600" dirty="0" smtClean="0"/>
              <a:t>, </a:t>
            </a:r>
            <a:r>
              <a:rPr lang="cs-CZ" sz="2600" dirty="0" err="1" smtClean="0"/>
              <a:t>Tacrolimus</a:t>
            </a:r>
            <a:endParaRPr lang="cs-CZ" sz="2600" dirty="0" smtClean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7678" y="1845734"/>
            <a:ext cx="486800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Transplantace ledviny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Přežití</a:t>
            </a:r>
            <a:r>
              <a:rPr lang="cs-CZ" sz="2800" dirty="0" smtClean="0"/>
              <a:t>:</a:t>
            </a:r>
          </a:p>
          <a:p>
            <a:pPr lvl="1"/>
            <a:r>
              <a:rPr lang="cs-CZ" sz="2400" dirty="0" smtClean="0"/>
              <a:t>Kvalita </a:t>
            </a:r>
            <a:r>
              <a:rPr lang="cs-CZ" sz="2400" dirty="0" err="1" smtClean="0"/>
              <a:t>graftu</a:t>
            </a:r>
            <a:r>
              <a:rPr lang="cs-CZ" sz="2400" dirty="0" smtClean="0"/>
              <a:t> (živý dárce)</a:t>
            </a:r>
          </a:p>
          <a:p>
            <a:pPr lvl="1"/>
            <a:r>
              <a:rPr lang="cs-CZ" sz="2400" dirty="0" err="1" smtClean="0"/>
              <a:t>Imunokompatibilita</a:t>
            </a:r>
            <a:r>
              <a:rPr lang="cs-CZ" sz="2400" dirty="0" smtClean="0"/>
              <a:t> (příbuzný)</a:t>
            </a:r>
          </a:p>
          <a:p>
            <a:pPr lvl="1"/>
            <a:r>
              <a:rPr lang="cs-CZ" sz="2400" dirty="0" smtClean="0"/>
              <a:t>Chirurgie</a:t>
            </a:r>
          </a:p>
          <a:p>
            <a:pPr lvl="1"/>
            <a:r>
              <a:rPr lang="cs-CZ" sz="2400" dirty="0" smtClean="0"/>
              <a:t>95 % jeden rok</a:t>
            </a:r>
          </a:p>
          <a:p>
            <a:pPr lvl="1"/>
            <a:r>
              <a:rPr lang="cs-CZ" sz="2400" dirty="0" smtClean="0"/>
              <a:t>50 % 10 let</a:t>
            </a:r>
            <a:endParaRPr lang="cs-CZ" sz="2400" dirty="0"/>
          </a:p>
          <a:p>
            <a:endParaRPr lang="cs-CZ" sz="1000" u="sng" dirty="0"/>
          </a:p>
          <a:p>
            <a:pPr marL="0" indent="0">
              <a:buNone/>
            </a:pPr>
            <a:r>
              <a:rPr lang="cs-CZ" sz="2800" dirty="0" smtClean="0"/>
              <a:t>     </a:t>
            </a:r>
            <a:r>
              <a:rPr lang="cs-CZ" sz="2800" u="sng" dirty="0" smtClean="0"/>
              <a:t>Významně lepší kvalita života</a:t>
            </a:r>
            <a:endParaRPr lang="cs-CZ" sz="2800" dirty="0" smtClean="0"/>
          </a:p>
          <a:p>
            <a:pPr marL="201168" lvl="1" indent="0">
              <a:buNone/>
            </a:pPr>
            <a:endParaRPr lang="cs-CZ" sz="2600" dirty="0" smtClean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6048" y="1845734"/>
            <a:ext cx="465963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Transplantace ledviny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92230" y="1845734"/>
            <a:ext cx="5854045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Komplikace</a:t>
            </a:r>
            <a:r>
              <a:rPr lang="cs-CZ" sz="2800" dirty="0" smtClean="0"/>
              <a:t>:</a:t>
            </a:r>
            <a:endParaRPr lang="cs-CZ" sz="2600" dirty="0"/>
          </a:p>
          <a:p>
            <a:r>
              <a:rPr lang="cs-CZ" sz="2600" dirty="0" smtClean="0"/>
              <a:t>Akutní </a:t>
            </a:r>
            <a:r>
              <a:rPr lang="cs-CZ" sz="2600" dirty="0" err="1" smtClean="0"/>
              <a:t>rejekce</a:t>
            </a:r>
            <a:r>
              <a:rPr lang="cs-CZ" sz="2600" dirty="0" smtClean="0"/>
              <a:t> (30-60%, do 3 </a:t>
            </a:r>
            <a:r>
              <a:rPr lang="cs-CZ" sz="2600" dirty="0" err="1" smtClean="0"/>
              <a:t>měs</a:t>
            </a:r>
            <a:r>
              <a:rPr lang="cs-CZ" sz="2600" dirty="0" smtClean="0"/>
              <a:t>)</a:t>
            </a:r>
          </a:p>
          <a:p>
            <a:pPr lvl="1"/>
            <a:r>
              <a:rPr lang="cs-CZ" sz="2400" dirty="0" smtClean="0"/>
              <a:t>Bolesti, zvětšení, biopsie</a:t>
            </a:r>
          </a:p>
          <a:p>
            <a:pPr lvl="1"/>
            <a:r>
              <a:rPr lang="cs-CZ" sz="2400" dirty="0" smtClean="0"/>
              <a:t>Pulzní kortikoidy, monoklonální protilátky</a:t>
            </a:r>
          </a:p>
          <a:p>
            <a:r>
              <a:rPr lang="cs-CZ" sz="2600" dirty="0" smtClean="0"/>
              <a:t>Infekce (močové cesty, CMV, </a:t>
            </a:r>
            <a:r>
              <a:rPr lang="cs-CZ" sz="2600" dirty="0" err="1" smtClean="0"/>
              <a:t>pneumocysty</a:t>
            </a:r>
            <a:r>
              <a:rPr lang="cs-CZ" sz="2600" dirty="0" smtClean="0"/>
              <a:t>, </a:t>
            </a:r>
            <a:r>
              <a:rPr lang="cs-CZ" sz="2600" dirty="0" err="1" smtClean="0"/>
              <a:t>aspergilus</a:t>
            </a:r>
            <a:r>
              <a:rPr lang="cs-CZ" sz="2600" dirty="0" smtClean="0"/>
              <a:t>…)</a:t>
            </a:r>
          </a:p>
          <a:p>
            <a:r>
              <a:rPr lang="cs-CZ" sz="2600" dirty="0" smtClean="0"/>
              <a:t>KV komplikace, malignity</a:t>
            </a:r>
          </a:p>
          <a:p>
            <a:r>
              <a:rPr lang="cs-CZ" sz="2600" dirty="0" smtClean="0"/>
              <a:t>Chronická </a:t>
            </a:r>
            <a:r>
              <a:rPr lang="cs-CZ" sz="2600" dirty="0" err="1" smtClean="0"/>
              <a:t>rejekce</a:t>
            </a:r>
            <a:r>
              <a:rPr lang="cs-CZ" sz="2600" dirty="0" smtClean="0"/>
              <a:t> (nefropatie štěpu)</a:t>
            </a:r>
            <a:endParaRPr lang="cs-CZ" sz="2800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5385" y="1845734"/>
            <a:ext cx="541098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otravy a intoxikace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dirty="0" smtClean="0"/>
              <a:t>Alkohol</a:t>
            </a:r>
          </a:p>
          <a:p>
            <a:r>
              <a:rPr lang="cs-CZ" sz="2400" dirty="0" smtClean="0"/>
              <a:t>Drogy (marihuana, kokain, amfetamin)</a:t>
            </a:r>
          </a:p>
          <a:p>
            <a:r>
              <a:rPr lang="cs-CZ" sz="2400" dirty="0" smtClean="0"/>
              <a:t>Léky (paracetamol, analgetika, benzodiazepiny, sedativa…)</a:t>
            </a:r>
          </a:p>
          <a:p>
            <a:r>
              <a:rPr lang="cs-CZ" sz="2400" dirty="0" smtClean="0"/>
              <a:t>Houby (muchomůrka, závojenka)</a:t>
            </a:r>
          </a:p>
          <a:p>
            <a:r>
              <a:rPr lang="cs-CZ" sz="2400" dirty="0" err="1" smtClean="0"/>
              <a:t>Methylalkohol</a:t>
            </a:r>
            <a:r>
              <a:rPr lang="cs-CZ" sz="2400" dirty="0" smtClean="0"/>
              <a:t>, </a:t>
            </a:r>
            <a:r>
              <a:rPr lang="cs-CZ" sz="2400" dirty="0" err="1" smtClean="0"/>
              <a:t>ethylenglykol</a:t>
            </a:r>
            <a:endParaRPr lang="cs-CZ" sz="2400" dirty="0" smtClean="0"/>
          </a:p>
          <a:p>
            <a:r>
              <a:rPr lang="cs-CZ" sz="2400" dirty="0" smtClean="0"/>
              <a:t>Chemikálie (</a:t>
            </a:r>
            <a:r>
              <a:rPr lang="cs-CZ" sz="2400" dirty="0" err="1" smtClean="0"/>
              <a:t>savo</a:t>
            </a:r>
            <a:r>
              <a:rPr lang="cs-CZ" sz="2400" dirty="0" smtClean="0"/>
              <a:t>, ředidla, benzín..) 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dirty="0" smtClean="0"/>
              <a:t>Těžké kovy, arzen</a:t>
            </a:r>
          </a:p>
          <a:p>
            <a:r>
              <a:rPr lang="cs-CZ" sz="2400" dirty="0" smtClean="0"/>
              <a:t>Organofosfáty a herbicidy</a:t>
            </a:r>
          </a:p>
          <a:p>
            <a:r>
              <a:rPr lang="cs-CZ" sz="2400" dirty="0"/>
              <a:t>CO, </a:t>
            </a:r>
            <a:r>
              <a:rPr lang="cs-CZ" sz="2400" dirty="0" smtClean="0"/>
              <a:t>CO</a:t>
            </a:r>
            <a:r>
              <a:rPr lang="cs-CZ" sz="2400" baseline="-25000" dirty="0" smtClean="0"/>
              <a:t>2</a:t>
            </a:r>
            <a:endParaRPr lang="cs-CZ" sz="2400" dirty="0" smtClean="0"/>
          </a:p>
          <a:p>
            <a:r>
              <a:rPr lang="cs-CZ" sz="2400" dirty="0" smtClean="0"/>
              <a:t>Amoniak, chlor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613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otravy – zásady léčby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63951" y="1845734"/>
            <a:ext cx="5214907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Anamnéza:</a:t>
            </a:r>
            <a:endParaRPr lang="cs-CZ" sz="2800" dirty="0" smtClean="0"/>
          </a:p>
          <a:p>
            <a:pPr lvl="1"/>
            <a:r>
              <a:rPr lang="cs-CZ" sz="2600" dirty="0" smtClean="0"/>
              <a:t>Subjektivní</a:t>
            </a:r>
          </a:p>
          <a:p>
            <a:pPr lvl="1"/>
            <a:r>
              <a:rPr lang="cs-CZ" sz="2600" dirty="0" smtClean="0"/>
              <a:t>Objektivní</a:t>
            </a:r>
          </a:p>
          <a:p>
            <a:r>
              <a:rPr lang="cs-CZ" sz="2800" u="sng" dirty="0" smtClean="0"/>
              <a:t>První pomoc</a:t>
            </a:r>
            <a:r>
              <a:rPr lang="cs-CZ" sz="2800" dirty="0" smtClean="0"/>
              <a:t>:</a:t>
            </a:r>
            <a:endParaRPr lang="cs-CZ" sz="2800" dirty="0" smtClean="0"/>
          </a:p>
          <a:p>
            <a:endParaRPr lang="cs-CZ" sz="1000" dirty="0" smtClean="0"/>
          </a:p>
          <a:p>
            <a:r>
              <a:rPr lang="cs-CZ" sz="2800" dirty="0" smtClean="0"/>
              <a:t>Zamezení působení toxické látky</a:t>
            </a:r>
          </a:p>
          <a:p>
            <a:r>
              <a:rPr lang="cs-CZ" sz="2800" dirty="0" smtClean="0"/>
              <a:t>Podání </a:t>
            </a:r>
            <a:r>
              <a:rPr lang="cs-CZ" sz="2800" dirty="0" err="1" smtClean="0"/>
              <a:t>antidota</a:t>
            </a:r>
            <a:endParaRPr lang="cs-CZ" sz="2800" dirty="0" smtClean="0"/>
          </a:p>
          <a:p>
            <a:r>
              <a:rPr lang="cs-CZ" sz="2800" dirty="0" smtClean="0"/>
              <a:t>Podpůrná a symptomatická léčba</a:t>
            </a:r>
            <a:endParaRPr lang="cs-CZ" sz="2800" dirty="0" smtClean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5624030" y="1845734"/>
            <a:ext cx="6357437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cs-CZ" sz="2800" u="sng" dirty="0" smtClean="0"/>
          </a:p>
          <a:p>
            <a:pPr marL="201168" lvl="1" indent="0">
              <a:buNone/>
            </a:pPr>
            <a:r>
              <a:rPr lang="cs-CZ" sz="2800" u="sng" dirty="0" smtClean="0"/>
              <a:t>Inhalační</a:t>
            </a:r>
            <a:r>
              <a:rPr lang="cs-CZ" sz="2800" dirty="0" smtClean="0"/>
              <a:t>: odchod ze zamořeného místa, zajištění dýchání, 02</a:t>
            </a:r>
          </a:p>
          <a:p>
            <a:pPr marL="201168" lvl="1" indent="0">
              <a:buNone/>
            </a:pPr>
            <a:r>
              <a:rPr lang="cs-CZ" sz="2800" u="sng" dirty="0" smtClean="0"/>
              <a:t>Kožní</a:t>
            </a:r>
            <a:r>
              <a:rPr lang="cs-CZ" sz="2800" dirty="0" smtClean="0"/>
              <a:t>:</a:t>
            </a:r>
            <a:r>
              <a:rPr lang="cs-CZ" sz="2800" dirty="0" smtClean="0"/>
              <a:t> oděv pryč, omýt vodou</a:t>
            </a:r>
          </a:p>
          <a:p>
            <a:pPr marL="201168" lvl="1" indent="0">
              <a:buNone/>
            </a:pPr>
            <a:r>
              <a:rPr lang="cs-CZ" sz="2800" u="sng" dirty="0" smtClean="0"/>
              <a:t>Oční</a:t>
            </a:r>
            <a:r>
              <a:rPr lang="cs-CZ" sz="2800" dirty="0" smtClean="0"/>
              <a:t>: výplach vlažnou vodu nebo FR</a:t>
            </a:r>
          </a:p>
          <a:p>
            <a:pPr marL="201168" lvl="1" indent="0">
              <a:buNone/>
            </a:pPr>
            <a:r>
              <a:rPr lang="cs-CZ" sz="2800" u="sng" dirty="0" smtClean="0"/>
              <a:t>GIT</a:t>
            </a:r>
            <a:r>
              <a:rPr lang="cs-CZ" sz="2800" dirty="0" smtClean="0"/>
              <a:t>: zvracení, výplach žaludku, aktivní uhlí</a:t>
            </a:r>
          </a:p>
          <a:p>
            <a:pPr marL="201168" lvl="1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intubace</a:t>
            </a:r>
          </a:p>
          <a:p>
            <a:pPr marL="201168" lvl="1" indent="0">
              <a:buNone/>
            </a:pPr>
            <a:r>
              <a:rPr lang="cs-CZ" sz="2800" u="sng" dirty="0" smtClean="0"/>
              <a:t>Střevo</a:t>
            </a:r>
            <a:r>
              <a:rPr lang="cs-CZ" sz="2800" dirty="0" smtClean="0"/>
              <a:t>: projímadla, </a:t>
            </a:r>
            <a:r>
              <a:rPr lang="cs-CZ" sz="2800" dirty="0" err="1" smtClean="0"/>
              <a:t>laváž</a:t>
            </a:r>
            <a:r>
              <a:rPr lang="cs-CZ" sz="2800" dirty="0" smtClean="0"/>
              <a:t> </a:t>
            </a:r>
            <a:r>
              <a:rPr lang="cs-CZ" sz="2800" dirty="0" err="1" smtClean="0"/>
              <a:t>golytelou</a:t>
            </a:r>
            <a:r>
              <a:rPr lang="cs-CZ" sz="2800" dirty="0" smtClean="0"/>
              <a:t>, uhlí</a:t>
            </a:r>
            <a:endParaRPr lang="cs-CZ" sz="2800" dirty="0" smtClean="0"/>
          </a:p>
          <a:p>
            <a:pPr marL="201168" lvl="1" indent="0"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442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otravy – zásady léčby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63951" y="1845734"/>
            <a:ext cx="5214907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Toxikologická analýza:</a:t>
            </a:r>
          </a:p>
          <a:p>
            <a:pPr lvl="1"/>
            <a:r>
              <a:rPr lang="cs-CZ" sz="2600" dirty="0" smtClean="0"/>
              <a:t>Moč, zvratky, krev</a:t>
            </a:r>
            <a:endParaRPr lang="cs-CZ" sz="2600" dirty="0" smtClean="0"/>
          </a:p>
          <a:p>
            <a:endParaRPr lang="cs-CZ" sz="1000" u="sng" dirty="0"/>
          </a:p>
          <a:p>
            <a:r>
              <a:rPr lang="cs-CZ" sz="2800" u="sng" dirty="0" err="1" smtClean="0"/>
              <a:t>Antidota</a:t>
            </a:r>
            <a:r>
              <a:rPr lang="cs-CZ" sz="2800" dirty="0" smtClean="0"/>
              <a:t>: </a:t>
            </a:r>
            <a:endParaRPr lang="cs-CZ" sz="1000" dirty="0"/>
          </a:p>
          <a:p>
            <a:pPr lvl="1"/>
            <a:r>
              <a:rPr lang="cs-CZ" sz="2600" dirty="0" smtClean="0"/>
              <a:t>Opiáty 		</a:t>
            </a:r>
            <a:r>
              <a:rPr lang="cs-CZ" sz="2600" dirty="0" err="1" smtClean="0"/>
              <a:t>Naloxon</a:t>
            </a:r>
            <a:endParaRPr lang="cs-CZ" sz="2600" dirty="0" smtClean="0"/>
          </a:p>
          <a:p>
            <a:pPr lvl="1"/>
            <a:r>
              <a:rPr lang="cs-CZ" sz="2600" dirty="0" smtClean="0"/>
              <a:t>Diazepam		</a:t>
            </a:r>
            <a:r>
              <a:rPr lang="cs-CZ" sz="2600" dirty="0" err="1" smtClean="0"/>
              <a:t>Flumazenil</a:t>
            </a:r>
            <a:endParaRPr lang="cs-CZ" sz="2600" dirty="0" smtClean="0"/>
          </a:p>
          <a:p>
            <a:pPr lvl="1"/>
            <a:r>
              <a:rPr lang="cs-CZ" sz="2600" dirty="0" smtClean="0"/>
              <a:t>Muchomůrka	N </a:t>
            </a:r>
            <a:r>
              <a:rPr lang="cs-CZ" sz="2600" dirty="0" err="1" smtClean="0"/>
              <a:t>acetylcystein</a:t>
            </a:r>
            <a:endParaRPr lang="cs-CZ" sz="2600" dirty="0" smtClean="0"/>
          </a:p>
          <a:p>
            <a:pPr lvl="1"/>
            <a:r>
              <a:rPr lang="cs-CZ" sz="2600" dirty="0" smtClean="0"/>
              <a:t>Glykoly		</a:t>
            </a:r>
            <a:r>
              <a:rPr lang="cs-CZ" sz="2600" dirty="0" err="1" smtClean="0"/>
              <a:t>Ethanol</a:t>
            </a:r>
            <a:endParaRPr lang="cs-CZ" sz="2600" dirty="0" smtClean="0"/>
          </a:p>
          <a:p>
            <a:pPr lvl="1"/>
            <a:r>
              <a:rPr lang="cs-CZ" sz="2600" dirty="0" smtClean="0"/>
              <a:t>Paralen		N </a:t>
            </a:r>
            <a:r>
              <a:rPr lang="cs-CZ" sz="2600" dirty="0" err="1" smtClean="0"/>
              <a:t>acytylcystein</a:t>
            </a:r>
            <a:endParaRPr lang="cs-CZ" sz="2600" dirty="0" smtClean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6910" y="1845734"/>
            <a:ext cx="546754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otravy – zásady léčby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63951" y="1845734"/>
            <a:ext cx="5214907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Eliminační a podpůrná léčba:</a:t>
            </a:r>
          </a:p>
          <a:p>
            <a:pPr lvl="1"/>
            <a:r>
              <a:rPr lang="cs-CZ" sz="2600" dirty="0" smtClean="0"/>
              <a:t>Forsírovaná diuréza</a:t>
            </a:r>
          </a:p>
          <a:p>
            <a:pPr lvl="1"/>
            <a:r>
              <a:rPr lang="cs-CZ" sz="2600" dirty="0" smtClean="0"/>
              <a:t>Hemodialýza (vodě rozpustné, malé molekuly)</a:t>
            </a:r>
          </a:p>
          <a:p>
            <a:pPr lvl="1"/>
            <a:r>
              <a:rPr lang="cs-CZ" sz="2600" dirty="0" err="1" smtClean="0"/>
              <a:t>Hemofiltrace</a:t>
            </a:r>
            <a:r>
              <a:rPr lang="cs-CZ" sz="2600" dirty="0" smtClean="0"/>
              <a:t>  (všechny látky)</a:t>
            </a:r>
          </a:p>
          <a:p>
            <a:pPr lvl="1"/>
            <a:endParaRPr lang="cs-CZ" sz="2600" dirty="0"/>
          </a:p>
          <a:p>
            <a:r>
              <a:rPr lang="cs-CZ" sz="2800" dirty="0" smtClean="0"/>
              <a:t>HD </a:t>
            </a:r>
            <a:r>
              <a:rPr lang="cs-CZ" dirty="0" smtClean="0"/>
              <a:t>(</a:t>
            </a:r>
            <a:r>
              <a:rPr lang="cs-CZ" dirty="0" err="1" smtClean="0"/>
              <a:t>methanol</a:t>
            </a:r>
            <a:r>
              <a:rPr lang="cs-CZ" dirty="0" smtClean="0"/>
              <a:t>, etylenglykol, salicyláty)</a:t>
            </a:r>
          </a:p>
          <a:p>
            <a:r>
              <a:rPr lang="cs-CZ" sz="2800" dirty="0" smtClean="0"/>
              <a:t>HF </a:t>
            </a:r>
            <a:r>
              <a:rPr lang="cs-CZ" dirty="0" smtClean="0"/>
              <a:t>(i velké molekuly, vazba na tuk i bílkoviny)</a:t>
            </a:r>
            <a:endParaRPr lang="cs-CZ" sz="2800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4045" y="1845734"/>
            <a:ext cx="5301635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Ledvinový kamínek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962" y="1737361"/>
            <a:ext cx="9968717" cy="45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035" y="286604"/>
            <a:ext cx="10580645" cy="1120166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Urolitiáza (kaménky ledvin) 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9991" y="1737360"/>
            <a:ext cx="6316317" cy="461068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Klinický obraz</a:t>
            </a:r>
            <a:r>
              <a:rPr lang="cs-CZ" sz="2800" dirty="0" smtClean="0"/>
              <a:t>: žádný, bolesti, kolika, zimnice, třesavka, hematurie</a:t>
            </a:r>
          </a:p>
          <a:p>
            <a:r>
              <a:rPr lang="cs-CZ" sz="2800" u="sng" dirty="0" smtClean="0"/>
              <a:t>Diagnóza</a:t>
            </a:r>
            <a:r>
              <a:rPr lang="cs-CZ" sz="2800" dirty="0" smtClean="0"/>
              <a:t>: sonografie, RTG, </a:t>
            </a:r>
            <a:r>
              <a:rPr lang="cs-CZ" sz="2800" dirty="0" err="1" smtClean="0"/>
              <a:t>iv</a:t>
            </a:r>
            <a:r>
              <a:rPr lang="cs-CZ" sz="2800" dirty="0" smtClean="0"/>
              <a:t> urografie</a:t>
            </a:r>
          </a:p>
          <a:p>
            <a:r>
              <a:rPr lang="cs-CZ" sz="2800" u="sng" dirty="0" smtClean="0"/>
              <a:t>Léčba</a:t>
            </a:r>
            <a:r>
              <a:rPr lang="cs-CZ" sz="2800" dirty="0" smtClean="0"/>
              <a:t>:  </a:t>
            </a:r>
            <a:r>
              <a:rPr lang="cs-CZ" sz="2600" dirty="0" smtClean="0"/>
              <a:t>spasmolytika, opiáty (tlumí bolest), 70-80 % spontánně odejde</a:t>
            </a:r>
          </a:p>
          <a:p>
            <a:r>
              <a:rPr lang="cs-CZ" sz="2600" dirty="0" smtClean="0"/>
              <a:t>Zbytek </a:t>
            </a:r>
            <a:r>
              <a:rPr lang="cs-CZ" sz="2600" dirty="0" err="1" smtClean="0"/>
              <a:t>litotrypsie</a:t>
            </a:r>
            <a:r>
              <a:rPr lang="cs-CZ" sz="2600" dirty="0" smtClean="0"/>
              <a:t> (ESWL), 5 % operace</a:t>
            </a:r>
            <a:endParaRPr lang="cs-CZ" sz="2600" dirty="0"/>
          </a:p>
          <a:p>
            <a:pPr marL="0" indent="0">
              <a:buNone/>
            </a:pPr>
            <a:r>
              <a:rPr lang="cs-CZ" sz="2600" dirty="0" smtClean="0"/>
              <a:t> </a:t>
            </a:r>
            <a:r>
              <a:rPr lang="cs-CZ" sz="2600" u="sng" dirty="0" smtClean="0"/>
              <a:t>Prevence</a:t>
            </a:r>
            <a:r>
              <a:rPr lang="cs-CZ" sz="2600" dirty="0" smtClean="0"/>
              <a:t>: dieta dle typu konkrementu,          dostatek tekutin.</a:t>
            </a:r>
            <a:endParaRPr lang="cs-CZ" sz="28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08" y="1737360"/>
            <a:ext cx="5380892" cy="46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Ledvinový kamínek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46263"/>
            <a:ext cx="10058399" cy="45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Ledvinové kaménky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0"/>
            <a:ext cx="3764866" cy="461947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66" y="1737360"/>
            <a:ext cx="4743450" cy="46194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16" y="1737360"/>
            <a:ext cx="3683684" cy="46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19808"/>
            <a:ext cx="10058400" cy="1140479"/>
          </a:xfrm>
        </p:spPr>
        <p:txBody>
          <a:bodyPr/>
          <a:lstStyle/>
          <a:p>
            <a:r>
              <a:rPr lang="cs-CZ" dirty="0" smtClean="0"/>
              <a:t>Nefrotický syndrom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1750197"/>
            <a:ext cx="5145258" cy="425340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Definice: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Proteinurie 		(nad 3,5 g/24h)</a:t>
            </a:r>
          </a:p>
          <a:p>
            <a:r>
              <a:rPr lang="cs-CZ" sz="2800" dirty="0" err="1" smtClean="0"/>
              <a:t>Hypalbuminémie</a:t>
            </a:r>
            <a:endParaRPr lang="cs-CZ" sz="2800" dirty="0" smtClean="0"/>
          </a:p>
          <a:p>
            <a:r>
              <a:rPr lang="cs-CZ" sz="2800" dirty="0" smtClean="0"/>
              <a:t>Dyslipidémie</a:t>
            </a:r>
          </a:p>
          <a:p>
            <a:r>
              <a:rPr lang="cs-CZ" sz="2800" dirty="0" smtClean="0"/>
              <a:t>Otoky</a:t>
            </a:r>
            <a:endParaRPr lang="cs-CZ" sz="2800" dirty="0"/>
          </a:p>
          <a:p>
            <a:r>
              <a:rPr lang="cs-CZ" sz="2800" dirty="0" smtClean="0"/>
              <a:t>Trombózy</a:t>
            </a:r>
            <a:endParaRPr lang="cs-CZ" sz="28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126479" y="1750197"/>
            <a:ext cx="5620043" cy="4253409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u="sng" dirty="0" smtClean="0"/>
              <a:t>Rozdělení: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Vrozený (vzácný, rychlé selhání ledvin)</a:t>
            </a:r>
          </a:p>
          <a:p>
            <a:r>
              <a:rPr lang="cs-CZ" sz="2800" dirty="0" smtClean="0"/>
              <a:t>Získaný</a:t>
            </a:r>
          </a:p>
          <a:p>
            <a:pPr lvl="1"/>
            <a:r>
              <a:rPr lang="cs-CZ" sz="2600" dirty="0" smtClean="0"/>
              <a:t>Glomerulonefritidy</a:t>
            </a:r>
          </a:p>
          <a:p>
            <a:pPr lvl="1"/>
            <a:r>
              <a:rPr lang="cs-CZ" sz="2600" dirty="0" smtClean="0"/>
              <a:t>Diabetická nefropatie</a:t>
            </a:r>
          </a:p>
          <a:p>
            <a:pPr lvl="1"/>
            <a:r>
              <a:rPr lang="cs-CZ" sz="2600" dirty="0" smtClean="0"/>
              <a:t>Amyloidóza ledvin</a:t>
            </a:r>
          </a:p>
          <a:p>
            <a:pPr lvl="1"/>
            <a:r>
              <a:rPr lang="cs-CZ" sz="2600" dirty="0" smtClean="0"/>
              <a:t>Hepatitida B</a:t>
            </a:r>
          </a:p>
          <a:p>
            <a:pPr lvl="1"/>
            <a:r>
              <a:rPr lang="cs-CZ" sz="2600" dirty="0" smtClean="0"/>
              <a:t>Nádory, malárie, léky, drogy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3502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Nefrotický syndrom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1737361"/>
            <a:ext cx="4793566" cy="4593102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54615" y="1737360"/>
            <a:ext cx="5363307" cy="45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19808"/>
            <a:ext cx="10058400" cy="1140479"/>
          </a:xfrm>
        </p:spPr>
        <p:txBody>
          <a:bodyPr/>
          <a:lstStyle/>
          <a:p>
            <a:r>
              <a:rPr lang="cs-CZ" dirty="0" smtClean="0"/>
              <a:t>Nefrotický syndrom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1750197"/>
            <a:ext cx="5145258" cy="425340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Diagnóza: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Klinika</a:t>
            </a:r>
          </a:p>
          <a:p>
            <a:r>
              <a:rPr lang="cs-CZ" sz="2800" dirty="0" smtClean="0"/>
              <a:t>Laboratoře a moč</a:t>
            </a:r>
          </a:p>
          <a:p>
            <a:r>
              <a:rPr lang="cs-CZ" sz="2800" dirty="0" smtClean="0"/>
              <a:t>Biopsie ledvin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161648" y="1750197"/>
            <a:ext cx="5751929" cy="4253409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u="sng" dirty="0" smtClean="0"/>
              <a:t>Léčba:</a:t>
            </a:r>
            <a:r>
              <a:rPr lang="cs-CZ" sz="2800" dirty="0" smtClean="0"/>
              <a:t> </a:t>
            </a:r>
          </a:p>
          <a:p>
            <a:endParaRPr lang="cs-CZ" sz="1000" dirty="0" smtClean="0"/>
          </a:p>
          <a:p>
            <a:r>
              <a:rPr lang="cs-CZ" sz="2800" dirty="0" smtClean="0"/>
              <a:t>Základní onemocnění (imunosuprese)</a:t>
            </a:r>
          </a:p>
          <a:p>
            <a:endParaRPr lang="cs-CZ" sz="1000" u="sng" dirty="0" smtClean="0"/>
          </a:p>
          <a:p>
            <a:r>
              <a:rPr lang="cs-CZ" sz="2800" u="sng" dirty="0" smtClean="0"/>
              <a:t>Symptomaticky</a:t>
            </a:r>
            <a:r>
              <a:rPr lang="cs-CZ" sz="2800" dirty="0" smtClean="0"/>
              <a:t>:</a:t>
            </a:r>
          </a:p>
          <a:p>
            <a:r>
              <a:rPr lang="cs-CZ" sz="2800" dirty="0" smtClean="0"/>
              <a:t>Blokáda RAAS, statiny, </a:t>
            </a:r>
            <a:r>
              <a:rPr lang="cs-CZ" sz="2800" dirty="0" err="1" smtClean="0"/>
              <a:t>antiagregace</a:t>
            </a:r>
            <a:endParaRPr lang="cs-CZ" sz="2800" dirty="0" smtClean="0"/>
          </a:p>
          <a:p>
            <a:r>
              <a:rPr lang="cs-CZ" sz="2800" dirty="0" smtClean="0"/>
              <a:t>Omezení Na, bílkovin (0,6 g/kg/d)</a:t>
            </a:r>
          </a:p>
          <a:p>
            <a:r>
              <a:rPr lang="cs-CZ" sz="2800" dirty="0" err="1" smtClean="0"/>
              <a:t>Ketoanaloga</a:t>
            </a:r>
            <a:r>
              <a:rPr lang="cs-CZ" sz="2800" dirty="0" smtClean="0"/>
              <a:t> EAK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345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7506</TotalTime>
  <Words>641</Words>
  <Application>Microsoft Office PowerPoint</Application>
  <PresentationFormat>Širokoúhlá obrazovka</PresentationFormat>
  <Paragraphs>189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Retrospektiva</vt:lpstr>
      <vt:lpstr>Ledviny V</vt:lpstr>
      <vt:lpstr>Urolitiáza (kaménky ledvin) </vt:lpstr>
      <vt:lpstr>Ledvinový kamínek</vt:lpstr>
      <vt:lpstr>Urolitiáza (kaménky ledvin) </vt:lpstr>
      <vt:lpstr>Ledvinový kamínek</vt:lpstr>
      <vt:lpstr>Ledvinové kaménky</vt:lpstr>
      <vt:lpstr>Nefrotický syndrom </vt:lpstr>
      <vt:lpstr>Nefrotický syndrom</vt:lpstr>
      <vt:lpstr>Nefrotický syndrom </vt:lpstr>
      <vt:lpstr>Nefrotický syndrom</vt:lpstr>
      <vt:lpstr>Náhradní funkce ledvin</vt:lpstr>
      <vt:lpstr>Náhradní funkce ledvin</vt:lpstr>
      <vt:lpstr>Hemodialýza/hemofiltrace  cévní přístup</vt:lpstr>
      <vt:lpstr>Přístupy</vt:lpstr>
      <vt:lpstr>Princip HD nebo HF</vt:lpstr>
      <vt:lpstr>Peritoneální dialýza</vt:lpstr>
      <vt:lpstr>Peritoneální dialýza</vt:lpstr>
      <vt:lpstr>Peritoneální dialýza</vt:lpstr>
      <vt:lpstr>Transplantace ledviny</vt:lpstr>
      <vt:lpstr>Transplantace ledviny</vt:lpstr>
      <vt:lpstr>Transplantace ledviny</vt:lpstr>
      <vt:lpstr>Transplantace ledviny</vt:lpstr>
      <vt:lpstr>Nejčastější otravy a intoxikace</vt:lpstr>
      <vt:lpstr>Nejčastější otravy – zásady léčby</vt:lpstr>
      <vt:lpstr>Nejčastější otravy – zásady léčby</vt:lpstr>
      <vt:lpstr>Nejčastější otravy – zásady léčby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Ledviny I</dc:title>
  <dc:creator>Ivan Řiháček</dc:creator>
  <cp:lastModifiedBy>Ivan Řiháček</cp:lastModifiedBy>
  <cp:revision>94</cp:revision>
  <dcterms:created xsi:type="dcterms:W3CDTF">2019-02-08T13:48:38Z</dcterms:created>
  <dcterms:modified xsi:type="dcterms:W3CDTF">2019-02-20T13:27:12Z</dcterms:modified>
</cp:coreProperties>
</file>