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427" r:id="rId3"/>
    <p:sldId id="315" r:id="rId4"/>
    <p:sldId id="285" r:id="rId5"/>
    <p:sldId id="266" r:id="rId6"/>
    <p:sldId id="312" r:id="rId7"/>
    <p:sldId id="348" r:id="rId8"/>
    <p:sldId id="349" r:id="rId9"/>
    <p:sldId id="350" r:id="rId10"/>
    <p:sldId id="261" r:id="rId11"/>
    <p:sldId id="438" r:id="rId12"/>
    <p:sldId id="257" r:id="rId13"/>
    <p:sldId id="271" r:id="rId14"/>
    <p:sldId id="366" r:id="rId15"/>
    <p:sldId id="289" r:id="rId16"/>
    <p:sldId id="316" r:id="rId17"/>
    <p:sldId id="367" r:id="rId18"/>
    <p:sldId id="436" r:id="rId19"/>
    <p:sldId id="405" r:id="rId20"/>
    <p:sldId id="410" r:id="rId21"/>
    <p:sldId id="294" r:id="rId22"/>
    <p:sldId id="295" r:id="rId23"/>
    <p:sldId id="296" r:id="rId24"/>
    <p:sldId id="297" r:id="rId25"/>
    <p:sldId id="299" r:id="rId26"/>
    <p:sldId id="298" r:id="rId27"/>
    <p:sldId id="301" r:id="rId28"/>
    <p:sldId id="404" r:id="rId29"/>
    <p:sldId id="264" r:id="rId30"/>
    <p:sldId id="304" r:id="rId31"/>
    <p:sldId id="309" r:id="rId32"/>
    <p:sldId id="414" r:id="rId33"/>
    <p:sldId id="385" r:id="rId34"/>
    <p:sldId id="386" r:id="rId35"/>
    <p:sldId id="389" r:id="rId36"/>
    <p:sldId id="391" r:id="rId37"/>
    <p:sldId id="302" r:id="rId38"/>
    <p:sldId id="396" r:id="rId39"/>
    <p:sldId id="397" r:id="rId40"/>
    <p:sldId id="398" r:id="rId41"/>
    <p:sldId id="364" r:id="rId42"/>
    <p:sldId id="356" r:id="rId43"/>
    <p:sldId id="311" r:id="rId44"/>
    <p:sldId id="321" r:id="rId45"/>
    <p:sldId id="322" r:id="rId46"/>
    <p:sldId id="355" r:id="rId47"/>
    <p:sldId id="416" r:id="rId48"/>
    <p:sldId id="258" r:id="rId49"/>
    <p:sldId id="346" r:id="rId50"/>
    <p:sldId id="435" r:id="rId51"/>
    <p:sldId id="417" r:id="rId52"/>
    <p:sldId id="418" r:id="rId53"/>
    <p:sldId id="269" r:id="rId54"/>
    <p:sldId id="437" r:id="rId55"/>
    <p:sldId id="429" r:id="rId56"/>
    <p:sldId id="428" r:id="rId5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tka" initials="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3" autoAdjust="0"/>
    <p:restoredTop sz="95202" autoAdjust="0"/>
  </p:normalViewPr>
  <p:slideViewPr>
    <p:cSldViewPr>
      <p:cViewPr varScale="1">
        <p:scale>
          <a:sx n="83" d="100"/>
          <a:sy n="83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9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E327C-DE54-46CF-8446-4AE1F2142047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4EFCB9A-DF6D-49DB-97AF-5558F8B40019}">
      <dgm:prSet phldrT="[Text]"/>
      <dgm:spPr/>
      <dgm:t>
        <a:bodyPr/>
        <a:lstStyle/>
        <a:p>
          <a:r>
            <a:rPr lang="cs-CZ" dirty="0"/>
            <a:t>monitoring</a:t>
          </a:r>
        </a:p>
        <a:p>
          <a:r>
            <a:rPr lang="cs-CZ" dirty="0" err="1"/>
            <a:t>monere</a:t>
          </a:r>
          <a:endParaRPr lang="cs-CZ" dirty="0"/>
        </a:p>
      </dgm:t>
    </dgm:pt>
    <dgm:pt modelId="{B30E3ED5-16FA-40D9-8711-C6DE7966AE2B}" type="parTrans" cxnId="{835C5054-4DB1-4C39-BE3D-2DC8A2CA9212}">
      <dgm:prSet/>
      <dgm:spPr/>
      <dgm:t>
        <a:bodyPr/>
        <a:lstStyle/>
        <a:p>
          <a:endParaRPr lang="cs-CZ"/>
        </a:p>
      </dgm:t>
    </dgm:pt>
    <dgm:pt modelId="{3FF9A439-9301-4DAB-BDF4-9FCD8798C23A}" type="sibTrans" cxnId="{835C5054-4DB1-4C39-BE3D-2DC8A2CA9212}">
      <dgm:prSet/>
      <dgm:spPr/>
      <dgm:t>
        <a:bodyPr/>
        <a:lstStyle/>
        <a:p>
          <a:endParaRPr lang="cs-CZ"/>
        </a:p>
      </dgm:t>
    </dgm:pt>
    <dgm:pt modelId="{C7CD3F1F-A4CF-42F0-B3B2-1D7D5142309F}">
      <dgm:prSet phldrT="[Text]" custT="1"/>
      <dgm:spPr/>
      <dgm:t>
        <a:bodyPr/>
        <a:lstStyle/>
        <a:p>
          <a:r>
            <a:rPr lang="cs-CZ" sz="2000" dirty="0"/>
            <a:t>hloubka</a:t>
          </a:r>
        </a:p>
        <a:p>
          <a:r>
            <a:rPr lang="cs-CZ" sz="2000" dirty="0"/>
            <a:t>anestezie</a:t>
          </a:r>
        </a:p>
      </dgm:t>
    </dgm:pt>
    <dgm:pt modelId="{1698D6B1-2E2D-4A65-9531-66EA7635FC45}" type="parTrans" cxnId="{BBFAB4BF-CA20-4D72-ABB8-6C78C9AD74A2}">
      <dgm:prSet/>
      <dgm:spPr/>
      <dgm:t>
        <a:bodyPr/>
        <a:lstStyle/>
        <a:p>
          <a:endParaRPr lang="cs-CZ"/>
        </a:p>
      </dgm:t>
    </dgm:pt>
    <dgm:pt modelId="{B3452173-E384-4881-A1CF-EA9DC876EA2D}" type="sibTrans" cxnId="{BBFAB4BF-CA20-4D72-ABB8-6C78C9AD74A2}">
      <dgm:prSet/>
      <dgm:spPr/>
      <dgm:t>
        <a:bodyPr/>
        <a:lstStyle/>
        <a:p>
          <a:endParaRPr lang="cs-CZ"/>
        </a:p>
      </dgm:t>
    </dgm:pt>
    <dgm:pt modelId="{B477ABDD-8897-440D-BF08-A75A622E0B5E}">
      <dgm:prSet phldrT="[Text]" custT="1"/>
      <dgm:spPr/>
      <dgm:t>
        <a:bodyPr/>
        <a:lstStyle/>
        <a:p>
          <a:r>
            <a:rPr lang="cs-CZ" sz="2400" dirty="0" err="1"/>
            <a:t>neuromonitoring</a:t>
          </a:r>
          <a:endParaRPr lang="cs-CZ" sz="2400" dirty="0"/>
        </a:p>
      </dgm:t>
    </dgm:pt>
    <dgm:pt modelId="{FAF88219-C69D-4331-9885-3B3FBBA4D33A}" type="parTrans" cxnId="{160312A9-2D60-41DD-8BD4-8DAF7C55D105}">
      <dgm:prSet/>
      <dgm:spPr/>
      <dgm:t>
        <a:bodyPr/>
        <a:lstStyle/>
        <a:p>
          <a:endParaRPr lang="cs-CZ"/>
        </a:p>
      </dgm:t>
    </dgm:pt>
    <dgm:pt modelId="{D8F25006-A46F-40B2-B709-0684B499A9BA}" type="sibTrans" cxnId="{160312A9-2D60-41DD-8BD4-8DAF7C55D105}">
      <dgm:prSet/>
      <dgm:spPr/>
      <dgm:t>
        <a:bodyPr/>
        <a:lstStyle/>
        <a:p>
          <a:endParaRPr lang="cs-CZ"/>
        </a:p>
      </dgm:t>
    </dgm:pt>
    <dgm:pt modelId="{B203C298-331B-4A14-864A-2D171BB2D47B}">
      <dgm:prSet phldrT="[Text]"/>
      <dgm:spPr/>
      <dgm:t>
        <a:bodyPr/>
        <a:lstStyle/>
        <a:p>
          <a:r>
            <a:rPr lang="cs-CZ" dirty="0" err="1"/>
            <a:t>hemodynamika</a:t>
          </a:r>
          <a:endParaRPr lang="cs-CZ" dirty="0"/>
        </a:p>
      </dgm:t>
    </dgm:pt>
    <dgm:pt modelId="{1477397C-A631-4CC4-B26F-21ED6F492662}" type="parTrans" cxnId="{2DA8FF02-442D-42B7-BA24-14B22844C2BF}">
      <dgm:prSet/>
      <dgm:spPr/>
      <dgm:t>
        <a:bodyPr/>
        <a:lstStyle/>
        <a:p>
          <a:endParaRPr lang="cs-CZ"/>
        </a:p>
      </dgm:t>
    </dgm:pt>
    <dgm:pt modelId="{8051B9EE-8464-4DD6-BAA5-9EB638FD090D}" type="sibTrans" cxnId="{2DA8FF02-442D-42B7-BA24-14B22844C2BF}">
      <dgm:prSet/>
      <dgm:spPr/>
      <dgm:t>
        <a:bodyPr/>
        <a:lstStyle/>
        <a:p>
          <a:endParaRPr lang="cs-CZ"/>
        </a:p>
      </dgm:t>
    </dgm:pt>
    <dgm:pt modelId="{B55B45CC-C7AA-411F-9FF5-826C13D6FE71}">
      <dgm:prSet phldrT="[Text]" custT="1"/>
      <dgm:spPr/>
      <dgm:t>
        <a:bodyPr/>
        <a:lstStyle/>
        <a:p>
          <a:r>
            <a:rPr lang="cs-CZ" sz="2400" dirty="0"/>
            <a:t>míra </a:t>
          </a:r>
          <a:r>
            <a:rPr lang="cs-CZ" sz="2400" dirty="0" err="1"/>
            <a:t>analgézie</a:t>
          </a:r>
          <a:endParaRPr lang="cs-CZ" sz="2400" dirty="0"/>
        </a:p>
      </dgm:t>
    </dgm:pt>
    <dgm:pt modelId="{93692275-FC55-4434-9CE5-70694A090A89}" type="parTrans" cxnId="{A6EE9089-5756-43BA-A84E-DB7F4F45F471}">
      <dgm:prSet/>
      <dgm:spPr/>
      <dgm:t>
        <a:bodyPr/>
        <a:lstStyle/>
        <a:p>
          <a:endParaRPr lang="cs-CZ"/>
        </a:p>
      </dgm:t>
    </dgm:pt>
    <dgm:pt modelId="{8B2D2DAE-E40B-4576-A757-3E42F40B03D3}" type="sibTrans" cxnId="{A6EE9089-5756-43BA-A84E-DB7F4F45F471}">
      <dgm:prSet/>
      <dgm:spPr/>
      <dgm:t>
        <a:bodyPr/>
        <a:lstStyle/>
        <a:p>
          <a:endParaRPr lang="cs-CZ"/>
        </a:p>
      </dgm:t>
    </dgm:pt>
    <dgm:pt modelId="{4EBE9310-B65C-45CE-8A86-2B7459D9F224}" type="pres">
      <dgm:prSet presAssocID="{F54E327C-DE54-46CF-8446-4AE1F2142047}" presName="composite" presStyleCnt="0">
        <dgm:presLayoutVars>
          <dgm:chMax val="1"/>
          <dgm:dir/>
          <dgm:resizeHandles val="exact"/>
        </dgm:presLayoutVars>
      </dgm:prSet>
      <dgm:spPr/>
    </dgm:pt>
    <dgm:pt modelId="{20075668-2D55-4471-91AE-596544B557C8}" type="pres">
      <dgm:prSet presAssocID="{F54E327C-DE54-46CF-8446-4AE1F2142047}" presName="radial" presStyleCnt="0">
        <dgm:presLayoutVars>
          <dgm:animLvl val="ctr"/>
        </dgm:presLayoutVars>
      </dgm:prSet>
      <dgm:spPr/>
    </dgm:pt>
    <dgm:pt modelId="{2B13B275-15F7-4086-805D-F8738BBD4194}" type="pres">
      <dgm:prSet presAssocID="{C4EFCB9A-DF6D-49DB-97AF-5558F8B40019}" presName="centerShape" presStyleLbl="vennNode1" presStyleIdx="0" presStyleCnt="5" custScaleX="183616" custScaleY="163201"/>
      <dgm:spPr/>
    </dgm:pt>
    <dgm:pt modelId="{991BFE01-A7AB-4198-B7C9-2E26D795EA1C}" type="pres">
      <dgm:prSet presAssocID="{C7CD3F1F-A4CF-42F0-B3B2-1D7D5142309F}" presName="node" presStyleLbl="vennNode1" presStyleIdx="1" presStyleCnt="5" custScaleX="152509" custRadScaleRad="146551" custRadScaleInc="125734">
        <dgm:presLayoutVars>
          <dgm:bulletEnabled val="1"/>
        </dgm:presLayoutVars>
      </dgm:prSet>
      <dgm:spPr/>
    </dgm:pt>
    <dgm:pt modelId="{3E6FAA6F-7ABF-4B59-845D-E69749C01B5F}" type="pres">
      <dgm:prSet presAssocID="{B477ABDD-8897-440D-BF08-A75A622E0B5E}" presName="node" presStyleLbl="vennNode1" presStyleIdx="2" presStyleCnt="5" custScaleX="250047" custRadScaleRad="139179" custRadScaleInc="-37622">
        <dgm:presLayoutVars>
          <dgm:bulletEnabled val="1"/>
        </dgm:presLayoutVars>
      </dgm:prSet>
      <dgm:spPr/>
    </dgm:pt>
    <dgm:pt modelId="{358A2198-23DC-43D5-8756-DC5FAA3EBB10}" type="pres">
      <dgm:prSet presAssocID="{B203C298-331B-4A14-864A-2D171BB2D47B}" presName="node" presStyleLbl="vennNode1" presStyleIdx="3" presStyleCnt="5" custScaleX="170879" custScaleY="95381" custRadScaleRad="142471" custRadScaleInc="147126">
        <dgm:presLayoutVars>
          <dgm:bulletEnabled val="1"/>
        </dgm:presLayoutVars>
      </dgm:prSet>
      <dgm:spPr/>
    </dgm:pt>
    <dgm:pt modelId="{0151912B-9EDF-492E-A073-F98CFB8BD8AE}" type="pres">
      <dgm:prSet presAssocID="{B55B45CC-C7AA-411F-9FF5-826C13D6FE71}" presName="node" presStyleLbl="vennNode1" presStyleIdx="4" presStyleCnt="5" custScaleX="207292" custRadScaleRad="108137" custRadScaleInc="-88099">
        <dgm:presLayoutVars>
          <dgm:bulletEnabled val="1"/>
        </dgm:presLayoutVars>
      </dgm:prSet>
      <dgm:spPr/>
    </dgm:pt>
  </dgm:ptLst>
  <dgm:cxnLst>
    <dgm:cxn modelId="{2DA8FF02-442D-42B7-BA24-14B22844C2BF}" srcId="{C4EFCB9A-DF6D-49DB-97AF-5558F8B40019}" destId="{B203C298-331B-4A14-864A-2D171BB2D47B}" srcOrd="2" destOrd="0" parTransId="{1477397C-A631-4CC4-B26F-21ED6F492662}" sibTransId="{8051B9EE-8464-4DD6-BAA5-9EB638FD090D}"/>
    <dgm:cxn modelId="{D88F2024-F001-4CB6-A767-E7D69942B121}" type="presOf" srcId="{B203C298-331B-4A14-864A-2D171BB2D47B}" destId="{358A2198-23DC-43D5-8756-DC5FAA3EBB10}" srcOrd="0" destOrd="0" presId="urn:microsoft.com/office/officeart/2005/8/layout/radial3"/>
    <dgm:cxn modelId="{835C5054-4DB1-4C39-BE3D-2DC8A2CA9212}" srcId="{F54E327C-DE54-46CF-8446-4AE1F2142047}" destId="{C4EFCB9A-DF6D-49DB-97AF-5558F8B40019}" srcOrd="0" destOrd="0" parTransId="{B30E3ED5-16FA-40D9-8711-C6DE7966AE2B}" sibTransId="{3FF9A439-9301-4DAB-BDF4-9FCD8798C23A}"/>
    <dgm:cxn modelId="{8E3DAE75-B37D-4464-AF71-E0B2A1DB261E}" type="presOf" srcId="{B55B45CC-C7AA-411F-9FF5-826C13D6FE71}" destId="{0151912B-9EDF-492E-A073-F98CFB8BD8AE}" srcOrd="0" destOrd="0" presId="urn:microsoft.com/office/officeart/2005/8/layout/radial3"/>
    <dgm:cxn modelId="{A6EE9089-5756-43BA-A84E-DB7F4F45F471}" srcId="{C4EFCB9A-DF6D-49DB-97AF-5558F8B40019}" destId="{B55B45CC-C7AA-411F-9FF5-826C13D6FE71}" srcOrd="3" destOrd="0" parTransId="{93692275-FC55-4434-9CE5-70694A090A89}" sibTransId="{8B2D2DAE-E40B-4576-A757-3E42F40B03D3}"/>
    <dgm:cxn modelId="{87B02D98-1F48-482B-ABA3-39599FA03971}" type="presOf" srcId="{C7CD3F1F-A4CF-42F0-B3B2-1D7D5142309F}" destId="{991BFE01-A7AB-4198-B7C9-2E26D795EA1C}" srcOrd="0" destOrd="0" presId="urn:microsoft.com/office/officeart/2005/8/layout/radial3"/>
    <dgm:cxn modelId="{B78C56A3-79AB-44FD-B9C8-83A4782057A8}" type="presOf" srcId="{B477ABDD-8897-440D-BF08-A75A622E0B5E}" destId="{3E6FAA6F-7ABF-4B59-845D-E69749C01B5F}" srcOrd="0" destOrd="0" presId="urn:microsoft.com/office/officeart/2005/8/layout/radial3"/>
    <dgm:cxn modelId="{5C34E2A7-5337-4DAA-BDA7-A63143114EF2}" type="presOf" srcId="{C4EFCB9A-DF6D-49DB-97AF-5558F8B40019}" destId="{2B13B275-15F7-4086-805D-F8738BBD4194}" srcOrd="0" destOrd="0" presId="urn:microsoft.com/office/officeart/2005/8/layout/radial3"/>
    <dgm:cxn modelId="{160312A9-2D60-41DD-8BD4-8DAF7C55D105}" srcId="{C4EFCB9A-DF6D-49DB-97AF-5558F8B40019}" destId="{B477ABDD-8897-440D-BF08-A75A622E0B5E}" srcOrd="1" destOrd="0" parTransId="{FAF88219-C69D-4331-9885-3B3FBBA4D33A}" sibTransId="{D8F25006-A46F-40B2-B709-0684B499A9BA}"/>
    <dgm:cxn modelId="{BBFAB4BF-CA20-4D72-ABB8-6C78C9AD74A2}" srcId="{C4EFCB9A-DF6D-49DB-97AF-5558F8B40019}" destId="{C7CD3F1F-A4CF-42F0-B3B2-1D7D5142309F}" srcOrd="0" destOrd="0" parTransId="{1698D6B1-2E2D-4A65-9531-66EA7635FC45}" sibTransId="{B3452173-E384-4881-A1CF-EA9DC876EA2D}"/>
    <dgm:cxn modelId="{D8272FD4-E70E-4A8D-9263-603E6F89B437}" type="presOf" srcId="{F54E327C-DE54-46CF-8446-4AE1F2142047}" destId="{4EBE9310-B65C-45CE-8A86-2B7459D9F224}" srcOrd="0" destOrd="0" presId="urn:microsoft.com/office/officeart/2005/8/layout/radial3"/>
    <dgm:cxn modelId="{8EE2014B-4F02-4313-9115-436884EF6545}" type="presParOf" srcId="{4EBE9310-B65C-45CE-8A86-2B7459D9F224}" destId="{20075668-2D55-4471-91AE-596544B557C8}" srcOrd="0" destOrd="0" presId="urn:microsoft.com/office/officeart/2005/8/layout/radial3"/>
    <dgm:cxn modelId="{7A265645-BCD8-4730-8BD0-09C528E23548}" type="presParOf" srcId="{20075668-2D55-4471-91AE-596544B557C8}" destId="{2B13B275-15F7-4086-805D-F8738BBD4194}" srcOrd="0" destOrd="0" presId="urn:microsoft.com/office/officeart/2005/8/layout/radial3"/>
    <dgm:cxn modelId="{E23DF0EC-7701-44C8-A620-41BAA4243991}" type="presParOf" srcId="{20075668-2D55-4471-91AE-596544B557C8}" destId="{991BFE01-A7AB-4198-B7C9-2E26D795EA1C}" srcOrd="1" destOrd="0" presId="urn:microsoft.com/office/officeart/2005/8/layout/radial3"/>
    <dgm:cxn modelId="{286C7A38-D107-489B-825D-C318B886642C}" type="presParOf" srcId="{20075668-2D55-4471-91AE-596544B557C8}" destId="{3E6FAA6F-7ABF-4B59-845D-E69749C01B5F}" srcOrd="2" destOrd="0" presId="urn:microsoft.com/office/officeart/2005/8/layout/radial3"/>
    <dgm:cxn modelId="{CEFCFEE1-B60F-453D-98AD-173AFF538231}" type="presParOf" srcId="{20075668-2D55-4471-91AE-596544B557C8}" destId="{358A2198-23DC-43D5-8756-DC5FAA3EBB10}" srcOrd="3" destOrd="0" presId="urn:microsoft.com/office/officeart/2005/8/layout/radial3"/>
    <dgm:cxn modelId="{247CCDD9-4019-4C1C-8FC4-3122B8AB9BF2}" type="presParOf" srcId="{20075668-2D55-4471-91AE-596544B557C8}" destId="{0151912B-9EDF-492E-A073-F98CFB8BD8A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3B275-15F7-4086-805D-F8738BBD4194}">
      <dsp:nvSpPr>
        <dsp:cNvPr id="0" name=""/>
        <dsp:cNvSpPr/>
      </dsp:nvSpPr>
      <dsp:spPr>
        <a:xfrm>
          <a:off x="902731" y="294528"/>
          <a:ext cx="4962443" cy="44107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/>
            <a:t>monitoring</a:t>
          </a:r>
        </a:p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 err="1"/>
            <a:t>monere</a:t>
          </a:r>
          <a:endParaRPr lang="cs-CZ" sz="5800" kern="1200" dirty="0"/>
        </a:p>
      </dsp:txBody>
      <dsp:txXfrm>
        <a:off x="1629464" y="940460"/>
        <a:ext cx="3508977" cy="3118839"/>
      </dsp:txXfrm>
    </dsp:sp>
    <dsp:sp modelId="{991BFE01-A7AB-4198-B7C9-2E26D795EA1C}">
      <dsp:nvSpPr>
        <dsp:cNvPr id="0" name=""/>
        <dsp:cNvSpPr/>
      </dsp:nvSpPr>
      <dsp:spPr>
        <a:xfrm>
          <a:off x="4788528" y="2865890"/>
          <a:ext cx="2060869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hloubka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anestezie</a:t>
          </a:r>
        </a:p>
      </dsp:txBody>
      <dsp:txXfrm>
        <a:off x="5090335" y="3063785"/>
        <a:ext cx="1457255" cy="955520"/>
      </dsp:txXfrm>
    </dsp:sp>
    <dsp:sp modelId="{3E6FAA6F-7ABF-4B59-845D-E69749C01B5F}">
      <dsp:nvSpPr>
        <dsp:cNvPr id="0" name=""/>
        <dsp:cNvSpPr/>
      </dsp:nvSpPr>
      <dsp:spPr>
        <a:xfrm>
          <a:off x="3677873" y="422831"/>
          <a:ext cx="3378910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 err="1"/>
            <a:t>neuromonitoring</a:t>
          </a:r>
          <a:endParaRPr lang="cs-CZ" sz="2400" kern="1200" dirty="0"/>
        </a:p>
      </dsp:txBody>
      <dsp:txXfrm>
        <a:off x="4172703" y="620726"/>
        <a:ext cx="2389250" cy="955520"/>
      </dsp:txXfrm>
    </dsp:sp>
    <dsp:sp modelId="{358A2198-23DC-43D5-8756-DC5FAA3EBB10}">
      <dsp:nvSpPr>
        <dsp:cNvPr id="0" name=""/>
        <dsp:cNvSpPr/>
      </dsp:nvSpPr>
      <dsp:spPr>
        <a:xfrm>
          <a:off x="328486" y="118845"/>
          <a:ext cx="2309105" cy="128889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 err="1"/>
            <a:t>hemodynamika</a:t>
          </a:r>
          <a:endParaRPr lang="cs-CZ" sz="1900" kern="1200" dirty="0"/>
        </a:p>
      </dsp:txBody>
      <dsp:txXfrm>
        <a:off x="666647" y="307599"/>
        <a:ext cx="1632783" cy="911385"/>
      </dsp:txXfrm>
    </dsp:sp>
    <dsp:sp modelId="{0151912B-9EDF-492E-A073-F98CFB8BD8AE}">
      <dsp:nvSpPr>
        <dsp:cNvPr id="0" name=""/>
        <dsp:cNvSpPr/>
      </dsp:nvSpPr>
      <dsp:spPr>
        <a:xfrm>
          <a:off x="1620171" y="3617241"/>
          <a:ext cx="2801158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míra </a:t>
          </a:r>
          <a:r>
            <a:rPr lang="cs-CZ" sz="2400" kern="1200" dirty="0" err="1"/>
            <a:t>analgézie</a:t>
          </a:r>
          <a:endParaRPr lang="cs-CZ" sz="2400" kern="1200" dirty="0"/>
        </a:p>
      </dsp:txBody>
      <dsp:txXfrm>
        <a:off x="2030391" y="3815136"/>
        <a:ext cx="1980718" cy="95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0248E-4D99-4B1B-A1B9-0F06592E3277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6939-7FA1-4FFD-BDCD-AB64F036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6939-7FA1-4FFD-BDCD-AB64F03681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8D774389-193A-4072-9C21-91F5E283E4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9FC103-5E38-4549-A70C-0FBFA40925B9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46A5F51B-864F-43AC-9A88-B3880D8E06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9A89AF7A-57DD-4EA1-A0B2-BBE1F63E0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302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2AC49A-6AEF-4E40-B1E3-831D8890A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D95D20-D0C5-408E-80D4-760D393B100A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95746F2C-043F-4CD4-ABBF-F61BBDA652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E941CDC5-2901-4314-BBEF-56647318B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14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44BADC6E-B91E-4D35-AEA4-B3F2E916E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FC05C5E2-B487-4FB6-9A13-AB852593D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78AD9DEB-9BED-40F6-8BBD-3696AC8F9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44B1FE-FCAB-4258-A9B1-BB33091854F7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67C4AE57-B660-4433-9012-2F42E7E1AB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5ADE903E-B35C-4662-B6D0-FA0AB25B14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72023E90-516B-444B-8316-3B9CB0AE2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766B4D-3898-4651-8414-4A2160CBCFC2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D8D532E0-DA30-404A-9381-C2E9BA8393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D224BEEA-FBF8-419D-839B-589C12443A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84F6D8DC-AD71-4854-B5D0-34B5C160A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02DC9-1118-422B-8803-66A60924B5BE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6F0F179-486D-49A7-BAF3-279614565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5824200" y="-11174413"/>
            <a:ext cx="31649988" cy="23739476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301E619-AC8A-4E0D-AA18-ABF8AF47F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6C04-B185-4EC8-8F36-7C6C234B99C9}" type="datetimeFigureOut">
              <a:rPr lang="cs-CZ"/>
              <a:pPr>
                <a:defRPr/>
              </a:pPr>
              <a:t>09.03.2020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2326-C29E-464C-9D46-0FEA409616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5A7F1-2D66-4C71-AD17-E885179DEFEF}" type="datetimeFigureOut">
              <a:rPr lang="cs-CZ"/>
              <a:pPr>
                <a:defRPr/>
              </a:pPr>
              <a:t>09.03.2020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0308-DDC0-4700-B898-5755830BE02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BF87-6555-4FD8-B458-2AB3FDC40398}" type="datetimeFigureOut">
              <a:rPr lang="cs-CZ"/>
              <a:pPr>
                <a:defRPr/>
              </a:pPr>
              <a:t>09.03.2020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58AA-23BE-426C-BCCC-B51F663CEF1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9B39296C-2DE3-486B-B192-83F2997AB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41FCF-1CE5-4654-BFFF-6B073F26A3D7}" type="datetimeFigureOut">
              <a:rPr lang="cs-CZ"/>
              <a:pPr>
                <a:defRPr/>
              </a:pPr>
              <a:t>09.03.2020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FE10A0F-774B-4169-85AD-DCF39F4E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F8BF9E2-AF06-4294-9511-44DB276F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0B569-4064-4EE0-AE80-33A040C130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1544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7067128" cy="1008111"/>
          </a:xfrm>
        </p:spPr>
        <p:txBody>
          <a:bodyPr>
            <a:normAutofit/>
          </a:bodyPr>
          <a:lstStyle>
            <a:lvl1pPr algn="l">
              <a:defRPr sz="3600" b="0" baseline="0">
                <a:solidFill>
                  <a:srgbClr val="007CBB"/>
                </a:solidFill>
                <a:latin typeface="Helvetica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8313" y="1628800"/>
            <a:ext cx="8207375" cy="4608512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2F8E2-286B-4043-9263-1C83C5D5EC8F}" type="datetimeFigureOut">
              <a:rPr lang="cs-CZ"/>
              <a:pPr>
                <a:defRPr/>
              </a:pPr>
              <a:t>09.03.2020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13EFF-3A17-4EFA-94B7-76BC7A5D782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793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7EB0-8B32-4E02-B79B-35F3C46AF696}" type="datetimeFigureOut">
              <a:rPr lang="cs-CZ"/>
              <a:pPr>
                <a:defRPr/>
              </a:pPr>
              <a:t>09.03.2020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6665-16D6-42AE-A4B7-DEE83B3D5C4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ACC54-8DFE-47E1-9E15-6C9299F3DE42}" type="datetimeFigureOut">
              <a:rPr lang="cs-CZ"/>
              <a:pPr>
                <a:defRPr/>
              </a:pPr>
              <a:t>09.03.2020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2EAA9-DC90-4D04-A94A-E31F4A093A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CA4A-B97C-4963-8FE5-88A4ADDEE48E}" type="datetimeFigureOut">
              <a:rPr lang="cs-CZ"/>
              <a:pPr>
                <a:defRPr/>
              </a:pPr>
              <a:t>09.03.2020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4F47-7851-49EA-8993-6BB156C8CC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AD2B-20FA-4C04-A54D-41954EB2174A}" type="datetimeFigureOut">
              <a:rPr lang="cs-CZ"/>
              <a:pPr>
                <a:defRPr/>
              </a:pPr>
              <a:t>09.03.2020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DEF05-83E1-4612-A48E-A7DF9631CB8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CD40D-F615-4771-9EC8-1C9AA9CF2465}" type="datetimeFigureOut">
              <a:rPr lang="cs-CZ"/>
              <a:pPr>
                <a:defRPr/>
              </a:pPr>
              <a:t>09.03.2020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0D0A-69FC-47F9-94D1-23FE2E89CE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F226-32CE-4F48-B22F-57507B01FDC9}" type="datetimeFigureOut">
              <a:rPr lang="cs-CZ"/>
              <a:pPr>
                <a:defRPr/>
              </a:pPr>
              <a:t>09.03.2020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ABA35-15D5-413A-A94B-9FC20AAD13A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02D0-41CD-4859-959D-658511BCC63F}" type="datetimeFigureOut">
              <a:rPr lang="cs-CZ"/>
              <a:pPr>
                <a:defRPr/>
              </a:pPr>
              <a:t>09.03.2020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684E-AB79-4B3E-A95A-EA30C04FBB5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613F-7545-452E-BB31-00F94ADBE40E}" type="datetimeFigureOut">
              <a:rPr lang="cs-CZ"/>
              <a:pPr>
                <a:defRPr/>
              </a:pPr>
              <a:t>09.03.2020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F2950-F772-4271-8B9E-33BDFDA940B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6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DDE277F-37C3-4292-9ECC-F5C0B0D0AC40}" type="datetimeFigureOut">
              <a:rPr lang="cs-CZ"/>
              <a:pPr>
                <a:defRPr/>
              </a:pPr>
              <a:t>09.03.2020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B8A4477-FBC5-45C8-A993-48A57A0EB97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468313" y="6410325"/>
            <a:ext cx="100806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  <p:sldLayoutId id="2147483663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is.muni.cz/el/1411/podzim2012/MIOA011c/um/e-kurz/anesteziologicke-pracoviste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brazky.cz/?q=pavouci++drogy&amp;url=https://slideplayer.cz/slide/2613723/9/images/104/%C3%9A%C4%8Dinky%2Bdrog%2Bna%2Bbezobratl%C3%A9.jpg&amp;imageId=4146fe17057d12ff&amp;data=lgLEEFx8NV619eC9gkP1ytp36R_EMDo1kdc0h2RAiZ6odJWO1Fer1KLZsBqAAddnGZyFb_HaSc9tQ9Qg1LXmHMpCBYpYjc5drFRVxAL7H5PEAtdwxALD68QCVG8%3D" TargetMode="Externa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hyperlink" Target="http://www.obrazky.cz/?q=gaba+receptor&amp;url=http://www.steamshipdays.com/wp-content/uploads/2018/09/GABA-receptor-inhibitor.png&amp;imageId=4252f427efc7daa8&amp;data=lgLEEKTvcsOa3hrRa3HQPl-7ko7EMEuSGLejEH6zEeWbZPVnjXuG8KADBIvsWDLubqIdb9yN4f73S4aQ7bWDKxWm3fDgks5dpWFPxALBj5PEAp2ixALWPcQC0ZA%3D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radkaloja.cz/wp-content/uploads/2017/08/Brain-vawes-II-e1503948540823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>
          <a:xfrm>
            <a:off x="251520" y="2276872"/>
            <a:ext cx="8712968" cy="2212826"/>
          </a:xfrm>
        </p:spPr>
        <p:txBody>
          <a:bodyPr/>
          <a:lstStyle/>
          <a:p>
            <a:r>
              <a:rPr lang="cs-CZ" sz="2800" dirty="0"/>
              <a:t>Technika v anesteziologické péči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812" y="6453336"/>
            <a:ext cx="6048375" cy="360040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cs-CZ" sz="2000" b="1" dirty="0">
                <a:solidFill>
                  <a:schemeClr val="bg1"/>
                </a:solidFill>
              </a:rPr>
              <a:t>MUDr. Jitka Zemanová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4964" y="621176"/>
            <a:ext cx="6408712" cy="360039"/>
          </a:xfrm>
        </p:spPr>
        <p:txBody>
          <a:bodyPr/>
          <a:lstStyle/>
          <a:p>
            <a:pPr marL="3657600" lvl="8" indent="0">
              <a:buNone/>
            </a:pPr>
            <a:r>
              <a:rPr lang="cs-CZ" dirty="0" err="1"/>
              <a:t>Schimmelbusch</a:t>
            </a:r>
            <a:r>
              <a:rPr lang="cs-CZ" dirty="0"/>
              <a:t> </a:t>
            </a:r>
            <a:r>
              <a:rPr lang="cs-CZ" dirty="0" err="1"/>
              <a:t>mask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lvl="6"/>
            <a:endParaRPr lang="cs-CZ" dirty="0"/>
          </a:p>
          <a:p>
            <a:pPr lvl="6"/>
            <a:endParaRPr lang="cs-CZ" dirty="0"/>
          </a:p>
        </p:txBody>
      </p:sp>
      <p:pic>
        <p:nvPicPr>
          <p:cNvPr id="4" name="Obrázek 3" descr="Obsah obrázku interiér, červená, stůl, vsedě&#10;&#10;Popis byl vytvořen automaticky">
            <a:extLst>
              <a:ext uri="{FF2B5EF4-FFF2-40B4-BE49-F238E27FC236}">
                <a16:creationId xmlns:a16="http://schemas.microsoft.com/office/drawing/2014/main" id="{713E208C-964C-4480-A7FA-402024836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2857500" cy="2505075"/>
          </a:xfrm>
          <a:prstGeom prst="rect">
            <a:avLst/>
          </a:prstGeom>
        </p:spPr>
      </p:pic>
      <p:pic>
        <p:nvPicPr>
          <p:cNvPr id="6" name="Obrázek 5" descr="Obsah obrázku fotka, stůl, místnost, muž&#10;&#10;Popis byl vytvořen automaticky">
            <a:extLst>
              <a:ext uri="{FF2B5EF4-FFF2-40B4-BE49-F238E27FC236}">
                <a16:creationId xmlns:a16="http://schemas.microsoft.com/office/drawing/2014/main" id="{8A6717E7-7199-44F2-982F-D1BEDB83B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051" r="56300" b="13250"/>
          <a:stretch/>
        </p:blipFill>
        <p:spPr>
          <a:xfrm>
            <a:off x="3965057" y="188640"/>
            <a:ext cx="2058066" cy="3240360"/>
          </a:xfrm>
          <a:prstGeom prst="rect">
            <a:avLst/>
          </a:prstGeom>
        </p:spPr>
      </p:pic>
      <p:pic>
        <p:nvPicPr>
          <p:cNvPr id="8" name="Obrázek 7" descr="Obsah obrázku fotka, bílá&#10;&#10;Popis byl vytvořen automaticky">
            <a:extLst>
              <a:ext uri="{FF2B5EF4-FFF2-40B4-BE49-F238E27FC236}">
                <a16:creationId xmlns:a16="http://schemas.microsoft.com/office/drawing/2014/main" id="{BD83EA5D-7F58-48B7-A4DE-61995904A5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4801" r="35037" b="16401"/>
          <a:stretch/>
        </p:blipFill>
        <p:spPr>
          <a:xfrm>
            <a:off x="3978948" y="3629819"/>
            <a:ext cx="2083089" cy="2160240"/>
          </a:xfrm>
          <a:prstGeom prst="rect">
            <a:avLst/>
          </a:prstGeom>
        </p:spPr>
      </p:pic>
      <p:pic>
        <p:nvPicPr>
          <p:cNvPr id="12" name="Obrázek 11" descr="Obsah obrázku interiér, stůl, vsedě, bílá&#10;&#10;Popis byl vytvořen automaticky">
            <a:extLst>
              <a:ext uri="{FF2B5EF4-FFF2-40B4-BE49-F238E27FC236}">
                <a16:creationId xmlns:a16="http://schemas.microsoft.com/office/drawing/2014/main" id="{2E1A91E3-B919-4CE0-BCA6-D3E79D20BD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7" y="133439"/>
            <a:ext cx="1969991" cy="2863513"/>
          </a:xfrm>
          <a:prstGeom prst="rect">
            <a:avLst/>
          </a:prstGeom>
        </p:spPr>
      </p:pic>
      <p:pic>
        <p:nvPicPr>
          <p:cNvPr id="13" name="Picture 2" descr="Zobrazit zdrojový obrázek">
            <a:extLst>
              <a:ext uri="{FF2B5EF4-FFF2-40B4-BE49-F238E27FC236}">
                <a16:creationId xmlns:a16="http://schemas.microsoft.com/office/drawing/2014/main" id="{BBEF4828-117E-47A1-8DFE-C9B0F4D5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r="15385"/>
          <a:stretch/>
        </p:blipFill>
        <p:spPr bwMode="auto">
          <a:xfrm>
            <a:off x="1128656" y="2996952"/>
            <a:ext cx="2434103" cy="33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667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E488B1CD-B1BA-4690-A6C5-69094E35B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Vysokofrekvenční ventilátor</a:t>
            </a:r>
          </a:p>
        </p:txBody>
      </p:sp>
      <p:pic>
        <p:nvPicPr>
          <p:cNvPr id="58371" name="Obrázek 3">
            <a:extLst>
              <a:ext uri="{FF2B5EF4-FFF2-40B4-BE49-F238E27FC236}">
                <a16:creationId xmlns:a16="http://schemas.microsoft.com/office/drawing/2014/main" id="{E27471E3-71A3-4E58-B61C-95BEB4833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r="7693"/>
          <a:stretch>
            <a:fillRect/>
          </a:stretch>
        </p:blipFill>
        <p:spPr bwMode="auto">
          <a:xfrm>
            <a:off x="468313" y="1022350"/>
            <a:ext cx="3519487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Obrázek 4">
            <a:extLst>
              <a:ext uri="{FF2B5EF4-FFF2-40B4-BE49-F238E27FC236}">
                <a16:creationId xmlns:a16="http://schemas.microsoft.com/office/drawing/2014/main" id="{D366C911-EF99-441B-858F-968AA7982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5"/>
          <a:stretch>
            <a:fillRect/>
          </a:stretch>
        </p:blipFill>
        <p:spPr bwMode="auto">
          <a:xfrm>
            <a:off x="684213" y="3644900"/>
            <a:ext cx="35353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AutoShape 4" descr="Vysokofrekvenční ventilátor Stephan Sophie">
            <a:extLst>
              <a:ext uri="{FF2B5EF4-FFF2-40B4-BE49-F238E27FC236}">
                <a16:creationId xmlns:a16="http://schemas.microsoft.com/office/drawing/2014/main" id="{D4FA6E21-9610-44A2-9992-59765D2A0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53435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58374" name="Picture 5">
            <a:extLst>
              <a:ext uri="{FF2B5EF4-FFF2-40B4-BE49-F238E27FC236}">
                <a16:creationId xmlns:a16="http://schemas.microsoft.com/office/drawing/2014/main" id="{D871A7C7-4DB9-48A7-B9F8-F2AFF74C8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769938"/>
            <a:ext cx="38639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Anesteziologický přístroj  </a:t>
            </a:r>
          </a:p>
        </p:txBody>
      </p:sp>
      <p:sp>
        <p:nvSpPr>
          <p:cNvPr id="14338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561662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- </a:t>
            </a:r>
            <a:r>
              <a:rPr lang="en-US" sz="2400" dirty="0" err="1"/>
              <a:t>počítačem</a:t>
            </a:r>
            <a:r>
              <a:rPr lang="en-US" sz="2400" dirty="0"/>
              <a:t> </a:t>
            </a:r>
            <a:r>
              <a:rPr lang="en-US" sz="2400" dirty="0" err="1"/>
              <a:t>řízené</a:t>
            </a:r>
            <a:r>
              <a:rPr lang="en-US" sz="2400" dirty="0"/>
              <a:t> </a:t>
            </a:r>
            <a:r>
              <a:rPr lang="en-US" sz="2400" dirty="0" err="1"/>
              <a:t>systémy</a:t>
            </a:r>
            <a:r>
              <a:rPr lang="en-US" sz="2400" dirty="0"/>
              <a:t>, </a:t>
            </a:r>
            <a:r>
              <a:rPr lang="en-US" sz="2400" dirty="0" err="1"/>
              <a:t>fyziologický</a:t>
            </a:r>
            <a:r>
              <a:rPr lang="en-US" sz="2400" dirty="0"/>
              <a:t> monitor, </a:t>
            </a:r>
            <a:r>
              <a:rPr lang="cs-CZ" sz="2400" dirty="0"/>
              <a:t>pří</a:t>
            </a:r>
            <a:r>
              <a:rPr lang="en-US" sz="2400" dirty="0" err="1"/>
              <a:t>strojový</a:t>
            </a:r>
            <a:r>
              <a:rPr lang="en-US" sz="2400" dirty="0"/>
              <a:t> monitor a </a:t>
            </a:r>
            <a:r>
              <a:rPr lang="en-US" sz="2400" dirty="0" err="1"/>
              <a:t>integrace</a:t>
            </a:r>
            <a:r>
              <a:rPr lang="en-US" sz="2400" dirty="0"/>
              <a:t> </a:t>
            </a:r>
            <a:r>
              <a:rPr lang="en-US" sz="2400" dirty="0" err="1"/>
              <a:t>elektronických</a:t>
            </a:r>
            <a:r>
              <a:rPr lang="en-US" sz="2400" dirty="0"/>
              <a:t> </a:t>
            </a:r>
            <a:r>
              <a:rPr lang="en-US" sz="2400" dirty="0" err="1"/>
              <a:t>lékařských</a:t>
            </a:r>
            <a:r>
              <a:rPr lang="en-US" sz="2400" dirty="0"/>
              <a:t> </a:t>
            </a:r>
            <a:r>
              <a:rPr lang="en-US" sz="2400" dirty="0" err="1"/>
              <a:t>záznamů</a:t>
            </a:r>
            <a:endParaRPr lang="cs-CZ" sz="2800" dirty="0"/>
          </a:p>
          <a:p>
            <a:pPr marL="0" indent="0">
              <a:buNone/>
            </a:pPr>
            <a:endParaRPr lang="cs-CZ" sz="2400" dirty="0"/>
          </a:p>
          <a:p>
            <a:pPr lvl="1"/>
            <a:r>
              <a:rPr lang="cs-CZ" sz="2400" dirty="0"/>
              <a:t>vysokotlaký systém</a:t>
            </a:r>
          </a:p>
          <a:p>
            <a:pPr lvl="1"/>
            <a:r>
              <a:rPr lang="cs-CZ" sz="2400" dirty="0"/>
              <a:t>střednětlaký systém </a:t>
            </a:r>
          </a:p>
          <a:p>
            <a:pPr lvl="1"/>
            <a:r>
              <a:rPr lang="cs-CZ" sz="2400" dirty="0"/>
              <a:t>nízkotlaký systém </a:t>
            </a:r>
          </a:p>
          <a:p>
            <a:pPr lvl="1"/>
            <a:endParaRPr lang="cs-CZ" sz="2000" dirty="0"/>
          </a:p>
          <a:p>
            <a:pPr>
              <a:buFontTx/>
              <a:buChar char="-"/>
            </a:pPr>
            <a:r>
              <a:rPr lang="cs-CZ" sz="2000" dirty="0"/>
              <a:t>jehlové ventily = rotametry</a:t>
            </a:r>
          </a:p>
          <a:p>
            <a:pPr>
              <a:buFontTx/>
              <a:buChar char="-"/>
            </a:pPr>
            <a:r>
              <a:rPr lang="cs-CZ" sz="2000" dirty="0"/>
              <a:t>elektronické ventily (digitální)</a:t>
            </a:r>
          </a:p>
          <a:p>
            <a:pPr>
              <a:buFontTx/>
              <a:buChar char="-"/>
            </a:pPr>
            <a:r>
              <a:rPr lang="cs-CZ" sz="2000" dirty="0"/>
              <a:t>proporcionální dělič (průtok / % O2)     </a:t>
            </a:r>
            <a:r>
              <a:rPr lang="cs-CZ" sz="1800" dirty="0"/>
              <a:t>- slouží k prevenci podání hypoxické směsi </a:t>
            </a:r>
          </a:p>
          <a:p>
            <a:pPr lvl="1"/>
            <a:endParaRPr lang="cs-CZ" sz="20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Zástupný obsah 12" descr="Obsah obrázku text, mapa&#10;&#10;Popis byl vytvořen automaticky">
            <a:extLst>
              <a:ext uri="{FF2B5EF4-FFF2-40B4-BE49-F238E27FC236}">
                <a16:creationId xmlns:a16="http://schemas.microsoft.com/office/drawing/2014/main" id="{46EC6766-F4F5-4C79-BDA7-D2711B90E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7770" y="1538456"/>
            <a:ext cx="4001038" cy="225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C1601-2B01-4620-BF27-121D6BD6DD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 sz="2400" dirty="0">
                <a:solidFill>
                  <a:srgbClr val="D20A11"/>
                </a:solidFill>
              </a:rPr>
              <a:t>Odpařovače = </a:t>
            </a:r>
            <a:r>
              <a:rPr lang="cs-CZ" sz="2400" dirty="0" err="1">
                <a:solidFill>
                  <a:srgbClr val="D20A11"/>
                </a:solidFill>
              </a:rPr>
              <a:t>vaporizéry</a:t>
            </a:r>
            <a:r>
              <a:rPr lang="cs-CZ" sz="2400" dirty="0">
                <a:solidFill>
                  <a:srgbClr val="D20A11"/>
                </a:solidFill>
              </a:rPr>
              <a:t> </a:t>
            </a:r>
            <a:endParaRPr lang="en-US" sz="2400" dirty="0">
              <a:solidFill>
                <a:srgbClr val="D20A1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BD2959-FB16-4D74-B078-93D3D1C681B8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475455" y="748269"/>
            <a:ext cx="7408913" cy="556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cs-CZ" sz="20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b="1" dirty="0"/>
              <a:t>Bezpečnostní kritéria: </a:t>
            </a:r>
          </a:p>
          <a:p>
            <a:r>
              <a:rPr lang="cs-CZ" sz="2400" dirty="0">
                <a:solidFill>
                  <a:schemeClr val="tx1"/>
                </a:solidFill>
              </a:rPr>
              <a:t>kvantitativní</a:t>
            </a:r>
          </a:p>
          <a:p>
            <a:r>
              <a:rPr lang="cs-CZ" sz="2400" dirty="0">
                <a:solidFill>
                  <a:schemeClr val="tx1"/>
                </a:solidFill>
              </a:rPr>
              <a:t>termostabilní </a:t>
            </a:r>
            <a:r>
              <a:rPr lang="cs-CZ" sz="1800" dirty="0">
                <a:solidFill>
                  <a:schemeClr val="tx1"/>
                </a:solidFill>
              </a:rPr>
              <a:t>stálá teplota </a:t>
            </a:r>
            <a:r>
              <a:rPr lang="cs-CZ" sz="1800" dirty="0" err="1">
                <a:solidFill>
                  <a:schemeClr val="tx1"/>
                </a:solidFill>
              </a:rPr>
              <a:t>anest</a:t>
            </a:r>
            <a:r>
              <a:rPr lang="cs-CZ" sz="1800" dirty="0">
                <a:solidFill>
                  <a:schemeClr val="tx1"/>
                </a:solidFill>
              </a:rPr>
              <a:t>. směsi</a:t>
            </a:r>
          </a:p>
          <a:p>
            <a:r>
              <a:rPr lang="cs-CZ" sz="2400" dirty="0"/>
              <a:t>(</a:t>
            </a:r>
            <a:r>
              <a:rPr lang="cs-CZ" sz="2400" dirty="0" err="1"/>
              <a:t>key-filling</a:t>
            </a:r>
            <a:r>
              <a:rPr lang="cs-CZ" sz="2400" dirty="0"/>
              <a:t>) </a:t>
            </a:r>
            <a:r>
              <a:rPr lang="cs-CZ" sz="2400" dirty="0">
                <a:solidFill>
                  <a:schemeClr val="tx1"/>
                </a:solidFill>
              </a:rPr>
              <a:t>barevné oz</a:t>
            </a:r>
            <a:r>
              <a:rPr lang="cs-CZ" sz="2400" dirty="0"/>
              <a:t>načení dle normy</a:t>
            </a:r>
          </a:p>
          <a:p>
            <a:r>
              <a:rPr lang="cs-CZ" sz="2400" dirty="0"/>
              <a:t>„</a:t>
            </a:r>
            <a:r>
              <a:rPr lang="cs-CZ" sz="2400" dirty="0" err="1"/>
              <a:t>interlock</a:t>
            </a:r>
            <a:r>
              <a:rPr lang="cs-CZ" sz="2400" dirty="0"/>
              <a:t>“ – v chodu vždy jen 1 odpařovač</a:t>
            </a:r>
          </a:p>
          <a:p>
            <a:r>
              <a:rPr lang="cs-CZ" sz="2400" dirty="0"/>
              <a:t>stabilita (nesmí se převrhnout)</a:t>
            </a:r>
          </a:p>
          <a:p>
            <a:r>
              <a:rPr lang="cs-CZ" sz="2400" dirty="0"/>
              <a:t>vždy stejné ovládání  (při pohledu shora)</a:t>
            </a:r>
          </a:p>
          <a:p>
            <a:pPr lvl="1"/>
            <a:r>
              <a:rPr lang="cs-CZ" sz="2000" dirty="0"/>
              <a:t>přidávám v protisměru hodin. ručiček</a:t>
            </a:r>
          </a:p>
          <a:p>
            <a:pPr marL="457200" lvl="1" indent="0">
              <a:buNone/>
            </a:pPr>
            <a:endParaRPr lang="cs-CZ" sz="2000" dirty="0"/>
          </a:p>
          <a:p>
            <a:endParaRPr lang="cs-CZ" sz="2400" dirty="0"/>
          </a:p>
          <a:p>
            <a:endParaRPr lang="cs-CZ" sz="2400" dirty="0">
              <a:solidFill>
                <a:schemeClr val="tx1"/>
              </a:solidFill>
            </a:endParaRPr>
          </a:p>
          <a:p>
            <a:endParaRPr lang="cs-CZ" sz="2400" dirty="0"/>
          </a:p>
          <a:p>
            <a:pPr lvl="1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Obrázek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E1B01CB9-57FA-42B6-81BB-36FFE8EE4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526015"/>
            <a:ext cx="2544723" cy="1581720"/>
          </a:xfrm>
          <a:prstGeom prst="rect">
            <a:avLst/>
          </a:prstGeom>
        </p:spPr>
      </p:pic>
      <p:pic>
        <p:nvPicPr>
          <p:cNvPr id="8" name="Obrázek 7" descr="Obsah obrázku vsedě, bílá, malé, displej&#10;&#10;Popis byl vytvořen automaticky">
            <a:extLst>
              <a:ext uri="{FF2B5EF4-FFF2-40B4-BE49-F238E27FC236}">
                <a16:creationId xmlns:a16="http://schemas.microsoft.com/office/drawing/2014/main" id="{75F79512-0B8B-4119-832D-35B5A1416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2" y="4590712"/>
            <a:ext cx="1105183" cy="1519019"/>
          </a:xfrm>
          <a:prstGeom prst="rect">
            <a:avLst/>
          </a:prstGeom>
        </p:spPr>
      </p:pic>
      <p:pic>
        <p:nvPicPr>
          <p:cNvPr id="10" name="Obrázek 9" descr="Obsah obrázku hodiny&#10;&#10;Popis byl vytvořen automaticky">
            <a:extLst>
              <a:ext uri="{FF2B5EF4-FFF2-40B4-BE49-F238E27FC236}">
                <a16:creationId xmlns:a16="http://schemas.microsoft.com/office/drawing/2014/main" id="{86C54565-8A8F-4EF9-94EE-408960D0C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03" y="748269"/>
            <a:ext cx="14192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87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84B1097-88AB-4C7E-99E0-2409DBF1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Přístrojová technika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EDCFD6B-4069-40A2-86BF-8CF607251337}"/>
              </a:ext>
            </a:extLst>
          </p:cNvPr>
          <p:cNvGraphicFramePr/>
          <p:nvPr/>
        </p:nvGraphicFramePr>
        <p:xfrm>
          <a:off x="1187624" y="980728"/>
          <a:ext cx="70567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796" name="Obrázek 3">
            <a:extLst>
              <a:ext uri="{FF2B5EF4-FFF2-40B4-BE49-F238E27FC236}">
                <a16:creationId xmlns:a16="http://schemas.microsoft.com/office/drawing/2014/main" id="{6735F2A5-9725-4E1D-8F34-BB3BA72C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02063"/>
            <a:ext cx="14414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4">
            <a:extLst>
              <a:ext uri="{FF2B5EF4-FFF2-40B4-BE49-F238E27FC236}">
                <a16:creationId xmlns:a16="http://schemas.microsoft.com/office/drawing/2014/main" id="{F65DC813-502A-4558-937B-C879D9B7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476250"/>
            <a:ext cx="2039937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Obrázek 5">
            <a:extLst>
              <a:ext uri="{FF2B5EF4-FFF2-40B4-BE49-F238E27FC236}">
                <a16:creationId xmlns:a16="http://schemas.microsoft.com/office/drawing/2014/main" id="{3A8B260E-4120-40C7-8DE2-EE5832F3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55850"/>
            <a:ext cx="20891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7FFEA-ABED-4C63-AECC-4BA93462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5483225" cy="495300"/>
          </a:xfrm>
        </p:spPr>
        <p:txBody>
          <a:bodyPr/>
          <a:lstStyle/>
          <a:p>
            <a:r>
              <a:rPr lang="cs-CZ" dirty="0"/>
              <a:t>Sledování a monitorování </a:t>
            </a:r>
            <a:br>
              <a:rPr lang="cs-CZ" dirty="0"/>
            </a:b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8DA1D1-BA10-4114-B101-11FA7CB6A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„Aby někteří mohli spát, musí jiní bdít.“ </a:t>
            </a:r>
          </a:p>
          <a:p>
            <a:pPr marL="0" indent="0">
              <a:buNone/>
            </a:pPr>
            <a:r>
              <a:rPr lang="cs-CZ" sz="2800" dirty="0"/>
              <a:t>                                                       </a:t>
            </a:r>
            <a:r>
              <a:rPr lang="cs-CZ" sz="1400" dirty="0"/>
              <a:t>motto světového anesteziologického kongresu 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2000" b="1" dirty="0"/>
              <a:t>Nejlepším monitorem je pozorný a erudovaný anesteziolog a sestra</a:t>
            </a:r>
          </a:p>
          <a:p>
            <a:endParaRPr lang="cs-CZ" sz="2000" b="1" dirty="0"/>
          </a:p>
          <a:p>
            <a:r>
              <a:rPr lang="cs-CZ" sz="2000" b="1" dirty="0"/>
              <a:t>Pozornost by měla být kontinuální</a:t>
            </a:r>
          </a:p>
          <a:p>
            <a:endParaRPr lang="cs-CZ" sz="2000" b="1" dirty="0"/>
          </a:p>
          <a:p>
            <a:r>
              <a:rPr lang="cs-CZ" sz="2000" b="1" dirty="0"/>
              <a:t>Stejná pravidla platí pro CA / RA / ANS</a:t>
            </a:r>
          </a:p>
          <a:p>
            <a:endParaRPr lang="cs-CZ" sz="2000" b="1" dirty="0"/>
          </a:p>
          <a:p>
            <a:r>
              <a:rPr lang="cs-CZ" sz="2000" b="1" dirty="0"/>
              <a:t>O průběhu monitorace je nutné vést pečlivé záznamy</a:t>
            </a:r>
          </a:p>
          <a:p>
            <a:endParaRPr lang="en-US" sz="2800" dirty="0"/>
          </a:p>
        </p:txBody>
      </p:sp>
      <p:pic>
        <p:nvPicPr>
          <p:cNvPr id="5" name="Obrázek 4" descr="Obsah obrázku místnost, mladý, muž&#10;&#10;Popis byl vytvořen automaticky">
            <a:extLst>
              <a:ext uri="{FF2B5EF4-FFF2-40B4-BE49-F238E27FC236}">
                <a16:creationId xmlns:a16="http://schemas.microsoft.com/office/drawing/2014/main" id="{0DE85C64-C697-4443-BA10-0CFDBDE5FC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26900" b="12778"/>
          <a:stretch/>
        </p:blipFill>
        <p:spPr>
          <a:xfrm rot="5400000">
            <a:off x="6405854" y="4028210"/>
            <a:ext cx="2808315" cy="223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onitoring_negativ">
            <a:extLst>
              <a:ext uri="{FF2B5EF4-FFF2-40B4-BE49-F238E27FC236}">
                <a16:creationId xmlns:a16="http://schemas.microsoft.com/office/drawing/2014/main" id="{AA0A32CA-712B-4357-BD20-47F34ACD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2BA29954-2ED2-4C37-B34D-22E9ECB0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0"/>
            <a:ext cx="2590800" cy="762000"/>
          </a:xfrm>
        </p:spPr>
        <p:txBody>
          <a:bodyPr/>
          <a:lstStyle/>
          <a:p>
            <a:r>
              <a:rPr lang="cs-CZ" altLang="cs-CZ" sz="3600"/>
              <a:t>Monitoring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DC751-2324-4A90-927F-CAA45783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 něco špatně?</a:t>
            </a:r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7820510E-AE6D-411C-9E2E-5FFA493C6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0" t="16156" r="11545" b="40553"/>
          <a:stretch/>
        </p:blipFill>
        <p:spPr bwMode="auto">
          <a:xfrm>
            <a:off x="4716016" y="3654922"/>
            <a:ext cx="4176464" cy="31491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ext, autobus, hodiny&#10;&#10;Popis byl vytvořen automaticky">
            <a:extLst>
              <a:ext uri="{FF2B5EF4-FFF2-40B4-BE49-F238E27FC236}">
                <a16:creationId xmlns:a16="http://schemas.microsoft.com/office/drawing/2014/main" id="{755F513D-3BC3-47EC-99FE-E3911B8CD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23908" r="20772" b="13086"/>
          <a:stretch/>
        </p:blipFill>
        <p:spPr>
          <a:xfrm>
            <a:off x="107504" y="569084"/>
            <a:ext cx="4906130" cy="307594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733596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4544" y="595414"/>
            <a:ext cx="7067128" cy="100811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Co se bude určitě monitorovat</a:t>
            </a:r>
            <a:br>
              <a:rPr lang="cs-CZ" dirty="0"/>
            </a:br>
            <a:r>
              <a:rPr lang="cs-CZ" dirty="0"/>
              <a:t>a čím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24297" y="1988840"/>
            <a:ext cx="8207375" cy="4608512"/>
          </a:xfrm>
        </p:spPr>
        <p:txBody>
          <a:bodyPr/>
          <a:lstStyle/>
          <a:p>
            <a:r>
              <a:rPr lang="cs-CZ" dirty="0"/>
              <a:t>EKG</a:t>
            </a:r>
          </a:p>
          <a:p>
            <a:r>
              <a:rPr lang="cs-CZ" dirty="0"/>
              <a:t>Tepová frekvence</a:t>
            </a:r>
          </a:p>
          <a:p>
            <a:r>
              <a:rPr lang="cs-CZ" dirty="0"/>
              <a:t>TK</a:t>
            </a:r>
          </a:p>
          <a:p>
            <a:r>
              <a:rPr lang="cs-CZ" dirty="0"/>
              <a:t>Pulsní </a:t>
            </a:r>
            <a:r>
              <a:rPr lang="cs-CZ" dirty="0" err="1"/>
              <a:t>oxymetrie</a:t>
            </a:r>
            <a:endParaRPr lang="cs-CZ" dirty="0"/>
          </a:p>
          <a:p>
            <a:r>
              <a:rPr lang="cs-CZ" dirty="0"/>
              <a:t>Dechové parametry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1590B8-1BD6-49E9-BC22-C0DAFE314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7"/>
          <a:stretch/>
        </p:blipFill>
        <p:spPr>
          <a:xfrm>
            <a:off x="4716016" y="1844824"/>
            <a:ext cx="4283968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35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>
            <a:extLst>
              <a:ext uri="{FF2B5EF4-FFF2-40B4-BE49-F238E27FC236}">
                <a16:creationId xmlns:a16="http://schemas.microsoft.com/office/drawing/2014/main" id="{623FF631-1A5B-44DB-A149-C9A994E4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657600" cy="601980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0868F223-65B8-462F-8B00-3088B5012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72" y="1098497"/>
            <a:ext cx="3328988" cy="3653402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B9700E7D-40DB-47F8-B80C-4843CC33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49825"/>
            <a:ext cx="3328988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D53A91F-C960-4530-9820-1A2752BF1441}"/>
              </a:ext>
            </a:extLst>
          </p:cNvPr>
          <p:cNvSpPr txBox="1">
            <a:spLocks/>
          </p:cNvSpPr>
          <p:nvPr/>
        </p:nvSpPr>
        <p:spPr>
          <a:xfrm>
            <a:off x="152400" y="201258"/>
            <a:ext cx="5483225" cy="4953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r>
              <a:rPr lang="cs-CZ" sz="2400"/>
              <a:t>EKG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>
            <a:extLst>
              <a:ext uri="{FF2B5EF4-FFF2-40B4-BE49-F238E27FC236}">
                <a16:creationId xmlns:a16="http://schemas.microsoft.com/office/drawing/2014/main" id="{466A9D9B-C831-43E3-A592-95487697D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31775"/>
            <a:ext cx="55594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ED026EC-B0FB-4224-93F6-CE5E4B29D900}"/>
              </a:ext>
            </a:extLst>
          </p:cNvPr>
          <p:cNvSpPr/>
          <p:nvPr/>
        </p:nvSpPr>
        <p:spPr>
          <a:xfrm>
            <a:off x="5962816" y="945250"/>
            <a:ext cx="270657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5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  <a:cs typeface="+mn-cs"/>
              </a:rPr>
              <a:t>Titanic 1912</a:t>
            </a:r>
          </a:p>
        </p:txBody>
      </p:sp>
      <p:grpSp>
        <p:nvGrpSpPr>
          <p:cNvPr id="15364" name="Skupina 6">
            <a:extLst>
              <a:ext uri="{FF2B5EF4-FFF2-40B4-BE49-F238E27FC236}">
                <a16:creationId xmlns:a16="http://schemas.microsoft.com/office/drawing/2014/main" id="{64521BE7-DA5C-4787-8CA3-564F360574CB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3429000"/>
            <a:ext cx="4768850" cy="3182938"/>
            <a:chOff x="4139952" y="3140968"/>
            <a:chExt cx="4624003" cy="3471240"/>
          </a:xfrm>
        </p:grpSpPr>
        <p:pic>
          <p:nvPicPr>
            <p:cNvPr id="15365" name="Obrázek 2">
              <a:extLst>
                <a:ext uri="{FF2B5EF4-FFF2-40B4-BE49-F238E27FC236}">
                  <a16:creationId xmlns:a16="http://schemas.microsoft.com/office/drawing/2014/main" id="{99E78A6E-460C-4BA8-B056-9061F125CE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3140968"/>
              <a:ext cx="4624003" cy="347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FF621D04-D047-46A0-8DFA-3B721D4355FE}"/>
                </a:ext>
              </a:extLst>
            </p:cNvPr>
            <p:cNvSpPr txBox="1"/>
            <p:nvPr/>
          </p:nvSpPr>
          <p:spPr>
            <a:xfrm>
              <a:off x="5218988" y="3244845"/>
              <a:ext cx="1625564" cy="40278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dirty="0">
                  <a:solidFill>
                    <a:schemeClr val="bg1"/>
                  </a:solidFill>
                </a:rPr>
                <a:t>Titanic in 2020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vsedě, zaparkované&#10;&#10;Popis byl vytvořen automaticky">
            <a:extLst>
              <a:ext uri="{FF2B5EF4-FFF2-40B4-BE49-F238E27FC236}">
                <a16:creationId xmlns:a16="http://schemas.microsoft.com/office/drawing/2014/main" id="{5369A9AC-9E4C-42F8-B59E-CA6AEC906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3790729"/>
            <a:ext cx="5254154" cy="2464538"/>
          </a:xfrm>
          <a:prstGeom prst="rect">
            <a:avLst/>
          </a:prstGeom>
        </p:spPr>
      </p:pic>
      <p:pic>
        <p:nvPicPr>
          <p:cNvPr id="5" name="Obrázek 4" descr="Obsah obrázku mapa, kreslení&#10;&#10;Popis byl vytvořen automaticky">
            <a:extLst>
              <a:ext uri="{FF2B5EF4-FFF2-40B4-BE49-F238E27FC236}">
                <a16:creationId xmlns:a16="http://schemas.microsoft.com/office/drawing/2014/main" id="{35B26D55-8B3A-4209-9E49-B12CD8D8A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04102"/>
            <a:ext cx="3363369" cy="2464538"/>
          </a:xfrm>
          <a:prstGeom prst="rect">
            <a:avLst/>
          </a:prstGeom>
        </p:spPr>
      </p:pic>
      <p:pic>
        <p:nvPicPr>
          <p:cNvPr id="4" name="Obrázek 3" descr="Obsah obrázku osoba, interiér, vpředu, vsedě&#10;&#10;Popis byl vytvořen automaticky">
            <a:extLst>
              <a:ext uri="{FF2B5EF4-FFF2-40B4-BE49-F238E27FC236}">
                <a16:creationId xmlns:a16="http://schemas.microsoft.com/office/drawing/2014/main" id="{AB725FBC-D981-431C-874C-7399F90E5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bright="-8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7801" r="38187" b="31800"/>
          <a:stretch/>
        </p:blipFill>
        <p:spPr>
          <a:xfrm>
            <a:off x="4427984" y="764704"/>
            <a:ext cx="4009861" cy="288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6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2319A-4DB9-4891-84C9-FE6EED4051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/>
              <a:t>Neinvazivní tlak krve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6F8A5-BCA9-43CD-8B6A-0ADF3314B11A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457200" y="908720"/>
            <a:ext cx="46188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err="1"/>
              <a:t>Metoda</a:t>
            </a:r>
            <a:r>
              <a:rPr lang="en-US" sz="1800" dirty="0"/>
              <a:t>: 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auskultačně</a:t>
            </a:r>
            <a:r>
              <a:rPr lang="en-US" sz="1800" dirty="0"/>
              <a:t>: </a:t>
            </a:r>
            <a:r>
              <a:rPr lang="en-US" sz="1800" dirty="0" err="1"/>
              <a:t>Korotkov</a:t>
            </a:r>
            <a:r>
              <a:rPr lang="en-US" sz="1800" dirty="0"/>
              <a:t>/Riva-</a:t>
            </a:r>
            <a:r>
              <a:rPr lang="en-US" sz="1800" dirty="0" err="1"/>
              <a:t>Rocci</a:t>
            </a:r>
            <a:r>
              <a:rPr lang="en-US" sz="18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oscilotonometrie</a:t>
            </a:r>
            <a:r>
              <a:rPr lang="en-US" sz="1800" dirty="0"/>
              <a:t>: v. Recklinghausen </a:t>
            </a:r>
            <a:endParaRPr 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400" b="1" dirty="0"/>
              <a:t>M</a:t>
            </a:r>
            <a:r>
              <a:rPr lang="en-US" sz="2400" b="1" dirty="0" err="1"/>
              <a:t>anžeta</a:t>
            </a:r>
            <a:r>
              <a:rPr lang="en-US" sz="2400" b="1" dirty="0"/>
              <a:t> </a:t>
            </a:r>
            <a:r>
              <a:rPr lang="en-US" sz="2400" b="1" dirty="0" err="1"/>
              <a:t>vhodné</a:t>
            </a:r>
            <a:r>
              <a:rPr lang="en-US" sz="2400" b="1" dirty="0"/>
              <a:t> </a:t>
            </a:r>
            <a:r>
              <a:rPr lang="en-US" sz="2400" b="1" dirty="0" err="1"/>
              <a:t>šíře</a:t>
            </a:r>
            <a:r>
              <a:rPr lang="en-US" sz="2400" b="1" dirty="0"/>
              <a:t>! </a:t>
            </a:r>
          </a:p>
          <a:p>
            <a:pPr>
              <a:lnSpc>
                <a:spcPct val="90000"/>
              </a:lnSpc>
            </a:pPr>
            <a:r>
              <a:rPr lang="en-US" sz="2000" b="1" dirty="0" err="1"/>
              <a:t>šířka</a:t>
            </a:r>
            <a:r>
              <a:rPr lang="en-US" sz="2000" b="1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gumové</a:t>
            </a:r>
            <a:r>
              <a:rPr lang="en-US" sz="2000" dirty="0"/>
              <a:t> </a:t>
            </a:r>
            <a:r>
              <a:rPr lang="en-US" sz="2000" dirty="0" err="1"/>
              <a:t>části</a:t>
            </a:r>
            <a:r>
              <a:rPr lang="en-US" sz="2000" dirty="0"/>
              <a:t> </a:t>
            </a:r>
            <a:r>
              <a:rPr lang="en-US" sz="2000" dirty="0" err="1"/>
              <a:t>manžety</a:t>
            </a:r>
            <a:r>
              <a:rPr lang="en-US" sz="2000" dirty="0"/>
              <a:t> </a:t>
            </a:r>
            <a:r>
              <a:rPr lang="en-US" sz="2000" dirty="0" err="1"/>
              <a:t>odpovídá</a:t>
            </a:r>
            <a:r>
              <a:rPr lang="en-US" sz="2000" dirty="0"/>
              <a:t> 40 %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, </a:t>
            </a:r>
            <a:r>
              <a:rPr lang="en-US" sz="2000" dirty="0" err="1"/>
              <a:t>měřeného</a:t>
            </a:r>
            <a:r>
              <a:rPr lang="en-US" sz="2000" dirty="0"/>
              <a:t> v </a:t>
            </a:r>
            <a:r>
              <a:rPr lang="en-US" sz="2000" dirty="0" err="1"/>
              <a:t>polovině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. </a:t>
            </a:r>
            <a:endParaRPr lang="cs-CZ" sz="2000" dirty="0"/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2000" b="1" dirty="0"/>
              <a:t>d</a:t>
            </a:r>
            <a:r>
              <a:rPr lang="en-US" sz="2000" b="1" dirty="0" err="1"/>
              <a:t>élka</a:t>
            </a:r>
            <a:r>
              <a:rPr lang="en-US" sz="2000" b="1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gumové</a:t>
            </a:r>
            <a:r>
              <a:rPr lang="en-US" sz="2000" dirty="0"/>
              <a:t> </a:t>
            </a:r>
            <a:r>
              <a:rPr lang="en-US" sz="2000" dirty="0" err="1"/>
              <a:t>části</a:t>
            </a:r>
            <a:r>
              <a:rPr lang="en-US" sz="2000" dirty="0"/>
              <a:t> </a:t>
            </a:r>
            <a:r>
              <a:rPr lang="en-US" sz="2000" dirty="0" err="1"/>
              <a:t>manžety</a:t>
            </a:r>
            <a:r>
              <a:rPr lang="en-US" sz="2000" dirty="0"/>
              <a:t> by </a:t>
            </a:r>
            <a:r>
              <a:rPr lang="en-US" sz="2000" dirty="0" err="1"/>
              <a:t>měla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80 % </a:t>
            </a:r>
            <a:r>
              <a:rPr lang="en-US" sz="2000" dirty="0" err="1"/>
              <a:t>až</a:t>
            </a:r>
            <a:r>
              <a:rPr lang="en-US" sz="2000" dirty="0"/>
              <a:t> 100 %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, </a:t>
            </a:r>
            <a:r>
              <a:rPr lang="en-US" sz="2000" dirty="0" err="1"/>
              <a:t>měřeného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středním</a:t>
            </a:r>
            <a:r>
              <a:rPr lang="en-US" sz="2000" dirty="0"/>
              <a:t> </a:t>
            </a:r>
            <a:r>
              <a:rPr lang="en-US" sz="2000" dirty="0" err="1"/>
              <a:t>bodě</a:t>
            </a:r>
            <a:r>
              <a:rPr lang="en-US" sz="2000" dirty="0"/>
              <a:t>. </a:t>
            </a:r>
            <a:r>
              <a:rPr lang="en-US" sz="2000" dirty="0" err="1"/>
              <a:t>Příliš</a:t>
            </a:r>
            <a:r>
              <a:rPr lang="en-US" sz="2000" dirty="0"/>
              <a:t> </a:t>
            </a:r>
            <a:r>
              <a:rPr lang="en-US" sz="2000" dirty="0" err="1"/>
              <a:t>malá</a:t>
            </a:r>
            <a:r>
              <a:rPr lang="en-US" sz="2000" dirty="0"/>
              <a:t> </a:t>
            </a:r>
            <a:r>
              <a:rPr lang="en-US" sz="2000" dirty="0" err="1"/>
              <a:t>manžeta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zapříčinit</a:t>
            </a:r>
            <a:r>
              <a:rPr lang="en-US" sz="2000" dirty="0"/>
              <a:t> </a:t>
            </a:r>
            <a:r>
              <a:rPr lang="en-US" sz="2000" dirty="0" err="1"/>
              <a:t>naměření</a:t>
            </a:r>
            <a:r>
              <a:rPr lang="en-US" sz="2000" dirty="0"/>
              <a:t> </a:t>
            </a:r>
            <a:r>
              <a:rPr lang="en-US" sz="2000" dirty="0" err="1"/>
              <a:t>falešně</a:t>
            </a:r>
            <a:r>
              <a:rPr lang="en-US" sz="2000" dirty="0"/>
              <a:t> </a:t>
            </a:r>
            <a:r>
              <a:rPr lang="en-US" sz="2000" dirty="0" err="1"/>
              <a:t>zvýšených</a:t>
            </a:r>
            <a:r>
              <a:rPr lang="en-US" sz="2000" dirty="0"/>
              <a:t> </a:t>
            </a:r>
            <a:r>
              <a:rPr lang="en-US" sz="2000" dirty="0" err="1"/>
              <a:t>hodnot</a:t>
            </a:r>
            <a:r>
              <a:rPr lang="en-US" sz="2000" dirty="0"/>
              <a:t> TK. </a:t>
            </a:r>
            <a:endParaRPr lang="cs-CZ" sz="20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b="1" dirty="0" err="1"/>
              <a:t>nejdéle</a:t>
            </a:r>
            <a:r>
              <a:rPr lang="en-US" sz="1800" b="1" dirty="0"/>
              <a:t> po 5 </a:t>
            </a:r>
            <a:r>
              <a:rPr lang="en-US" sz="1800" b="1" dirty="0" err="1"/>
              <a:t>minutách</a:t>
            </a:r>
            <a:r>
              <a:rPr lang="en-US" sz="1800" b="1" dirty="0"/>
              <a:t> </a:t>
            </a:r>
            <a:r>
              <a:rPr lang="cs-CZ" sz="1800" b="1" dirty="0"/>
              <a:t> !!! </a:t>
            </a:r>
            <a:endParaRPr lang="en-US" sz="1800" b="1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210F8C-7D78-47E9-A368-62147208B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2" y="4005064"/>
            <a:ext cx="3498918" cy="255420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61E4B-969F-42CB-80B6-92AF9F01E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7490"/>
            <a:ext cx="2141415" cy="319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74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6376C9-12D2-477E-A931-616AB3C0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FA367A0D-1AC7-4EF2-BD81-9C2CFA10F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2" y="765175"/>
            <a:ext cx="7445816" cy="536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6173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489D6-14A3-42BD-8706-C11D0D60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Pulzní </a:t>
            </a:r>
            <a:r>
              <a:rPr lang="cs-CZ" sz="2400" dirty="0" err="1"/>
              <a:t>oxymetrie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A74E2-1D7F-4B9B-BD48-02CADF32B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718"/>
            <a:ext cx="8229600" cy="2951857"/>
          </a:xfrm>
        </p:spPr>
        <p:txBody>
          <a:bodyPr/>
          <a:lstStyle/>
          <a:p>
            <a:r>
              <a:rPr lang="en-US" sz="2400" dirty="0" err="1"/>
              <a:t>měření</a:t>
            </a:r>
            <a:r>
              <a:rPr lang="en-US" sz="2400" dirty="0"/>
              <a:t> </a:t>
            </a:r>
            <a:r>
              <a:rPr lang="en-US" sz="2400" dirty="0" err="1"/>
              <a:t>absorpce</a:t>
            </a:r>
            <a:r>
              <a:rPr lang="en-US" sz="2400" dirty="0"/>
              <a:t> </a:t>
            </a:r>
            <a:r>
              <a:rPr lang="en-US" sz="2400" dirty="0" err="1"/>
              <a:t>světla</a:t>
            </a:r>
            <a:r>
              <a:rPr lang="en-US" sz="2400" dirty="0"/>
              <a:t> o </a:t>
            </a:r>
            <a:r>
              <a:rPr lang="en-US" sz="2400" dirty="0" err="1"/>
              <a:t>vlnové</a:t>
            </a:r>
            <a:r>
              <a:rPr lang="en-US" sz="2400" dirty="0"/>
              <a:t> </a:t>
            </a:r>
            <a:r>
              <a:rPr lang="en-US" sz="2400" dirty="0" err="1"/>
              <a:t>délce</a:t>
            </a:r>
            <a:r>
              <a:rPr lang="en-US" sz="2400" dirty="0"/>
              <a:t> 660</a:t>
            </a:r>
            <a:r>
              <a:rPr lang="cs-CZ" sz="2400" dirty="0"/>
              <a:t> (červená)</a:t>
            </a:r>
            <a:r>
              <a:rPr lang="en-US" sz="2400" dirty="0"/>
              <a:t> a 940 </a:t>
            </a:r>
            <a:r>
              <a:rPr lang="cs-CZ" sz="2400" dirty="0"/>
              <a:t>(infračervená) </a:t>
            </a:r>
            <a:r>
              <a:rPr lang="en-US" sz="2400" dirty="0"/>
              <a:t>nm </a:t>
            </a:r>
            <a:endParaRPr lang="cs-CZ" sz="2400" dirty="0"/>
          </a:p>
          <a:p>
            <a:r>
              <a:rPr lang="cs-CZ" sz="2400" dirty="0"/>
              <a:t>metoda pletysmografické pulsní </a:t>
            </a:r>
            <a:r>
              <a:rPr lang="cs-CZ" sz="2400" dirty="0" err="1"/>
              <a:t>oxymetrie</a:t>
            </a:r>
            <a:endParaRPr lang="cs-CZ" sz="2400" dirty="0"/>
          </a:p>
          <a:p>
            <a:r>
              <a:rPr lang="cs-CZ" sz="2400" dirty="0"/>
              <a:t>Rozdílná absorpce IR záření </a:t>
            </a:r>
            <a:r>
              <a:rPr lang="cs-CZ" sz="2400" dirty="0" err="1"/>
              <a:t>oxyHb</a:t>
            </a:r>
            <a:r>
              <a:rPr lang="cs-CZ" sz="2400" dirty="0"/>
              <a:t> a </a:t>
            </a:r>
            <a:r>
              <a:rPr lang="cs-CZ" sz="2400" dirty="0" err="1"/>
              <a:t>deoxyHb</a:t>
            </a:r>
            <a:r>
              <a:rPr lang="cs-CZ" sz="2400" dirty="0"/>
              <a:t>, spektrofotometrický princip (</a:t>
            </a:r>
            <a:r>
              <a:rPr lang="cs-CZ" sz="2400" dirty="0" err="1"/>
              <a:t>Lamber</a:t>
            </a:r>
            <a:r>
              <a:rPr lang="cs-CZ" sz="2400" dirty="0"/>
              <a:t>-Beerův zákon)</a:t>
            </a:r>
          </a:p>
          <a:p>
            <a:r>
              <a:rPr lang="cs-CZ" sz="2400" dirty="0"/>
              <a:t>Rozlišuje pouze mezi redukovaným </a:t>
            </a:r>
            <a:r>
              <a:rPr lang="cs-CZ" sz="2400" dirty="0" err="1"/>
              <a:t>Hb</a:t>
            </a:r>
            <a:r>
              <a:rPr lang="cs-CZ" sz="2400" dirty="0"/>
              <a:t> a ostatními </a:t>
            </a:r>
            <a:r>
              <a:rPr lang="cs-CZ" sz="2400" dirty="0" err="1"/>
              <a:t>Hb</a:t>
            </a:r>
            <a:r>
              <a:rPr lang="cs-CZ" sz="2400" dirty="0"/>
              <a:t> (CAVE: </a:t>
            </a:r>
            <a:r>
              <a:rPr lang="cs-CZ" sz="2400" dirty="0" err="1"/>
              <a:t>karboxyHb</a:t>
            </a:r>
            <a:r>
              <a:rPr lang="cs-CZ" sz="2400" dirty="0"/>
              <a:t> a methemoglobin!!)</a:t>
            </a:r>
          </a:p>
          <a:p>
            <a:endParaRPr lang="en-US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D2BB5D-2302-4002-9F65-55F7D6EA8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7072"/>
            <a:ext cx="4089822" cy="2264991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49373EE1-9E43-40E1-9EEB-16C322FC4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4321174"/>
            <a:ext cx="2448272" cy="1752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3600" b="1" dirty="0">
                <a:solidFill>
                  <a:srgbClr val="FF0000"/>
                </a:solidFill>
              </a:rPr>
              <a:t>SpO</a:t>
            </a:r>
            <a:r>
              <a:rPr lang="cs-CZ" altLang="cs-CZ" sz="3600" b="1" baseline="-25000" dirty="0">
                <a:solidFill>
                  <a:srgbClr val="FF0000"/>
                </a:solidFill>
              </a:rPr>
              <a:t>2</a:t>
            </a:r>
            <a:endParaRPr lang="cs-CZ" altLang="cs-CZ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6F1B70-8E62-4F9D-9BC9-5774C7E6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882" y="515937"/>
            <a:ext cx="5943600" cy="9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systémová arteriální saturace    hemoglobinu kyslíkem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33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531EAB9-EEA3-47BB-8062-CFB0D9F7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5FEEAC92-897B-49C7-8B71-2DD558130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3" y="765175"/>
            <a:ext cx="8001474" cy="536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7575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51AB5-587B-453C-BD65-730DF1F1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Monitorace ventilace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02801-08FD-4F93-B49F-569752943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67706"/>
            <a:ext cx="5184576" cy="5360988"/>
          </a:xfrm>
        </p:spPr>
        <p:txBody>
          <a:bodyPr/>
          <a:lstStyle/>
          <a:p>
            <a:endParaRPr lang="cs-CZ" sz="2400" dirty="0"/>
          </a:p>
          <a:p>
            <a:r>
              <a:rPr lang="cs-CZ" sz="2400" dirty="0"/>
              <a:t>Poruchy dýchání patří k nejčastějším komplikacím  </a:t>
            </a:r>
          </a:p>
          <a:p>
            <a:r>
              <a:rPr lang="cs-CZ" sz="2400" dirty="0"/>
              <a:t>Klinika (pohled – zvedá se hrudník, barva kůže, poslech – fonendoskop..)</a:t>
            </a:r>
          </a:p>
          <a:p>
            <a:r>
              <a:rPr lang="cs-CZ" sz="2400" dirty="0"/>
              <a:t>Monitor: </a:t>
            </a:r>
            <a:r>
              <a:rPr lang="cs-CZ" sz="2400" dirty="0" err="1"/>
              <a:t>SpO</a:t>
            </a:r>
            <a:r>
              <a:rPr lang="cs-CZ" sz="2400" dirty="0"/>
              <a:t>₂, P, V, </a:t>
            </a:r>
            <a:r>
              <a:rPr lang="cs-CZ" sz="2400" dirty="0" err="1"/>
              <a:t>flow</a:t>
            </a:r>
            <a:r>
              <a:rPr lang="cs-CZ" sz="2400" dirty="0"/>
              <a:t>, P-V křivka, analýza plynů</a:t>
            </a:r>
          </a:p>
          <a:p>
            <a:r>
              <a:rPr lang="cs-CZ" sz="2400" dirty="0"/>
              <a:t>Koncentrace kyslíku ve vdechované směsi (FiO2)</a:t>
            </a:r>
          </a:p>
          <a:p>
            <a:pPr lvl="1"/>
            <a:r>
              <a:rPr lang="cs-CZ" sz="2000" dirty="0"/>
              <a:t>kyslíková čidla (využívá se paramagnetických vlastností O₂) – kontrola hypoxické směsi</a:t>
            </a:r>
          </a:p>
          <a:p>
            <a:endParaRPr lang="en-US" sz="2400" dirty="0"/>
          </a:p>
        </p:txBody>
      </p:sp>
      <p:pic>
        <p:nvPicPr>
          <p:cNvPr id="4" name="Picture 2" descr="C:\Users\Anetka\Desktop\KARIM\seminář\Awake\IMG-20190227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567706"/>
            <a:ext cx="3191512" cy="5673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3947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86E00-088D-4672-96A5-9D38E05BF6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 err="1"/>
              <a:t>Kapnometrie</a:t>
            </a:r>
            <a:r>
              <a:rPr lang="cs-CZ"/>
              <a:t> (ETCO2) 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C26B97-5666-44A4-883D-A0495EE02199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95536" y="836712"/>
            <a:ext cx="79928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dirty="0"/>
              <a:t>monitorace vydechovaného oxidu uhličitého,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 </a:t>
            </a:r>
            <a:r>
              <a:rPr lang="en-US" sz="2000" dirty="0" err="1"/>
              <a:t>norma</a:t>
            </a:r>
            <a:r>
              <a:rPr lang="en-US" sz="2000" dirty="0"/>
              <a:t>: </a:t>
            </a:r>
            <a:r>
              <a:rPr lang="en-US" sz="2000" b="1" dirty="0"/>
              <a:t>38-42 mm Hg; 4,5-5 obj.% </a:t>
            </a:r>
            <a:endParaRPr lang="cs-CZ" sz="2000" b="1" dirty="0"/>
          </a:p>
          <a:p>
            <a:pPr marL="0" indent="0">
              <a:lnSpc>
                <a:spcPct val="90000"/>
              </a:lnSpc>
              <a:buNone/>
            </a:pPr>
            <a:endParaRPr lang="cs-CZ" sz="15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1500" b="1" dirty="0" err="1"/>
              <a:t>Kapnografie</a:t>
            </a:r>
            <a:r>
              <a:rPr lang="cs-CZ" sz="1500" dirty="0"/>
              <a:t> – křivka měnící se koncentrace CO2</a:t>
            </a:r>
          </a:p>
          <a:p>
            <a:pPr marL="0" indent="0">
              <a:lnSpc>
                <a:spcPct val="90000"/>
              </a:lnSpc>
              <a:buNone/>
            </a:pPr>
            <a:endParaRPr lang="cs-CZ" sz="1500" dirty="0"/>
          </a:p>
          <a:p>
            <a:pPr>
              <a:lnSpc>
                <a:spcPct val="90000"/>
              </a:lnSpc>
            </a:pPr>
            <a:r>
              <a:rPr lang="cs-CZ" sz="1500" dirty="0"/>
              <a:t> infračervená spektrometrie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Měření ve vedlejším proudu (tzv. </a:t>
            </a:r>
            <a:r>
              <a:rPr lang="cs-CZ" sz="1500" dirty="0" err="1"/>
              <a:t>side</a:t>
            </a:r>
            <a:r>
              <a:rPr lang="cs-CZ" sz="1500" dirty="0"/>
              <a:t> stream)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Důležitá pro identifikaci správného umístění tracheální rourky, zhodnocení fyziologických parametrů (ventilace </a:t>
            </a:r>
            <a:r>
              <a:rPr lang="cs-CZ" sz="1500" dirty="0" err="1"/>
              <a:t>paCO</a:t>
            </a:r>
            <a:r>
              <a:rPr lang="cs-CZ" sz="1500" dirty="0"/>
              <a:t>₂, srdečního výdeje, metabolické aktivity)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Využíváme korelace ETCO₂ = </a:t>
            </a:r>
            <a:r>
              <a:rPr lang="cs-CZ" sz="1500" dirty="0" err="1"/>
              <a:t>paCO</a:t>
            </a:r>
            <a:r>
              <a:rPr lang="cs-CZ" sz="1500" dirty="0"/>
              <a:t>₂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4D25E925-333E-4484-A357-C1F2E6F9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487" y="3717032"/>
            <a:ext cx="5378284" cy="289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939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9B039207-D363-425E-A542-88A069C26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96"/>
          <a:stretch/>
        </p:blipFill>
        <p:spPr bwMode="auto">
          <a:xfrm>
            <a:off x="273717" y="1124744"/>
            <a:ext cx="8672917" cy="4392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521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54686F7-78B1-47BD-ADCA-65DBE69F3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5483225" cy="495300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Neléčíme monitor  -  léčíme pacienta !</a:t>
            </a:r>
            <a:endParaRPr lang="cs-CZ" altLang="cs-CZ" sz="2800" dirty="0">
              <a:latin typeface="Times New Roman" panose="02020603050405020304" pitchFamily="18" charset="0"/>
            </a:endParaRP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B7DE6A27-9DA5-4B93-9DB8-93B904412A6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752600"/>
            <a:ext cx="6624638" cy="459422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284FB73-8B25-433A-83CB-5CD47C1C9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762000"/>
          </a:xfrm>
          <a:gradFill rotWithShape="0">
            <a:gsLst>
              <a:gs pos="0">
                <a:srgbClr val="FFCCCC">
                  <a:gamma/>
                  <a:tint val="0"/>
                  <a:invGamma/>
                </a:srgbClr>
              </a:gs>
              <a:gs pos="100000">
                <a:srgbClr val="FFCCCC"/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cs-CZ" altLang="cs-CZ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Invazivní monitorování arteriálního tlaku</a:t>
            </a:r>
            <a:endParaRPr lang="cs-CZ" altLang="cs-CZ" b="1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952793A-0A2B-45C3-9EEF-89495DFE5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4040" y="1340768"/>
            <a:ext cx="7147520" cy="3168352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7C80"/>
                    </a:gs>
                    <a:gs pos="100000">
                      <a:schemeClr val="bg1"/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 marL="1162050" lvl="2">
              <a:buFont typeface="Comic Sans MS" panose="030F0702030302020204" pitchFamily="66" charset="0"/>
              <a:buChar char="*"/>
            </a:pPr>
            <a:endParaRPr lang="cs-CZ" altLang="cs-CZ" sz="1200" b="1" dirty="0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rozsáhlý operační výkon </a:t>
            </a:r>
            <a:r>
              <a:rPr lang="cs-CZ" altLang="cs-CZ" sz="2000" dirty="0">
                <a:latin typeface="Times New Roman" panose="02020603050405020304" pitchFamily="18" charset="0"/>
              </a:rPr>
              <a:t>(cévní,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kardio</a:t>
            </a:r>
            <a:r>
              <a:rPr lang="cs-CZ" altLang="cs-CZ" sz="2000" dirty="0">
                <a:latin typeface="Times New Roman" panose="02020603050405020304" pitchFamily="18" charset="0"/>
              </a:rPr>
              <a:t>, mimotělní  oběh,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neurochir</a:t>
            </a:r>
            <a:r>
              <a:rPr lang="cs-CZ" altLang="cs-CZ" sz="2000" dirty="0">
                <a:latin typeface="Times New Roman" panose="02020603050405020304" pitchFamily="18" charset="0"/>
              </a:rPr>
              <a:t>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thorakochir</a:t>
            </a:r>
            <a:r>
              <a:rPr lang="cs-CZ" altLang="cs-CZ" sz="2000" dirty="0">
                <a:latin typeface="Times New Roman" panose="02020603050405020304" pitchFamily="18" charset="0"/>
              </a:rPr>
              <a:t>.…)</a:t>
            </a:r>
            <a:endParaRPr lang="cs-CZ" altLang="cs-CZ" sz="2000" b="1" dirty="0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výkony spojené s oběhovou nestabilitou nebo </a:t>
            </a:r>
          </a:p>
          <a:p>
            <a:pPr marL="1162050" lvl="2">
              <a:buFont typeface="Comic Sans MS" panose="030F0702030302020204" pitchFamily="66" charset="0"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  s předpokladem velké krevní ztráty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řízená hypotenze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oběhová nestabilita, aplikace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vazoaktivních</a:t>
            </a:r>
            <a:r>
              <a:rPr lang="cs-CZ" altLang="cs-CZ" sz="2000" b="1" dirty="0">
                <a:latin typeface="Times New Roman" panose="02020603050405020304" pitchFamily="18" charset="0"/>
              </a:rPr>
              <a:t> látek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hypertenzní krize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intraaortální balonková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kontrapulzace</a:t>
            </a:r>
            <a:endParaRPr lang="cs-CZ" altLang="cs-CZ" sz="2000" dirty="0"/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83740B2E-03EE-41FC-9271-64B2F3BC3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90600"/>
            <a:ext cx="1420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Indikace:</a:t>
            </a:r>
            <a:endParaRPr lang="cs-CZ" altLang="cs-CZ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47C33B3F-791C-4259-9BA5-D9437C9A5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4221088"/>
            <a:ext cx="2555776" cy="907504"/>
          </a:xfrm>
          <a:prstGeom prst="wedgeEllipseCallout">
            <a:avLst>
              <a:gd name="adj1" fmla="val 59898"/>
              <a:gd name="adj2" fmla="val 57458"/>
            </a:avLst>
          </a:prstGeom>
          <a:solidFill>
            <a:srgbClr val="FF0000"/>
          </a:solidFill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Allenův test</a:t>
            </a:r>
            <a:endParaRPr lang="cs-CZ" altLang="cs-CZ" sz="2400" dirty="0">
              <a:solidFill>
                <a:schemeClr val="bg1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16DA947-6A82-4AAC-AC76-07EC34027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981" y="5009400"/>
            <a:ext cx="518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381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komprese </a:t>
            </a:r>
            <a:r>
              <a:rPr lang="cs-CZ" altLang="cs-CZ" sz="2000" dirty="0" err="1"/>
              <a:t>a.radialis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a.ulnaris</a:t>
            </a:r>
            <a:r>
              <a:rPr lang="cs-CZ" altLang="cs-CZ" sz="2000" dirty="0"/>
              <a:t>   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vyčkat nástupu známek ischemie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uvolnit kompresi a. </a:t>
            </a:r>
            <a:r>
              <a:rPr lang="cs-CZ" altLang="cs-CZ" sz="2000" dirty="0" err="1"/>
              <a:t>ulnaris</a:t>
            </a:r>
            <a:r>
              <a:rPr lang="cs-CZ" altLang="cs-CZ" sz="2000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sah 2">
            <a:extLst>
              <a:ext uri="{FF2B5EF4-FFF2-40B4-BE49-F238E27FC236}">
                <a16:creationId xmlns:a16="http://schemas.microsoft.com/office/drawing/2014/main" id="{2558564F-3B74-4898-AC64-3406A68B0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300"/>
            <a:ext cx="8229600" cy="1800225"/>
          </a:xfrm>
        </p:spPr>
        <p:txBody>
          <a:bodyPr/>
          <a:lstStyle/>
          <a:p>
            <a:r>
              <a:rPr lang="cs-CZ" altLang="cs-CZ">
                <a:hlinkClick r:id="rId2"/>
              </a:rPr>
              <a:t>https://is.muni.cz/el/1411/podzim2012/MIOA011c/um/e-kurz/anesteziologicke-pracoviste.html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6147" name="Picture 5" descr="DSCN0129">
            <a:extLst>
              <a:ext uri="{FF2B5EF4-FFF2-40B4-BE49-F238E27FC236}">
                <a16:creationId xmlns:a16="http://schemas.microsoft.com/office/drawing/2014/main" id="{97FE8009-29D3-400C-B260-C4F8F0889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420938"/>
            <a:ext cx="4983163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>
            <a:extLst>
              <a:ext uri="{FF2B5EF4-FFF2-40B4-BE49-F238E27FC236}">
                <a16:creationId xmlns:a16="http://schemas.microsoft.com/office/drawing/2014/main" id="{2ACCDCAF-D45A-4D15-B4A1-0B521E989BA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765175"/>
            <a:ext cx="3619500" cy="2670175"/>
          </a:xfr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>
            <a:extLst>
              <a:ext uri="{FF2B5EF4-FFF2-40B4-BE49-F238E27FC236}">
                <a16:creationId xmlns:a16="http://schemas.microsoft.com/office/drawing/2014/main" id="{34C609C2-5F62-4BA9-B7D2-1AB24C715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29260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Invazivní monitoring</a:t>
            </a:r>
          </a:p>
          <a:p>
            <a:pPr eaLnBrk="1" hangingPunct="1"/>
            <a:r>
              <a:rPr lang="cs-CZ" altLang="cs-CZ"/>
              <a:t>Peroperační odběr krve</a:t>
            </a:r>
          </a:p>
        </p:txBody>
      </p:sp>
      <p:pic>
        <p:nvPicPr>
          <p:cNvPr id="54278" name="Picture 6">
            <a:extLst>
              <a:ext uri="{FF2B5EF4-FFF2-40B4-BE49-F238E27FC236}">
                <a16:creationId xmlns:a16="http://schemas.microsoft.com/office/drawing/2014/main" id="{582B4BF5-5ED7-4775-AC57-B8A59866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"/>
          <a:stretch>
            <a:fillRect/>
          </a:stretch>
        </p:blipFill>
        <p:spPr bwMode="auto">
          <a:xfrm>
            <a:off x="6156325" y="333375"/>
            <a:ext cx="2159000" cy="320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</p:spPr>
      </p:pic>
      <p:pic>
        <p:nvPicPr>
          <p:cNvPr id="54279" name="Picture 7">
            <a:extLst>
              <a:ext uri="{FF2B5EF4-FFF2-40B4-BE49-F238E27FC236}">
                <a16:creationId xmlns:a16="http://schemas.microsoft.com/office/drawing/2014/main" id="{2BC2FD26-B70C-455E-B4C1-E75FC18B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3792" b="6169"/>
          <a:stretch>
            <a:fillRect/>
          </a:stretch>
        </p:blipFill>
        <p:spPr bwMode="auto">
          <a:xfrm>
            <a:off x="755650" y="3789363"/>
            <a:ext cx="4267200" cy="2662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411C7A8C-1A7E-4843-92C1-E1BD1583C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" y="908720"/>
            <a:ext cx="8624928" cy="4851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1278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Předpoklad </a:t>
            </a:r>
            <a:r>
              <a:rPr lang="cs-CZ" dirty="0" err="1"/>
              <a:t>hemodynamické</a:t>
            </a:r>
            <a:r>
              <a:rPr lang="cs-CZ" dirty="0"/>
              <a:t> monitorace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5175"/>
            <a:ext cx="4618856" cy="5360988"/>
          </a:xfrm>
        </p:spPr>
        <p:txBody>
          <a:bodyPr/>
          <a:lstStyle/>
          <a:p>
            <a:r>
              <a:rPr lang="cs-CZ" sz="2000" dirty="0"/>
              <a:t>Neinvazivní</a:t>
            </a:r>
          </a:p>
          <a:p>
            <a:r>
              <a:rPr lang="cs-CZ" sz="2000" dirty="0"/>
              <a:t>Monitorace u zdravých spíše kontraproduktivní, kardiální rezerva dovolí tekutinové přelití při využití maximalizace SV</a:t>
            </a:r>
          </a:p>
          <a:p>
            <a:r>
              <a:rPr lang="cs-CZ" sz="2000" dirty="0"/>
              <a:t>Ideální pacient</a:t>
            </a:r>
          </a:p>
          <a:p>
            <a:pPr lvl="1"/>
            <a:r>
              <a:rPr lang="cs-CZ" sz="2000" dirty="0"/>
              <a:t>ASA III a výše,  pacienti s MET &lt;6 , ICHS, CHRI, DM II, elevace kreatinu, urey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922" y="3645024"/>
            <a:ext cx="6137264" cy="2808312"/>
          </a:xfrm>
          <a:prstGeom prst="rect">
            <a:avLst/>
          </a:prstGeom>
        </p:spPr>
      </p:pic>
      <p:pic>
        <p:nvPicPr>
          <p:cNvPr id="1026" name="Picture 2" descr="C:\Users\5146\Desktop\Jitka\TESTY\Cheetah-Medical-March-2018-Newsletter-pdf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47453" r="50000" b="24510"/>
          <a:stretch/>
        </p:blipFill>
        <p:spPr bwMode="auto">
          <a:xfrm>
            <a:off x="5425695" y="908720"/>
            <a:ext cx="349978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444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921D752D-0C12-46E1-8BA3-940AB7AB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88913"/>
            <a:ext cx="6202363" cy="854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NIRS  - Near- infrared spectroscopy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15B95B37-43B4-440A-8F63-629091751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2303462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Neinvazívní metoda monitorace tkáňové perfuze / oxygenace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Cerebrální, intestinální, renální perfuze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Detekce ischemických epizod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Šokové stavy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End-point resuscitace oběhu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1">
            <a:extLst>
              <a:ext uri="{FF2B5EF4-FFF2-40B4-BE49-F238E27FC236}">
                <a16:creationId xmlns:a16="http://schemas.microsoft.com/office/drawing/2014/main" id="{ED5FD413-AE02-43DA-9274-71139A5C1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" b="3416"/>
          <a:stretch>
            <a:fillRect/>
          </a:stretch>
        </p:blipFill>
        <p:spPr bwMode="auto">
          <a:xfrm>
            <a:off x="3957638" y="1700213"/>
            <a:ext cx="4927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A3C4CAA9-EB05-4065-B3E4-207FFB2D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0"/>
            <a:ext cx="8229600" cy="981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Princip NIRS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16C57673-7A18-4CA7-A7A1-B54AF963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138" y="944563"/>
            <a:ext cx="4140200" cy="2989262"/>
          </a:xfrm>
        </p:spPr>
        <p:txBody>
          <a:bodyPr/>
          <a:lstStyle/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Snímání infračervených paprsků pronikajících tkání 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2 fotodetektory měří intenzitu odraženého světla ( 30mm a 40mm od emitoru)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Spektrální absorpce Oxy/deoxy Hgb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Poměr DO2 /VO2 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/>
          </a:p>
        </p:txBody>
      </p:sp>
      <p:grpSp>
        <p:nvGrpSpPr>
          <p:cNvPr id="36868" name="Group 42">
            <a:extLst>
              <a:ext uri="{FF2B5EF4-FFF2-40B4-BE49-F238E27FC236}">
                <a16:creationId xmlns:a16="http://schemas.microsoft.com/office/drawing/2014/main" id="{56C66E2C-37C7-4B7B-8049-84893FFD8526}"/>
              </a:ext>
            </a:extLst>
          </p:cNvPr>
          <p:cNvGrpSpPr>
            <a:grpSpLocks/>
          </p:cNvGrpSpPr>
          <p:nvPr/>
        </p:nvGrpSpPr>
        <p:grpSpPr bwMode="auto">
          <a:xfrm>
            <a:off x="4926013" y="568325"/>
            <a:ext cx="3924300" cy="3778250"/>
            <a:chOff x="357" y="1792"/>
            <a:chExt cx="3820" cy="1998"/>
          </a:xfrm>
        </p:grpSpPr>
        <p:pic>
          <p:nvPicPr>
            <p:cNvPr id="36871" name="Picture 30" descr="Lightsource2">
              <a:extLst>
                <a:ext uri="{FF2B5EF4-FFF2-40B4-BE49-F238E27FC236}">
                  <a16:creationId xmlns:a16="http://schemas.microsoft.com/office/drawing/2014/main" id="{B037982B-2A31-48DB-B5C7-CA691C00C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" y="2181"/>
              <a:ext cx="3258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2" name="Text Box 31">
              <a:extLst>
                <a:ext uri="{FF2B5EF4-FFF2-40B4-BE49-F238E27FC236}">
                  <a16:creationId xmlns:a16="http://schemas.microsoft.com/office/drawing/2014/main" id="{212C8E83-C6E3-48C7-871E-7F2A50943CD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09" y="2852"/>
              <a:ext cx="116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Hloubkový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3" name="Text Box 32">
              <a:extLst>
                <a:ext uri="{FF2B5EF4-FFF2-40B4-BE49-F238E27FC236}">
                  <a16:creationId xmlns:a16="http://schemas.microsoft.com/office/drawing/2014/main" id="{DD364EA1-E7B9-41DE-8232-B6FBF25D62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7" y="2146"/>
              <a:ext cx="76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Pokožka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4" name="Text Box 33">
              <a:extLst>
                <a:ext uri="{FF2B5EF4-FFF2-40B4-BE49-F238E27FC236}">
                  <a16:creationId xmlns:a16="http://schemas.microsoft.com/office/drawing/2014/main" id="{FEC2FAE6-58C7-4C33-867D-9CA68F9AC2C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7" y="2312"/>
              <a:ext cx="579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Lebka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5" name="Text Box 34">
              <a:extLst>
                <a:ext uri="{FF2B5EF4-FFF2-40B4-BE49-F238E27FC236}">
                  <a16:creationId xmlns:a16="http://schemas.microsoft.com/office/drawing/2014/main" id="{2CCF8985-F35E-4298-B9E0-D4530D76028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257" y="2115"/>
              <a:ext cx="673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L</a:t>
              </a:r>
              <a:r>
                <a:rPr lang="cs-CZ" altLang="en-US" sz="1200" b="1">
                  <a:latin typeface="Arial" panose="020B0604020202020204" pitchFamily="34" charset="0"/>
                </a:rPr>
                <a:t>ED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  <a:endParaRPr lang="cs-CZ" altLang="en-US" sz="12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e</a:t>
              </a:r>
              <a:r>
                <a:rPr lang="en-US" altLang="en-US" sz="1200" b="1">
                  <a:latin typeface="Arial" panose="020B0604020202020204" pitchFamily="34" charset="0"/>
                </a:rPr>
                <a:t>mit</a:t>
              </a:r>
              <a:r>
                <a:rPr lang="cs-CZ" altLang="en-US" sz="1200" b="1">
                  <a:latin typeface="Arial" panose="020B0604020202020204" pitchFamily="34" charset="0"/>
                </a:rPr>
                <a:t>or</a:t>
              </a:r>
              <a:endParaRPr lang="en-US" altLang="en-US" sz="1200" b="1">
                <a:latin typeface="Arial" panose="020B0604020202020204" pitchFamily="34" charset="0"/>
              </a:endParaRPr>
            </a:p>
          </p:txBody>
        </p:sp>
        <p:sp>
          <p:nvSpPr>
            <p:cNvPr id="36876" name="Text Box 35">
              <a:extLst>
                <a:ext uri="{FF2B5EF4-FFF2-40B4-BE49-F238E27FC236}">
                  <a16:creationId xmlns:a16="http://schemas.microsoft.com/office/drawing/2014/main" id="{91A9A812-36E4-4A91-B292-D8C119B2B15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747" y="3067"/>
              <a:ext cx="791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Mozková</a:t>
              </a:r>
              <a:endParaRPr lang="en-US" altLang="en-US" sz="18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kůra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7" name="Text Box 36">
              <a:extLst>
                <a:ext uri="{FF2B5EF4-FFF2-40B4-BE49-F238E27FC236}">
                  <a16:creationId xmlns:a16="http://schemas.microsoft.com/office/drawing/2014/main" id="{8E5D9A78-9C8D-46F2-B8A0-9B9D9EC5868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24" y="2566"/>
              <a:ext cx="73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Povrchový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8" name="Text Box 37">
              <a:extLst>
                <a:ext uri="{FF2B5EF4-FFF2-40B4-BE49-F238E27FC236}">
                  <a16:creationId xmlns:a16="http://schemas.microsoft.com/office/drawing/2014/main" id="{18F4E929-EE0D-4BBB-B3C7-BC4CB8E7E2F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42" y="1792"/>
              <a:ext cx="1092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Arial" panose="020B0604020202020204" pitchFamily="34" charset="0"/>
                </a:rPr>
                <a:t>SomaSensor</a:t>
              </a:r>
            </a:p>
          </p:txBody>
        </p:sp>
        <p:sp>
          <p:nvSpPr>
            <p:cNvPr id="36879" name="Line 38">
              <a:extLst>
                <a:ext uri="{FF2B5EF4-FFF2-40B4-BE49-F238E27FC236}">
                  <a16:creationId xmlns:a16="http://schemas.microsoft.com/office/drawing/2014/main" id="{9C1E1CB6-D3D0-4CE1-84D8-20135F5FDB1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97" y="2009"/>
              <a:ext cx="706" cy="35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69" name="Zástupný symbol pro obsah 3">
            <a:extLst>
              <a:ext uri="{FF2B5EF4-FFF2-40B4-BE49-F238E27FC236}">
                <a16:creationId xmlns:a16="http://schemas.microsoft.com/office/drawing/2014/main" id="{D20C8D3E-1970-4FBF-AB6F-58B32D5B841C}"/>
              </a:ext>
            </a:extLst>
          </p:cNvPr>
          <p:cNvSpPr txBox="1">
            <a:spLocks/>
          </p:cNvSpPr>
          <p:nvPr/>
        </p:nvSpPr>
        <p:spPr bwMode="auto">
          <a:xfrm>
            <a:off x="4418013" y="4660900"/>
            <a:ext cx="4686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</a:rPr>
              <a:t>infračervené světlo 730 a 810nm</a:t>
            </a:r>
          </a:p>
          <a:p>
            <a:r>
              <a:rPr lang="cs-CZ" altLang="cs-CZ" sz="2000">
                <a:latin typeface="Arial" panose="020B0604020202020204" pitchFamily="34" charset="0"/>
              </a:rPr>
              <a:t>hloubka 4cm</a:t>
            </a:r>
            <a:endParaRPr lang="cs-CZ" altLang="cs-CZ" sz="2000"/>
          </a:p>
        </p:txBody>
      </p:sp>
      <p:pic>
        <p:nvPicPr>
          <p:cNvPr id="36870" name="Obrázek 17" descr="IMG_20190115_085117">
            <a:extLst>
              <a:ext uri="{FF2B5EF4-FFF2-40B4-BE49-F238E27FC236}">
                <a16:creationId xmlns:a16="http://schemas.microsoft.com/office/drawing/2014/main" id="{64296E6E-1727-480F-90D6-0983EC9C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3578" r="8888" b="10258"/>
          <a:stretch>
            <a:fillRect/>
          </a:stretch>
        </p:blipFill>
        <p:spPr bwMode="auto">
          <a:xfrm>
            <a:off x="611188" y="3673475"/>
            <a:ext cx="29241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FAF17C0F-655A-41EC-B9CF-9DD3C413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04813"/>
            <a:ext cx="5483225" cy="495300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Neurochirurgické indikace</a:t>
            </a:r>
          </a:p>
        </p:txBody>
      </p:sp>
      <p:sp>
        <p:nvSpPr>
          <p:cNvPr id="38915" name="Podnadpis 4">
            <a:extLst>
              <a:ext uri="{FF2B5EF4-FFF2-40B4-BE49-F238E27FC236}">
                <a16:creationId xmlns:a16="http://schemas.microsoft.com/office/drawing/2014/main" id="{660EF732-379C-445C-AFEE-5ED700256F36}"/>
              </a:ext>
            </a:extLst>
          </p:cNvPr>
          <p:cNvSpPr txBox="1">
            <a:spLocks/>
          </p:cNvSpPr>
          <p:nvPr/>
        </p:nvSpPr>
        <p:spPr bwMode="auto">
          <a:xfrm>
            <a:off x="539750" y="1125538"/>
            <a:ext cx="7848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intrakraniálně uložené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tumory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kraniocerebrální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traumata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ruptura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aneurysmatu</a:t>
            </a:r>
            <a:r>
              <a:rPr lang="cs-CZ" altLang="cs-CZ" sz="2400">
                <a:latin typeface="Arial" panose="020B0604020202020204" pitchFamily="34" charset="0"/>
              </a:rPr>
              <a:t> mozkové tepny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operační poloha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vsedě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</a:rPr>
              <a:t>Sledování rSO</a:t>
            </a:r>
            <a:r>
              <a:rPr lang="cs-CZ" altLang="cs-CZ" sz="2400" baseline="-25000">
                <a:latin typeface="Arial" panose="020B0604020202020204" pitchFamily="34" charset="0"/>
              </a:rPr>
              <a:t>2 </a:t>
            </a:r>
            <a:r>
              <a:rPr lang="cs-CZ" altLang="cs-CZ" sz="2400">
                <a:latin typeface="Arial" panose="020B0604020202020204" pitchFamily="34" charset="0"/>
              </a:rPr>
              <a:t>je součástí celkové peroperační monitorace, může být kombinováno se sledováním elektropotenciálů.</a:t>
            </a:r>
          </a:p>
        </p:txBody>
      </p:sp>
      <p:pic>
        <p:nvPicPr>
          <p:cNvPr id="38916" name="Picture 2" descr="C:\Users\nsz.TOSHIBA\Pictures\Foto neurochirurgie\IMG_20190306_094249.jpg">
            <a:extLst>
              <a:ext uri="{FF2B5EF4-FFF2-40B4-BE49-F238E27FC236}">
                <a16:creationId xmlns:a16="http://schemas.microsoft.com/office/drawing/2014/main" id="{6DAB2020-1723-414A-B809-08C3B83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12613" r="8572" b="12160"/>
          <a:stretch>
            <a:fillRect/>
          </a:stretch>
        </p:blipFill>
        <p:spPr bwMode="auto">
          <a:xfrm>
            <a:off x="6227763" y="620713"/>
            <a:ext cx="27432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ACDF5F09-F919-42AE-B76E-FA265A93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Kazuistika </a:t>
            </a:r>
          </a:p>
        </p:txBody>
      </p:sp>
      <p:sp>
        <p:nvSpPr>
          <p:cNvPr id="41987" name="Podnadpis 4">
            <a:extLst>
              <a:ext uri="{FF2B5EF4-FFF2-40B4-BE49-F238E27FC236}">
                <a16:creationId xmlns:a16="http://schemas.microsoft.com/office/drawing/2014/main" id="{FE8A8418-958B-4905-BB5E-3F5261137C03}"/>
              </a:ext>
            </a:extLst>
          </p:cNvPr>
          <p:cNvSpPr txBox="1">
            <a:spLocks/>
          </p:cNvSpPr>
          <p:nvPr/>
        </p:nvSpPr>
        <p:spPr bwMode="auto">
          <a:xfrm>
            <a:off x="250825" y="990600"/>
            <a:ext cx="69135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žena, 28 let,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meningeom</a:t>
            </a:r>
            <a:r>
              <a:rPr lang="cs-CZ" altLang="cs-CZ" sz="2000" dirty="0">
                <a:latin typeface="Arial" panose="020B0604020202020204" pitchFamily="34" charset="0"/>
              </a:rPr>
              <a:t> F vlevo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bez anamnézy epileptického záchvatu a bez medikace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úvodní parametry: 138/76 </a:t>
            </a:r>
            <a:r>
              <a:rPr lang="cs-CZ" altLang="cs-CZ" sz="2000" dirty="0" err="1">
                <a:latin typeface="Arial" panose="020B0604020202020204" pitchFamily="34" charset="0"/>
              </a:rPr>
              <a:t>mmHg</a:t>
            </a:r>
            <a:r>
              <a:rPr lang="cs-CZ" altLang="cs-CZ" sz="2000" dirty="0">
                <a:latin typeface="Arial" panose="020B0604020202020204" pitchFamily="34" charset="0"/>
              </a:rPr>
              <a:t>, 54/min.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TIVA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2x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epiparoxysmus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 v CA</a:t>
            </a:r>
            <a:r>
              <a:rPr lang="cs-CZ" altLang="cs-CZ" sz="2000" dirty="0">
                <a:latin typeface="Arial" panose="020B0604020202020204" pitchFamily="34" charset="0"/>
              </a:rPr>
              <a:t>, dobrá reakce na ledovou tříšť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bez neurologie po vyvedení z CA</a:t>
            </a:r>
          </a:p>
        </p:txBody>
      </p:sp>
      <p:pic>
        <p:nvPicPr>
          <p:cNvPr id="39940" name="Obrázek 1">
            <a:extLst>
              <a:ext uri="{FF2B5EF4-FFF2-40B4-BE49-F238E27FC236}">
                <a16:creationId xmlns:a16="http://schemas.microsoft.com/office/drawing/2014/main" id="{2F0D73C5-32E5-48C9-B164-12A830577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1"/>
          <a:stretch>
            <a:fillRect/>
          </a:stretch>
        </p:blipFill>
        <p:spPr bwMode="auto">
          <a:xfrm>
            <a:off x="3348038" y="3284538"/>
            <a:ext cx="46783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A8C53E-18C9-4C8F-97D6-4A29D750E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Monitorování hloubky anestézie 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09521-FC9C-4C22-83FE-35533A102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3239889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sz="2400" dirty="0"/>
              <a:t>KLINICKY</a:t>
            </a:r>
            <a:r>
              <a:rPr lang="cs-CZ" sz="2400" dirty="0"/>
              <a:t>:</a:t>
            </a:r>
          </a:p>
          <a:p>
            <a:r>
              <a:rPr lang="en-US" sz="2000" dirty="0" err="1"/>
              <a:t>Pohyb</a:t>
            </a:r>
            <a:r>
              <a:rPr lang="en-US" sz="2000" dirty="0"/>
              <a:t>, </a:t>
            </a:r>
            <a:r>
              <a:rPr lang="en-US" sz="2000" dirty="0" err="1"/>
              <a:t>grimasování</a:t>
            </a:r>
            <a:r>
              <a:rPr lang="en-US" sz="2000" dirty="0"/>
              <a:t>,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kolísání</a:t>
            </a:r>
            <a:r>
              <a:rPr lang="en-US" sz="2000" dirty="0"/>
              <a:t> </a:t>
            </a:r>
            <a:r>
              <a:rPr lang="en-US" sz="2000" dirty="0" err="1"/>
              <a:t>dechové</a:t>
            </a:r>
            <a:r>
              <a:rPr lang="en-US" sz="2000" dirty="0"/>
              <a:t> </a:t>
            </a:r>
            <a:r>
              <a:rPr lang="en-US" sz="2000" dirty="0" err="1"/>
              <a:t>frekvence</a:t>
            </a:r>
            <a:r>
              <a:rPr lang="en-US" sz="2000" dirty="0"/>
              <a:t> 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r>
              <a:rPr lang="en-US" sz="2000" dirty="0" err="1"/>
              <a:t>Vegetatívní</a:t>
            </a:r>
            <a:r>
              <a:rPr lang="en-US" sz="2000" dirty="0"/>
              <a:t> </a:t>
            </a:r>
            <a:r>
              <a:rPr lang="en-US" sz="2000" dirty="0" err="1"/>
              <a:t>známky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Hyperten</a:t>
            </a:r>
            <a:r>
              <a:rPr lang="cs-CZ" sz="2000" dirty="0"/>
              <a:t>z</a:t>
            </a:r>
            <a:r>
              <a:rPr lang="en-US" sz="2000" dirty="0"/>
              <a:t>e </a:t>
            </a:r>
          </a:p>
          <a:p>
            <a:pPr lvl="1"/>
            <a:r>
              <a:rPr lang="en-US" sz="2000" dirty="0" err="1"/>
              <a:t>Tachykardie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La</a:t>
            </a:r>
            <a:r>
              <a:rPr lang="cs-CZ" sz="2000" dirty="0"/>
              <a:t>k</a:t>
            </a:r>
            <a:r>
              <a:rPr lang="en-US" sz="2000" dirty="0" err="1"/>
              <a:t>rimace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Pocení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D496873-81AB-4422-B468-3174840B4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2303" y="3068960"/>
            <a:ext cx="4864769" cy="359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Fotogalerie: Příprava Kamby na vyšetření v anestezii, po kterém následovala náročná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3" r="6778"/>
          <a:stretch/>
        </p:blipFill>
        <p:spPr bwMode="auto">
          <a:xfrm>
            <a:off x="5091696" y="404664"/>
            <a:ext cx="3825376" cy="25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459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FB85F5DD-177E-475F-8D0D-96CE2A46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Historie EEG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7B1315-8CA9-4DC2-AE77-0CA2D791F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768350"/>
            <a:ext cx="8229600" cy="5360988"/>
          </a:xfrm>
        </p:spPr>
        <p:txBody>
          <a:bodyPr/>
          <a:lstStyle/>
          <a:p>
            <a:pPr>
              <a:defRPr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1875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anglický lékař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Caton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objevil elektrický proud v mozku  králíků a opic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využil zrcadlový galvanometr</a:t>
            </a:r>
          </a:p>
          <a:p>
            <a:pPr>
              <a:buFontTx/>
              <a:buChar char="-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světlo odrážel na zeď</a:t>
            </a:r>
          </a:p>
          <a:p>
            <a:pPr>
              <a:buFontTx/>
              <a:buChar char="-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1912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ruský fyziolog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Vladimir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Vladimirovič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Pravdich-Neminsky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první obrazový záznam EEG</a:t>
            </a:r>
          </a:p>
        </p:txBody>
      </p:sp>
      <p:pic>
        <p:nvPicPr>
          <p:cNvPr id="49156" name="Obrázek 4">
            <a:extLst>
              <a:ext uri="{FF2B5EF4-FFF2-40B4-BE49-F238E27FC236}">
                <a16:creationId xmlns:a16="http://schemas.microsoft.com/office/drawing/2014/main" id="{372354C9-9D16-46D7-9EF8-2861E2AA4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28663"/>
            <a:ext cx="1768475" cy="2212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Obrázek 5">
            <a:extLst>
              <a:ext uri="{FF2B5EF4-FFF2-40B4-BE49-F238E27FC236}">
                <a16:creationId xmlns:a16="http://schemas.microsoft.com/office/drawing/2014/main" id="{B7AF6CE7-D7FD-4772-B28A-C3AACF70D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4076700"/>
            <a:ext cx="2005012" cy="2214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Obrázek 6">
            <a:extLst>
              <a:ext uri="{FF2B5EF4-FFF2-40B4-BE49-F238E27FC236}">
                <a16:creationId xmlns:a16="http://schemas.microsoft.com/office/drawing/2014/main" id="{2AB1391B-9049-4189-9011-67FC0DCF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08" y="4509120"/>
            <a:ext cx="2538280" cy="167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obsah 2">
            <a:extLst>
              <a:ext uri="{FF2B5EF4-FFF2-40B4-BE49-F238E27FC236}">
                <a16:creationId xmlns:a16="http://schemas.microsoft.com/office/drawing/2014/main" id="{7AB03DBC-A0D6-4013-93AC-5DB08B01E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747713"/>
            <a:ext cx="8229600" cy="5362575"/>
          </a:xfrm>
        </p:spPr>
        <p:txBody>
          <a:bodyPr/>
          <a:lstStyle/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německý neuropsychiatr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Hans Berger</a:t>
            </a:r>
          </a:p>
          <a:p>
            <a:pPr>
              <a:buFontTx/>
              <a:buChar char="-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první lidský EEG záznam</a:t>
            </a:r>
          </a:p>
          <a:p>
            <a:pPr>
              <a:buFontTx/>
              <a:buChar char="-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pacienti s velkými defekty lebky – v poválečném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německu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dostatečně velký soubor </a:t>
            </a:r>
          </a:p>
        </p:txBody>
      </p:sp>
      <p:pic>
        <p:nvPicPr>
          <p:cNvPr id="50179" name="Obrázek 3">
            <a:extLst>
              <a:ext uri="{FF2B5EF4-FFF2-40B4-BE49-F238E27FC236}">
                <a16:creationId xmlns:a16="http://schemas.microsoft.com/office/drawing/2014/main" id="{E49CF9D9-E24B-4091-90E4-1E53689E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62865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>
            <a:extLst>
              <a:ext uri="{FF2B5EF4-FFF2-40B4-BE49-F238E27FC236}">
                <a16:creationId xmlns:a16="http://schemas.microsoft.com/office/drawing/2014/main" id="{EA169942-BB58-464E-B534-3E1A2C1B2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752600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147" name="Rectangle 12">
            <a:extLst>
              <a:ext uri="{FF2B5EF4-FFF2-40B4-BE49-F238E27FC236}">
                <a16:creationId xmlns:a16="http://schemas.microsoft.com/office/drawing/2014/main" id="{DBF451BA-C790-45F4-9267-20BF95A5EE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38" y="2247900"/>
            <a:ext cx="7416800" cy="2057400"/>
          </a:xfrm>
        </p:spPr>
        <p:txBody>
          <a:bodyPr/>
          <a:lstStyle/>
          <a:p>
            <a:pPr marL="476250" eaLnBrk="1" hangingPunct="1">
              <a:buFont typeface="ZapfDingbats BT"/>
              <a:buNone/>
            </a:pPr>
            <a:br>
              <a:rPr kumimoji="1" lang="cs-CZ" altLang="cs-CZ" sz="3200">
                <a:solidFill>
                  <a:srgbClr val="FFFF00"/>
                </a:solidFill>
              </a:rPr>
            </a:br>
            <a:r>
              <a:rPr kumimoji="1" lang="cs-CZ" altLang="cs-CZ" sz="3200">
                <a:solidFill>
                  <a:srgbClr val="FF0000"/>
                </a:solidFill>
              </a:rPr>
              <a:t>Anestezie slouží k tomu, aby umožnila jiné medicínské výkony, operace, diagnostické výkony. </a:t>
            </a:r>
            <a:br>
              <a:rPr kumimoji="1" lang="cs-CZ" altLang="cs-CZ" sz="3200">
                <a:solidFill>
                  <a:srgbClr val="FF0000"/>
                </a:solidFill>
              </a:rPr>
            </a:br>
            <a:endParaRPr kumimoji="1" lang="cs-CZ" altLang="cs-CZ" sz="3200">
              <a:solidFill>
                <a:srgbClr val="FF0000"/>
              </a:solidFill>
            </a:endParaRPr>
          </a:p>
        </p:txBody>
      </p:sp>
      <p:sp>
        <p:nvSpPr>
          <p:cNvPr id="81936" name="AutoShape 16">
            <a:extLst>
              <a:ext uri="{FF2B5EF4-FFF2-40B4-BE49-F238E27FC236}">
                <a16:creationId xmlns:a16="http://schemas.microsoft.com/office/drawing/2014/main" id="{A298F553-FE54-4596-92E8-2E3E0CA79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8" y="609600"/>
            <a:ext cx="8918575" cy="1371600"/>
          </a:xfrm>
          <a:prstGeom prst="wedgeRoundRectCallout">
            <a:avLst>
              <a:gd name="adj1" fmla="val 4745"/>
              <a:gd name="adj2" fmla="val 80093"/>
              <a:gd name="adj3" fmla="val 16667"/>
            </a:avLst>
          </a:prstGeom>
          <a:solidFill>
            <a:schemeClr val="bg1">
              <a:lumMod val="75000"/>
            </a:schemeClr>
          </a:solidFill>
          <a:ln w="762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cs-CZ" altLang="cs-CZ">
              <a:latin typeface="Arial" charset="0"/>
              <a:cs typeface="+mn-cs"/>
            </a:endParaRPr>
          </a:p>
        </p:txBody>
      </p:sp>
      <p:sp>
        <p:nvSpPr>
          <p:cNvPr id="81937" name="Text Box 17">
            <a:extLst>
              <a:ext uri="{FF2B5EF4-FFF2-40B4-BE49-F238E27FC236}">
                <a16:creationId xmlns:a16="http://schemas.microsoft.com/office/drawing/2014/main" id="{5DB0A96E-62F2-433A-AFDA-C2CE8BA50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669925"/>
            <a:ext cx="7494587" cy="1311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altLang="cs-CZ" sz="4000" b="1" dirty="0">
                <a:latin typeface="+mj-lt"/>
                <a:cs typeface="+mn-cs"/>
              </a:rPr>
              <a:t>Anestezie s nulovým rizikem</a:t>
            </a:r>
          </a:p>
          <a:p>
            <a:pPr algn="ctr" eaLnBrk="1" hangingPunct="1">
              <a:defRPr/>
            </a:pPr>
            <a:r>
              <a:rPr lang="cs-CZ" altLang="cs-CZ" sz="4000" b="1" dirty="0">
                <a:latin typeface="+mj-lt"/>
                <a:cs typeface="+mn-cs"/>
              </a:rPr>
              <a:t>není možná</a:t>
            </a:r>
          </a:p>
        </p:txBody>
      </p:sp>
      <p:pic>
        <p:nvPicPr>
          <p:cNvPr id="6150" name="Picture 18" descr="C:\WINDOWS\Plocha\JITKA\sál skripta.jpg">
            <a:extLst>
              <a:ext uri="{FF2B5EF4-FFF2-40B4-BE49-F238E27FC236}">
                <a16:creationId xmlns:a16="http://schemas.microsoft.com/office/drawing/2014/main" id="{F2301A39-480A-4106-A558-2ECF829D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3352800" cy="2946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3" name="Text Box 23">
            <a:extLst>
              <a:ext uri="{FF2B5EF4-FFF2-40B4-BE49-F238E27FC236}">
                <a16:creationId xmlns:a16="http://schemas.microsoft.com/office/drawing/2014/main" id="{B73BFCA2-A542-4C34-9F71-FF0062E1F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4292600"/>
            <a:ext cx="5049837" cy="1800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800" b="1" i="1" dirty="0" err="1">
                <a:latin typeface="+mn-lt"/>
                <a:cs typeface="+mn-cs"/>
              </a:rPr>
              <a:t>Keatse</a:t>
            </a:r>
            <a:r>
              <a:rPr lang="cs-CZ" altLang="cs-CZ" sz="2800" b="1" i="1" dirty="0">
                <a:latin typeface="+mn-lt"/>
                <a:cs typeface="+mn-cs"/>
              </a:rPr>
              <a:t>: </a:t>
            </a:r>
          </a:p>
          <a:p>
            <a:pPr eaLnBrk="1" hangingPunct="1">
              <a:defRPr/>
            </a:pPr>
            <a:r>
              <a:rPr lang="cs-CZ" altLang="cs-CZ" sz="2800" b="1" i="1" dirty="0">
                <a:latin typeface="+mn-lt"/>
                <a:cs typeface="+mn-cs"/>
              </a:rPr>
              <a:t>bezrizikovost lze dosáhnout</a:t>
            </a:r>
          </a:p>
          <a:p>
            <a:pPr eaLnBrk="1" hangingPunct="1">
              <a:defRPr/>
            </a:pPr>
            <a:r>
              <a:rPr lang="cs-CZ" altLang="cs-CZ" sz="2800" b="1" i="1" dirty="0">
                <a:latin typeface="+mn-lt"/>
                <a:cs typeface="+mn-cs"/>
              </a:rPr>
              <a:t>jen tehdy, když se anestezie nebude provádět</a:t>
            </a:r>
          </a:p>
        </p:txBody>
      </p:sp>
    </p:spTree>
    <p:extLst>
      <p:ext uri="{BB962C8B-B14F-4D97-AF65-F5344CB8AC3E}">
        <p14:creationId xmlns:p14="http://schemas.microsoft.com/office/powerpoint/2010/main" val="105454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obsah 2">
            <a:extLst>
              <a:ext uri="{FF2B5EF4-FFF2-40B4-BE49-F238E27FC236}">
                <a16:creationId xmlns:a16="http://schemas.microsoft.com/office/drawing/2014/main" id="{F5D9D073-32D4-49B5-A13F-A91C35941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5600"/>
            <a:ext cx="8229600" cy="5360988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1935 Gibbs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Popis EEG vln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Výzkum epileptických záchvatů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Základ klinické elektroencefalografie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Zapojení výpočetní techniky do hodnocení EEG signálu</a:t>
            </a:r>
          </a:p>
        </p:txBody>
      </p:sp>
      <p:pic>
        <p:nvPicPr>
          <p:cNvPr id="51203" name="Obrázek 3">
            <a:extLst>
              <a:ext uri="{FF2B5EF4-FFF2-40B4-BE49-F238E27FC236}">
                <a16:creationId xmlns:a16="http://schemas.microsoft.com/office/drawing/2014/main" id="{520AF9E8-FEEC-4414-98B0-84991113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4538"/>
            <a:ext cx="173196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FF5B88-BE27-49F1-9E0A-EAC7EFF0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73400"/>
            <a:ext cx="22431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Obrázek 5">
            <a:extLst>
              <a:ext uri="{FF2B5EF4-FFF2-40B4-BE49-F238E27FC236}">
                <a16:creationId xmlns:a16="http://schemas.microsoft.com/office/drawing/2014/main" id="{2EBE952C-034D-4555-BCB3-36CE8F8D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895600"/>
            <a:ext cx="24749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9339C74A-6A4D-4223-BA7A-ECD2662C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Monitoring hloubky anestezie</a:t>
            </a:r>
          </a:p>
        </p:txBody>
      </p:sp>
      <p:pic>
        <p:nvPicPr>
          <p:cNvPr id="53251" name="Zástupný obsah 2">
            <a:extLst>
              <a:ext uri="{FF2B5EF4-FFF2-40B4-BE49-F238E27FC236}">
                <a16:creationId xmlns:a16="http://schemas.microsoft.com/office/drawing/2014/main" id="{79C8D069-8931-4FAD-B8C7-3A65541A31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r="8732"/>
          <a:stretch/>
        </p:blipFill>
        <p:spPr>
          <a:xfrm>
            <a:off x="6299782" y="1428807"/>
            <a:ext cx="2617837" cy="1800200"/>
          </a:xfrm>
        </p:spPr>
      </p:pic>
      <p:sp>
        <p:nvSpPr>
          <p:cNvPr id="53252" name="TextovéPole 1">
            <a:extLst>
              <a:ext uri="{FF2B5EF4-FFF2-40B4-BE49-F238E27FC236}">
                <a16:creationId xmlns:a16="http://schemas.microsoft.com/office/drawing/2014/main" id="{22D642D0-CF9B-4722-9435-8863E836B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765175"/>
            <a:ext cx="5272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1991 – Van de Velde – hloubka anestézie u kočky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1992 – první přístroj a komerční algoritmy</a:t>
            </a:r>
          </a:p>
        </p:txBody>
      </p:sp>
      <p:pic>
        <p:nvPicPr>
          <p:cNvPr id="53253" name="Obrázek 2">
            <a:extLst>
              <a:ext uri="{FF2B5EF4-FFF2-40B4-BE49-F238E27FC236}">
                <a16:creationId xmlns:a16="http://schemas.microsoft.com/office/drawing/2014/main" id="{15A88E20-DA5A-4540-8AA5-0675FA99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145" r="10625" b="50000"/>
          <a:stretch>
            <a:fillRect/>
          </a:stretch>
        </p:blipFill>
        <p:spPr bwMode="auto">
          <a:xfrm>
            <a:off x="781453" y="5052606"/>
            <a:ext cx="249713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896DFD5E-69FE-433A-870C-32D320457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12915" r="27641"/>
          <a:stretch/>
        </p:blipFill>
        <p:spPr bwMode="auto">
          <a:xfrm>
            <a:off x="6228184" y="3971518"/>
            <a:ext cx="2761034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Skupina 10"/>
          <p:cNvGrpSpPr>
            <a:grpSpLocks/>
          </p:cNvGrpSpPr>
          <p:nvPr/>
        </p:nvGrpSpPr>
        <p:grpSpPr bwMode="auto">
          <a:xfrm>
            <a:off x="231375" y="1647579"/>
            <a:ext cx="5905351" cy="3788141"/>
            <a:chOff x="251520" y="506710"/>
            <a:chExt cx="8862994" cy="5476180"/>
          </a:xfrm>
        </p:grpSpPr>
        <p:pic>
          <p:nvPicPr>
            <p:cNvPr id="12" name="Obrázek 5" descr="Obsah obrázku kolo&#10;&#10;Popis byl vytvořen automatick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802" r="55002"/>
            <a:stretch>
              <a:fillRect/>
            </a:stretch>
          </p:blipFill>
          <p:spPr bwMode="auto">
            <a:xfrm>
              <a:off x="6416300" y="3297614"/>
              <a:ext cx="2669023" cy="2486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Obrázek 7" descr="Obsah obrázku kolo&#10;&#10;Popis byl vytvořen automatick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85" t="50967" r="3699" b="26270"/>
            <a:stretch>
              <a:fillRect/>
            </a:stretch>
          </p:blipFill>
          <p:spPr bwMode="auto">
            <a:xfrm>
              <a:off x="6350168" y="836712"/>
              <a:ext cx="2764346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normální síť pavouka. pavouk po aplikaci marihuany. Prášky na spaní. LSD.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06710"/>
              <a:ext cx="5879485" cy="4404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ovéPole 14"/>
            <p:cNvSpPr txBox="1"/>
            <p:nvPr/>
          </p:nvSpPr>
          <p:spPr>
            <a:xfrm>
              <a:off x="4454848" y="4523672"/>
              <a:ext cx="1895321" cy="40043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200" dirty="0"/>
                <a:t>Chloral </a:t>
              </a:r>
              <a:r>
                <a:rPr lang="cs-CZ" sz="1200" dirty="0" err="1"/>
                <a:t>Hydrate</a:t>
              </a:r>
              <a:endParaRPr lang="cs-CZ" sz="1200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6427615" y="2539844"/>
              <a:ext cx="2670169" cy="53391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900" dirty="0" err="1"/>
                <a:t>Caffeine</a:t>
              </a:r>
              <a:endParaRPr lang="cs-CZ" sz="900" dirty="0"/>
            </a:p>
            <a:p>
              <a:pPr>
                <a:defRPr/>
              </a:pPr>
              <a:endParaRPr lang="cs-CZ" sz="900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6445931" y="5293255"/>
              <a:ext cx="2668583" cy="68963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600" dirty="0"/>
                <a:t>Benzodiazepiny</a:t>
              </a:r>
            </a:p>
            <a:p>
              <a:pPr>
                <a:defRPr/>
              </a:pPr>
              <a:endParaRPr lang="cs-CZ" sz="9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DA5E4B8-D1AA-43CA-90E3-8FF7AF9A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3" y="192088"/>
            <a:ext cx="8077200" cy="990600"/>
          </a:xfrm>
        </p:spPr>
        <p:txBody>
          <a:bodyPr/>
          <a:lstStyle/>
          <a:p>
            <a:r>
              <a:rPr lang="cs-CZ" altLang="cs-CZ" sz="3200">
                <a:solidFill>
                  <a:srgbClr val="000080"/>
                </a:solidFill>
                <a:latin typeface="Times New Roman" panose="02020603050405020304" pitchFamily="18" charset="0"/>
              </a:rPr>
              <a:t>Monitorování hloubky anestézie</a:t>
            </a:r>
            <a:endParaRPr lang="cs-CZ" altLang="cs-CZ">
              <a:solidFill>
                <a:srgbClr val="000080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15FAA9C-02FF-4FCE-839B-7BA07A4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7350" y="1931988"/>
            <a:ext cx="7772400" cy="2095500"/>
          </a:xfrm>
        </p:spPr>
        <p:txBody>
          <a:bodyPr/>
          <a:lstStyle/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 dirty="0">
                <a:latin typeface="Times New Roman" panose="02020603050405020304" pitchFamily="18" charset="0"/>
              </a:rPr>
              <a:t>náročná matematická korelace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 dirty="0">
                <a:latin typeface="Times New Roman" panose="02020603050405020304" pitchFamily="18" charset="0"/>
              </a:rPr>
              <a:t>"průměruje" aktivitu EEG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 dirty="0">
                <a:latin typeface="Times New Roman" panose="02020603050405020304" pitchFamily="18" charset="0"/>
              </a:rPr>
              <a:t>lépe vypovídá o hloubce anestézie</a:t>
            </a:r>
          </a:p>
          <a:p>
            <a:pPr>
              <a:buFontTx/>
              <a:buNone/>
            </a:pPr>
            <a:endParaRPr lang="cs-CZ" altLang="cs-CZ" sz="2400" b="1" dirty="0"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endParaRPr lang="cs-CZ" altLang="cs-CZ" sz="2400" b="1" dirty="0">
              <a:latin typeface="Times New Roman" panose="02020603050405020304" pitchFamily="18" charset="0"/>
            </a:endParaRPr>
          </a:p>
          <a:p>
            <a:endParaRPr lang="cs-CZ" altLang="cs-CZ" sz="2400" dirty="0">
              <a:latin typeface="Times New Roman" panose="02020603050405020304" pitchFamily="18" charset="0"/>
            </a:endParaRP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207FFA84-E0BE-4F9B-BB85-8F34C2DB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996950"/>
            <a:ext cx="533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80"/>
                </a:solidFill>
                <a:latin typeface="Arial" panose="020B0604020202020204" pitchFamily="34" charset="0"/>
              </a:rPr>
              <a:t>BIS    Bispectral  Index</a:t>
            </a:r>
            <a:endParaRPr lang="cs-CZ" altLang="cs-CZ" sz="1800" b="1">
              <a:solidFill>
                <a:srgbClr val="00008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4037" name="AutoShape 5">
            <a:extLst>
              <a:ext uri="{FF2B5EF4-FFF2-40B4-BE49-F238E27FC236}">
                <a16:creationId xmlns:a16="http://schemas.microsoft.com/office/drawing/2014/main" id="{5B51D442-E829-467F-B167-9C2467C8B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38" y="687388"/>
            <a:ext cx="2522537" cy="944562"/>
          </a:xfrm>
          <a:prstGeom prst="cloudCallout">
            <a:avLst>
              <a:gd name="adj1" fmla="val -122917"/>
              <a:gd name="adj2" fmla="val -12667"/>
            </a:avLst>
          </a:prstGeom>
          <a:solidFill>
            <a:srgbClr val="99CCFF"/>
          </a:solidFill>
          <a:ln w="41275">
            <a:solidFill>
              <a:srgbClr val="00008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600" b="1">
                <a:solidFill>
                  <a:srgbClr val="000080"/>
                </a:solidFill>
                <a:latin typeface="Arial" panose="020B0604020202020204" pitchFamily="34" charset="0"/>
              </a:rPr>
              <a:t>0 - 100%</a:t>
            </a:r>
          </a:p>
        </p:txBody>
      </p:sp>
      <p:pic>
        <p:nvPicPr>
          <p:cNvPr id="8" name="Zástupný obsah 4" descr="Obsah obrázku interiér, stůl, muž, pracovní stůl&#10;&#10;Popis byl vytvořen automaticky">
            <a:extLst>
              <a:ext uri="{FF2B5EF4-FFF2-40B4-BE49-F238E27FC236}">
                <a16:creationId xmlns:a16="http://schemas.microsoft.com/office/drawing/2014/main" id="{ACF500BA-08CA-4856-84F4-43E479677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3461058"/>
            <a:ext cx="3168352" cy="272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735E51B-430F-48A2-B8D3-CCDFC73E0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85" y="2492896"/>
            <a:ext cx="3322989" cy="343929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585BCC-F550-44F1-AC5B-8F58D4E8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Anesteziologův 6. smysl</a:t>
            </a:r>
            <a:endParaRPr lang="en-US" dirty="0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D3038ABC-E719-4885-A51F-D6371C592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10826" b="22968"/>
          <a:stretch>
            <a:fillRect/>
          </a:stretch>
        </p:blipFill>
        <p:spPr bwMode="auto">
          <a:xfrm>
            <a:off x="5194562" y="665684"/>
            <a:ext cx="3769926" cy="2115244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60B0394E-A134-4BC5-9CB5-450CE2CCB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13251" r="16402" b="16402"/>
          <a:stretch>
            <a:fillRect/>
          </a:stretch>
        </p:blipFill>
        <p:spPr bwMode="auto">
          <a:xfrm>
            <a:off x="683568" y="648891"/>
            <a:ext cx="1864502" cy="3468514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249298F9-4F20-4CDE-95C3-84DCF2B00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257973"/>
              </p:ext>
            </p:extLst>
          </p:nvPr>
        </p:nvGraphicFramePr>
        <p:xfrm>
          <a:off x="4319550" y="4149080"/>
          <a:ext cx="4572929" cy="215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018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3408911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509708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Q CON</a:t>
                      </a:r>
                    </a:p>
                  </a:txBody>
                  <a:tcPr marL="91449" marR="91449" marT="45686" marB="45686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516225">
                <a:tc>
                  <a:txBody>
                    <a:bodyPr/>
                    <a:lstStyle/>
                    <a:p>
                      <a:r>
                        <a:rPr lang="cs-CZ" sz="1800" dirty="0"/>
                        <a:t>99</a:t>
                      </a:r>
                    </a:p>
                    <a:p>
                      <a:r>
                        <a:rPr lang="cs-CZ" sz="1800" dirty="0"/>
                        <a:t>80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bdění</a:t>
                      </a:r>
                    </a:p>
                    <a:p>
                      <a:r>
                        <a:rPr lang="cs-CZ" sz="1800" dirty="0" err="1"/>
                        <a:t>sedace</a:t>
                      </a:r>
                      <a:endParaRPr lang="cs-CZ" sz="1800" dirty="0"/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298897">
                <a:tc>
                  <a:txBody>
                    <a:bodyPr/>
                    <a:lstStyle/>
                    <a:p>
                      <a:r>
                        <a:rPr lang="cs-CZ" sz="1800" dirty="0"/>
                        <a:t>40 -60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CA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516225">
                <a:tc>
                  <a:txBody>
                    <a:bodyPr/>
                    <a:lstStyle/>
                    <a:p>
                      <a:r>
                        <a:rPr lang="cs-CZ" sz="1800" dirty="0"/>
                        <a:t>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hluboká anestezie</a:t>
                      </a:r>
                    </a:p>
                    <a:p>
                      <a:r>
                        <a:rPr lang="cs-CZ" sz="1800" dirty="0"/>
                        <a:t>izoelektrické EEG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945F105A-AC6E-4FB9-8F34-51E7509F3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386691"/>
              </p:ext>
            </p:extLst>
          </p:nvPr>
        </p:nvGraphicFramePr>
        <p:xfrm>
          <a:off x="179512" y="4293096"/>
          <a:ext cx="3960813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941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35872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681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Q NOX  - reakce na bolest</a:t>
                      </a:r>
                    </a:p>
                  </a:txBody>
                  <a:tcPr marL="91449" marR="91449" marT="45700" marB="4570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60 - 99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40 -60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0 - 40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Velmi nízká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pic>
        <p:nvPicPr>
          <p:cNvPr id="11" name="Picture 5" descr="GABA receptor inhibito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2189162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9583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AAEB351-836F-4A3F-909B-ED490B1255A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9388" y="620713"/>
            <a:ext cx="7488237" cy="3906837"/>
          </a:xfrm>
          <a:solidFill>
            <a:srgbClr val="D20A1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Bispektr</a:t>
            </a:r>
            <a:r>
              <a:rPr lang="cs-CZ" altLang="cs-CZ" sz="2800" b="1">
                <a:solidFill>
                  <a:schemeClr val="bg1"/>
                </a:solidFill>
              </a:rPr>
              <a:t>á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 index je typickým př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kladem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tzv. </a:t>
            </a:r>
            <a:r>
              <a:rPr lang="cs-CZ" altLang="cs-CZ" sz="2800" b="1">
                <a:solidFill>
                  <a:schemeClr val="bg1"/>
                </a:solidFill>
              </a:rPr>
              <a:t>“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popisných indexů</a:t>
            </a:r>
            <a:r>
              <a:rPr lang="cs-CZ" altLang="cs-CZ" sz="2800" b="1">
                <a:solidFill>
                  <a:schemeClr val="bg1"/>
                </a:solidFill>
              </a:rPr>
              <a:t>”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Tyto indexy nejsou skutečn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fyzik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200" b="1">
                <a:solidFill>
                  <a:schemeClr val="bg1"/>
                </a:solidFill>
              </a:rPr>
              <a:t>í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veličiny.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Jde o uměle vytvořen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empirick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parametry, jejichž hodnoty jsou určov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ny z mnoha měřených parametrů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velmi složitým způsobem.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83" name="Picture 5" descr="If a new drug were as effective at saving lives as Peter Pronovost’s checklist, there would be a nationwide marketing campaign urging doctors to use it.">
            <a:extLst>
              <a:ext uri="{FF2B5EF4-FFF2-40B4-BE49-F238E27FC236}">
                <a16:creationId xmlns:a16="http://schemas.microsoft.com/office/drawing/2014/main" id="{1B4543C5-5080-4B10-A9A7-6CB0E3A9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4076700"/>
            <a:ext cx="2481262" cy="24923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>
            <a:extLst>
              <a:ext uri="{FF2B5EF4-FFF2-40B4-BE49-F238E27FC236}">
                <a16:creationId xmlns:a16="http://schemas.microsoft.com/office/drawing/2014/main" id="{C190F0D6-216B-48C2-B1AA-BF0847D5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82613"/>
            <a:ext cx="8713787" cy="3770312"/>
          </a:xfrm>
          <a:prstGeom prst="rect">
            <a:avLst/>
          </a:prstGeom>
          <a:solidFill>
            <a:srgbClr val="000066"/>
          </a:solidFill>
          <a:ln w="9525">
            <a:solidFill>
              <a:srgbClr val="D20A1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Popisné indexy nevychází jen z výpočtů,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 ale také z  tzv. znalostních databázích. 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400" b="1">
              <a:solidFill>
                <a:schemeClr val="bg1"/>
              </a:solidFill>
            </a:endParaRPr>
          </a:p>
          <a:p>
            <a:pPr algn="ctr"/>
            <a:r>
              <a:rPr lang="cs-CZ" altLang="cs-CZ" sz="2400">
                <a:solidFill>
                  <a:schemeClr val="bg1"/>
                </a:solidFill>
              </a:rPr>
              <a:t>Úplné algoritmy výpočtů a zejména znalostní databáze nejsou  plně publikovány (tajemství výrobce).</a:t>
            </a:r>
          </a:p>
          <a:p>
            <a:pPr algn="ctr"/>
            <a:endParaRPr lang="cs-CZ" altLang="cs-CZ" sz="2400">
              <a:solidFill>
                <a:schemeClr val="bg1"/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Uživatelé se pouze musí seznámit s významem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indexu a s hodnotami, které může nabývat</a:t>
            </a:r>
          </a:p>
          <a:p>
            <a:pPr algn="just"/>
            <a:endParaRPr lang="cs-CZ" altLang="cs-CZ" sz="2200">
              <a:solidFill>
                <a:schemeClr val="bg1"/>
              </a:solidFill>
            </a:endParaRPr>
          </a:p>
        </p:txBody>
      </p:sp>
      <p:pic>
        <p:nvPicPr>
          <p:cNvPr id="48131" name="Picture 6" descr="Spinká jako zabitý">
            <a:extLst>
              <a:ext uri="{FF2B5EF4-FFF2-40B4-BE49-F238E27FC236}">
                <a16:creationId xmlns:a16="http://schemas.microsoft.com/office/drawing/2014/main" id="{BC8A1218-6E65-48E8-A94D-4A0AF180C62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4149725"/>
            <a:ext cx="3563937" cy="2471738"/>
          </a:xfrm>
          <a:solidFill>
            <a:srgbClr val="D20A11"/>
          </a:solidFill>
          <a:ln>
            <a:solidFill>
              <a:srgbClr val="D20A1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>
            <a:extLst>
              <a:ext uri="{FF2B5EF4-FFF2-40B4-BE49-F238E27FC236}">
                <a16:creationId xmlns:a16="http://schemas.microsoft.com/office/drawing/2014/main" id="{EEE73FE5-EE98-456A-BFCF-E1B1838F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5192713"/>
            <a:ext cx="265747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10" descr="DSC_0026">
            <a:extLst>
              <a:ext uri="{FF2B5EF4-FFF2-40B4-BE49-F238E27FC236}">
                <a16:creationId xmlns:a16="http://schemas.microsoft.com/office/drawing/2014/main" id="{C9184A26-89FE-4E8C-B161-F3ED0A28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8" t="17934"/>
          <a:stretch>
            <a:fillRect/>
          </a:stretch>
        </p:blipFill>
        <p:spPr bwMode="auto">
          <a:xfrm>
            <a:off x="180975" y="1562100"/>
            <a:ext cx="5078413" cy="329088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11" descr="DSC_0026">
            <a:extLst>
              <a:ext uri="{FF2B5EF4-FFF2-40B4-BE49-F238E27FC236}">
                <a16:creationId xmlns:a16="http://schemas.microsoft.com/office/drawing/2014/main" id="{192775B5-8197-4471-B87F-7D4C9E5A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33049" r="47731" b="47368"/>
          <a:stretch>
            <a:fillRect/>
          </a:stretch>
        </p:blipFill>
        <p:spPr bwMode="auto">
          <a:xfrm>
            <a:off x="468313" y="3811588"/>
            <a:ext cx="2806700" cy="244792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14">
            <a:extLst>
              <a:ext uri="{FF2B5EF4-FFF2-40B4-BE49-F238E27FC236}">
                <a16:creationId xmlns:a16="http://schemas.microsoft.com/office/drawing/2014/main" id="{F941CF12-3775-4DBC-B1D7-C2A1AD3E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03213"/>
            <a:ext cx="690721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Monitorování bolesti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 – Analgesia Nociception Index</a:t>
            </a:r>
          </a:p>
        </p:txBody>
      </p:sp>
      <p:pic>
        <p:nvPicPr>
          <p:cNvPr id="54278" name="Obrázek 5">
            <a:extLst>
              <a:ext uri="{FF2B5EF4-FFF2-40B4-BE49-F238E27FC236}">
                <a16:creationId xmlns:a16="http://schemas.microsoft.com/office/drawing/2014/main" id="{973FC1FD-4F46-4CB0-8891-95759E0CCA5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723063" y="1379538"/>
            <a:ext cx="2101850" cy="273526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ovéPole 1">
            <a:extLst>
              <a:ext uri="{FF2B5EF4-FFF2-40B4-BE49-F238E27FC236}">
                <a16:creationId xmlns:a16="http://schemas.microsoft.com/office/drawing/2014/main" id="{5FEC09E2-FF96-4A32-869C-A60705111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4221163"/>
            <a:ext cx="275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Pupilární index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hodnocení intenzity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cs-CZ" sz="1800" b="1" dirty="0"/>
              <a:t>Verbální škála bolesti: </a:t>
            </a:r>
            <a:r>
              <a:rPr lang="cs-CZ" sz="1800" dirty="0"/>
              <a:t>Pacient intenzitu bolesti hodnotí verbálně dle kategorií, např. žádná – mírná – středně silná – </a:t>
            </a:r>
            <a:r>
              <a:rPr lang="cs-CZ" sz="1800" dirty="0" err="1"/>
              <a:t>silná</a:t>
            </a:r>
            <a:r>
              <a:rPr lang="cs-CZ" sz="1800" dirty="0"/>
              <a:t> – nesnesitelná bolest.</a:t>
            </a:r>
          </a:p>
          <a:p>
            <a:pPr lvl="0"/>
            <a:r>
              <a:rPr lang="cs-CZ" sz="1800" b="1" dirty="0"/>
              <a:t>Vizuální analogová škála (VAS): </a:t>
            </a:r>
            <a:r>
              <a:rPr lang="cs-CZ" sz="1800" dirty="0"/>
              <a:t>Pacient vyznačí intenzitu bolesti např. na úsečce.</a:t>
            </a:r>
          </a:p>
          <a:p>
            <a:pPr lvl="0"/>
            <a:r>
              <a:rPr lang="cs-CZ" sz="1800" b="1" dirty="0"/>
              <a:t>Numerická škála (</a:t>
            </a:r>
            <a:r>
              <a:rPr lang="cs-CZ" sz="1800" b="1" dirty="0" err="1"/>
              <a:t>Numerical</a:t>
            </a:r>
            <a:r>
              <a:rPr lang="cs-CZ" sz="1800" b="1" dirty="0"/>
              <a:t> Response </a:t>
            </a:r>
            <a:r>
              <a:rPr lang="cs-CZ" sz="1800" b="1" dirty="0" err="1"/>
              <a:t>Scale</a:t>
            </a:r>
            <a:r>
              <a:rPr lang="cs-CZ" sz="1800" b="1" dirty="0"/>
              <a:t> - NRS): </a:t>
            </a:r>
            <a:r>
              <a:rPr lang="cs-CZ" sz="1800" dirty="0"/>
              <a:t>Pacient zhodnotí intenzitu bolesti pomocí čísel v rozmezí od 0 do 10</a:t>
            </a:r>
          </a:p>
          <a:p>
            <a:pPr lvl="0"/>
            <a:r>
              <a:rPr lang="cs-CZ" sz="1800" b="1" dirty="0"/>
              <a:t>ANI (</a:t>
            </a:r>
            <a:r>
              <a:rPr lang="cs-CZ" sz="1800" b="1" dirty="0" err="1"/>
              <a:t>Analgesia</a:t>
            </a:r>
            <a:r>
              <a:rPr lang="cs-CZ" sz="1800" b="1" dirty="0"/>
              <a:t> </a:t>
            </a:r>
            <a:r>
              <a:rPr lang="cs-CZ" sz="1800" b="1" dirty="0" err="1"/>
              <a:t>Nociception</a:t>
            </a:r>
            <a:r>
              <a:rPr lang="cs-CZ" sz="1800" b="1" dirty="0"/>
              <a:t> Index): </a:t>
            </a:r>
            <a:r>
              <a:rPr lang="cs-CZ" sz="1800" dirty="0"/>
              <a:t> </a:t>
            </a:r>
          </a:p>
          <a:p>
            <a:r>
              <a:rPr lang="cs-CZ" sz="1800" b="1" dirty="0"/>
              <a:t>Index pupilární reakce na bolest: </a:t>
            </a:r>
            <a:r>
              <a:rPr lang="cs-CZ" sz="1800" dirty="0"/>
              <a:t>Intenzita bolesti je vyhodnocena dle míry dilatace pupily.</a:t>
            </a:r>
          </a:p>
          <a:p>
            <a:pPr lvl="0"/>
            <a:r>
              <a:rPr lang="cs-CZ" sz="1800" b="1" dirty="0" err="1"/>
              <a:t>Conox</a:t>
            </a:r>
            <a:r>
              <a:rPr lang="cs-CZ" sz="1800" b="1" dirty="0"/>
              <a:t>: </a:t>
            </a:r>
            <a:r>
              <a:rPr lang="cs-CZ" sz="1800" dirty="0"/>
              <a:t>Přístroj pro měření hloubky anestezie a reakce pacienta na zevní podněty.</a:t>
            </a:r>
          </a:p>
        </p:txBody>
      </p:sp>
      <p:pic>
        <p:nvPicPr>
          <p:cNvPr id="4" name="Zástupný symbol pro obsah 3" descr="ANI.jpg">
            <a:extLst>
              <a:ext uri="{FF2B5EF4-FFF2-40B4-BE49-F238E27FC236}">
                <a16:creationId xmlns:a16="http://schemas.microsoft.com/office/drawing/2014/main" id="{EA820963-6D93-47BD-9D03-C45A49B15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27584" y="3814591"/>
            <a:ext cx="3044513" cy="249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FAEFC858-1826-4516-8394-17B8ABF9B65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24098" r="10001" b="18044"/>
          <a:stretch>
            <a:fillRect/>
          </a:stretch>
        </p:blipFill>
        <p:spPr bwMode="auto">
          <a:xfrm>
            <a:off x="4067944" y="3969395"/>
            <a:ext cx="1668463" cy="20891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2">
            <a:extLst>
              <a:ext uri="{FF2B5EF4-FFF2-40B4-BE49-F238E27FC236}">
                <a16:creationId xmlns:a16="http://schemas.microsoft.com/office/drawing/2014/main" id="{1DBA3210-228E-4772-BA7D-9C23B9E49F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30358" r="16402" b="27270"/>
          <a:stretch/>
        </p:blipFill>
        <p:spPr bwMode="auto">
          <a:xfrm>
            <a:off x="6263441" y="3951479"/>
            <a:ext cx="1864502" cy="2089151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 (</a:t>
            </a:r>
            <a:r>
              <a:rPr lang="cs-CZ" dirty="0" err="1"/>
              <a:t>Analgesia</a:t>
            </a:r>
            <a:r>
              <a:rPr lang="cs-CZ" dirty="0"/>
              <a:t> </a:t>
            </a:r>
            <a:r>
              <a:rPr lang="cs-CZ" dirty="0" err="1"/>
              <a:t>Nociception</a:t>
            </a:r>
            <a:r>
              <a:rPr lang="cs-CZ" dirty="0"/>
              <a:t> Index)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 dirty="0"/>
              <a:t>ANI je jeden ze způsobů měření analgesie u pacientů v celkové anestezii  </a:t>
            </a:r>
          </a:p>
          <a:p>
            <a:r>
              <a:rPr lang="cs-CZ" sz="1800" dirty="0"/>
              <a:t>?? ?pacienti při vědomí, na </a:t>
            </a:r>
            <a:r>
              <a:rPr lang="cs-CZ" sz="1800" dirty="0" err="1"/>
              <a:t>dospávacím</a:t>
            </a:r>
            <a:r>
              <a:rPr lang="cs-CZ" sz="1800" dirty="0"/>
              <a:t> pokoji, na jednotce intenzivní péče ???</a:t>
            </a:r>
          </a:p>
          <a:p>
            <a:r>
              <a:rPr lang="cs-CZ" sz="1800" dirty="0"/>
              <a:t>Index odráží aktivitu parasympatické komponenty autonomního nervového systému pomocí analýzy respirační sinusové arytmie</a:t>
            </a:r>
          </a:p>
          <a:p>
            <a:r>
              <a:rPr lang="cs-CZ" sz="1800" dirty="0"/>
              <a:t>Index nabývá hodnot 0 - 100, kdy:</a:t>
            </a:r>
          </a:p>
          <a:p>
            <a:pPr lvl="1"/>
            <a:r>
              <a:rPr lang="cs-CZ" sz="1650" dirty="0"/>
              <a:t>70 - 100 = pacient je bez bolesti</a:t>
            </a:r>
          </a:p>
          <a:p>
            <a:pPr lvl="1"/>
            <a:r>
              <a:rPr lang="cs-CZ" sz="1650" dirty="0"/>
              <a:t>50 - 70 = mírná bolest</a:t>
            </a:r>
          </a:p>
          <a:p>
            <a:pPr lvl="1"/>
            <a:r>
              <a:rPr lang="cs-CZ" sz="1650" dirty="0"/>
              <a:t>30 - 50 = střední bolest</a:t>
            </a:r>
          </a:p>
          <a:p>
            <a:pPr lvl="1"/>
            <a:r>
              <a:rPr lang="cs-CZ" sz="1650" dirty="0"/>
              <a:t>0 - 30 = silná bolest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996EDF7-FA87-4A93-9097-2A7C281E607B}"/>
              </a:ext>
            </a:extLst>
          </p:cNvPr>
          <p:cNvSpPr txBox="1">
            <a:spLocks/>
          </p:cNvSpPr>
          <p:nvPr/>
        </p:nvSpPr>
        <p:spPr bwMode="auto">
          <a:xfrm>
            <a:off x="3851920" y="3429000"/>
            <a:ext cx="504056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 koho to nebude fungovat:</a:t>
            </a:r>
          </a:p>
          <a:p>
            <a:pPr lvl="1"/>
            <a:r>
              <a:rPr lang="cs-CZ" sz="1800" dirty="0"/>
              <a:t>Pacienti s </a:t>
            </a:r>
            <a:r>
              <a:rPr lang="cs-CZ" sz="1800" dirty="0" err="1"/>
              <a:t>FiSi</a:t>
            </a:r>
            <a:endParaRPr lang="cs-CZ" sz="1800" dirty="0"/>
          </a:p>
          <a:p>
            <a:pPr lvl="1"/>
            <a:r>
              <a:rPr lang="cs-CZ" sz="1800" dirty="0"/>
              <a:t>Pacienti užívající betablokátory, </a:t>
            </a:r>
          </a:p>
          <a:p>
            <a:pPr lvl="1"/>
            <a:r>
              <a:rPr lang="cs-CZ" sz="1800" dirty="0"/>
              <a:t>Kardiostimulátor</a:t>
            </a:r>
          </a:p>
          <a:p>
            <a:pPr lvl="1"/>
            <a:r>
              <a:rPr lang="cs-CZ" sz="1800" dirty="0"/>
              <a:t>Stav po </a:t>
            </a:r>
            <a:r>
              <a:rPr lang="cs-CZ" sz="1800" dirty="0" err="1"/>
              <a:t>dekurarizaci</a:t>
            </a:r>
            <a:endParaRPr lang="cs-CZ" sz="1800" dirty="0"/>
          </a:p>
          <a:p>
            <a:pPr lvl="1"/>
            <a:r>
              <a:rPr lang="cs-CZ" sz="1800" dirty="0"/>
              <a:t>po podání atropin/efedrin &lt;30 minut před monitorací,</a:t>
            </a:r>
          </a:p>
          <a:p>
            <a:pPr lvl="1"/>
            <a:r>
              <a:rPr lang="cs-CZ" sz="1800" dirty="0"/>
              <a:t> </a:t>
            </a:r>
            <a:r>
              <a:rPr lang="cs-CZ" sz="1800" dirty="0" err="1"/>
              <a:t>aminophylin</a:t>
            </a:r>
            <a:r>
              <a:rPr lang="cs-CZ" sz="1800" dirty="0"/>
              <a:t> </a:t>
            </a:r>
          </a:p>
          <a:p>
            <a:pPr lvl="1"/>
            <a:r>
              <a:rPr lang="cs-CZ" sz="1800" dirty="0" err="1"/>
              <a:t>ketamin</a:t>
            </a:r>
            <a:endParaRPr lang="cs-CZ" sz="18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3">
            <a:extLst>
              <a:ext uri="{FF2B5EF4-FFF2-40B4-BE49-F238E27FC236}">
                <a16:creationId xmlns:a16="http://schemas.microsoft.com/office/drawing/2014/main" id="{443E7C74-66A0-41D1-8D56-EF5C98DE743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24098" r="10001" b="18044"/>
          <a:stretch>
            <a:fillRect/>
          </a:stretch>
        </p:blipFill>
        <p:spPr bwMode="auto">
          <a:xfrm>
            <a:off x="4143375" y="2763838"/>
            <a:ext cx="1668463" cy="20891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Obrázek 4">
            <a:extLst>
              <a:ext uri="{FF2B5EF4-FFF2-40B4-BE49-F238E27FC236}">
                <a16:creationId xmlns:a16="http://schemas.microsoft.com/office/drawing/2014/main" id="{3094A973-70AC-4C79-B8C8-FE068B0F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0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7153" r="10001" b="81454"/>
          <a:stretch>
            <a:fillRect/>
          </a:stretch>
        </p:blipFill>
        <p:spPr bwMode="auto">
          <a:xfrm>
            <a:off x="323850" y="188913"/>
            <a:ext cx="30765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5">
            <a:extLst>
              <a:ext uri="{FF2B5EF4-FFF2-40B4-BE49-F238E27FC236}">
                <a16:creationId xmlns:a16="http://schemas.microsoft.com/office/drawing/2014/main" id="{1DACCD4C-8582-4028-8BF2-F5BA320303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084888" y="2763838"/>
            <a:ext cx="2668587" cy="34734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Obrázek 7">
            <a:extLst>
              <a:ext uri="{FF2B5EF4-FFF2-40B4-BE49-F238E27FC236}">
                <a16:creationId xmlns:a16="http://schemas.microsoft.com/office/drawing/2014/main" id="{5B3FE405-5FB8-4928-9091-6C7C35F02C4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23817" r="4005" b="41151"/>
          <a:stretch>
            <a:fillRect/>
          </a:stretch>
        </p:blipFill>
        <p:spPr bwMode="auto">
          <a:xfrm>
            <a:off x="198438" y="2763838"/>
            <a:ext cx="36718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ovéPole 1">
            <a:extLst>
              <a:ext uri="{FF2B5EF4-FFF2-40B4-BE49-F238E27FC236}">
                <a16:creationId xmlns:a16="http://schemas.microsoft.com/office/drawing/2014/main" id="{B18F3E2A-2F98-40E0-9FF5-A59006DEA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1162050"/>
            <a:ext cx="6737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Flash – reakce zornice na světelný záblesk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PPI  - dilatační reflex zornice na kalibrovanou el. stimulaci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RDP -  60 s záznam zornice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5FD78AB-5CDB-47F6-B5A1-D16CA6430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1760" y="264076"/>
            <a:ext cx="5562600" cy="609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altLang="cs-CZ" sz="4400" dirty="0">
                <a:solidFill>
                  <a:srgbClr val="FF3300"/>
                </a:solidFill>
              </a:rPr>
              <a:t> </a:t>
            </a:r>
            <a:r>
              <a:rPr lang="cs-CZ" altLang="cs-CZ" sz="4400" b="1" dirty="0">
                <a:solidFill>
                  <a:srgbClr val="FF0000"/>
                </a:solidFill>
              </a:rPr>
              <a:t>Obava z anestézie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0A01432F-2EF8-4C57-AF2E-12D2943D19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2514600"/>
            <a:ext cx="8447856" cy="3962400"/>
          </a:xfrm>
        </p:spPr>
        <p:txBody>
          <a:bodyPr/>
          <a:lstStyle/>
          <a:p>
            <a:pPr>
              <a:buClr>
                <a:srgbClr val="FF3300"/>
              </a:buClr>
            </a:pPr>
            <a:r>
              <a:rPr lang="cs-CZ" altLang="cs-CZ" sz="2400" b="1" dirty="0">
                <a:solidFill>
                  <a:schemeClr val="tx2"/>
                </a:solidFill>
              </a:rPr>
              <a:t>     </a:t>
            </a: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</a:rPr>
              <a:t>Obava ze ztráty vědomí a sebekontroly</a:t>
            </a:r>
          </a:p>
          <a:p>
            <a:pPr>
              <a:buClr>
                <a:srgbClr val="FF3300"/>
              </a:buClr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</a:rPr>
              <a:t>     Obava z vyzrazení starostí a tajemství </a:t>
            </a:r>
          </a:p>
          <a:p>
            <a:pPr>
              <a:buClr>
                <a:srgbClr val="FF3300"/>
              </a:buClr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</a:rPr>
              <a:t>     Obava z bolesti při předčasném zahájení  operace                                                         </a:t>
            </a:r>
          </a:p>
          <a:p>
            <a:pPr>
              <a:buClr>
                <a:srgbClr val="FF3300"/>
              </a:buClr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</a:rPr>
              <a:t>     Obava ze zadušení během anestézie</a:t>
            </a:r>
          </a:p>
          <a:p>
            <a:pPr>
              <a:buClr>
                <a:srgbClr val="FF3300"/>
              </a:buClr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</a:rPr>
              <a:t>     Obava z procitnutí během anestézie</a:t>
            </a:r>
          </a:p>
          <a:p>
            <a:pPr>
              <a:buClr>
                <a:srgbClr val="FF3300"/>
              </a:buClr>
            </a:pPr>
            <a:r>
              <a:rPr lang="cs-CZ" altLang="cs-CZ" sz="2400" b="1" dirty="0">
                <a:solidFill>
                  <a:schemeClr val="tx2"/>
                </a:solidFill>
                <a:latin typeface="Arial" panose="020B0604020202020204" pitchFamily="34" charset="0"/>
              </a:rPr>
              <a:t>     Obava, aby se po anestézii probudili</a:t>
            </a:r>
          </a:p>
          <a:p>
            <a:endParaRPr lang="cs-CZ" altLang="cs-CZ" b="1" dirty="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76CDA7B2-79AE-4098-BC92-55846177E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922" y="1220665"/>
            <a:ext cx="77882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kumimoji="0" lang="cs-CZ" altLang="cs-CZ" sz="2800" b="1" dirty="0">
                <a:solidFill>
                  <a:srgbClr val="FF0000"/>
                </a:solidFill>
              </a:rPr>
              <a:t>Přes 80% pacientů, kteří čekají na operační výkon </a:t>
            </a:r>
          </a:p>
          <a:p>
            <a:pPr algn="ctr"/>
            <a:r>
              <a:rPr kumimoji="0" lang="cs-CZ" altLang="cs-CZ" sz="2800" b="1" dirty="0">
                <a:solidFill>
                  <a:srgbClr val="FF0000"/>
                </a:solidFill>
              </a:rPr>
              <a:t>v anestézii, projevuje strach</a:t>
            </a:r>
          </a:p>
        </p:txBody>
      </p:sp>
      <p:graphicFrame>
        <p:nvGraphicFramePr>
          <p:cNvPr id="44037" name="Object 5">
            <a:extLst>
              <a:ext uri="{FF2B5EF4-FFF2-40B4-BE49-F238E27FC236}">
                <a16:creationId xmlns:a16="http://schemas.microsoft.com/office/drawing/2014/main" id="{7F7D09D6-AD20-4F8D-A043-97C3E10DA0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22996" y="4293096"/>
          <a:ext cx="1702728" cy="2432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4" imgW="4016520" imgH="3945240" progId="MS_ClipArt_Gallery.5">
                  <p:embed/>
                </p:oleObj>
              </mc:Choice>
              <mc:Fallback>
                <p:oleObj name="Clip" r:id="rId4" imgW="4016520" imgH="3945240" progId="MS_ClipArt_Gallery.5">
                  <p:embed/>
                  <p:pic>
                    <p:nvPicPr>
                      <p:cNvPr id="44037" name="Object 5">
                        <a:extLst>
                          <a:ext uri="{FF2B5EF4-FFF2-40B4-BE49-F238E27FC236}">
                            <a16:creationId xmlns:a16="http://schemas.microsoft.com/office/drawing/2014/main" id="{7F7D09D6-AD20-4F8D-A043-97C3E10DA0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7620"/>
                      <a:stretch>
                        <a:fillRect/>
                      </a:stretch>
                    </p:blipFill>
                    <p:spPr bwMode="auto">
                      <a:xfrm>
                        <a:off x="7122996" y="4293096"/>
                        <a:ext cx="1702728" cy="243246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ffectLst>
                        <a:outerShdw dist="107763" dir="1890000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0980802"/>
      </p:ext>
    </p:extLst>
  </p:cSld>
  <p:clrMapOvr>
    <a:masterClrMapping/>
  </p:clrMapOvr>
  <p:transition spd="slow">
    <p:cover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obsah 2"/>
          <p:cNvSpPr>
            <a:spLocks noGrp="1"/>
          </p:cNvSpPr>
          <p:nvPr>
            <p:ph idx="1"/>
          </p:nvPr>
        </p:nvSpPr>
        <p:spPr>
          <a:xfrm>
            <a:off x="179388" y="4149725"/>
            <a:ext cx="8229600" cy="1438275"/>
          </a:xfrm>
        </p:spPr>
        <p:txBody>
          <a:bodyPr/>
          <a:lstStyle/>
          <a:p>
            <a:r>
              <a:rPr lang="cs-CZ" altLang="cs-CZ" sz="2800" b="1"/>
              <a:t>Má to ale opravdu význam…. nebo jsou to jen metaanalýzy, kterým věříme….. a které často v poslední době někdo zpochybní ?</a:t>
            </a:r>
          </a:p>
        </p:txBody>
      </p:sp>
      <p:pic>
        <p:nvPicPr>
          <p:cNvPr id="30723" name="Picture 5" descr="Alfa stav a jeho využití v práci i v soukromí – Radka Loj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76250"/>
            <a:ext cx="3743325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ázek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2636838"/>
            <a:ext cx="1395412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2623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9896F-4198-4F31-83AB-600428E0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5483225" cy="495300"/>
          </a:xfrm>
        </p:spPr>
        <p:txBody>
          <a:bodyPr/>
          <a:lstStyle/>
          <a:p>
            <a:r>
              <a:rPr lang="cs-CZ" dirty="0"/>
              <a:t>Monitorace nervosvalové  blokády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D7AABD-0703-41E9-B033-97B04357B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400" dirty="0"/>
              <a:t>Sledování odpovědi na elektrickou stimulaci</a:t>
            </a:r>
          </a:p>
          <a:p>
            <a:pPr lvl="0"/>
            <a:r>
              <a:rPr lang="cs-CZ" sz="2400" dirty="0"/>
              <a:t>Elektrody na průběh n. </a:t>
            </a:r>
            <a:r>
              <a:rPr lang="cs-CZ" sz="2400" dirty="0" err="1"/>
              <a:t>ulnaris</a:t>
            </a:r>
            <a:r>
              <a:rPr lang="cs-CZ" sz="2400" dirty="0"/>
              <a:t> – monitorace odpovědi na m. </a:t>
            </a:r>
            <a:r>
              <a:rPr lang="cs-CZ" sz="2400" dirty="0" err="1"/>
              <a:t>addductor</a:t>
            </a:r>
            <a:r>
              <a:rPr lang="cs-CZ" sz="2400" dirty="0"/>
              <a:t> </a:t>
            </a:r>
            <a:r>
              <a:rPr lang="cs-CZ" sz="2400" dirty="0" err="1"/>
              <a:t>pollicis</a:t>
            </a:r>
            <a:endParaRPr lang="cs-CZ" sz="2400" dirty="0"/>
          </a:p>
          <a:p>
            <a:r>
              <a:rPr lang="cs-CZ" sz="2400" dirty="0"/>
              <a:t>Variantou je obličejové svalstvo- m. </a:t>
            </a:r>
            <a:r>
              <a:rPr lang="cs-CZ" sz="2400" dirty="0" err="1"/>
              <a:t>orbicularis</a:t>
            </a:r>
            <a:r>
              <a:rPr lang="cs-CZ" sz="2400" dirty="0"/>
              <a:t> </a:t>
            </a:r>
            <a:r>
              <a:rPr lang="cs-CZ" sz="2400" dirty="0" err="1"/>
              <a:t>oculi</a:t>
            </a:r>
            <a:r>
              <a:rPr lang="cs-CZ" sz="2400" dirty="0"/>
              <a:t> elektrody v místě n. </a:t>
            </a:r>
            <a:r>
              <a:rPr lang="cs-CZ" sz="2400" dirty="0" err="1"/>
              <a:t>facialis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902DCC-71B1-4A14-B478-9F87F9ED6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44" y="3659262"/>
            <a:ext cx="5950744" cy="2221706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83532"/>
            <a:ext cx="2638072" cy="175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911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E84AE-417F-475D-B1FA-047F7DBC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Stimulační režimy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CA5BEC-46A3-4A7E-8DDA-A5735FA6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68" y="549275"/>
            <a:ext cx="8468032" cy="5360988"/>
          </a:xfrm>
        </p:spPr>
        <p:txBody>
          <a:bodyPr/>
          <a:lstStyle/>
          <a:p>
            <a:r>
              <a:rPr lang="cs-CZ" sz="2400" b="1" dirty="0"/>
              <a:t>Single </a:t>
            </a:r>
            <a:r>
              <a:rPr lang="cs-CZ" sz="2400" b="1" dirty="0" err="1"/>
              <a:t>twitch</a:t>
            </a:r>
            <a:r>
              <a:rPr lang="cs-CZ" sz="2400" b="1" dirty="0"/>
              <a:t> TW </a:t>
            </a:r>
            <a:r>
              <a:rPr lang="cs-CZ" sz="2000" dirty="0"/>
              <a:t>– jednorázový impuls  T=0,2 </a:t>
            </a:r>
            <a:r>
              <a:rPr lang="cs-CZ" sz="2000" dirty="0" err="1"/>
              <a:t>ms</a:t>
            </a:r>
            <a:endParaRPr lang="cs-CZ" sz="2000" dirty="0"/>
          </a:p>
          <a:p>
            <a:r>
              <a:rPr lang="cs-CZ" sz="2400" b="1" dirty="0"/>
              <a:t>Tetanická stimulace TET </a:t>
            </a:r>
            <a:r>
              <a:rPr lang="cs-CZ" sz="2400" dirty="0"/>
              <a:t>– </a:t>
            </a:r>
            <a:r>
              <a:rPr lang="cs-CZ" sz="2000" dirty="0"/>
              <a:t>vysoká frekvence 50Hz nejčastěji v trvání 5 s</a:t>
            </a:r>
          </a:p>
          <a:p>
            <a:pPr>
              <a:buFontTx/>
              <a:buChar char="-"/>
            </a:pPr>
            <a:r>
              <a:rPr lang="cs-CZ" sz="2000" dirty="0"/>
              <a:t>při parciální blokádě klesá s časem síla kontrakce</a:t>
            </a:r>
          </a:p>
          <a:p>
            <a:pPr>
              <a:buFontTx/>
              <a:buChar char="-"/>
            </a:pPr>
            <a:endParaRPr lang="cs-CZ" sz="2400" dirty="0"/>
          </a:p>
          <a:p>
            <a:r>
              <a:rPr lang="cs-CZ" sz="2400" b="1" dirty="0" err="1"/>
              <a:t>Train</a:t>
            </a:r>
            <a:r>
              <a:rPr lang="cs-CZ" sz="2400" b="1" dirty="0"/>
              <a:t> – </a:t>
            </a:r>
            <a:r>
              <a:rPr lang="cs-CZ" sz="2400" b="1" dirty="0" err="1"/>
              <a:t>of</a:t>
            </a:r>
            <a:r>
              <a:rPr lang="cs-CZ" sz="2400" b="1" dirty="0"/>
              <a:t> – </a:t>
            </a:r>
            <a:r>
              <a:rPr lang="cs-CZ" sz="2400" b="1" dirty="0" err="1"/>
              <a:t>four</a:t>
            </a:r>
            <a:r>
              <a:rPr lang="cs-CZ" sz="2400" b="1" dirty="0"/>
              <a:t> </a:t>
            </a:r>
            <a:r>
              <a:rPr lang="cs-CZ" sz="2000" dirty="0"/>
              <a:t>(TOF série čtyř) – zlatý standard</a:t>
            </a:r>
          </a:p>
          <a:p>
            <a:r>
              <a:rPr lang="cs-CZ" sz="2000" dirty="0"/>
              <a:t>4 </a:t>
            </a:r>
            <a:r>
              <a:rPr lang="cs-CZ" sz="2000" dirty="0" err="1"/>
              <a:t>supramaximální</a:t>
            </a:r>
            <a:r>
              <a:rPr lang="cs-CZ" sz="2000" dirty="0"/>
              <a:t> impulzy frekvence 2Hz</a:t>
            </a:r>
          </a:p>
          <a:p>
            <a:r>
              <a:rPr lang="cs-CZ" sz="2400" b="1" dirty="0"/>
              <a:t>T1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000" dirty="0"/>
              <a:t>procentuální snížení svalové odpovědi na 1.stimul</a:t>
            </a:r>
          </a:p>
          <a:p>
            <a:pPr marL="0" indent="0">
              <a:buNone/>
            </a:pPr>
            <a:r>
              <a:rPr lang="cs-CZ" sz="2000" dirty="0"/>
              <a:t> ve srovnání s reakcí před podáním </a:t>
            </a:r>
            <a:r>
              <a:rPr lang="cs-CZ" sz="2000" dirty="0" err="1"/>
              <a:t>myorelaxancia</a:t>
            </a:r>
            <a:endParaRPr lang="cs-CZ" sz="2000" dirty="0"/>
          </a:p>
          <a:p>
            <a:r>
              <a:rPr lang="cs-CZ" sz="2400" b="1" dirty="0"/>
              <a:t>TOF – ratio</a:t>
            </a:r>
          </a:p>
          <a:p>
            <a:r>
              <a:rPr lang="cs-CZ" sz="2000" dirty="0"/>
              <a:t>Poměr mezi odpovědí na poslední a první impulz</a:t>
            </a:r>
          </a:p>
          <a:p>
            <a:r>
              <a:rPr lang="cs-CZ" sz="2000" dirty="0"/>
              <a:t>1,0 - nerelaxovaný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B5D778-C731-41CE-9104-E166A2C0B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1340768"/>
            <a:ext cx="1728192" cy="1266046"/>
          </a:xfrm>
          <a:prstGeom prst="rect">
            <a:avLst/>
          </a:prstGeom>
        </p:spPr>
      </p:pic>
      <p:pic>
        <p:nvPicPr>
          <p:cNvPr id="7" name="Obrázek 6" descr="Obsah obrázku hodiny&#10;&#10;Popis byl vytvořen automaticky">
            <a:extLst>
              <a:ext uri="{FF2B5EF4-FFF2-40B4-BE49-F238E27FC236}">
                <a16:creationId xmlns:a16="http://schemas.microsoft.com/office/drawing/2014/main" id="{8F32B838-A69B-4A6F-898C-A3FB37F09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2606814"/>
            <a:ext cx="1934123" cy="1266046"/>
          </a:xfrm>
          <a:prstGeom prst="rect">
            <a:avLst/>
          </a:prstGeom>
        </p:spPr>
      </p:pic>
      <p:pic>
        <p:nvPicPr>
          <p:cNvPr id="6" name="Obrázek 5" descr="Obsah obrázku nošení, bílá, místnost, černá&#10;&#10;Popis byl vytvořen automaticky">
            <a:extLst>
              <a:ext uri="{FF2B5EF4-FFF2-40B4-BE49-F238E27FC236}">
                <a16:creationId xmlns:a16="http://schemas.microsoft.com/office/drawing/2014/main" id="{6141C1DF-530B-4D37-8674-238E2CB10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203551"/>
            <a:ext cx="2905053" cy="202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44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>
            <a:extLst>
              <a:ext uri="{FF2B5EF4-FFF2-40B4-BE49-F238E27FC236}">
                <a16:creationId xmlns:a16="http://schemas.microsoft.com/office/drawing/2014/main" id="{454D3078-BD72-4341-980C-C26A889D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951288" cy="31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64EA5D95-FF68-4B06-959C-F9E592FED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764704"/>
            <a:ext cx="5483225" cy="495300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POCT</a:t>
            </a:r>
            <a:b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</a:br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Point – </a:t>
            </a:r>
            <a:r>
              <a:rPr lang="cs-CZ" altLang="cs-CZ" sz="3600" b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Of</a:t>
            </a:r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 – Care - Testing</a:t>
            </a:r>
            <a:endParaRPr lang="cs-CZ" altLang="cs-CZ" b="1" dirty="0">
              <a:solidFill>
                <a:srgbClr val="000080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41CD596-42A0-40EF-818E-498DA55A6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5410200" cy="4191000"/>
          </a:xfrm>
        </p:spPr>
        <p:txBody>
          <a:bodyPr/>
          <a:lstStyle/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Glukóza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Hemoglobin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AB-rovnováha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Laktát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Quick, APTT,TT (tromboelastografie)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Ionty (Na, K, Cl, ionizovaný Ca, Mg)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Troponin I, T, myoglobin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Toxikologické vyšetření</a:t>
            </a:r>
          </a:p>
          <a:p>
            <a:endParaRPr lang="cs-CZ" altLang="cs-CZ" b="1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5F7AE268-54E6-40EC-881F-2E4B93134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ROTEM</a:t>
            </a:r>
          </a:p>
        </p:txBody>
      </p:sp>
      <p:pic>
        <p:nvPicPr>
          <p:cNvPr id="56323" name="Zástupný symbol pro obsah 3">
            <a:extLst>
              <a:ext uri="{FF2B5EF4-FFF2-40B4-BE49-F238E27FC236}">
                <a16:creationId xmlns:a16="http://schemas.microsoft.com/office/drawing/2014/main" id="{C8B96158-58F3-40D3-BC1F-AA0BEA21DF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20713"/>
            <a:ext cx="4138613" cy="5360987"/>
          </a:xfr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0A5EF20-0809-46B8-B2E0-7173F8D3FF6B}"/>
              </a:ext>
            </a:extLst>
          </p:cNvPr>
          <p:cNvSpPr/>
          <p:nvPr/>
        </p:nvSpPr>
        <p:spPr>
          <a:xfrm>
            <a:off x="4681538" y="836613"/>
            <a:ext cx="4365625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cs-CZ" sz="1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defRPr/>
            </a:pPr>
            <a:endParaRPr lang="cs-CZ" sz="1200" dirty="0">
              <a:latin typeface="Verdana" panose="020B0604030504040204" pitchFamily="34" charset="0"/>
            </a:endParaRPr>
          </a:p>
          <a:p>
            <a:pPr>
              <a:defRPr/>
            </a:pPr>
            <a:r>
              <a:rPr lang="cs-CZ" sz="2400" dirty="0">
                <a:latin typeface="Verdana" panose="020B0604030504040204" pitchFamily="34" charset="0"/>
              </a:rPr>
              <a:t>Detekuje stav hemostázy </a:t>
            </a:r>
            <a:r>
              <a:rPr lang="cs-CZ" dirty="0">
                <a:latin typeface="Verdana" panose="020B0604030504040204" pitchFamily="34" charset="0"/>
              </a:rPr>
              <a:t>(zejména ve vztahu ke krvácení) </a:t>
            </a:r>
          </a:p>
          <a:p>
            <a:pPr>
              <a:defRPr/>
            </a:pPr>
            <a:endParaRPr lang="cs-CZ" dirty="0">
              <a:latin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cs-CZ" sz="2400" dirty="0">
                <a:latin typeface="Verdana" panose="020B0604030504040204" pitchFamily="34" charset="0"/>
              </a:rPr>
              <a:t>Umožní určit příčinu </a:t>
            </a:r>
            <a:r>
              <a:rPr lang="cs-CZ" sz="2400" dirty="0" err="1">
                <a:latin typeface="Verdana" panose="020B0604030504040204" pitchFamily="34" charset="0"/>
              </a:rPr>
              <a:t>koagulopatie</a:t>
            </a:r>
            <a:r>
              <a:rPr lang="cs-CZ" sz="2400" dirty="0">
                <a:latin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</a:rPr>
              <a:t>(dysfunkce fibrinogenu a/nebo destiček, </a:t>
            </a:r>
            <a:r>
              <a:rPr lang="cs-CZ" dirty="0" err="1">
                <a:latin typeface="Verdana" panose="020B0604030504040204" pitchFamily="34" charset="0"/>
              </a:rPr>
              <a:t>hyperfibrinolýza</a:t>
            </a:r>
            <a:r>
              <a:rPr lang="cs-CZ" dirty="0">
                <a:latin typeface="Verdana" panose="020B0604030504040204" pitchFamily="34" charset="0"/>
              </a:rPr>
              <a:t>, heparin,…)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cs-CZ" dirty="0">
              <a:latin typeface="Verdana" panose="020B0604030504040204" pitchFamily="34" charset="0"/>
            </a:endParaRPr>
          </a:p>
          <a:p>
            <a:pPr>
              <a:defRPr/>
            </a:pPr>
            <a:r>
              <a:rPr lang="cs-CZ" sz="1400" dirty="0">
                <a:latin typeface="Wingdings" panose="05000000000000000000" pitchFamily="2" charset="2"/>
              </a:rPr>
              <a:t> </a:t>
            </a:r>
            <a:r>
              <a:rPr lang="cs-CZ" sz="2400" dirty="0">
                <a:latin typeface="Verdana" panose="020B0604030504040204" pitchFamily="34" charset="0"/>
              </a:rPr>
              <a:t>Monitoruje účinek léčby </a:t>
            </a:r>
            <a:r>
              <a:rPr lang="cs-CZ" dirty="0">
                <a:latin typeface="Verdana" panose="020B0604030504040204" pitchFamily="34" charset="0"/>
              </a:rPr>
              <a:t>(aplikace terapeutik na základě výsledků průběžného měření ROTEM)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2">
            <a:extLst>
              <a:ext uri="{FF2B5EF4-FFF2-40B4-BE49-F238E27FC236}">
                <a16:creationId xmlns:a16="http://schemas.microsoft.com/office/drawing/2014/main" id="{B69A282D-94E7-4ABD-BB34-5E7A11171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836613"/>
            <a:ext cx="4608513" cy="3240087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cs-CZ"/>
              <a:t>"</a:t>
            </a:r>
            <a:r>
              <a:rPr lang="cs-CZ" altLang="cs-CZ" sz="2800" b="1"/>
              <a:t>Kosmickou loď tvoří 5,6 milionů pohyblivých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částí.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Takže i když bude všechno fungovat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na 99,9 %, můžeme očekávat 5600 poruch „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800" b="1"/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prohlásil bezpečnostní technik NASA.</a:t>
            </a:r>
          </a:p>
        </p:txBody>
      </p:sp>
      <p:sp>
        <p:nvSpPr>
          <p:cNvPr id="56323" name="Rectangle 5">
            <a:extLst>
              <a:ext uri="{FF2B5EF4-FFF2-40B4-BE49-F238E27FC236}">
                <a16:creationId xmlns:a16="http://schemas.microsoft.com/office/drawing/2014/main" id="{3C527695-454D-4C35-A042-A356D3B6C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12906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Apollo</a:t>
            </a:r>
          </a:p>
        </p:txBody>
      </p:sp>
      <p:pic>
        <p:nvPicPr>
          <p:cNvPr id="56324" name="Picture 6" descr="DSCF2291">
            <a:extLst>
              <a:ext uri="{FF2B5EF4-FFF2-40B4-BE49-F238E27FC236}">
                <a16:creationId xmlns:a16="http://schemas.microsoft.com/office/drawing/2014/main" id="{BD35E2B7-26C4-41D0-88BC-BA86471F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4049712" cy="54006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sah 2">
            <a:extLst>
              <a:ext uri="{FF2B5EF4-FFF2-40B4-BE49-F238E27FC236}">
                <a16:creationId xmlns:a16="http://schemas.microsoft.com/office/drawing/2014/main" id="{F8C9C3BC-520B-41E8-9067-173614F15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13" y="5329238"/>
            <a:ext cx="8328025" cy="1130300"/>
          </a:xfrm>
        </p:spPr>
        <p:txBody>
          <a:bodyPr/>
          <a:lstStyle/>
          <a:p>
            <a:r>
              <a:rPr lang="cs-CZ" altLang="cs-CZ" sz="2400"/>
              <a:t>The page can be loaded once you connect to a network.</a:t>
            </a:r>
          </a:p>
          <a:p>
            <a:r>
              <a:rPr lang="cs-CZ" altLang="cs-CZ" sz="2400" b="1"/>
              <a:t>Wi-fi and mobile data are turned off.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BE972C6A-5F2B-4952-8238-E8F8E07E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8376" r="9653"/>
          <a:stretch>
            <a:fillRect/>
          </a:stretch>
        </p:blipFill>
        <p:spPr bwMode="auto">
          <a:xfrm>
            <a:off x="755650" y="231775"/>
            <a:ext cx="43434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1">
            <a:extLst>
              <a:ext uri="{FF2B5EF4-FFF2-40B4-BE49-F238E27FC236}">
                <a16:creationId xmlns:a16="http://schemas.microsoft.com/office/drawing/2014/main" id="{8F108427-2C70-4102-822B-57A565768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44675"/>
            <a:ext cx="2684463" cy="248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5CD8DF6-BA77-41E4-B1B8-A1F8951E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778032"/>
            <a:ext cx="6624736" cy="495300"/>
          </a:xfrm>
        </p:spPr>
        <p:txBody>
          <a:bodyPr>
            <a:noAutofit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Z čeho má obavy anesteziolog?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2A6A59A-C8AE-4BE0-9823-B77B30105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27588"/>
            <a:ext cx="8229600" cy="4641850"/>
          </a:xfrm>
        </p:spPr>
        <p:txBody>
          <a:bodyPr/>
          <a:lstStyle/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>
                <a:solidFill>
                  <a:schemeClr val="tx2"/>
                </a:solidFill>
              </a:rPr>
              <a:t>Mám dost informací ?         Jsou pravdivé?</a:t>
            </a:r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>
                <a:solidFill>
                  <a:schemeClr val="tx2"/>
                </a:solidFill>
              </a:rPr>
              <a:t>Farmakodynamické interakce ?</a:t>
            </a:r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>
                <a:solidFill>
                  <a:schemeClr val="tx2"/>
                </a:solidFill>
              </a:rPr>
              <a:t>Alergie – anafylaktický šok?</a:t>
            </a:r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>
                <a:solidFill>
                  <a:schemeClr val="tx2"/>
                </a:solidFill>
              </a:rPr>
              <a:t>Zajistím dýchací cesty?</a:t>
            </a:r>
          </a:p>
          <a:p>
            <a:pPr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>
                <a:solidFill>
                  <a:schemeClr val="tx2"/>
                </a:solidFill>
              </a:rPr>
              <a:t>Udržím oběhovou stabilitu?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  <p:sp>
        <p:nvSpPr>
          <p:cNvPr id="9220" name="Text Box 5">
            <a:extLst>
              <a:ext uri="{FF2B5EF4-FFF2-40B4-BE49-F238E27FC236}">
                <a16:creationId xmlns:a16="http://schemas.microsoft.com/office/drawing/2014/main" id="{E541F86A-00AE-4B3B-BF77-05BEA2F65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65" y="5574569"/>
            <a:ext cx="81826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FF0000"/>
                </a:solidFill>
              </a:rPr>
              <a:t>KOMPLEXNOST       -       NEJISTOTA       -       RIZIKO       -       DYNAMIKA</a:t>
            </a:r>
          </a:p>
        </p:txBody>
      </p:sp>
      <p:pic>
        <p:nvPicPr>
          <p:cNvPr id="9221" name="Picture 6" descr="2">
            <a:extLst>
              <a:ext uri="{FF2B5EF4-FFF2-40B4-BE49-F238E27FC236}">
                <a16:creationId xmlns:a16="http://schemas.microsoft.com/office/drawing/2014/main" id="{1BD199B2-AF43-446F-9EA3-CC138C29A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632" y="2511858"/>
            <a:ext cx="2255205" cy="300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475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>
            <a:extLst>
              <a:ext uri="{FF2B5EF4-FFF2-40B4-BE49-F238E27FC236}">
                <a16:creationId xmlns:a16="http://schemas.microsoft.com/office/drawing/2014/main" id="{D54708EA-0A3E-4CB9-83E6-5CC8EB3B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1938"/>
            <a:ext cx="5688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Pokorný J, Stárková 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Anesteziologická technika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Praha 1961, Státní zdravotnické nakladatelství </a:t>
            </a:r>
          </a:p>
        </p:txBody>
      </p:sp>
      <p:sp>
        <p:nvSpPr>
          <p:cNvPr id="9219" name="Obdélník 2">
            <a:extLst>
              <a:ext uri="{FF2B5EF4-FFF2-40B4-BE49-F238E27FC236}">
                <a16:creationId xmlns:a16="http://schemas.microsoft.com/office/drawing/2014/main" id="{40D9B624-98BF-4701-BEA1-6B9F5281D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420938"/>
            <a:ext cx="46815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„ </a:t>
            </a:r>
            <a:r>
              <a:rPr lang="cs-CZ" altLang="cs-CZ" sz="2400" b="1">
                <a:latin typeface="Arial" panose="020B0604020202020204" pitchFamily="34" charset="0"/>
              </a:rPr>
              <a:t>Výbava anesteziologova dnešní doby je neporovnatelně bohatší ve srovnání s pomůckami, kterých se používalo ještě před několika málo desítkami let.“ </a:t>
            </a:r>
          </a:p>
        </p:txBody>
      </p:sp>
      <p:pic>
        <p:nvPicPr>
          <p:cNvPr id="9220" name="Obrázek 4">
            <a:extLst>
              <a:ext uri="{FF2B5EF4-FFF2-40B4-BE49-F238E27FC236}">
                <a16:creationId xmlns:a16="http://schemas.microsoft.com/office/drawing/2014/main" id="{BD1DA47B-43ED-4B52-9471-6A4879E7E1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7281" r="8934" b="20599"/>
          <a:stretch>
            <a:fillRect/>
          </a:stretch>
        </p:blipFill>
        <p:spPr bwMode="auto">
          <a:xfrm>
            <a:off x="5292725" y="1247775"/>
            <a:ext cx="3630613" cy="4773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>
            <a:extLst>
              <a:ext uri="{FF2B5EF4-FFF2-40B4-BE49-F238E27FC236}">
                <a16:creationId xmlns:a16="http://schemas.microsoft.com/office/drawing/2014/main" id="{9E306FB4-A96E-40CD-987D-D267CB71D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9052" b="17450"/>
          <a:stretch>
            <a:fillRect/>
          </a:stretch>
        </p:blipFill>
        <p:spPr bwMode="auto">
          <a:xfrm>
            <a:off x="250825" y="549275"/>
            <a:ext cx="3441700" cy="5040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6" descr="obr-m">
            <a:extLst>
              <a:ext uri="{FF2B5EF4-FFF2-40B4-BE49-F238E27FC236}">
                <a16:creationId xmlns:a16="http://schemas.microsoft.com/office/drawing/2014/main" id="{BF58D35B-9790-49EE-AC5B-DE1D643C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268413"/>
            <a:ext cx="4999037" cy="3744912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>
            <a:extLst>
              <a:ext uri="{FF2B5EF4-FFF2-40B4-BE49-F238E27FC236}">
                <a16:creationId xmlns:a16="http://schemas.microsoft.com/office/drawing/2014/main" id="{C2EC7C71-DD8C-46C0-885B-7B0D959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1715</Words>
  <Application>Microsoft Office PowerPoint</Application>
  <PresentationFormat>Předvádění na obrazovce (4:3)</PresentationFormat>
  <Paragraphs>345</Paragraphs>
  <Slides>56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6" baseType="lpstr">
      <vt:lpstr>Arial</vt:lpstr>
      <vt:lpstr>Calibri</vt:lpstr>
      <vt:lpstr>Comic Sans MS</vt:lpstr>
      <vt:lpstr>Helvetica</vt:lpstr>
      <vt:lpstr>Times New Roman</vt:lpstr>
      <vt:lpstr>Verdana</vt:lpstr>
      <vt:lpstr>Wingdings</vt:lpstr>
      <vt:lpstr>ZapfDingbats BT</vt:lpstr>
      <vt:lpstr>Motiv systému Office</vt:lpstr>
      <vt:lpstr>Clip</vt:lpstr>
      <vt:lpstr>Technika v anesteziologické péči </vt:lpstr>
      <vt:lpstr>Prezentace aplikace PowerPoint</vt:lpstr>
      <vt:lpstr>Prezentace aplikace PowerPoint</vt:lpstr>
      <vt:lpstr> Anestezie slouží k tomu, aby umožnila jiné medicínské výkony, operace, diagnostické výkony.  </vt:lpstr>
      <vt:lpstr> Obava z anestézie</vt:lpstr>
      <vt:lpstr>Z čeho má obavy anesteziolog?</vt:lpstr>
      <vt:lpstr>Prezentace aplikace PowerPoint</vt:lpstr>
      <vt:lpstr>Prezentace aplikace PowerPoint</vt:lpstr>
      <vt:lpstr>Prezentace aplikace PowerPoint</vt:lpstr>
      <vt:lpstr>Prezentace aplikace PowerPoint</vt:lpstr>
      <vt:lpstr>Vysokofrekvenční ventilátor</vt:lpstr>
      <vt:lpstr>Anesteziologický přístroj  </vt:lpstr>
      <vt:lpstr>Odpařovače = vaporizéry </vt:lpstr>
      <vt:lpstr>Přístrojová technika</vt:lpstr>
      <vt:lpstr>Sledování a monitorování  </vt:lpstr>
      <vt:lpstr>Monitoring</vt:lpstr>
      <vt:lpstr>Je něco špatně?</vt:lpstr>
      <vt:lpstr>Co se bude určitě monitorovat a čím</vt:lpstr>
      <vt:lpstr>Prezentace aplikace PowerPoint</vt:lpstr>
      <vt:lpstr>Prezentace aplikace PowerPoint</vt:lpstr>
      <vt:lpstr>Neinvazivní tlak krve</vt:lpstr>
      <vt:lpstr>Prezentace aplikace PowerPoint</vt:lpstr>
      <vt:lpstr>Pulzní oxymetrie</vt:lpstr>
      <vt:lpstr>Prezentace aplikace PowerPoint</vt:lpstr>
      <vt:lpstr>Monitorace ventilace</vt:lpstr>
      <vt:lpstr>Kapnometrie (ETCO2) </vt:lpstr>
      <vt:lpstr>Prezentace aplikace PowerPoint</vt:lpstr>
      <vt:lpstr>Neléčíme monitor  -  léčíme pacienta !</vt:lpstr>
      <vt:lpstr>Invazivní monitorování arteriálního tlaku</vt:lpstr>
      <vt:lpstr>Prezentace aplikace PowerPoint</vt:lpstr>
      <vt:lpstr>Prezentace aplikace PowerPoint</vt:lpstr>
      <vt:lpstr>Předpoklad hemodynamické monitorace</vt:lpstr>
      <vt:lpstr>NIRS  - Near- infrared spectroscopy</vt:lpstr>
      <vt:lpstr>Princip NIRS</vt:lpstr>
      <vt:lpstr>Neurochirurgické indikace</vt:lpstr>
      <vt:lpstr>Kazuistika </vt:lpstr>
      <vt:lpstr>Monitorování hloubky anestézie </vt:lpstr>
      <vt:lpstr>Historie EEG</vt:lpstr>
      <vt:lpstr>Prezentace aplikace PowerPoint</vt:lpstr>
      <vt:lpstr>Prezentace aplikace PowerPoint</vt:lpstr>
      <vt:lpstr>Monitoring hloubky anestezie</vt:lpstr>
      <vt:lpstr>Monitorování hloubky anestézie</vt:lpstr>
      <vt:lpstr>Anesteziologův 6. smysl</vt:lpstr>
      <vt:lpstr>Prezentace aplikace PowerPoint</vt:lpstr>
      <vt:lpstr>Prezentace aplikace PowerPoint</vt:lpstr>
      <vt:lpstr>Prezentace aplikace PowerPoint</vt:lpstr>
      <vt:lpstr>Metody hodnocení intenzity bolesti</vt:lpstr>
      <vt:lpstr>ANI (Analgesia Nociception Index)</vt:lpstr>
      <vt:lpstr>Prezentace aplikace PowerPoint</vt:lpstr>
      <vt:lpstr>Prezentace aplikace PowerPoint</vt:lpstr>
      <vt:lpstr>Monitorace nervosvalové  blokády</vt:lpstr>
      <vt:lpstr>Stimulační režimy</vt:lpstr>
      <vt:lpstr>POCT Point – Of – Care - Testing</vt:lpstr>
      <vt:lpstr>ROTEM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Technika v anesteziologické péči</dc:title>
  <dc:creator>Jitka</dc:creator>
  <cp:lastModifiedBy>Jitka</cp:lastModifiedBy>
  <cp:revision>32</cp:revision>
  <dcterms:created xsi:type="dcterms:W3CDTF">2020-02-06T19:14:36Z</dcterms:created>
  <dcterms:modified xsi:type="dcterms:W3CDTF">2020-03-09T21:57:54Z</dcterms:modified>
</cp:coreProperties>
</file>