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1" r:id="rId5"/>
    <p:sldId id="259" r:id="rId6"/>
    <p:sldId id="260" r:id="rId7"/>
    <p:sldId id="262" r:id="rId8"/>
    <p:sldId id="263" r:id="rId9"/>
    <p:sldId id="266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>
      <p:cViewPr varScale="1">
        <p:scale>
          <a:sx n="107" d="100"/>
          <a:sy n="107" d="100"/>
        </p:scale>
        <p:origin x="1760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0611-9EA8-4F52-A080-64DAFC86C4CC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1B4-E895-42FE-AA63-817A04E23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61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0611-9EA8-4F52-A080-64DAFC86C4CC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1B4-E895-42FE-AA63-817A04E23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5303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0611-9EA8-4F52-A080-64DAFC86C4CC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1B4-E895-42FE-AA63-817A04E23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0840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0611-9EA8-4F52-A080-64DAFC86C4CC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1B4-E895-42FE-AA63-817A04E23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454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0611-9EA8-4F52-A080-64DAFC86C4CC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1B4-E895-42FE-AA63-817A04E23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4841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0611-9EA8-4F52-A080-64DAFC86C4CC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1B4-E895-42FE-AA63-817A04E23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600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0611-9EA8-4F52-A080-64DAFC86C4CC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1B4-E895-42FE-AA63-817A04E23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163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0611-9EA8-4F52-A080-64DAFC86C4CC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1B4-E895-42FE-AA63-817A04E23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169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0611-9EA8-4F52-A080-64DAFC86C4CC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1B4-E895-42FE-AA63-817A04E23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869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0611-9EA8-4F52-A080-64DAFC86C4CC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1B4-E895-42FE-AA63-817A04E23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179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40611-9EA8-4F52-A080-64DAFC86C4CC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C71B4-E895-42FE-AA63-817A04E23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7711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40611-9EA8-4F52-A080-64DAFC86C4CC}" type="datetimeFigureOut">
              <a:rPr lang="cs-CZ" smtClean="0"/>
              <a:t>09.04.20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71B4-E895-42FE-AA63-817A04E23D4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9771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Arytmie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306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Kardiostimulace</a:t>
            </a:r>
            <a:r>
              <a:rPr lang="cs-CZ" dirty="0" smtClean="0"/>
              <a:t> - transkutánní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628800"/>
            <a:ext cx="6076950" cy="3419475"/>
          </a:xfrm>
        </p:spPr>
      </p:pic>
    </p:spTree>
    <p:extLst>
      <p:ext uri="{BB962C8B-B14F-4D97-AF65-F5344CB8AC3E}">
        <p14:creationId xmlns:p14="http://schemas.microsoft.com/office/powerpoint/2010/main" val="2583482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Dočasná </a:t>
            </a:r>
            <a:r>
              <a:rPr lang="cs-CZ" dirty="0" err="1" smtClean="0"/>
              <a:t>transvenózní</a:t>
            </a:r>
            <a:r>
              <a:rPr lang="cs-CZ" dirty="0" smtClean="0"/>
              <a:t> </a:t>
            </a:r>
            <a:r>
              <a:rPr lang="cs-CZ" dirty="0" err="1" smtClean="0"/>
              <a:t>kardiostimulace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44414"/>
            <a:ext cx="4846114" cy="3201219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276872"/>
            <a:ext cx="4033176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31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52738"/>
            <a:ext cx="8229600" cy="3273425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sz="4800" dirty="0" smtClean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414963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Klinická signifikance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Arytmie vedoucí k zástavě oběhu</a:t>
            </a:r>
          </a:p>
          <a:p>
            <a:r>
              <a:rPr lang="cs-CZ" dirty="0" smtClean="0"/>
              <a:t>Arytmie vedoucí k oběhové dekompenzaci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šok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synkopa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srdeční selhání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ischemie myokardu</a:t>
            </a:r>
          </a:p>
          <a:p>
            <a:r>
              <a:rPr lang="cs-CZ" dirty="0" smtClean="0"/>
              <a:t>Arytmie se zachovanou oběhovou stabilitou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4025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767982" cy="6589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448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692696"/>
            <a:ext cx="750570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952" y="3116847"/>
            <a:ext cx="5436096" cy="249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52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Tachyarytmie</a:t>
            </a:r>
            <a:r>
              <a:rPr lang="cs-CZ" dirty="0" smtClean="0"/>
              <a:t> s oběhovou nestabilitou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 nestabilního pacienta elektrická </a:t>
            </a:r>
            <a:r>
              <a:rPr lang="cs-CZ" dirty="0" err="1" smtClean="0"/>
              <a:t>kardioverze</a:t>
            </a:r>
            <a:endParaRPr lang="cs-CZ" dirty="0" smtClean="0"/>
          </a:p>
          <a:p>
            <a:r>
              <a:rPr lang="cs-CZ" dirty="0" smtClean="0"/>
              <a:t>Použití </a:t>
            </a:r>
            <a:r>
              <a:rPr lang="cs-CZ" dirty="0" err="1" smtClean="0"/>
              <a:t>sedace</a:t>
            </a:r>
            <a:endParaRPr lang="cs-CZ" dirty="0" smtClean="0"/>
          </a:p>
          <a:p>
            <a:r>
              <a:rPr lang="cs-CZ" dirty="0" smtClean="0"/>
              <a:t>Synchronizovaný výboj 120 – 150 J </a:t>
            </a:r>
            <a:r>
              <a:rPr lang="cs-CZ" dirty="0" err="1" smtClean="0"/>
              <a:t>bifázické</a:t>
            </a:r>
            <a:r>
              <a:rPr lang="cs-CZ" dirty="0" smtClean="0"/>
              <a:t> energie u VT a AF, u </a:t>
            </a:r>
            <a:r>
              <a:rPr lang="cs-CZ" dirty="0" err="1" smtClean="0"/>
              <a:t>flutteru</a:t>
            </a:r>
            <a:r>
              <a:rPr lang="cs-CZ" dirty="0" smtClean="0"/>
              <a:t> či PSVT energie 70 – 120 J</a:t>
            </a:r>
          </a:p>
          <a:p>
            <a:r>
              <a:rPr lang="cs-CZ" dirty="0" smtClean="0"/>
              <a:t>Při neúspěchu výboje </a:t>
            </a:r>
            <a:r>
              <a:rPr lang="cs-CZ" dirty="0" err="1" smtClean="0"/>
              <a:t>i.v</a:t>
            </a:r>
            <a:r>
              <a:rPr lang="cs-CZ" dirty="0" smtClean="0"/>
              <a:t>. </a:t>
            </a:r>
            <a:r>
              <a:rPr lang="cs-CZ" dirty="0" err="1" smtClean="0"/>
              <a:t>amiodaron</a:t>
            </a:r>
            <a:r>
              <a:rPr lang="cs-CZ" dirty="0" smtClean="0"/>
              <a:t> 300 mg, případně pokračovat v dávce 900 mg / 24 hod</a:t>
            </a:r>
          </a:p>
          <a:p>
            <a:r>
              <a:rPr lang="cs-CZ" dirty="0" smtClean="0"/>
              <a:t>Po podání </a:t>
            </a:r>
            <a:r>
              <a:rPr lang="cs-CZ" dirty="0" err="1" smtClean="0"/>
              <a:t>amiodaronu</a:t>
            </a:r>
            <a:r>
              <a:rPr lang="cs-CZ" dirty="0" smtClean="0"/>
              <a:t> zopakovat el. výboj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51336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Antiarytmika</a:t>
            </a:r>
            <a:r>
              <a:rPr lang="cs-CZ" dirty="0" smtClean="0"/>
              <a:t> u stabilních pacientů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Kontrola frekvence komor</a:t>
            </a:r>
          </a:p>
          <a:p>
            <a:r>
              <a:rPr lang="cs-CZ" dirty="0" smtClean="0"/>
              <a:t>Kontrola rytmu – chemická </a:t>
            </a:r>
            <a:r>
              <a:rPr lang="cs-CZ" dirty="0" err="1" smtClean="0"/>
              <a:t>kardioverze</a:t>
            </a:r>
            <a:endParaRPr lang="cs-CZ" dirty="0" smtClean="0"/>
          </a:p>
          <a:p>
            <a:r>
              <a:rPr lang="cs-CZ" dirty="0" smtClean="0"/>
              <a:t>Kontrola rytmu – elektrická </a:t>
            </a:r>
            <a:r>
              <a:rPr lang="cs-CZ" dirty="0" err="1" smtClean="0"/>
              <a:t>kardioverze</a:t>
            </a:r>
            <a:endParaRPr lang="cs-CZ" dirty="0" smtClean="0"/>
          </a:p>
          <a:p>
            <a:r>
              <a:rPr lang="cs-CZ" dirty="0" smtClean="0"/>
              <a:t>Prevence komplikací (</a:t>
            </a:r>
            <a:r>
              <a:rPr lang="cs-CZ" dirty="0" err="1" smtClean="0"/>
              <a:t>antikoagulace</a:t>
            </a:r>
            <a:r>
              <a:rPr lang="cs-CZ" dirty="0" smtClean="0"/>
              <a:t>)</a:t>
            </a:r>
          </a:p>
          <a:p>
            <a:r>
              <a:rPr lang="cs-CZ" dirty="0" err="1" smtClean="0"/>
              <a:t>Antiarytmika</a:t>
            </a:r>
            <a:r>
              <a:rPr lang="cs-CZ" dirty="0" smtClean="0"/>
              <a:t> :</a:t>
            </a:r>
          </a:p>
          <a:p>
            <a:pPr marL="0" indent="0">
              <a:buNone/>
            </a:pPr>
            <a:r>
              <a:rPr lang="cs-CZ" dirty="0"/>
              <a:t>	</a:t>
            </a:r>
            <a:r>
              <a:rPr lang="cs-CZ" dirty="0" smtClean="0"/>
              <a:t>- adenosin</a:t>
            </a:r>
          </a:p>
          <a:p>
            <a:pPr marL="0" indent="0">
              <a:buNone/>
            </a:pPr>
            <a:r>
              <a:rPr lang="cs-CZ" dirty="0" smtClean="0"/>
              <a:t>	- betablokátory (</a:t>
            </a:r>
            <a:r>
              <a:rPr lang="cs-CZ" dirty="0" err="1" smtClean="0"/>
              <a:t>metoprolol</a:t>
            </a:r>
            <a:r>
              <a:rPr lang="cs-CZ" dirty="0" smtClean="0"/>
              <a:t>, </a:t>
            </a:r>
            <a:r>
              <a:rPr lang="cs-CZ" dirty="0" err="1" smtClean="0"/>
              <a:t>esmolol</a:t>
            </a:r>
            <a:r>
              <a:rPr lang="cs-CZ" dirty="0" smtClean="0"/>
              <a:t>)</a:t>
            </a:r>
          </a:p>
          <a:p>
            <a:pPr marL="0" indent="0">
              <a:buNone/>
            </a:pPr>
            <a:r>
              <a:rPr lang="cs-CZ" dirty="0" smtClean="0"/>
              <a:t>	- kalciové blokátory (</a:t>
            </a:r>
            <a:r>
              <a:rPr lang="cs-CZ" dirty="0" err="1" smtClean="0"/>
              <a:t>verapamil</a:t>
            </a:r>
            <a:r>
              <a:rPr lang="cs-CZ" dirty="0" smtClean="0"/>
              <a:t>)</a:t>
            </a:r>
            <a:endParaRPr lang="cs-CZ" dirty="0"/>
          </a:p>
          <a:p>
            <a:pPr marL="0" indent="0">
              <a:buNone/>
            </a:pPr>
            <a:r>
              <a:rPr lang="cs-CZ" dirty="0" smtClean="0"/>
              <a:t>	- digoxin</a:t>
            </a:r>
          </a:p>
          <a:p>
            <a:pPr marL="0" indent="0">
              <a:buNone/>
            </a:pPr>
            <a:r>
              <a:rPr lang="cs-CZ" dirty="0" smtClean="0"/>
              <a:t>	- </a:t>
            </a:r>
            <a:r>
              <a:rPr lang="cs-CZ" dirty="0" err="1" smtClean="0"/>
              <a:t>amiodaron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484926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8639"/>
            <a:ext cx="4536504" cy="6481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50678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Bradykardie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Medikamentózní terapie</a:t>
            </a:r>
          </a:p>
          <a:p>
            <a:r>
              <a:rPr lang="cs-CZ" dirty="0" smtClean="0"/>
              <a:t>Atropin 0,5 mg </a:t>
            </a:r>
            <a:r>
              <a:rPr lang="cs-CZ" dirty="0" err="1" smtClean="0"/>
              <a:t>i.v</a:t>
            </a:r>
            <a:r>
              <a:rPr lang="cs-CZ" dirty="0" smtClean="0"/>
              <a:t>. (max. </a:t>
            </a:r>
            <a:r>
              <a:rPr lang="cs-CZ" dirty="0" err="1" smtClean="0"/>
              <a:t>vagolytický</a:t>
            </a:r>
            <a:r>
              <a:rPr lang="cs-CZ" dirty="0" smtClean="0"/>
              <a:t> účinek je u dávky 3 mg</a:t>
            </a:r>
          </a:p>
          <a:p>
            <a:r>
              <a:rPr lang="cs-CZ" dirty="0" err="1" smtClean="0"/>
              <a:t>Izoprenalin</a:t>
            </a:r>
            <a:r>
              <a:rPr lang="cs-CZ" dirty="0" smtClean="0"/>
              <a:t>, adrenalin, dopamin (event. </a:t>
            </a:r>
            <a:r>
              <a:rPr lang="cs-CZ" dirty="0" err="1"/>
              <a:t>d</a:t>
            </a:r>
            <a:r>
              <a:rPr lang="cs-CZ" dirty="0" err="1" smtClean="0"/>
              <a:t>obutamin</a:t>
            </a:r>
            <a:r>
              <a:rPr lang="cs-CZ" dirty="0" smtClean="0"/>
              <a:t>)</a:t>
            </a:r>
          </a:p>
          <a:p>
            <a:r>
              <a:rPr lang="cs-CZ" dirty="0" smtClean="0"/>
              <a:t>U pacientů s infarktem spodní stěny event. </a:t>
            </a:r>
            <a:r>
              <a:rPr lang="cs-CZ" dirty="0"/>
              <a:t>a</a:t>
            </a:r>
            <a:r>
              <a:rPr lang="cs-CZ" dirty="0" smtClean="0"/>
              <a:t>minofylin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9408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985" y="3140968"/>
            <a:ext cx="4938034" cy="327091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82" y="476672"/>
            <a:ext cx="49339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2782" y="1700807"/>
            <a:ext cx="4933950" cy="1163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119200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141</Words>
  <Application>Microsoft Macintosh PowerPoint</Application>
  <PresentationFormat>Předvádění na obrazovce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5" baseType="lpstr">
      <vt:lpstr>Calibri</vt:lpstr>
      <vt:lpstr>Arial</vt:lpstr>
      <vt:lpstr>Motiv systému Office</vt:lpstr>
      <vt:lpstr>Arytmie</vt:lpstr>
      <vt:lpstr>Klinická signifikance</vt:lpstr>
      <vt:lpstr>Prezentace aplikace PowerPoint</vt:lpstr>
      <vt:lpstr>Prezentace aplikace PowerPoint</vt:lpstr>
      <vt:lpstr>Tachyarytmie s oběhovou nestabilitou</vt:lpstr>
      <vt:lpstr>Antiarytmika u stabilních pacientů</vt:lpstr>
      <vt:lpstr>Prezentace aplikace PowerPoint</vt:lpstr>
      <vt:lpstr>Bradykardie</vt:lpstr>
      <vt:lpstr>Prezentace aplikace PowerPoint</vt:lpstr>
      <vt:lpstr>Kardiostimulace - transkutánní</vt:lpstr>
      <vt:lpstr>Dočasná transvenózní kardiostimulace</vt:lpstr>
      <vt:lpstr>Prezentace aplikace PowerPoint</vt:lpstr>
    </vt:vector>
  </TitlesOfParts>
  <Company>FN Brno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Arytmie</dc:title>
  <dc:creator>Maláska Jan</dc:creator>
  <cp:lastModifiedBy>Jan Maláska</cp:lastModifiedBy>
  <cp:revision>12</cp:revision>
  <dcterms:created xsi:type="dcterms:W3CDTF">2017-03-08T10:12:04Z</dcterms:created>
  <dcterms:modified xsi:type="dcterms:W3CDTF">2020-04-09T18:51:02Z</dcterms:modified>
</cp:coreProperties>
</file>