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3" r:id="rId15"/>
    <p:sldId id="269" r:id="rId16"/>
    <p:sldId id="314" r:id="rId17"/>
    <p:sldId id="270" r:id="rId18"/>
    <p:sldId id="271" r:id="rId19"/>
    <p:sldId id="272" r:id="rId20"/>
    <p:sldId id="275" r:id="rId21"/>
    <p:sldId id="276" r:id="rId22"/>
    <p:sldId id="277" r:id="rId23"/>
    <p:sldId id="274" r:id="rId24"/>
    <p:sldId id="279" r:id="rId25"/>
    <p:sldId id="304" r:id="rId26"/>
    <p:sldId id="278" r:id="rId27"/>
    <p:sldId id="280" r:id="rId28"/>
    <p:sldId id="281" r:id="rId29"/>
    <p:sldId id="282" r:id="rId30"/>
    <p:sldId id="283" r:id="rId31"/>
    <p:sldId id="294" r:id="rId32"/>
    <p:sldId id="305" r:id="rId33"/>
    <p:sldId id="316" r:id="rId34"/>
    <p:sldId id="317" r:id="rId35"/>
    <p:sldId id="318" r:id="rId36"/>
    <p:sldId id="319" r:id="rId37"/>
    <p:sldId id="285" r:id="rId38"/>
    <p:sldId id="287" r:id="rId39"/>
    <p:sldId id="286" r:id="rId40"/>
    <p:sldId id="295" r:id="rId41"/>
    <p:sldId id="303" r:id="rId42"/>
    <p:sldId id="288" r:id="rId43"/>
    <p:sldId id="306" r:id="rId44"/>
    <p:sldId id="308" r:id="rId45"/>
    <p:sldId id="289" r:id="rId46"/>
    <p:sldId id="290" r:id="rId47"/>
    <p:sldId id="296" r:id="rId48"/>
    <p:sldId id="297" r:id="rId49"/>
    <p:sldId id="320" r:id="rId50"/>
    <p:sldId id="321" r:id="rId51"/>
    <p:sldId id="322" r:id="rId52"/>
    <p:sldId id="298" r:id="rId53"/>
    <p:sldId id="299" r:id="rId54"/>
    <p:sldId id="300" r:id="rId55"/>
    <p:sldId id="302" r:id="rId56"/>
    <p:sldId id="309" r:id="rId57"/>
    <p:sldId id="301" r:id="rId58"/>
    <p:sldId id="310" r:id="rId59"/>
    <p:sldId id="311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10FC1-72C8-4F66-A713-9AD880AA42B5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99AA6-A888-40A2-809B-5917E8208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12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99AA6-A888-40A2-809B-5917E820842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9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2FE1B-5D86-4E7E-B1EF-C684B0DA97B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08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7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0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0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4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8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6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9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2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E9ABE-302B-402E-9299-197187914B13}" type="datetimeFigureOut">
              <a:rPr lang="cs-CZ" smtClean="0"/>
              <a:t>9.12.2016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CFB1-37BB-4747-9E07-E7E3F0FBF7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83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z/url?sa=i&amp;rct=j&amp;q=&amp;esrc=s&amp;source=images&amp;cd=&amp;cad=rja&amp;uact=8&amp;ved=0ahUKEwj6uoLH_fLLAhULWBQKHa5pARkQjRwIBw&amp;url=http://www.ijciis.org/article.asp?issn%3D2229-5151;year%3D2014;volume%3D4;issue%3D1;spage%3D50;epage%3D56;aulast%3DAustin&amp;psig=AFQjCNHSLDVAQKpEnrAPAo4x3PHliYubIQ&amp;ust=145979018793180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420888"/>
            <a:ext cx="9036496" cy="2088232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sz="6800" b="1" i="1" dirty="0" smtClean="0">
                <a:solidFill>
                  <a:srgbClr val="C00000"/>
                </a:solidFill>
                <a:latin typeface="Calibri" pitchFamily="34" charset="0"/>
              </a:rPr>
              <a:t>Trauma v intenzivní péči</a:t>
            </a:r>
          </a:p>
        </p:txBody>
      </p:sp>
      <p:pic>
        <p:nvPicPr>
          <p:cNvPr id="2052" name="Picture 5" descr="znak_LF_cerve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-25400"/>
            <a:ext cx="13620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Obdélník 1"/>
          <p:cNvSpPr>
            <a:spLocks noChangeArrowheads="1"/>
          </p:cNvSpPr>
          <p:nvPr/>
        </p:nvSpPr>
        <p:spPr bwMode="auto">
          <a:xfrm>
            <a:off x="611561" y="5013325"/>
            <a:ext cx="7860926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cs-CZ" sz="2000" b="1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cs-CZ" sz="3200" b="1" dirty="0" smtClean="0">
                <a:solidFill>
                  <a:srgbClr val="1F497D"/>
                </a:solidFill>
                <a:latin typeface="Calibri" pitchFamily="34" charset="0"/>
              </a:rPr>
              <a:t>Marek Lukeš</a:t>
            </a:r>
          </a:p>
          <a:p>
            <a:pPr algn="r">
              <a:spcBef>
                <a:spcPct val="20000"/>
              </a:spcBef>
            </a:pPr>
            <a:r>
              <a:rPr lang="cs-CZ" b="1" dirty="0" smtClean="0">
                <a:solidFill>
                  <a:srgbClr val="1F497D"/>
                </a:solidFill>
                <a:latin typeface="Calibri" pitchFamily="34" charset="0"/>
              </a:rPr>
              <a:t>Anesteziologicko-resuscitační </a:t>
            </a:r>
            <a:r>
              <a:rPr lang="cs-CZ" b="1" dirty="0">
                <a:solidFill>
                  <a:srgbClr val="1F497D"/>
                </a:solidFill>
                <a:latin typeface="Calibri" pitchFamily="34" charset="0"/>
              </a:rPr>
              <a:t>klinika, FN u sv. Anny v Brně a LF MU v Brně</a:t>
            </a:r>
          </a:p>
          <a:p>
            <a:pPr algn="r">
              <a:spcBef>
                <a:spcPct val="20000"/>
              </a:spcBef>
            </a:pPr>
            <a:r>
              <a:rPr lang="cs-CZ" sz="1600" b="1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endParaRPr lang="cs-CZ" sz="1600" b="1" dirty="0">
              <a:solidFill>
                <a:srgbClr val="1F497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Urgentní příjem (UP)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/>
              <a:t>oddělení s dostatečným personálním i materiálním zázemím pro plynulé převzetí akutních případů z tzv. přednemocniční péče (LZS, RLP, RZP)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/>
              <a:t>multioborové pracoviště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err="1" smtClean="0"/>
              <a:t>emergency</a:t>
            </a:r>
            <a:r>
              <a:rPr lang="cs-CZ" sz="2800" dirty="0" smtClean="0"/>
              <a:t> , </a:t>
            </a:r>
            <a:r>
              <a:rPr lang="cs-CZ" sz="2800" dirty="0" err="1" smtClean="0"/>
              <a:t>schockraum</a:t>
            </a:r>
            <a:r>
              <a:rPr lang="cs-CZ" sz="2800" dirty="0" smtClean="0"/>
              <a:t>,...</a:t>
            </a:r>
          </a:p>
        </p:txBody>
      </p:sp>
      <p:pic>
        <p:nvPicPr>
          <p:cNvPr id="2050" name="Picture 2" descr="C:\Users\Marek\Desktop\ARO\foto a video\urg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51634"/>
            <a:ext cx="2775772" cy="37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15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Složení trauma týmu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  2 anesteziologové / </a:t>
            </a:r>
            <a:r>
              <a:rPr lang="cs-CZ" b="1" dirty="0" err="1" smtClean="0"/>
              <a:t>intezivisté</a:t>
            </a:r>
            <a:endParaRPr lang="cs-CZ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  1 traumatolog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 </a:t>
            </a:r>
            <a:r>
              <a:rPr lang="cs-CZ" b="1" dirty="0" smtClean="0"/>
              <a:t> 1 lékař zobrazovacích metod (</a:t>
            </a:r>
            <a:r>
              <a:rPr lang="cs-CZ" b="1" dirty="0" err="1" smtClean="0"/>
              <a:t>sonografista</a:t>
            </a:r>
            <a:r>
              <a:rPr lang="cs-CZ" b="1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 </a:t>
            </a:r>
            <a:r>
              <a:rPr lang="cs-CZ" b="1" dirty="0" smtClean="0"/>
              <a:t> 2 – 3 sestry IP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 </a:t>
            </a:r>
            <a:r>
              <a:rPr lang="cs-CZ" b="1" dirty="0" smtClean="0"/>
              <a:t> 1 RTG laborant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1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Převzetí pacienta z PNP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525963"/>
          </a:xfrm>
        </p:spPr>
        <p:txBody>
          <a:bodyPr/>
          <a:lstStyle/>
          <a:p>
            <a:pPr marL="0" indent="0">
              <a:buNone/>
            </a:pPr>
            <a:endParaRPr lang="cs-CZ" sz="3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M</a:t>
            </a:r>
            <a:r>
              <a:rPr lang="cs-CZ" sz="3400" b="1" dirty="0" smtClean="0"/>
              <a:t>	</a:t>
            </a:r>
            <a:r>
              <a:rPr lang="cs-CZ" sz="3400" b="1" dirty="0" err="1" smtClean="0"/>
              <a:t>mechanism</a:t>
            </a:r>
            <a:r>
              <a:rPr lang="cs-CZ" sz="3400" b="1" dirty="0" smtClean="0"/>
              <a:t>	</a:t>
            </a:r>
            <a:r>
              <a:rPr lang="cs-CZ" sz="3400" dirty="0" smtClean="0"/>
              <a:t>= mechanismus úrazu</a:t>
            </a:r>
            <a:endParaRPr lang="cs-CZ" sz="3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I</a:t>
            </a:r>
            <a:r>
              <a:rPr lang="cs-CZ" sz="3400" b="1" dirty="0" smtClean="0"/>
              <a:t>	</a:t>
            </a:r>
            <a:r>
              <a:rPr lang="cs-CZ" sz="3400" b="1" dirty="0" err="1" smtClean="0"/>
              <a:t>injuries</a:t>
            </a:r>
            <a:r>
              <a:rPr lang="cs-CZ" sz="3400" b="1" dirty="0" smtClean="0"/>
              <a:t>		</a:t>
            </a:r>
            <a:r>
              <a:rPr lang="cs-CZ" sz="3400" dirty="0" smtClean="0"/>
              <a:t>= utrpěná poranění</a:t>
            </a:r>
            <a:endParaRPr lang="cs-CZ" sz="3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S</a:t>
            </a:r>
            <a:r>
              <a:rPr lang="cs-CZ" sz="3400" b="1" dirty="0" smtClean="0"/>
              <a:t>	</a:t>
            </a:r>
            <a:r>
              <a:rPr lang="cs-CZ" sz="3400" b="1" dirty="0" err="1" smtClean="0"/>
              <a:t>signs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of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life</a:t>
            </a:r>
            <a:r>
              <a:rPr lang="cs-CZ" sz="3400" b="1" dirty="0" smtClean="0"/>
              <a:t>	</a:t>
            </a:r>
            <a:r>
              <a:rPr lang="cs-CZ" sz="3400" dirty="0" smtClean="0"/>
              <a:t>= životní funkce</a:t>
            </a:r>
            <a:endParaRPr lang="cs-CZ" sz="3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T</a:t>
            </a:r>
            <a:r>
              <a:rPr lang="cs-CZ" sz="3400" b="1" dirty="0" smtClean="0"/>
              <a:t>	</a:t>
            </a:r>
            <a:r>
              <a:rPr lang="cs-CZ" sz="3400" b="1" dirty="0" err="1" smtClean="0"/>
              <a:t>treatment</a:t>
            </a:r>
            <a:r>
              <a:rPr lang="cs-CZ" sz="3400" b="1" dirty="0" smtClean="0"/>
              <a:t>		</a:t>
            </a:r>
            <a:r>
              <a:rPr lang="cs-CZ" sz="3400" dirty="0" smtClean="0"/>
              <a:t>= terapie, resp. zajištění </a:t>
            </a:r>
            <a:endParaRPr lang="cs-CZ" sz="3400" b="1" u="sng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1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Převzetí pacienta z PNP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400" b="1" u="sng" dirty="0" smtClean="0"/>
              <a:t>M</a:t>
            </a:r>
            <a:r>
              <a:rPr lang="cs-CZ" sz="3400" b="1" dirty="0" smtClean="0"/>
              <a:t>	</a:t>
            </a:r>
            <a:r>
              <a:rPr lang="cs-CZ" sz="2800" dirty="0" smtClean="0"/>
              <a:t>pád z výšky 3m na záda, cyklista sražený OA, čelní 	náraz v 90km rychlosti, další mrtví na místě?</a:t>
            </a:r>
            <a:endParaRPr lang="cs-CZ" sz="2800" b="1" u="sng" dirty="0" smtClean="0"/>
          </a:p>
          <a:p>
            <a:pPr marL="0" indent="0">
              <a:buNone/>
            </a:pPr>
            <a:endParaRPr lang="cs-CZ" sz="2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I</a:t>
            </a:r>
            <a:r>
              <a:rPr lang="cs-CZ" sz="3400" b="1" dirty="0" smtClean="0"/>
              <a:t>	</a:t>
            </a:r>
            <a:r>
              <a:rPr lang="cs-CZ" sz="2800" dirty="0" smtClean="0"/>
              <a:t>hlava, hrudník, břicho, páteř, pánev, končetiny, </a:t>
            </a:r>
            <a:endParaRPr lang="cs-CZ" sz="3400" b="1" dirty="0" smtClean="0"/>
          </a:p>
          <a:p>
            <a:pPr marL="0" indent="0">
              <a:buNone/>
            </a:pPr>
            <a:endParaRPr lang="cs-CZ" sz="2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S</a:t>
            </a:r>
            <a:r>
              <a:rPr lang="cs-CZ" sz="3400" b="1" dirty="0" smtClean="0"/>
              <a:t>	</a:t>
            </a:r>
            <a:r>
              <a:rPr lang="cs-CZ" sz="2800" dirty="0" smtClean="0"/>
              <a:t>A, B, C, D </a:t>
            </a:r>
            <a:endParaRPr lang="cs-CZ" sz="3400" b="1" dirty="0" smtClean="0"/>
          </a:p>
          <a:p>
            <a:pPr marL="0" indent="0">
              <a:buNone/>
            </a:pPr>
            <a:endParaRPr lang="cs-CZ" sz="2400" b="1" u="sng" dirty="0" smtClean="0"/>
          </a:p>
          <a:p>
            <a:pPr marL="0" indent="0">
              <a:buNone/>
            </a:pPr>
            <a:r>
              <a:rPr lang="cs-CZ" sz="3400" b="1" u="sng" dirty="0" smtClean="0"/>
              <a:t>T</a:t>
            </a:r>
            <a:r>
              <a:rPr lang="cs-CZ" sz="3400" b="1" dirty="0" smtClean="0"/>
              <a:t>	</a:t>
            </a:r>
            <a:r>
              <a:rPr lang="cs-CZ" sz="2800" dirty="0" smtClean="0"/>
              <a:t>OTI, C límec, žilní vstupy, tekutiny, katecholaminy, 	hrudní drenáž, KPR</a:t>
            </a:r>
            <a:endParaRPr lang="cs-CZ" sz="3400" b="1" u="sng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38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Primary survey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628775"/>
            <a:ext cx="8569325" cy="4895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3000" dirty="0" smtClean="0"/>
              <a:t>existuje omezený výčet potencionálně reverzibilních patologických stavů, které mohou vést k úmrtí v časné poúrazové fázi: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3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cs-CZ" dirty="0"/>
          </a:p>
        </p:txBody>
      </p:sp>
      <p:pic>
        <p:nvPicPr>
          <p:cNvPr id="15364" name="Picture 4" descr="C:\Users\Lenovo\Desktop\KPR\frame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3500438"/>
            <a:ext cx="40798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1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Primary</a:t>
            </a:r>
            <a:r>
              <a:rPr lang="cs-CZ" sz="5400" b="1" dirty="0" smtClean="0">
                <a:solidFill>
                  <a:srgbClr val="C00000"/>
                </a:solidFill>
              </a:rPr>
              <a:t> </a:t>
            </a:r>
            <a:r>
              <a:rPr lang="cs-CZ" sz="5400" b="1" dirty="0" err="1" smtClean="0">
                <a:solidFill>
                  <a:srgbClr val="C00000"/>
                </a:solidFill>
              </a:rPr>
              <a:t>survey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8965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dirty="0" smtClean="0"/>
              <a:t>existuje omezený výčet potencionálně reverzibilních patologických stavů, které mohou vést k úmrtí v časné poúrazové fázi: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dirty="0"/>
          </a:p>
          <a:p>
            <a:pPr marL="0" indent="0">
              <a:buNone/>
            </a:pPr>
            <a:r>
              <a:rPr lang="cs-CZ" sz="3000" b="1" dirty="0" smtClean="0"/>
              <a:t> 	1.  neschopnost udržet průchodnost DC</a:t>
            </a:r>
          </a:p>
          <a:p>
            <a:pPr marL="0" indent="0">
              <a:buNone/>
            </a:pPr>
            <a:r>
              <a:rPr lang="cs-CZ" sz="3000" b="1" dirty="0" smtClean="0"/>
              <a:t>	2.  závažná porucha ventilace</a:t>
            </a:r>
          </a:p>
          <a:p>
            <a:pPr marL="0" indent="0">
              <a:buNone/>
            </a:pPr>
            <a:r>
              <a:rPr lang="cs-CZ" sz="3000" b="1" dirty="0"/>
              <a:t> </a:t>
            </a:r>
            <a:r>
              <a:rPr lang="cs-CZ" sz="3000" b="1" dirty="0" smtClean="0"/>
              <a:t>	3.  závažné krvácení</a:t>
            </a:r>
          </a:p>
          <a:p>
            <a:pPr marL="0" indent="0">
              <a:buNone/>
            </a:pPr>
            <a:r>
              <a:rPr lang="cs-CZ" sz="3000" b="1" dirty="0"/>
              <a:t> </a:t>
            </a:r>
            <a:r>
              <a:rPr lang="cs-CZ" sz="3000" b="1" dirty="0" smtClean="0"/>
              <a:t>	4.  intrakraniální expanze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3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7412" name="Picture 2" descr="C:\Users\Lenovo\Desktop\ARO\foto a video\řezné poranění krku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6711"/>
          <a:stretch>
            <a:fillRect/>
          </a:stretch>
        </p:blipFill>
        <p:spPr bwMode="auto">
          <a:xfrm>
            <a:off x="250825" y="115888"/>
            <a:ext cx="545941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C:\Users\Lenovo\Desktop\ARO\foto a video\řezné poranění krku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36688"/>
            <a:ext cx="7197725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Postup primárního vyšetření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8965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tzv. systém A, B, C, D, E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unifikovaný systém, který se sestává z jednotlivých, logicky navazujících kroků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rychlá identifikace a ošetření bezprostředně život ohrožujících  poranění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31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A B C D (E)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3400" b="1" u="sng" dirty="0" smtClean="0"/>
          </a:p>
          <a:p>
            <a:pPr marL="0" indent="0">
              <a:buNone/>
            </a:pPr>
            <a:r>
              <a:rPr lang="cs-CZ" sz="3000" b="1" u="sng" dirty="0" smtClean="0"/>
              <a:t>A</a:t>
            </a:r>
            <a:r>
              <a:rPr lang="cs-CZ" sz="3000" b="1" dirty="0"/>
              <a:t> </a:t>
            </a:r>
            <a:r>
              <a:rPr lang="cs-CZ" sz="3000" b="1" dirty="0" smtClean="0"/>
              <a:t>  </a:t>
            </a:r>
            <a:r>
              <a:rPr lang="cs-CZ" sz="3000" b="1" dirty="0" err="1" smtClean="0"/>
              <a:t>airway</a:t>
            </a:r>
            <a:r>
              <a:rPr lang="cs-CZ" sz="3000" b="1" dirty="0" smtClean="0"/>
              <a:t>			</a:t>
            </a:r>
            <a:r>
              <a:rPr lang="cs-CZ" sz="3000" dirty="0" smtClean="0"/>
              <a:t>kontrola </a:t>
            </a:r>
            <a:r>
              <a:rPr lang="cs-CZ" sz="3000" dirty="0"/>
              <a:t>dýchacích cest</a:t>
            </a:r>
            <a:endParaRPr lang="cs-CZ" sz="3000" b="1" dirty="0" smtClean="0"/>
          </a:p>
          <a:p>
            <a:pPr marL="0" indent="0">
              <a:buNone/>
            </a:pPr>
            <a:r>
              <a:rPr lang="cs-CZ" sz="3000" b="1" u="sng" dirty="0" smtClean="0"/>
              <a:t>B</a:t>
            </a:r>
            <a:r>
              <a:rPr lang="cs-CZ" sz="3000" b="1" dirty="0"/>
              <a:t> </a:t>
            </a:r>
            <a:r>
              <a:rPr lang="cs-CZ" sz="3000" b="1" dirty="0" smtClean="0"/>
              <a:t>  </a:t>
            </a:r>
            <a:r>
              <a:rPr lang="cs-CZ" sz="3000" b="1" dirty="0" err="1" smtClean="0"/>
              <a:t>breathing</a:t>
            </a:r>
            <a:r>
              <a:rPr lang="cs-CZ" sz="3000" b="1" dirty="0" smtClean="0"/>
              <a:t>		</a:t>
            </a:r>
            <a:r>
              <a:rPr lang="cs-CZ" sz="3000" dirty="0" smtClean="0"/>
              <a:t>kontrola ventilace</a:t>
            </a:r>
            <a:endParaRPr lang="cs-CZ" sz="3000" u="sng" dirty="0" smtClean="0"/>
          </a:p>
          <a:p>
            <a:pPr marL="0" indent="0">
              <a:buNone/>
            </a:pPr>
            <a:r>
              <a:rPr lang="cs-CZ" sz="3000" b="1" u="sng" dirty="0" smtClean="0"/>
              <a:t>C</a:t>
            </a:r>
            <a:r>
              <a:rPr lang="cs-CZ" sz="3000" b="1" dirty="0" smtClean="0"/>
              <a:t>   </a:t>
            </a:r>
            <a:r>
              <a:rPr lang="cs-CZ" sz="3000" b="1" dirty="0" err="1" smtClean="0"/>
              <a:t>circulation</a:t>
            </a:r>
            <a:r>
              <a:rPr lang="cs-CZ" sz="3000" b="1" dirty="0" smtClean="0"/>
              <a:t>		</a:t>
            </a:r>
            <a:r>
              <a:rPr lang="cs-CZ" sz="3000" dirty="0" smtClean="0"/>
              <a:t>kontrola oběhu a krvácení</a:t>
            </a:r>
            <a:endParaRPr lang="cs-CZ" sz="3000" u="sng" dirty="0" smtClean="0"/>
          </a:p>
          <a:p>
            <a:pPr marL="0" indent="0">
              <a:buNone/>
            </a:pPr>
            <a:r>
              <a:rPr lang="cs-CZ" sz="3000" b="1" u="sng" dirty="0" smtClean="0"/>
              <a:t>D</a:t>
            </a:r>
            <a:r>
              <a:rPr lang="cs-CZ" sz="3000" b="1" dirty="0" smtClean="0"/>
              <a:t>   disability		</a:t>
            </a:r>
            <a:r>
              <a:rPr lang="cs-CZ" sz="3000" dirty="0" smtClean="0"/>
              <a:t>kontrola </a:t>
            </a:r>
            <a:r>
              <a:rPr lang="cs-CZ" sz="2800" dirty="0"/>
              <a:t>neurologického stavu</a:t>
            </a:r>
            <a:endParaRPr lang="cs-CZ" sz="3000" dirty="0" smtClean="0"/>
          </a:p>
          <a:p>
            <a:pPr marL="0" indent="0">
              <a:buNone/>
            </a:pPr>
            <a:endParaRPr lang="cs-CZ" sz="3000" b="1" u="sng" dirty="0" smtClean="0"/>
          </a:p>
          <a:p>
            <a:pPr marL="0" indent="0">
              <a:buNone/>
            </a:pPr>
            <a:r>
              <a:rPr lang="cs-CZ" sz="3000" b="1" u="sng" dirty="0" smtClean="0"/>
              <a:t>E</a:t>
            </a:r>
            <a:r>
              <a:rPr lang="cs-CZ" sz="3000" b="1" dirty="0" smtClean="0"/>
              <a:t>   </a:t>
            </a:r>
            <a:r>
              <a:rPr lang="cs-CZ" sz="3000" b="1" dirty="0" err="1" smtClean="0"/>
              <a:t>exposure</a:t>
            </a:r>
            <a:r>
              <a:rPr lang="cs-CZ" sz="3000" b="1" dirty="0" smtClean="0"/>
              <a:t> </a:t>
            </a:r>
            <a:r>
              <a:rPr lang="cs-CZ" sz="3000" b="1" dirty="0"/>
              <a:t>&amp; </a:t>
            </a:r>
            <a:r>
              <a:rPr lang="cs-CZ" sz="3000" b="1" dirty="0" err="1"/>
              <a:t>environment</a:t>
            </a:r>
            <a:r>
              <a:rPr lang="cs-CZ" sz="3400" b="1" dirty="0" smtClean="0"/>
              <a:t>	    </a:t>
            </a:r>
            <a:r>
              <a:rPr lang="cs-CZ" sz="2800" dirty="0" smtClean="0"/>
              <a:t>obnažení a kontrola TT </a:t>
            </a:r>
          </a:p>
          <a:p>
            <a:pPr marL="0" indent="0">
              <a:buNone/>
            </a:pPr>
            <a:r>
              <a:rPr lang="cs-CZ" sz="3400" b="1" dirty="0" smtClean="0"/>
              <a:t>	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2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Airway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551723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900" b="1" dirty="0" smtClean="0"/>
              <a:t> </a:t>
            </a:r>
            <a:r>
              <a:rPr lang="cs-CZ" sz="3900" b="1" dirty="0" err="1" smtClean="0"/>
              <a:t>observuji</a:t>
            </a:r>
            <a:r>
              <a:rPr lang="cs-CZ" sz="3900" b="1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900" b="1" dirty="0" smtClean="0"/>
              <a:t> oslovím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900" b="1" dirty="0" smtClean="0"/>
              <a:t> vyzvu ke kašli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9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900" b="1" i="1" dirty="0" smtClean="0"/>
              <a:t> a především?</a:t>
            </a:r>
            <a:r>
              <a:rPr lang="cs-CZ" sz="3600" b="1" i="1" dirty="0" smtClean="0"/>
              <a:t>	</a:t>
            </a:r>
          </a:p>
          <a:p>
            <a:pPr marL="0" indent="0" algn="r">
              <a:buNone/>
            </a:pPr>
            <a:r>
              <a:rPr lang="cs-CZ" sz="5600" b="1" i="1" dirty="0"/>
              <a:t>	</a:t>
            </a:r>
            <a:r>
              <a:rPr lang="cs-CZ" sz="5600" b="1" i="1" dirty="0" smtClean="0"/>
              <a:t>		</a:t>
            </a:r>
            <a:r>
              <a:rPr lang="cs-CZ" sz="5600" b="1" i="1" dirty="0" smtClean="0">
                <a:solidFill>
                  <a:srgbClr val="C00000"/>
                </a:solidFill>
              </a:rPr>
              <a:t>...</a:t>
            </a:r>
            <a:r>
              <a:rPr lang="cs-CZ" sz="5600" b="1" i="1" dirty="0" smtClean="0">
                <a:solidFill>
                  <a:srgbClr val="C00000"/>
                </a:solidFill>
              </a:rPr>
              <a:t>podám </a:t>
            </a:r>
            <a:r>
              <a:rPr lang="cs-CZ" sz="5600" b="1" i="1" dirty="0">
                <a:solidFill>
                  <a:srgbClr val="C00000"/>
                </a:solidFill>
              </a:rPr>
              <a:t>kyslík !!!</a:t>
            </a:r>
            <a:r>
              <a:rPr lang="cs-CZ" sz="4000" b="1" dirty="0"/>
              <a:t>	</a:t>
            </a:r>
          </a:p>
          <a:p>
            <a:pPr marL="0" indent="0">
              <a:buNone/>
            </a:pPr>
            <a:r>
              <a:rPr lang="cs-CZ" sz="3000" b="1" i="1" dirty="0" smtClean="0"/>
              <a:t>	</a:t>
            </a:r>
            <a:endParaRPr lang="cs-CZ" sz="3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600" dirty="0"/>
          </a:p>
          <a:p>
            <a:pPr marL="0" indent="0">
              <a:buNone/>
            </a:pPr>
            <a:endParaRPr lang="cs-CZ" sz="3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dirty="0"/>
          </a:p>
          <a:p>
            <a:pPr marL="0" indent="0">
              <a:buNone/>
            </a:pPr>
            <a:r>
              <a:rPr lang="cs-CZ" sz="3000" b="1" dirty="0" smtClean="0"/>
              <a:t> 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pic>
        <p:nvPicPr>
          <p:cNvPr id="1026" name="Picture 2" descr="C:\Users\uziv\Desktop\CoolClips_vc0652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3512"/>
            <a:ext cx="2952328" cy="2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i="1" dirty="0" smtClean="0"/>
              <a:t>James K </a:t>
            </a:r>
            <a:r>
              <a:rPr lang="cs-CZ" i="1" dirty="0" err="1" smtClean="0"/>
              <a:t>Styner</a:t>
            </a:r>
            <a:r>
              <a:rPr lang="cs-CZ" i="1" dirty="0" smtClean="0"/>
              <a:t>, MD</a:t>
            </a:r>
            <a:endParaRPr lang="cs-CZ" i="1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56752"/>
          <a:stretch/>
        </p:blipFill>
        <p:spPr bwMode="auto">
          <a:xfrm>
            <a:off x="2930649" y="332656"/>
            <a:ext cx="3278679" cy="50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Airway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5172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sz="3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6700" dirty="0" smtClean="0"/>
              <a:t>poranění obličeje a krku, krev v DÚ, zapojení pomocných dýchacích svalů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67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6700" dirty="0" smtClean="0"/>
              <a:t>schopnost uzavřít </a:t>
            </a:r>
            <a:r>
              <a:rPr lang="cs-CZ" sz="6700" dirty="0" err="1" smtClean="0"/>
              <a:t>glotis</a:t>
            </a:r>
            <a:r>
              <a:rPr lang="cs-CZ" sz="6700" dirty="0" smtClean="0"/>
              <a:t>, integrita hrudní stěny, přítomnost algické reakce </a:t>
            </a:r>
          </a:p>
          <a:p>
            <a:pPr marL="0" indent="0">
              <a:buNone/>
            </a:pPr>
            <a:endParaRPr lang="cs-CZ" sz="67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6700" dirty="0" smtClean="0"/>
              <a:t>normálně reagující a verbálně komunikující pacient není ohrožen asfyxií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5900" dirty="0"/>
          </a:p>
          <a:p>
            <a:pPr>
              <a:buFont typeface="Wingdings" panose="05000000000000000000" pitchFamily="2" charset="2"/>
              <a:buChar char="§"/>
            </a:pPr>
            <a:endParaRPr lang="cs-CZ" sz="59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4000" dirty="0"/>
          </a:p>
          <a:p>
            <a:pPr>
              <a:buFont typeface="Wingdings" panose="05000000000000000000" pitchFamily="2" charset="2"/>
              <a:buChar char="§"/>
            </a:pPr>
            <a:endParaRPr lang="cs-CZ" sz="40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600" dirty="0"/>
          </a:p>
          <a:p>
            <a:pPr marL="0" indent="0">
              <a:buNone/>
            </a:pPr>
            <a:endParaRPr lang="cs-CZ" sz="36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dirty="0"/>
          </a:p>
          <a:p>
            <a:pPr marL="0" indent="0">
              <a:buNone/>
            </a:pPr>
            <a:r>
              <a:rPr lang="cs-CZ" sz="3000" b="1" dirty="0" smtClean="0"/>
              <a:t> 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29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ek\Desktop\ARO\foto a video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1338" y="0"/>
            <a:ext cx="9937751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4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Indikace k akutní intubaci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 neprůchodnost dýchacích cest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 porucha vědomí (GCS &lt; 8)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 vysoké riziko poranění krční páteře při záklonu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 vždy provádět tzv. manuální in-line stabilizaci (MILS)</a:t>
            </a:r>
            <a:endParaRPr lang="cs-CZ" dirty="0"/>
          </a:p>
          <a:p>
            <a:pPr marL="0" indent="0">
              <a:buNone/>
            </a:pPr>
            <a:r>
              <a:rPr lang="cs-CZ" sz="3000" b="1" dirty="0" smtClean="0"/>
              <a:t> 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6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MILS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www.ijciis.org/articles/2014/4/1/images/IntJCritIllnInjSci_2014_4_1_50_128013_u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5055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Difficult</a:t>
            </a:r>
            <a:r>
              <a:rPr lang="cs-CZ" sz="5400" b="1" dirty="0" smtClean="0">
                <a:solidFill>
                  <a:srgbClr val="C00000"/>
                </a:solidFill>
              </a:rPr>
              <a:t> </a:t>
            </a:r>
            <a:r>
              <a:rPr lang="cs-CZ" sz="5400" b="1" dirty="0" err="1" smtClean="0">
                <a:solidFill>
                  <a:srgbClr val="C00000"/>
                </a:solidFill>
              </a:rPr>
              <a:t>airway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ek\Desktop\ARO\foto a video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8140" b="9851"/>
          <a:stretch/>
        </p:blipFill>
        <p:spPr bwMode="auto">
          <a:xfrm>
            <a:off x="1043608" y="1556792"/>
            <a:ext cx="7165757" cy="50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Breathing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 </a:t>
            </a:r>
            <a:r>
              <a:rPr lang="cs-CZ" sz="3000" b="1" dirty="0" err="1" smtClean="0"/>
              <a:t>suficientí</a:t>
            </a:r>
            <a:r>
              <a:rPr lang="cs-CZ" sz="3000" b="1" dirty="0" smtClean="0"/>
              <a:t> ventilace je výsledkem správné funkce:</a:t>
            </a:r>
          </a:p>
          <a:p>
            <a:pPr marL="0" indent="0">
              <a:buNone/>
            </a:pPr>
            <a:r>
              <a:rPr lang="cs-CZ" sz="3000" dirty="0" smtClean="0"/>
              <a:t>	</a:t>
            </a:r>
            <a:r>
              <a:rPr lang="cs-CZ" sz="3000" i="1" dirty="0" smtClean="0"/>
              <a:t>1. plic </a:t>
            </a:r>
          </a:p>
          <a:p>
            <a:pPr marL="0" indent="0">
              <a:buNone/>
            </a:pPr>
            <a:r>
              <a:rPr lang="cs-CZ" sz="3000" i="1" dirty="0"/>
              <a:t>	</a:t>
            </a:r>
            <a:r>
              <a:rPr lang="cs-CZ" sz="3000" i="1" dirty="0" smtClean="0"/>
              <a:t>2. hrudní stěny</a:t>
            </a:r>
          </a:p>
          <a:p>
            <a:pPr marL="0" indent="0">
              <a:buNone/>
            </a:pPr>
            <a:r>
              <a:rPr lang="cs-CZ" sz="3000" i="1" dirty="0"/>
              <a:t>	</a:t>
            </a:r>
            <a:r>
              <a:rPr lang="cs-CZ" sz="3000" i="1" dirty="0" smtClean="0"/>
              <a:t>3. bránice</a:t>
            </a:r>
          </a:p>
          <a:p>
            <a:pPr marL="0" indent="0">
              <a:buNone/>
            </a:pPr>
            <a:endParaRPr lang="cs-CZ" sz="1800" dirty="0"/>
          </a:p>
          <a:p>
            <a:pPr marL="514350" indent="-514350">
              <a:buFont typeface="+mj-lt"/>
              <a:buAutoNum type="alphaLcParenR"/>
            </a:pPr>
            <a:r>
              <a:rPr lang="cs-CZ" sz="3000" b="1" dirty="0" smtClean="0"/>
              <a:t> pohled</a:t>
            </a:r>
            <a:r>
              <a:rPr lang="cs-CZ" sz="3000" dirty="0" smtClean="0"/>
              <a:t>		(</a:t>
            </a:r>
            <a:r>
              <a:rPr lang="cs-CZ" sz="2800" dirty="0" smtClean="0"/>
              <a:t>deformity hrudníku, symetrie pohybů)</a:t>
            </a:r>
            <a:endParaRPr lang="cs-CZ" sz="2800" b="1" dirty="0" smtClean="0"/>
          </a:p>
          <a:p>
            <a:pPr marL="514350" indent="-514350">
              <a:buFont typeface="+mj-lt"/>
              <a:buAutoNum type="alphaLcParenR"/>
            </a:pPr>
            <a:r>
              <a:rPr lang="cs-CZ" sz="3000" b="1" dirty="0" smtClean="0"/>
              <a:t> palpace	</a:t>
            </a:r>
            <a:r>
              <a:rPr lang="cs-CZ" sz="3000" dirty="0" smtClean="0"/>
              <a:t>(</a:t>
            </a:r>
            <a:r>
              <a:rPr lang="cs-CZ" sz="2800" dirty="0" smtClean="0"/>
              <a:t>nestabilita </a:t>
            </a:r>
            <a:r>
              <a:rPr lang="cs-CZ" sz="2800" dirty="0"/>
              <a:t>hrudní </a:t>
            </a:r>
            <a:r>
              <a:rPr lang="cs-CZ" sz="2800" dirty="0" smtClean="0"/>
              <a:t>stěny, emfyzém)</a:t>
            </a:r>
            <a:r>
              <a:rPr lang="cs-CZ" sz="3000" b="1" dirty="0" smtClean="0"/>
              <a:t>	</a:t>
            </a:r>
          </a:p>
          <a:p>
            <a:pPr marL="514350" indent="-514350">
              <a:buFont typeface="+mj-lt"/>
              <a:buAutoNum type="alphaLcParenR"/>
            </a:pPr>
            <a:r>
              <a:rPr lang="cs-CZ" sz="3000" b="1" dirty="0" smtClean="0"/>
              <a:t> poslech		</a:t>
            </a:r>
          </a:p>
        </p:txBody>
      </p:sp>
    </p:spTree>
    <p:extLst>
      <p:ext uri="{BB962C8B-B14F-4D97-AF65-F5344CB8AC3E}">
        <p14:creationId xmlns:p14="http://schemas.microsoft.com/office/powerpoint/2010/main" val="20028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Breathing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 </a:t>
            </a:r>
            <a:r>
              <a:rPr lang="cs-CZ" sz="3000" b="1" u="sng" dirty="0" smtClean="0"/>
              <a:t>další monitorace dýchání: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 smtClean="0"/>
              <a:t> </a:t>
            </a:r>
            <a:r>
              <a:rPr lang="cs-CZ" sz="2800" b="1" i="1" dirty="0" smtClean="0"/>
              <a:t>pulzní </a:t>
            </a:r>
            <a:r>
              <a:rPr lang="cs-CZ" sz="2800" b="1" i="1" dirty="0" err="1" smtClean="0"/>
              <a:t>oxymetrie</a:t>
            </a:r>
            <a:r>
              <a:rPr lang="cs-CZ" sz="2800" b="1" i="1" dirty="0" smtClean="0"/>
              <a:t>:</a:t>
            </a:r>
            <a:r>
              <a:rPr lang="cs-CZ" sz="2800" b="1" dirty="0" smtClean="0"/>
              <a:t>	</a:t>
            </a:r>
            <a:r>
              <a:rPr lang="cs-CZ" sz="2800" dirty="0" smtClean="0"/>
              <a:t>rychlá informace o stavu 						</a:t>
            </a:r>
            <a:r>
              <a:rPr lang="cs-CZ" sz="2800" dirty="0" err="1" smtClean="0"/>
              <a:t>oxygenace</a:t>
            </a:r>
            <a:r>
              <a:rPr lang="cs-CZ" sz="2800" dirty="0" smtClean="0"/>
              <a:t> u všech pacientů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endParaRPr lang="cs-CZ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i="1" dirty="0" err="1" smtClean="0"/>
              <a:t>kapnografie</a:t>
            </a:r>
            <a:r>
              <a:rPr lang="cs-CZ" sz="2800" b="1" i="1" dirty="0" smtClean="0"/>
              <a:t>:</a:t>
            </a:r>
            <a:r>
              <a:rPr lang="cs-CZ" sz="2600" b="1" dirty="0" smtClean="0"/>
              <a:t>		</a:t>
            </a:r>
            <a:r>
              <a:rPr lang="cs-CZ" sz="2600" dirty="0" smtClean="0"/>
              <a:t>u pacientů na UPV nutné, u všech 					ostatních výhodné</a:t>
            </a:r>
          </a:p>
        </p:txBody>
      </p:sp>
    </p:spTree>
    <p:extLst>
      <p:ext uri="{BB962C8B-B14F-4D97-AF65-F5344CB8AC3E}">
        <p14:creationId xmlns:p14="http://schemas.microsoft.com/office/powerpoint/2010/main" val="35691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Úskalí diferenciální diagnostiky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těžká dušnost a </a:t>
            </a:r>
            <a:r>
              <a:rPr lang="cs-CZ" b="1" dirty="0" err="1" smtClean="0"/>
              <a:t>hyposaturace</a:t>
            </a:r>
            <a:endParaRPr lang="cs-CZ" b="1" dirty="0" smtClean="0"/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 smtClean="0"/>
              <a:t>neprůchodnost DC vs. tenzní PNO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2800" dirty="0" smtClean="0"/>
              <a:t>akutní zajištění DC a UPV                     akutní drenáž hrudníku</a:t>
            </a:r>
            <a:endParaRPr lang="cs-CZ" sz="2800" dirty="0"/>
          </a:p>
          <a:p>
            <a:pPr marL="0" indent="0" algn="ctr">
              <a:buNone/>
            </a:pPr>
            <a:endParaRPr lang="cs-CZ" b="1" dirty="0"/>
          </a:p>
        </p:txBody>
      </p:sp>
      <p:sp>
        <p:nvSpPr>
          <p:cNvPr id="6" name="Šipka dolů 5"/>
          <p:cNvSpPr/>
          <p:nvPr/>
        </p:nvSpPr>
        <p:spPr>
          <a:xfrm>
            <a:off x="4373416" y="2204864"/>
            <a:ext cx="288032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7" name="Šipka dolů 6"/>
          <p:cNvSpPr/>
          <p:nvPr/>
        </p:nvSpPr>
        <p:spPr>
          <a:xfrm rot="1639665">
            <a:off x="2767397" y="4028246"/>
            <a:ext cx="288032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 rot="19675183">
            <a:off x="6075618" y="4035626"/>
            <a:ext cx="288032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3995936" y="5373216"/>
            <a:ext cx="1440160" cy="0"/>
          </a:xfrm>
          <a:prstGeom prst="straightConnector1">
            <a:avLst/>
          </a:prstGeom>
          <a:ln w="508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Úskalí diferenciální diagnostiky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těžká dušnost a </a:t>
            </a:r>
            <a:r>
              <a:rPr lang="cs-CZ" b="1" dirty="0" err="1" smtClean="0"/>
              <a:t>hyposaturace</a:t>
            </a:r>
            <a:endParaRPr lang="cs-CZ" b="1" dirty="0" smtClean="0"/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 smtClean="0"/>
              <a:t>neprůchodnost DC vs. tenzní PNO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2800" dirty="0" smtClean="0"/>
              <a:t>akutní zajištění DC a UPV                     akutní drenáž hrudníku</a:t>
            </a:r>
            <a:endParaRPr lang="cs-CZ" sz="2800" dirty="0"/>
          </a:p>
          <a:p>
            <a:pPr marL="0" indent="0" algn="ctr">
              <a:buNone/>
            </a:pPr>
            <a:endParaRPr lang="cs-CZ" b="1" dirty="0"/>
          </a:p>
        </p:txBody>
      </p:sp>
      <p:sp>
        <p:nvSpPr>
          <p:cNvPr id="6" name="Šipka dolů 5"/>
          <p:cNvSpPr/>
          <p:nvPr/>
        </p:nvSpPr>
        <p:spPr>
          <a:xfrm>
            <a:off x="4373416" y="2204864"/>
            <a:ext cx="288032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7" name="Šipka dolů 6"/>
          <p:cNvSpPr/>
          <p:nvPr/>
        </p:nvSpPr>
        <p:spPr>
          <a:xfrm rot="1639665">
            <a:off x="2767397" y="4028246"/>
            <a:ext cx="288032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 rot="19675183">
            <a:off x="6075618" y="4035626"/>
            <a:ext cx="288032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13" name="Picture 6" descr="sk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71642"/>
            <a:ext cx="13128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4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 algn="ctr">
              <a:buNone/>
            </a:pPr>
            <a:endParaRPr lang="cs-CZ" i="1" dirty="0" smtClean="0"/>
          </a:p>
          <a:p>
            <a:pPr marL="0" indent="0" algn="ctr">
              <a:buNone/>
            </a:pPr>
            <a:r>
              <a:rPr lang="cs-CZ" i="1" dirty="0" smtClean="0"/>
              <a:t>Nebraska, březen 1976</a:t>
            </a:r>
            <a:endParaRPr lang="cs-CZ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151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3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Breathing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752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600" b="1" dirty="0" smtClean="0"/>
          </a:p>
          <a:p>
            <a:pPr marL="0" indent="0" algn="ctr">
              <a:buNone/>
            </a:pPr>
            <a:r>
              <a:rPr lang="cs-CZ" sz="3000" b="1" dirty="0" smtClean="0"/>
              <a:t>Bezprostřední ohrožení ventilace a tím i života nemocného musí být během primárního vyšetření bezprostředně odhaleno a okamžitě (vy)řešeno. </a:t>
            </a:r>
          </a:p>
          <a:p>
            <a:pPr marL="0" indent="0" algn="ctr">
              <a:buNone/>
            </a:pPr>
            <a:endParaRPr lang="cs-CZ" sz="2600" b="1" dirty="0"/>
          </a:p>
          <a:p>
            <a:pPr marL="0" indent="0">
              <a:buNone/>
            </a:pPr>
            <a:endParaRPr lang="cs-CZ" sz="2800" u="sng" dirty="0" smtClean="0"/>
          </a:p>
          <a:p>
            <a:pPr marL="0" indent="0">
              <a:buNone/>
            </a:pPr>
            <a:r>
              <a:rPr lang="cs-CZ" sz="2800" u="sng" dirty="0" smtClean="0"/>
              <a:t>pozn.:</a:t>
            </a:r>
            <a:r>
              <a:rPr lang="cs-CZ" sz="2800" dirty="0" smtClean="0"/>
              <a:t> primární </a:t>
            </a:r>
            <a:r>
              <a:rPr lang="cs-CZ" sz="2800" dirty="0" err="1" smtClean="0"/>
              <a:t>thorakocentézu</a:t>
            </a:r>
            <a:r>
              <a:rPr lang="cs-CZ" sz="2800" dirty="0" smtClean="0"/>
              <a:t> jehlou či kanylou musí  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vzápětí následovat definitivní drenáž hrudníku</a:t>
            </a:r>
          </a:p>
        </p:txBody>
      </p:sp>
    </p:spTree>
    <p:extLst>
      <p:ext uri="{BB962C8B-B14F-4D97-AF65-F5344CB8AC3E}">
        <p14:creationId xmlns:p14="http://schemas.microsoft.com/office/powerpoint/2010/main" val="15016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Marek\Desktop\ARO\foto a video\ct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4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ek\Desktop\ARO\foto a video\ct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1206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0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Circulation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628775"/>
            <a:ext cx="8713788" cy="47529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co je to šok 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jaký je nejčastější typ šoku u </a:t>
            </a:r>
            <a:r>
              <a:rPr lang="cs-CZ" sz="2900" b="1" dirty="0" err="1" smtClean="0"/>
              <a:t>polytraumatu</a:t>
            </a:r>
            <a:r>
              <a:rPr lang="cs-CZ" sz="2900" b="1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	</a:t>
            </a:r>
            <a:r>
              <a:rPr lang="cs-CZ" sz="2700" b="1" i="1" dirty="0" err="1" smtClean="0">
                <a:solidFill>
                  <a:srgbClr val="C00000"/>
                </a:solidFill>
              </a:rPr>
              <a:t>hypovolemický</a:t>
            </a:r>
            <a:r>
              <a:rPr lang="cs-CZ" sz="2700" b="1" i="1" dirty="0" smtClean="0">
                <a:solidFill>
                  <a:srgbClr val="C00000"/>
                </a:solidFill>
              </a:rPr>
              <a:t> !!!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 </a:t>
            </a: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může v důsledku úrazového děje vzniknout i jiný typ?</a:t>
            </a:r>
            <a:endParaRPr lang="cs-CZ" sz="25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</a:t>
            </a:r>
            <a:r>
              <a:rPr lang="cs-CZ" sz="2700" i="1" dirty="0" smtClean="0"/>
              <a:t>kardiogenní 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obstruktivní 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distribuční ?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353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Circulation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628775"/>
            <a:ext cx="8713788" cy="47529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co je to šok 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jaký je nejčastější typ šoku u </a:t>
            </a:r>
            <a:r>
              <a:rPr lang="cs-CZ" sz="2900" b="1" dirty="0" err="1" smtClean="0"/>
              <a:t>polytraumatu</a:t>
            </a:r>
            <a:r>
              <a:rPr lang="cs-CZ" sz="2900" b="1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	</a:t>
            </a:r>
            <a:r>
              <a:rPr lang="cs-CZ" sz="2700" b="1" i="1" dirty="0" err="1" smtClean="0">
                <a:solidFill>
                  <a:srgbClr val="C00000"/>
                </a:solidFill>
              </a:rPr>
              <a:t>hypovolemický</a:t>
            </a:r>
            <a:r>
              <a:rPr lang="cs-CZ" sz="2700" b="1" i="1" dirty="0" smtClean="0">
                <a:solidFill>
                  <a:srgbClr val="C00000"/>
                </a:solidFill>
              </a:rPr>
              <a:t> !!!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 </a:t>
            </a: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může v důsledku úrazového děje vzniknout i jiný typ?</a:t>
            </a:r>
            <a:endParaRPr lang="cs-CZ" sz="25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</a:t>
            </a:r>
            <a:r>
              <a:rPr lang="cs-CZ" sz="2700" i="1" dirty="0" smtClean="0"/>
              <a:t>kardiogenní ?	</a:t>
            </a:r>
            <a:r>
              <a:rPr lang="cs-CZ" sz="2700" dirty="0" smtClean="0">
                <a:solidFill>
                  <a:srgbClr val="C00000"/>
                </a:solidFill>
              </a:rPr>
              <a:t>ANO - srdeční kontuze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obstruktivní ?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distribuční ?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228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Circulation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628775"/>
            <a:ext cx="8893175" cy="47529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co je to šok 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jaký je nejčastější typ šoku u </a:t>
            </a:r>
            <a:r>
              <a:rPr lang="cs-CZ" sz="2900" b="1" dirty="0" err="1" smtClean="0"/>
              <a:t>polytraumatu</a:t>
            </a:r>
            <a:r>
              <a:rPr lang="cs-CZ" sz="2900" b="1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	</a:t>
            </a:r>
            <a:r>
              <a:rPr lang="cs-CZ" sz="2700" b="1" i="1" dirty="0" err="1" smtClean="0">
                <a:solidFill>
                  <a:srgbClr val="C00000"/>
                </a:solidFill>
              </a:rPr>
              <a:t>hypovolemický</a:t>
            </a:r>
            <a:r>
              <a:rPr lang="cs-CZ" sz="2700" b="1" i="1" dirty="0" smtClean="0">
                <a:solidFill>
                  <a:srgbClr val="C00000"/>
                </a:solidFill>
              </a:rPr>
              <a:t> !!!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 </a:t>
            </a: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může v důsledku úrazového děje vzniknout i jiný typ?</a:t>
            </a:r>
            <a:endParaRPr lang="cs-CZ" sz="25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</a:t>
            </a:r>
            <a:r>
              <a:rPr lang="cs-CZ" sz="2700" i="1" dirty="0" smtClean="0"/>
              <a:t>kardiogenní ?	</a:t>
            </a:r>
            <a:r>
              <a:rPr lang="cs-CZ" sz="2700" dirty="0" smtClean="0">
                <a:solidFill>
                  <a:srgbClr val="C00000"/>
                </a:solidFill>
              </a:rPr>
              <a:t>ANO - srdeční kontuze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obstruktivní ?	</a:t>
            </a:r>
            <a:r>
              <a:rPr lang="cs-CZ" sz="2700" dirty="0" smtClean="0">
                <a:solidFill>
                  <a:srgbClr val="C00000"/>
                </a:solidFill>
              </a:rPr>
              <a:t>ANO - tamponáda, PNO</a:t>
            </a:r>
            <a:r>
              <a:rPr lang="cs-CZ" sz="2700" i="1" dirty="0" smtClean="0"/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distribuční ?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187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Circulation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628775"/>
            <a:ext cx="8893175" cy="47529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co je to šok 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jaký je nejčastější typ šoku u </a:t>
            </a:r>
            <a:r>
              <a:rPr lang="cs-CZ" sz="2900" b="1" dirty="0" err="1" smtClean="0"/>
              <a:t>polytraumatu</a:t>
            </a:r>
            <a:r>
              <a:rPr lang="cs-CZ" sz="2900" b="1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	</a:t>
            </a:r>
            <a:r>
              <a:rPr lang="cs-CZ" sz="2700" b="1" i="1" dirty="0" err="1" smtClean="0">
                <a:solidFill>
                  <a:srgbClr val="C00000"/>
                </a:solidFill>
              </a:rPr>
              <a:t>hypovolemický</a:t>
            </a:r>
            <a:r>
              <a:rPr lang="cs-CZ" sz="2700" b="1" i="1" dirty="0" smtClean="0">
                <a:solidFill>
                  <a:srgbClr val="C00000"/>
                </a:solidFill>
              </a:rPr>
              <a:t> !!!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900" b="1" dirty="0"/>
              <a:t> </a:t>
            </a:r>
            <a:endParaRPr lang="cs-CZ" sz="29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může v důsledku úrazového děje vzniknout i jiný typ?</a:t>
            </a:r>
            <a:endParaRPr lang="cs-CZ" sz="25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</a:t>
            </a:r>
            <a:r>
              <a:rPr lang="cs-CZ" sz="2700" i="1" dirty="0" smtClean="0"/>
              <a:t>kardiogenní ?	</a:t>
            </a:r>
            <a:r>
              <a:rPr lang="cs-CZ" sz="2700" dirty="0" smtClean="0">
                <a:solidFill>
                  <a:srgbClr val="C00000"/>
                </a:solidFill>
              </a:rPr>
              <a:t>ANO - srdeční kontuze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obstruktivní ?	</a:t>
            </a:r>
            <a:r>
              <a:rPr lang="cs-CZ" sz="2700" dirty="0" smtClean="0">
                <a:solidFill>
                  <a:srgbClr val="C00000"/>
                </a:solidFill>
              </a:rPr>
              <a:t>ANO - tamponáda, PNO</a:t>
            </a:r>
            <a:r>
              <a:rPr lang="cs-CZ" sz="2700" i="1" dirty="0" smtClean="0"/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700" i="1" dirty="0"/>
              <a:t>	</a:t>
            </a:r>
            <a:r>
              <a:rPr lang="cs-CZ" sz="2700" i="1" dirty="0" smtClean="0"/>
              <a:t>distribuční ?		</a:t>
            </a:r>
            <a:r>
              <a:rPr lang="cs-CZ" sz="2700" dirty="0" smtClean="0">
                <a:solidFill>
                  <a:srgbClr val="C00000"/>
                </a:solidFill>
              </a:rPr>
              <a:t>ANO - transverzální míšní léze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59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Circulation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75252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900" b="1" dirty="0" smtClean="0"/>
              <a:t> jak definujeme hypotenzního pacienta?</a:t>
            </a:r>
          </a:p>
          <a:p>
            <a:pPr marL="0" indent="0">
              <a:buNone/>
            </a:pPr>
            <a:r>
              <a:rPr lang="cs-CZ" sz="2900" b="1" dirty="0"/>
              <a:t>	</a:t>
            </a:r>
            <a:r>
              <a:rPr lang="cs-CZ" sz="2900" dirty="0" smtClean="0"/>
              <a:t>a) pokles systolického tlaku pod 90mmHg a/nebo</a:t>
            </a:r>
          </a:p>
          <a:p>
            <a:pPr marL="0" indent="0">
              <a:buNone/>
            </a:pPr>
            <a:r>
              <a:rPr lang="cs-CZ" sz="2900" dirty="0"/>
              <a:t>	</a:t>
            </a:r>
            <a:r>
              <a:rPr lang="cs-CZ" sz="2900" dirty="0" smtClean="0"/>
              <a:t>b) potřeba </a:t>
            </a:r>
            <a:r>
              <a:rPr lang="cs-CZ" sz="2900" dirty="0" err="1" smtClean="0"/>
              <a:t>vasopresorické</a:t>
            </a:r>
            <a:r>
              <a:rPr lang="cs-CZ" sz="2900" dirty="0" smtClean="0"/>
              <a:t> podpory	</a:t>
            </a:r>
            <a:endParaRPr lang="cs-CZ" sz="21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29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900" b="1" dirty="0"/>
              <a:t> </a:t>
            </a:r>
            <a:r>
              <a:rPr lang="cs-CZ" sz="2900" b="1" dirty="0" smtClean="0"/>
              <a:t>známky, které nesvědčí pro větší krevní ztrátu:</a:t>
            </a:r>
          </a:p>
          <a:p>
            <a:pPr marL="0" indent="0">
              <a:buNone/>
            </a:pPr>
            <a:r>
              <a:rPr lang="cs-CZ" sz="2900" dirty="0"/>
              <a:t>	</a:t>
            </a:r>
            <a:r>
              <a:rPr lang="cs-CZ" sz="2900" dirty="0" smtClean="0"/>
              <a:t>a) normální barva kůže a růžové spojivky</a:t>
            </a:r>
          </a:p>
          <a:p>
            <a:pPr marL="0" indent="0">
              <a:buNone/>
            </a:pPr>
            <a:r>
              <a:rPr lang="cs-CZ" sz="2900" dirty="0"/>
              <a:t>	</a:t>
            </a:r>
            <a:r>
              <a:rPr lang="cs-CZ" sz="2900" dirty="0" smtClean="0"/>
              <a:t>b) fyziologický kapilární návrat</a:t>
            </a:r>
          </a:p>
          <a:p>
            <a:pPr marL="0" indent="0">
              <a:buNone/>
            </a:pPr>
            <a:r>
              <a:rPr lang="cs-CZ" sz="2900" dirty="0"/>
              <a:t>	</a:t>
            </a:r>
            <a:r>
              <a:rPr lang="cs-CZ" sz="2900" dirty="0" smtClean="0"/>
              <a:t>c) pomalý a plný pulz (CAVE – vliv betablokátorů)</a:t>
            </a:r>
            <a:endParaRPr lang="cs-CZ" sz="2500" dirty="0" smtClean="0"/>
          </a:p>
          <a:p>
            <a:pPr marL="0" indent="0">
              <a:buNone/>
            </a:pPr>
            <a:endParaRPr lang="cs-CZ" sz="2900" b="1" dirty="0" smtClean="0"/>
          </a:p>
          <a:p>
            <a:pPr marL="0" indent="0">
              <a:buNone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3697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Masivní krvácení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b="1" dirty="0"/>
              <a:t>Krev cca 7% hmotnosti = orientačně 70ml/kg</a:t>
            </a: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endParaRPr lang="cs-CZ" altLang="cs-CZ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b="1" dirty="0"/>
              <a:t>Závažnost krevní ztráty:</a:t>
            </a:r>
          </a:p>
          <a:p>
            <a:pPr marL="1028700" lvl="1" indent="-571500">
              <a:buFont typeface="Calibri" pitchFamily="34" charset="0"/>
              <a:buAutoNum type="romanUcPeriod"/>
            </a:pPr>
            <a:r>
              <a:rPr lang="cs-CZ" altLang="cs-CZ" sz="2600" i="1" dirty="0"/>
              <a:t>stupeň do 15%</a:t>
            </a:r>
            <a:r>
              <a:rPr lang="cs-CZ" altLang="cs-CZ" sz="2600" i="1" dirty="0">
                <a:solidFill>
                  <a:schemeClr val="tx2"/>
                </a:solidFill>
              </a:rPr>
              <a:t>	</a:t>
            </a:r>
            <a:r>
              <a:rPr lang="cs-CZ" altLang="cs-CZ" sz="2600" i="1" dirty="0">
                <a:solidFill>
                  <a:srgbClr val="C00000"/>
                </a:solidFill>
              </a:rPr>
              <a:t>(tolerováno, minimum symptomů)</a:t>
            </a:r>
          </a:p>
          <a:p>
            <a:pPr marL="1028700" lvl="1" indent="-571500">
              <a:buFont typeface="Calibri" pitchFamily="34" charset="0"/>
              <a:buAutoNum type="romanUcPeriod"/>
            </a:pPr>
            <a:r>
              <a:rPr lang="cs-CZ" altLang="cs-CZ" sz="2600" i="1" dirty="0"/>
              <a:t>stupeň 15-30% </a:t>
            </a:r>
            <a:r>
              <a:rPr lang="cs-CZ" altLang="cs-CZ" sz="2600" i="1" dirty="0">
                <a:solidFill>
                  <a:schemeClr val="tx2"/>
                </a:solidFill>
              </a:rPr>
              <a:t>	</a:t>
            </a:r>
            <a:r>
              <a:rPr lang="cs-CZ" altLang="cs-CZ" sz="2600" i="1" dirty="0">
                <a:solidFill>
                  <a:srgbClr val="C00000"/>
                </a:solidFill>
              </a:rPr>
              <a:t>(tachykardie, stabilní krevní tlak)</a:t>
            </a:r>
          </a:p>
          <a:p>
            <a:pPr marL="1028700" lvl="1" indent="-571500">
              <a:buFont typeface="Calibri" pitchFamily="34" charset="0"/>
              <a:buAutoNum type="romanUcPeriod"/>
            </a:pPr>
            <a:r>
              <a:rPr lang="cs-CZ" altLang="cs-CZ" sz="2600" i="1" dirty="0"/>
              <a:t>stupeň 30-40% </a:t>
            </a:r>
            <a:r>
              <a:rPr lang="cs-CZ" altLang="cs-CZ" sz="2600" i="1" dirty="0">
                <a:solidFill>
                  <a:schemeClr val="tx2"/>
                </a:solidFill>
              </a:rPr>
              <a:t>	</a:t>
            </a:r>
            <a:r>
              <a:rPr lang="cs-CZ" altLang="cs-CZ" sz="2600" i="1" dirty="0">
                <a:solidFill>
                  <a:srgbClr val="C00000"/>
                </a:solidFill>
              </a:rPr>
              <a:t>(tachykardie, </a:t>
            </a:r>
            <a:r>
              <a:rPr lang="cs-CZ" altLang="cs-CZ" sz="2600" i="1" dirty="0" smtClean="0">
                <a:solidFill>
                  <a:srgbClr val="C00000"/>
                </a:solidFill>
              </a:rPr>
              <a:t>hypotenze)</a:t>
            </a:r>
            <a:endParaRPr lang="cs-CZ" altLang="cs-CZ" sz="2600" i="1" dirty="0">
              <a:solidFill>
                <a:srgbClr val="C00000"/>
              </a:solidFill>
            </a:endParaRPr>
          </a:p>
          <a:p>
            <a:pPr marL="1028700" lvl="1" indent="-571500">
              <a:buFont typeface="Calibri" pitchFamily="34" charset="0"/>
              <a:buAutoNum type="romanUcPeriod"/>
            </a:pPr>
            <a:r>
              <a:rPr lang="cs-CZ" altLang="cs-CZ" sz="2600" i="1" dirty="0"/>
              <a:t>stupeň nad 40% </a:t>
            </a:r>
            <a:r>
              <a:rPr lang="cs-CZ" altLang="cs-CZ" sz="2600" i="1" dirty="0">
                <a:solidFill>
                  <a:schemeClr val="tx2"/>
                </a:solidFill>
              </a:rPr>
              <a:t>	</a:t>
            </a:r>
            <a:r>
              <a:rPr lang="cs-CZ" altLang="cs-CZ" sz="2600" i="1" dirty="0">
                <a:solidFill>
                  <a:srgbClr val="C00000"/>
                </a:solidFill>
              </a:rPr>
              <a:t>(rozvinutý šok)</a:t>
            </a:r>
          </a:p>
          <a:p>
            <a:pPr marL="457200" lvl="1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689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FAST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 </a:t>
            </a:r>
            <a:r>
              <a:rPr lang="cs-CZ" sz="3000" b="1" dirty="0" err="1">
                <a:solidFill>
                  <a:srgbClr val="C00000"/>
                </a:solidFill>
              </a:rPr>
              <a:t>F</a:t>
            </a:r>
            <a:r>
              <a:rPr lang="cs-CZ" sz="3000" b="1" dirty="0" err="1"/>
              <a:t>ocused</a:t>
            </a:r>
            <a:r>
              <a:rPr lang="cs-CZ" sz="3000" b="1" dirty="0"/>
              <a:t> </a:t>
            </a:r>
            <a:r>
              <a:rPr lang="cs-CZ" sz="3000" b="1" dirty="0" err="1">
                <a:solidFill>
                  <a:srgbClr val="C00000"/>
                </a:solidFill>
              </a:rPr>
              <a:t>A</a:t>
            </a:r>
            <a:r>
              <a:rPr lang="cs-CZ" sz="3000" b="1" dirty="0" err="1"/>
              <a:t>ssessment</a:t>
            </a:r>
            <a:r>
              <a:rPr lang="cs-CZ" sz="3000" b="1" dirty="0"/>
              <a:t> </a:t>
            </a:r>
            <a:r>
              <a:rPr lang="cs-CZ" sz="3000" b="1" dirty="0" err="1"/>
              <a:t>with</a:t>
            </a:r>
            <a:r>
              <a:rPr lang="cs-CZ" sz="3000" b="1" dirty="0"/>
              <a:t> </a:t>
            </a:r>
            <a:r>
              <a:rPr lang="cs-CZ" sz="3000" b="1" dirty="0" err="1">
                <a:solidFill>
                  <a:srgbClr val="C00000"/>
                </a:solidFill>
              </a:rPr>
              <a:t>S</a:t>
            </a:r>
            <a:r>
              <a:rPr lang="cs-CZ" sz="3000" b="1" dirty="0" err="1"/>
              <a:t>onography</a:t>
            </a:r>
            <a:r>
              <a:rPr lang="cs-CZ" sz="3000" b="1" dirty="0"/>
              <a:t> </a:t>
            </a:r>
            <a:r>
              <a:rPr lang="cs-CZ" sz="3000" b="1" dirty="0" err="1"/>
              <a:t>for</a:t>
            </a:r>
            <a:r>
              <a:rPr lang="cs-CZ" sz="3000" b="1" dirty="0"/>
              <a:t> </a:t>
            </a:r>
            <a:r>
              <a:rPr lang="cs-CZ" sz="3000" b="1" dirty="0" smtClean="0">
                <a:solidFill>
                  <a:srgbClr val="C00000"/>
                </a:solidFill>
              </a:rPr>
              <a:t>T</a:t>
            </a:r>
            <a:r>
              <a:rPr lang="cs-CZ" sz="3000" b="1" dirty="0" smtClean="0"/>
              <a:t>rauma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 volná tekutina v dutině břišní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 stav parenchymatózních orgánů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 volná tekutina v pohrudniční dutině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 PNO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 srdeční tamponáda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 marL="0" indent="0">
              <a:buNone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861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cs-CZ" dirty="0" smtClean="0">
              <a:effectLst/>
            </a:endParaRPr>
          </a:p>
          <a:p>
            <a:pPr marL="0" indent="0" algn="ctr">
              <a:buNone/>
            </a:pPr>
            <a:r>
              <a:rPr lang="en-US" dirty="0" smtClean="0">
                <a:effectLst/>
              </a:rPr>
              <a:t>"When I can provide better care in the field with limited resources than my children and I received at the primary facility, there is something wrong with the system and the system has to be changed."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0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ek\Desktop\ARO\foto a video\bodné poranění\DSCN2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93551"/>
            <a:ext cx="9089678" cy="605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2076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353557"/>
            <a:ext cx="4487466" cy="31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Volumosubstituce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75252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 musí být zahájena společně s diagnostikou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/>
              <a:t> </a:t>
            </a:r>
            <a:r>
              <a:rPr lang="cs-CZ" sz="3000" b="1" dirty="0" smtClean="0"/>
              <a:t>předpokladem je zajištění adekvátních vstupů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 smtClean="0"/>
              <a:t> 2 </a:t>
            </a:r>
            <a:r>
              <a:rPr lang="cs-CZ" sz="2600" dirty="0" err="1" smtClean="0"/>
              <a:t>vysokoprůtokové</a:t>
            </a:r>
            <a:r>
              <a:rPr lang="cs-CZ" sz="2600" dirty="0" smtClean="0"/>
              <a:t> periferní kanyly (min. 16G)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alternativou je </a:t>
            </a:r>
            <a:r>
              <a:rPr lang="cs-CZ" sz="2600" dirty="0" err="1" smtClean="0"/>
              <a:t>intraoseální</a:t>
            </a:r>
            <a:r>
              <a:rPr lang="cs-CZ" sz="2600" dirty="0" smtClean="0"/>
              <a:t> přístup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zajištění CŽK není indikováno (čas, riziko komplikací)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 náhradní roztoky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krystaloidy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koloidy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/>
              <a:t> </a:t>
            </a:r>
            <a:r>
              <a:rPr lang="cs-CZ" sz="3000" b="1" dirty="0" smtClean="0"/>
              <a:t>0 </a:t>
            </a:r>
            <a:r>
              <a:rPr lang="cs-CZ" sz="3000" b="1" dirty="0" err="1" smtClean="0"/>
              <a:t>Rh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neg</a:t>
            </a:r>
            <a:r>
              <a:rPr lang="cs-CZ" sz="3000" b="1" dirty="0" smtClean="0"/>
              <a:t>. krev při známkách </a:t>
            </a:r>
            <a:r>
              <a:rPr lang="cs-CZ" sz="3000" b="1" dirty="0" err="1" smtClean="0"/>
              <a:t>exsangvinace</a:t>
            </a:r>
            <a:endParaRPr lang="cs-CZ" sz="3000" b="1" dirty="0" smtClean="0"/>
          </a:p>
          <a:p>
            <a:pPr marL="0" indent="0">
              <a:buNone/>
            </a:pPr>
            <a:endParaRPr lang="cs-CZ" sz="3000" b="1" dirty="0" smtClean="0"/>
          </a:p>
          <a:p>
            <a:pPr marL="0" indent="0">
              <a:buNone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855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7457"/>
            <a:ext cx="8229600" cy="1143000"/>
          </a:xfrm>
        </p:spPr>
        <p:txBody>
          <a:bodyPr/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Intraoseální</a:t>
            </a:r>
            <a:r>
              <a:rPr lang="cs-CZ" sz="5400" b="1" dirty="0" smtClean="0">
                <a:solidFill>
                  <a:srgbClr val="C00000"/>
                </a:solidFill>
              </a:rPr>
              <a:t> přístup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980728"/>
            <a:ext cx="835292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 err="1" smtClean="0"/>
              <a:t>alterantiva</a:t>
            </a:r>
            <a:r>
              <a:rPr lang="cs-CZ" sz="2800" b="1" dirty="0" smtClean="0"/>
              <a:t> k zajištění centrálního žilního systému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 smtClean="0"/>
              <a:t>farmakoterapie, infuzní terapie, odběry</a:t>
            </a:r>
          </a:p>
          <a:p>
            <a:pPr lvl="1">
              <a:buFont typeface="Wingdings" pitchFamily="2" charset="2"/>
              <a:buChar char="Ø"/>
            </a:pPr>
            <a:r>
              <a:rPr lang="cs-CZ" sz="2400" dirty="0" smtClean="0"/>
              <a:t> průtok až 6000ml/hod.</a:t>
            </a:r>
          </a:p>
          <a:p>
            <a:pPr lvl="1">
              <a:buFont typeface="Wingdings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všechny léky v identické dávce </a:t>
            </a:r>
          </a:p>
          <a:p>
            <a:pPr marL="0" indent="0">
              <a:buNone/>
            </a:pPr>
            <a:r>
              <a:rPr lang="cs-CZ" sz="2800" b="1" i="1" dirty="0" smtClean="0">
                <a:solidFill>
                  <a:srgbClr val="C00000"/>
                </a:solidFill>
              </a:rPr>
              <a:t>a) nastřelovací:                  b) navrtávané:</a:t>
            </a:r>
            <a:r>
              <a:rPr lang="cs-CZ" sz="2800" b="1" dirty="0" smtClean="0">
                <a:solidFill>
                  <a:schemeClr val="tx2"/>
                </a:solidFill>
              </a:rPr>
              <a:t>                </a:t>
            </a:r>
          </a:p>
        </p:txBody>
      </p:sp>
      <p:pic>
        <p:nvPicPr>
          <p:cNvPr id="5" name="Picture 4" descr="Vidacare-0333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86181"/>
            <a:ext cx="2438400" cy="3048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62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3867"/>
            <a:ext cx="3398912" cy="233031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609600"/>
            <a:ext cx="2549525" cy="2270125"/>
          </a:xfrm>
          <a:prstGeom prst="rect">
            <a:avLst/>
          </a:prstGeom>
          <a:noFill/>
          <a:ln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629538"/>
            <a:ext cx="2500511" cy="2274445"/>
          </a:xfrm>
          <a:prstGeom prst="rect">
            <a:avLst/>
          </a:prstGeom>
          <a:noFill/>
          <a:ln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34" y="609600"/>
            <a:ext cx="2561265" cy="229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09949"/>
            <a:ext cx="2549525" cy="225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09950"/>
            <a:ext cx="2500511" cy="226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35" y="3409949"/>
            <a:ext cx="2561264" cy="225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Volumosubstituce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4" cy="475252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sz="29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100" b="1" dirty="0" smtClean="0"/>
              <a:t>zajištění </a:t>
            </a:r>
            <a:r>
              <a:rPr lang="cs-CZ" sz="3100" b="1" dirty="0" smtClean="0"/>
              <a:t>vstupů a substituce cirkulujícího objemu nesmí vést k oddálení diagnostiky nebo urgentní operace !!!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1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100" b="1" dirty="0" smtClean="0"/>
              <a:t>normalizace </a:t>
            </a:r>
            <a:r>
              <a:rPr lang="cs-CZ" sz="3100" b="1" dirty="0" err="1" smtClean="0"/>
              <a:t>makrohemodynamiky</a:t>
            </a:r>
            <a:r>
              <a:rPr lang="cs-CZ" sz="3100" b="1" dirty="0" smtClean="0"/>
              <a:t> před chirurgickým ošetřením zdroje není indikovaná </a:t>
            </a:r>
            <a:r>
              <a:rPr lang="cs-CZ" sz="3100" b="1" dirty="0" smtClean="0"/>
              <a:t>!!!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1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100" b="1" dirty="0" smtClean="0"/>
              <a:t>cílová </a:t>
            </a:r>
            <a:r>
              <a:rPr lang="cs-CZ" sz="3100" b="1" dirty="0" smtClean="0"/>
              <a:t>STK u pacientů bez </a:t>
            </a:r>
            <a:r>
              <a:rPr lang="cs-CZ" sz="3100" b="1" dirty="0" err="1" smtClean="0"/>
              <a:t>kraniotraumatu</a:t>
            </a:r>
            <a:r>
              <a:rPr lang="cs-CZ" sz="3100" b="1" dirty="0" smtClean="0"/>
              <a:t>  </a:t>
            </a:r>
            <a:r>
              <a:rPr lang="cs-CZ" sz="3100" b="1" dirty="0" smtClean="0"/>
              <a:t>je </a:t>
            </a:r>
            <a:r>
              <a:rPr lang="cs-CZ" sz="3100" b="1" dirty="0" smtClean="0">
                <a:solidFill>
                  <a:srgbClr val="C00000"/>
                </a:solidFill>
              </a:rPr>
              <a:t>80-100mmHg</a:t>
            </a:r>
            <a:r>
              <a:rPr lang="cs-CZ" sz="3100" b="1" dirty="0" smtClean="0"/>
              <a:t> </a:t>
            </a:r>
            <a:endParaRPr lang="cs-CZ" sz="31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 marL="0" indent="0">
              <a:buNone/>
            </a:pPr>
            <a:endParaRPr lang="cs-CZ" sz="3000" b="1" dirty="0" smtClean="0"/>
          </a:p>
          <a:p>
            <a:pPr marL="0" indent="0">
              <a:buNone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173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C00000"/>
                </a:solidFill>
              </a:rPr>
              <a:t>O</a:t>
            </a:r>
            <a:r>
              <a:rPr lang="cs-CZ" sz="5400" b="1" dirty="0" smtClean="0">
                <a:solidFill>
                  <a:srgbClr val="C00000"/>
                </a:solidFill>
              </a:rPr>
              <a:t>šetření krvácení na UP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4" cy="5229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zevní krvácení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stlačení cévy v ráně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komprese tlakového bodu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smtClean="0"/>
              <a:t>naložení tlakového obvazu či přiložení škrtidla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naložení </a:t>
            </a:r>
            <a:r>
              <a:rPr lang="cs-CZ" sz="3000" b="1" dirty="0" smtClean="0"/>
              <a:t>pánevního pásu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err="1" smtClean="0"/>
              <a:t>suspicium</a:t>
            </a:r>
            <a:r>
              <a:rPr lang="cs-CZ" sz="2600" dirty="0" smtClean="0"/>
              <a:t> na fr. pánevního kruhu (anamnéza, vyšetření)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 smtClean="0"/>
              <a:t>trakce </a:t>
            </a:r>
            <a:r>
              <a:rPr lang="cs-CZ" sz="3000" b="1" dirty="0"/>
              <a:t>a imobilizace končetin </a:t>
            </a:r>
            <a:endParaRPr lang="cs-CZ" sz="30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 err="1"/>
              <a:t>suspicium</a:t>
            </a:r>
            <a:r>
              <a:rPr lang="cs-CZ" sz="2600" dirty="0"/>
              <a:t> na fr. </a:t>
            </a:r>
            <a:r>
              <a:rPr lang="cs-CZ" sz="2600" dirty="0" smtClean="0"/>
              <a:t>dlouhých kostí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000" b="1" dirty="0" smtClean="0"/>
          </a:p>
          <a:p>
            <a:pPr marL="0" indent="0">
              <a:buNone/>
            </a:pPr>
            <a:endParaRPr lang="cs-CZ" sz="3000" b="1" dirty="0" smtClean="0"/>
          </a:p>
          <a:p>
            <a:pPr marL="0" indent="0">
              <a:buNone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  <p:pic>
        <p:nvPicPr>
          <p:cNvPr id="4" name="Picture 5" descr="C:\Users\Lenovo\Desktop\t-p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21163"/>
            <a:ext cx="38528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ek\Desktop\ARO\foto a video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17100" cy="56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ek\Desktop\ARO\foto a video\ct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7800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Disability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628775"/>
            <a:ext cx="8856662" cy="4752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3000" b="1" dirty="0" smtClean="0"/>
              <a:t>při vyšetření se zaměřujeme na: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1.	stav vědomí </a:t>
            </a:r>
            <a:r>
              <a:rPr lang="cs-CZ" sz="2600" dirty="0" smtClean="0"/>
              <a:t>(kvantitativní, kvalitativní porucha)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2.	velikost zornice a fotoreakce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/>
              <a:t>	</a:t>
            </a:r>
            <a:r>
              <a:rPr lang="cs-CZ" sz="3000" dirty="0" smtClean="0"/>
              <a:t>3.	potencionální poranění páteře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30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3000" b="1" dirty="0" smtClean="0"/>
              <a:t>Glasgow </a:t>
            </a:r>
            <a:r>
              <a:rPr lang="cs-CZ" sz="3000" b="1" dirty="0" err="1" smtClean="0"/>
              <a:t>Coma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Scale</a:t>
            </a:r>
            <a:r>
              <a:rPr lang="cs-CZ" sz="3000" b="1" dirty="0" smtClean="0"/>
              <a:t> (GCS)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245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Zásady péče o traumatizované pacienty 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556792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4000" b="1" dirty="0" smtClean="0"/>
              <a:t> </a:t>
            </a:r>
            <a:r>
              <a:rPr lang="cs-CZ" sz="3600" b="1" dirty="0" smtClean="0"/>
              <a:t>organizovaná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6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 smtClean="0"/>
              <a:t> </a:t>
            </a:r>
            <a:r>
              <a:rPr lang="cs-CZ" sz="3600" b="1" dirty="0" err="1" smtClean="0"/>
              <a:t>protokolizovaná</a:t>
            </a:r>
            <a:endParaRPr lang="cs-CZ" sz="36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36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 smtClean="0"/>
              <a:t> multidisciplinární 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7834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Disability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628775"/>
            <a:ext cx="8856662" cy="4752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3000" b="1" dirty="0" smtClean="0"/>
              <a:t>při vyšetření se zaměřujeme na: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1.	stav vědomí </a:t>
            </a:r>
            <a:r>
              <a:rPr lang="cs-CZ" sz="2600" dirty="0" smtClean="0"/>
              <a:t>(kvantitativní, kvalitativní porucha)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 smtClean="0"/>
              <a:t>	2.	velikost zornice a fotoreakce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dirty="0"/>
              <a:t>	</a:t>
            </a:r>
            <a:r>
              <a:rPr lang="cs-CZ" sz="3000" dirty="0" smtClean="0"/>
              <a:t>3.	potencionální poranění páteře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3000" b="1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3000" b="1" dirty="0" smtClean="0"/>
              <a:t>Glasgow </a:t>
            </a:r>
            <a:r>
              <a:rPr lang="cs-CZ" sz="3000" b="1" dirty="0" err="1" smtClean="0"/>
              <a:t>Coma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Scale</a:t>
            </a:r>
            <a:r>
              <a:rPr lang="cs-CZ" sz="3000" b="1" dirty="0" smtClean="0"/>
              <a:t> (GCS)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221163"/>
            <a:ext cx="86820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5400" b="1" smtClean="0">
                <a:solidFill>
                  <a:srgbClr val="C00000"/>
                </a:solidFill>
              </a:rPr>
              <a:t>Exposure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628775"/>
            <a:ext cx="8856662" cy="47529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detailní vyšetření (od hlavy k patě, zepředu i zezadu)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aktivní ohřev jako prevence hypotermie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500" dirty="0"/>
              <a:t> </a:t>
            </a:r>
            <a:r>
              <a:rPr lang="cs-CZ" sz="2500" dirty="0" smtClean="0"/>
              <a:t>externí ohřívání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500" dirty="0"/>
              <a:t> </a:t>
            </a:r>
            <a:r>
              <a:rPr lang="cs-CZ" sz="2500" dirty="0" smtClean="0"/>
              <a:t>teplé roztoky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900" b="1" dirty="0" smtClean="0"/>
              <a:t> log-</a:t>
            </a:r>
            <a:r>
              <a:rPr lang="cs-CZ" sz="2900" b="1" dirty="0" err="1" smtClean="0"/>
              <a:t>roll</a:t>
            </a:r>
            <a:endParaRPr lang="cs-CZ" sz="2900" b="1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600" dirty="0"/>
              <a:t> </a:t>
            </a:r>
            <a:r>
              <a:rPr lang="cs-CZ" sz="2600" dirty="0" smtClean="0"/>
              <a:t>přetočení na bok o 90°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600" dirty="0"/>
              <a:t> </a:t>
            </a:r>
            <a:r>
              <a:rPr lang="cs-CZ" sz="2600" dirty="0" smtClean="0"/>
              <a:t>zachování osy těla bez rotace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600" dirty="0"/>
              <a:t> </a:t>
            </a:r>
            <a:r>
              <a:rPr lang="cs-CZ" sz="2600" dirty="0" smtClean="0"/>
              <a:t>ke správnému provedení jsou třeba 4 osoby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30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30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000" i="1" dirty="0" smtClean="0"/>
              <a:t>	</a:t>
            </a:r>
            <a:r>
              <a:rPr lang="cs-CZ" sz="3000" b="1" dirty="0" smtClean="0"/>
              <a:t>	</a:t>
            </a:r>
          </a:p>
        </p:txBody>
      </p:sp>
      <p:pic>
        <p:nvPicPr>
          <p:cNvPr id="53252" name="Picture 4" descr="C:\Users\Lenovo\Desktop\stock-vector-log-roll-method-cervical-spine-transfer-102264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0" t="24123" b="43346"/>
          <a:stretch>
            <a:fillRect/>
          </a:stretch>
        </p:blipFill>
        <p:spPr bwMode="auto">
          <a:xfrm>
            <a:off x="1116013" y="4922838"/>
            <a:ext cx="2951162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C:\Users\Lenovo\Desktop\stock-vector-log-roll-method-cervical-spine-transfer-102264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4" r="51616" b="22913"/>
          <a:stretch>
            <a:fillRect/>
          </a:stretch>
        </p:blipFill>
        <p:spPr bwMode="auto">
          <a:xfrm>
            <a:off x="5076825" y="4941888"/>
            <a:ext cx="29273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8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>
                <a:solidFill>
                  <a:srgbClr val="C00000"/>
                </a:solidFill>
              </a:rPr>
              <a:t>Život zachraňující výkony na UP</a:t>
            </a:r>
            <a:endParaRPr lang="cs-CZ" sz="48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punkce tenzního PNO či masivního </a:t>
            </a:r>
            <a:r>
              <a:rPr lang="cs-CZ" sz="2800" dirty="0" err="1"/>
              <a:t>hemothoraxu</a:t>
            </a:r>
            <a:endParaRPr lang="cs-CZ" sz="2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punkce </a:t>
            </a:r>
            <a:r>
              <a:rPr lang="cs-CZ" sz="2800" dirty="0" err="1"/>
              <a:t>hemodynamicky</a:t>
            </a:r>
            <a:r>
              <a:rPr lang="cs-CZ" sz="2800" dirty="0"/>
              <a:t> významného </a:t>
            </a:r>
            <a:r>
              <a:rPr lang="cs-CZ" sz="2800" dirty="0" err="1"/>
              <a:t>hemoperikardu</a:t>
            </a:r>
            <a:endParaRPr lang="cs-CZ" sz="2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naložení pánevního pásu při podezření na zlomeninu pánevního kruhu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trakce a imobilizace končetin pneumatickou dlahou při podezření na zlomeniny dlouhých kostí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ošetření masivního zevního krvácení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 err="1"/>
              <a:t>koniotomie</a:t>
            </a:r>
            <a:r>
              <a:rPr lang="cs-CZ" sz="2800" dirty="0"/>
              <a:t> při nemožnosti zajištění DC supra či </a:t>
            </a:r>
            <a:r>
              <a:rPr lang="cs-CZ" sz="2800" dirty="0" err="1"/>
              <a:t>infraglotickými</a:t>
            </a:r>
            <a:r>
              <a:rPr lang="cs-CZ" sz="2800" dirty="0"/>
              <a:t> pomůckami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26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Radiodiagnostika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8531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b="1" dirty="0" smtClean="0"/>
              <a:t>tradiční vyšetření dle konceptu ATLS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/>
              <a:t> předozadní snímek hrudníku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 smtClean="0"/>
              <a:t> předozadní </a:t>
            </a:r>
            <a:r>
              <a:rPr lang="cs-CZ" sz="2400" dirty="0"/>
              <a:t>snímek pánve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 smtClean="0"/>
              <a:t> předozadní </a:t>
            </a:r>
            <a:r>
              <a:rPr lang="cs-CZ" sz="2400" dirty="0"/>
              <a:t>a boční snímek C páteře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 smtClean="0"/>
              <a:t>v současnosti je rutinně prováděno spirální CT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err="1" smtClean="0"/>
              <a:t>timing</a:t>
            </a:r>
            <a:r>
              <a:rPr lang="cs-CZ" sz="2400" dirty="0" smtClean="0"/>
              <a:t> vyšetření je přísně individuální; jak se zachováte?</a:t>
            </a:r>
          </a:p>
          <a:p>
            <a:pPr marL="914400" lvl="1" indent="-457200">
              <a:buFont typeface="+mj-lt"/>
              <a:buAutoNum type="alphaLcParenR"/>
            </a:pPr>
            <a:r>
              <a:rPr lang="cs-CZ" sz="2400" i="1" dirty="0" err="1" smtClean="0"/>
              <a:t>fluidoperitoneum</a:t>
            </a:r>
            <a:r>
              <a:rPr lang="cs-CZ" sz="2400" i="1" dirty="0" smtClean="0"/>
              <a:t> a/nebo </a:t>
            </a:r>
            <a:r>
              <a:rPr lang="cs-CZ" sz="2400" i="1" dirty="0" err="1" smtClean="0"/>
              <a:t>fluidothorax</a:t>
            </a:r>
            <a:r>
              <a:rPr lang="cs-CZ" sz="2400" i="1" dirty="0" smtClean="0"/>
              <a:t> + </a:t>
            </a:r>
            <a:r>
              <a:rPr lang="cs-CZ" sz="2400" i="1" dirty="0" err="1" smtClean="0"/>
              <a:t>instabilita</a:t>
            </a:r>
            <a:r>
              <a:rPr lang="cs-CZ" sz="2400" i="1" dirty="0" smtClean="0"/>
              <a:t> oběhu</a:t>
            </a:r>
          </a:p>
          <a:p>
            <a:pPr marL="914400" lvl="1" indent="-457200">
              <a:buFont typeface="+mj-lt"/>
              <a:buAutoNum type="alphaLcParenR"/>
            </a:pPr>
            <a:r>
              <a:rPr lang="cs-CZ" sz="2400" i="1" dirty="0" err="1"/>
              <a:t>fluidoperitoneum</a:t>
            </a:r>
            <a:r>
              <a:rPr lang="cs-CZ" sz="2400" i="1" dirty="0"/>
              <a:t> a/nebo </a:t>
            </a:r>
            <a:r>
              <a:rPr lang="cs-CZ" sz="2400" i="1" dirty="0" err="1"/>
              <a:t>fluidothorax</a:t>
            </a:r>
            <a:r>
              <a:rPr lang="cs-CZ" sz="2400" i="1" dirty="0"/>
              <a:t> + </a:t>
            </a:r>
            <a:r>
              <a:rPr lang="cs-CZ" sz="2400" i="1" dirty="0" smtClean="0"/>
              <a:t>stabilní oběh</a:t>
            </a:r>
          </a:p>
          <a:p>
            <a:pPr marL="914400" lvl="1" indent="-457200">
              <a:buFont typeface="+mj-lt"/>
              <a:buAutoNum type="alphaLcParenR"/>
            </a:pPr>
            <a:r>
              <a:rPr lang="cs-CZ" sz="2400" i="1" dirty="0" smtClean="0"/>
              <a:t>bez nálezu volné tekutiny + </a:t>
            </a:r>
            <a:r>
              <a:rPr lang="cs-CZ" sz="2400" i="1" dirty="0" err="1"/>
              <a:t>instabilita</a:t>
            </a:r>
            <a:r>
              <a:rPr lang="cs-CZ" sz="2400" i="1" dirty="0"/>
              <a:t> oběhu</a:t>
            </a:r>
          </a:p>
          <a:p>
            <a:pPr marL="914400" lvl="1" indent="-457200">
              <a:buFont typeface="+mj-lt"/>
              <a:buAutoNum type="alphaLcParenR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379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Urgentní zákroky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8531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b="1" dirty="0" smtClean="0"/>
              <a:t>tzv. koncept </a:t>
            </a:r>
            <a:r>
              <a:rPr lang="cs-CZ" sz="2800" b="1" dirty="0" err="1" smtClean="0"/>
              <a:t>damage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control</a:t>
            </a:r>
            <a:r>
              <a:rPr lang="cs-CZ" sz="2800" b="1" dirty="0" smtClean="0"/>
              <a:t> (tzn. kontrola poškození)</a:t>
            </a:r>
          </a:p>
          <a:p>
            <a:pPr marL="742950" lvl="2" indent="-342900">
              <a:buFont typeface="Wingdings" panose="05000000000000000000" pitchFamily="2" charset="2"/>
              <a:buChar char="Ø"/>
            </a:pPr>
            <a:r>
              <a:rPr lang="cs-CZ" dirty="0"/>
              <a:t>rychlá intervence za probíhající resuscitace, která je  zaměřena na efektivní kontrolu zdroje/zdrojů krvácení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 err="1" smtClean="0"/>
              <a:t>damage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control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surgery</a:t>
            </a:r>
            <a:endParaRPr lang="cs-CZ" sz="2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laparotomie, </a:t>
            </a:r>
            <a:r>
              <a:rPr lang="cs-CZ" sz="2400" dirty="0" err="1" smtClean="0"/>
              <a:t>thorakotomie</a:t>
            </a:r>
            <a:r>
              <a:rPr lang="cs-CZ" sz="2400" dirty="0" smtClean="0"/>
              <a:t>, DEKA, komorová drenáž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b="1" dirty="0" err="1" smtClean="0"/>
              <a:t>damage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control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angiography</a:t>
            </a:r>
            <a:endParaRPr lang="cs-CZ" sz="2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err="1" smtClean="0"/>
              <a:t>embolizační</a:t>
            </a:r>
            <a:r>
              <a:rPr lang="cs-CZ" sz="2400" dirty="0" smtClean="0"/>
              <a:t> výkony intervenční radiologie</a:t>
            </a:r>
          </a:p>
          <a:p>
            <a:pPr marL="457200" lvl="1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427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>
                <a:solidFill>
                  <a:srgbClr val="C00000"/>
                </a:solidFill>
              </a:rPr>
              <a:t>Život ohrožující krvácení (ŽOK)</a:t>
            </a:r>
            <a:endParaRPr lang="cs-CZ" sz="48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ŽOK je příčinou 50% všech úmrtí u traumat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možné definice ŽOK: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 smtClean="0"/>
              <a:t>  ztráta </a:t>
            </a:r>
            <a:r>
              <a:rPr lang="cs-CZ" sz="2400" dirty="0"/>
              <a:t>celého cirkulujícího objemu krve během 24 </a:t>
            </a:r>
            <a:r>
              <a:rPr lang="cs-CZ" sz="2400" dirty="0" smtClean="0"/>
              <a:t>hod.</a:t>
            </a:r>
          </a:p>
          <a:p>
            <a:pPr marL="457200" lvl="1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(ekvivalentem je podání 10 TU EBR u dospělého pacienta)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 ztráta </a:t>
            </a:r>
            <a:r>
              <a:rPr lang="cs-CZ" sz="2400" dirty="0"/>
              <a:t>50% cirkulujícího objemu krve během 3 </a:t>
            </a:r>
            <a:r>
              <a:rPr lang="cs-CZ" sz="2400" dirty="0" smtClean="0"/>
              <a:t>hod.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 pokračující </a:t>
            </a:r>
            <a:r>
              <a:rPr lang="cs-CZ" sz="2400" dirty="0"/>
              <a:t>krevní ztráta přesahující 150ml/min</a:t>
            </a:r>
            <a:r>
              <a:rPr lang="cs-CZ" sz="2400" dirty="0" smtClean="0"/>
              <a:t>.</a:t>
            </a:r>
          </a:p>
          <a:p>
            <a:pPr marL="457200" lvl="1" indent="0">
              <a:buNone/>
            </a:pPr>
            <a:endParaRPr lang="cs-CZ" sz="2400" dirty="0"/>
          </a:p>
          <a:p>
            <a:pPr lvl="1"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82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Vznik a rozvoj ŽOK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514350" indent="-514350">
              <a:buFont typeface="+mj-lt"/>
              <a:buAutoNum type="alphaLcParenR"/>
            </a:pPr>
            <a:r>
              <a:rPr lang="cs-CZ" b="1" dirty="0" smtClean="0"/>
              <a:t>tzv. chirurgická složka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cs-CZ" dirty="0" err="1" smtClean="0"/>
              <a:t>ošetřitelný</a:t>
            </a:r>
            <a:r>
              <a:rPr lang="cs-CZ" dirty="0" smtClean="0"/>
              <a:t> zdroj krvácení</a:t>
            </a:r>
          </a:p>
          <a:p>
            <a:pPr marL="514350" indent="-514350">
              <a:buFont typeface="+mj-lt"/>
              <a:buAutoNum type="alphaLcParenR"/>
            </a:pPr>
            <a:r>
              <a:rPr lang="cs-CZ" b="1" dirty="0" err="1" smtClean="0"/>
              <a:t>koagulopatie</a:t>
            </a:r>
            <a:endParaRPr lang="cs-CZ" b="1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cs-CZ" dirty="0" smtClean="0"/>
              <a:t>porucha krevní srážlivosti během pokračující krevní ztráty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cs-CZ" dirty="0" smtClean="0"/>
              <a:t>prokazatelná u cca 35% všech těžkých traumat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cs-CZ" dirty="0" smtClean="0"/>
              <a:t>incidence roste s tíží </a:t>
            </a:r>
            <a:r>
              <a:rPr lang="cs-CZ" dirty="0" err="1" smtClean="0"/>
              <a:t>polytraumatu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7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17" y="1366183"/>
            <a:ext cx="61206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solidFill>
                  <a:srgbClr val="C00000"/>
                </a:solidFill>
              </a:rPr>
              <a:t>Vznik a rozvoj </a:t>
            </a:r>
            <a:r>
              <a:rPr lang="cs-CZ" sz="5400" b="1" dirty="0" err="1" smtClean="0">
                <a:solidFill>
                  <a:srgbClr val="C00000"/>
                </a:solidFill>
              </a:rPr>
              <a:t>koagulopatie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tzv. smrtící trias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909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Vznik a rozvoj </a:t>
            </a:r>
            <a:r>
              <a:rPr lang="cs-CZ" b="1" dirty="0" err="1">
                <a:solidFill>
                  <a:srgbClr val="C00000"/>
                </a:solidFill>
              </a:rPr>
              <a:t>koagulopatie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 smtClean="0"/>
              <a:t> </a:t>
            </a:r>
            <a:r>
              <a:rPr lang="cs-CZ" sz="3600" b="1" dirty="0" err="1" smtClean="0"/>
              <a:t>diluce</a:t>
            </a:r>
            <a:endParaRPr lang="cs-CZ" sz="36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 smtClean="0"/>
              <a:t> anémie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 smtClean="0"/>
              <a:t> hypotermie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 smtClean="0"/>
              <a:t> acidóza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/>
              <a:t> </a:t>
            </a:r>
            <a:r>
              <a:rPr lang="cs-CZ" sz="3600" b="1" dirty="0" smtClean="0"/>
              <a:t>aktivovaný protein C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0406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Hypotermie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každý pokles teploty o 1°C snižuje účinnost </a:t>
            </a:r>
            <a:r>
              <a:rPr lang="cs-CZ" b="1" dirty="0" err="1" smtClean="0"/>
              <a:t>hemokoagulace</a:t>
            </a:r>
            <a:r>
              <a:rPr lang="cs-CZ" b="1" dirty="0" smtClean="0"/>
              <a:t> o 10%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TT </a:t>
            </a:r>
            <a:r>
              <a:rPr lang="cs-CZ" b="1" dirty="0" smtClean="0">
                <a:latin typeface="Calibri"/>
              </a:rPr>
              <a:t>≥ 34°C	</a:t>
            </a:r>
            <a:r>
              <a:rPr lang="cs-CZ" dirty="0" smtClean="0">
                <a:latin typeface="Calibri"/>
              </a:rPr>
              <a:t>negativní vliv na </a:t>
            </a:r>
            <a:r>
              <a:rPr lang="cs-CZ" dirty="0" err="1" smtClean="0">
                <a:latin typeface="Calibri"/>
              </a:rPr>
              <a:t>fci</a:t>
            </a:r>
            <a:r>
              <a:rPr lang="cs-CZ" dirty="0" smtClean="0">
                <a:latin typeface="Calibri"/>
              </a:rPr>
              <a:t>. trombocytů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>
                <a:latin typeface="Calibri"/>
              </a:rPr>
              <a:t>TT &lt; 34°C	</a:t>
            </a:r>
            <a:r>
              <a:rPr lang="cs-CZ" dirty="0" smtClean="0"/>
              <a:t>negativní </a:t>
            </a:r>
            <a:r>
              <a:rPr lang="cs-CZ" dirty="0"/>
              <a:t>vliv </a:t>
            </a:r>
            <a:r>
              <a:rPr lang="cs-CZ" dirty="0" smtClean="0"/>
              <a:t>na </a:t>
            </a:r>
            <a:r>
              <a:rPr lang="cs-CZ" dirty="0" err="1" smtClean="0"/>
              <a:t>fci</a:t>
            </a:r>
            <a:r>
              <a:rPr lang="cs-CZ" dirty="0" smtClean="0"/>
              <a:t>. koagulačních 			faktorů, aktivace </a:t>
            </a:r>
            <a:r>
              <a:rPr lang="cs-CZ" dirty="0" err="1" smtClean="0"/>
              <a:t>fibrinolýzy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 smtClean="0"/>
              <a:t>negativní vliv na cirkulaci, </a:t>
            </a:r>
            <a:r>
              <a:rPr lang="cs-CZ" b="1" dirty="0" err="1" smtClean="0"/>
              <a:t>oxygenaci</a:t>
            </a:r>
            <a:r>
              <a:rPr lang="cs-CZ" b="1" dirty="0" smtClean="0"/>
              <a:t> a imunitu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238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err="1" smtClean="0">
                <a:solidFill>
                  <a:srgbClr val="C00000"/>
                </a:solidFill>
              </a:rPr>
              <a:t>Polytrauma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3400" b="1" dirty="0" smtClean="0"/>
              <a:t>Současné poranění </a:t>
            </a:r>
            <a:r>
              <a:rPr lang="cs-CZ" sz="3400" b="1" dirty="0"/>
              <a:t>nejméně dvou tělesných </a:t>
            </a:r>
            <a:r>
              <a:rPr lang="cs-CZ" sz="3400" b="1" dirty="0" smtClean="0"/>
              <a:t>systémů, </a:t>
            </a:r>
            <a:r>
              <a:rPr lang="cs-CZ" sz="3400" b="1" dirty="0"/>
              <a:t>z nichž </a:t>
            </a:r>
            <a:r>
              <a:rPr lang="cs-CZ" sz="3400" b="1" dirty="0" smtClean="0"/>
              <a:t>postižení alespoň </a:t>
            </a:r>
            <a:r>
              <a:rPr lang="cs-CZ" sz="3400" b="1" dirty="0"/>
              <a:t>jedno z </a:t>
            </a:r>
            <a:r>
              <a:rPr lang="cs-CZ" sz="3400" b="1" dirty="0" smtClean="0"/>
              <a:t>nich,  nebo jejich vzájemná kombinace, vede k bezprostřednímu ohrožení základních životních funkcí.</a:t>
            </a: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42732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Základní životní funkce ?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cs-CZ" sz="4800" b="1" dirty="0" smtClean="0"/>
              <a:t>...				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cs-CZ" sz="4800" b="1" dirty="0" smtClean="0"/>
              <a:t>...				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cs-CZ" sz="4800" b="1" dirty="0" smtClean="0"/>
              <a:t>...				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cs-CZ" sz="4800" b="1" dirty="0" smtClean="0"/>
              <a:t>...</a:t>
            </a:r>
            <a:r>
              <a:rPr lang="cs-CZ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07826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48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36327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 smtClean="0"/>
              <a:t>Protokol </a:t>
            </a:r>
            <a:r>
              <a:rPr lang="cs-CZ" sz="2800" dirty="0"/>
              <a:t>léčby traumatizovaných pacientů vydávaných od r.1980 Americkou chirurgickou společností (ACS</a:t>
            </a:r>
            <a:r>
              <a:rPr lang="cs-CZ" sz="2800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Snadno zapamatovatelný postup vyšetření a terapie poraněného pacienta, který může být </a:t>
            </a:r>
            <a:r>
              <a:rPr lang="cs-CZ" sz="2800" dirty="0" smtClean="0"/>
              <a:t>přijat a osvojen jakýmkoliv </a:t>
            </a:r>
            <a:r>
              <a:rPr lang="cs-CZ" sz="2800" dirty="0"/>
              <a:t>zdravotnickým pracovištěm.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800" dirty="0"/>
          </a:p>
          <a:p>
            <a:endParaRPr lang="cs-CZ" dirty="0"/>
          </a:p>
        </p:txBody>
      </p:sp>
      <p:pic>
        <p:nvPicPr>
          <p:cNvPr id="2050" name="Picture 2" descr="C:\Users\Marek\Desktop\atls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315416"/>
            <a:ext cx="5566048" cy="32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Traumacentrum (TP) </a:t>
            </a:r>
            <a:endParaRPr lang="cs-CZ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vysoce specializovaná a komplexní péče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poměrně široká spádová oblast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univerzitní nebo krajská nemocnice (12 v ČR)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chod zajišťuje celé zdravotnické zařízení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37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1140</Words>
  <Application>Microsoft Office PowerPoint</Application>
  <PresentationFormat>Předvádění na obrazovce (4:3)</PresentationFormat>
  <Paragraphs>383</Paragraphs>
  <Slides>59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Motiv systému Office</vt:lpstr>
      <vt:lpstr>Trauma v intenzivní péči</vt:lpstr>
      <vt:lpstr>Prezentace aplikace PowerPoint</vt:lpstr>
      <vt:lpstr>Prezentace aplikace PowerPoint</vt:lpstr>
      <vt:lpstr>Prezentace aplikace PowerPoint</vt:lpstr>
      <vt:lpstr>Zásady péče o traumatizované pacienty </vt:lpstr>
      <vt:lpstr>Polytrauma</vt:lpstr>
      <vt:lpstr>Základní životní funkce ?</vt:lpstr>
      <vt:lpstr>Prezentace aplikace PowerPoint</vt:lpstr>
      <vt:lpstr>Traumacentrum (TP) </vt:lpstr>
      <vt:lpstr>Urgentní příjem (UP)</vt:lpstr>
      <vt:lpstr>Složení trauma týmu</vt:lpstr>
      <vt:lpstr>Převzetí pacienta z PNP</vt:lpstr>
      <vt:lpstr>Převzetí pacienta z PNP</vt:lpstr>
      <vt:lpstr>Primary survey</vt:lpstr>
      <vt:lpstr>Primary survey</vt:lpstr>
      <vt:lpstr>Prezentace aplikace PowerPoint</vt:lpstr>
      <vt:lpstr>Postup primárního vyšetření</vt:lpstr>
      <vt:lpstr>A B C D (E)</vt:lpstr>
      <vt:lpstr>Airway</vt:lpstr>
      <vt:lpstr>Airway</vt:lpstr>
      <vt:lpstr>Prezentace aplikace PowerPoint</vt:lpstr>
      <vt:lpstr>Prezentace aplikace PowerPoint</vt:lpstr>
      <vt:lpstr>Indikace k akutní intubaci</vt:lpstr>
      <vt:lpstr>MILS</vt:lpstr>
      <vt:lpstr>Difficult airway</vt:lpstr>
      <vt:lpstr>Breathing</vt:lpstr>
      <vt:lpstr>Breathing</vt:lpstr>
      <vt:lpstr>Úskalí diferenciální diagnostiky</vt:lpstr>
      <vt:lpstr>Úskalí diferenciální diagnostiky</vt:lpstr>
      <vt:lpstr>Breathing</vt:lpstr>
      <vt:lpstr>Prezentace aplikace PowerPoint</vt:lpstr>
      <vt:lpstr>Prezentace aplikace PowerPoint</vt:lpstr>
      <vt:lpstr>Circulation</vt:lpstr>
      <vt:lpstr>Circulation</vt:lpstr>
      <vt:lpstr>Circulation</vt:lpstr>
      <vt:lpstr>Circulation</vt:lpstr>
      <vt:lpstr>Circulation</vt:lpstr>
      <vt:lpstr>Masivní krvácení</vt:lpstr>
      <vt:lpstr>FAST</vt:lpstr>
      <vt:lpstr>Prezentace aplikace PowerPoint</vt:lpstr>
      <vt:lpstr>Prezentace aplikace PowerPoint</vt:lpstr>
      <vt:lpstr>Volumosubstituce</vt:lpstr>
      <vt:lpstr>Intraoseální přístup</vt:lpstr>
      <vt:lpstr>Prezentace aplikace PowerPoint</vt:lpstr>
      <vt:lpstr>Volumosubstituce</vt:lpstr>
      <vt:lpstr>Ošetření krvácení na UP</vt:lpstr>
      <vt:lpstr>Prezentace aplikace PowerPoint</vt:lpstr>
      <vt:lpstr>Prezentace aplikace PowerPoint</vt:lpstr>
      <vt:lpstr>Disability</vt:lpstr>
      <vt:lpstr>Disability</vt:lpstr>
      <vt:lpstr>Exposure</vt:lpstr>
      <vt:lpstr>Život zachraňující výkony na UP</vt:lpstr>
      <vt:lpstr>Radiodiagnostika</vt:lpstr>
      <vt:lpstr>Urgentní zákroky</vt:lpstr>
      <vt:lpstr>Život ohrožující krvácení (ŽOK)</vt:lpstr>
      <vt:lpstr>Vznik a rozvoj ŽOK</vt:lpstr>
      <vt:lpstr>Vznik a rozvoj koagulopatie</vt:lpstr>
      <vt:lpstr>Vznik a rozvoj koagulopatie</vt:lpstr>
      <vt:lpstr>Hypotermie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</dc:creator>
  <cp:lastModifiedBy>uziv</cp:lastModifiedBy>
  <cp:revision>43</cp:revision>
  <dcterms:created xsi:type="dcterms:W3CDTF">2016-04-02T21:35:38Z</dcterms:created>
  <dcterms:modified xsi:type="dcterms:W3CDTF">2016-12-09T12:12:40Z</dcterms:modified>
</cp:coreProperties>
</file>