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8" r:id="rId6"/>
    <p:sldId id="259" r:id="rId7"/>
    <p:sldId id="260" r:id="rId8"/>
    <p:sldId id="266" r:id="rId9"/>
    <p:sldId id="264" r:id="rId10"/>
    <p:sldId id="265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7" r:id="rId23"/>
    <p:sldId id="281" r:id="rId24"/>
    <p:sldId id="283" r:id="rId25"/>
    <p:sldId id="284" r:id="rId26"/>
    <p:sldId id="285" r:id="rId27"/>
    <p:sldId id="286" r:id="rId28"/>
    <p:sldId id="288" r:id="rId29"/>
    <p:sldId id="289" r:id="rId30"/>
    <p:sldId id="290" r:id="rId31"/>
    <p:sldId id="292" r:id="rId32"/>
    <p:sldId id="291" r:id="rId33"/>
    <p:sldId id="293" r:id="rId34"/>
    <p:sldId id="294" r:id="rId35"/>
    <p:sldId id="295" r:id="rId36"/>
    <p:sldId id="296" r:id="rId37"/>
    <p:sldId id="257" r:id="rId38"/>
    <p:sldId id="297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B24053-C57D-4A98-AE33-F1B98C58BE5A}" type="datetimeFigureOut">
              <a:rPr lang="cs-CZ" smtClean="0"/>
              <a:pPr/>
              <a:t>09.04.20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8F0294-F479-4C46-9470-EE5D4CC44A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bja.oxfordjournals.org/search?author1=P.+J.+Zufferey&amp;sortspec=date&amp;submit=Submit" TargetMode="External"/><Relationship Id="rId4" Type="http://schemas.openxmlformats.org/officeDocument/2006/relationships/hyperlink" Target="http://bja.oxfordjournals.org/search?author1=M.+Miquet&amp;sortspec=date&amp;submit=Submit" TargetMode="External"/><Relationship Id="rId5" Type="http://schemas.openxmlformats.org/officeDocument/2006/relationships/hyperlink" Target="http://bja.oxfordjournals.org/search?author1=S.+Quenet&amp;sortspec=date&amp;submit=Submit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NULL" TargetMode="External"/><Relationship Id="rId8" Type="http://schemas.openxmlformats.org/officeDocument/2006/relationships/hyperlink" Target="http://www.ncbi.nlm.nih.gov/pubmed/25617507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ournals.lww.com/spinejournal/toc/2012/10010" TargetMode="Externa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hyperlink" Target="NULL" TargetMode="External"/><Relationship Id="rId12" Type="http://schemas.openxmlformats.org/officeDocument/2006/relationships/hyperlink" Target="NULL" TargetMode="External"/><Relationship Id="rId13" Type="http://schemas.openxmlformats.org/officeDocument/2006/relationships/hyperlink" Target="NULL" TargetMode="External"/><Relationship Id="rId14" Type="http://schemas.openxmlformats.org/officeDocument/2006/relationships/hyperlink" Target="http://www.ncbi.nlm.nih.gov/pubmed/2365762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http://www.ncbi.nlm.nih.gov/pubmed/24075404" TargetMode="External"/><Relationship Id="rId8" Type="http://schemas.openxmlformats.org/officeDocument/2006/relationships/hyperlink" Target="NULL" TargetMode="External"/><Relationship Id="rId9" Type="http://schemas.openxmlformats.org/officeDocument/2006/relationships/hyperlink" Target="NULL" TargetMode="External"/><Relationship Id="rId10" Type="http://schemas.openxmlformats.org/officeDocument/2006/relationships/hyperlink" Target="NULL" TargetMode="External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hyperlink" Target="NULL" TargetMode="External"/><Relationship Id="rId12" Type="http://schemas.openxmlformats.org/officeDocument/2006/relationships/hyperlink" Target="http://www.ncbi.nlm.nih.gov/pubmed/2143963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http://www.ncbi.nlm.nih.gov/pubmed/20554319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NULL" TargetMode="External"/><Relationship Id="rId8" Type="http://schemas.openxmlformats.org/officeDocument/2006/relationships/hyperlink" Target="NULL" TargetMode="External"/><Relationship Id="rId9" Type="http://schemas.openxmlformats.org/officeDocument/2006/relationships/hyperlink" Target="NULL" TargetMode="External"/><Relationship Id="rId10" Type="http://schemas.openxmlformats.org/officeDocument/2006/relationships/hyperlink" Target="NULL" TargetMode="External"/></Relationships>
</file>

<file path=ppt/slides/_rels/slide24.xml.rels><?xml version="1.0" encoding="UTF-8" standalone="yes"?>
<Relationships xmlns="http://schemas.openxmlformats.org/package/2006/relationships"><Relationship Id="rId11" Type="http://schemas.openxmlformats.org/officeDocument/2006/relationships/hyperlink" Target="NULL" TargetMode="External"/><Relationship Id="rId12" Type="http://schemas.openxmlformats.org/officeDocument/2006/relationships/hyperlink" Target="http://www.ncbi.nlm.nih.gov/pubmed/25571934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NULL" TargetMode="External"/><Relationship Id="rId4" Type="http://schemas.openxmlformats.org/officeDocument/2006/relationships/hyperlink" Target="http://www.ncbi.nlm.nih.gov/pubmed/21294602" TargetMode="External"/><Relationship Id="rId5" Type="http://schemas.openxmlformats.org/officeDocument/2006/relationships/hyperlink" Target="http://www.ncbi.nlm.nih.gov/pubmed/20979013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NULL" TargetMode="External"/><Relationship Id="rId8" Type="http://schemas.openxmlformats.org/officeDocument/2006/relationships/hyperlink" Target="NULL" TargetMode="External"/><Relationship Id="rId9" Type="http://schemas.openxmlformats.org/officeDocument/2006/relationships/hyperlink" Target="NULL" TargetMode="External"/><Relationship Id="rId10" Type="http://schemas.openxmlformats.org/officeDocument/2006/relationships/hyperlink" Target="NULL" TargetMode="External"/></Relationships>
</file>

<file path=ppt/slides/_rels/slide25.xml.rels><?xml version="1.0" encoding="UTF-8" standalone="yes"?>
<Relationships xmlns="http://schemas.openxmlformats.org/package/2006/relationships"><Relationship Id="rId9" Type="http://schemas.openxmlformats.org/officeDocument/2006/relationships/hyperlink" Target="NULL" TargetMode="External"/><Relationship Id="rId20" Type="http://schemas.openxmlformats.org/officeDocument/2006/relationships/hyperlink" Target="NULL" TargetMode="External"/><Relationship Id="rId21" Type="http://schemas.openxmlformats.org/officeDocument/2006/relationships/hyperlink" Target="NULL" TargetMode="External"/><Relationship Id="rId22" Type="http://schemas.openxmlformats.org/officeDocument/2006/relationships/hyperlink" Target="NULL" TargetMode="External"/><Relationship Id="rId23" Type="http://schemas.openxmlformats.org/officeDocument/2006/relationships/hyperlink" Target="NULL" TargetMode="External"/><Relationship Id="rId24" Type="http://schemas.openxmlformats.org/officeDocument/2006/relationships/hyperlink" Target="NULL" TargetMode="External"/><Relationship Id="rId10" Type="http://schemas.openxmlformats.org/officeDocument/2006/relationships/hyperlink" Target="NULL" TargetMode="External"/><Relationship Id="rId11" Type="http://schemas.openxmlformats.org/officeDocument/2006/relationships/hyperlink" Target="NULL" TargetMode="External"/><Relationship Id="rId12" Type="http://schemas.openxmlformats.org/officeDocument/2006/relationships/hyperlink" Target="NULL" TargetMode="External"/><Relationship Id="rId13" Type="http://schemas.openxmlformats.org/officeDocument/2006/relationships/hyperlink" Target="NULL" TargetMode="External"/><Relationship Id="rId14" Type="http://schemas.openxmlformats.org/officeDocument/2006/relationships/hyperlink" Target="NULL" TargetMode="External"/><Relationship Id="rId15" Type="http://schemas.openxmlformats.org/officeDocument/2006/relationships/hyperlink" Target="NULL" TargetMode="External"/><Relationship Id="rId16" Type="http://schemas.openxmlformats.org/officeDocument/2006/relationships/hyperlink" Target="NULL" TargetMode="External"/><Relationship Id="rId17" Type="http://schemas.openxmlformats.org/officeDocument/2006/relationships/hyperlink" Target="NULL" TargetMode="External"/><Relationship Id="rId18" Type="http://schemas.openxmlformats.org/officeDocument/2006/relationships/hyperlink" Target="NULL" TargetMode="External"/><Relationship Id="rId19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NULL" TargetMode="External"/><Relationship Id="rId8" Type="http://schemas.openxmlformats.org/officeDocument/2006/relationships/hyperlink" Target="NULL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NULL" TargetMode="External"/><Relationship Id="rId8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hyperlink" Target="NULL" TargetMode="External"/><Relationship Id="rId20" Type="http://schemas.openxmlformats.org/officeDocument/2006/relationships/hyperlink" Target="NULL" TargetMode="External"/><Relationship Id="rId21" Type="http://schemas.openxmlformats.org/officeDocument/2006/relationships/hyperlink" Target="NULL" TargetMode="External"/><Relationship Id="rId22" Type="http://schemas.openxmlformats.org/officeDocument/2006/relationships/hyperlink" Target="NULL" TargetMode="External"/><Relationship Id="rId10" Type="http://schemas.openxmlformats.org/officeDocument/2006/relationships/hyperlink" Target="NULL" TargetMode="External"/><Relationship Id="rId11" Type="http://schemas.openxmlformats.org/officeDocument/2006/relationships/hyperlink" Target="NULL" TargetMode="External"/><Relationship Id="rId12" Type="http://schemas.openxmlformats.org/officeDocument/2006/relationships/hyperlink" Target="NULL" TargetMode="External"/><Relationship Id="rId13" Type="http://schemas.openxmlformats.org/officeDocument/2006/relationships/hyperlink" Target="NULL" TargetMode="External"/><Relationship Id="rId14" Type="http://schemas.openxmlformats.org/officeDocument/2006/relationships/hyperlink" Target="NULL" TargetMode="External"/><Relationship Id="rId15" Type="http://schemas.openxmlformats.org/officeDocument/2006/relationships/hyperlink" Target="NULL" TargetMode="External"/><Relationship Id="rId16" Type="http://schemas.openxmlformats.org/officeDocument/2006/relationships/hyperlink" Target="NULL" TargetMode="External"/><Relationship Id="rId17" Type="http://schemas.openxmlformats.org/officeDocument/2006/relationships/hyperlink" Target="NULL" TargetMode="External"/><Relationship Id="rId18" Type="http://schemas.openxmlformats.org/officeDocument/2006/relationships/hyperlink" Target="NULL" TargetMode="External"/><Relationship Id="rId19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NULL" TargetMode="External"/><Relationship Id="rId8" Type="http://schemas.openxmlformats.org/officeDocument/2006/relationships/hyperlink" Target="NULL" TargetMode="External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hyperlink" Target="NULL" TargetMode="External"/><Relationship Id="rId20" Type="http://schemas.openxmlformats.org/officeDocument/2006/relationships/hyperlink" Target="NULL" TargetMode="External"/><Relationship Id="rId21" Type="http://schemas.openxmlformats.org/officeDocument/2006/relationships/hyperlink" Target="NULL" TargetMode="External"/><Relationship Id="rId22" Type="http://schemas.openxmlformats.org/officeDocument/2006/relationships/hyperlink" Target="NULL" TargetMode="External"/><Relationship Id="rId10" Type="http://schemas.openxmlformats.org/officeDocument/2006/relationships/hyperlink" Target="NULL" TargetMode="External"/><Relationship Id="rId11" Type="http://schemas.openxmlformats.org/officeDocument/2006/relationships/hyperlink" Target="NULL" TargetMode="External"/><Relationship Id="rId12" Type="http://schemas.openxmlformats.org/officeDocument/2006/relationships/hyperlink" Target="NULL" TargetMode="External"/><Relationship Id="rId13" Type="http://schemas.openxmlformats.org/officeDocument/2006/relationships/hyperlink" Target="NULL" TargetMode="External"/><Relationship Id="rId14" Type="http://schemas.openxmlformats.org/officeDocument/2006/relationships/hyperlink" Target="NULL" TargetMode="External"/><Relationship Id="rId15" Type="http://schemas.openxmlformats.org/officeDocument/2006/relationships/hyperlink" Target="NULL" TargetMode="External"/><Relationship Id="rId16" Type="http://schemas.openxmlformats.org/officeDocument/2006/relationships/hyperlink" Target="NULL" TargetMode="External"/><Relationship Id="rId17" Type="http://schemas.openxmlformats.org/officeDocument/2006/relationships/hyperlink" Target="NULL" TargetMode="External"/><Relationship Id="rId18" Type="http://schemas.openxmlformats.org/officeDocument/2006/relationships/hyperlink" Target="NULL" TargetMode="External"/><Relationship Id="rId19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NULL" TargetMode="External"/><Relationship Id="rId8" Type="http://schemas.openxmlformats.org/officeDocument/2006/relationships/hyperlink" Target="NULL" TargetMode="External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hyperlink" Target="NULL" TargetMode="External"/><Relationship Id="rId20" Type="http://schemas.openxmlformats.org/officeDocument/2006/relationships/hyperlink" Target="NULL" TargetMode="External"/><Relationship Id="rId21" Type="http://schemas.openxmlformats.org/officeDocument/2006/relationships/hyperlink" Target="NULL" TargetMode="External"/><Relationship Id="rId22" Type="http://schemas.openxmlformats.org/officeDocument/2006/relationships/hyperlink" Target="NULL" TargetMode="External"/><Relationship Id="rId23" Type="http://schemas.openxmlformats.org/officeDocument/2006/relationships/hyperlink" Target="NULL" TargetMode="External"/><Relationship Id="rId24" Type="http://schemas.openxmlformats.org/officeDocument/2006/relationships/hyperlink" Target="NULL" TargetMode="External"/><Relationship Id="rId25" Type="http://schemas.openxmlformats.org/officeDocument/2006/relationships/hyperlink" Target="NULL" TargetMode="External"/><Relationship Id="rId26" Type="http://schemas.openxmlformats.org/officeDocument/2006/relationships/hyperlink" Target="NULL" TargetMode="External"/><Relationship Id="rId10" Type="http://schemas.openxmlformats.org/officeDocument/2006/relationships/hyperlink" Target="NULL" TargetMode="External"/><Relationship Id="rId11" Type="http://schemas.openxmlformats.org/officeDocument/2006/relationships/hyperlink" Target="NULL" TargetMode="External"/><Relationship Id="rId12" Type="http://schemas.openxmlformats.org/officeDocument/2006/relationships/hyperlink" Target="NULL" TargetMode="External"/><Relationship Id="rId13" Type="http://schemas.openxmlformats.org/officeDocument/2006/relationships/hyperlink" Target="NULL" TargetMode="External"/><Relationship Id="rId14" Type="http://schemas.openxmlformats.org/officeDocument/2006/relationships/hyperlink" Target="NULL" TargetMode="External"/><Relationship Id="rId15" Type="http://schemas.openxmlformats.org/officeDocument/2006/relationships/hyperlink" Target="NULL" TargetMode="External"/><Relationship Id="rId16" Type="http://schemas.openxmlformats.org/officeDocument/2006/relationships/hyperlink" Target="NULL" TargetMode="External"/><Relationship Id="rId17" Type="http://schemas.openxmlformats.org/officeDocument/2006/relationships/hyperlink" Target="NULL" TargetMode="External"/><Relationship Id="rId18" Type="http://schemas.openxmlformats.org/officeDocument/2006/relationships/hyperlink" Target="NULL" TargetMode="External"/><Relationship Id="rId19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7" Type="http://schemas.openxmlformats.org/officeDocument/2006/relationships/hyperlink" Target="NULL" TargetMode="External"/><Relationship Id="rId8" Type="http://schemas.openxmlformats.org/officeDocument/2006/relationships/hyperlink" Target="NULL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hyperlink" Target="http://www.sciencephoto.com/media/150296/enlarge" TargetMode="External"/><Relationship Id="rId5" Type="http://schemas.openxmlformats.org/officeDocument/2006/relationships/image" Target="../media/image13.jpeg"/><Relationship Id="rId6" Type="http://schemas.openxmlformats.org/officeDocument/2006/relationships/hyperlink" Target="http://www.google.cz/url?sa=i&amp;rct=j&amp;q=&amp;esrc=s&amp;frm=1&amp;source=images&amp;cd=&amp;cad=rja&amp;uact=8&amp;ved=0CAcQjRw&amp;url=http://www.health.harvard.edu/blog/medication-errors-a-big-problem-after-hospital-discharge-201207095012&amp;ei=NkYMVZPMOoPbU4KuhIAE&amp;psig=AFQjCNHhpg_uHWHMuwccyWU4ZvCp3MQZdw&amp;ust=1426954130180119" TargetMode="External"/><Relationship Id="rId7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z/url?sa=i&amp;rct=j&amp;q=&amp;esrc=s&amp;frm=1&amp;source=images&amp;cd=&amp;cad=rja&amp;uact=8&amp;ved=0CAcQjRw&amp;url=http://www.artofcomposing.com/07-small-binary-form&amp;ei=8kIMVYOIC4muUYvSgqgB&amp;bvm=bv.88528373,d.d24&amp;psig=AFQjCNHN4IPSQR4eSbwTIJXbxR9_Pp3WxQ&amp;ust=1426953253555377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s.lww.com/ejanaesthesiology/Fulltext/2013/06000/Management_of_severe_perioperative_bleeding_.2.aspx" TargetMode="External"/><Relationship Id="rId4" Type="http://schemas.openxmlformats.org/officeDocument/2006/relationships/hyperlink" Target="http://ccforum.com/content/17/2/R76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arim.cz/Public/csim/DP_ZOK_2011_final_121211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16832"/>
            <a:ext cx="8568952" cy="194421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Perioperační management ŽOK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760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Normoventilace </a:t>
            </a:r>
            <a:r>
              <a:rPr lang="cs-CZ" dirty="0" smtClean="0"/>
              <a:t>(výjimka kraniotrauma s herniací) – hyperventilace ↑ mortalitu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Pacient s hemorag. šokem a identifikovatelnou příčinou – okamžitá operace pokud nedošlo k stabilizaci po inic. resuscitaci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INR, aPTT, trombocyty, fibrinogen – opakovaně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Implementovat viskoelastické testy –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TEG, ROTEM</a:t>
            </a:r>
          </a:p>
          <a:p>
            <a:pPr>
              <a:lnSpc>
                <a:spcPct val="150000"/>
              </a:lnSpc>
            </a:pPr>
            <a:endParaRPr lang="cs-C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ctr"/>
            <a:r>
              <a:rPr lang="cs-CZ" dirty="0" smtClean="0"/>
              <a:t>Inicální resuscitace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1007096" y="6211669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Spahn et al. Critical Care 2013, 17:R76</a:t>
            </a:r>
          </a:p>
          <a:p>
            <a:r>
              <a:rPr lang="cs-CZ" dirty="0" smtClean="0"/>
              <a:t>http://ccforum.com/content/17/2/R76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Systola 80-90mmHg </a:t>
            </a:r>
            <a:r>
              <a:rPr lang="cs-CZ" dirty="0" smtClean="0"/>
              <a:t>– při akutním krvácení           (bez kraniotraumatu)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MAP≥80 hemoragický šok + TBI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Tekutinová resuscitace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krystaloidy</a:t>
            </a:r>
            <a:r>
              <a:rPr lang="cs-CZ" dirty="0" smtClean="0"/>
              <a:t>, koloidy (omezeně, stropní dávka)</a:t>
            </a:r>
          </a:p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Cílený Hg 7-9g/dl (včetně TBI)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Hemoperitoneum – lokální hemostatika, roušky, hrozící exsagvinace – clamp aorty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0811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Tkáňová oxygenace, teplota, tekutiny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1547664" y="6309320"/>
            <a:ext cx="6408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Spahn et al. Critical Care 2013, 17:R76</a:t>
            </a:r>
          </a:p>
          <a:p>
            <a:r>
              <a:rPr lang="cs-CZ" dirty="0" smtClean="0"/>
              <a:t>http://ccforum.com/content/17/2/R76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Kys.tranexamová (Exacyl) </a:t>
            </a:r>
            <a:r>
              <a:rPr lang="cs-CZ" dirty="0" smtClean="0"/>
              <a:t>1g i.v. bolus následně 1g/8hod (dle CRASH-2 study –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3hod pak ne</a:t>
            </a:r>
            <a:r>
              <a:rPr lang="cs-CZ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Monitorace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ionizovaného kalcia &gt;0,9mmol/l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1 ČZP: 2 EBR</a:t>
            </a:r>
          </a:p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Fibrinogen 1,5-2g/l – iniciální dávka 3-4g </a:t>
            </a:r>
            <a:r>
              <a:rPr lang="cs-CZ" dirty="0" smtClean="0"/>
              <a:t>(50mg/kg kryoprecipitat)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Opak. dávky dle laboratoře / viskoelastický testů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algn="ctr"/>
            <a:r>
              <a:rPr lang="cs-CZ" dirty="0" smtClean="0"/>
              <a:t>Léčba koagulopatie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2339752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Spahn et al. Critical Care 2013, 17:R76</a:t>
            </a:r>
          </a:p>
          <a:p>
            <a:r>
              <a:rPr lang="cs-CZ" dirty="0" smtClean="0"/>
              <a:t>http://ccforum.com/content/17/2/R76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&gt;50 ×10</a:t>
            </a:r>
            <a:r>
              <a:rPr lang="cs-CZ" baseline="30000" dirty="0" smtClean="0"/>
              <a:t>9</a:t>
            </a:r>
            <a:r>
              <a:rPr lang="cs-CZ" dirty="0" smtClean="0"/>
              <a:t>/l</a:t>
            </a:r>
          </a:p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&gt;100 ×10</a:t>
            </a:r>
            <a:r>
              <a:rPr lang="cs-CZ" b="1" u="sng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/l – TBI, pokračující krvácení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Iniciálně 4-8 jednotek, nebo 1 z afarézy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TAD u krvácejících / TBI pacientů na antiplatelet terapii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dirty="0" smtClean="0"/>
              <a:t>Trombocyty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241176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Spahn et al. Critical Care 2013, 17:R76</a:t>
            </a:r>
          </a:p>
          <a:p>
            <a:r>
              <a:rPr lang="cs-CZ" dirty="0" smtClean="0"/>
              <a:t>http://ccforum.com/content/17/2/R76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Pneumatické komprese, BDKK jak je to možné</a:t>
            </a:r>
          </a:p>
          <a:p>
            <a:pPr>
              <a:lnSpc>
                <a:spcPct val="150000"/>
              </a:lnSpc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Farmakologická profylaxe do 24 hod</a:t>
            </a:r>
            <a:r>
              <a:rPr lang="cs-CZ" dirty="0" smtClean="0"/>
              <a:t> od stabilizace krvácení</a:t>
            </a: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ctr"/>
            <a:r>
              <a:rPr lang="cs-CZ" dirty="0" smtClean="0"/>
              <a:t>Tromboprofylaxe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2627784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Spahn et al. Critical Care 2013, 17:R76</a:t>
            </a:r>
          </a:p>
          <a:p>
            <a:r>
              <a:rPr lang="cs-CZ" dirty="0" smtClean="0"/>
              <a:t>http://ccforum.com/content/17/2/R76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ESA – perioperative bleeding guideline</a:t>
            </a:r>
            <a:endParaRPr lang="cs-CZ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268760"/>
            <a:ext cx="849694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5076056" y="1484784"/>
            <a:ext cx="381642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251520" y="4941168"/>
            <a:ext cx="25922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Agresivní, promptná optimalizace preloadu během operace = benefit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Protokolizovaná resuscitace balancované  krystaloidy</a:t>
            </a:r>
          </a:p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Transfuzní trigger 7-9g/dl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Restriktivní transfuzní strategie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pPr algn="ctr"/>
            <a:r>
              <a:rPr lang="cs-CZ" dirty="0" smtClean="0"/>
              <a:t>Makrocirkulace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3059832" y="6237312"/>
            <a:ext cx="4352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Eur J Anaesthesiol 2013; 30:270–382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Hematokrit/hemoglobin, laktát, BD </a:t>
            </a:r>
            <a:r>
              <a:rPr lang="cs-CZ" dirty="0" smtClean="0"/>
              <a:t>opakovaně k posouzení tkáňové oxygenace a dynamiky u akutního krvácení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(možno rozšířít o PPV, SVV a ScVO2)</a:t>
            </a: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pPr algn="ctr"/>
            <a:r>
              <a:rPr lang="cs-CZ" dirty="0" smtClean="0"/>
              <a:t>Mikrocirkulace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3059832" y="6237312"/>
            <a:ext cx="4352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Eur J Anaesthesiol 2013; 30:270–382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Fibrinogen u masivní krevní ztráty při suspekci na nízkou hladinu, nebo poruchu funkce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Hladina fibrinogenu &lt;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1.5–2.0 g/l </a:t>
            </a:r>
            <a:r>
              <a:rPr lang="cs-CZ" dirty="0" smtClean="0"/>
              <a:t>nebo dle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TEG/ROTEM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Iniciálně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25-50mg/kg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Při pokračujícím krvácení a dostatečné hladine fibrinogenu – susp.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deficit FXIII &lt;60% - 30 IU/kg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1600" dirty="0" smtClean="0"/>
              <a:t>laboratoř měří, není možné </a:t>
            </a:r>
            <a:r>
              <a:rPr lang="cs-CZ" sz="1600" dirty="0" err="1" smtClean="0"/>
              <a:t>statim</a:t>
            </a:r>
            <a:r>
              <a:rPr lang="cs-CZ" sz="1600" dirty="0" smtClean="0"/>
              <a:t>, koncentrát FXIII není k dispozici,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cs-CZ" sz="1600" dirty="0" smtClean="0"/>
              <a:t>        </a:t>
            </a:r>
            <a:r>
              <a:rPr lang="cs-CZ" sz="1600" dirty="0" err="1" smtClean="0"/>
              <a:t>kryoprecipitát</a:t>
            </a:r>
            <a:r>
              <a:rPr lang="cs-CZ" sz="1600" dirty="0" smtClean="0"/>
              <a:t> (klapka 2506)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pPr algn="ctr"/>
            <a:r>
              <a:rPr lang="cs-CZ" dirty="0" smtClean="0"/>
              <a:t>Koagulace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3995936" y="6488668"/>
            <a:ext cx="4352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Eur J Anaesthesiol 2013; 30:270–382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Antikaogulovaní pacienti – PCC a Vit K při masivním krvácení</a:t>
            </a:r>
          </a:p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PCC 20-30IU/kg </a:t>
            </a:r>
            <a:r>
              <a:rPr lang="cs-CZ" dirty="0" smtClean="0"/>
              <a:t>– při krvácení a prodlouženém krvácení (INR, PT)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rFVII – při krvácení nestavitelném konvenční terapii</a:t>
            </a:r>
          </a:p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K.tranexamová – 20-25mg/kg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Korekce teploty (normotermie)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Korekce acidózy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Ionizované kalcium &gt;0,9mmol/l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ctr"/>
            <a:r>
              <a:rPr lang="cs-CZ" dirty="0" smtClean="0"/>
              <a:t>Koagulace (2)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3059832" y="6237312"/>
            <a:ext cx="4352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Eur J Anaesthesiol 2013; 30:270–382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Koagulace</a:t>
            </a:r>
            <a:endParaRPr lang="cs-CZ" dirty="0"/>
          </a:p>
        </p:txBody>
      </p:sp>
      <p:pic>
        <p:nvPicPr>
          <p:cNvPr id="28674" name="Picture 2" descr="http://www.wikiskripta.eu/images/thumb/0/05/Sch%C3%A9ma_koagulace.png/300px-Sch%C3%A9ma_koagula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6048672" cy="4896544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 flipV="1">
            <a:off x="1331640" y="1196752"/>
            <a:ext cx="6048672" cy="53285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43608" y="1412776"/>
            <a:ext cx="6120680" cy="49685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Od roku 2010 Scholar: 13300 výsledků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/>
              <a:t>                         Pubmed: 1070 výsledků</a:t>
            </a:r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Antifibrinolytikum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Lyzinový analóg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Kompetitivně inhibuje aktivaci plasminogenu = degradace fibrinové sítě</a:t>
            </a: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pPr algn="ctr"/>
            <a:r>
              <a:rPr lang="cs-CZ" dirty="0" smtClean="0"/>
              <a:t>Kys.tranexamová - Exacyl</a:t>
            </a:r>
            <a:endParaRPr lang="cs-CZ" dirty="0"/>
          </a:p>
        </p:txBody>
      </p:sp>
      <p:pic>
        <p:nvPicPr>
          <p:cNvPr id="2050" name="Picture 2" descr="Tranexamic acid ball-and-sti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276872"/>
            <a:ext cx="3515544" cy="2880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/>
          </a:bodyPr>
          <a:lstStyle/>
          <a:p>
            <a:r>
              <a:rPr lang="cs-C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the Intraoperative Tranexamic Acid Decrease Operative Blood Loss During Posterior Spinal Fusion for Treatment of Adolescent Idiopathic Scoliosis?</a:t>
            </a:r>
          </a:p>
          <a:p>
            <a:r>
              <a:rPr lang="cs-CZ" sz="1200" dirty="0" smtClean="0"/>
              <a:t>Yagi, Mitsuru MD, PhD; Hasegawa, Jun MD; Nagosh</a:t>
            </a:r>
          </a:p>
          <a:p>
            <a:r>
              <a:rPr lang="cs-CZ" sz="1200" dirty="0" smtClean="0"/>
              <a:t>Spine: </a:t>
            </a:r>
            <a:r>
              <a:rPr lang="cs-CZ" sz="1200" dirty="0" smtClean="0">
                <a:hlinkClick r:id="rId2"/>
              </a:rPr>
              <a:t>01 October 2012 - Volume 37 - Issue 21 - p E1336–E1342</a:t>
            </a:r>
            <a:endParaRPr lang="cs-CZ" sz="1200" dirty="0" smtClean="0"/>
          </a:p>
          <a:p>
            <a:r>
              <a:rPr lang="cs-C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Výsledek:</a:t>
            </a:r>
            <a:r>
              <a:rPr lang="cs-C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signifikantní redukce krevní ztráty – intra i pooperačně, asosiované komplikace 0</a:t>
            </a:r>
          </a:p>
          <a:p>
            <a:endParaRPr lang="cs-CZ" sz="1200" dirty="0" smtClean="0"/>
          </a:p>
          <a:p>
            <a:pPr fontAlgn="base"/>
            <a:r>
              <a:rPr lang="cs-C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Tranexamic acid in hip fracture surgery: a randomized controlled trial</a:t>
            </a:r>
          </a:p>
          <a:p>
            <a:pPr fontAlgn="base"/>
            <a:r>
              <a:rPr lang="cs-CZ" sz="1200" b="1" dirty="0" smtClean="0">
                <a:hlinkClick r:id="rId3"/>
              </a:rPr>
              <a:t>P. J. Zufferey</a:t>
            </a:r>
            <a:r>
              <a:rPr lang="cs-CZ" sz="1200" dirty="0" smtClean="0"/>
              <a:t>, </a:t>
            </a:r>
            <a:r>
              <a:rPr lang="cs-CZ" sz="1200" b="1" dirty="0" smtClean="0">
                <a:hlinkClick r:id="rId4"/>
              </a:rPr>
              <a:t>M. Miquet</a:t>
            </a:r>
            <a:r>
              <a:rPr lang="cs-CZ" sz="1200" dirty="0" smtClean="0"/>
              <a:t>, </a:t>
            </a:r>
            <a:r>
              <a:rPr lang="cs-CZ" sz="1200" b="1" dirty="0" smtClean="0">
                <a:hlinkClick r:id="rId5"/>
              </a:rPr>
              <a:t>S. Quenet</a:t>
            </a:r>
            <a:r>
              <a:rPr lang="cs-CZ" sz="1200" dirty="0" smtClean="0"/>
              <a:t> et al. </a:t>
            </a:r>
          </a:p>
          <a:p>
            <a:pPr fontAlgn="base"/>
            <a:r>
              <a:rPr lang="cs-CZ" sz="1200" dirty="0" smtClean="0"/>
              <a:t>Br. J. Anaesth. (2010) 104 (1):23-30.doi: 10.1093/bja/aep31</a:t>
            </a:r>
          </a:p>
          <a:p>
            <a:pPr fontAlgn="base"/>
            <a:r>
              <a:rPr lang="cs-CZ" sz="1400" b="1" dirty="0" smtClean="0"/>
              <a:t>Výsledek:  </a:t>
            </a:r>
            <a:r>
              <a:rPr lang="cs-CZ" sz="1400" b="1" dirty="0" smtClean="0">
                <a:solidFill>
                  <a:srgbClr val="FF0000"/>
                </a:solidFill>
              </a:rPr>
              <a:t>redukce EBR, hyperkoagulační stav?</a:t>
            </a:r>
          </a:p>
          <a:p>
            <a:pPr fontAlgn="base"/>
            <a:endParaRPr lang="cs-CZ" sz="1200" b="1" dirty="0" smtClean="0">
              <a:solidFill>
                <a:srgbClr val="FF0000"/>
              </a:solidFill>
            </a:endParaRPr>
          </a:p>
          <a:p>
            <a:pPr fontAlgn="base"/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Efficacy of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Tranexamic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acid on surgical bleeding in spine surgery: a meta-analysis.</a:t>
            </a:r>
          </a:p>
          <a:p>
            <a:pPr fontAlgn="base"/>
            <a:r>
              <a:rPr lang="cs-CZ" sz="1200" u="sng" dirty="0" smtClean="0">
                <a:hlinkClick r:id="rId6" invalidUrl="http://www.ncbi.nlm.nih.gov/pubmed/?term=Cheriyan T[Author]&amp;cauthor=true&amp;cauthor_uid=25617507"/>
              </a:rPr>
              <a:t>Cheriyan T</a:t>
            </a:r>
            <a:r>
              <a:rPr lang="cs-CZ" sz="1200" baseline="30000" dirty="0" smtClean="0"/>
              <a:t>1</a:t>
            </a:r>
            <a:r>
              <a:rPr lang="cs-CZ" sz="1200" dirty="0" smtClean="0"/>
              <a:t>, </a:t>
            </a:r>
            <a:r>
              <a:rPr lang="cs-CZ" sz="1200" u="sng" dirty="0" smtClean="0">
                <a:hlinkClick r:id="rId7" invalidUrl="http://www.ncbi.nlm.nih.gov/pubmed/?term=Maier SP 2nd[Author]&amp;cauthor=true&amp;cauthor_uid=25617507"/>
              </a:rPr>
              <a:t>Maier SP 2nd</a:t>
            </a:r>
            <a:r>
              <a:rPr lang="cs-CZ" sz="1200" baseline="30000" dirty="0" smtClean="0"/>
              <a:t>2</a:t>
            </a:r>
            <a:r>
              <a:rPr lang="cs-CZ" sz="1200" dirty="0" smtClean="0"/>
              <a:t>, </a:t>
            </a:r>
            <a:r>
              <a:rPr lang="cs-CZ" sz="1200" u="sng" dirty="0" smtClean="0"/>
              <a:t>Bianco K et al.</a:t>
            </a:r>
          </a:p>
          <a:p>
            <a:pPr fontAlgn="base"/>
            <a:r>
              <a:rPr lang="cs-CZ" sz="1200" u="sng" dirty="0" smtClean="0">
                <a:hlinkClick r:id="rId8" tooltip="The spine journal : official journal of the North American Spine Society."/>
              </a:rPr>
              <a:t>Spine J.</a:t>
            </a:r>
            <a:r>
              <a:rPr lang="cs-CZ" sz="1200" dirty="0" smtClean="0"/>
              <a:t> 2015 Jan 21. pii: S1529-9430(15)00029-7. doi: 10.1016/j.spinee.2015.01.013.</a:t>
            </a:r>
          </a:p>
          <a:p>
            <a:pPr fontAlgn="base"/>
            <a:r>
              <a:rPr lang="cs-CZ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TXA redukuje krevní ztrátu u operacích páteře. Terapie TXA nebyla asociovaná se zvýšeným výskytem IM, DVT, PE.</a:t>
            </a:r>
          </a:p>
          <a:p>
            <a:pPr fontAlgn="base"/>
            <a:endParaRPr lang="cs-CZ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endParaRPr lang="cs-CZ" sz="1200" b="1" dirty="0" smtClean="0">
              <a:solidFill>
                <a:srgbClr val="FF0000"/>
              </a:solidFill>
            </a:endParaRPr>
          </a:p>
          <a:p>
            <a:pPr fontAlgn="base"/>
            <a:endParaRPr lang="cs-CZ" sz="1200" b="1" dirty="0" smtClean="0">
              <a:solidFill>
                <a:srgbClr val="FF0000"/>
              </a:solidFill>
            </a:endParaRPr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EBM - ortopedie</a:t>
            </a:r>
            <a:endParaRPr lang="cs-CZ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-158530"/>
            <a:ext cx="65" cy="31706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39675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r>
              <a:rPr lang="en-US" sz="1900" b="1" dirty="0" smtClean="0"/>
              <a:t>The use of </a:t>
            </a:r>
            <a:r>
              <a:rPr lang="en-US" sz="1900" b="1" dirty="0" err="1" smtClean="0"/>
              <a:t>tranexamic</a:t>
            </a:r>
            <a:r>
              <a:rPr lang="en-US" sz="1900" b="1" dirty="0" smtClean="0"/>
              <a:t> acid to reduce blood loss and transfusion in major orthopedic surgery: a meta-analysis.</a:t>
            </a:r>
          </a:p>
          <a:p>
            <a:r>
              <a:rPr lang="en-US" sz="1400" u="sng" dirty="0" smtClean="0">
                <a:hlinkClick r:id="rId2" invalidUrl="http://www.ncbi.nlm.nih.gov/pubmed/?term=Huang F[Author]&amp;cauthor=true&amp;cauthor_uid=24075404"/>
              </a:rPr>
              <a:t>Huang F</a:t>
            </a:r>
            <a:r>
              <a:rPr lang="en-US" sz="1400" baseline="30000" dirty="0" smtClean="0"/>
              <a:t>1</a:t>
            </a:r>
            <a:r>
              <a:rPr lang="en-US" sz="1400" dirty="0" smtClean="0"/>
              <a:t>, </a:t>
            </a:r>
            <a:r>
              <a:rPr lang="en-US" sz="1400" u="sng" dirty="0" smtClean="0">
                <a:hlinkClick r:id="rId3" invalidUrl="http://www.ncbi.nlm.nih.gov/pubmed/?term=Wu D[Author]&amp;cauthor=true&amp;cauthor_uid=24075404"/>
              </a:rPr>
              <a:t>Wu D</a:t>
            </a:r>
            <a:r>
              <a:rPr lang="en-US" sz="1400" dirty="0" smtClean="0"/>
              <a:t>, </a:t>
            </a:r>
            <a:r>
              <a:rPr lang="en-US" sz="1400" u="sng" dirty="0" smtClean="0">
                <a:hlinkClick r:id="rId4" invalidUrl="http://www.ncbi.nlm.nih.gov/pubmed/?term=Ma G[Author]&amp;cauthor=true&amp;cauthor_uid=24075404"/>
              </a:rPr>
              <a:t>Ma G</a:t>
            </a:r>
            <a:r>
              <a:rPr lang="en-US" sz="1400" dirty="0" smtClean="0"/>
              <a:t>, </a:t>
            </a:r>
            <a:r>
              <a:rPr lang="en-US" sz="1400" u="sng" dirty="0" smtClean="0">
                <a:hlinkClick r:id="rId5" invalidUrl="http://www.ncbi.nlm.nih.gov/pubmed/?term=Yin Z[Author]&amp;cauthor=true&amp;cauthor_uid=24075404"/>
              </a:rPr>
              <a:t>Yin Z</a:t>
            </a:r>
            <a:r>
              <a:rPr lang="en-US" sz="1400" dirty="0" smtClean="0"/>
              <a:t>, </a:t>
            </a:r>
            <a:r>
              <a:rPr lang="en-US" sz="1400" u="sng" dirty="0" smtClean="0">
                <a:hlinkClick r:id="rId6" invalidUrl="http://www.ncbi.nlm.nih.gov/pubmed/?term=Wang Q[Author]&amp;cauthor=true&amp;cauthor_uid=24075404"/>
              </a:rPr>
              <a:t>Wang Q</a:t>
            </a:r>
            <a:r>
              <a:rPr lang="en-US" sz="1400" dirty="0" smtClean="0"/>
              <a:t>.</a:t>
            </a:r>
            <a:endParaRPr lang="cs-CZ" sz="1400" dirty="0" smtClean="0"/>
          </a:p>
          <a:p>
            <a:r>
              <a:rPr lang="cs-CZ" sz="1400" u="sng" dirty="0" smtClean="0">
                <a:hlinkClick r:id="rId7" tooltip="The Journal of surgical research."/>
              </a:rPr>
              <a:t>J Surg Res.</a:t>
            </a:r>
            <a:r>
              <a:rPr lang="cs-CZ" sz="1400" dirty="0" smtClean="0"/>
              <a:t> 2014 Jan;186(1):318-27. doi: 10.1016/j.jss.2013.08.020. Epub 2013 Sep 13.</a:t>
            </a:r>
          </a:p>
          <a:p>
            <a:r>
              <a:rPr lang="cs-CZ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TXA signifikatně redukuje krevní ztrátu při ortopedických operacích, a nevede k riziku</a:t>
            </a:r>
          </a:p>
          <a:p>
            <a:endParaRPr lang="cs-CZ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1900" b="1" dirty="0" smtClean="0"/>
              <a:t>Is tranexamic acid effective and safe in spinal surgery? A meta-analysis of randomized controlled trials.</a:t>
            </a:r>
          </a:p>
          <a:p>
            <a:r>
              <a:rPr lang="cs-CZ" sz="1300" u="sng" dirty="0" smtClean="0">
                <a:hlinkClick r:id="rId8" invalidUrl="http://www.ncbi.nlm.nih.gov/pubmed/?term=Li ZJ[Author]&amp;cauthor=true&amp;cauthor_uid=23657623"/>
              </a:rPr>
              <a:t>Li ZJ</a:t>
            </a:r>
            <a:r>
              <a:rPr lang="cs-CZ" sz="1300" baseline="30000" dirty="0" smtClean="0"/>
              <a:t>1</a:t>
            </a:r>
            <a:r>
              <a:rPr lang="cs-CZ" sz="1300" dirty="0" smtClean="0"/>
              <a:t>, </a:t>
            </a:r>
            <a:r>
              <a:rPr lang="cs-CZ" sz="1300" u="sng" dirty="0" smtClean="0">
                <a:hlinkClick r:id="rId9" invalidUrl="http://www.ncbi.nlm.nih.gov/pubmed/?term=Fu X[Author]&amp;cauthor=true&amp;cauthor_uid=23657623"/>
              </a:rPr>
              <a:t>Fu X</a:t>
            </a:r>
            <a:r>
              <a:rPr lang="cs-CZ" sz="1300" dirty="0" smtClean="0"/>
              <a:t>, </a:t>
            </a:r>
            <a:r>
              <a:rPr lang="cs-CZ" sz="1300" u="sng" dirty="0" smtClean="0">
                <a:hlinkClick r:id="rId10" invalidUrl="http://www.ncbi.nlm.nih.gov/pubmed/?term=Xing D[Author]&amp;cauthor=true&amp;cauthor_uid=23657623"/>
              </a:rPr>
              <a:t>Xing D</a:t>
            </a:r>
            <a:r>
              <a:rPr lang="cs-CZ" sz="1300" dirty="0" smtClean="0"/>
              <a:t>, </a:t>
            </a:r>
            <a:r>
              <a:rPr lang="cs-CZ" sz="1300" u="sng" dirty="0" smtClean="0">
                <a:hlinkClick r:id="rId11" invalidUrl="http://www.ncbi.nlm.nih.gov/pubmed/?term=Zhang HF[Author]&amp;cauthor=true&amp;cauthor_uid=23657623"/>
              </a:rPr>
              <a:t>Zhang HF</a:t>
            </a:r>
            <a:r>
              <a:rPr lang="cs-CZ" sz="1300" dirty="0" smtClean="0"/>
              <a:t>, </a:t>
            </a:r>
            <a:r>
              <a:rPr lang="cs-CZ" sz="1300" u="sng" dirty="0" smtClean="0">
                <a:hlinkClick r:id="rId12" invalidUrl="http://www.ncbi.nlm.nih.gov/pubmed/?term=Zang JC[Author]&amp;cauthor=true&amp;cauthor_uid=23657623"/>
              </a:rPr>
              <a:t>Zang JC</a:t>
            </a:r>
            <a:r>
              <a:rPr lang="cs-CZ" sz="1300" dirty="0" smtClean="0"/>
              <a:t>, </a:t>
            </a:r>
            <a:r>
              <a:rPr lang="cs-CZ" sz="1300" u="sng" dirty="0" smtClean="0">
                <a:hlinkClick r:id="rId13" invalidUrl="http://www.ncbi.nlm.nih.gov/pubmed/?term=Ma XL[Author]&amp;cauthor=true&amp;cauthor_uid=23657623"/>
              </a:rPr>
              <a:t>Ma XL</a:t>
            </a:r>
            <a:r>
              <a:rPr lang="cs-CZ" sz="1300" dirty="0" smtClean="0"/>
              <a:t>.</a:t>
            </a:r>
          </a:p>
          <a:p>
            <a:r>
              <a:rPr lang="en-US" sz="1300" u="sng" dirty="0" err="1" smtClean="0">
                <a:hlinkClick r:id="rId14" tooltip="European spine journal : official publication of the European Spine Society, the European Spinal Deformity Society, and the European Section of the Cervical Spine Research Society."/>
              </a:rPr>
              <a:t>Eur</a:t>
            </a:r>
            <a:r>
              <a:rPr lang="en-US" sz="1300" u="sng" dirty="0" smtClean="0">
                <a:hlinkClick r:id="rId14" tooltip="European spine journal : official publication of the European Spine Society, the European Spinal Deformity Society, and the European Section of the Cervical Spine Research Society."/>
              </a:rPr>
              <a:t> Spine J.</a:t>
            </a:r>
            <a:r>
              <a:rPr lang="en-US" sz="1300" dirty="0" smtClean="0"/>
              <a:t> 2013 Sep;22(9):1950-7. </a:t>
            </a:r>
            <a:r>
              <a:rPr lang="en-US" sz="1300" dirty="0" err="1" smtClean="0"/>
              <a:t>doi</a:t>
            </a:r>
            <a:r>
              <a:rPr lang="en-US" sz="1300" dirty="0" smtClean="0"/>
              <a:t>: 10.1007/s00586-013-2774-9. </a:t>
            </a:r>
            <a:r>
              <a:rPr lang="en-US" sz="1300" dirty="0" err="1" smtClean="0"/>
              <a:t>Epub</a:t>
            </a:r>
            <a:r>
              <a:rPr lang="en-US" sz="1300" dirty="0" smtClean="0"/>
              <a:t> 2013 May 9.</a:t>
            </a:r>
            <a:endParaRPr lang="cs-CZ" sz="1300" dirty="0" smtClean="0"/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i.v. podání TXA vede k signifikatní redukci krevní ztráty, je efektivní a bezpečné, nebylo detekováno zvýšené riziko DVT, je však potřeba dalších RCT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 algn="ctr"/>
            <a:r>
              <a:rPr lang="cs-CZ" dirty="0" smtClean="0"/>
              <a:t>EBM – ortopedie (2)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1600" b="1" dirty="0" smtClean="0"/>
              <a:t>Effects of tranexamic acid on death, vascular occlusive events, and blood transfusion in trauma patients with significant haemorrhage </a:t>
            </a:r>
            <a:r>
              <a:rPr lang="cs-CZ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(CRASH-2): </a:t>
            </a:r>
            <a:r>
              <a:rPr lang="cs-CZ" sz="1600" b="1" dirty="0" smtClean="0"/>
              <a:t>a randomised, placebo-controlled trial.</a:t>
            </a:r>
          </a:p>
          <a:p>
            <a:pPr>
              <a:lnSpc>
                <a:spcPct val="150000"/>
              </a:lnSpc>
            </a:pPr>
            <a:r>
              <a:rPr lang="cs-CZ" sz="1200" u="sng" dirty="0" smtClean="0">
                <a:hlinkClick r:id="rId2" invalidUrl="http://www.ncbi.nlm.nih.gov/pubmed/?term=Shakur H[Author]&amp;cauthor=true&amp;cauthor_uid=20554319"/>
              </a:rPr>
              <a:t>Shakur H</a:t>
            </a:r>
            <a:r>
              <a:rPr lang="cs-CZ" sz="1200" dirty="0" smtClean="0"/>
              <a:t>, </a:t>
            </a:r>
            <a:r>
              <a:rPr lang="cs-CZ" sz="1200" u="sng" dirty="0" smtClean="0">
                <a:hlinkClick r:id="rId3" invalidUrl="http://www.ncbi.nlm.nih.gov/pubmed/?term=Roberts I[Author]&amp;cauthor=true&amp;cauthor_uid=20554319"/>
              </a:rPr>
              <a:t>Roberts I</a:t>
            </a:r>
            <a:r>
              <a:rPr lang="cs-CZ" sz="1200" dirty="0" smtClean="0"/>
              <a:t>, </a:t>
            </a:r>
            <a:r>
              <a:rPr lang="cs-CZ" sz="1200" u="sng" dirty="0" smtClean="0">
                <a:hlinkClick r:id="rId4" invalidUrl="http://www.ncbi.nlm.nih.gov/pubmed/?term=Bautista R[Author]&amp;cauthor=true&amp;cauthor_uid=20554319"/>
              </a:rPr>
              <a:t>Bautista R</a:t>
            </a:r>
            <a:r>
              <a:rPr lang="cs-CZ" sz="1200" dirty="0" smtClean="0"/>
              <a:t> et al.</a:t>
            </a:r>
          </a:p>
          <a:p>
            <a:pPr>
              <a:lnSpc>
                <a:spcPct val="150000"/>
              </a:lnSpc>
            </a:pPr>
            <a:r>
              <a:rPr lang="pt-BR" sz="1200" u="sng" dirty="0" smtClean="0">
                <a:hlinkClick r:id="rId5" tooltip="Lancet."/>
              </a:rPr>
              <a:t>Lancet.</a:t>
            </a:r>
            <a:r>
              <a:rPr lang="pt-BR" sz="1200" dirty="0" smtClean="0"/>
              <a:t> 2010 Jul 3;376(9734):23-32. doi: 10.1016/S0140-6736(10)60835-5. Epub 2010 Jun 14.</a:t>
            </a:r>
            <a:endParaRPr lang="cs-CZ" sz="1200" dirty="0" smtClean="0"/>
          </a:p>
          <a:p>
            <a:pPr>
              <a:lnSpc>
                <a:spcPct val="150000"/>
              </a:lnSpc>
            </a:pPr>
            <a:r>
              <a:rPr lang="cs-CZ" sz="1400" dirty="0" smtClean="0"/>
              <a:t>10960 pacientů v skupině s TXA a 10115 v kontrolní, celková mortalita </a:t>
            </a:r>
            <a:r>
              <a:rPr lang="cs-CZ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14,5 vs. 16%, </a:t>
            </a:r>
            <a:r>
              <a:rPr lang="cs-CZ" sz="1400" dirty="0" smtClean="0"/>
              <a:t>mortalita vztažena na krvácení </a:t>
            </a:r>
            <a:r>
              <a:rPr lang="cs-CZ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4,9 vs 5,7%</a:t>
            </a:r>
          </a:p>
          <a:p>
            <a:pPr>
              <a:lnSpc>
                <a:spcPct val="150000"/>
              </a:lnSpc>
            </a:pPr>
            <a:endParaRPr lang="cs-CZ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sz="1600" b="1" dirty="0" smtClean="0"/>
              <a:t>The importance of early treatment with </a:t>
            </a:r>
            <a:r>
              <a:rPr lang="en-US" sz="1600" b="1" dirty="0" err="1" smtClean="0"/>
              <a:t>tranexamic</a:t>
            </a:r>
            <a:r>
              <a:rPr lang="en-US" sz="1600" b="1" dirty="0" smtClean="0"/>
              <a:t> acid in bleeding trauma patients: an exploratory analysis of the CRASH-2 </a:t>
            </a:r>
            <a:r>
              <a:rPr lang="en-US" sz="1600" b="1" dirty="0" err="1" smtClean="0"/>
              <a:t>randomised</a:t>
            </a:r>
            <a:r>
              <a:rPr lang="en-US" sz="1600" b="1" dirty="0" smtClean="0"/>
              <a:t> controlled trial.</a:t>
            </a:r>
          </a:p>
          <a:p>
            <a:pPr>
              <a:lnSpc>
                <a:spcPct val="150000"/>
              </a:lnSpc>
            </a:pPr>
            <a:r>
              <a:rPr lang="en-US" sz="1200" u="sng" dirty="0" smtClean="0">
                <a:hlinkClick r:id="rId6" invalidUrl="http://www.ncbi.nlm.nih.gov/pubmed/?term=CRASH-2 collaborators[Corporate Author]"/>
              </a:rPr>
              <a:t>CRASH-2 collaborators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, </a:t>
            </a:r>
            <a:r>
              <a:rPr lang="en-US" sz="1200" u="sng" dirty="0" smtClean="0">
                <a:hlinkClick r:id="rId7" invalidUrl="http://www.ncbi.nlm.nih.gov/pubmed/?term=Roberts I[Author]&amp;cauthor=true&amp;cauthor_uid=21439633"/>
              </a:rPr>
              <a:t>Roberts I</a:t>
            </a:r>
            <a:r>
              <a:rPr lang="en-US" sz="1200" dirty="0" smtClean="0"/>
              <a:t>, </a:t>
            </a:r>
            <a:r>
              <a:rPr lang="en-US" sz="1200" u="sng" dirty="0" err="1" smtClean="0">
                <a:hlinkClick r:id="rId8" invalidUrl="http://www.ncbi.nlm.nih.gov/pubmed/?term=Shakur H[Author]&amp;cauthor=true&amp;cauthor_uid=21439633"/>
              </a:rPr>
              <a:t>Shakur</a:t>
            </a:r>
            <a:r>
              <a:rPr lang="en-US" sz="1200" u="sng" dirty="0" smtClean="0">
                <a:hlinkClick r:id="rId9" invalidUrl="http://www.ncbi.nlm.nih.gov/pubmed/?term=Shakur H[Author]&amp;cauthor=true&amp;cauthor_uid=21439633"/>
              </a:rPr>
              <a:t> H</a:t>
            </a:r>
            <a:r>
              <a:rPr lang="en-US" sz="1200" dirty="0" smtClean="0"/>
              <a:t>, </a:t>
            </a:r>
            <a:r>
              <a:rPr lang="en-US" sz="1200" u="sng" dirty="0" err="1" smtClean="0">
                <a:hlinkClick r:id="rId10" invalidUrl="http://www.ncbi.nlm.nih.gov/pubmed/?term=Afolabi A[Author]&amp;cauthor=true&amp;cauthor_uid=21439633"/>
              </a:rPr>
              <a:t>Afolabi</a:t>
            </a:r>
            <a:r>
              <a:rPr lang="en-US" sz="1200" u="sng" dirty="0" smtClean="0">
                <a:hlinkClick r:id="rId11" invalidUrl="http://www.ncbi.nlm.nih.gov/pubmed/?term=Afolabi A[Author]&amp;cauthor=true&amp;cauthor_uid=21439633"/>
              </a:rPr>
              <a:t> A</a:t>
            </a:r>
            <a:r>
              <a:rPr lang="en-US" sz="1200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pt-BR" sz="1200" u="sng" dirty="0" smtClean="0">
                <a:hlinkClick r:id="rId12" tooltip="Lancet."/>
              </a:rPr>
              <a:t>Lancet.</a:t>
            </a:r>
            <a:r>
              <a:rPr lang="pt-BR" sz="1200" dirty="0" smtClean="0"/>
              <a:t> 2011 Mar 26;377(9771):1096-101, 1101.e1-2. doi: 10.1016/S0140-6736(11)60278-X</a:t>
            </a:r>
            <a:endParaRPr lang="cs-CZ" sz="1200" dirty="0" smtClean="0"/>
          </a:p>
          <a:p>
            <a:pPr>
              <a:lnSpc>
                <a:spcPct val="150000"/>
              </a:lnSpc>
            </a:pPr>
            <a:r>
              <a:rPr lang="cs-CZ" sz="1400" dirty="0" smtClean="0"/>
              <a:t>Výsledek: </a:t>
            </a: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TXA bezpečně redukuje riziko úmrtí při krvácení u traumatu, u traumat má být podaná čím dřív tím lépe do 3 hodin, po 3 hod od traumatu múžé vést k ↑ mortality</a:t>
            </a:r>
          </a:p>
          <a:p>
            <a:endParaRPr lang="cs-CZ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ctr"/>
            <a:r>
              <a:rPr lang="cs-CZ" dirty="0" smtClean="0"/>
              <a:t>EBM - trauma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23731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1800" b="1" dirty="0" smtClean="0"/>
              <a:t>Antifibrinolytic therapy with tranexamic acid in pregnancy and postpartum.</a:t>
            </a:r>
          </a:p>
          <a:p>
            <a:pPr>
              <a:lnSpc>
                <a:spcPct val="150000"/>
              </a:lnSpc>
            </a:pPr>
            <a:r>
              <a:rPr lang="cs-CZ" sz="1200" u="sng" dirty="0" smtClean="0">
                <a:hlinkClick r:id="rId2" invalidUrl="http://www.ncbi.nlm.nih.gov/pubmed/?term=Peitsidis P[Author]&amp;cauthor=true&amp;cauthor_uid=21294602"/>
              </a:rPr>
              <a:t>Peitsidis P</a:t>
            </a:r>
            <a:r>
              <a:rPr lang="cs-CZ" sz="1200" baseline="30000" dirty="0" smtClean="0"/>
              <a:t>1</a:t>
            </a:r>
            <a:r>
              <a:rPr lang="cs-CZ" sz="1200" dirty="0" smtClean="0"/>
              <a:t>, </a:t>
            </a:r>
            <a:r>
              <a:rPr lang="cs-CZ" sz="1200" u="sng" dirty="0" smtClean="0">
                <a:hlinkClick r:id="rId3" invalidUrl="http://www.ncbi.nlm.nih.gov/pubmed/?term=Kadir RA[Author]&amp;cauthor=true&amp;cauthor_uid=21294602"/>
              </a:rPr>
              <a:t>Kadir RA</a:t>
            </a:r>
            <a:r>
              <a:rPr lang="cs-CZ" sz="1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200" u="sng" dirty="0" smtClean="0">
                <a:hlinkClick r:id="rId4" tooltip="Expert opinion on pharmacotherapy."/>
              </a:rPr>
              <a:t>Expert </a:t>
            </a:r>
            <a:r>
              <a:rPr lang="en-US" sz="1200" u="sng" dirty="0" err="1" smtClean="0">
                <a:hlinkClick r:id="rId4" tooltip="Expert opinion on pharmacotherapy."/>
              </a:rPr>
              <a:t>Opin</a:t>
            </a:r>
            <a:r>
              <a:rPr lang="en-US" sz="1200" u="sng" dirty="0" smtClean="0">
                <a:hlinkClick r:id="rId4" tooltip="Expert opinion on pharmacotherapy."/>
              </a:rPr>
              <a:t> </a:t>
            </a:r>
            <a:r>
              <a:rPr lang="en-US" sz="1200" u="sng" dirty="0" err="1" smtClean="0">
                <a:hlinkClick r:id="rId4" tooltip="Expert opinion on pharmacotherapy."/>
              </a:rPr>
              <a:t>Pharmacother</a:t>
            </a:r>
            <a:r>
              <a:rPr lang="en-US" sz="1200" u="sng" dirty="0" smtClean="0">
                <a:hlinkClick r:id="rId4" tooltip="Expert opinion on pharmacotherapy."/>
              </a:rPr>
              <a:t>.</a:t>
            </a:r>
            <a:r>
              <a:rPr lang="en-US" sz="1200" dirty="0" smtClean="0"/>
              <a:t> 2011 Mar;12(4):503-16. </a:t>
            </a:r>
            <a:r>
              <a:rPr lang="en-US" sz="1200" dirty="0" err="1" smtClean="0"/>
              <a:t>doi</a:t>
            </a:r>
            <a:r>
              <a:rPr lang="en-US" sz="1200" dirty="0" smtClean="0"/>
              <a:t>: 10.1517/14656566.2011.545818. </a:t>
            </a:r>
            <a:r>
              <a:rPr lang="en-US" sz="1200" dirty="0" err="1" smtClean="0"/>
              <a:t>Epub</a:t>
            </a:r>
            <a:r>
              <a:rPr lang="en-US" sz="1200" dirty="0" smtClean="0"/>
              <a:t> 2011 Feb 4.</a:t>
            </a:r>
            <a:endParaRPr lang="cs-CZ" sz="1200" dirty="0" smtClean="0"/>
          </a:p>
          <a:p>
            <a:pPr>
              <a:lnSpc>
                <a:spcPct val="150000"/>
              </a:lnSpc>
            </a:pPr>
            <a:r>
              <a:rPr lang="cs-CZ" sz="1600" dirty="0" smtClean="0"/>
              <a:t>Závěr: TXA bezpečně </a:t>
            </a:r>
            <a:r>
              <a:rPr lang="cs-CZ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redukuje krevní ztrátu jak po císařském řezu tak po spontáním porodu (vaginálním) a snižuje potřebu EBR transfuzí. </a:t>
            </a:r>
          </a:p>
          <a:p>
            <a:endParaRPr lang="cs-CZ" sz="1600" dirty="0" smtClean="0"/>
          </a:p>
          <a:p>
            <a:r>
              <a:rPr lang="en-US" sz="1900" b="1" dirty="0" smtClean="0"/>
              <a:t>Efficacy of Intravenous </a:t>
            </a:r>
            <a:r>
              <a:rPr lang="en-US" sz="1900" b="1" dirty="0" err="1" smtClean="0"/>
              <a:t>Tranexamic</a:t>
            </a:r>
            <a:r>
              <a:rPr lang="en-US" sz="1900" b="1" dirty="0" smtClean="0"/>
              <a:t> Acid in</a:t>
            </a:r>
            <a:r>
              <a:rPr lang="cs-CZ" sz="1900" b="1" dirty="0" smtClean="0"/>
              <a:t> </a:t>
            </a:r>
            <a:r>
              <a:rPr lang="en-US" sz="1900" b="1" dirty="0" smtClean="0"/>
              <a:t>Reducing Blood Loss after Elective Cesarean</a:t>
            </a:r>
            <a:r>
              <a:rPr lang="cs-CZ" sz="1900" b="1" dirty="0" smtClean="0"/>
              <a:t> Section: A Prospective, Randomized, Double-Blind, Placebo-Controlled Study</a:t>
            </a:r>
          </a:p>
          <a:p>
            <a:r>
              <a:rPr lang="cs-CZ" sz="1300" dirty="0" smtClean="0"/>
              <a:t>Kemal Gungorduk, M.D.,1 Gokhan Yıldırım, M.D et al. </a:t>
            </a:r>
          </a:p>
          <a:p>
            <a:r>
              <a:rPr lang="cs-CZ" sz="1300" u="sng" dirty="0" smtClean="0">
                <a:hlinkClick r:id="rId5" tooltip="American journal of perinatology."/>
              </a:rPr>
              <a:t>Am J Perinatol.</a:t>
            </a:r>
            <a:r>
              <a:rPr lang="cs-CZ" sz="1300" dirty="0" smtClean="0"/>
              <a:t> 2011 Mar;28(3):233-40. doi: 10.1055/s-0030-1268238. Epub 2010 Oct 26.</a:t>
            </a:r>
          </a:p>
          <a:p>
            <a:r>
              <a:rPr lang="cs-CZ" sz="1300" dirty="0" smtClean="0"/>
              <a:t>Závěr: </a:t>
            </a:r>
            <a:r>
              <a:rPr lang="cs-CZ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TXA signifikantně vedla k redukci krevní ztráty, redukovala % pacientek ze ztrátou &gt;1000ml a vedla k  redukci aditivní uterotonické terapie </a:t>
            </a:r>
          </a:p>
          <a:p>
            <a:pPr>
              <a:lnSpc>
                <a:spcPct val="150000"/>
              </a:lnSpc>
            </a:pPr>
            <a:endParaRPr lang="cs-CZ" sz="1800" b="1" dirty="0" smtClean="0"/>
          </a:p>
          <a:p>
            <a:pPr>
              <a:lnSpc>
                <a:spcPct val="150000"/>
              </a:lnSpc>
            </a:pPr>
            <a:r>
              <a:rPr lang="en-US" sz="1800" b="1" dirty="0" err="1" smtClean="0"/>
              <a:t>Tranexamic</a:t>
            </a:r>
            <a:r>
              <a:rPr lang="en-US" sz="1800" b="1" dirty="0" smtClean="0"/>
              <a:t> acid for the prevention and treatment of postpartum </a:t>
            </a:r>
            <a:r>
              <a:rPr lang="en-US" sz="1800" b="1" dirty="0" err="1" smtClean="0"/>
              <a:t>haemorrhage</a:t>
            </a:r>
            <a:r>
              <a:rPr lang="en-US" sz="1800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1200" u="sng" dirty="0" err="1" smtClean="0">
                <a:hlinkClick r:id="rId6" invalidUrl="http://www.ncbi.nlm.nih.gov/pubmed/?term=Sentilhes L[Author]&amp;cauthor=true&amp;cauthor_uid=25571934"/>
              </a:rPr>
              <a:t>Sentilhes</a:t>
            </a:r>
            <a:r>
              <a:rPr lang="en-US" sz="1200" u="sng" dirty="0" smtClean="0">
                <a:hlinkClick r:id="rId7" invalidUrl="http://www.ncbi.nlm.nih.gov/pubmed/?term=Sentilhes L[Author]&amp;cauthor=true&amp;cauthor_uid=25571934"/>
              </a:rPr>
              <a:t> L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, </a:t>
            </a:r>
            <a:r>
              <a:rPr lang="en-US" sz="1200" u="sng" dirty="0" err="1" smtClean="0">
                <a:hlinkClick r:id="rId8" invalidUrl="http://www.ncbi.nlm.nih.gov/pubmed/?term=Lasocki S[Author]&amp;cauthor=true&amp;cauthor_uid=25571934"/>
              </a:rPr>
              <a:t>Lasocki</a:t>
            </a:r>
            <a:r>
              <a:rPr lang="en-US" sz="1200" u="sng" dirty="0" smtClean="0">
                <a:hlinkClick r:id="rId9" invalidUrl="http://www.ncbi.nlm.nih.gov/pubmed/?term=Lasocki S[Author]&amp;cauthor=true&amp;cauthor_uid=25571934"/>
              </a:rPr>
              <a:t> S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, </a:t>
            </a:r>
            <a:r>
              <a:rPr lang="en-US" sz="1200" u="sng" dirty="0" err="1" smtClean="0">
                <a:hlinkClick r:id="rId10" invalidUrl="http://www.ncbi.nlm.nih.gov/pubmed/?term=Ducloy-Bouthors AS[Author]&amp;cauthor=true&amp;cauthor_uid=25571934"/>
              </a:rPr>
              <a:t>Ducloy-Bouthors</a:t>
            </a:r>
            <a:r>
              <a:rPr lang="en-US" sz="1200" u="sng" dirty="0" smtClean="0">
                <a:hlinkClick r:id="rId11" invalidUrl="http://www.ncbi.nlm.nih.gov/pubmed/?term=Ducloy-Bouthors AS[Author]&amp;cauthor=true&amp;cauthor_uid=25571934"/>
              </a:rPr>
              <a:t> AS</a:t>
            </a:r>
            <a:r>
              <a:rPr lang="en-US" sz="1200" baseline="30000" dirty="0" smtClean="0"/>
              <a:t>3</a:t>
            </a:r>
            <a:endParaRPr lang="cs-CZ" sz="1200" baseline="30000" dirty="0" smtClean="0"/>
          </a:p>
          <a:p>
            <a:pPr>
              <a:lnSpc>
                <a:spcPct val="150000"/>
              </a:lnSpc>
            </a:pPr>
            <a:r>
              <a:rPr lang="cs-CZ" sz="1200" u="sng" dirty="0" smtClean="0">
                <a:hlinkClick r:id="rId12" tooltip="British journal of anaesthesia."/>
              </a:rPr>
              <a:t>Br J Anaesth.</a:t>
            </a:r>
            <a:r>
              <a:rPr lang="cs-CZ" sz="1200" dirty="0" smtClean="0"/>
              <a:t> 2015 Jan 8. pii: aeu448. </a:t>
            </a:r>
          </a:p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není dostatek kvalitních EBM důkazů</a:t>
            </a:r>
          </a:p>
          <a:p>
            <a:endParaRPr lang="cs-CZ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 algn="ctr"/>
            <a:r>
              <a:rPr lang="cs-CZ" dirty="0" smtClean="0"/>
              <a:t>EBM - porodnictví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8326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800" b="1" dirty="0" err="1"/>
              <a:t>Low</a:t>
            </a:r>
            <a:r>
              <a:rPr lang="cs-CZ" sz="1800" b="1" dirty="0"/>
              <a:t> dose </a:t>
            </a:r>
            <a:r>
              <a:rPr lang="cs-CZ" sz="1800" b="1" dirty="0" err="1"/>
              <a:t>tranexamic</a:t>
            </a:r>
            <a:r>
              <a:rPr lang="cs-CZ" sz="1800" b="1" dirty="0"/>
              <a:t> acid </a:t>
            </a:r>
            <a:r>
              <a:rPr lang="cs-CZ" sz="1800" b="1" dirty="0" err="1"/>
              <a:t>effect</a:t>
            </a:r>
            <a:r>
              <a:rPr lang="cs-CZ" sz="1800" b="1" dirty="0"/>
              <a:t> on post-</a:t>
            </a:r>
            <a:r>
              <a:rPr lang="cs-CZ" sz="1800" b="1" dirty="0" err="1"/>
              <a:t>coronary</a:t>
            </a:r>
            <a:r>
              <a:rPr lang="cs-CZ" sz="1800" b="1" dirty="0"/>
              <a:t> </a:t>
            </a:r>
            <a:r>
              <a:rPr lang="cs-CZ" sz="1800" b="1" dirty="0" err="1"/>
              <a:t>artery</a:t>
            </a:r>
            <a:r>
              <a:rPr lang="cs-CZ" sz="1800" b="1" dirty="0"/>
              <a:t> bypass </a:t>
            </a:r>
            <a:r>
              <a:rPr lang="cs-CZ" sz="1800" b="1" dirty="0" err="1"/>
              <a:t>grafting</a:t>
            </a:r>
            <a:r>
              <a:rPr lang="cs-CZ" sz="1800" b="1" dirty="0"/>
              <a:t> </a:t>
            </a:r>
            <a:r>
              <a:rPr lang="cs-CZ" sz="1800" b="1" dirty="0" err="1"/>
              <a:t>bleeding</a:t>
            </a:r>
            <a:r>
              <a:rPr lang="cs-CZ" sz="1800" b="1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1200" dirty="0" err="1">
                <a:hlinkClick r:id="rId2" invalidUrl="http://www.ncbi.nlm.nih.gov/pubmed/?term=Esfandiari BR[Author]&amp;cauthor=true&amp;cauthor_uid=24569324" action="ppaction://hlinkfile"/>
              </a:rPr>
              <a:t>Esfandiari</a:t>
            </a:r>
            <a:r>
              <a:rPr lang="cs-CZ" sz="1200" dirty="0">
                <a:hlinkClick r:id="rId3" invalidUrl="http://www.ncbi.nlm.nih.gov/pubmed/?term=Esfandiari BR[Author]&amp;cauthor=true&amp;cauthor_uid=24569324" action="ppaction://hlinkfile"/>
              </a:rPr>
              <a:t> BR</a:t>
            </a:r>
            <a:r>
              <a:rPr lang="cs-CZ" sz="1200" baseline="30000" dirty="0"/>
              <a:t>1</a:t>
            </a:r>
            <a:r>
              <a:rPr lang="cs-CZ" sz="1200" dirty="0"/>
              <a:t>, </a:t>
            </a:r>
            <a:r>
              <a:rPr lang="cs-CZ" sz="1200" dirty="0" err="1">
                <a:hlinkClick r:id="rId4" invalidUrl="http://www.ncbi.nlm.nih.gov/pubmed/?term=Bistgani MM[Author]&amp;cauthor=true&amp;cauthor_uid=24569324" action="ppaction://hlinkfile"/>
              </a:rPr>
              <a:t>Bistgani</a:t>
            </a:r>
            <a:r>
              <a:rPr lang="cs-CZ" sz="1200" dirty="0">
                <a:hlinkClick r:id="rId5" invalidUrl="http://www.ncbi.nlm.nih.gov/pubmed/?term=Bistgani MM[Author]&amp;cauthor=true&amp;cauthor_uid=24569324" action="ppaction://hlinkfile"/>
              </a:rPr>
              <a:t> MM</a:t>
            </a:r>
            <a:r>
              <a:rPr lang="cs-CZ" sz="1200" dirty="0"/>
              <a:t>, </a:t>
            </a:r>
            <a:r>
              <a:rPr lang="cs-CZ" sz="1200" dirty="0" err="1">
                <a:hlinkClick r:id="rId6" invalidUrl="http://www.ncbi.nlm.nih.gov/pubmed/?term=Kabiri M[Author]&amp;cauthor=true&amp;cauthor_uid=24569324" action="ppaction://hlinkfile"/>
              </a:rPr>
              <a:t>Kabiri</a:t>
            </a:r>
            <a:r>
              <a:rPr lang="cs-CZ" sz="1200" dirty="0">
                <a:hlinkClick r:id="rId7" invalidUrl="http://www.ncbi.nlm.nih.gov/pubmed/?term=Kabiri M[Author]&amp;cauthor=true&amp;cauthor_uid=24569324" action="ppaction://hlinkfile"/>
              </a:rPr>
              <a:t> M</a:t>
            </a:r>
            <a:r>
              <a:rPr lang="cs-CZ" sz="1200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1200" dirty="0" err="1">
                <a:hlinkClick r:id="" action="ppaction://hlinkfile" tooltip="Asian cardiovascular &amp; thoracic annals."/>
              </a:rPr>
              <a:t>Asian</a:t>
            </a:r>
            <a:r>
              <a:rPr lang="cs-CZ" sz="1200" dirty="0">
                <a:hlinkClick r:id="" action="ppaction://hlinkfile" tooltip="Asian cardiovascular &amp; thoracic annals."/>
              </a:rPr>
              <a:t> </a:t>
            </a:r>
            <a:r>
              <a:rPr lang="cs-CZ" sz="1200" dirty="0" err="1">
                <a:hlinkClick r:id="" action="ppaction://hlinkfile" tooltip="Asian cardiovascular &amp; thoracic annals."/>
              </a:rPr>
              <a:t>Cardiovasc</a:t>
            </a:r>
            <a:r>
              <a:rPr lang="cs-CZ" sz="1200" dirty="0">
                <a:hlinkClick r:id="" action="ppaction://hlinkfile" tooltip="Asian cardiovascular &amp; thoracic annals."/>
              </a:rPr>
              <a:t> </a:t>
            </a:r>
            <a:r>
              <a:rPr lang="cs-CZ" sz="1200" dirty="0" err="1">
                <a:hlinkClick r:id="" action="ppaction://hlinkfile" tooltip="Asian cardiovascular &amp; thoracic annals."/>
              </a:rPr>
              <a:t>Thorac</a:t>
            </a:r>
            <a:r>
              <a:rPr lang="cs-CZ" sz="1200" dirty="0">
                <a:hlinkClick r:id="" action="ppaction://hlinkfile" tooltip="Asian cardiovascular &amp; thoracic annals."/>
              </a:rPr>
              <a:t> Ann.</a:t>
            </a:r>
            <a:r>
              <a:rPr lang="cs-CZ" sz="1200" dirty="0"/>
              <a:t> 2013 Dec;21(6):669-74. </a:t>
            </a:r>
            <a:r>
              <a:rPr lang="cs-CZ" sz="1200" dirty="0" err="1"/>
              <a:t>doi</a:t>
            </a:r>
            <a:r>
              <a:rPr lang="cs-CZ" sz="1200" dirty="0"/>
              <a:t>: 10.1177/0218492312466391. </a:t>
            </a:r>
            <a:r>
              <a:rPr lang="cs-CZ" sz="1200" dirty="0" err="1"/>
              <a:t>Epub</a:t>
            </a:r>
            <a:r>
              <a:rPr lang="cs-CZ" sz="1200" dirty="0"/>
              <a:t> 2013 Jul 9</a:t>
            </a:r>
            <a:r>
              <a:rPr lang="cs-CZ" sz="1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sz="1200" dirty="0" err="1" smtClean="0"/>
              <a:t>Záver</a:t>
            </a:r>
            <a:r>
              <a:rPr lang="cs-CZ" sz="1200" dirty="0" smtClean="0"/>
              <a:t>:  </a:t>
            </a: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TXA vedla k signifikantní redukci krevní ztráty a potřeby krevních transfuzí. Komplikace 0</a:t>
            </a:r>
          </a:p>
          <a:p>
            <a:pPr>
              <a:lnSpc>
                <a:spcPct val="150000"/>
              </a:lnSpc>
            </a:pPr>
            <a:endParaRPr lang="cs-CZ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cs-CZ" sz="1800" b="1" dirty="0" err="1"/>
              <a:t>Tranexamic</a:t>
            </a:r>
            <a:r>
              <a:rPr lang="cs-CZ" sz="1800" b="1" dirty="0"/>
              <a:t> acid </a:t>
            </a:r>
            <a:r>
              <a:rPr lang="cs-CZ" sz="1800" b="1" dirty="0" err="1"/>
              <a:t>reduces</a:t>
            </a:r>
            <a:r>
              <a:rPr lang="cs-CZ" sz="1800" b="1" dirty="0"/>
              <a:t> </a:t>
            </a:r>
            <a:r>
              <a:rPr lang="cs-CZ" sz="1800" b="1" dirty="0" err="1"/>
              <a:t>blood</a:t>
            </a:r>
            <a:r>
              <a:rPr lang="cs-CZ" sz="1800" b="1" dirty="0"/>
              <a:t> </a:t>
            </a:r>
            <a:r>
              <a:rPr lang="cs-CZ" sz="1800" b="1" dirty="0" err="1"/>
              <a:t>loss</a:t>
            </a:r>
            <a:r>
              <a:rPr lang="cs-CZ" sz="1800" b="1" dirty="0"/>
              <a:t> </a:t>
            </a:r>
            <a:r>
              <a:rPr lang="cs-CZ" sz="1800" b="1" dirty="0" err="1"/>
              <a:t>after</a:t>
            </a:r>
            <a:r>
              <a:rPr lang="cs-CZ" sz="1800" b="1" dirty="0"/>
              <a:t> </a:t>
            </a:r>
            <a:r>
              <a:rPr lang="cs-CZ" sz="1800" b="1" dirty="0" err="1"/>
              <a:t>off</a:t>
            </a:r>
            <a:r>
              <a:rPr lang="cs-CZ" sz="1800" b="1" dirty="0"/>
              <a:t>-pump </a:t>
            </a:r>
            <a:r>
              <a:rPr lang="cs-CZ" sz="1800" b="1" dirty="0" err="1"/>
              <a:t>coronary</a:t>
            </a:r>
            <a:r>
              <a:rPr lang="cs-CZ" sz="1800" b="1" dirty="0"/>
              <a:t> </a:t>
            </a:r>
            <a:r>
              <a:rPr lang="cs-CZ" sz="1800" b="1" dirty="0" err="1"/>
              <a:t>surgery</a:t>
            </a:r>
            <a:r>
              <a:rPr lang="cs-CZ" sz="1800" b="1" dirty="0"/>
              <a:t>: a </a:t>
            </a:r>
            <a:r>
              <a:rPr lang="cs-CZ" sz="1800" b="1" dirty="0" err="1"/>
              <a:t>prospective</a:t>
            </a:r>
            <a:r>
              <a:rPr lang="cs-CZ" sz="1800" b="1" dirty="0"/>
              <a:t>, </a:t>
            </a:r>
            <a:r>
              <a:rPr lang="cs-CZ" sz="1800" b="1" dirty="0" err="1"/>
              <a:t>randomized</a:t>
            </a:r>
            <a:r>
              <a:rPr lang="cs-CZ" sz="1800" b="1" dirty="0"/>
              <a:t>, double-blind, placebo-</a:t>
            </a:r>
            <a:r>
              <a:rPr lang="cs-CZ" sz="1800" b="1" dirty="0" err="1"/>
              <a:t>controlled</a:t>
            </a:r>
            <a:r>
              <a:rPr lang="cs-CZ" sz="1800" b="1" dirty="0"/>
              <a:t> study.</a:t>
            </a:r>
          </a:p>
          <a:p>
            <a:pPr>
              <a:lnSpc>
                <a:spcPct val="150000"/>
              </a:lnSpc>
            </a:pPr>
            <a:r>
              <a:rPr lang="cs-CZ" sz="1200" dirty="0" err="1">
                <a:hlinkClick r:id="rId8" invalidUrl="http://www.ncbi.nlm.nih.gov/pubmed/?term=Wang G[Author]&amp;cauthor=true&amp;cauthor_uid=21737704" action="ppaction://hlinkfile"/>
              </a:rPr>
              <a:t>Wang</a:t>
            </a:r>
            <a:r>
              <a:rPr lang="cs-CZ" sz="1200" dirty="0">
                <a:hlinkClick r:id="rId9" invalidUrl="http://www.ncbi.nlm.nih.gov/pubmed/?term=Wang G[Author]&amp;cauthor=true&amp;cauthor_uid=21737704" action="ppaction://hlinkfile"/>
              </a:rPr>
              <a:t> G</a:t>
            </a:r>
            <a:r>
              <a:rPr lang="cs-CZ" sz="1200" baseline="30000" dirty="0"/>
              <a:t>1</a:t>
            </a:r>
            <a:r>
              <a:rPr lang="cs-CZ" sz="1200" dirty="0"/>
              <a:t>, </a:t>
            </a:r>
            <a:r>
              <a:rPr lang="cs-CZ" sz="1200" dirty="0" err="1">
                <a:hlinkClick r:id="rId10" invalidUrl="http://www.ncbi.nlm.nih.gov/pubmed/?term=Xie G[Author]&amp;cauthor=true&amp;cauthor_uid=21737704" action="ppaction://hlinkfile"/>
              </a:rPr>
              <a:t>Xie</a:t>
            </a:r>
            <a:r>
              <a:rPr lang="cs-CZ" sz="1200" dirty="0">
                <a:hlinkClick r:id="rId11" invalidUrl="http://www.ncbi.nlm.nih.gov/pubmed/?term=Xie G[Author]&amp;cauthor=true&amp;cauthor_uid=21737704" action="ppaction://hlinkfile"/>
              </a:rPr>
              <a:t> G</a:t>
            </a:r>
            <a:r>
              <a:rPr lang="cs-CZ" sz="1200" dirty="0"/>
              <a:t>, </a:t>
            </a:r>
            <a:r>
              <a:rPr lang="cs-CZ" sz="1200" dirty="0" err="1">
                <a:hlinkClick r:id="rId12" invalidUrl="http://www.ncbi.nlm.nih.gov/pubmed/?term=Jiang T[Author]&amp;cauthor=true&amp;cauthor_uid=21737704" action="ppaction://hlinkfile"/>
              </a:rPr>
              <a:t>Jiang</a:t>
            </a:r>
            <a:r>
              <a:rPr lang="cs-CZ" sz="1200" dirty="0">
                <a:hlinkClick r:id="rId13" invalidUrl="http://www.ncbi.nlm.nih.gov/pubmed/?term=Jiang T[Author]&amp;cauthor=true&amp;cauthor_uid=21737704" action="ppaction://hlinkfile"/>
              </a:rPr>
              <a:t> T</a:t>
            </a:r>
            <a:r>
              <a:rPr lang="cs-CZ" sz="1200" dirty="0"/>
              <a:t>, </a:t>
            </a:r>
            <a:r>
              <a:rPr lang="cs-CZ" sz="1200" dirty="0" err="1">
                <a:hlinkClick r:id="rId14" invalidUrl="http://www.ncbi.nlm.nih.gov/pubmed/?term=Wang Y[Author]&amp;cauthor=true&amp;cauthor_uid=21737704" action="ppaction://hlinkfile"/>
              </a:rPr>
              <a:t>Wang</a:t>
            </a:r>
            <a:r>
              <a:rPr lang="cs-CZ" sz="1200" dirty="0">
                <a:hlinkClick r:id="rId15" invalidUrl="http://www.ncbi.nlm.nih.gov/pubmed/?term=Wang Y[Author]&amp;cauthor=true&amp;cauthor_uid=21737704" action="ppaction://hlinkfile"/>
              </a:rPr>
              <a:t> Y</a:t>
            </a:r>
            <a:r>
              <a:rPr lang="cs-CZ" sz="1200" dirty="0"/>
              <a:t>, </a:t>
            </a:r>
            <a:r>
              <a:rPr lang="cs-CZ" sz="1200" dirty="0" err="1">
                <a:hlinkClick r:id="rId16" invalidUrl="http://www.ncbi.nlm.nih.gov/pubmed/?term=Wang W[Author]&amp;cauthor=true&amp;cauthor_uid=21737704" action="ppaction://hlinkfile"/>
              </a:rPr>
              <a:t>Wang</a:t>
            </a:r>
            <a:r>
              <a:rPr lang="cs-CZ" sz="1200" dirty="0">
                <a:hlinkClick r:id="rId17" invalidUrl="http://www.ncbi.nlm.nih.gov/pubmed/?term=Wang W[Author]&amp;cauthor=true&amp;cauthor_uid=21737704" action="ppaction://hlinkfile"/>
              </a:rPr>
              <a:t> W</a:t>
            </a:r>
            <a:r>
              <a:rPr lang="cs-CZ" sz="1200" dirty="0"/>
              <a:t>, </a:t>
            </a:r>
            <a:r>
              <a:rPr lang="cs-CZ" sz="1200" dirty="0">
                <a:hlinkClick r:id="rId18" invalidUrl="http://www.ncbi.nlm.nih.gov/pubmed/?term=Ji H[Author]&amp;cauthor=true&amp;cauthor_uid=21737704" action="ppaction://hlinkfile"/>
              </a:rPr>
              <a:t>Ji H</a:t>
            </a:r>
            <a:r>
              <a:rPr lang="cs-CZ" sz="1200" dirty="0"/>
              <a:t>, </a:t>
            </a:r>
            <a:r>
              <a:rPr lang="cs-CZ" sz="1200" dirty="0" err="1">
                <a:hlinkClick r:id="rId19" invalidUrl="http://www.ncbi.nlm.nih.gov/pubmed/?term=Liu M[Author]&amp;cauthor=true&amp;cauthor_uid=21737704" action="ppaction://hlinkfile"/>
              </a:rPr>
              <a:t>Liu</a:t>
            </a:r>
            <a:r>
              <a:rPr lang="cs-CZ" sz="1200" dirty="0">
                <a:hlinkClick r:id="rId20" invalidUrl="http://www.ncbi.nlm.nih.gov/pubmed/?term=Liu M[Author]&amp;cauthor=true&amp;cauthor_uid=21737704" action="ppaction://hlinkfile"/>
              </a:rPr>
              <a:t> M</a:t>
            </a:r>
            <a:r>
              <a:rPr lang="cs-CZ" sz="1200" dirty="0"/>
              <a:t>, </a:t>
            </a:r>
            <a:r>
              <a:rPr lang="cs-CZ" sz="1200" dirty="0" err="1">
                <a:hlinkClick r:id="rId21" invalidUrl="http://www.ncbi.nlm.nih.gov/pubmed/?term=Chen L[Author]&amp;cauthor=true&amp;cauthor_uid=21737704" action="ppaction://hlinkfile"/>
              </a:rPr>
              <a:t>Chen</a:t>
            </a:r>
            <a:r>
              <a:rPr lang="cs-CZ" sz="1200" dirty="0">
                <a:hlinkClick r:id="rId22" invalidUrl="http://www.ncbi.nlm.nih.gov/pubmed/?term=Chen L[Author]&amp;cauthor=true&amp;cauthor_uid=21737704" action="ppaction://hlinkfile"/>
              </a:rPr>
              <a:t> L</a:t>
            </a:r>
            <a:r>
              <a:rPr lang="cs-CZ" sz="1200" dirty="0"/>
              <a:t>, </a:t>
            </a:r>
            <a:r>
              <a:rPr lang="cs-CZ" sz="1200" dirty="0" err="1">
                <a:hlinkClick r:id="rId23" invalidUrl="http://www.ncbi.nlm.nih.gov/pubmed/?term=Li L[Author]&amp;cauthor=true&amp;cauthor_uid=21737704" action="ppaction://hlinkfile"/>
              </a:rPr>
              <a:t>Li</a:t>
            </a:r>
            <a:r>
              <a:rPr lang="cs-CZ" sz="1200" dirty="0">
                <a:hlinkClick r:id="rId24" invalidUrl="http://www.ncbi.nlm.nih.gov/pubmed/?term=Li L[Author]&amp;cauthor=true&amp;cauthor_uid=21737704" action="ppaction://hlinkfile"/>
              </a:rPr>
              <a:t> L</a:t>
            </a:r>
            <a:r>
              <a:rPr lang="cs-CZ" sz="1200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1200" dirty="0" err="1">
                <a:hlinkClick r:id="" action="ppaction://hlinkfile" tooltip="Anesthesia and analgesia."/>
              </a:rPr>
              <a:t>Anesth</a:t>
            </a:r>
            <a:r>
              <a:rPr lang="cs-CZ" sz="1200" dirty="0">
                <a:hlinkClick r:id="" action="ppaction://hlinkfile" tooltip="Anesthesia and analgesia."/>
              </a:rPr>
              <a:t> </a:t>
            </a:r>
            <a:r>
              <a:rPr lang="cs-CZ" sz="1200" dirty="0" err="1">
                <a:hlinkClick r:id="" action="ppaction://hlinkfile" tooltip="Anesthesia and analgesia."/>
              </a:rPr>
              <a:t>Analg</a:t>
            </a:r>
            <a:r>
              <a:rPr lang="cs-CZ" sz="1200" dirty="0">
                <a:hlinkClick r:id="" action="ppaction://hlinkfile" tooltip="Anesthesia and analgesia."/>
              </a:rPr>
              <a:t>.</a:t>
            </a:r>
            <a:r>
              <a:rPr lang="cs-CZ" sz="1200" dirty="0"/>
              <a:t> 2012 Aug;115(2):239-43. </a:t>
            </a:r>
            <a:r>
              <a:rPr lang="cs-CZ" sz="1200" dirty="0" err="1"/>
              <a:t>doi</a:t>
            </a:r>
            <a:r>
              <a:rPr lang="cs-CZ" sz="1200" dirty="0"/>
              <a:t>: 10.1213/ANE.0b013e3182264a11. </a:t>
            </a:r>
            <a:r>
              <a:rPr lang="cs-CZ" sz="1200" dirty="0" err="1"/>
              <a:t>Epub</a:t>
            </a:r>
            <a:r>
              <a:rPr lang="cs-CZ" sz="1200" dirty="0"/>
              <a:t> 2011 Jul 7</a:t>
            </a:r>
            <a:r>
              <a:rPr lang="cs-CZ" sz="1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TXA redukuje pooperační ztrátu do drénů a potřebu transfuzí</a:t>
            </a:r>
          </a:p>
          <a:p>
            <a:endParaRPr lang="cs-CZ" sz="1200" dirty="0"/>
          </a:p>
          <a:p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pPr algn="ctr"/>
            <a:r>
              <a:rPr lang="cs-CZ" dirty="0" smtClean="0"/>
              <a:t>EBM - kardiochirurgie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8363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7606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800" b="1" dirty="0" err="1"/>
              <a:t>Effects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tranexamic</a:t>
            </a:r>
            <a:r>
              <a:rPr lang="cs-CZ" sz="1800" b="1" dirty="0"/>
              <a:t> acid </a:t>
            </a:r>
            <a:r>
              <a:rPr lang="cs-CZ" sz="1800" b="1" dirty="0" err="1"/>
              <a:t>during</a:t>
            </a:r>
            <a:r>
              <a:rPr lang="cs-CZ" sz="1800" b="1" dirty="0"/>
              <a:t> </a:t>
            </a:r>
            <a:r>
              <a:rPr lang="cs-CZ" sz="1800" b="1" dirty="0" err="1"/>
              <a:t>endoscopic</a:t>
            </a:r>
            <a:r>
              <a:rPr lang="cs-CZ" sz="1800" b="1" dirty="0"/>
              <a:t> </a:t>
            </a:r>
            <a:r>
              <a:rPr lang="cs-CZ" sz="1800" b="1" dirty="0" err="1"/>
              <a:t>sinsus</a:t>
            </a:r>
            <a:r>
              <a:rPr lang="cs-CZ" sz="1800" b="1" dirty="0"/>
              <a:t> </a:t>
            </a:r>
            <a:r>
              <a:rPr lang="cs-CZ" sz="1800" b="1" dirty="0" err="1"/>
              <a:t>surgery</a:t>
            </a:r>
            <a:r>
              <a:rPr lang="cs-CZ" sz="1800" b="1" dirty="0"/>
              <a:t> in </a:t>
            </a:r>
            <a:r>
              <a:rPr lang="cs-CZ" sz="1800" b="1" dirty="0" err="1" smtClean="0"/>
              <a:t>children</a:t>
            </a:r>
            <a:r>
              <a:rPr lang="cs-CZ" sz="1800" b="1" dirty="0" smtClean="0"/>
              <a:t>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cs-CZ" sz="1200" dirty="0" err="1" smtClean="0">
                <a:hlinkClick r:id="rId2" invalidUrl="http://www.ncbi.nlm.nih.gov/pubmed/?term=Eldaba AA[Author]&amp;cauthor=true&amp;cauthor_uid=24015121" action="ppaction://hlinkfile"/>
              </a:rPr>
              <a:t>Eldaba</a:t>
            </a:r>
            <a:r>
              <a:rPr lang="cs-CZ" sz="1200" dirty="0" smtClean="0">
                <a:hlinkClick r:id="rId3" invalidUrl="http://www.ncbi.nlm.nih.gov/pubmed/?term=Eldaba AA[Author]&amp;cauthor=true&amp;cauthor_uid=24015121" action="ppaction://hlinkfile"/>
              </a:rPr>
              <a:t> </a:t>
            </a:r>
            <a:r>
              <a:rPr lang="cs-CZ" sz="1200" dirty="0">
                <a:hlinkClick r:id="rId4" invalidUrl="http://www.ncbi.nlm.nih.gov/pubmed/?term=Eldaba AA[Author]&amp;cauthor=true&amp;cauthor_uid=24015121" action="ppaction://hlinkfile"/>
              </a:rPr>
              <a:t>AA</a:t>
            </a:r>
            <a:r>
              <a:rPr lang="cs-CZ" sz="1200" baseline="30000" dirty="0"/>
              <a:t>1</a:t>
            </a:r>
            <a:r>
              <a:rPr lang="cs-CZ" sz="1200" dirty="0"/>
              <a:t>, </a:t>
            </a:r>
            <a:r>
              <a:rPr lang="cs-CZ" sz="1200" dirty="0" err="1">
                <a:hlinkClick r:id="rId5" invalidUrl="http://www.ncbi.nlm.nih.gov/pubmed/?term=Amr YM[Author]&amp;cauthor=true&amp;cauthor_uid=24015121" action="ppaction://hlinkfile"/>
              </a:rPr>
              <a:t>Amr</a:t>
            </a:r>
            <a:r>
              <a:rPr lang="cs-CZ" sz="1200" dirty="0">
                <a:hlinkClick r:id="rId6" invalidUrl="http://www.ncbi.nlm.nih.gov/pubmed/?term=Amr YM[Author]&amp;cauthor=true&amp;cauthor_uid=24015121" action="ppaction://hlinkfile"/>
              </a:rPr>
              <a:t> YM</a:t>
            </a:r>
            <a:r>
              <a:rPr lang="cs-CZ" sz="1200" dirty="0"/>
              <a:t>, </a:t>
            </a:r>
            <a:r>
              <a:rPr lang="cs-CZ" sz="1200" dirty="0" err="1">
                <a:hlinkClick r:id="rId7" invalidUrl="http://www.ncbi.nlm.nih.gov/pubmed/?term=Albirmawy OA[Author]&amp;cauthor=true&amp;cauthor_uid=24015121" action="ppaction://hlinkfile"/>
              </a:rPr>
              <a:t>Albirmawy</a:t>
            </a:r>
            <a:r>
              <a:rPr lang="cs-CZ" sz="1200" dirty="0">
                <a:hlinkClick r:id="rId8" invalidUrl="http://www.ncbi.nlm.nih.gov/pubmed/?term=Albirmawy OA[Author]&amp;cauthor=true&amp;cauthor_uid=24015121" action="ppaction://hlinkfile"/>
              </a:rPr>
              <a:t> OA</a:t>
            </a:r>
            <a:r>
              <a:rPr lang="cs-CZ" sz="1200" dirty="0" smtClean="0"/>
              <a:t>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cs-CZ" sz="1200" dirty="0" err="1">
                <a:hlinkClick r:id="" action="ppaction://hlinkfile" tooltip="Saudi journal of anaesthesia."/>
              </a:rPr>
              <a:t>Saudi</a:t>
            </a:r>
            <a:r>
              <a:rPr lang="cs-CZ" sz="1200" dirty="0">
                <a:hlinkClick r:id="" action="ppaction://hlinkfile" tooltip="Saudi journal of anaesthesia."/>
              </a:rPr>
              <a:t> J </a:t>
            </a:r>
            <a:r>
              <a:rPr lang="cs-CZ" sz="1200" dirty="0" err="1">
                <a:hlinkClick r:id="" action="ppaction://hlinkfile" tooltip="Saudi journal of anaesthesia."/>
              </a:rPr>
              <a:t>Anaesth</a:t>
            </a:r>
            <a:r>
              <a:rPr lang="cs-CZ" sz="1200" dirty="0">
                <a:hlinkClick r:id="" action="ppaction://hlinkfile" tooltip="Saudi journal of anaesthesia."/>
              </a:rPr>
              <a:t>.</a:t>
            </a:r>
            <a:r>
              <a:rPr lang="cs-CZ" sz="1200" dirty="0"/>
              <a:t> 2013 Jul;7(3):229-33. </a:t>
            </a:r>
            <a:r>
              <a:rPr lang="cs-CZ" sz="1200" dirty="0" err="1"/>
              <a:t>doi</a:t>
            </a:r>
            <a:r>
              <a:rPr lang="cs-CZ" sz="1200" dirty="0"/>
              <a:t>: 10.4103/1658-354X.115314</a:t>
            </a:r>
            <a:r>
              <a:rPr lang="cs-CZ" sz="1200" dirty="0" smtClean="0"/>
              <a:t>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cs-CZ" sz="1200" dirty="0" smtClean="0"/>
              <a:t>Závěr:  </a:t>
            </a: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jednorázový bolus 25mg/kg TXA vedl k zlepšení chirurgického pole při FESS (↓krvácení), redukoval </a:t>
            </a:r>
            <a:r>
              <a:rPr lang="cs-CZ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intraoperační</a:t>
            </a: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krevní ztrátu a zkrátil délku operace</a:t>
            </a:r>
          </a:p>
          <a:p>
            <a:pPr marL="109728" indent="0">
              <a:buNone/>
            </a:pPr>
            <a:endParaRPr lang="cs-CZ" sz="1200" dirty="0"/>
          </a:p>
          <a:p>
            <a:endParaRPr lang="cs-CZ" sz="12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/>
          <a:lstStyle/>
          <a:p>
            <a:pPr algn="ctr"/>
            <a:r>
              <a:rPr lang="cs-CZ" dirty="0" smtClean="0"/>
              <a:t>EBM - ORL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4351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9046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Cena 5x500mg amp dle SÚKL max 93,31 Kč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Dávkování: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20-25mg/kg, nebo 1g bolus ( 37,2Kč)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1x EBR = 1860-2728Kč (FN Brno)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1x CŽP = 700-925 Kč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Největší náklady = TRALI, infekce, NÚ,....</a:t>
            </a:r>
          </a:p>
          <a:p>
            <a:pPr>
              <a:lnSpc>
                <a:spcPct val="150000"/>
              </a:lnSpc>
            </a:pPr>
            <a:endParaRPr lang="cs-CZ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Risk vs. benefit vs. cena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 Exacylu: průjem, nauzea, zvracení, záchvatová aktivita při &gt;80mg/kg, alergická dermatitis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Trombotické komplikace - ? není dostatek kvalitních EBM důkazů, v CRASH 2 study – skupina s TXA = ↓IM ?</a:t>
            </a:r>
          </a:p>
          <a:p>
            <a:pPr>
              <a:lnSpc>
                <a:spcPct val="150000"/>
              </a:lnSpc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/>
          <a:lstStyle/>
          <a:p>
            <a:pPr algn="ctr"/>
            <a:r>
              <a:rPr lang="cs-CZ" dirty="0" smtClean="0"/>
              <a:t>NÚ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Traumatologie  → </a:t>
            </a:r>
            <a:r>
              <a:rPr lang="cs-CZ" dirty="0" smtClean="0">
                <a:solidFill>
                  <a:srgbClr val="FF0000"/>
                </a:solidFill>
              </a:rPr>
              <a:t>ANO!!!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Ortopedie → </a:t>
            </a:r>
            <a:r>
              <a:rPr lang="cs-CZ" dirty="0" smtClean="0">
                <a:solidFill>
                  <a:srgbClr val="FF0000"/>
                </a:solidFill>
              </a:rPr>
              <a:t>ANO!!!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ŽOK → </a:t>
            </a:r>
            <a:r>
              <a:rPr lang="cs-CZ" dirty="0" smtClean="0">
                <a:solidFill>
                  <a:srgbClr val="FF0000"/>
                </a:solidFill>
              </a:rPr>
              <a:t>ANO!!!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Perioperační krvácení →</a:t>
            </a:r>
            <a:r>
              <a:rPr lang="cs-CZ" dirty="0" smtClean="0">
                <a:solidFill>
                  <a:srgbClr val="FF0000"/>
                </a:solidFill>
              </a:rPr>
              <a:t> ANO!!!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Porodnictví → ANO?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Exacyl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cmp-brno.wbs.cz/co_je_cmp/6-6_etiologie/6-6_koagulace_1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9075"/>
            <a:ext cx="7524750" cy="6638925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5508104" y="2996952"/>
            <a:ext cx="1728192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al 3"/>
          <p:cNvSpPr/>
          <p:nvPr/>
        </p:nvSpPr>
        <p:spPr>
          <a:xfrm>
            <a:off x="4860032" y="4149080"/>
            <a:ext cx="1440160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166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Koagulační faktor I</a:t>
            </a:r>
          </a:p>
          <a:p>
            <a:pPr>
              <a:lnSpc>
                <a:spcPct val="150000"/>
              </a:lnSpc>
            </a:pP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Štepení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trombinem → fibrin – polymerizace (stabilizuje faktor XIII)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Protein akutní fáze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Syntéza v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hepatocytech</a:t>
            </a:r>
            <a:endParaRPr lang="cs-CZ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cs-CZ" dirty="0" smtClean="0"/>
              <a:t>Plasmatická hladina při krvácení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1,5-2g/l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Iniciální substituční dávka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25-50mg/kg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g/l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pPr algn="ctr"/>
            <a:r>
              <a:rPr lang="cs-CZ" dirty="0" smtClean="0"/>
              <a:t>Fibrinogen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8297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3285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Kritická role v koagulační kaskádě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Při ŽOK jeho deplece jako první (z </a:t>
            </a:r>
            <a:r>
              <a:rPr lang="cs-CZ" dirty="0" err="1"/>
              <a:t>k</a:t>
            </a:r>
            <a:r>
              <a:rPr lang="cs-CZ" dirty="0" err="1" smtClean="0"/>
              <a:t>oag.faktorů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 algn="ctr"/>
            <a:r>
              <a:rPr lang="cs-CZ" dirty="0" smtClean="0"/>
              <a:t>Proč právě fibrinogen?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564904"/>
            <a:ext cx="741682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419872" y="3068960"/>
            <a:ext cx="23042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al 5"/>
          <p:cNvSpPr/>
          <p:nvPr/>
        </p:nvSpPr>
        <p:spPr>
          <a:xfrm>
            <a:off x="3275856" y="4941168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6022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688632"/>
          </a:xfrm>
        </p:spPr>
        <p:txBody>
          <a:bodyPr/>
          <a:lstStyle/>
          <a:p>
            <a:r>
              <a:rPr lang="cs-CZ" sz="1800" b="1" dirty="0" err="1"/>
              <a:t>Clinical</a:t>
            </a:r>
            <a:r>
              <a:rPr lang="cs-CZ" sz="1800" b="1" dirty="0"/>
              <a:t> </a:t>
            </a:r>
            <a:r>
              <a:rPr lang="cs-CZ" sz="1800" b="1" dirty="0" err="1"/>
              <a:t>effectiveness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fresh</a:t>
            </a:r>
            <a:r>
              <a:rPr lang="cs-CZ" sz="1800" b="1" dirty="0"/>
              <a:t> </a:t>
            </a:r>
            <a:r>
              <a:rPr lang="cs-CZ" sz="1800" b="1" dirty="0" err="1"/>
              <a:t>frozen</a:t>
            </a:r>
            <a:r>
              <a:rPr lang="cs-CZ" sz="1800" b="1" dirty="0"/>
              <a:t> plasma </a:t>
            </a:r>
            <a:r>
              <a:rPr lang="cs-CZ" sz="1800" b="1" dirty="0" err="1"/>
              <a:t>compared</a:t>
            </a:r>
            <a:r>
              <a:rPr lang="cs-CZ" sz="1800" b="1" dirty="0"/>
              <a:t> </a:t>
            </a:r>
            <a:r>
              <a:rPr lang="cs-CZ" sz="1800" b="1" dirty="0" err="1"/>
              <a:t>with</a:t>
            </a:r>
            <a:r>
              <a:rPr lang="cs-CZ" sz="1800" b="1" dirty="0"/>
              <a:t> fibrinogen </a:t>
            </a:r>
            <a:r>
              <a:rPr lang="cs-CZ" sz="1800" b="1" dirty="0" err="1"/>
              <a:t>concentrate</a:t>
            </a:r>
            <a:r>
              <a:rPr lang="cs-CZ" sz="1800" b="1" dirty="0"/>
              <a:t>: a </a:t>
            </a:r>
            <a:r>
              <a:rPr lang="cs-CZ" sz="1800" b="1" dirty="0" err="1"/>
              <a:t>systematic</a:t>
            </a:r>
            <a:r>
              <a:rPr lang="cs-CZ" sz="1800" b="1" dirty="0"/>
              <a:t> </a:t>
            </a:r>
            <a:r>
              <a:rPr lang="cs-CZ" sz="1800" b="1" dirty="0" err="1"/>
              <a:t>review</a:t>
            </a:r>
            <a:r>
              <a:rPr lang="cs-CZ" sz="1800" b="1" dirty="0"/>
              <a:t>.</a:t>
            </a:r>
          </a:p>
          <a:p>
            <a:r>
              <a:rPr lang="cs-CZ" sz="1200" dirty="0" err="1">
                <a:hlinkClick r:id="rId2" invalidUrl="http://www.ncbi.nlm.nih.gov/pubmed/?term=Kozek-Langenecker S[Author]&amp;cauthor=true&amp;cauthor_uid=21999308" action="ppaction://hlinkfile"/>
              </a:rPr>
              <a:t>Kozek-Langenecker</a:t>
            </a:r>
            <a:r>
              <a:rPr lang="cs-CZ" sz="1200" dirty="0">
                <a:hlinkClick r:id="rId3" invalidUrl="http://www.ncbi.nlm.nih.gov/pubmed/?term=Kozek-Langenecker S[Author]&amp;cauthor=true&amp;cauthor_uid=21999308" action="ppaction://hlinkfile"/>
              </a:rPr>
              <a:t> S</a:t>
            </a:r>
            <a:r>
              <a:rPr lang="cs-CZ" sz="1200" baseline="30000" dirty="0"/>
              <a:t>1</a:t>
            </a:r>
            <a:r>
              <a:rPr lang="cs-CZ" sz="1200" dirty="0"/>
              <a:t>, </a:t>
            </a:r>
            <a:r>
              <a:rPr lang="cs-CZ" sz="1200" dirty="0" err="1">
                <a:hlinkClick r:id="rId4" invalidUrl="http://www.ncbi.nlm.nih.gov/pubmed/?term=S%C3%B8rensen B[Author]&amp;cauthor=true&amp;cauthor_uid=21999308" action="ppaction://hlinkfile"/>
              </a:rPr>
              <a:t>Sørensen</a:t>
            </a:r>
            <a:r>
              <a:rPr lang="cs-CZ" sz="1200" dirty="0">
                <a:hlinkClick r:id="rId5" invalidUrl="http://www.ncbi.nlm.nih.gov/pubmed/?term=S%C3%B8rensen B[Author]&amp;cauthor=true&amp;cauthor_uid=21999308" action="ppaction://hlinkfile"/>
              </a:rPr>
              <a:t> B</a:t>
            </a:r>
            <a:r>
              <a:rPr lang="cs-CZ" sz="1200" dirty="0"/>
              <a:t>, </a:t>
            </a:r>
            <a:r>
              <a:rPr lang="cs-CZ" sz="1200" dirty="0">
                <a:hlinkClick r:id="rId6" invalidUrl="http://www.ncbi.nlm.nih.gov/pubmed/?term=Hess JR[Author]&amp;cauthor=true&amp;cauthor_uid=21999308" action="ppaction://hlinkfile"/>
              </a:rPr>
              <a:t>Hess JR</a:t>
            </a:r>
            <a:r>
              <a:rPr lang="cs-CZ" sz="1200" dirty="0"/>
              <a:t>, </a:t>
            </a:r>
            <a:r>
              <a:rPr lang="cs-CZ" sz="1200" dirty="0" err="1">
                <a:hlinkClick r:id="rId7" invalidUrl="http://www.ncbi.nlm.nih.gov/pubmed/?term=Spahn DR[Author]&amp;cauthor=true&amp;cauthor_uid=21999308" action="ppaction://hlinkfile"/>
              </a:rPr>
              <a:t>Spahn</a:t>
            </a:r>
            <a:r>
              <a:rPr lang="cs-CZ" sz="1200" dirty="0">
                <a:hlinkClick r:id="rId8" invalidUrl="http://www.ncbi.nlm.nih.gov/pubmed/?term=Spahn DR[Author]&amp;cauthor=true&amp;cauthor_uid=21999308" action="ppaction://hlinkfile"/>
              </a:rPr>
              <a:t> DR</a:t>
            </a:r>
            <a:r>
              <a:rPr lang="cs-CZ" sz="1200" dirty="0"/>
              <a:t>.</a:t>
            </a:r>
          </a:p>
          <a:p>
            <a:r>
              <a:rPr lang="en-US" sz="1200" dirty="0" err="1">
                <a:hlinkClick r:id="" action="ppaction://hlinkfile" tooltip="Critical care (London, England)."/>
              </a:rPr>
              <a:t>Crit</a:t>
            </a:r>
            <a:r>
              <a:rPr lang="en-US" sz="1200" dirty="0">
                <a:hlinkClick r:id="" action="ppaction://hlinkfile" tooltip="Critical care (London, England)."/>
              </a:rPr>
              <a:t> Care.</a:t>
            </a:r>
            <a:r>
              <a:rPr lang="en-US" sz="1200" dirty="0"/>
              <a:t> 2011;15(5):R239. </a:t>
            </a:r>
            <a:r>
              <a:rPr lang="en-US" sz="1200" dirty="0" err="1"/>
              <a:t>doi</a:t>
            </a:r>
            <a:r>
              <a:rPr lang="en-US" sz="1200" dirty="0"/>
              <a:t>: 10.1186/cc10488. </a:t>
            </a:r>
            <a:r>
              <a:rPr lang="en-US" sz="1200" dirty="0" err="1"/>
              <a:t>Epub</a:t>
            </a:r>
            <a:r>
              <a:rPr lang="en-US" sz="1200" dirty="0"/>
              <a:t> 2011 Oct 14</a:t>
            </a:r>
            <a:r>
              <a:rPr lang="en-US" sz="1200" dirty="0" smtClean="0"/>
              <a:t>.</a:t>
            </a:r>
            <a:endParaRPr lang="cs-CZ" sz="1200" dirty="0" smtClean="0"/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zlepšení outcome, kvalita evidence nízká</a:t>
            </a:r>
            <a:endParaRPr lang="cs-CZ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200" dirty="0" smtClean="0"/>
          </a:p>
          <a:p>
            <a:endParaRPr lang="cs-CZ" sz="1200" dirty="0"/>
          </a:p>
          <a:p>
            <a:r>
              <a:rPr lang="en-US" sz="1800" b="1" dirty="0"/>
              <a:t>Fibrinogen as a therapeutic target for bleeding: a review of critical levels and replacement therapy.</a:t>
            </a:r>
          </a:p>
          <a:p>
            <a:r>
              <a:rPr lang="en-US" sz="1200" dirty="0">
                <a:hlinkClick r:id="rId9" invalidUrl="http://www.ncbi.nlm.nih.gov/pubmed/?term=Levy JH[Author]&amp;cauthor=true&amp;cauthor_uid=24117955" action="ppaction://hlinkfile"/>
              </a:rPr>
              <a:t>Levy JH</a:t>
            </a:r>
            <a:r>
              <a:rPr lang="en-US" sz="1200" baseline="30000" dirty="0"/>
              <a:t>1</a:t>
            </a:r>
            <a:r>
              <a:rPr lang="en-US" sz="1200" dirty="0"/>
              <a:t>, </a:t>
            </a:r>
            <a:r>
              <a:rPr lang="en-US" sz="1200" dirty="0" err="1">
                <a:hlinkClick r:id="rId10" invalidUrl="http://www.ncbi.nlm.nih.gov/pubmed/?term=Welsby I[Author]&amp;cauthor=true&amp;cauthor_uid=24117955" action="ppaction://hlinkfile"/>
              </a:rPr>
              <a:t>Welsby</a:t>
            </a:r>
            <a:r>
              <a:rPr lang="en-US" sz="1200" dirty="0">
                <a:hlinkClick r:id="rId11" invalidUrl="http://www.ncbi.nlm.nih.gov/pubmed/?term=Welsby I[Author]&amp;cauthor=true&amp;cauthor_uid=24117955" action="ppaction://hlinkfile"/>
              </a:rPr>
              <a:t> I</a:t>
            </a:r>
            <a:r>
              <a:rPr lang="en-US" sz="1200" dirty="0"/>
              <a:t>, </a:t>
            </a:r>
            <a:r>
              <a:rPr lang="en-US" sz="1200" dirty="0" err="1">
                <a:hlinkClick r:id="rId12" invalidUrl="http://www.ncbi.nlm.nih.gov/pubmed/?term=Goodnough LT[Author]&amp;cauthor=true&amp;cauthor_uid=24117955" action="ppaction://hlinkfile"/>
              </a:rPr>
              <a:t>Goodnough</a:t>
            </a:r>
            <a:r>
              <a:rPr lang="en-US" sz="1200" dirty="0">
                <a:hlinkClick r:id="rId13" invalidUrl="http://www.ncbi.nlm.nih.gov/pubmed/?term=Goodnough LT[Author]&amp;cauthor=true&amp;cauthor_uid=24117955" action="ppaction://hlinkfile"/>
              </a:rPr>
              <a:t> LT</a:t>
            </a:r>
            <a:r>
              <a:rPr lang="en-US" sz="1200" dirty="0"/>
              <a:t>.</a:t>
            </a:r>
          </a:p>
          <a:p>
            <a:r>
              <a:rPr lang="en-US" sz="1200" dirty="0">
                <a:hlinkClick r:id="" action="ppaction://hlinkfile" tooltip="Transfusion."/>
              </a:rPr>
              <a:t>Transfusion.</a:t>
            </a:r>
            <a:r>
              <a:rPr lang="en-US" sz="1200" dirty="0"/>
              <a:t> 2014 May;54(5):1389-405; quiz 1388. </a:t>
            </a:r>
            <a:r>
              <a:rPr lang="en-US" sz="1200" dirty="0" err="1"/>
              <a:t>doi</a:t>
            </a:r>
            <a:r>
              <a:rPr lang="en-US" sz="1200" dirty="0"/>
              <a:t>: 10.1111/trf.12431. </a:t>
            </a:r>
            <a:r>
              <a:rPr lang="en-US" sz="1200" dirty="0" err="1"/>
              <a:t>Epub</a:t>
            </a:r>
            <a:r>
              <a:rPr lang="en-US" sz="1200" dirty="0"/>
              <a:t> 2013 Oct 9</a:t>
            </a:r>
            <a:r>
              <a:rPr lang="en-US" sz="1200" dirty="0" smtClean="0"/>
              <a:t>.</a:t>
            </a:r>
            <a:endParaRPr lang="cs-CZ" sz="1200" dirty="0" smtClean="0"/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terapie fibrinogen vede k redukci alogenních transfuzí, důležitý v léčbě koagulopatického krvácení</a:t>
            </a:r>
          </a:p>
          <a:p>
            <a:endParaRPr lang="cs-CZ" sz="1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200" dirty="0" smtClean="0"/>
          </a:p>
          <a:p>
            <a:r>
              <a:rPr lang="cs-CZ" sz="1800" b="1" dirty="0"/>
              <a:t>Fibrinogen </a:t>
            </a:r>
            <a:r>
              <a:rPr lang="cs-CZ" sz="1800" b="1" dirty="0" err="1"/>
              <a:t>concentrate</a:t>
            </a:r>
            <a:r>
              <a:rPr lang="cs-CZ" sz="1800" b="1" dirty="0"/>
              <a:t> </a:t>
            </a:r>
            <a:r>
              <a:rPr lang="cs-CZ" sz="1800" b="1" dirty="0" err="1"/>
              <a:t>for</a:t>
            </a:r>
            <a:r>
              <a:rPr lang="cs-CZ" sz="1800" b="1" dirty="0"/>
              <a:t> </a:t>
            </a:r>
            <a:r>
              <a:rPr lang="cs-CZ" sz="1800" b="1" dirty="0" err="1"/>
              <a:t>bleeding</a:t>
            </a:r>
            <a:r>
              <a:rPr lang="cs-CZ" sz="1800" b="1" dirty="0"/>
              <a:t>--a </a:t>
            </a:r>
            <a:r>
              <a:rPr lang="cs-CZ" sz="1800" b="1" dirty="0" err="1"/>
              <a:t>systematic</a:t>
            </a:r>
            <a:r>
              <a:rPr lang="cs-CZ" sz="1800" b="1" dirty="0"/>
              <a:t> </a:t>
            </a:r>
            <a:r>
              <a:rPr lang="cs-CZ" sz="1800" b="1" dirty="0" err="1"/>
              <a:t>review</a:t>
            </a:r>
            <a:r>
              <a:rPr lang="cs-CZ" sz="1800" b="1" dirty="0"/>
              <a:t>.</a:t>
            </a:r>
          </a:p>
          <a:p>
            <a:r>
              <a:rPr lang="cs-CZ" sz="1200" dirty="0">
                <a:hlinkClick r:id="rId14" invalidUrl="http://www.ncbi.nlm.nih.gov/pubmed/?term=Lunde J[Author]&amp;cauthor=true&amp;cauthor_uid=25059813" action="ppaction://hlinkfile"/>
              </a:rPr>
              <a:t>Lunde J</a:t>
            </a:r>
            <a:r>
              <a:rPr lang="cs-CZ" sz="1200" baseline="30000" dirty="0"/>
              <a:t>1</a:t>
            </a:r>
            <a:r>
              <a:rPr lang="cs-CZ" sz="1200" dirty="0"/>
              <a:t>, </a:t>
            </a:r>
            <a:r>
              <a:rPr lang="cs-CZ" sz="1200" dirty="0" err="1">
                <a:hlinkClick r:id="rId15" invalidUrl="http://www.ncbi.nlm.nih.gov/pubmed/?term=Stensballe J[Author]&amp;cauthor=true&amp;cauthor_uid=25059813" action="ppaction://hlinkfile"/>
              </a:rPr>
              <a:t>Stensballe</a:t>
            </a:r>
            <a:r>
              <a:rPr lang="cs-CZ" sz="1200" dirty="0">
                <a:hlinkClick r:id="rId16" invalidUrl="http://www.ncbi.nlm.nih.gov/pubmed/?term=Stensballe J[Author]&amp;cauthor=true&amp;cauthor_uid=25059813" action="ppaction://hlinkfile"/>
              </a:rPr>
              <a:t> J</a:t>
            </a:r>
            <a:r>
              <a:rPr lang="cs-CZ" sz="1200" dirty="0"/>
              <a:t>, </a:t>
            </a:r>
            <a:r>
              <a:rPr lang="cs-CZ" sz="1200" dirty="0" err="1">
                <a:hlinkClick r:id="rId17" invalidUrl="http://www.ncbi.nlm.nih.gov/pubmed/?term=Wikkels%C3%B8 A[Author]&amp;cauthor=true&amp;cauthor_uid=25059813" action="ppaction://hlinkfile"/>
              </a:rPr>
              <a:t>Wikkelsø</a:t>
            </a:r>
            <a:r>
              <a:rPr lang="cs-CZ" sz="1200" dirty="0">
                <a:hlinkClick r:id="rId18" invalidUrl="http://www.ncbi.nlm.nih.gov/pubmed/?term=Wikkels%C3%B8 A[Author]&amp;cauthor=true&amp;cauthor_uid=25059813" action="ppaction://hlinkfile"/>
              </a:rPr>
              <a:t> A</a:t>
            </a:r>
            <a:r>
              <a:rPr lang="cs-CZ" sz="1200" dirty="0"/>
              <a:t>, </a:t>
            </a:r>
            <a:r>
              <a:rPr lang="cs-CZ" sz="1200" dirty="0" err="1">
                <a:hlinkClick r:id="rId19" invalidUrl="http://www.ncbi.nlm.nih.gov/pubmed/?term=Johansen M[Author]&amp;cauthor=true&amp;cauthor_uid=25059813" action="ppaction://hlinkfile"/>
              </a:rPr>
              <a:t>Johansen</a:t>
            </a:r>
            <a:r>
              <a:rPr lang="cs-CZ" sz="1200" dirty="0">
                <a:hlinkClick r:id="rId20" invalidUrl="http://www.ncbi.nlm.nih.gov/pubmed/?term=Johansen M[Author]&amp;cauthor=true&amp;cauthor_uid=25059813" action="ppaction://hlinkfile"/>
              </a:rPr>
              <a:t> M</a:t>
            </a:r>
            <a:r>
              <a:rPr lang="cs-CZ" sz="1200" dirty="0"/>
              <a:t>, </a:t>
            </a:r>
            <a:r>
              <a:rPr lang="cs-CZ" sz="1200" dirty="0" err="1">
                <a:hlinkClick r:id="rId21" invalidUrl="http://www.ncbi.nlm.nih.gov/pubmed/?term=Afshari A[Author]&amp;cauthor=true&amp;cauthor_uid=25059813" action="ppaction://hlinkfile"/>
              </a:rPr>
              <a:t>Afshari</a:t>
            </a:r>
            <a:r>
              <a:rPr lang="cs-CZ" sz="1200" dirty="0">
                <a:hlinkClick r:id="rId22" invalidUrl="http://www.ncbi.nlm.nih.gov/pubmed/?term=Afshari A[Author]&amp;cauthor=true&amp;cauthor_uid=25059813" action="ppaction://hlinkfile"/>
              </a:rPr>
              <a:t> A</a:t>
            </a:r>
            <a:r>
              <a:rPr lang="cs-CZ" sz="1200" dirty="0"/>
              <a:t>.</a:t>
            </a:r>
          </a:p>
          <a:p>
            <a:r>
              <a:rPr lang="cs-CZ" sz="1200" dirty="0">
                <a:hlinkClick r:id="" action="ppaction://hlinkfile" tooltip="Acta anaesthesiologica Scandinavica."/>
              </a:rPr>
              <a:t>Acta </a:t>
            </a:r>
            <a:r>
              <a:rPr lang="cs-CZ" sz="1200" dirty="0" err="1">
                <a:hlinkClick r:id="" action="ppaction://hlinkfile" tooltip="Acta anaesthesiologica Scandinavica."/>
              </a:rPr>
              <a:t>Anaesthesiol</a:t>
            </a:r>
            <a:r>
              <a:rPr lang="cs-CZ" sz="1200" dirty="0">
                <a:hlinkClick r:id="" action="ppaction://hlinkfile" tooltip="Acta anaesthesiologica Scandinavica."/>
              </a:rPr>
              <a:t> </a:t>
            </a:r>
            <a:r>
              <a:rPr lang="cs-CZ" sz="1200" dirty="0" err="1">
                <a:hlinkClick r:id="" action="ppaction://hlinkfile" tooltip="Acta anaesthesiologica Scandinavica."/>
              </a:rPr>
              <a:t>Scand</a:t>
            </a:r>
            <a:r>
              <a:rPr lang="cs-CZ" sz="1200" dirty="0">
                <a:hlinkClick r:id="" action="ppaction://hlinkfile" tooltip="Acta anaesthesiologica Scandinavica."/>
              </a:rPr>
              <a:t>.</a:t>
            </a:r>
            <a:r>
              <a:rPr lang="cs-CZ" sz="1200" dirty="0"/>
              <a:t> 2014 Oct;58(9):1061-74. </a:t>
            </a:r>
            <a:r>
              <a:rPr lang="cs-CZ" sz="1200" dirty="0" err="1"/>
              <a:t>doi</a:t>
            </a:r>
            <a:r>
              <a:rPr lang="cs-CZ" sz="1200" dirty="0"/>
              <a:t>: 10.1111/aas.12370. </a:t>
            </a:r>
            <a:r>
              <a:rPr lang="cs-CZ" sz="1200" dirty="0" err="1"/>
              <a:t>Epub</a:t>
            </a:r>
            <a:r>
              <a:rPr lang="cs-CZ" sz="1200" dirty="0"/>
              <a:t> 2014 Jul 24</a:t>
            </a:r>
            <a:r>
              <a:rPr lang="cs-CZ" sz="1200" dirty="0" smtClean="0"/>
              <a:t>.</a:t>
            </a:r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signifikantní redukce krvácení a potřeby krevních transfuzí</a:t>
            </a:r>
            <a:endParaRPr lang="cs-CZ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Fibrinogen EBM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8922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/>
          <a:lstStyle/>
          <a:p>
            <a:r>
              <a:rPr lang="en-US" sz="1500" b="1" dirty="0"/>
              <a:t>Introduction of an algorithm for ROTEM-guided fibrinogen concentrate administration in major obstetric </a:t>
            </a:r>
            <a:r>
              <a:rPr lang="en-US" sz="1500" b="1" dirty="0" err="1"/>
              <a:t>haemorrhage</a:t>
            </a:r>
            <a:r>
              <a:rPr lang="en-US" sz="1500" b="1" dirty="0" smtClean="0"/>
              <a:t>.</a:t>
            </a:r>
            <a:endParaRPr lang="cs-CZ" sz="1500" b="1" dirty="0" smtClean="0"/>
          </a:p>
          <a:p>
            <a:r>
              <a:rPr lang="en-US" sz="1200" dirty="0" err="1">
                <a:hlinkClick r:id="rId2" invalidUrl="http://www.ncbi.nlm.nih.gov/pubmed/?term=Mallaiah S[Author]&amp;cauthor=true&amp;cauthor_uid=25289791" action="ppaction://hlinkfile"/>
              </a:rPr>
              <a:t>Mallaiah</a:t>
            </a:r>
            <a:r>
              <a:rPr lang="en-US" sz="1200" dirty="0">
                <a:hlinkClick r:id="rId3" invalidUrl="http://www.ncbi.nlm.nih.gov/pubmed/?term=Mallaiah S[Author]&amp;cauthor=true&amp;cauthor_uid=25289791" action="ppaction://hlinkfile"/>
              </a:rPr>
              <a:t> S</a:t>
            </a:r>
            <a:r>
              <a:rPr lang="en-US" sz="1200" baseline="30000" dirty="0"/>
              <a:t>1</a:t>
            </a:r>
            <a:r>
              <a:rPr lang="en-US" sz="1200" dirty="0"/>
              <a:t>, </a:t>
            </a:r>
            <a:r>
              <a:rPr lang="en-US" sz="1200" dirty="0">
                <a:hlinkClick r:id="rId4" invalidUrl="http://www.ncbi.nlm.nih.gov/pubmed/?term=Barclay P[Author]&amp;cauthor=true&amp;cauthor_uid=25289791" action="ppaction://hlinkfile"/>
              </a:rPr>
              <a:t>Barclay P</a:t>
            </a:r>
            <a:r>
              <a:rPr lang="en-US" sz="1200" dirty="0"/>
              <a:t>, </a:t>
            </a:r>
            <a:r>
              <a:rPr lang="en-US" sz="1200" dirty="0" err="1">
                <a:hlinkClick r:id="rId5" invalidUrl="http://www.ncbi.nlm.nih.gov/pubmed/?term=Harrod I[Author]&amp;cauthor=true&amp;cauthor_uid=25289791" action="ppaction://hlinkfile"/>
              </a:rPr>
              <a:t>Harrod</a:t>
            </a:r>
            <a:r>
              <a:rPr lang="en-US" sz="1200" dirty="0">
                <a:hlinkClick r:id="rId6" invalidUrl="http://www.ncbi.nlm.nih.gov/pubmed/?term=Harrod I[Author]&amp;cauthor=true&amp;cauthor_uid=25289791" action="ppaction://hlinkfile"/>
              </a:rPr>
              <a:t> I</a:t>
            </a:r>
            <a:r>
              <a:rPr lang="en-US" sz="1200" dirty="0"/>
              <a:t>, </a:t>
            </a:r>
            <a:r>
              <a:rPr lang="en-US" sz="1200" dirty="0" err="1">
                <a:hlinkClick r:id="rId7" invalidUrl="http://www.ncbi.nlm.nih.gov/pubmed/?term=Chevannes C[Author]&amp;cauthor=true&amp;cauthor_uid=25289791" action="ppaction://hlinkfile"/>
              </a:rPr>
              <a:t>Chevannes</a:t>
            </a:r>
            <a:r>
              <a:rPr lang="en-US" sz="1200" dirty="0">
                <a:hlinkClick r:id="rId8" invalidUrl="http://www.ncbi.nlm.nih.gov/pubmed/?term=Chevannes C[Author]&amp;cauthor=true&amp;cauthor_uid=25289791" action="ppaction://hlinkfile"/>
              </a:rPr>
              <a:t> C</a:t>
            </a:r>
            <a:r>
              <a:rPr lang="en-US" sz="1200" dirty="0"/>
              <a:t>, </a:t>
            </a:r>
            <a:r>
              <a:rPr lang="en-US" sz="1200" dirty="0" err="1">
                <a:hlinkClick r:id="rId9" invalidUrl="http://www.ncbi.nlm.nih.gov/pubmed/?term=Bhalla A[Author]&amp;cauthor=true&amp;cauthor_uid=25289791" action="ppaction://hlinkfile"/>
              </a:rPr>
              <a:t>Bhalla</a:t>
            </a:r>
            <a:r>
              <a:rPr lang="en-US" sz="1200" dirty="0">
                <a:hlinkClick r:id="rId10" invalidUrl="http://www.ncbi.nlm.nih.gov/pubmed/?term=Bhalla A[Author]&amp;cauthor=true&amp;cauthor_uid=25289791" action="ppaction://hlinkfile"/>
              </a:rPr>
              <a:t> A</a:t>
            </a:r>
            <a:r>
              <a:rPr lang="en-US" sz="1200" dirty="0" smtClean="0"/>
              <a:t>.</a:t>
            </a:r>
            <a:endParaRPr lang="cs-CZ" sz="1200" dirty="0" smtClean="0"/>
          </a:p>
          <a:p>
            <a:r>
              <a:rPr lang="en-US" sz="1200" dirty="0" err="1">
                <a:hlinkClick r:id="" action="ppaction://hlinkfile" tooltip="Anaesthesia."/>
              </a:rPr>
              <a:t>Anaesthesia</a:t>
            </a:r>
            <a:r>
              <a:rPr lang="en-US" sz="1200" dirty="0">
                <a:hlinkClick r:id="" action="ppaction://hlinkfile" tooltip="Anaesthesia."/>
              </a:rPr>
              <a:t>.</a:t>
            </a:r>
            <a:r>
              <a:rPr lang="en-US" sz="1200" dirty="0"/>
              <a:t> 2015 Feb;70(2):166-75. </a:t>
            </a:r>
            <a:r>
              <a:rPr lang="en-US" sz="1200" dirty="0" err="1"/>
              <a:t>doi</a:t>
            </a:r>
            <a:r>
              <a:rPr lang="en-US" sz="1200" dirty="0"/>
              <a:t>: 10.1111/anae.12859. </a:t>
            </a:r>
            <a:r>
              <a:rPr lang="en-US" sz="1200" dirty="0" err="1"/>
              <a:t>Epub</a:t>
            </a:r>
            <a:r>
              <a:rPr lang="en-US" sz="1200" dirty="0"/>
              <a:t> 2014 Oct 7</a:t>
            </a:r>
            <a:r>
              <a:rPr lang="en-US" sz="1200" dirty="0" smtClean="0"/>
              <a:t>.</a:t>
            </a:r>
            <a:endParaRPr lang="cs-CZ" sz="1200" dirty="0" smtClean="0"/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promptní korekce </a:t>
            </a:r>
            <a:r>
              <a:rPr lang="cs-CZ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koagulopatie</a:t>
            </a: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redukce transfuzní terapie</a:t>
            </a:r>
          </a:p>
          <a:p>
            <a:endParaRPr lang="cs-CZ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1500" b="1" dirty="0"/>
              <a:t>Fibrinogen </a:t>
            </a:r>
            <a:r>
              <a:rPr lang="cs-CZ" sz="1500" b="1" dirty="0" err="1"/>
              <a:t>concentrate</a:t>
            </a:r>
            <a:r>
              <a:rPr lang="cs-CZ" sz="1500" b="1" dirty="0"/>
              <a:t> </a:t>
            </a:r>
            <a:r>
              <a:rPr lang="cs-CZ" sz="1500" b="1" dirty="0" err="1"/>
              <a:t>substitution</a:t>
            </a:r>
            <a:r>
              <a:rPr lang="cs-CZ" sz="1500" b="1" dirty="0"/>
              <a:t> </a:t>
            </a:r>
            <a:r>
              <a:rPr lang="cs-CZ" sz="1500" b="1" dirty="0" err="1"/>
              <a:t>therapy</a:t>
            </a:r>
            <a:r>
              <a:rPr lang="cs-CZ" sz="1500" b="1" dirty="0"/>
              <a:t> </a:t>
            </a:r>
            <a:r>
              <a:rPr lang="cs-CZ" sz="1500" b="1" dirty="0" err="1"/>
              <a:t>for</a:t>
            </a:r>
            <a:r>
              <a:rPr lang="cs-CZ" sz="1500" b="1" dirty="0"/>
              <a:t> </a:t>
            </a:r>
            <a:r>
              <a:rPr lang="cs-CZ" sz="1500" b="1" dirty="0" err="1"/>
              <a:t>obstetric</a:t>
            </a:r>
            <a:r>
              <a:rPr lang="cs-CZ" sz="1500" b="1" dirty="0"/>
              <a:t> </a:t>
            </a:r>
            <a:r>
              <a:rPr lang="cs-CZ" sz="1500" b="1" dirty="0" err="1"/>
              <a:t>hemorrhage</a:t>
            </a:r>
            <a:r>
              <a:rPr lang="cs-CZ" sz="1500" b="1" dirty="0"/>
              <a:t> </a:t>
            </a:r>
            <a:r>
              <a:rPr lang="cs-CZ" sz="1500" b="1" dirty="0" err="1"/>
              <a:t>complicated</a:t>
            </a:r>
            <a:r>
              <a:rPr lang="cs-CZ" sz="1500" b="1" dirty="0"/>
              <a:t> by </a:t>
            </a:r>
            <a:r>
              <a:rPr lang="cs-CZ" sz="1500" b="1" dirty="0" err="1"/>
              <a:t>coagulopathy</a:t>
            </a:r>
            <a:r>
              <a:rPr lang="cs-CZ" sz="1500" b="1" dirty="0"/>
              <a:t>.</a:t>
            </a:r>
          </a:p>
          <a:p>
            <a:r>
              <a:rPr lang="cs-CZ" sz="1200" dirty="0" err="1">
                <a:hlinkClick r:id="rId11" invalidUrl="http://www.ncbi.nlm.nih.gov/pubmed/?term=Kikuchi M[Author]&amp;cauthor=true&amp;cauthor_uid=23278972" action="ppaction://hlinkfile"/>
              </a:rPr>
              <a:t>Kikuchi</a:t>
            </a:r>
            <a:r>
              <a:rPr lang="cs-CZ" sz="1200" dirty="0">
                <a:hlinkClick r:id="rId12" invalidUrl="http://www.ncbi.nlm.nih.gov/pubmed/?term=Kikuchi M[Author]&amp;cauthor=true&amp;cauthor_uid=23278972" action="ppaction://hlinkfile"/>
              </a:rPr>
              <a:t> M</a:t>
            </a:r>
            <a:r>
              <a:rPr lang="cs-CZ" sz="1200" baseline="30000" dirty="0"/>
              <a:t>1</a:t>
            </a:r>
            <a:r>
              <a:rPr lang="cs-CZ" sz="1200" dirty="0"/>
              <a:t>, </a:t>
            </a:r>
            <a:r>
              <a:rPr lang="cs-CZ" sz="1200" dirty="0" err="1">
                <a:hlinkClick r:id="rId13" invalidUrl="http://www.ncbi.nlm.nih.gov/pubmed/?term=Itakura A[Author]&amp;cauthor=true&amp;cauthor_uid=23278972" action="ppaction://hlinkfile"/>
              </a:rPr>
              <a:t>Itakura</a:t>
            </a:r>
            <a:r>
              <a:rPr lang="cs-CZ" sz="1200" dirty="0">
                <a:hlinkClick r:id="rId14" invalidUrl="http://www.ncbi.nlm.nih.gov/pubmed/?term=Itakura A[Author]&amp;cauthor=true&amp;cauthor_uid=23278972" action="ppaction://hlinkfile"/>
              </a:rPr>
              <a:t> A</a:t>
            </a:r>
            <a:r>
              <a:rPr lang="cs-CZ" sz="1200" dirty="0"/>
              <a:t>, </a:t>
            </a:r>
            <a:r>
              <a:rPr lang="cs-CZ" sz="1200" dirty="0" err="1">
                <a:hlinkClick r:id="rId15" invalidUrl="http://www.ncbi.nlm.nih.gov/pubmed/?term=Miki A[Author]&amp;cauthor=true&amp;cauthor_uid=23278972" action="ppaction://hlinkfile"/>
              </a:rPr>
              <a:t>Miki</a:t>
            </a:r>
            <a:r>
              <a:rPr lang="cs-CZ" sz="1200" dirty="0">
                <a:hlinkClick r:id="rId16" invalidUrl="http://www.ncbi.nlm.nih.gov/pubmed/?term=Miki A[Author]&amp;cauthor=true&amp;cauthor_uid=23278972" action="ppaction://hlinkfile"/>
              </a:rPr>
              <a:t> A</a:t>
            </a:r>
            <a:r>
              <a:rPr lang="cs-CZ" sz="1200" dirty="0"/>
              <a:t>, </a:t>
            </a:r>
            <a:r>
              <a:rPr lang="cs-CZ" sz="1200" dirty="0" err="1">
                <a:hlinkClick r:id="rId17" invalidUrl="http://www.ncbi.nlm.nih.gov/pubmed/?term=Nishibayashi M[Author]&amp;cauthor=true&amp;cauthor_uid=23278972" action="ppaction://hlinkfile"/>
              </a:rPr>
              <a:t>Nishibayashi</a:t>
            </a:r>
            <a:r>
              <a:rPr lang="cs-CZ" sz="1200" dirty="0">
                <a:hlinkClick r:id="rId18" invalidUrl="http://www.ncbi.nlm.nih.gov/pubmed/?term=Nishibayashi M[Author]&amp;cauthor=true&amp;cauthor_uid=23278972" action="ppaction://hlinkfile"/>
              </a:rPr>
              <a:t> M</a:t>
            </a:r>
            <a:r>
              <a:rPr lang="cs-CZ" sz="1200" dirty="0"/>
              <a:t>, </a:t>
            </a:r>
            <a:r>
              <a:rPr lang="cs-CZ" sz="1200" dirty="0" err="1">
                <a:hlinkClick r:id="rId19" invalidUrl="http://www.ncbi.nlm.nih.gov/pubmed/?term=Ikebuchi K[Author]&amp;cauthor=true&amp;cauthor_uid=23278972" action="ppaction://hlinkfile"/>
              </a:rPr>
              <a:t>Ikebuchi</a:t>
            </a:r>
            <a:r>
              <a:rPr lang="cs-CZ" sz="1200" dirty="0">
                <a:hlinkClick r:id="rId20" invalidUrl="http://www.ncbi.nlm.nih.gov/pubmed/?term=Ikebuchi K[Author]&amp;cauthor=true&amp;cauthor_uid=23278972" action="ppaction://hlinkfile"/>
              </a:rPr>
              <a:t> K</a:t>
            </a:r>
            <a:r>
              <a:rPr lang="cs-CZ" sz="1200" dirty="0"/>
              <a:t>, </a:t>
            </a:r>
            <a:r>
              <a:rPr lang="cs-CZ" sz="1200" dirty="0" err="1">
                <a:hlinkClick r:id="rId21" invalidUrl="http://www.ncbi.nlm.nih.gov/pubmed/?term=Ishihara O[Author]&amp;cauthor=true&amp;cauthor_uid=23278972" action="ppaction://hlinkfile"/>
              </a:rPr>
              <a:t>Ishihara</a:t>
            </a:r>
            <a:r>
              <a:rPr lang="cs-CZ" sz="1200" dirty="0">
                <a:hlinkClick r:id="rId22" invalidUrl="http://www.ncbi.nlm.nih.gov/pubmed/?term=Ishihara O[Author]&amp;cauthor=true&amp;cauthor_uid=23278972" action="ppaction://hlinkfile"/>
              </a:rPr>
              <a:t> O</a:t>
            </a:r>
            <a:r>
              <a:rPr lang="cs-CZ" sz="1200" dirty="0"/>
              <a:t>.</a:t>
            </a:r>
          </a:p>
          <a:p>
            <a:r>
              <a:rPr lang="cs-CZ" sz="1200" dirty="0">
                <a:hlinkClick r:id="" action="ppaction://hlinkfile" tooltip="The journal of obstetrics and gynaecology research."/>
              </a:rPr>
              <a:t>J </a:t>
            </a:r>
            <a:r>
              <a:rPr lang="cs-CZ" sz="1200" dirty="0" err="1">
                <a:hlinkClick r:id="" action="ppaction://hlinkfile" tooltip="The journal of obstetrics and gynaecology research."/>
              </a:rPr>
              <a:t>Obstet</a:t>
            </a:r>
            <a:r>
              <a:rPr lang="cs-CZ" sz="1200" dirty="0">
                <a:hlinkClick r:id="" action="ppaction://hlinkfile" tooltip="The journal of obstetrics and gynaecology research."/>
              </a:rPr>
              <a:t> </a:t>
            </a:r>
            <a:r>
              <a:rPr lang="cs-CZ" sz="1200" dirty="0" err="1">
                <a:hlinkClick r:id="" action="ppaction://hlinkfile" tooltip="The journal of obstetrics and gynaecology research."/>
              </a:rPr>
              <a:t>Gynaecol</a:t>
            </a:r>
            <a:r>
              <a:rPr lang="cs-CZ" sz="1200" dirty="0">
                <a:hlinkClick r:id="" action="ppaction://hlinkfile" tooltip="The journal of obstetrics and gynaecology research."/>
              </a:rPr>
              <a:t> Res.</a:t>
            </a:r>
            <a:r>
              <a:rPr lang="cs-CZ" sz="1200" dirty="0"/>
              <a:t> 2013 Apr;39(4):770-6. </a:t>
            </a:r>
            <a:r>
              <a:rPr lang="cs-CZ" sz="1200" dirty="0" err="1"/>
              <a:t>doi</a:t>
            </a:r>
            <a:r>
              <a:rPr lang="cs-CZ" sz="1200" dirty="0"/>
              <a:t>: 10.1111/j.1447-0756.2012.02058.x. </a:t>
            </a:r>
            <a:r>
              <a:rPr lang="cs-CZ" sz="1200" dirty="0" err="1"/>
              <a:t>Epub</a:t>
            </a:r>
            <a:r>
              <a:rPr lang="cs-CZ" sz="1200" dirty="0"/>
              <a:t> 2012 Dec 21</a:t>
            </a:r>
            <a:r>
              <a:rPr lang="cs-CZ" sz="1200" dirty="0" smtClean="0"/>
              <a:t>.</a:t>
            </a:r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 ↑hladiny fibrinogenu je efektivní v terapii </a:t>
            </a:r>
            <a:r>
              <a:rPr lang="cs-CZ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diluční</a:t>
            </a:r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konzumpční </a:t>
            </a:r>
            <a:r>
              <a:rPr lang="cs-CZ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koagulopatie</a:t>
            </a:r>
            <a:endParaRPr lang="cs-CZ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cs-CZ" sz="1200" dirty="0"/>
          </a:p>
          <a:p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pPr algn="ctr"/>
            <a:r>
              <a:rPr lang="cs-CZ" dirty="0" smtClean="0"/>
              <a:t>Fibrinogen - porodnictví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1886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836712"/>
            <a:ext cx="8640960" cy="590465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1800" b="1" dirty="0" err="1" smtClean="0"/>
              <a:t>Kryoprecipitát</a:t>
            </a:r>
            <a:r>
              <a:rPr lang="cs-CZ" sz="1800" b="1" dirty="0" smtClean="0"/>
              <a:t> z </a:t>
            </a:r>
            <a:r>
              <a:rPr lang="cs-CZ" sz="1800" b="1" dirty="0" err="1" smtClean="0"/>
              <a:t>allogení</a:t>
            </a:r>
            <a:r>
              <a:rPr lang="cs-CZ" sz="1800" b="1" dirty="0" smtClean="0"/>
              <a:t> plasmy : VIII, </a:t>
            </a:r>
            <a:r>
              <a:rPr lang="cs-CZ" sz="1800" b="1" dirty="0" err="1" smtClean="0"/>
              <a:t>vWF</a:t>
            </a:r>
            <a:r>
              <a:rPr lang="cs-CZ" sz="1800" b="1" dirty="0" smtClean="0"/>
              <a:t>, fibrinogen, </a:t>
            </a:r>
            <a:r>
              <a:rPr lang="cs-CZ" sz="1800" b="1" dirty="0" err="1" smtClean="0"/>
              <a:t>fibronectin</a:t>
            </a:r>
            <a:r>
              <a:rPr lang="cs-CZ" sz="1800" b="1" dirty="0" smtClean="0"/>
              <a:t>, XIII</a:t>
            </a:r>
          </a:p>
          <a:p>
            <a:pPr>
              <a:lnSpc>
                <a:spcPct val="150000"/>
              </a:lnSpc>
            </a:pPr>
            <a:endParaRPr lang="cs-CZ" sz="1800" b="1" dirty="0" smtClean="0"/>
          </a:p>
          <a:p>
            <a:pPr>
              <a:lnSpc>
                <a:spcPct val="150000"/>
              </a:lnSpc>
            </a:pPr>
            <a:r>
              <a:rPr lang="cs-CZ" sz="1800" b="1" dirty="0" err="1" smtClean="0"/>
              <a:t>The</a:t>
            </a:r>
            <a:r>
              <a:rPr lang="cs-CZ" sz="1800" b="1" dirty="0" smtClean="0"/>
              <a:t> </a:t>
            </a:r>
            <a:r>
              <a:rPr lang="cs-CZ" sz="1800" b="1" dirty="0" err="1"/>
              <a:t>efficacy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fibrinogen </a:t>
            </a:r>
            <a:r>
              <a:rPr lang="cs-CZ" sz="1800" b="1" dirty="0" err="1"/>
              <a:t>concentrate</a:t>
            </a:r>
            <a:r>
              <a:rPr lang="cs-CZ" sz="1800" b="1" dirty="0"/>
              <a:t> </a:t>
            </a:r>
            <a:r>
              <a:rPr lang="cs-CZ" sz="1800" b="1" dirty="0" err="1"/>
              <a:t>compared</a:t>
            </a:r>
            <a:r>
              <a:rPr lang="cs-CZ" sz="1800" b="1" dirty="0"/>
              <a:t> </a:t>
            </a:r>
            <a:r>
              <a:rPr lang="cs-CZ" sz="1800" b="1" dirty="0" err="1"/>
              <a:t>with</a:t>
            </a:r>
            <a:r>
              <a:rPr lang="cs-CZ" sz="1800" b="1" dirty="0"/>
              <a:t> </a:t>
            </a:r>
            <a:r>
              <a:rPr lang="cs-CZ" sz="1800" b="1" dirty="0" err="1"/>
              <a:t>cryoprecipitate</a:t>
            </a:r>
            <a:r>
              <a:rPr lang="cs-CZ" sz="1800" b="1" dirty="0"/>
              <a:t> in major </a:t>
            </a:r>
            <a:r>
              <a:rPr lang="cs-CZ" sz="1800" b="1" dirty="0" err="1"/>
              <a:t>obstetric</a:t>
            </a:r>
            <a:r>
              <a:rPr lang="cs-CZ" sz="1800" b="1" dirty="0"/>
              <a:t> </a:t>
            </a:r>
            <a:r>
              <a:rPr lang="cs-CZ" sz="1800" b="1" dirty="0" err="1"/>
              <a:t>haemorrhage</a:t>
            </a:r>
            <a:r>
              <a:rPr lang="cs-CZ" sz="1800" b="1" dirty="0"/>
              <a:t>--</a:t>
            </a:r>
            <a:r>
              <a:rPr lang="cs-CZ" sz="1800" b="1" dirty="0" err="1"/>
              <a:t>an</a:t>
            </a:r>
            <a:r>
              <a:rPr lang="cs-CZ" sz="1800" b="1" dirty="0"/>
              <a:t> </a:t>
            </a:r>
            <a:r>
              <a:rPr lang="cs-CZ" sz="1800" b="1" dirty="0" err="1"/>
              <a:t>observational</a:t>
            </a:r>
            <a:r>
              <a:rPr lang="cs-CZ" sz="1800" b="1" dirty="0"/>
              <a:t> study.</a:t>
            </a:r>
          </a:p>
          <a:p>
            <a:pPr>
              <a:lnSpc>
                <a:spcPct val="150000"/>
              </a:lnSpc>
            </a:pPr>
            <a:r>
              <a:rPr lang="cs-CZ" sz="1200" dirty="0">
                <a:hlinkClick r:id="rId2" invalidUrl="http://www.ncbi.nlm.nih.gov/pubmed/?term=Ahmed S[Author]&amp;cauthor=true&amp;cauthor_uid=22994449" action="ppaction://hlinkfile"/>
              </a:rPr>
              <a:t>Ahmed S</a:t>
            </a:r>
            <a:r>
              <a:rPr lang="cs-CZ" sz="1200" baseline="30000" dirty="0"/>
              <a:t>1</a:t>
            </a:r>
            <a:r>
              <a:rPr lang="cs-CZ" sz="1200" dirty="0"/>
              <a:t>, </a:t>
            </a:r>
            <a:r>
              <a:rPr lang="cs-CZ" sz="1200" dirty="0" err="1">
                <a:hlinkClick r:id="rId3" invalidUrl="http://www.ncbi.nlm.nih.gov/pubmed/?term=Harrity C[Author]&amp;cauthor=true&amp;cauthor_uid=22994449" action="ppaction://hlinkfile"/>
              </a:rPr>
              <a:t>Harrity</a:t>
            </a:r>
            <a:r>
              <a:rPr lang="cs-CZ" sz="1200" dirty="0">
                <a:hlinkClick r:id="rId4" invalidUrl="http://www.ncbi.nlm.nih.gov/pubmed/?term=Harrity C[Author]&amp;cauthor=true&amp;cauthor_uid=22994449" action="ppaction://hlinkfile"/>
              </a:rPr>
              <a:t> C</a:t>
            </a:r>
            <a:r>
              <a:rPr lang="cs-CZ" sz="1200" dirty="0"/>
              <a:t>, </a:t>
            </a:r>
            <a:r>
              <a:rPr lang="cs-CZ" sz="1200" dirty="0">
                <a:hlinkClick r:id="rId5" invalidUrl="http://www.ncbi.nlm.nih.gov/pubmed/?term=Johnson S[Author]&amp;cauthor=true&amp;cauthor_uid=22994449" action="ppaction://hlinkfile"/>
              </a:rPr>
              <a:t>Johnson S</a:t>
            </a:r>
            <a:r>
              <a:rPr lang="cs-CZ" sz="1200" dirty="0"/>
              <a:t>, </a:t>
            </a:r>
            <a:r>
              <a:rPr lang="cs-CZ" sz="1200" dirty="0" err="1">
                <a:hlinkClick r:id="rId6" invalidUrl="http://www.ncbi.nlm.nih.gov/pubmed/?term=Varadkar S[Author]&amp;cauthor=true&amp;cauthor_uid=22994449" action="ppaction://hlinkfile"/>
              </a:rPr>
              <a:t>Varadkar</a:t>
            </a:r>
            <a:r>
              <a:rPr lang="cs-CZ" sz="1200" dirty="0">
                <a:hlinkClick r:id="rId7" invalidUrl="http://www.ncbi.nlm.nih.gov/pubmed/?term=Varadkar S[Author]&amp;cauthor=true&amp;cauthor_uid=22994449" action="ppaction://hlinkfile"/>
              </a:rPr>
              <a:t> S</a:t>
            </a:r>
            <a:r>
              <a:rPr lang="cs-CZ" sz="1200" dirty="0"/>
              <a:t>, </a:t>
            </a:r>
            <a:r>
              <a:rPr lang="cs-CZ" sz="1200" dirty="0" err="1">
                <a:hlinkClick r:id="rId8" invalidUrl="http://www.ncbi.nlm.nih.gov/pubmed/?term=McMorrow S[Author]&amp;cauthor=true&amp;cauthor_uid=22994449" action="ppaction://hlinkfile"/>
              </a:rPr>
              <a:t>McMorrow</a:t>
            </a:r>
            <a:r>
              <a:rPr lang="cs-CZ" sz="1200" dirty="0">
                <a:hlinkClick r:id="rId9" invalidUrl="http://www.ncbi.nlm.nih.gov/pubmed/?term=McMorrow S[Author]&amp;cauthor=true&amp;cauthor_uid=22994449" action="ppaction://hlinkfile"/>
              </a:rPr>
              <a:t> S</a:t>
            </a:r>
            <a:r>
              <a:rPr lang="cs-CZ" sz="1200" dirty="0"/>
              <a:t>, </a:t>
            </a:r>
            <a:r>
              <a:rPr lang="cs-CZ" sz="1200" dirty="0" err="1">
                <a:hlinkClick r:id="rId10" invalidUrl="http://www.ncbi.nlm.nih.gov/pubmed/?term=Fanning R[Author]&amp;cauthor=true&amp;cauthor_uid=22994449" action="ppaction://hlinkfile"/>
              </a:rPr>
              <a:t>Fanning</a:t>
            </a:r>
            <a:r>
              <a:rPr lang="cs-CZ" sz="1200" dirty="0">
                <a:hlinkClick r:id="rId11" invalidUrl="http://www.ncbi.nlm.nih.gov/pubmed/?term=Fanning R[Author]&amp;cauthor=true&amp;cauthor_uid=22994449" action="ppaction://hlinkfile"/>
              </a:rPr>
              <a:t> R</a:t>
            </a:r>
            <a:r>
              <a:rPr lang="cs-CZ" sz="1200" dirty="0"/>
              <a:t>, </a:t>
            </a:r>
            <a:r>
              <a:rPr lang="cs-CZ" sz="1200" dirty="0" err="1">
                <a:hlinkClick r:id="rId12" invalidUrl="http://www.ncbi.nlm.nih.gov/pubmed/?term=Flynn CM[Author]&amp;cauthor=true&amp;cauthor_uid=22994449" action="ppaction://hlinkfile"/>
              </a:rPr>
              <a:t>Flynn</a:t>
            </a:r>
            <a:r>
              <a:rPr lang="cs-CZ" sz="1200" dirty="0">
                <a:hlinkClick r:id="rId13" invalidUrl="http://www.ncbi.nlm.nih.gov/pubmed/?term=Flynn CM[Author]&amp;cauthor=true&amp;cauthor_uid=22994449" action="ppaction://hlinkfile"/>
              </a:rPr>
              <a:t> CM</a:t>
            </a:r>
            <a:r>
              <a:rPr lang="cs-CZ" sz="1200" dirty="0"/>
              <a:t>, </a:t>
            </a:r>
            <a:r>
              <a:rPr lang="cs-CZ" sz="1200" dirty="0">
                <a:hlinkClick r:id="rId14" invalidUrl="http://www.ncbi.nlm.nih.gov/pubmed/?term=O' Riordan JM[Author]&amp;cauthor=true&amp;cauthor_uid=22994449" action="ppaction://hlinkfile"/>
              </a:rPr>
              <a:t>O' </a:t>
            </a:r>
            <a:r>
              <a:rPr lang="cs-CZ" sz="1200" dirty="0" err="1">
                <a:hlinkClick r:id="rId15" invalidUrl="http://www.ncbi.nlm.nih.gov/pubmed/?term=O' Riordan JM[Author]&amp;cauthor=true&amp;cauthor_uid=22994449" action="ppaction://hlinkfile"/>
              </a:rPr>
              <a:t>Riordan</a:t>
            </a:r>
            <a:r>
              <a:rPr lang="cs-CZ" sz="1200" dirty="0">
                <a:hlinkClick r:id="rId16" invalidUrl="http://www.ncbi.nlm.nih.gov/pubmed/?term=O' Riordan JM[Author]&amp;cauthor=true&amp;cauthor_uid=22994449" action="ppaction://hlinkfile"/>
              </a:rPr>
              <a:t> JM</a:t>
            </a:r>
            <a:r>
              <a:rPr lang="cs-CZ" sz="1200" dirty="0"/>
              <a:t>, </a:t>
            </a:r>
            <a:r>
              <a:rPr lang="cs-CZ" sz="1200" dirty="0" err="1">
                <a:hlinkClick r:id="rId17" invalidUrl="http://www.ncbi.nlm.nih.gov/pubmed/?term=Byrne BM[Author]&amp;cauthor=true&amp;cauthor_uid=22994449" action="ppaction://hlinkfile"/>
              </a:rPr>
              <a:t>Byrne</a:t>
            </a:r>
            <a:r>
              <a:rPr lang="cs-CZ" sz="1200" dirty="0">
                <a:hlinkClick r:id="rId18" invalidUrl="http://www.ncbi.nlm.nih.gov/pubmed/?term=Byrne BM[Author]&amp;cauthor=true&amp;cauthor_uid=22994449" action="ppaction://hlinkfile"/>
              </a:rPr>
              <a:t> BM</a:t>
            </a:r>
            <a:r>
              <a:rPr lang="cs-CZ" sz="1200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1200" dirty="0" err="1">
                <a:hlinkClick r:id="" action="ppaction://hlinkfile" tooltip="Transfusion medicine (Oxford, England)."/>
              </a:rPr>
              <a:t>Transfus</a:t>
            </a:r>
            <a:r>
              <a:rPr lang="cs-CZ" sz="1200" dirty="0">
                <a:hlinkClick r:id="" action="ppaction://hlinkfile" tooltip="Transfusion medicine (Oxford, England)."/>
              </a:rPr>
              <a:t> Med.</a:t>
            </a:r>
            <a:r>
              <a:rPr lang="cs-CZ" sz="1200" dirty="0"/>
              <a:t> 2012 Oct;22(5):344-9. </a:t>
            </a:r>
            <a:r>
              <a:rPr lang="cs-CZ" sz="1200" dirty="0" err="1"/>
              <a:t>doi</a:t>
            </a:r>
            <a:r>
              <a:rPr lang="cs-CZ" sz="1200" dirty="0"/>
              <a:t>: 10.1111/j.1365-3148.2012.01178.x</a:t>
            </a:r>
            <a:r>
              <a:rPr lang="cs-CZ" sz="1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purifikovaný koncentrát fibrinogenu je srovnatelně efektivní s kryoprecipitátem v léčbě získané hypofibrinogenémie</a:t>
            </a:r>
          </a:p>
          <a:p>
            <a:pPr>
              <a:lnSpc>
                <a:spcPct val="150000"/>
              </a:lnSpc>
            </a:pPr>
            <a:endParaRPr lang="cs-CZ" sz="1200" dirty="0"/>
          </a:p>
          <a:p>
            <a:pPr>
              <a:lnSpc>
                <a:spcPct val="150000"/>
              </a:lnSpc>
            </a:pPr>
            <a:r>
              <a:rPr lang="cs-CZ" sz="1800" b="1" dirty="0" err="1"/>
              <a:t>Comparison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cryoprecipitate</a:t>
            </a:r>
            <a:r>
              <a:rPr lang="cs-CZ" sz="1800" b="1" dirty="0"/>
              <a:t> </a:t>
            </a:r>
            <a:r>
              <a:rPr lang="cs-CZ" sz="1800" b="1" dirty="0" err="1"/>
              <a:t>with</a:t>
            </a:r>
            <a:r>
              <a:rPr lang="cs-CZ" sz="1800" b="1" dirty="0"/>
              <a:t> fibrinogen </a:t>
            </a:r>
            <a:r>
              <a:rPr lang="cs-CZ" sz="1800" b="1" dirty="0" err="1"/>
              <a:t>concentrate</a:t>
            </a:r>
            <a:r>
              <a:rPr lang="cs-CZ" sz="1800" b="1" dirty="0"/>
              <a:t> </a:t>
            </a:r>
            <a:r>
              <a:rPr lang="cs-CZ" sz="1800" b="1" dirty="0" err="1"/>
              <a:t>for</a:t>
            </a:r>
            <a:r>
              <a:rPr lang="cs-CZ" sz="1800" b="1" dirty="0"/>
              <a:t> </a:t>
            </a:r>
            <a:r>
              <a:rPr lang="cs-CZ" sz="1800" b="1" dirty="0" err="1"/>
              <a:t>acquired</a:t>
            </a:r>
            <a:r>
              <a:rPr lang="cs-CZ" sz="1800" b="1" dirty="0"/>
              <a:t> </a:t>
            </a:r>
            <a:r>
              <a:rPr lang="cs-CZ" sz="1800" b="1" dirty="0" err="1"/>
              <a:t>hypofibrinogenaemia</a:t>
            </a:r>
            <a:r>
              <a:rPr lang="cs-CZ" sz="1800" b="1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1200" dirty="0" err="1">
                <a:hlinkClick r:id="rId19" invalidUrl="http://www.ncbi.nlm.nih.gov/pubmed/?term=Theodoulou A[Author]&amp;cauthor=true&amp;cauthor_uid=22227402" action="ppaction://hlinkfile"/>
              </a:rPr>
              <a:t>Theodoulou</a:t>
            </a:r>
            <a:r>
              <a:rPr lang="cs-CZ" sz="1200" dirty="0">
                <a:hlinkClick r:id="rId20" invalidUrl="http://www.ncbi.nlm.nih.gov/pubmed/?term=Theodoulou A[Author]&amp;cauthor=true&amp;cauthor_uid=22227402" action="ppaction://hlinkfile"/>
              </a:rPr>
              <a:t> A</a:t>
            </a:r>
            <a:r>
              <a:rPr lang="cs-CZ" sz="1200" baseline="30000" dirty="0"/>
              <a:t>1</a:t>
            </a:r>
            <a:r>
              <a:rPr lang="cs-CZ" sz="1200" dirty="0"/>
              <a:t>, </a:t>
            </a:r>
            <a:r>
              <a:rPr lang="cs-CZ" sz="1200" dirty="0" err="1">
                <a:hlinkClick r:id="rId21" invalidUrl="http://www.ncbi.nlm.nih.gov/pubmed/?term=Berryman J[Author]&amp;cauthor=true&amp;cauthor_uid=22227402" action="ppaction://hlinkfile"/>
              </a:rPr>
              <a:t>Berryman</a:t>
            </a:r>
            <a:r>
              <a:rPr lang="cs-CZ" sz="1200" dirty="0">
                <a:hlinkClick r:id="rId22" invalidUrl="http://www.ncbi.nlm.nih.gov/pubmed/?term=Berryman J[Author]&amp;cauthor=true&amp;cauthor_uid=22227402" action="ppaction://hlinkfile"/>
              </a:rPr>
              <a:t> J</a:t>
            </a:r>
            <a:r>
              <a:rPr lang="cs-CZ" sz="1200" dirty="0"/>
              <a:t>, </a:t>
            </a:r>
            <a:r>
              <a:rPr lang="cs-CZ" sz="1200" dirty="0" err="1">
                <a:hlinkClick r:id="rId23" invalidUrl="http://www.ncbi.nlm.nih.gov/pubmed/?term=Nathwani A[Author]&amp;cauthor=true&amp;cauthor_uid=22227402" action="ppaction://hlinkfile"/>
              </a:rPr>
              <a:t>Nathwani</a:t>
            </a:r>
            <a:r>
              <a:rPr lang="cs-CZ" sz="1200" dirty="0">
                <a:hlinkClick r:id="rId24" invalidUrl="http://www.ncbi.nlm.nih.gov/pubmed/?term=Nathwani A[Author]&amp;cauthor=true&amp;cauthor_uid=22227402" action="ppaction://hlinkfile"/>
              </a:rPr>
              <a:t> A</a:t>
            </a:r>
            <a:r>
              <a:rPr lang="cs-CZ" sz="1200" dirty="0"/>
              <a:t>, </a:t>
            </a:r>
            <a:r>
              <a:rPr lang="cs-CZ" sz="1200" dirty="0" err="1">
                <a:hlinkClick r:id="rId25" invalidUrl="http://www.ncbi.nlm.nih.gov/pubmed/?term=Scully M[Author]&amp;cauthor=true&amp;cauthor_uid=22227402" action="ppaction://hlinkfile"/>
              </a:rPr>
              <a:t>Scully</a:t>
            </a:r>
            <a:r>
              <a:rPr lang="cs-CZ" sz="1200" dirty="0">
                <a:hlinkClick r:id="rId26" invalidUrl="http://www.ncbi.nlm.nih.gov/pubmed/?term=Scully M[Author]&amp;cauthor=true&amp;cauthor_uid=22227402" action="ppaction://hlinkfile"/>
              </a:rPr>
              <a:t> M</a:t>
            </a:r>
            <a:r>
              <a:rPr lang="cs-CZ" sz="1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sz="1200" dirty="0" err="1">
                <a:hlinkClick r:id="" action="ppaction://hlinkfile" tooltip="Transfusion and apheresis science : official journal of the World Apheresis Association : official journal of the European Society for Haemapheresis."/>
              </a:rPr>
              <a:t>Transfus</a:t>
            </a:r>
            <a:r>
              <a:rPr lang="cs-CZ" sz="1200" dirty="0">
                <a:hlinkClick r:id="" action="ppaction://hlinkfile" tooltip="Transfusion and apheresis science : official journal of the World Apheresis Association : official journal of the European Society for Haemapheresis."/>
              </a:rPr>
              <a:t> </a:t>
            </a:r>
            <a:r>
              <a:rPr lang="cs-CZ" sz="1200" dirty="0" err="1">
                <a:hlinkClick r:id="" action="ppaction://hlinkfile" tooltip="Transfusion and apheresis science : official journal of the World Apheresis Association : official journal of the European Society for Haemapheresis."/>
              </a:rPr>
              <a:t>Apher</a:t>
            </a:r>
            <a:r>
              <a:rPr lang="cs-CZ" sz="1200" dirty="0">
                <a:hlinkClick r:id="" action="ppaction://hlinkfile" tooltip="Transfusion and apheresis science : official journal of the World Apheresis Association : official journal of the European Society for Haemapheresis."/>
              </a:rPr>
              <a:t> </a:t>
            </a:r>
            <a:r>
              <a:rPr lang="cs-CZ" sz="1200" dirty="0" err="1">
                <a:hlinkClick r:id="" action="ppaction://hlinkfile" tooltip="Transfusion and apheresis science : official journal of the World Apheresis Association : official journal of the European Society for Haemapheresis."/>
              </a:rPr>
              <a:t>Sci</a:t>
            </a:r>
            <a:r>
              <a:rPr lang="cs-CZ" sz="1200" dirty="0">
                <a:hlinkClick r:id="" action="ppaction://hlinkfile" tooltip="Transfusion and apheresis science : official journal of the World Apheresis Association : official journal of the European Society for Haemapheresis."/>
              </a:rPr>
              <a:t>.</a:t>
            </a:r>
            <a:r>
              <a:rPr lang="cs-CZ" sz="1200" dirty="0"/>
              <a:t> 2012 Apr;46(2):159-62. </a:t>
            </a:r>
            <a:r>
              <a:rPr lang="cs-CZ" sz="1200" dirty="0" err="1"/>
              <a:t>doi</a:t>
            </a:r>
            <a:r>
              <a:rPr lang="cs-CZ" sz="1200" dirty="0"/>
              <a:t>: 10.1016/j.transci.2011.11.005. </a:t>
            </a:r>
            <a:r>
              <a:rPr lang="cs-CZ" sz="1200" dirty="0" err="1"/>
              <a:t>Epub</a:t>
            </a:r>
            <a:r>
              <a:rPr lang="cs-CZ" sz="1200" dirty="0"/>
              <a:t> 2012 Jan 9</a:t>
            </a:r>
            <a:r>
              <a:rPr lang="cs-CZ" sz="1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Závěr: </a:t>
            </a:r>
            <a:r>
              <a:rPr lang="cs-CZ" sz="15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superiórní</a:t>
            </a:r>
            <a:r>
              <a:rPr lang="cs-CZ" sz="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bezpečnostní profil koncentrátu fibrinogenu – infekce</a:t>
            </a:r>
          </a:p>
          <a:p>
            <a:endParaRPr lang="cs-CZ" sz="1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Haemocoplettan</a:t>
            </a:r>
            <a:r>
              <a:rPr lang="cs-CZ" dirty="0" smtClean="0"/>
              <a:t> vs. </a:t>
            </a:r>
            <a:r>
              <a:rPr lang="cs-CZ" dirty="0" err="1" smtClean="0"/>
              <a:t>kryoprecipitát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9914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Hlavní koagulační faktor (hmotnostně)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Při ŽOK je v depleci jako první z faktorů</a:t>
            </a:r>
          </a:p>
          <a:p>
            <a:pPr>
              <a:lnSpc>
                <a:spcPct val="150000"/>
              </a:lnSpc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dirty="0" smtClean="0"/>
              <a:t>Hladina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1,5-2g/l</a:t>
            </a:r>
            <a:r>
              <a:rPr lang="cs-CZ" dirty="0" smtClean="0"/>
              <a:t> =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substituce při akutním krvácení při hladině </a:t>
            </a:r>
            <a:r>
              <a:rPr lang="cs-CZ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≤2g/l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Iniciální dávka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25-50mg/kg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Kontrola laboratoř + ROTEM (MCF, FIBTEM </a:t>
            </a:r>
            <a:r>
              <a:rPr lang="cs-CZ" dirty="0" err="1" smtClean="0"/>
              <a:t>assay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pPr algn="ctr"/>
            <a:r>
              <a:rPr lang="cs-CZ" dirty="0" smtClean="0"/>
              <a:t>Fibrinogen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929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cs-CZ" dirty="0" smtClean="0"/>
              <a:t> Jak ideálně postupovat?</a:t>
            </a:r>
            <a:endParaRPr lang="cs-CZ" dirty="0"/>
          </a:p>
        </p:txBody>
      </p:sp>
      <p:pic>
        <p:nvPicPr>
          <p:cNvPr id="1026" name="Picture 2" descr="http://www.artofcomposing.com/wp-content/uploads/2011/10/Small-Binary-For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00819"/>
            <a:ext cx="4499992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rtofcomposing.com/wp-content/uploads/2011/10/Small-Binary-For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129602"/>
            <a:ext cx="4680520" cy="286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 rot="20844445">
            <a:off x="674685" y="2738877"/>
            <a:ext cx="1468313" cy="5626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Exacyl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 rot="20951331">
            <a:off x="2265689" y="2015289"/>
            <a:ext cx="1961964" cy="474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Fibrinogen</a:t>
            </a:r>
            <a:endParaRPr lang="cs-CZ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 rot="20821914">
            <a:off x="5043896" y="2629741"/>
            <a:ext cx="144016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EBR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 rot="20784820">
            <a:off x="6743763" y="1907213"/>
            <a:ext cx="18002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Trombocyty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Blood clot, SE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885" y="4076120"/>
            <a:ext cx="333375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Šipka dolů 8"/>
          <p:cNvSpPr/>
          <p:nvPr/>
        </p:nvSpPr>
        <p:spPr>
          <a:xfrm rot="1375179">
            <a:off x="4840155" y="3566388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lů 9"/>
          <p:cNvSpPr/>
          <p:nvPr/>
        </p:nvSpPr>
        <p:spPr>
          <a:xfrm rot="20167309">
            <a:off x="2843808" y="3356992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5580112" y="5445224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AutoShape 8" descr="Výsledek obrázku pro patient discharge"/>
          <p:cNvSpPr>
            <a:spLocks noChangeAspect="1" noChangeArrowheads="1"/>
          </p:cNvSpPr>
          <p:nvPr/>
        </p:nvSpPr>
        <p:spPr bwMode="auto">
          <a:xfrm>
            <a:off x="101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4" name="Picture 10" descr="http://hhpblog.s3.amazonaws.com/blog/wordpress/wp-content/uploads/2012/07/Patient-discharge-zone-288x300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63" y="3942541"/>
            <a:ext cx="27432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7213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8002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1026" name="Picture 2" descr="http://www.fnbrno.cz/data/images/thumb/1465_afd6a44c7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852936"/>
            <a:ext cx="5688632" cy="30738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544616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DOPORUČENÝ POSTUP PRO ŽIVOT OHROŽUJÍCÍ KRVÁCENÍ –ČSARIM 2011 -  </a:t>
            </a:r>
            <a:r>
              <a:rPr lang="cs-CZ" sz="1600" dirty="0" smtClean="0">
                <a:hlinkClick r:id="rId2"/>
              </a:rPr>
              <a:t>http://www.csarim.cz/Public/csim/DP_ZOK_2011_final_121211.pdf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severe 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perioperative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bleeding: Guidelines from the European Society of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Anaesthesiology</a:t>
            </a:r>
            <a:r>
              <a:rPr lang="cs-C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r>
              <a:rPr lang="cs-CZ" sz="1600" dirty="0" smtClean="0">
                <a:hlinkClick r:id="rId3"/>
              </a:rPr>
              <a:t>http://journals.lww.com/ejanaesthesiology/Fulltext/2013/06000/Management_of_severe_perioperative_bleeding_.2.aspx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of bleeding and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coagulopathy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 major trauma: an updated European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guideline</a:t>
            </a:r>
          </a:p>
          <a:p>
            <a:pPr>
              <a:buNone/>
            </a:pPr>
            <a:r>
              <a:rPr lang="cs-CZ" sz="1600" dirty="0" smtClean="0"/>
              <a:t>    Spahn et al. Critical Care 2013, 17:R76 </a:t>
            </a:r>
            <a:r>
              <a:rPr lang="cs-CZ" sz="1600" dirty="0" smtClean="0">
                <a:hlinkClick r:id="rId4"/>
              </a:rPr>
              <a:t>http://ccforum.com/content/17/2/R76</a:t>
            </a: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endParaRPr lang="cs-CZ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cs-CZ" dirty="0" smtClean="0"/>
              <a:t>Literatura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80728"/>
            <a:ext cx="8507288" cy="56886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Iniciálním krokem je tvorba malého množství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TROMBINU </a:t>
            </a:r>
            <a:r>
              <a:rPr lang="cs-CZ" dirty="0" smtClean="0"/>
              <a:t>→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Aktivuje trombocyty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Aktivuje faktory V a VIII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Aktivuje faktor IX a XIII</a:t>
            </a:r>
          </a:p>
          <a:p>
            <a:pPr>
              <a:lnSpc>
                <a:spcPct val="150000"/>
              </a:lnSpc>
            </a:pPr>
            <a:r>
              <a:rPr lang="cs-CZ" i="1" u="sng" dirty="0" smtClean="0"/>
              <a:t>Akceleruje vlastní tvorbu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Iniciuje tvorbu fibrinu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pPr algn="ctr"/>
            <a:r>
              <a:rPr lang="cs-CZ" dirty="0" smtClean="0"/>
              <a:t>Koagulace</a:t>
            </a:r>
            <a:endParaRPr lang="cs-CZ" dirty="0"/>
          </a:p>
        </p:txBody>
      </p:sp>
      <p:pic>
        <p:nvPicPr>
          <p:cNvPr id="32770" name="Picture 2" descr="http://rapid.registry.cz/res/image/mechanis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996952"/>
            <a:ext cx="3888432" cy="3861048"/>
          </a:xfrm>
          <a:prstGeom prst="rect">
            <a:avLst/>
          </a:prstGeom>
          <a:noFill/>
        </p:spPr>
      </p:pic>
      <p:sp>
        <p:nvSpPr>
          <p:cNvPr id="5" name="Oval 4"/>
          <p:cNvSpPr/>
          <p:nvPr/>
        </p:nvSpPr>
        <p:spPr>
          <a:xfrm>
            <a:off x="5004048" y="5157192"/>
            <a:ext cx="144016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al 5"/>
          <p:cNvSpPr/>
          <p:nvPr/>
        </p:nvSpPr>
        <p:spPr>
          <a:xfrm>
            <a:off x="7596336" y="4725144"/>
            <a:ext cx="129614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/>
          <a:lstStyle/>
          <a:p>
            <a:pPr algn="ctr"/>
            <a:r>
              <a:rPr lang="cs-CZ" dirty="0" smtClean="0"/>
              <a:t>ŽOK</a:t>
            </a:r>
            <a:endParaRPr lang="cs-CZ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268760"/>
            <a:ext cx="403244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581128"/>
            <a:ext cx="34563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3779912" y="4365104"/>
            <a:ext cx="1728192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580112" y="4725144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48264" y="4293096"/>
            <a:ext cx="2195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Verze z roku 2011!!!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616530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http://www.csarim.cz/Public/csim/DP_ZOK_2011_final_121211.pdf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805264"/>
          </a:xfrm>
        </p:spPr>
        <p:txBody>
          <a:bodyPr>
            <a:normAutofit/>
          </a:bodyPr>
          <a:lstStyle/>
          <a:p>
            <a:r>
              <a:rPr lang="cs-CZ" dirty="0" smtClean="0"/>
              <a:t>ztráta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objemu krve v průběhu 24 hodin </a:t>
            </a:r>
            <a:r>
              <a:rPr lang="cs-CZ" dirty="0" smtClean="0"/>
              <a:t>(u dospělého člověka ekvivalent cca 10 transfuzních jednotek erytrocytů) nebo</a:t>
            </a:r>
          </a:p>
          <a:p>
            <a:r>
              <a:rPr lang="cs-CZ" dirty="0" smtClean="0"/>
              <a:t>ztráta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50 % objemu krve během 3 hodin </a:t>
            </a:r>
            <a:r>
              <a:rPr lang="cs-CZ" dirty="0" smtClean="0"/>
              <a:t>a/nebo</a:t>
            </a:r>
          </a:p>
          <a:p>
            <a:r>
              <a:rPr lang="cs-CZ" dirty="0" smtClean="0"/>
              <a:t>pokračující krevní ztráta přesahující objem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150 ml/min</a:t>
            </a:r>
            <a:r>
              <a:rPr lang="cs-CZ" dirty="0" smtClean="0"/>
              <a:t> a/nebo</a:t>
            </a:r>
          </a:p>
          <a:p>
            <a:r>
              <a:rPr lang="cs-CZ" dirty="0" smtClean="0"/>
              <a:t>krevní ztráta v </a:t>
            </a: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lokalizaci vedoucí k ohrožení životních funkcí </a:t>
            </a:r>
            <a:r>
              <a:rPr lang="cs-CZ" dirty="0" smtClean="0"/>
              <a:t>(např. krvácení do CNS) a/nebo</a:t>
            </a:r>
          </a:p>
          <a:p>
            <a:r>
              <a:rPr lang="cs-CZ" dirty="0" smtClean="0"/>
              <a:t>přítomnost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klinických a laboratorních známek tkáňové hypoperfuze v průběhu krvácení </a:t>
            </a:r>
            <a:r>
              <a:rPr lang="cs-CZ" dirty="0" smtClean="0"/>
              <a:t>a/nebo</a:t>
            </a:r>
          </a:p>
          <a:p>
            <a:r>
              <a:rPr lang="cs-CZ" dirty="0" smtClean="0"/>
              <a:t>přítomnost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klinických a laboratorních známek poruchy orgánových funkcí </a:t>
            </a:r>
            <a:r>
              <a:rPr lang="cs-CZ" dirty="0" smtClean="0"/>
              <a:t>v průběhu krvácení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dirty="0" smtClean="0"/>
              <a:t>ŽOK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323528" y="4581128"/>
            <a:ext cx="8496944" cy="1800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Hypotermie</a:t>
            </a:r>
            <a:r>
              <a:rPr lang="cs-CZ" dirty="0" smtClean="0"/>
              <a:t> – pokles teploty o 1°C = pokles aktivity koagulačních (EBM signifikantně &lt;35°C) – aktivně zahřívat !!!</a:t>
            </a:r>
          </a:p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Acidóza</a:t>
            </a:r>
          </a:p>
          <a:p>
            <a:pPr>
              <a:lnSpc>
                <a:spcPct val="150000"/>
              </a:lnSpc>
            </a:pPr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Koagulopatie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traumatická + diluční (náhradní roztoky + CŽP)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 algn="ctr"/>
            <a:r>
              <a:rPr lang="cs-CZ" dirty="0" smtClean="0"/>
              <a:t>Letální trias nebo TIC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8640"/>
            <a:ext cx="7056783" cy="6669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131840" y="4437112"/>
            <a:ext cx="1440160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al 5"/>
          <p:cNvSpPr/>
          <p:nvPr/>
        </p:nvSpPr>
        <p:spPr>
          <a:xfrm>
            <a:off x="4932040" y="5157192"/>
            <a:ext cx="1728192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308304" y="5949280"/>
            <a:ext cx="16561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/>
              <a:t>Spahn et al. Critical Care 2013, 17:R76</a:t>
            </a:r>
          </a:p>
          <a:p>
            <a:r>
              <a:rPr lang="cs-CZ" sz="1000" dirty="0" smtClean="0"/>
              <a:t>http://ccforum.com/content/17/2/R76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 algn="ctr"/>
            <a:r>
              <a:rPr lang="cs-CZ" dirty="0" smtClean="0"/>
              <a:t>Guidelines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3" y="1052736"/>
            <a:ext cx="8791575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0" y="980728"/>
            <a:ext cx="2987824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al 5"/>
          <p:cNvSpPr/>
          <p:nvPr/>
        </p:nvSpPr>
        <p:spPr>
          <a:xfrm>
            <a:off x="7308304" y="2348880"/>
            <a:ext cx="1656184" cy="720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2699792" y="5373216"/>
            <a:ext cx="12961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80112" y="6021288"/>
            <a:ext cx="14401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2156</TotalTime>
  <Words>1650</Words>
  <Application>Microsoft Macintosh PowerPoint</Application>
  <PresentationFormat>Předvádění na obrazovce (4:3)</PresentationFormat>
  <Paragraphs>264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Lucida Sans Unicode</vt:lpstr>
      <vt:lpstr>Verdana</vt:lpstr>
      <vt:lpstr>Wingdings 2</vt:lpstr>
      <vt:lpstr>Wingdings 3</vt:lpstr>
      <vt:lpstr>Arial</vt:lpstr>
      <vt:lpstr>Concourse</vt:lpstr>
      <vt:lpstr>Perioperační management ŽOK</vt:lpstr>
      <vt:lpstr>Koagulace</vt:lpstr>
      <vt:lpstr>Prezentace aplikace PowerPoint</vt:lpstr>
      <vt:lpstr>Koagulace</vt:lpstr>
      <vt:lpstr>ŽOK</vt:lpstr>
      <vt:lpstr>ŽOK</vt:lpstr>
      <vt:lpstr>Letální trias nebo TIC</vt:lpstr>
      <vt:lpstr>Prezentace aplikace PowerPoint</vt:lpstr>
      <vt:lpstr>Guidelines</vt:lpstr>
      <vt:lpstr>Inicální resuscitace</vt:lpstr>
      <vt:lpstr>Tkáňová oxygenace, teplota, tekutiny</vt:lpstr>
      <vt:lpstr>Léčba koagulopatie</vt:lpstr>
      <vt:lpstr>Trombocyty</vt:lpstr>
      <vt:lpstr>Tromboprofylaxe</vt:lpstr>
      <vt:lpstr>ESA – perioperative bleeding guideline</vt:lpstr>
      <vt:lpstr>Makrocirkulace</vt:lpstr>
      <vt:lpstr>Mikrocirkulace</vt:lpstr>
      <vt:lpstr>Koagulace</vt:lpstr>
      <vt:lpstr>Koagulace (2)</vt:lpstr>
      <vt:lpstr>Kys.tranexamová - Exacyl</vt:lpstr>
      <vt:lpstr>EBM - ortopedie</vt:lpstr>
      <vt:lpstr>EBM – ortopedie (2)</vt:lpstr>
      <vt:lpstr>EBM - trauma</vt:lpstr>
      <vt:lpstr>EBM - porodnictví</vt:lpstr>
      <vt:lpstr>EBM - kardiochirurgie </vt:lpstr>
      <vt:lpstr>EBM - ORL</vt:lpstr>
      <vt:lpstr>Risk vs. benefit vs. cena</vt:lpstr>
      <vt:lpstr>NÚ</vt:lpstr>
      <vt:lpstr>Exacyl</vt:lpstr>
      <vt:lpstr>Fibrinogen</vt:lpstr>
      <vt:lpstr>Proč právě fibrinogen?</vt:lpstr>
      <vt:lpstr>Fibrinogen EBM</vt:lpstr>
      <vt:lpstr>Fibrinogen - porodnictví</vt:lpstr>
      <vt:lpstr>Haemocoplettan vs. kryoprecipitát</vt:lpstr>
      <vt:lpstr>Fibrinogen</vt:lpstr>
      <vt:lpstr> Jak ideálně postupovat?</vt:lpstr>
      <vt:lpstr>Děkuji za pozornost</vt:lpstr>
      <vt:lpstr>Literatura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Perioperační management ŽOK</dc:title>
  <dc:creator>jetonarit</dc:creator>
  <cp:lastModifiedBy>Jan Maláska</cp:lastModifiedBy>
  <cp:revision>138</cp:revision>
  <dcterms:created xsi:type="dcterms:W3CDTF">2015-02-28T22:05:02Z</dcterms:created>
  <dcterms:modified xsi:type="dcterms:W3CDTF">2020-04-09T18:55:50Z</dcterms:modified>
</cp:coreProperties>
</file>