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7" r:id="rId22"/>
    <p:sldId id="278" r:id="rId23"/>
    <p:sldId id="275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0B4B-6740-4A41-AB4C-4A9653B606F9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A46C-32C8-49BD-800A-72D66C18C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58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0B4B-6740-4A41-AB4C-4A9653B606F9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A46C-32C8-49BD-800A-72D66C18C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14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0B4B-6740-4A41-AB4C-4A9653B606F9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A46C-32C8-49BD-800A-72D66C18C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49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0B4B-6740-4A41-AB4C-4A9653B606F9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A46C-32C8-49BD-800A-72D66C18C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55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0B4B-6740-4A41-AB4C-4A9653B606F9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A46C-32C8-49BD-800A-72D66C18C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97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0B4B-6740-4A41-AB4C-4A9653B606F9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A46C-32C8-49BD-800A-72D66C18C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9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0B4B-6740-4A41-AB4C-4A9653B606F9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A46C-32C8-49BD-800A-72D66C18C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6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0B4B-6740-4A41-AB4C-4A9653B606F9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A46C-32C8-49BD-800A-72D66C18C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87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0B4B-6740-4A41-AB4C-4A9653B606F9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A46C-32C8-49BD-800A-72D66C18C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41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0B4B-6740-4A41-AB4C-4A9653B606F9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A46C-32C8-49BD-800A-72D66C18C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71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0B4B-6740-4A41-AB4C-4A9653B606F9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A46C-32C8-49BD-800A-72D66C18C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35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B0B4B-6740-4A41-AB4C-4A9653B606F9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BA46C-32C8-49BD-800A-72D66C18C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5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Akutní srdeční selhání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3 dny od propuštění postupný nárůst dušnosti, za další 2 dny volána </a:t>
            </a:r>
            <a:r>
              <a:rPr lang="cs-CZ" dirty="0"/>
              <a:t>ZZS, na místě </a:t>
            </a:r>
            <a:r>
              <a:rPr lang="cs-CZ" dirty="0" err="1"/>
              <a:t>intubován</a:t>
            </a:r>
            <a:r>
              <a:rPr lang="cs-CZ" dirty="0"/>
              <a:t> pro respirační </a:t>
            </a:r>
            <a:r>
              <a:rPr lang="cs-CZ" dirty="0" smtClean="0"/>
              <a:t>selhání. Přijat </a:t>
            </a:r>
            <a:r>
              <a:rPr lang="cs-CZ" dirty="0"/>
              <a:t>na </a:t>
            </a:r>
            <a:r>
              <a:rPr lang="cs-CZ" dirty="0" smtClean="0"/>
              <a:t>pracoviště ICU, </a:t>
            </a:r>
            <a:r>
              <a:rPr lang="cs-CZ" dirty="0"/>
              <a:t>zde </a:t>
            </a:r>
            <a:r>
              <a:rPr lang="cs-CZ" dirty="0" smtClean="0"/>
              <a:t>:</a:t>
            </a:r>
          </a:p>
          <a:p>
            <a:r>
              <a:rPr lang="cs-CZ" dirty="0" smtClean="0"/>
              <a:t>Ventilace : plně řízená, FiO2 0,9, </a:t>
            </a:r>
            <a:r>
              <a:rPr lang="cs-CZ" dirty="0" err="1" smtClean="0"/>
              <a:t>Vt</a:t>
            </a:r>
            <a:r>
              <a:rPr lang="cs-CZ" dirty="0" smtClean="0"/>
              <a:t> 450 ml, </a:t>
            </a:r>
            <a:r>
              <a:rPr lang="cs-CZ" dirty="0" err="1" smtClean="0"/>
              <a:t>d.f</a:t>
            </a:r>
            <a:r>
              <a:rPr lang="cs-CZ" dirty="0" smtClean="0"/>
              <a:t>. 25, I:E 1:1, PEEP 14, PIP 28</a:t>
            </a:r>
          </a:p>
          <a:p>
            <a:r>
              <a:rPr lang="cs-CZ" dirty="0" smtClean="0"/>
              <a:t>Oběh : podpora noradrenalinem v dávce 1,5 mg/h</a:t>
            </a:r>
          </a:p>
          <a:p>
            <a:pPr marL="0" indent="0">
              <a:buNone/>
            </a:pPr>
            <a:r>
              <a:rPr lang="cs-CZ" dirty="0" smtClean="0"/>
              <a:t>pH             7.27                              </a:t>
            </a:r>
          </a:p>
          <a:p>
            <a:pPr marL="0" indent="0">
              <a:buNone/>
            </a:pPr>
            <a:r>
              <a:rPr lang="cs-CZ" dirty="0" smtClean="0"/>
              <a:t>pCO2         7.2  </a:t>
            </a:r>
          </a:p>
          <a:p>
            <a:pPr marL="0" indent="0">
              <a:buNone/>
            </a:pPr>
            <a:r>
              <a:rPr lang="cs-CZ" dirty="0" smtClean="0"/>
              <a:t>pO2           10.6</a:t>
            </a:r>
          </a:p>
          <a:p>
            <a:pPr marL="0" indent="0">
              <a:buNone/>
            </a:pPr>
            <a:r>
              <a:rPr lang="cs-CZ" dirty="0" smtClean="0"/>
              <a:t>HCO3         24.3</a:t>
            </a:r>
          </a:p>
          <a:p>
            <a:pPr marL="0" indent="0">
              <a:buNone/>
            </a:pPr>
            <a:r>
              <a:rPr lang="cs-CZ" dirty="0" smtClean="0"/>
              <a:t>BD-            -3.3</a:t>
            </a:r>
          </a:p>
          <a:p>
            <a:pPr marL="0" indent="0">
              <a:buNone/>
            </a:pPr>
            <a:r>
              <a:rPr lang="cs-CZ" dirty="0" smtClean="0"/>
              <a:t>sO2             0.934</a:t>
            </a:r>
          </a:p>
        </p:txBody>
      </p:sp>
    </p:spTree>
    <p:extLst>
      <p:ext uri="{BB962C8B-B14F-4D97-AF65-F5344CB8AC3E}">
        <p14:creationId xmlns:p14="http://schemas.microsoft.com/office/powerpoint/2010/main" val="231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Urea           8.8 </a:t>
            </a:r>
            <a:r>
              <a:rPr lang="cs-CZ" dirty="0" err="1" smtClean="0"/>
              <a:t>mmol</a:t>
            </a:r>
            <a:r>
              <a:rPr lang="cs-CZ" dirty="0" smtClean="0"/>
              <a:t>/l </a:t>
            </a:r>
          </a:p>
          <a:p>
            <a:pPr marL="0" indent="0">
              <a:buNone/>
            </a:pPr>
            <a:r>
              <a:rPr lang="cs-CZ" dirty="0" err="1" smtClean="0"/>
              <a:t>Kreat</a:t>
            </a:r>
            <a:r>
              <a:rPr lang="cs-CZ" dirty="0" smtClean="0"/>
              <a:t>.         122 </a:t>
            </a:r>
            <a:r>
              <a:rPr lang="cs-CZ" dirty="0" err="1" smtClean="0"/>
              <a:t>umol</a:t>
            </a:r>
            <a:r>
              <a:rPr lang="cs-CZ" dirty="0" smtClean="0"/>
              <a:t>/l</a:t>
            </a:r>
          </a:p>
          <a:p>
            <a:pPr marL="0" indent="0">
              <a:buNone/>
            </a:pPr>
            <a:r>
              <a:rPr lang="cs-CZ" dirty="0" smtClean="0"/>
              <a:t>Na               140 </a:t>
            </a:r>
            <a:r>
              <a:rPr lang="cs-CZ" dirty="0" err="1" smtClean="0"/>
              <a:t>mmol</a:t>
            </a:r>
            <a:r>
              <a:rPr lang="cs-CZ" dirty="0" smtClean="0"/>
              <a:t>/l </a:t>
            </a:r>
          </a:p>
          <a:p>
            <a:pPr marL="0" indent="0">
              <a:buNone/>
            </a:pPr>
            <a:r>
              <a:rPr lang="cs-CZ" dirty="0" smtClean="0"/>
              <a:t>K                 6.5 </a:t>
            </a:r>
            <a:r>
              <a:rPr lang="cs-CZ" dirty="0" err="1" smtClean="0"/>
              <a:t>mmol</a:t>
            </a:r>
            <a:r>
              <a:rPr lang="cs-CZ" dirty="0" smtClean="0"/>
              <a:t>/l </a:t>
            </a:r>
          </a:p>
          <a:p>
            <a:pPr marL="0" indent="0">
              <a:buNone/>
            </a:pPr>
            <a:r>
              <a:rPr lang="cs-CZ" dirty="0" smtClean="0"/>
              <a:t>Cl                107 </a:t>
            </a:r>
            <a:r>
              <a:rPr lang="cs-CZ" dirty="0" err="1" smtClean="0"/>
              <a:t>mmol</a:t>
            </a:r>
            <a:r>
              <a:rPr lang="cs-CZ" dirty="0" smtClean="0"/>
              <a:t>/l </a:t>
            </a:r>
          </a:p>
          <a:p>
            <a:pPr marL="0" indent="0">
              <a:buNone/>
            </a:pPr>
            <a:r>
              <a:rPr lang="cs-CZ" dirty="0" smtClean="0"/>
              <a:t>Ca               2.08 </a:t>
            </a:r>
            <a:r>
              <a:rPr lang="cs-CZ" dirty="0" err="1" smtClean="0"/>
              <a:t>mmol</a:t>
            </a:r>
            <a:r>
              <a:rPr lang="cs-CZ" dirty="0" smtClean="0"/>
              <a:t>/l </a:t>
            </a:r>
          </a:p>
          <a:p>
            <a:pPr marL="0" indent="0">
              <a:buNone/>
            </a:pPr>
            <a:r>
              <a:rPr lang="cs-CZ" dirty="0" err="1" smtClean="0"/>
              <a:t>Bi-celk</a:t>
            </a:r>
            <a:r>
              <a:rPr lang="cs-CZ" dirty="0" smtClean="0"/>
              <a:t>.       6.9 </a:t>
            </a:r>
            <a:r>
              <a:rPr lang="cs-CZ" dirty="0" err="1" smtClean="0"/>
              <a:t>umol</a:t>
            </a:r>
            <a:r>
              <a:rPr lang="cs-CZ" dirty="0" smtClean="0"/>
              <a:t>/l   </a:t>
            </a:r>
          </a:p>
          <a:p>
            <a:pPr marL="0" indent="0">
              <a:buNone/>
            </a:pPr>
            <a:r>
              <a:rPr lang="cs-CZ" dirty="0" smtClean="0"/>
              <a:t>AMS            0.87 </a:t>
            </a:r>
            <a:r>
              <a:rPr lang="cs-CZ" dirty="0" err="1" smtClean="0"/>
              <a:t>ukat</a:t>
            </a:r>
            <a:r>
              <a:rPr lang="cs-CZ" dirty="0" smtClean="0"/>
              <a:t>/l </a:t>
            </a:r>
          </a:p>
          <a:p>
            <a:pPr marL="0" indent="0">
              <a:buNone/>
            </a:pPr>
            <a:r>
              <a:rPr lang="cs-CZ" dirty="0" smtClean="0"/>
              <a:t>CB               60.8 g/l</a:t>
            </a:r>
          </a:p>
          <a:p>
            <a:pPr marL="0" indent="0">
              <a:buNone/>
            </a:pPr>
            <a:r>
              <a:rPr lang="cs-CZ" dirty="0" smtClean="0"/>
              <a:t>Albumin      32.3 g/l</a:t>
            </a:r>
          </a:p>
          <a:p>
            <a:pPr marL="0" indent="0">
              <a:buNone/>
            </a:pPr>
            <a:r>
              <a:rPr lang="cs-CZ" dirty="0" smtClean="0"/>
              <a:t>Glukóza        10.7 </a:t>
            </a:r>
            <a:r>
              <a:rPr lang="cs-CZ" dirty="0" err="1" smtClean="0"/>
              <a:t>mmol</a:t>
            </a:r>
            <a:r>
              <a:rPr lang="cs-CZ" dirty="0" smtClean="0"/>
              <a:t>/l </a:t>
            </a:r>
          </a:p>
          <a:p>
            <a:pPr marL="0" indent="0">
              <a:buNone/>
            </a:pPr>
            <a:r>
              <a:rPr lang="cs-CZ" dirty="0" smtClean="0"/>
              <a:t>CRP              29.6 mg/l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6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4" y="476672"/>
            <a:ext cx="746234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7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cs-CZ" dirty="0" smtClean="0"/>
              <a:t>Empiricky </a:t>
            </a:r>
            <a:r>
              <a:rPr lang="cs-CZ" dirty="0"/>
              <a:t>nasazena </a:t>
            </a:r>
            <a:r>
              <a:rPr lang="cs-CZ" dirty="0" smtClean="0"/>
              <a:t>ATB (</a:t>
            </a:r>
            <a:r>
              <a:rPr lang="cs-CZ" dirty="0" err="1" smtClean="0"/>
              <a:t>cefotaxim</a:t>
            </a:r>
            <a:r>
              <a:rPr lang="cs-CZ" dirty="0" smtClean="0"/>
              <a:t>, </a:t>
            </a:r>
            <a:r>
              <a:rPr lang="cs-CZ" dirty="0" err="1" smtClean="0"/>
              <a:t>klaritromycin</a:t>
            </a:r>
            <a:r>
              <a:rPr lang="cs-CZ" dirty="0" smtClean="0"/>
              <a:t>, </a:t>
            </a:r>
            <a:r>
              <a:rPr lang="cs-CZ" dirty="0" err="1" smtClean="0"/>
              <a:t>oseltamivir</a:t>
            </a:r>
            <a:r>
              <a:rPr lang="cs-CZ" dirty="0" smtClean="0"/>
              <a:t>), </a:t>
            </a:r>
            <a:r>
              <a:rPr lang="cs-CZ" dirty="0"/>
              <a:t>bilaterálně drénován masivní </a:t>
            </a:r>
            <a:r>
              <a:rPr lang="cs-CZ" dirty="0" err="1" smtClean="0"/>
              <a:t>fluidotorax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r>
              <a:rPr lang="cs-CZ" dirty="0" smtClean="0"/>
              <a:t>	TCB         24.6 g/l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TAlbumin</a:t>
            </a:r>
            <a:r>
              <a:rPr lang="cs-CZ" dirty="0" smtClean="0"/>
              <a:t>   10.7 g/l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dalším průběhu: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3" y="1484784"/>
            <a:ext cx="761623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cs-CZ" dirty="0" smtClean="0"/>
              <a:t>Aplikován </a:t>
            </a:r>
            <a:r>
              <a:rPr lang="cs-CZ" dirty="0" err="1" smtClean="0"/>
              <a:t>amiodaron</a:t>
            </a:r>
            <a:r>
              <a:rPr lang="cs-CZ" dirty="0" smtClean="0"/>
              <a:t> 300 mg a následně 900 mg /den, posléze pomalá stabilizace oběhu, snížení </a:t>
            </a:r>
            <a:r>
              <a:rPr lang="cs-CZ" dirty="0" err="1" smtClean="0"/>
              <a:t>vazopresoru</a:t>
            </a:r>
            <a:r>
              <a:rPr lang="cs-CZ" dirty="0" smtClean="0"/>
              <a:t>, zmírnění agresivity ventilace, nicméně trvá závislost na UPV.</a:t>
            </a:r>
          </a:p>
          <a:p>
            <a:r>
              <a:rPr lang="cs-CZ" dirty="0" smtClean="0"/>
              <a:t>Sputum mikrobiologicky i virologicky negativní, nízké zánětlivé ukazatele.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0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196752"/>
            <a:ext cx="5964204" cy="42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Dle TTE Mi </a:t>
            </a:r>
            <a:r>
              <a:rPr lang="cs-CZ" dirty="0" err="1"/>
              <a:t>reg</a:t>
            </a:r>
            <a:r>
              <a:rPr lang="cs-CZ" dirty="0"/>
              <a:t>. 2-3+ (asymetrický jet směřující pod přední </a:t>
            </a:r>
            <a:r>
              <a:rPr lang="cs-CZ" dirty="0" smtClean="0"/>
              <a:t>cíp mitrální chlopně a </a:t>
            </a:r>
            <a:r>
              <a:rPr lang="cs-CZ" dirty="0"/>
              <a:t>podél síňového septa až k zadní stěně LS</a:t>
            </a:r>
            <a:r>
              <a:rPr lang="cs-CZ" dirty="0" smtClean="0"/>
              <a:t>), EF LK 60%.</a:t>
            </a:r>
          </a:p>
          <a:p>
            <a:r>
              <a:rPr lang="cs-CZ" dirty="0" smtClean="0"/>
              <a:t>Dle TEE částečná </a:t>
            </a:r>
            <a:r>
              <a:rPr lang="cs-CZ" dirty="0"/>
              <a:t>ruptura závěsného aparátu zadního cípu chlopně</a:t>
            </a:r>
            <a:r>
              <a:rPr lang="cs-CZ" dirty="0" smtClean="0"/>
              <a:t>, </a:t>
            </a:r>
            <a:r>
              <a:rPr lang="cs-CZ" dirty="0" err="1"/>
              <a:t>hemod</a:t>
            </a:r>
            <a:r>
              <a:rPr lang="cs-CZ" dirty="0"/>
              <a:t>. </a:t>
            </a:r>
            <a:r>
              <a:rPr lang="cs-CZ" dirty="0" smtClean="0"/>
              <a:t>významná regurgitace, systolický </a:t>
            </a:r>
            <a:r>
              <a:rPr lang="cs-CZ" dirty="0"/>
              <a:t>reverzní tok v </a:t>
            </a:r>
            <a:r>
              <a:rPr lang="cs-CZ" dirty="0" smtClean="0"/>
              <a:t>plicních žilách.</a:t>
            </a:r>
          </a:p>
          <a:p>
            <a:r>
              <a:rPr lang="cs-CZ" dirty="0" smtClean="0"/>
              <a:t>Stav uzavřen jako srdeční selhání s plicním edémem při akutní mitrální regurgitaci, pacient posléze referován na kardiochirurgické pracoviště k náhradě Mi chlopně.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2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Srdeční selhání - patofyziologie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078831"/>
            <a:ext cx="6197600" cy="3568700"/>
          </a:xfrm>
        </p:spPr>
      </p:pic>
    </p:spTree>
    <p:extLst>
      <p:ext uri="{BB962C8B-B14F-4D97-AF65-F5344CB8AC3E}">
        <p14:creationId xmlns:p14="http://schemas.microsoft.com/office/powerpoint/2010/main" val="1947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Tlakově objemová křivka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5548422" cy="249991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16832"/>
            <a:ext cx="2715488" cy="29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 smtClean="0"/>
              <a:t>60-letý pacient, anamnesticky hypertenze na medikaci betablokátorem, kuřák, jinak bez pozoruhodností. V ranních hodinách náhlé bolesti za sternem tlakového charakteru s propagací do krku. Volána RZS, natočeno 12-svodové </a:t>
            </a:r>
            <a:r>
              <a:rPr lang="cs-CZ" dirty="0" err="1" smtClean="0"/>
              <a:t>ekg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50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Kategorie akutního srdečního selhání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Pravostranné x levostranné, případně oboustranné</a:t>
            </a:r>
          </a:p>
          <a:p>
            <a:r>
              <a:rPr lang="cs-CZ" dirty="0" smtClean="0"/>
              <a:t>Městnavé (</a:t>
            </a:r>
            <a:r>
              <a:rPr lang="cs-CZ" i="1" dirty="0" err="1" smtClean="0"/>
              <a:t>backward</a:t>
            </a:r>
            <a:r>
              <a:rPr lang="cs-CZ" dirty="0" smtClean="0"/>
              <a:t>) x „</a:t>
            </a:r>
            <a:r>
              <a:rPr lang="cs-CZ" dirty="0" err="1" smtClean="0"/>
              <a:t>dopředné</a:t>
            </a:r>
            <a:r>
              <a:rPr lang="cs-CZ" dirty="0" smtClean="0"/>
              <a:t>“ (</a:t>
            </a:r>
            <a:r>
              <a:rPr lang="cs-CZ" i="1" dirty="0" smtClean="0"/>
              <a:t>forward</a:t>
            </a:r>
            <a:r>
              <a:rPr lang="cs-CZ" dirty="0" smtClean="0"/>
              <a:t> - s nízkým srdečním výdejem</a:t>
            </a:r>
          </a:p>
          <a:p>
            <a:r>
              <a:rPr lang="cs-CZ" dirty="0" smtClean="0"/>
              <a:t>Systolické x diastolické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5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Ekg</a:t>
            </a:r>
            <a:endParaRPr lang="cs-CZ" dirty="0" smtClean="0"/>
          </a:p>
          <a:p>
            <a:r>
              <a:rPr lang="cs-CZ" dirty="0" smtClean="0"/>
              <a:t>Skiagrafie hrudníku</a:t>
            </a:r>
          </a:p>
          <a:p>
            <a:r>
              <a:rPr lang="cs-CZ" dirty="0" smtClean="0"/>
              <a:t>Laboratorní diagnostika</a:t>
            </a:r>
          </a:p>
          <a:p>
            <a:r>
              <a:rPr lang="cs-CZ" dirty="0" smtClean="0"/>
              <a:t>Srdeční enzymy</a:t>
            </a:r>
          </a:p>
          <a:p>
            <a:r>
              <a:rPr lang="cs-CZ" dirty="0" err="1" smtClean="0"/>
              <a:t>Natriuretické</a:t>
            </a:r>
            <a:r>
              <a:rPr lang="cs-CZ" dirty="0" smtClean="0"/>
              <a:t> peptidy</a:t>
            </a:r>
          </a:p>
          <a:p>
            <a:r>
              <a:rPr lang="cs-CZ" dirty="0" smtClean="0"/>
              <a:t>Echokardiografie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76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Odstranění příčiny – </a:t>
            </a:r>
            <a:r>
              <a:rPr lang="cs-CZ" dirty="0" err="1" smtClean="0"/>
              <a:t>revaskularizace</a:t>
            </a:r>
            <a:r>
              <a:rPr lang="cs-CZ" dirty="0" smtClean="0"/>
              <a:t>, úprava arytmie, chlopenní náhrada… </a:t>
            </a:r>
          </a:p>
          <a:p>
            <a:r>
              <a:rPr lang="cs-CZ" dirty="0" smtClean="0"/>
              <a:t>Snížení spotřeby O</a:t>
            </a:r>
            <a:r>
              <a:rPr lang="cs-CZ" baseline="-25000" dirty="0" smtClean="0"/>
              <a:t>2</a:t>
            </a:r>
            <a:r>
              <a:rPr lang="cs-CZ" dirty="0"/>
              <a:t> </a:t>
            </a:r>
            <a:r>
              <a:rPr lang="cs-CZ" dirty="0" smtClean="0"/>
              <a:t>myokardem – betablokátory, </a:t>
            </a:r>
            <a:r>
              <a:rPr lang="cs-CZ" dirty="0" err="1" smtClean="0"/>
              <a:t>vazodilatancia</a:t>
            </a:r>
            <a:r>
              <a:rPr lang="cs-CZ" dirty="0" smtClean="0"/>
              <a:t>, diuretika, antipyretika, UPV</a:t>
            </a:r>
          </a:p>
          <a:p>
            <a:r>
              <a:rPr lang="cs-CZ" dirty="0" smtClean="0"/>
              <a:t>Zvýšení dodávky O</a:t>
            </a:r>
            <a:r>
              <a:rPr lang="cs-CZ" baseline="-25000" dirty="0" smtClean="0"/>
              <a:t>2</a:t>
            </a:r>
            <a:r>
              <a:rPr lang="cs-CZ" dirty="0" smtClean="0"/>
              <a:t> do tkání – </a:t>
            </a:r>
            <a:r>
              <a:rPr lang="cs-CZ" dirty="0" err="1" smtClean="0"/>
              <a:t>oxygenoterapie</a:t>
            </a:r>
            <a:r>
              <a:rPr lang="cs-CZ" dirty="0" smtClean="0"/>
              <a:t>, </a:t>
            </a:r>
            <a:r>
              <a:rPr lang="cs-CZ" dirty="0" err="1" smtClean="0"/>
              <a:t>vazodilatancia</a:t>
            </a:r>
            <a:r>
              <a:rPr lang="cs-CZ" dirty="0" smtClean="0"/>
              <a:t>, optimalizace </a:t>
            </a:r>
            <a:r>
              <a:rPr lang="cs-CZ" dirty="0" err="1" smtClean="0"/>
              <a:t>preloadu</a:t>
            </a:r>
            <a:r>
              <a:rPr lang="cs-CZ" dirty="0" smtClean="0"/>
              <a:t>, </a:t>
            </a:r>
            <a:r>
              <a:rPr lang="cs-CZ" dirty="0" err="1" smtClean="0"/>
              <a:t>inotropika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9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Frank – </a:t>
            </a:r>
            <a:r>
              <a:rPr lang="cs-CZ" dirty="0" err="1" smtClean="0"/>
              <a:t>Starlingova</a:t>
            </a:r>
            <a:r>
              <a:rPr lang="cs-CZ" dirty="0" smtClean="0"/>
              <a:t> křivka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215356"/>
            <a:ext cx="5715000" cy="3295650"/>
          </a:xfrm>
        </p:spPr>
      </p:pic>
    </p:spTree>
    <p:extLst>
      <p:ext uri="{BB962C8B-B14F-4D97-AF65-F5344CB8AC3E}">
        <p14:creationId xmlns:p14="http://schemas.microsoft.com/office/powerpoint/2010/main" val="22180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Akutní městnavé levostranné selhání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Klinicky </a:t>
            </a:r>
            <a:r>
              <a:rPr lang="cs-CZ" dirty="0"/>
              <a:t>p</a:t>
            </a:r>
            <a:r>
              <a:rPr lang="cs-CZ" dirty="0" smtClean="0"/>
              <a:t>licní edém</a:t>
            </a:r>
          </a:p>
          <a:p>
            <a:r>
              <a:rPr lang="cs-CZ" dirty="0" smtClean="0"/>
              <a:t>Nejčastěji – diastol. selhání, progrese při hypertenzní krizi</a:t>
            </a:r>
          </a:p>
          <a:p>
            <a:r>
              <a:rPr lang="cs-CZ" dirty="0" err="1" smtClean="0"/>
              <a:t>Oxygenoterapie</a:t>
            </a:r>
            <a:endParaRPr lang="cs-CZ" dirty="0" smtClean="0"/>
          </a:p>
          <a:p>
            <a:r>
              <a:rPr lang="cs-CZ" dirty="0"/>
              <a:t>D</a:t>
            </a:r>
            <a:r>
              <a:rPr lang="cs-CZ" dirty="0" smtClean="0"/>
              <a:t>iuretika (</a:t>
            </a:r>
            <a:r>
              <a:rPr lang="cs-CZ" dirty="0" err="1" smtClean="0"/>
              <a:t>furosemid</a:t>
            </a:r>
            <a:r>
              <a:rPr lang="cs-CZ" dirty="0" smtClean="0"/>
              <a:t> 20 – 125 mg </a:t>
            </a:r>
            <a:r>
              <a:rPr lang="cs-CZ" dirty="0" err="1" smtClean="0"/>
              <a:t>i.v</a:t>
            </a:r>
            <a:r>
              <a:rPr lang="cs-CZ" dirty="0" smtClean="0"/>
              <a:t>.)</a:t>
            </a:r>
          </a:p>
          <a:p>
            <a:r>
              <a:rPr lang="cs-CZ" dirty="0" err="1" smtClean="0"/>
              <a:t>Vazodilatancia</a:t>
            </a:r>
            <a:r>
              <a:rPr lang="cs-CZ" dirty="0" smtClean="0"/>
              <a:t> (nitroglycerin </a:t>
            </a:r>
            <a:r>
              <a:rPr lang="cs-CZ" dirty="0" err="1" smtClean="0"/>
              <a:t>sublingválně</a:t>
            </a:r>
            <a:r>
              <a:rPr lang="cs-CZ" dirty="0" smtClean="0"/>
              <a:t>, event. ISDN </a:t>
            </a:r>
            <a:r>
              <a:rPr lang="cs-CZ" dirty="0" err="1" smtClean="0"/>
              <a:t>i.v</a:t>
            </a:r>
            <a:r>
              <a:rPr lang="cs-CZ" dirty="0" smtClean="0"/>
              <a:t>.)</a:t>
            </a:r>
          </a:p>
          <a:p>
            <a:r>
              <a:rPr lang="cs-CZ" dirty="0" err="1" smtClean="0"/>
              <a:t>Opioid</a:t>
            </a:r>
            <a:r>
              <a:rPr lang="cs-CZ" dirty="0" smtClean="0"/>
              <a:t> (např. </a:t>
            </a:r>
            <a:r>
              <a:rPr lang="cs-CZ" dirty="0" err="1" smtClean="0"/>
              <a:t>morphin</a:t>
            </a:r>
            <a:r>
              <a:rPr lang="cs-CZ" dirty="0" smtClean="0"/>
              <a:t> 2-5 mg </a:t>
            </a:r>
            <a:r>
              <a:rPr lang="cs-CZ" dirty="0" err="1" smtClean="0"/>
              <a:t>i.v</a:t>
            </a:r>
            <a:r>
              <a:rPr lang="cs-CZ" dirty="0" smtClean="0"/>
              <a:t>.)</a:t>
            </a:r>
          </a:p>
          <a:p>
            <a:r>
              <a:rPr lang="cs-CZ" dirty="0" smtClean="0"/>
              <a:t>Neinvazivní (event. </a:t>
            </a:r>
            <a:r>
              <a:rPr lang="cs-CZ" dirty="0"/>
              <a:t>i</a:t>
            </a:r>
            <a:r>
              <a:rPr lang="cs-CZ" dirty="0" smtClean="0"/>
              <a:t>nvazivní) UPV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2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Akutní pravostranné selhání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Příčinou je nejčastěji zvýšení </a:t>
            </a:r>
            <a:r>
              <a:rPr lang="cs-CZ" dirty="0" err="1" smtClean="0"/>
              <a:t>afterloadu</a:t>
            </a:r>
            <a:r>
              <a:rPr lang="cs-CZ" dirty="0" smtClean="0"/>
              <a:t> pravé komory</a:t>
            </a:r>
          </a:p>
          <a:p>
            <a:r>
              <a:rPr lang="cs-CZ" dirty="0" smtClean="0"/>
              <a:t>Snížení </a:t>
            </a:r>
            <a:r>
              <a:rPr lang="cs-CZ" dirty="0" err="1" smtClean="0"/>
              <a:t>afterloadu</a:t>
            </a:r>
            <a:r>
              <a:rPr lang="cs-CZ" dirty="0" smtClean="0"/>
              <a:t> PK – inhalační NO, </a:t>
            </a:r>
            <a:r>
              <a:rPr lang="cs-CZ" dirty="0" err="1" smtClean="0"/>
              <a:t>sildenafil</a:t>
            </a:r>
            <a:r>
              <a:rPr lang="cs-CZ" dirty="0" smtClean="0"/>
              <a:t>, </a:t>
            </a:r>
            <a:r>
              <a:rPr lang="cs-CZ" dirty="0" err="1" smtClean="0"/>
              <a:t>prostacyklin</a:t>
            </a:r>
            <a:endParaRPr lang="cs-CZ" dirty="0" smtClean="0"/>
          </a:p>
          <a:p>
            <a:r>
              <a:rPr lang="cs-CZ" dirty="0" smtClean="0"/>
              <a:t>Zvýšení </a:t>
            </a:r>
            <a:r>
              <a:rPr lang="cs-CZ" dirty="0" err="1" smtClean="0"/>
              <a:t>afterloadu</a:t>
            </a:r>
            <a:r>
              <a:rPr lang="cs-CZ" dirty="0" smtClean="0"/>
              <a:t> LK – </a:t>
            </a:r>
            <a:r>
              <a:rPr lang="cs-CZ" dirty="0" err="1" smtClean="0"/>
              <a:t>vazopresor</a:t>
            </a:r>
            <a:endParaRPr lang="cs-CZ" dirty="0"/>
          </a:p>
          <a:p>
            <a:r>
              <a:rPr lang="cs-CZ" dirty="0" smtClean="0"/>
              <a:t>Redukce </a:t>
            </a:r>
            <a:r>
              <a:rPr lang="cs-CZ" dirty="0" err="1" smtClean="0"/>
              <a:t>preloadu</a:t>
            </a:r>
            <a:r>
              <a:rPr lang="cs-CZ" dirty="0" smtClean="0"/>
              <a:t> při známkách městnání – diuretika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8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748888" cy="39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Kardiogenní šok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Systolický tlak &lt; 90 mm </a:t>
            </a:r>
            <a:r>
              <a:rPr lang="cs-CZ" dirty="0" err="1" smtClean="0"/>
              <a:t>Hg</a:t>
            </a:r>
            <a:r>
              <a:rPr lang="cs-CZ" dirty="0"/>
              <a:t> </a:t>
            </a:r>
            <a:r>
              <a:rPr lang="cs-CZ" dirty="0" smtClean="0"/>
              <a:t>alespoň 30 minut nebo </a:t>
            </a:r>
            <a:r>
              <a:rPr lang="cs-CZ" dirty="0" err="1" smtClean="0"/>
              <a:t>vazopresory</a:t>
            </a:r>
            <a:r>
              <a:rPr lang="cs-CZ" dirty="0" smtClean="0"/>
              <a:t> k udržení krevního tlaku</a:t>
            </a:r>
          </a:p>
          <a:p>
            <a:r>
              <a:rPr lang="cs-CZ" dirty="0" smtClean="0"/>
              <a:t>Městnání v malém oběhu nebo zvýšené plnící tlaky levé komory</a:t>
            </a:r>
          </a:p>
          <a:p>
            <a:r>
              <a:rPr lang="cs-CZ" dirty="0" smtClean="0"/>
              <a:t>Známky orgánové </a:t>
            </a:r>
            <a:r>
              <a:rPr lang="cs-CZ" dirty="0" err="1" smtClean="0"/>
              <a:t>hypoperfúze</a:t>
            </a:r>
            <a:r>
              <a:rPr lang="cs-CZ" dirty="0" smtClean="0"/>
              <a:t> 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změna mentálního stavu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oligurie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elevace sérového laktátu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poruchy prokrvení kůže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40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Akutní infarkt myokardu</a:t>
            </a:r>
          </a:p>
          <a:p>
            <a:r>
              <a:rPr lang="cs-CZ" dirty="0" smtClean="0"/>
              <a:t>Akutní mitrální regurgitace</a:t>
            </a:r>
          </a:p>
          <a:p>
            <a:r>
              <a:rPr lang="cs-CZ" dirty="0" smtClean="0"/>
              <a:t>Defekt komorového septa</a:t>
            </a:r>
          </a:p>
          <a:p>
            <a:r>
              <a:rPr lang="cs-CZ" dirty="0" smtClean="0"/>
              <a:t>Ruptura volné stěny komory</a:t>
            </a:r>
          </a:p>
          <a:p>
            <a:r>
              <a:rPr lang="cs-CZ" dirty="0" smtClean="0"/>
              <a:t>Akutní myokarditida</a:t>
            </a:r>
          </a:p>
          <a:p>
            <a:r>
              <a:rPr lang="cs-CZ" dirty="0" smtClean="0"/>
              <a:t>Dekompenzace chlopenní vady</a:t>
            </a:r>
          </a:p>
          <a:p>
            <a:r>
              <a:rPr lang="cs-CZ" dirty="0" smtClean="0"/>
              <a:t>Arytmie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501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Podpůrná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Tekutinová terapie</a:t>
            </a:r>
          </a:p>
          <a:p>
            <a:r>
              <a:rPr lang="cs-CZ" dirty="0" err="1" smtClean="0"/>
              <a:t>Vazopresory</a:t>
            </a:r>
            <a:r>
              <a:rPr lang="cs-CZ" dirty="0" smtClean="0"/>
              <a:t> (noradrenalin x dopamin)</a:t>
            </a:r>
          </a:p>
          <a:p>
            <a:r>
              <a:rPr lang="cs-CZ" dirty="0" err="1" smtClean="0"/>
              <a:t>Inotropika</a:t>
            </a:r>
            <a:r>
              <a:rPr lang="cs-CZ" dirty="0" smtClean="0"/>
              <a:t> (</a:t>
            </a:r>
            <a:r>
              <a:rPr lang="cs-CZ" dirty="0" err="1" smtClean="0"/>
              <a:t>dobutamin</a:t>
            </a:r>
            <a:r>
              <a:rPr lang="cs-CZ" dirty="0" smtClean="0"/>
              <a:t>, inhibitory PDE, </a:t>
            </a:r>
            <a:r>
              <a:rPr lang="cs-CZ" dirty="0" err="1" smtClean="0"/>
              <a:t>levosimendan</a:t>
            </a:r>
            <a:r>
              <a:rPr lang="cs-CZ" dirty="0" smtClean="0"/>
              <a:t>)</a:t>
            </a:r>
          </a:p>
          <a:p>
            <a:r>
              <a:rPr lang="cs-CZ" dirty="0" smtClean="0"/>
              <a:t>Orgánová podpora (CRRT…)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836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205103" cy="3502279"/>
          </a:xfrm>
        </p:spPr>
      </p:pic>
    </p:spTree>
    <p:extLst>
      <p:ext uri="{BB962C8B-B14F-4D97-AF65-F5344CB8AC3E}">
        <p14:creationId xmlns:p14="http://schemas.microsoft.com/office/powerpoint/2010/main" val="21127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Mechanická podpora oběhu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04363" cy="328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642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273425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sz="4800" dirty="0" smtClean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58124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Aplikováno 250 mg ASA </a:t>
            </a:r>
            <a:r>
              <a:rPr lang="cs-CZ" sz="2800" dirty="0" err="1" smtClean="0"/>
              <a:t>i.v</a:t>
            </a:r>
            <a:r>
              <a:rPr lang="cs-CZ" sz="2800" dirty="0" smtClean="0"/>
              <a:t>., 7500 IU heparinu </a:t>
            </a:r>
            <a:r>
              <a:rPr lang="cs-CZ" sz="2800" dirty="0" err="1" smtClean="0"/>
              <a:t>i.v</a:t>
            </a:r>
            <a:r>
              <a:rPr lang="cs-CZ" sz="2800" dirty="0" smtClean="0"/>
              <a:t>., 4 ml (0,2 mg) </a:t>
            </a:r>
            <a:r>
              <a:rPr lang="cs-CZ" sz="2800" dirty="0" err="1" smtClean="0"/>
              <a:t>fentanylu</a:t>
            </a:r>
            <a:r>
              <a:rPr lang="cs-CZ" sz="2800" dirty="0" smtClean="0"/>
              <a:t> </a:t>
            </a:r>
            <a:r>
              <a:rPr lang="cs-CZ" sz="2800" dirty="0" err="1" smtClean="0"/>
              <a:t>i.v</a:t>
            </a:r>
            <a:r>
              <a:rPr lang="cs-CZ" sz="2800" dirty="0" smtClean="0"/>
              <a:t>. Pacient ihned transferován na pracoviště s katetrizační laboratoří.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5035956" cy="435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4950575" cy="245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467544" y="2492896"/>
            <a:ext cx="2808312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467544" y="3445768"/>
            <a:ext cx="3024336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099344" y="4149080"/>
            <a:ext cx="4577112" cy="5821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3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4"/>
            <a:ext cx="5184576" cy="5282231"/>
          </a:xfrm>
        </p:spPr>
      </p:pic>
    </p:spTree>
    <p:extLst>
      <p:ext uri="{BB962C8B-B14F-4D97-AF65-F5344CB8AC3E}">
        <p14:creationId xmlns:p14="http://schemas.microsoft.com/office/powerpoint/2010/main" val="39671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Během </a:t>
            </a:r>
            <a:r>
              <a:rPr lang="cs-CZ" dirty="0" err="1" smtClean="0"/>
              <a:t>koronarografie</a:t>
            </a:r>
            <a:r>
              <a:rPr lang="cs-CZ" dirty="0" smtClean="0"/>
              <a:t> :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0221"/>
            <a:ext cx="8229600" cy="1645920"/>
          </a:xfrm>
        </p:spPr>
      </p:pic>
    </p:spTree>
    <p:extLst>
      <p:ext uri="{BB962C8B-B14F-4D97-AF65-F5344CB8AC3E}">
        <p14:creationId xmlns:p14="http://schemas.microsoft.com/office/powerpoint/2010/main" val="38690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cs-CZ" dirty="0" smtClean="0"/>
              <a:t>Aplikovány celkem 2 </a:t>
            </a:r>
            <a:r>
              <a:rPr lang="cs-CZ" dirty="0" err="1" smtClean="0"/>
              <a:t>bifázické</a:t>
            </a:r>
            <a:r>
              <a:rPr lang="cs-CZ" dirty="0" smtClean="0"/>
              <a:t> </a:t>
            </a:r>
            <a:r>
              <a:rPr lang="cs-CZ" dirty="0"/>
              <a:t>výboje </a:t>
            </a:r>
            <a:r>
              <a:rPr lang="cs-CZ" dirty="0" smtClean="0"/>
              <a:t>200 J, obnoven sinusový rytmus s hmatnými pulsacemi, vzápětí návrat vědomí.</a:t>
            </a:r>
          </a:p>
          <a:p>
            <a:r>
              <a:rPr lang="cs-CZ" dirty="0" smtClean="0"/>
              <a:t>Po 2 dnech pacient oběhově stabilní, započata rehabilitace, přeložen na standardní oddělení. Den před propuštěním zvýšená expektorace s mírnou elevací zánětlivých </a:t>
            </a:r>
            <a:r>
              <a:rPr lang="cs-CZ" dirty="0" err="1" smtClean="0"/>
              <a:t>markerů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55515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8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Dle plicního </a:t>
            </a:r>
            <a:r>
              <a:rPr lang="cs-CZ" dirty="0" err="1" smtClean="0"/>
              <a:t>konzília</a:t>
            </a:r>
            <a:r>
              <a:rPr lang="cs-CZ" dirty="0" smtClean="0"/>
              <a:t> doporučeno nasadit ATB, jinak pacient schopen překladu do domácí péče s kontrolou a dalším došetřením plicních obtíži v plicní ambulanci. Pacient kardiopulmonálně kompenzovaný, afebrilní, propuštěn do domácí péče. Doporučená medikace:</a:t>
            </a:r>
          </a:p>
          <a:p>
            <a:pPr marL="0" indent="0">
              <a:buNone/>
            </a:pPr>
            <a:r>
              <a:rPr lang="cs-CZ" dirty="0" smtClean="0"/>
              <a:t>	Anopyrin 100mg 0-1-0</a:t>
            </a:r>
          </a:p>
          <a:p>
            <a:pPr marL="457200" lvl="1" indent="0">
              <a:buNone/>
            </a:pPr>
            <a:r>
              <a:rPr lang="cs-CZ" sz="3200" dirty="0" smtClean="0"/>
              <a:t>	</a:t>
            </a:r>
            <a:r>
              <a:rPr lang="cs-CZ" sz="3200" dirty="0" err="1" smtClean="0"/>
              <a:t>Clopidogrel</a:t>
            </a:r>
            <a:r>
              <a:rPr lang="cs-CZ" sz="3200" dirty="0" smtClean="0"/>
              <a:t> 75mg 1-0-0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Concor</a:t>
            </a:r>
            <a:r>
              <a:rPr lang="cs-CZ" dirty="0" smtClean="0"/>
              <a:t> COR 5mg 1-0-0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Prestarium</a:t>
            </a:r>
            <a:r>
              <a:rPr lang="cs-CZ" dirty="0" smtClean="0"/>
              <a:t> NEO 5mg 1/2-0-0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Torvacard</a:t>
            </a:r>
            <a:r>
              <a:rPr lang="cs-CZ" dirty="0" smtClean="0"/>
              <a:t> 40mg 0-0-1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Metformin</a:t>
            </a:r>
            <a:r>
              <a:rPr lang="cs-CZ" dirty="0" smtClean="0"/>
              <a:t> 500mg 0-0-1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Euphylin</a:t>
            </a:r>
            <a:r>
              <a:rPr lang="cs-CZ" dirty="0" smtClean="0"/>
              <a:t> 200mg 1-0-0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Klacid</a:t>
            </a:r>
            <a:r>
              <a:rPr lang="cs-CZ" dirty="0" smtClean="0"/>
              <a:t> 500mg á 12 hod celkem 14 dní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Biopron</a:t>
            </a:r>
            <a:r>
              <a:rPr lang="cs-CZ" dirty="0" smtClean="0"/>
              <a:t> 2-0-0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9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658</Words>
  <Application>Microsoft Macintosh PowerPoint</Application>
  <PresentationFormat>Předvádění na obrazovce (4:3)</PresentationFormat>
  <Paragraphs>100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Calibri</vt:lpstr>
      <vt:lpstr>Arial</vt:lpstr>
      <vt:lpstr>Motiv systému Office</vt:lpstr>
      <vt:lpstr>Akutní srdeční selhání</vt:lpstr>
      <vt:lpstr>Prezentace aplikace PowerPoint</vt:lpstr>
      <vt:lpstr>Prezentace aplikace PowerPoint</vt:lpstr>
      <vt:lpstr>Prezentace aplikace PowerPoint</vt:lpstr>
      <vt:lpstr>Prezentace aplikace PowerPoint</vt:lpstr>
      <vt:lpstr>Během koronarografie 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 dalším průběhu:</vt:lpstr>
      <vt:lpstr>Prezentace aplikace PowerPoint</vt:lpstr>
      <vt:lpstr>Prezentace aplikace PowerPoint</vt:lpstr>
      <vt:lpstr>Prezentace aplikace PowerPoint</vt:lpstr>
      <vt:lpstr>Srdeční selhání - patofyziologie</vt:lpstr>
      <vt:lpstr>Tlakově objemová křivka</vt:lpstr>
      <vt:lpstr>Kategorie akutního srdečního selhání</vt:lpstr>
      <vt:lpstr>Diagnostika</vt:lpstr>
      <vt:lpstr>Principy terapie</vt:lpstr>
      <vt:lpstr>Frank – Starlingova křivka</vt:lpstr>
      <vt:lpstr>Akutní městnavé levostranné selhání</vt:lpstr>
      <vt:lpstr>Akutní pravostranné selhání</vt:lpstr>
      <vt:lpstr>Prezentace aplikace PowerPoint</vt:lpstr>
      <vt:lpstr>Kardiogenní šok</vt:lpstr>
      <vt:lpstr>Etiologie</vt:lpstr>
      <vt:lpstr>Podpůrná terapie</vt:lpstr>
      <vt:lpstr>Mechanická podpora oběhu</vt:lpstr>
      <vt:lpstr>Prezentace aplikace PowerPoint</vt:lpstr>
    </vt:vector>
  </TitlesOfParts>
  <Company>FN Brno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Akutní srdeční selhání</dc:title>
  <dc:creator>Maláska Jan</dc:creator>
  <cp:lastModifiedBy>Jan Maláska</cp:lastModifiedBy>
  <cp:revision>39</cp:revision>
  <dcterms:created xsi:type="dcterms:W3CDTF">2017-03-04T13:51:39Z</dcterms:created>
  <dcterms:modified xsi:type="dcterms:W3CDTF">2020-04-09T18:50:30Z</dcterms:modified>
</cp:coreProperties>
</file>