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1" r:id="rId2"/>
    <p:sldId id="307" r:id="rId3"/>
    <p:sldId id="306" r:id="rId4"/>
    <p:sldId id="323" r:id="rId5"/>
    <p:sldId id="308" r:id="rId6"/>
    <p:sldId id="311" r:id="rId7"/>
    <p:sldId id="309" r:id="rId8"/>
    <p:sldId id="310" r:id="rId9"/>
    <p:sldId id="324" r:id="rId10"/>
    <p:sldId id="312" r:id="rId11"/>
    <p:sldId id="314" r:id="rId12"/>
    <p:sldId id="317" r:id="rId13"/>
    <p:sldId id="315" r:id="rId14"/>
    <p:sldId id="318" r:id="rId15"/>
    <p:sldId id="313" r:id="rId16"/>
    <p:sldId id="316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0" autoAdjust="0"/>
  </p:normalViewPr>
  <p:slideViewPr>
    <p:cSldViewPr showGuides="1">
      <p:cViewPr varScale="1">
        <p:scale>
          <a:sx n="80" d="100"/>
          <a:sy n="80" d="100"/>
        </p:scale>
        <p:origin x="1626" y="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8A03-C773-4414-85E9-25D6497B4B83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593-F1FF-4752-A702-C0C4AD87F8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0922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5599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AEE1-BF43-42C1-9246-AB398206A190}" type="datetime1">
              <a:rPr lang="cs-CZ" smtClean="0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8243-B92A-4D6E-AE3D-1013EE120A36}" type="datetime1">
              <a:rPr lang="cs-CZ" smtClean="0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578-4909-4D8F-93F5-B504B09CCC63}" type="datetime1">
              <a:rPr lang="cs-CZ" smtClean="0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nn-NO" smtClean="0"/>
              <a:t>Vytvořil Institut biostatistiky a analýz, Masarykova univerzita  J. Kalina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65FA4-A2AA-47BF-896F-0773869BCFE5}" type="datetime1">
              <a:rPr lang="cs-CZ" smtClean="0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 smtClean="0">
                <a:cs typeface="Arial" pitchFamily="34" charset="0"/>
              </a:rPr>
              <a:t>Vytvořil Institut biostatistiky a analýz, Masarykova univerzita  J. Kalina</a:t>
            </a: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gvp.cz/ucebnice/VisBa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Makra – funkce a metody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11622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4b. Makra </a:t>
            </a:r>
            <a:r>
              <a:rPr lang="cs-CZ" sz="32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b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pro Microsoft Excel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Integrated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(IDE):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Okno pro psaní kódu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Project </a:t>
            </a:r>
            <a:r>
              <a:rPr lang="cs-CZ" sz="1400" dirty="0" err="1" smtClean="0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Properties</a:t>
            </a:r>
            <a:r>
              <a:rPr lang="cs-CZ" sz="1400" dirty="0" smtClean="0"/>
              <a:t> </a:t>
            </a:r>
            <a:r>
              <a:rPr lang="cs-CZ" sz="1400" dirty="0" err="1" smtClean="0"/>
              <a:t>window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do kódu lze vepisovat komentáře </a:t>
            </a:r>
            <a:r>
              <a:rPr lang="cs-CZ" sz="2400" dirty="0" err="1" smtClean="0"/>
              <a:t>uvozené</a:t>
            </a:r>
            <a:r>
              <a:rPr lang="cs-CZ" sz="2400" dirty="0" smtClean="0"/>
              <a:t> apostrofem 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dlouhé řádky lze rozdělit pomocí kombinace ,_ 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Dvě základní entity, které lze vytvářet v prostředí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 jsou metody a funkce (+ objekty).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Vytvořené funkce se automaticky přenáší do prostředí Excelu (konkrétního sešitu typu .</a:t>
            </a:r>
            <a:r>
              <a:rPr lang="cs-CZ" sz="2400" dirty="0" err="1" smtClean="0"/>
              <a:t>xlsm</a:t>
            </a:r>
            <a:r>
              <a:rPr lang="cs-CZ" sz="2400" dirty="0" smtClean="0"/>
              <a:t>, ke kterému je makro připojeno).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i metody se zadávají jako zdrojový kód psaný uživatelem nebo generovaný programem do okna kódu a uvozují se speciálními výrazy.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funkce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 smtClean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 = arg1 + arg2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metoda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 smtClean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metody se skládá z operací, v nichž jsou pro výpočet využity proměnné specifikované na vstupu do metody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7849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/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Then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End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(v případě bloku),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While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Wend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For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i</a:t>
            </a:r>
            <a:r>
              <a:rPr lang="cs-CZ" sz="2400" b="1" dirty="0" smtClean="0">
                <a:solidFill>
                  <a:srgbClr val="C00000"/>
                </a:solidFill>
              </a:rPr>
              <a:t> = 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To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</a:t>
            </a:r>
            <a:r>
              <a:rPr lang="cs-CZ" sz="2400" b="1" dirty="0" err="1" smtClean="0">
                <a:solidFill>
                  <a:srgbClr val="C00000"/>
                </a:solidFill>
              </a:rPr>
              <a:t>Next</a:t>
            </a:r>
            <a:r>
              <a:rPr lang="cs-CZ" sz="2400" dirty="0" smtClean="0"/>
              <a:t> – </a:t>
            </a:r>
            <a:r>
              <a:rPr lang="cs-CZ" sz="2400" dirty="0" err="1" smtClean="0"/>
              <a:t>for</a:t>
            </a:r>
            <a:r>
              <a:rPr lang="cs-CZ" sz="2400" dirty="0" smtClean="0"/>
              <a:t> cyklus pro předem daný počet kroků,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Sheets</a:t>
            </a:r>
            <a:r>
              <a:rPr lang="cs-CZ" sz="2400" b="1" dirty="0" smtClean="0">
                <a:solidFill>
                  <a:srgbClr val="C00000"/>
                </a:solidFill>
              </a:rPr>
              <a:t>("</a:t>
            </a:r>
            <a:r>
              <a:rPr lang="cs-CZ" sz="2400" dirty="0" smtClean="0">
                <a:solidFill>
                  <a:srgbClr val="00B050"/>
                </a:solidFill>
              </a:rPr>
              <a:t>název listu</a:t>
            </a:r>
            <a:r>
              <a:rPr lang="cs-CZ" sz="2400" b="1" dirty="0" smtClean="0">
                <a:solidFill>
                  <a:srgbClr val="C00000"/>
                </a:solidFill>
              </a:rPr>
              <a:t>").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výběr označeného listu</a:t>
            </a:r>
            <a:r>
              <a:rPr lang="cs-CZ" sz="2400" dirty="0"/>
              <a:t>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  <a:r>
              <a:rPr lang="cs-CZ" sz="2400" dirty="0">
                <a:solidFill>
                  <a:srgbClr val="00B050"/>
                </a:solidFill>
              </a:rPr>
              <a:t>buňka2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oblasti buněk,</a:t>
            </a:r>
            <a:endParaRPr lang="cs-CZ" sz="2400" dirty="0" smtClean="0"/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Range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buňka1</a:t>
            </a:r>
            <a:r>
              <a:rPr lang="cs-CZ" sz="2400" b="1" dirty="0" smtClean="0">
                <a:solidFill>
                  <a:srgbClr val="C00000"/>
                </a:solidFill>
              </a:rPr>
              <a:t>,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buňka2</a:t>
            </a:r>
            <a:r>
              <a:rPr lang="cs-CZ" sz="2400" b="1" dirty="0" smtClean="0">
                <a:solidFill>
                  <a:srgbClr val="C00000"/>
                </a:solidFill>
              </a:rPr>
              <a:t>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totéž zadáno číselně,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ActiveCell.Offset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radky</a:t>
            </a:r>
            <a:r>
              <a:rPr lang="cs-CZ" sz="2400" b="1" dirty="0" err="1" smtClean="0">
                <a:solidFill>
                  <a:srgbClr val="C00000"/>
                </a:solidFill>
              </a:rPr>
              <a:t>,</a:t>
            </a:r>
            <a:r>
              <a:rPr lang="cs-CZ" sz="2400" dirty="0" err="1" smtClean="0">
                <a:solidFill>
                  <a:srgbClr val="00B050"/>
                </a:solidFill>
              </a:rPr>
              <a:t>sloupce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  <a:r>
              <a:rPr lang="cs-CZ" sz="2400" dirty="0" smtClean="0"/>
              <a:t> – přesun do zadané buňky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Mod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zbytek po celočíselném dělení čísla a číslem b,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Sqr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) </a:t>
            </a:r>
            <a:r>
              <a:rPr lang="cs-CZ" sz="2400" dirty="0" smtClean="0"/>
              <a:t>– druhá odmocnina z čísla a</a:t>
            </a:r>
            <a:r>
              <a:rPr lang="cs-CZ" sz="2400" dirty="0" smtClean="0"/>
              <a:t>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Ceiling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) </a:t>
            </a:r>
            <a:r>
              <a:rPr lang="cs-CZ" sz="2400" dirty="0"/>
              <a:t>– </a:t>
            </a:r>
            <a:r>
              <a:rPr lang="cs-CZ" sz="2400" dirty="0" smtClean="0"/>
              <a:t>zaokrouhlení čísla nahoru.</a:t>
            </a:r>
            <a:endParaRPr lang="cs-CZ" sz="2400" dirty="0"/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považuje v Excelu za objekt celý soubor, list, buňku, graf, ovládací prvek (tlačítko, </a:t>
            </a:r>
            <a:r>
              <a:rPr lang="cs-CZ" sz="2400" dirty="0" err="1" smtClean="0"/>
              <a:t>zatržítko</a:t>
            </a:r>
            <a:r>
              <a:rPr lang="cs-CZ" sz="2400" dirty="0" smtClean="0"/>
              <a:t>, formulář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 editoru IDE lze měnit vlastnosti objektů v okně </a:t>
            </a:r>
            <a:r>
              <a:rPr lang="cs-CZ" sz="2400" dirty="0" err="1" smtClean="0"/>
              <a:t>Properties</a:t>
            </a:r>
            <a:r>
              <a:rPr lang="cs-CZ" sz="2400" dirty="0" smtClean="0"/>
              <a:t> </a:t>
            </a:r>
            <a:r>
              <a:rPr lang="cs-CZ" sz="2400" dirty="0" err="1" smtClean="0"/>
              <a:t>window</a:t>
            </a:r>
            <a:r>
              <a:rPr lang="cs-CZ" sz="2400" dirty="0" smtClean="0"/>
              <a:t>; některé lze měnit také přímo v Excelu (např. pojmenování listu, vybarvení buňky) a také samotnými 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Range("A1").</a:t>
            </a:r>
            <a:r>
              <a:rPr lang="en-US" sz="2400" b="1" dirty="0" err="1" smtClean="0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 =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Activate</a:t>
            </a:r>
            <a:r>
              <a:rPr lang="cs-CZ" sz="2400" dirty="0" smtClean="0"/>
              <a:t> – aktivace sešitu (otevření uloženého souboru),</a:t>
            </a:r>
            <a:endParaRPr lang="cs-CZ" sz="2400" dirty="0" smtClean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SheetActivate</a:t>
            </a:r>
            <a:r>
              <a:rPr lang="cs-CZ" sz="2400" dirty="0" smtClean="0"/>
              <a:t> – aktivace požadovaného 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Click</a:t>
            </a:r>
            <a:r>
              <a:rPr lang="cs-CZ" sz="2400" b="1" dirty="0" smtClean="0"/>
              <a:t> </a:t>
            </a:r>
            <a:r>
              <a:rPr lang="cs-CZ" sz="2400" dirty="0" smtClean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Change</a:t>
            </a:r>
            <a:r>
              <a:rPr lang="cs-CZ" sz="2400" b="1" dirty="0" smtClean="0"/>
              <a:t> </a:t>
            </a:r>
            <a:r>
              <a:rPr lang="cs-CZ" sz="2400" dirty="0" smtClean="0"/>
              <a:t>– změna hodnoty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smtClean="0"/>
              <a:t>Show </a:t>
            </a:r>
            <a:r>
              <a:rPr lang="cs-CZ" sz="2400" dirty="0" smtClean="0"/>
              <a:t>– zviditelnění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Hide</a:t>
            </a:r>
            <a:r>
              <a:rPr lang="cs-CZ" sz="2400" b="1" dirty="0" smtClean="0"/>
              <a:t> </a:t>
            </a:r>
            <a:r>
              <a:rPr lang="cs-CZ" sz="2400" dirty="0" smtClean="0"/>
              <a:t>– zneviditelnění prvku.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</a:t>
            </a:r>
            <a:r>
              <a:rPr lang="cs-CZ" sz="3600" smtClean="0">
                <a:solidFill>
                  <a:schemeClr val="accent1"/>
                </a:solidFill>
                <a:latin typeface="Arial" pitchFamily="34" charset="0"/>
              </a:rPr>
              <a:t>další zdroje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51125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je plnohodnotný programovací jazyk, k jeho obsažení by nestačil ani celý předmět Bi7541,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existuje celá řada elektronických i klasických učebnic ve všech jazycích,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příjemnou učebnici lze nalézt např. zde: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www.gvp.cz/</a:t>
            </a:r>
            <a:r>
              <a:rPr lang="cs-CZ" sz="2400" dirty="0" err="1" smtClean="0">
                <a:hlinkClick r:id="rId2"/>
              </a:rPr>
              <a:t>ucebnice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VisBas</a:t>
            </a:r>
            <a:r>
              <a:rPr lang="cs-CZ" sz="2400" dirty="0" smtClean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řada věcí je intuitivních a lze na ně přijít i bez odborného základu. 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  <p:pic>
        <p:nvPicPr>
          <p:cNvPr id="1026" name="Picture 2" descr="http://www.computermedia.cz/knihy/programovani-ve-visual-basicu-2010-CD_bi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2352675" cy="2781300"/>
          </a:xfrm>
          <a:prstGeom prst="rect">
            <a:avLst/>
          </a:prstGeom>
          <a:noFill/>
        </p:spPr>
      </p:pic>
      <p:pic>
        <p:nvPicPr>
          <p:cNvPr id="1028" name="Picture 4" descr="http://www.ucebnice.com/img/auto/138/0/K1611_nahledK1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996952"/>
            <a:ext cx="2406548" cy="324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 historie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Možnost napsat vlastní funkci/makro je v Excelu od první verze v roce 1985.</a:t>
            </a:r>
          </a:p>
          <a:p>
            <a:r>
              <a:rPr lang="cs-CZ" sz="2400" dirty="0" smtClean="0"/>
              <a:t>Do roku 1993 (verze 5) byla makra zaznamenávána ve vlastním jazyce Excelu a ukládána jakou soubory .</a:t>
            </a:r>
            <a:r>
              <a:rPr lang="cs-CZ" sz="2400" dirty="0" err="1" smtClean="0"/>
              <a:t>xlm</a:t>
            </a:r>
            <a:r>
              <a:rPr lang="cs-CZ" sz="2400" dirty="0" smtClean="0"/>
              <a:t>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Od verze 5 je možné makra zaznamenávat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byl vyvinut v roce 1991 kombinací staršího jazyka Basic (1964) a prostředí Ruby společnosti </a:t>
            </a:r>
            <a:r>
              <a:rPr lang="cs-CZ" sz="2400" dirty="0" err="1" smtClean="0"/>
              <a:t>Tripod</a:t>
            </a:r>
            <a:r>
              <a:rPr lang="cs-CZ" sz="2400" dirty="0" smtClean="0"/>
              <a:t>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makro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Účelem maker v Excelu je buď usnadnění opakujících se činností nebo zpřístupnění složitějších funkcí, kterých není možné dosáhnout při rozumné složitosti ručně, případně kombinace </a:t>
            </a:r>
            <a:r>
              <a:rPr lang="cs-CZ" sz="2400" dirty="0" err="1" smtClean="0"/>
              <a:t>obého</a:t>
            </a:r>
            <a:r>
              <a:rPr lang="cs-CZ" sz="2400" dirty="0" smtClean="0"/>
              <a:t>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 smtClean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 smtClean="0"/>
              <a:t>Existují</a:t>
            </a:r>
            <a:r>
              <a:rPr lang="cs-CZ" sz="2400" dirty="0" smtClean="0"/>
              <a:t> dva režimy zadávání maker – záznam přímo v prostředí Excelu a ruční zápis makra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Uložení maker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Makra lze ukládat jakou součástí sešitů Excelu (v tom případě se mění přípona na </a:t>
            </a:r>
            <a:r>
              <a:rPr lang="cs-CZ" sz="2400" i="1" dirty="0" smtClean="0"/>
              <a:t>.</a:t>
            </a:r>
            <a:r>
              <a:rPr lang="cs-CZ" sz="2400" i="1" dirty="0" err="1" smtClean="0"/>
              <a:t>xlsm</a:t>
            </a:r>
            <a:r>
              <a:rPr lang="cs-CZ" sz="2400" dirty="0" smtClean="0"/>
              <a:t>) nebo jako samostatné sešity Maker.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Každý uživatel má uložený na disku svého počítače nepřenositelný soubor </a:t>
            </a:r>
            <a:r>
              <a:rPr lang="cs-CZ" sz="2400" i="1" dirty="0" smtClean="0"/>
              <a:t>personal.xlsb</a:t>
            </a:r>
            <a:r>
              <a:rPr lang="cs-CZ" sz="2400" dirty="0" smtClean="0"/>
              <a:t>, do kterého může ukládat svá osobní makra – ta zůstávají k dispozici na daném počítači, ale ne jinde.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3789040"/>
            <a:ext cx="61206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Soubory 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cs-CZ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xlsb</a:t>
            </a: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zaznamenávány v jiném binárním kódu a umožňují rychlejší načítání (vhodné pro velké objemy dat). Lze do nich také ukládat makra.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Makro uložené přímo v sešitě lze otevřít i na jiném počítači (obsahuje bezpečnostní riziko).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824677"/>
            <a:ext cx="181356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70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„Zobrazit na pásu kartu Vývojář“.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Položka seznamu „Oblíbené“.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zahájení záznamu makra.</a:t>
            </a:r>
            <a:endParaRPr lang="cs-CZ" sz="14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Otevírá dialogové okno se seznamem maker.</a:t>
            </a:r>
            <a:endParaRPr lang="cs-CZ" sz="14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do prostředí </a:t>
            </a:r>
            <a:r>
              <a:rPr lang="cs-CZ" sz="1400" dirty="0" err="1" smtClean="0"/>
              <a:t>Visual</a:t>
            </a:r>
            <a:r>
              <a:rPr lang="cs-CZ" sz="1400" dirty="0" smtClean="0"/>
              <a:t> Basic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zastavení záznamu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mezi absolutními a relativními odkazy v makru.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Uživatelský název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Klávesová zkratka</a:t>
            </a:r>
          </a:p>
          <a:p>
            <a:r>
              <a:rPr lang="cs-CZ" sz="1400" dirty="0" smtClean="0"/>
              <a:t>neodporující standardním zkratkám. Musí jít o písmeno nebo příbuzný znak. V případě kolize navrhuje Excel varianty Ctrl nebo Ctrl+Shift.</a:t>
            </a:r>
            <a:endParaRPr lang="cs-CZ" sz="1400" dirty="0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Místo pro uložení makra.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Volitelný popis makra.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Úprav makra v prostředí VB.</a:t>
            </a:r>
            <a:endParaRPr lang="cs-CZ" sz="14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Krokování makra v prostředí VB.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Spuštění vybraného makra.</a:t>
            </a:r>
            <a:endParaRPr lang="cs-CZ" sz="1400" dirty="0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Změna popisu a klávesové zkratky.</a:t>
            </a:r>
            <a:endParaRPr lang="cs-CZ" sz="14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Seznam vytvořených maker.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34295"/>
              </p:ext>
            </p:extLst>
          </p:nvPr>
        </p:nvGraphicFramePr>
        <p:xfrm>
          <a:off x="323528" y="3933056"/>
          <a:ext cx="8512497" cy="224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Image" r:id="rId3" imgW="18755280" imgH="5028480" progId="Photoshop.Image.12">
                  <p:embed/>
                </p:oleObj>
              </mc:Choice>
              <mc:Fallback>
                <p:oleObj name="Image" r:id="rId3" imgW="18755280" imgH="50284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3933056"/>
                        <a:ext cx="8512497" cy="224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Spouštění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Zobrazení karty Vývojář:</a:t>
            </a:r>
            <a:br>
              <a:rPr lang="cs-CZ" sz="2400" dirty="0" smtClean="0"/>
            </a:br>
            <a:r>
              <a:rPr lang="cs-CZ" sz="2400" b="1" i="1" dirty="0" smtClean="0"/>
              <a:t>Soubor &gt; Možnosti &gt; Přizpůsobit pás karet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46852"/>
              </p:ext>
            </p:extLst>
          </p:nvPr>
        </p:nvGraphicFramePr>
        <p:xfrm>
          <a:off x="336495" y="2571601"/>
          <a:ext cx="8455844" cy="90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Image" r:id="rId5" imgW="11047320" imgH="1180800" progId="Photoshop.Image.12">
                  <p:embed/>
                </p:oleObj>
              </mc:Choice>
              <mc:Fallback>
                <p:oleObj name="Image" r:id="rId5" imgW="11047320" imgH="118080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495" y="2571601"/>
                        <a:ext cx="8455844" cy="90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484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1219</Words>
  <Application>Microsoft Office PowerPoint</Application>
  <PresentationFormat>Předvádění na obrazovce (4:3)</PresentationFormat>
  <Paragraphs>154</Paragraphs>
  <Slides>19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Courant</vt:lpstr>
      <vt:lpstr>Wingdings</vt:lpstr>
      <vt:lpstr>Wingdings 2</vt:lpstr>
      <vt:lpstr>Administrativní</vt:lpstr>
      <vt:lpstr>Image</vt:lpstr>
      <vt:lpstr>4b. Makra Visual Basic pro Microsoft Excel</vt:lpstr>
      <vt:lpstr>Z historie</vt:lpstr>
      <vt:lpstr>Visual Basic makro</vt:lpstr>
      <vt:lpstr>Uložení maker</vt:lpstr>
      <vt:lpstr>Záznam makra</vt:lpstr>
      <vt:lpstr>Záznam makra</vt:lpstr>
      <vt:lpstr>Záznam makra</vt:lpstr>
      <vt:lpstr>Záznam makra</vt:lpstr>
      <vt:lpstr>Spouštění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  <vt:lpstr>Visual Basic – další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85</cp:revision>
  <dcterms:created xsi:type="dcterms:W3CDTF">2011-03-03T07:28:24Z</dcterms:created>
  <dcterms:modified xsi:type="dcterms:W3CDTF">2019-10-08T05:28:54Z</dcterms:modified>
</cp:coreProperties>
</file>