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303" r:id="rId9"/>
    <p:sldId id="310" r:id="rId10"/>
    <p:sldId id="311" r:id="rId11"/>
    <p:sldId id="313" r:id="rId12"/>
    <p:sldId id="316" r:id="rId13"/>
    <p:sldId id="317" r:id="rId14"/>
    <p:sldId id="318" r:id="rId15"/>
    <p:sldId id="319" r:id="rId16"/>
    <p:sldId id="314" r:id="rId17"/>
    <p:sldId id="315" r:id="rId18"/>
    <p:sldId id="312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6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(pokračování)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642517"/>
            <a:ext cx="50355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4650" y="25061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4123" y="1878335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šířky stromového přehledu výstupů a poměru stran prohlížecího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942406">
            <a:off x="3059113" y="3298279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2413" y="3298279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Potvrzení mazání objektů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942406">
            <a:off x="3132138" y="4306342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6875" y="4234904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workbooku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VIII</a:t>
            </a:r>
            <a:br>
              <a:rPr lang="cs-CZ" dirty="0" smtClean="0"/>
            </a:br>
            <a:r>
              <a:rPr lang="cs-CZ" sz="2000" dirty="0" smtClean="0"/>
              <a:t>(Reporty)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6792"/>
            <a:ext cx="47466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172491">
            <a:off x="3203575" y="193144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6441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stromu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03575" y="2220367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875" y="20759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Uložit standardně jako rtf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14676">
            <a:off x="3276600" y="2507704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0825" y="2442617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tisku datových tabulek jako objektů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0150531">
            <a:off x="3348038" y="2864892"/>
            <a:ext cx="1022350" cy="215900"/>
          </a:xfrm>
          <a:prstGeom prst="rightArrow">
            <a:avLst>
              <a:gd name="adj1" fmla="val 50000"/>
              <a:gd name="adj2" fmla="val 118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4463" y="3083967"/>
            <a:ext cx="327540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Tisk datových </a:t>
            </a:r>
            <a:r>
              <a:rPr lang="cs-CZ" sz="1800" dirty="0" smtClean="0"/>
              <a:t>tabulek, </a:t>
            </a:r>
            <a:r>
              <a:rPr lang="cs-CZ" sz="1800" dirty="0"/>
              <a:t>jak jsou vidět v reportu nebo úplné tabulky samostatně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388913">
            <a:off x="3348038" y="3507829"/>
            <a:ext cx="1143000" cy="215900"/>
          </a:xfrm>
          <a:prstGeom prst="rightArrow">
            <a:avLst>
              <a:gd name="adj1" fmla="val 50000"/>
              <a:gd name="adj2" fmla="val 132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3850" y="4020592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exportu obrázků do HTML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8734532">
            <a:off x="3102491" y="4254539"/>
            <a:ext cx="1512888" cy="198824"/>
          </a:xfrm>
          <a:prstGeom prst="rightArrow">
            <a:avLst>
              <a:gd name="adj1" fmla="val 50000"/>
              <a:gd name="adj2" fmla="val 2618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0363" y="4739729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datových tabulek a veliskost grafů v reportu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858797">
            <a:off x="3276600" y="4523829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8681147">
            <a:off x="3779043" y="51008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5288" y="5460454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reportu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6200000">
            <a:off x="4212431" y="55326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84663" y="5965279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reportu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IX</a:t>
            </a:r>
            <a:br>
              <a:rPr lang="cs-CZ" dirty="0" smtClean="0"/>
            </a:br>
            <a:r>
              <a:rPr lang="cs-CZ" sz="2000" dirty="0" smtClean="0"/>
              <a:t>(Grafy 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517228"/>
            <a:ext cx="48910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238" y="3317453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6875" y="2918991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standardního formátu pro prvních 10 datových řad pro různé typy grafů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9475" y="432551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246141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regresní přímky/křivky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348038" y="4757316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9038" y="468587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čar v grafu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523051">
            <a:off x="5071269" y="5474072"/>
            <a:ext cx="1150938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32138" y="597492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mřížek grafu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6839744" y="5442322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21338" y="6014616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pozadí grafu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</a:t>
            </a:r>
            <a:br>
              <a:rPr lang="cs-CZ" dirty="0" smtClean="0"/>
            </a:br>
            <a:r>
              <a:rPr lang="cs-CZ" sz="2000" dirty="0" smtClean="0"/>
              <a:t>(Grafy II)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646" y="1498228"/>
            <a:ext cx="53943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27771" y="250629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3446" y="236817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Proporce os 2D a 3D grafu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5902896" y="2649165"/>
            <a:ext cx="1512888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15784" y="251264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grafů a jejich okraje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902896" y="4233490"/>
            <a:ext cx="1368425" cy="288925"/>
          </a:xfrm>
          <a:prstGeom prst="rightArrow">
            <a:avLst>
              <a:gd name="adj1" fmla="val 50000"/>
              <a:gd name="adj2" fmla="val 11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71321" y="3893765"/>
            <a:ext cx="176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Jednotky a poměrné zobrazení fontů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6083871" y="5241553"/>
            <a:ext cx="1187450" cy="295275"/>
          </a:xfrm>
          <a:prstGeom prst="rightArrow">
            <a:avLst>
              <a:gd name="adj1" fmla="val 50000"/>
              <a:gd name="adj2" fmla="val 1005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36296" y="5098678"/>
            <a:ext cx="176460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Styl dokumentu grafu odvozený z použitého formátu výstupu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448456">
            <a:off x="1609940" y="5672117"/>
            <a:ext cx="1352586" cy="295275"/>
          </a:xfrm>
          <a:prstGeom prst="rightArrow">
            <a:avLst>
              <a:gd name="adj1" fmla="val 50000"/>
              <a:gd name="adj2" fmla="val 6102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9818" y="5602014"/>
            <a:ext cx="14758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Načtení defaultního nastavení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115666" y="3225428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504" y="3160340"/>
            <a:ext cx="187220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polynom regrese a základ logaritmu pro logaritmické osy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388782">
            <a:off x="1756275" y="4689690"/>
            <a:ext cx="936625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9512" y="4653136"/>
            <a:ext cx="169180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nadpis a zápatí grafů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Spreadsheets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1341438"/>
            <a:ext cx="52514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797680">
            <a:off x="3059113" y="19177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84313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Význam kláves Enter a </a:t>
            </a:r>
            <a:r>
              <a:rPr lang="cs-CZ" sz="1800" dirty="0" err="1"/>
              <a:t>Tab</a:t>
            </a:r>
            <a:r>
              <a:rPr lang="cs-CZ" sz="1800" dirty="0"/>
              <a:t> v tabulce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34359">
            <a:off x="2989263" y="2205038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8925" y="2060575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Maximální šířka sloupce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8891" y="2492375"/>
            <a:ext cx="352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Automatické přepočty vzorců po změně dat, vkládání pozadí dat a hlaviček, umožnění </a:t>
            </a:r>
            <a:r>
              <a:rPr lang="cs-CZ" sz="1800" dirty="0" err="1"/>
              <a:t>undo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00" y="270827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3429000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Standardní vzhled datové tabulky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995917">
            <a:off x="3492500" y="3284538"/>
            <a:ext cx="430213" cy="357187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813" y="37893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Extrapolace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549810">
            <a:off x="3492500" y="371792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0975" y="4221163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století, varování při nastaveném výběru nebo váhách dat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3421063" y="4365625"/>
            <a:ext cx="430212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2775" y="50847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 formátem při řazení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9901775">
            <a:off x="3348038" y="4941888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2775" y="53736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Konverze textu na čísla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9901775">
            <a:off x="3348038" y="5229225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2263" y="6086475"/>
            <a:ext cx="806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kontextové nápovědy funkcí a varování při určité velikosti souboru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8575208">
            <a:off x="3171825" y="5607051"/>
            <a:ext cx="865187" cy="195262"/>
          </a:xfrm>
          <a:prstGeom prst="rightArrow">
            <a:avLst>
              <a:gd name="adj1" fmla="val 50000"/>
              <a:gd name="adj2" fmla="val 1107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200000">
            <a:off x="4968082" y="56967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XII</a:t>
            </a:r>
            <a:br>
              <a:rPr lang="cs-CZ" dirty="0" smtClean="0"/>
            </a:br>
            <a:r>
              <a:rPr lang="cs-CZ" sz="2000" dirty="0" smtClean="0"/>
              <a:t>(Import dat)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427" y="1764382"/>
            <a:ext cx="48910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540294">
            <a:off x="3382839" y="2346453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1988840"/>
            <a:ext cx="323711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z Excelu – do </a:t>
            </a:r>
            <a:r>
              <a:rPr lang="cs-CZ" sz="1800" dirty="0" err="1"/>
              <a:t>workbooku</a:t>
            </a:r>
            <a:r>
              <a:rPr lang="cs-CZ" sz="1800" dirty="0"/>
              <a:t>, </a:t>
            </a:r>
            <a:r>
              <a:rPr lang="cs-CZ" sz="1800" dirty="0" err="1"/>
              <a:t>spreadshheetu</a:t>
            </a:r>
            <a:r>
              <a:rPr lang="cs-CZ" sz="1800" dirty="0"/>
              <a:t> nebo se zeptat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489853">
            <a:off x="3347914" y="30798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2708920"/>
            <a:ext cx="32741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textu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45383">
            <a:off x="3116193" y="3868071"/>
            <a:ext cx="10072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9513" y="3645024"/>
            <a:ext cx="3168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HTML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3520" y="4581128"/>
            <a:ext cx="370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Maximální počet řádků při importu z databáze prostřednictvím SQL dotazu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741326">
            <a:off x="3382839" y="4285332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Data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268413"/>
          <a:ext cx="3254375" cy="5153025"/>
        </p:xfrm>
        <a:graphic>
          <a:graphicData uri="http://schemas.openxmlformats.org/presentationml/2006/ole">
            <p:oleObj spid="_x0000_s66562" name="Image" r:id="rId3" imgW="3961905" imgH="6273016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226286">
            <a:off x="3492500" y="184467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Transponování (přehození řádků a sloupců buď celého souboru nebo bloku dat)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3563938" y="21336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4663" y="20605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Spojování souborů dat podle proměnných, řádků nebo textových popisek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389913">
            <a:off x="3492500" y="27098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3075" y="2657475"/>
            <a:ext cx="4610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dat, výběr nebo náhodný výběr dat z tabulky, validace dat podle zadaných podmínek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8613" y="35734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Vlastnosti proměnné, všech proměnných, editace popisek, formát a zdroj hlaviček řádků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2389913">
            <a:off x="3419475" y="35004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38613" y="42211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Přidání, mazání, přesun a kopírování proměnných a řádků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389913">
            <a:off x="3419475" y="41497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8488" y="5877272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SQL import z databází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9656339">
            <a:off x="3375068" y="60588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38488" y="5222875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daty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0800000">
            <a:off x="3348807" y="5229225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Operace s daty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4261" y="1546944"/>
          <a:ext cx="3962400" cy="2032000"/>
        </p:xfrm>
        <a:graphic>
          <a:graphicData uri="http://schemas.openxmlformats.org/presentationml/2006/ole">
            <p:oleObj spid="_x0000_s67586" name="Image" r:id="rId3" imgW="3961905" imgH="2031746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2773" y="1546944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Sada datových transformací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800000">
            <a:off x="4570611" y="1618382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2773" y="19850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Přepočet vzorců (vybrané proměnné nebo vše)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1613270">
            <a:off x="4570611" y="190571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5698" y="4005064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</a:t>
            </a:r>
            <a:r>
              <a:rPr lang="cs-CZ" sz="1800" dirty="0" smtClean="0"/>
              <a:t>daty (kalendářními)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927757" y="3603885"/>
            <a:ext cx="5150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1720" y="3717032"/>
            <a:ext cx="18736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Standardizace dat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3038940">
            <a:off x="2109760" y="3306987"/>
            <a:ext cx="830244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02411" y="26327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jejich pořadí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615137">
            <a:off x="4353123" y="23391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29386" y="3339232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kategorií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693092">
            <a:off x="3959424" y="2831231"/>
            <a:ext cx="1223962" cy="252413"/>
          </a:xfrm>
          <a:prstGeom prst="rightArrow">
            <a:avLst>
              <a:gd name="adj1" fmla="val 50000"/>
              <a:gd name="adj2" fmla="val 1212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29386" y="3942482"/>
            <a:ext cx="3241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Výměna chybějících hodnot za průměry všech hodnot proměnné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3693092">
            <a:off x="3678436" y="3193182"/>
            <a:ext cx="1447800" cy="215900"/>
          </a:xfrm>
          <a:prstGeom prst="rightArrow">
            <a:avLst>
              <a:gd name="adj1" fmla="val 50000"/>
              <a:gd name="adj2" fmla="val 16764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81686" y="4864819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mezery (lag) na začátku sloupce proměnné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4498954">
            <a:off x="3082330" y="3776588"/>
            <a:ext cx="2024062" cy="215900"/>
          </a:xfrm>
          <a:prstGeom prst="rightArrow">
            <a:avLst>
              <a:gd name="adj1" fmla="val 50000"/>
              <a:gd name="adj2" fmla="val 23437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8" y="4437112"/>
            <a:ext cx="2879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Editace výstupních tabulek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76487" y="3362920"/>
          <a:ext cx="4308475" cy="1563688"/>
        </p:xfrm>
        <a:graphic>
          <a:graphicData uri="http://schemas.openxmlformats.org/presentationml/2006/ole">
            <p:oleObj spid="_x0000_s68610" name="Image" r:id="rId3" imgW="8330159" imgH="3022222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900" y="343435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Editovatelné názvy analýz ve stromu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986050">
            <a:off x="2087562" y="40106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61037" y="5090120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Veškeré buňky tabulky jsou editovatelné co do obsahu i formátu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3128600">
            <a:off x="5903912" y="472975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1950" y="5379045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Analýzy lze ve stromu přetahovat a seskupovat do skupin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8983729">
            <a:off x="2376487" y="48742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08062" y="1700808"/>
            <a:ext cx="61198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Kontextové menu analýz umožňuje vyextrahovat analýzy do samostatného okna, použít ji jako datovou tabulku, kopírovat, přidat popisky apod.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3096419" y="3355776"/>
            <a:ext cx="1727200" cy="287337"/>
          </a:xfrm>
          <a:prstGeom prst="rightArrow">
            <a:avLst>
              <a:gd name="adj1" fmla="val 50000"/>
              <a:gd name="adj2" fmla="val 1502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92612" y="2564408"/>
            <a:ext cx="38517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Nástrojové lišty umožňují obdobné editace jako v datové tabulce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8541870">
            <a:off x="5184775" y="328513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Vlastnosti a editace datových souborů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81509" y="1550690"/>
          <a:ext cx="2362200" cy="2819400"/>
        </p:xfrm>
        <a:graphic>
          <a:graphicData uri="http://schemas.openxmlformats.org/presentationml/2006/ole">
            <p:oleObj spid="_x0000_s69635" name="Image" r:id="rId3" imgW="2361905" imgH="2819048" progId="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3959" y="3247727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Editovatelná hlavička řádku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33822" y="33921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384" y="2487315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Hlavička tabulky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345551">
            <a:off x="1605247" y="291911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41850" y="1982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Hlavička proměnné (sloupce)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6765059">
            <a:off x="4089684" y="25952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5758657" y="223410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6725" y="4790777"/>
            <a:ext cx="280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Datová buňka, z hlediska formátování lze editovat data statistiky obdobně jako v Excelu)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18652344">
            <a:off x="2937159" y="43224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13" y="3135015"/>
            <a:ext cx="2754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01988" y="564802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formát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8652344">
            <a:off x="4462463" y="5186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067175" y="6093296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Popis nebo vzorce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8652344">
            <a:off x="5359299" y="5754211"/>
            <a:ext cx="821893" cy="20836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18338" y="25524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typ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rot="8159383">
            <a:off x="6802438" y="320645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0413" y="27683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rot="3242395">
            <a:off x="5867400" y="313501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35375" y="450344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</a:t>
            </a:r>
          </a:p>
          <a:p>
            <a:pPr defTabSz="1095375"/>
            <a:r>
              <a:rPr lang="cs-CZ" sz="1800"/>
              <a:t>proměnné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 rot="18092929">
            <a:off x="4356100" y="4044652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88238" y="3516015"/>
            <a:ext cx="1620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Nastavení všech proměnných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 rot="8159383">
            <a:off x="7270750" y="407164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954963" y="4574877"/>
            <a:ext cx="1370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Textové a číselné hodnoty</a:t>
            </a: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 rot="12692741">
            <a:off x="7380288" y="4790777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p:oleObj spid="_x0000_s64514" name="Image" r:id="rId3" imgW="6044444" imgH="393650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p:oleObj spid="_x0000_s64515" name="Image" r:id="rId4" imgW="8698413" imgH="5358730" progId="">
              <p:embed/>
            </p:oleObj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Řazení dat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cs-CZ" sz="2000" dirty="0" smtClean="0"/>
              <a:t>Řazení dat v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probíhá obdobně jako v databázích, tj. seřazení podle jedné proměnné ovlivní i ostatní sloupce (tj. není nebezpečí ztráty vazby dat – např. Excel)</a:t>
            </a:r>
          </a:p>
          <a:p>
            <a:r>
              <a:rPr lang="cs-CZ" sz="2000" dirty="0" smtClean="0"/>
              <a:t>Na rozdíl od Excelu neumožňuje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řadit podle vlastních seznamů.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850" y="2852738"/>
            <a:ext cx="2962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975" y="30686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Řazená proměnná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913786">
            <a:off x="3122613" y="32131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Směr řazení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9957306">
            <a:off x="3194050" y="39338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950" y="357187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podle hlaviček řádků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1232874">
            <a:off x="3132138" y="357346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47974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číselné nebo textové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9957306">
            <a:off x="3111500" y="4219575"/>
            <a:ext cx="1655763" cy="287338"/>
          </a:xfrm>
          <a:prstGeom prst="rightArrow">
            <a:avLst>
              <a:gd name="adj1" fmla="val 50000"/>
              <a:gd name="adj2" fmla="val 14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40563" y="4097338"/>
            <a:ext cx="1779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Více položek pro řazení (max. 7)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3679773">
            <a:off x="6209506" y="4007644"/>
            <a:ext cx="900113" cy="288925"/>
          </a:xfrm>
          <a:prstGeom prst="rightArrow">
            <a:avLst>
              <a:gd name="adj1" fmla="val 50000"/>
              <a:gd name="adj2" fmla="val 7788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91264" cy="4309590"/>
          </a:xfrm>
        </p:spPr>
        <p:txBody>
          <a:bodyPr/>
          <a:lstStyle/>
          <a:p>
            <a:r>
              <a:rPr lang="cs-CZ" sz="2000" dirty="0" smtClean="0"/>
              <a:t>Vzorec je vždy </a:t>
            </a:r>
            <a:r>
              <a:rPr lang="cs-CZ" sz="2000" dirty="0" err="1" smtClean="0"/>
              <a:t>uvozen</a:t>
            </a:r>
            <a:r>
              <a:rPr lang="cs-CZ" sz="2000" dirty="0" smtClean="0"/>
              <a:t> =, poté následuje zápis vzorce</a:t>
            </a:r>
          </a:p>
          <a:p>
            <a:r>
              <a:rPr lang="cs-CZ" sz="2000" dirty="0" smtClean="0"/>
              <a:t>Na základě vzorce je vždy přepočítán celý sloupec (proměnná)</a:t>
            </a:r>
          </a:p>
          <a:p>
            <a:r>
              <a:rPr lang="cs-CZ" sz="2000" dirty="0" smtClean="0"/>
              <a:t>Funkce lze vybírat ze seznamu, k dispozici je i nápověda tvorby funkcí</a:t>
            </a:r>
          </a:p>
          <a:p>
            <a:r>
              <a:rPr lang="cs-CZ" sz="2000" dirty="0" smtClean="0"/>
              <a:t>Na proměnné je odkazováno pomocí stylu </a:t>
            </a:r>
            <a:r>
              <a:rPr lang="cs-CZ" sz="2000" b="1" dirty="0" err="1" smtClean="0"/>
              <a:t>vX</a:t>
            </a:r>
            <a:r>
              <a:rPr lang="cs-CZ" sz="2000" b="1" dirty="0" smtClean="0"/>
              <a:t> </a:t>
            </a:r>
            <a:r>
              <a:rPr lang="cs-CZ" sz="2000" dirty="0" smtClean="0"/>
              <a:t>(v1 např.), kde v je </a:t>
            </a:r>
            <a:r>
              <a:rPr lang="cs-CZ" sz="2000" dirty="0" err="1" smtClean="0"/>
              <a:t>variable</a:t>
            </a:r>
            <a:r>
              <a:rPr lang="cs-CZ" sz="2000" dirty="0" smtClean="0"/>
              <a:t> a X číslo sloupce (proměnné) – např. =cos(v2) – výsledná proměnná obsahuje cosiny jednotlivých čísel ve sloupci (proměnné) v2</a:t>
            </a:r>
          </a:p>
          <a:p>
            <a:r>
              <a:rPr lang="cs-CZ" sz="2000" dirty="0" smtClean="0"/>
              <a:t>Přepočet nastává buď automaticky po zadání nebo stiskem klávesy F9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754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015" y="2585170"/>
            <a:ext cx="107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Oblast zápisu vzorce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51777">
            <a:off x="790303" y="389644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5085184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Seznam funkcí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4571460">
            <a:off x="2791671" y="4569284"/>
            <a:ext cx="1040377" cy="194914"/>
          </a:xfrm>
          <a:prstGeom prst="rightArrow">
            <a:avLst>
              <a:gd name="adj1" fmla="val 50000"/>
              <a:gd name="adj2" fmla="val 1408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7368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10800000">
            <a:off x="4788272" y="494116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84168" y="1412776"/>
            <a:ext cx="2304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Seznam funkcí obsahuje nejrůznější statistické a matematické funkce </a:t>
            </a:r>
            <a:r>
              <a:rPr lang="cs-CZ" sz="1800" dirty="0" err="1"/>
              <a:t>vybratelné</a:t>
            </a:r>
            <a:r>
              <a:rPr lang="cs-CZ" sz="1800" dirty="0"/>
              <a:t> pomocí myši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047528">
            <a:off x="6437626" y="4032548"/>
            <a:ext cx="1741356" cy="25516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</a:t>
            </a:r>
            <a:br>
              <a:rPr lang="cs-CZ" dirty="0" smtClean="0"/>
            </a:br>
            <a:r>
              <a:rPr lang="cs-CZ" sz="2000" dirty="0" smtClean="0"/>
              <a:t>(report)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39341"/>
            <a:ext cx="4114800" cy="4525963"/>
          </a:xfrm>
        </p:spPr>
        <p:txBody>
          <a:bodyPr/>
          <a:lstStyle/>
          <a:p>
            <a:r>
              <a:rPr lang="cs-CZ" sz="2000" dirty="0" smtClean="0"/>
              <a:t>Report lze ukládat ve speciálním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(ukládá i strom analýz).</a:t>
            </a:r>
          </a:p>
          <a:p>
            <a:r>
              <a:rPr lang="cs-CZ" sz="2000" dirty="0" smtClean="0"/>
              <a:t>V textovém formátu (nejsou ukládány grafy).</a:t>
            </a:r>
          </a:p>
          <a:p>
            <a:r>
              <a:rPr lang="cs-CZ" sz="2000" dirty="0" smtClean="0"/>
              <a:t>V RTF (</a:t>
            </a:r>
            <a:r>
              <a:rPr lang="cs-CZ" sz="2000" dirty="0" err="1" smtClean="0"/>
              <a:t>rich</a:t>
            </a:r>
            <a:r>
              <a:rPr lang="cs-CZ" sz="2000" dirty="0" smtClean="0"/>
              <a:t> text formát), pouze tabulky a grafy, ne strom analýz), snadno </a:t>
            </a:r>
            <a:r>
              <a:rPr lang="cs-CZ" sz="2000" dirty="0" err="1" smtClean="0"/>
              <a:t>editovatelné</a:t>
            </a:r>
            <a:r>
              <a:rPr lang="cs-CZ" sz="2000" dirty="0" smtClean="0"/>
              <a:t> v MS Word a obdobných editorech.</a:t>
            </a:r>
          </a:p>
          <a:p>
            <a:r>
              <a:rPr lang="cs-CZ" sz="2000" dirty="0" smtClean="0"/>
              <a:t>Do HTML (vytvoření webové stránky) s grafy ve formátu .</a:t>
            </a:r>
            <a:r>
              <a:rPr lang="cs-CZ" sz="2000" dirty="0" err="1" smtClean="0"/>
              <a:t>png</a:t>
            </a:r>
            <a:r>
              <a:rPr lang="cs-CZ" sz="2000" dirty="0" smtClean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67916"/>
            <a:ext cx="37814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95936" y="4620666"/>
            <a:ext cx="2161977" cy="287338"/>
          </a:xfrm>
          <a:prstGeom prst="rightArrow">
            <a:avLst>
              <a:gd name="adj1" fmla="val 50000"/>
              <a:gd name="adj2" fmla="val 2131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000" dirty="0" smtClean="0"/>
              <a:t>Celkový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 lze ukládat pouze ve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Jednotlivé tabulky a grafy lze však vyextrahovat do samostatných oken a vyexportovat.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8526" y="3860825"/>
            <a:ext cx="9937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Tabulky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5463" y="3860825"/>
            <a:ext cx="7524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Grafy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6067" y="2709887"/>
          <a:ext cx="3794125" cy="1970088"/>
        </p:xfrm>
        <a:graphic>
          <a:graphicData uri="http://schemas.openxmlformats.org/presentationml/2006/ole">
            <p:oleObj spid="_x0000_s70658" name="Image" r:id="rId3" imgW="5282540" imgH="2742857" progId="">
              <p:embed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 rot="19471637">
            <a:off x="1908175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2515099">
            <a:off x="6387450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38" y="5727725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 5 a 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36512" y="4791100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SPSS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726" y="5229250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Excel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63713" y="5734075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Textové soubory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27313" y="4868887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HTML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09826" y="5302275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dbf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8137776">
            <a:off x="539751" y="443867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5984247">
            <a:off x="584201" y="4654575"/>
            <a:ext cx="865187" cy="287337"/>
          </a:xfrm>
          <a:prstGeom prst="rightArrow">
            <a:avLst>
              <a:gd name="adj1" fmla="val 50000"/>
              <a:gd name="adj2" fmla="val 752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4721505">
            <a:off x="646907" y="4906194"/>
            <a:ext cx="1368425" cy="287337"/>
          </a:xfrm>
          <a:prstGeom prst="rightArrow">
            <a:avLst>
              <a:gd name="adj1" fmla="val 50000"/>
              <a:gd name="adj2" fmla="val 119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2264719">
            <a:off x="1800226" y="4541862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3434641">
            <a:off x="970757" y="4941119"/>
            <a:ext cx="1584325" cy="287337"/>
          </a:xfrm>
          <a:prstGeom prst="rightArrow">
            <a:avLst>
              <a:gd name="adj1" fmla="val 50000"/>
              <a:gd name="adj2" fmla="val 137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2981091">
            <a:off x="1423195" y="4763318"/>
            <a:ext cx="1295400" cy="287337"/>
          </a:xfrm>
          <a:prstGeom prst="rightArrow">
            <a:avLst>
              <a:gd name="adj1" fmla="val 50000"/>
              <a:gd name="adj2" fmla="val 112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48263" y="5149875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812088" y="5503887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BMP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64388" y="58706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JPG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8207376" y="4502175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PNG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101013" y="5078437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GIF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930776" y="5654700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Windows Metafile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113147">
            <a:off x="7523163" y="4430737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2505062">
            <a:off x="7334251" y="4718075"/>
            <a:ext cx="1081087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3421680">
            <a:off x="7104063" y="4878412"/>
            <a:ext cx="1296988" cy="287338"/>
          </a:xfrm>
          <a:prstGeom prst="rightArrow">
            <a:avLst>
              <a:gd name="adj1" fmla="val 50000"/>
              <a:gd name="adj2" fmla="val 11284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 rot="4553826">
            <a:off x="6804026" y="500541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6911610">
            <a:off x="6299201" y="493556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8164373">
            <a:off x="6154738" y="4718075"/>
            <a:ext cx="1081088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Spolupráce s jinými aplikacemi</a:t>
            </a:r>
            <a:br>
              <a:rPr lang="cs-CZ" dirty="0" smtClean="0"/>
            </a:br>
            <a:r>
              <a:rPr lang="cs-CZ" sz="2000" dirty="0" smtClean="0"/>
              <a:t>(vkládání objektů)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457200" indent="-457200"/>
            <a:r>
              <a:rPr lang="cs-CZ" sz="2000" dirty="0" smtClean="0"/>
              <a:t>Na spolupráci s jinými aplikacemi lze pohlížet dvojím způsobem</a:t>
            </a:r>
          </a:p>
          <a:p>
            <a:pPr marL="457200" indent="-457200">
              <a:buFont typeface="Wingdings" pitchFamily="2" charset="2"/>
              <a:buNone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První možností je vkládání výstupů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do jiných aplikací</a:t>
            </a:r>
          </a:p>
          <a:p>
            <a:pPr marL="915988" lvl="1" indent="-457200"/>
            <a:r>
              <a:rPr lang="cs-CZ" sz="2000" dirty="0" err="1" smtClean="0"/>
              <a:t>Statistica</a:t>
            </a:r>
            <a:r>
              <a:rPr lang="cs-CZ" sz="2000" dirty="0" smtClean="0"/>
              <a:t> podporuje spolupráci s MS Office a dalšími programy podporujícími vkládání objektů jiných aplikací.</a:t>
            </a:r>
          </a:p>
          <a:p>
            <a:pPr marL="915988" lvl="1" indent="-457200"/>
            <a:r>
              <a:rPr lang="cs-CZ" sz="2000" dirty="0" smtClean="0"/>
              <a:t>Kromě MS Office je možná např. spolupráce s Adobe </a:t>
            </a:r>
            <a:r>
              <a:rPr lang="cs-CZ" sz="2000" dirty="0" err="1" smtClean="0"/>
              <a:t>Illustratorem</a:t>
            </a:r>
            <a:r>
              <a:rPr lang="cs-CZ" sz="2000" dirty="0" smtClean="0"/>
              <a:t> při tvorbě grafů.</a:t>
            </a:r>
          </a:p>
          <a:p>
            <a:pPr marL="915988" lvl="1" indent="-457200"/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Druhou možností je komunikace přes makrojazyk Statistiky, příkladem může být napsání </a:t>
            </a:r>
            <a:r>
              <a:rPr lang="cs-CZ" sz="2000" dirty="0" err="1" smtClean="0"/>
              <a:t>excelovského</a:t>
            </a:r>
            <a:r>
              <a:rPr lang="cs-CZ" sz="2000" dirty="0" smtClean="0"/>
              <a:t> makra, které pro data sešitu spočítá analýza ve Statistice a výsledek vloží do listu Excelu, případně použije pro zobrazení </a:t>
            </a:r>
            <a:r>
              <a:rPr lang="cs-CZ" sz="2000" dirty="0" err="1" smtClean="0"/>
              <a:t>excelovských</a:t>
            </a:r>
            <a:r>
              <a:rPr lang="cs-CZ" sz="2000" dirty="0" smtClean="0"/>
              <a:t> dat graf Statistiky</a:t>
            </a:r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a vkládání tabulek do MS Office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330824" cy="2908920"/>
          </a:xfrm>
        </p:spPr>
        <p:txBody>
          <a:bodyPr/>
          <a:lstStyle/>
          <a:p>
            <a:r>
              <a:rPr lang="cs-CZ" sz="2000" dirty="0" smtClean="0"/>
              <a:t>V případě, že chceme zachovat i popisky tabulek, je nutné vybrat celou tabulku a použít položku menu 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Zkopírovanou tabulku vkládáme do aplikací MS Office prostým vložením, jedinou výjimkou je Excel XP, kde musí být tabulka </a:t>
            </a:r>
            <a:r>
              <a:rPr lang="cs-CZ" sz="2000" u="sng" dirty="0" smtClean="0"/>
              <a:t>vložena jinak</a:t>
            </a:r>
            <a:r>
              <a:rPr lang="cs-CZ" sz="2000" dirty="0" smtClean="0"/>
              <a:t> ve formátu Biff4.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0032" y="2132856"/>
          <a:ext cx="3797300" cy="1857375"/>
        </p:xfrm>
        <a:graphic>
          <a:graphicData uri="http://schemas.openxmlformats.org/presentationml/2006/ole">
            <p:oleObj spid="_x0000_s71682" name="Image" r:id="rId3" imgW="5866667" imgH="2869841" progId="">
              <p:embed/>
            </p:oleObj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 rot="3441221">
            <a:off x="4404314" y="2582074"/>
            <a:ext cx="1566240" cy="287337"/>
          </a:xfrm>
          <a:prstGeom prst="rightArrow">
            <a:avLst>
              <a:gd name="adj1" fmla="val 50000"/>
              <a:gd name="adj2" fmla="val 11892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437112"/>
            <a:ext cx="8208912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Pokud chceme tabulku vložit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použijeme také vložit jinak jako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spreadsheet </a:t>
            </a:r>
            <a:r>
              <a:rPr lang="cs-CZ" sz="2000" dirty="0" err="1" smtClean="0"/>
              <a:t>object</a:t>
            </a:r>
            <a:r>
              <a:rPr lang="cs-CZ" sz="2000" dirty="0" smtClean="0"/>
              <a:t>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S tabulkami je možno pracovat jako s objekty MS Office (tabulky Wordu, list Excelu tj. normální editace MS Office) nebo jako s vloženými objekty jiné aplikace (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, otevírají a editují se v okně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grafů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0719"/>
            <a:ext cx="8229600" cy="678135"/>
          </a:xfrm>
        </p:spPr>
        <p:txBody>
          <a:bodyPr/>
          <a:lstStyle/>
          <a:p>
            <a:r>
              <a:rPr lang="cs-CZ" sz="2000" dirty="0" smtClean="0"/>
              <a:t>Graf ve </a:t>
            </a:r>
            <a:r>
              <a:rPr lang="cs-CZ" sz="2000" dirty="0" err="1" smtClean="0"/>
              <a:t>workbooku</a:t>
            </a:r>
            <a:r>
              <a:rPr lang="cs-CZ" sz="2000" dirty="0" smtClean="0"/>
              <a:t> nebo samostatném okně je zkopírován pomocí kontextové nabídky nebo nabídky menu.</a:t>
            </a:r>
          </a:p>
          <a:p>
            <a:pPr lvl="0"/>
            <a:r>
              <a:rPr lang="cs-CZ" sz="2000" dirty="0" smtClean="0"/>
              <a:t>Pokud je graf vkládán normálním vkládáním do dokumentů MS Office, je vložen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a po poklepu jej lze ve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editovat.</a:t>
            </a:r>
          </a:p>
          <a:p>
            <a:endParaRPr lang="cs-CZ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6588" y="3082950"/>
          <a:ext cx="4302125" cy="3154362"/>
        </p:xfrm>
        <a:graphic>
          <a:graphicData uri="http://schemas.openxmlformats.org/presentationml/2006/ole">
            <p:oleObj spid="_x0000_s72706" name="Image" r:id="rId3" imgW="11085714" imgH="8126984" progId="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66926"/>
            <a:ext cx="3970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Tento objekt lze pomocí funkce oddělit převést na kresbu MS Office (vektorová kresba, nevratná změna).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Další možností je vložit graf pomocí vložit jinak jako bitmapový obrázek.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Na vektorovou kresbu je možné převést graf též po vložení do Adobe </a:t>
            </a:r>
            <a:r>
              <a:rPr lang="cs-CZ" sz="2000" dirty="0" err="1" smtClean="0"/>
              <a:t>Illustratoru</a:t>
            </a:r>
            <a:r>
              <a:rPr lang="cs-CZ" sz="2000" dirty="0" smtClean="0"/>
              <a:t>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Uživatelské nastavení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93" y="2671911"/>
            <a:ext cx="4038600" cy="37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605266">
            <a:off x="2410593" y="260047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368" y="202421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Příkazy na lišty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3777757">
            <a:off x="3274987" y="249331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50231" y="1765449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240250">
            <a:off x="3844105" y="2348062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9731" y="1413024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Klávesové zkratky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7904064">
            <a:off x="4644205" y="2490937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4868" y="177338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menu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7904064">
            <a:off x="5351437" y="262508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55506" y="213216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menu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9"/>
            <a:ext cx="9144000" cy="792088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I.</a:t>
            </a:r>
            <a:br>
              <a:rPr lang="cs-CZ" dirty="0" smtClean="0"/>
            </a:br>
            <a:r>
              <a:rPr lang="cs-CZ" sz="1800" dirty="0" smtClean="0"/>
              <a:t>(Celkové nastavení)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51013"/>
            <a:ext cx="4752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504797">
            <a:off x="2555875" y="2255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450" y="16065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při startu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504797">
            <a:off x="2484438" y="304641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2397125"/>
            <a:ext cx="22336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Použití systému měření, zobrazení různých výstrah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339975" y="36957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69963" y="333533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Způsob výpočtu percentilů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11413" y="427196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1188" y="39830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Umístění pracovních souborů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639048">
            <a:off x="2411413" y="49911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552" y="4725144"/>
            <a:ext cx="2376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Zálohování rozdělané práce (</a:t>
            </a:r>
            <a:r>
              <a:rPr lang="cs-CZ" sz="1800" dirty="0" err="1"/>
              <a:t>autosave</a:t>
            </a:r>
            <a:r>
              <a:rPr lang="cs-CZ" sz="1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4982"/>
            <a:ext cx="9144000" cy="567754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 </a:t>
            </a:r>
            <a:br>
              <a:rPr lang="cs-CZ" dirty="0" smtClean="0"/>
            </a:br>
            <a:r>
              <a:rPr lang="cs-CZ" sz="1800" dirty="0" smtClean="0"/>
              <a:t>(Analýzy a grafy)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263" y="1700213"/>
            <a:ext cx="48196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71775" y="2636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5900" y="2133600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Animace dialogů, minimalizace analýz při zobrazování výstupů, zobrazení výstupních oken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regresních rovnic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3575" y="3357563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363" y="35734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Progress bar (průběh analýzy)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600" y="36449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421481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Vymezení paměti pro analýzy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70238" y="42926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6363" y="465931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běhu maker, varování při velikosti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686953">
            <a:off x="2773363" y="47974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6363" y="39258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Zavírání dialogů grafů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700338" y="39338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944" y="1773238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843857" y="2349500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2061" y="198884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Jednotlivá výstupní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753223">
            <a:off x="3180279" y="2781300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2792413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8807" y="4183063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02632" y="4076700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br>
              <a:rPr lang="cs-CZ" dirty="0" smtClean="0"/>
            </a:br>
            <a:r>
              <a:rPr lang="cs-CZ" sz="2000" dirty="0" smtClean="0"/>
              <a:t>(Uživatelské seznamy)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44577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rot="20753223">
            <a:off x="3276600" y="2492375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2879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seznamy (obdobné jako v Excelu), umožňují uživatelské řazení dat např. podle dní v týdnu nebo podle libovolného uživatelského pořadí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9692566">
            <a:off x="3262313" y="3573463"/>
            <a:ext cx="2101850" cy="215900"/>
          </a:xfrm>
          <a:prstGeom prst="rightArrow">
            <a:avLst>
              <a:gd name="adj1" fmla="val 50000"/>
              <a:gd name="adj2" fmla="val 243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4076700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Napsání nového uživatelského seznamu (čárky slouží jako oddělovníky položek)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4571206" y="3933032"/>
            <a:ext cx="3529013" cy="215900"/>
          </a:xfrm>
          <a:prstGeom prst="rightArrow">
            <a:avLst>
              <a:gd name="adj1" fmla="val 50000"/>
              <a:gd name="adj2" fmla="val 4086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509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 nového uživatelského seznamu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</a:t>
            </a:r>
            <a:br>
              <a:rPr lang="cs-CZ" dirty="0" smtClean="0"/>
            </a:br>
            <a:r>
              <a:rPr lang="cs-CZ" sz="2000" dirty="0" smtClean="0"/>
              <a:t>(Správa konfigurací)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738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94737">
            <a:off x="2627313" y="26241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uložených konfigurací a základní informace o nich)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94737">
            <a:off x="2376488" y="45085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3767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Aktivní konfigurace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64388" y="1989138"/>
            <a:ext cx="1655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Výběr, uložení, vytvoření nové, smazání, přejmenování, import a export konfigurací</a:t>
            </a:r>
          </a:p>
          <a:p>
            <a:pPr defTabSz="1095375"/>
            <a:endParaRPr lang="cs-CZ" sz="18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6732588" y="29972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8675" y="5445125"/>
            <a:ext cx="7488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Configuration</a:t>
            </a:r>
            <a:r>
              <a:rPr lang="cs-CZ" sz="1800" dirty="0"/>
              <a:t> </a:t>
            </a:r>
            <a:r>
              <a:rPr lang="cs-CZ" sz="1800" dirty="0" err="1"/>
              <a:t>Manager</a:t>
            </a:r>
            <a:r>
              <a:rPr lang="cs-CZ" sz="1800" dirty="0"/>
              <a:t> umožňuje ukládat veškerá nastavení programu </a:t>
            </a:r>
            <a:r>
              <a:rPr lang="cs-CZ" sz="1800" dirty="0" err="1"/>
              <a:t>Statistica</a:t>
            </a:r>
            <a:r>
              <a:rPr lang="cs-CZ" sz="1800" dirty="0"/>
              <a:t> jednotlivých uživatelů, kteří mezi </a:t>
            </a:r>
            <a:r>
              <a:rPr lang="cs-CZ" sz="1800" dirty="0" smtClean="0"/>
              <a:t>nimi </a:t>
            </a:r>
            <a:r>
              <a:rPr lang="cs-CZ" sz="1800" dirty="0"/>
              <a:t>mohou přepínat, je také možné přenést již vytvořené nastavení na jiný počítač.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</a:t>
            </a:r>
            <a:br>
              <a:rPr lang="cs-CZ" dirty="0" smtClean="0"/>
            </a:br>
            <a:r>
              <a:rPr lang="cs-CZ" sz="2000" dirty="0" smtClean="0"/>
              <a:t>(Nastavení maker)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99" y="1628800"/>
            <a:ext cx="45307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311" y="22050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361" y="2060600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makrojazyka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>
            <a:off x="4536355" y="4401369"/>
            <a:ext cx="2663825" cy="287337"/>
          </a:xfrm>
          <a:prstGeom prst="rightArrow">
            <a:avLst>
              <a:gd name="adj1" fmla="val 50000"/>
              <a:gd name="adj2" fmla="val 23176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1136" y="5948387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Připojené referenční knihovny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247356">
            <a:off x="2916311" y="24924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886" y="2420962"/>
            <a:ext cx="180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maker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16311" y="35004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724" y="3284562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Barevné vyznačení částí kódu maker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755724" y="4005287"/>
          <a:ext cx="2359025" cy="2236788"/>
        </p:xfrm>
        <a:graphic>
          <a:graphicData uri="http://schemas.openxmlformats.org/presentationml/2006/ole">
            <p:oleObj spid="_x0000_s65538" name="Image" r:id="rId4" imgW="6158730" imgH="5841270" progId="">
              <p:embed/>
            </p:oleObj>
          </a:graphicData>
        </a:graphic>
      </p:graphicFrame>
      <p:sp>
        <p:nvSpPr>
          <p:cNvPr id="13" name="AutoShape 15"/>
          <p:cNvSpPr>
            <a:spLocks noChangeArrowheads="1"/>
          </p:cNvSpPr>
          <p:nvPr/>
        </p:nvSpPr>
        <p:spPr bwMode="auto">
          <a:xfrm rot="5400000">
            <a:off x="1349448" y="4059263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2811</TotalTime>
  <Words>1354</Words>
  <Application>Microsoft Office PowerPoint</Application>
  <PresentationFormat>Předvádění na obrazovce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01_Klin_dat_upravyM</vt:lpstr>
      <vt:lpstr>Image</vt:lpstr>
      <vt:lpstr>6. Statistica (pokračování)</vt:lpstr>
      <vt:lpstr>Tvorba maker</vt:lpstr>
      <vt:lpstr>Uživatelské nastavení Statistica</vt:lpstr>
      <vt:lpstr>Nastavení programu Statistica I. (Celkové nastavení)</vt:lpstr>
      <vt:lpstr>Nastavení programu Statistica II  (Analýzy a grafy)</vt:lpstr>
      <vt:lpstr>Nastavení programu Statistica III (Output manager)</vt:lpstr>
      <vt:lpstr>Nastavení programu Statistica IV (Uživatelské seznamy)</vt:lpstr>
      <vt:lpstr>Nastavení programu Statistica V (Správa konfigurací)</vt:lpstr>
      <vt:lpstr>Nastavení programu Statistica VI (Nastavení maker)</vt:lpstr>
      <vt:lpstr>Nastavení programu Statistica VII (Workbook)</vt:lpstr>
      <vt:lpstr>Nastavení programu Statistica VIII (Reporty)</vt:lpstr>
      <vt:lpstr>Nastavení programu Statistica IX (Grafy I)</vt:lpstr>
      <vt:lpstr>Nastavení programu Statistica X (Grafy II)</vt:lpstr>
      <vt:lpstr>Nastavení programu Statistica XI (Spreadsheets)</vt:lpstr>
      <vt:lpstr>Nastavení programu Statistica XII (Import dat)</vt:lpstr>
      <vt:lpstr>Menu Data</vt:lpstr>
      <vt:lpstr>Operace s daty</vt:lpstr>
      <vt:lpstr>Editace výstupních tabulek</vt:lpstr>
      <vt:lpstr>Snímek 19</vt:lpstr>
      <vt:lpstr>Snímek 20</vt:lpstr>
      <vt:lpstr>Vzorce v programu Statistica</vt:lpstr>
      <vt:lpstr>Vzorce v programu Statistica</vt:lpstr>
      <vt:lpstr>Export výstupů I (report)</vt:lpstr>
      <vt:lpstr>Export výstupů II (Workbook)</vt:lpstr>
      <vt:lpstr>Spolupráce s jinými aplikacemi (vkládání objektů)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53</cp:revision>
  <dcterms:created xsi:type="dcterms:W3CDTF">2011-03-10T15:44:21Z</dcterms:created>
  <dcterms:modified xsi:type="dcterms:W3CDTF">2014-09-29T11:40:18Z</dcterms:modified>
</cp:coreProperties>
</file>