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7"/>
  </p:notesMasterIdLst>
  <p:sldIdLst>
    <p:sldId id="261" r:id="rId4"/>
    <p:sldId id="256" r:id="rId5"/>
    <p:sldId id="257" r:id="rId6"/>
    <p:sldId id="262" r:id="rId7"/>
    <p:sldId id="263" r:id="rId8"/>
    <p:sldId id="258" r:id="rId9"/>
    <p:sldId id="259" r:id="rId10"/>
    <p:sldId id="260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19B"/>
    <a:srgbClr val="86379B"/>
    <a:srgbClr val="AA385B"/>
    <a:srgbClr val="990033"/>
    <a:srgbClr val="E02202"/>
    <a:srgbClr val="CC3300"/>
    <a:srgbClr val="D16349"/>
    <a:srgbClr val="FFFF99"/>
    <a:srgbClr val="40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9" autoAdjust="0"/>
    <p:restoredTop sz="94660"/>
  </p:normalViewPr>
  <p:slideViewPr>
    <p:cSldViewPr>
      <p:cViewPr varScale="1">
        <p:scale>
          <a:sx n="85" d="100"/>
          <a:sy n="85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98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5663" y="744538"/>
            <a:ext cx="4960937" cy="3722687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3059" y="744617"/>
            <a:ext cx="4446059" cy="3723084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0589" y="4714875"/>
            <a:ext cx="4887912" cy="4468813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11.11.2019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image" Target="../media/image20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smtClean="0">
                <a:latin typeface="Arial" charset="0"/>
                <a:cs typeface="Arial" charset="0"/>
              </a:rPr>
            </a:br>
            <a:r>
              <a:rPr lang="cs-CZ" i="1" smtClean="0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Mann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Whitney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U-test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Wilcoxonův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Znaménkový 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Test dobré shody (</a:t>
            </a:r>
            <a:r>
              <a:rPr lang="el-GR" sz="2400" b="1" dirty="0" smtClean="0">
                <a:solidFill>
                  <a:schemeClr val="tx2"/>
                </a:solidFill>
                <a:latin typeface="Arial" charset="0"/>
              </a:rPr>
              <a:t>χ</a:t>
            </a:r>
            <a:r>
              <a:rPr lang="cs-CZ" sz="2400" b="1" baseline="30000" dirty="0" smtClean="0">
                <a:solidFill>
                  <a:schemeClr val="tx2"/>
                </a:solidFill>
                <a:latin typeface="Arial" charset="0"/>
              </a:rPr>
              <a:t>2</a:t>
            </a: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)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1268760"/>
            <a:ext cx="7772400" cy="646331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10. Neparametrické testy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633835" y="1861939"/>
          <a:ext cx="6286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5" name="Rovnice" r:id="rId4" imgW="393480" imgH="342720" progId="Equation.3">
                  <p:embed/>
                </p:oleObj>
              </mc:Choice>
              <mc:Fallback>
                <p:oleObj name="Rovnice" r:id="rId4" imgW="39348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35" y="1861939"/>
                        <a:ext cx="6286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619672" y="1556792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98174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762547" y="2204492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116247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4305722" y="2004467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4115222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710535" y="1556792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972597" y="1556792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686722" y="2204492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7248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953672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2243560" y="2815679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5234410" y="2815679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848772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886497" y="1653629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753522" y="1569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667672" y="2223542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581572" y="2223542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626022" y="1509167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991397" y="1509167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7090197" y="14424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737272" y="158219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420744" y="2021309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852792" y="216304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Obrázek 39" descr="chi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3140968"/>
            <a:ext cx="4718297" cy="3145531"/>
          </a:xfrm>
          <a:prstGeom prst="rect">
            <a:avLst/>
          </a:prstGeom>
        </p:spPr>
      </p:pic>
      <p:pic>
        <p:nvPicPr>
          <p:cNvPr id="48" name="Obrázek 47" descr="chi2b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23728" y="3140968"/>
            <a:ext cx="4716016" cy="3144011"/>
          </a:xfrm>
          <a:prstGeom prst="rect">
            <a:avLst/>
          </a:prstGeom>
        </p:spPr>
      </p:pic>
      <p:pic>
        <p:nvPicPr>
          <p:cNvPr id="50" name="Obrázek 49" descr="chi2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  <p:pic>
        <p:nvPicPr>
          <p:cNvPr id="51" name="Obrázek 50" descr="chi2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051720" y="3140968"/>
            <a:ext cx="4680520" cy="3120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Očekávané četnosti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</a:t>
            </a:r>
          </a:p>
          <a:p>
            <a:pPr>
              <a:defRPr/>
            </a:pPr>
            <a:r>
              <a:rPr lang="cs-CZ" smtClean="0"/>
              <a:t>M. Cvanová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obsah 3"/>
          <p:cNvSpPr txBox="1">
            <a:spLocks/>
          </p:cNvSpPr>
          <p:nvPr/>
        </p:nvSpPr>
        <p:spPr>
          <a:xfrm>
            <a:off x="301625" y="1524000"/>
            <a:ext cx="8534400" cy="212102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 případě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platnosti nulové hypotézy je poměr mezi buňkami jednoho sloupce v různých řádcích nezávislý na výběru tohoto sloupce.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>
                <a:solidFill>
                  <a:srgbClr val="FF0000"/>
                </a:solidFill>
              </a:rPr>
              <a:t>V případě platnosti nulové hypotézy je poměr mezi buňkami jednoho řádku v různých sloupcích nezávislý na výběru tohoto řádku.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/>
              <a:t>Pokud tyto poměry normalizujeme, získáváme tabulku očekávaných četností.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/>
              <a:t>Řádkové a sloupcové součty se touto operací nemění.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/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 smtClean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Group 42"/>
          <p:cNvGraphicFramePr>
            <a:graphicFrameLocks noGrp="1"/>
          </p:cNvGraphicFramePr>
          <p:nvPr/>
        </p:nvGraphicFramePr>
        <p:xfrm>
          <a:off x="467543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E18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Group 42"/>
          <p:cNvGraphicFramePr>
            <a:graphicFrameLocks noGrp="1"/>
          </p:cNvGraphicFramePr>
          <p:nvPr/>
        </p:nvGraphicFramePr>
        <p:xfrm>
          <a:off x="6228184" y="4565104"/>
          <a:ext cx="2304256" cy="1600200"/>
        </p:xfrm>
        <a:graphic>
          <a:graphicData uri="http://schemas.openxmlformats.org/drawingml/2006/table">
            <a:tbl>
              <a:tblPr/>
              <a:tblGrid>
                <a:gridCol w="551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1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2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18,4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83,6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11,6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52,4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Zástupný symbol pro obsah 3"/>
          <p:cNvSpPr txBox="1">
            <a:spLocks/>
          </p:cNvSpPr>
          <p:nvPr/>
        </p:nvSpPr>
        <p:spPr>
          <a:xfrm>
            <a:off x="395536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Pozorované četnosti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3"/>
          <p:cNvSpPr txBox="1">
            <a:spLocks/>
          </p:cNvSpPr>
          <p:nvPr/>
        </p:nvSpPr>
        <p:spPr>
          <a:xfrm>
            <a:off x="6228184" y="4077072"/>
            <a:ext cx="2448272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Očekávané četnosti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Přímá spojovací šipka 11"/>
          <p:cNvCxnSpPr/>
          <p:nvPr/>
        </p:nvCxnSpPr>
        <p:spPr>
          <a:xfrm>
            <a:off x="2699792" y="5157192"/>
            <a:ext cx="504056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1475656" y="5373216"/>
            <a:ext cx="2808312" cy="504056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ástupný symbol pro obsah 3"/>
          <p:cNvSpPr txBox="1">
            <a:spLocks/>
          </p:cNvSpPr>
          <p:nvPr/>
        </p:nvSpPr>
        <p:spPr>
          <a:xfrm>
            <a:off x="3131840" y="4869160"/>
            <a:ext cx="2664296" cy="43204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 × 30 / 166</a:t>
            </a:r>
            <a:endParaRPr kumimoji="0" lang="cs-CZ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 flipV="1">
            <a:off x="2627784" y="5445224"/>
            <a:ext cx="2592288" cy="57606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5724128" y="5157192"/>
            <a:ext cx="1152128" cy="0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5" name="Rovnice" r:id="rId4" imgW="304560" imgH="342720" progId="Equation.3">
                  <p:embed/>
                </p:oleObj>
              </mc:Choice>
              <mc:Fallback>
                <p:oleObj name="Rovnice" r:id="rId4" imgW="304560" imgH="342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03413"/>
                        <a:ext cx="4857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6" name="Rovnice" r:id="rId7" imgW="2869920" imgH="431640" progId="Equation.3">
                  <p:embed/>
                </p:oleObj>
              </mc:Choice>
              <mc:Fallback>
                <p:oleObj name="Rovnice" r:id="rId7" imgW="2869920" imgH="4316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7488" y="4724400"/>
                        <a:ext cx="5700712" cy="633413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7" name="Rovnice" r:id="rId9" imgW="2514600" imgH="342720" progId="Equation.3">
                  <p:embed/>
                </p:oleObj>
              </mc:Choice>
              <mc:Fallback>
                <p:oleObj name="Rovnice" r:id="rId9" imgW="2514600" imgH="34272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5850" y="5373688"/>
                        <a:ext cx="38671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188640"/>
            <a:ext cx="7772400" cy="762000"/>
          </a:xfrm>
          <a:noFill/>
        </p:spPr>
        <p:txBody>
          <a:bodyPr/>
          <a:lstStyle/>
          <a:p>
            <a:r>
              <a:rPr lang="cs-CZ" dirty="0" smtClean="0"/>
              <a:t>Znaménkový test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Zjednodušení </a:t>
            </a:r>
            <a:r>
              <a:rPr kumimoji="0" lang="cs-CZ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neparametrického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párového </a:t>
            </a:r>
            <a:r>
              <a:rPr kumimoji="0" lang="cs-CZ" sz="20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Wilcoxonova</a:t>
            </a:r>
            <a:r>
              <a:rPr kumimoji="0" lang="cs-CZ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testu.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/>
              <a:t>Namísto velikosti rozdílů se počítá pouze jejich orientace (signum).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Případy, kde </a:t>
            </a:r>
            <a:r>
              <a:rPr lang="cs-CZ" sz="2000" i="1" kern="0" dirty="0" err="1" smtClean="0">
                <a:latin typeface="+mj-lt"/>
              </a:rPr>
              <a:t>sgn</a:t>
            </a:r>
            <a:r>
              <a:rPr lang="cs-CZ" sz="2000" i="1" kern="0" dirty="0" smtClean="0">
                <a:latin typeface="+mj-lt"/>
              </a:rPr>
              <a:t>(d) = 0 </a:t>
            </a:r>
            <a:r>
              <a:rPr lang="cs-CZ" sz="2000" kern="0" dirty="0" smtClean="0">
                <a:latin typeface="+mj-lt"/>
              </a:rPr>
              <a:t>se z analýzy vylučují.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Sečtou se kladné a záporné rozdíly a menší ze součtů je hledaná statistika </a:t>
            </a:r>
            <a:r>
              <a:rPr lang="cs-CZ" sz="2000" i="1" kern="0" dirty="0" smtClean="0">
                <a:latin typeface="+mj-lt"/>
              </a:rPr>
              <a:t>m</a:t>
            </a:r>
            <a:r>
              <a:rPr lang="cs-CZ" sz="2000" kern="0" dirty="0" smtClean="0">
                <a:latin typeface="+mj-lt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Statistika </a:t>
            </a:r>
            <a:r>
              <a:rPr lang="cs-CZ" sz="2000" i="1" kern="0" dirty="0" smtClean="0">
                <a:latin typeface="+mj-lt"/>
              </a:rPr>
              <a:t>m</a:t>
            </a:r>
            <a:r>
              <a:rPr lang="cs-CZ" sz="2000" kern="0" dirty="0" smtClean="0">
                <a:latin typeface="+mj-lt"/>
              </a:rPr>
              <a:t> se porovná s tabulkovou hodnotou pro danou hladinu pravděpodobnosti: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lang="cs-CZ" sz="2000" dirty="0" smtClean="0">
              <a:latin typeface="+mj-lt"/>
            </a:endParaRP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kern="0" dirty="0" smtClean="0"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Obrázek 17" descr="znamenkovy_t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59" y="3717032"/>
            <a:ext cx="4255789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graphicFrame>
        <p:nvGraphicFramePr>
          <p:cNvPr id="14" name="Group 4"/>
          <p:cNvGraphicFramePr>
            <a:graphicFrameLocks noGrp="1"/>
          </p:cNvGraphicFramePr>
          <p:nvPr/>
        </p:nvGraphicFramePr>
        <p:xfrm>
          <a:off x="395536" y="1628800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Párový t-test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statistických testů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 smtClean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 smtClean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  <a:endParaRPr lang="cs-CZ" sz="1000" i="0" dirty="0">
              <a:solidFill>
                <a:srgbClr val="00B05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  <a:endParaRPr lang="cs-CZ" sz="1000" i="0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  <a:endParaRPr lang="cs-CZ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Kolomogorovův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Smirnovův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Shapiro</a:t>
            </a:r>
            <a:r>
              <a:rPr lang="cs-CZ" sz="800" i="0" dirty="0" smtClean="0">
                <a:solidFill>
                  <a:schemeClr val="bg1"/>
                </a:solidFill>
              </a:rPr>
              <a:t>-</a:t>
            </a:r>
            <a:r>
              <a:rPr lang="cs-CZ" sz="800" i="0" dirty="0" err="1" smtClean="0">
                <a:solidFill>
                  <a:schemeClr val="bg1"/>
                </a:solidFill>
              </a:rPr>
              <a:t>Wilkův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F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Levenův</a:t>
            </a:r>
            <a:r>
              <a:rPr lang="cs-CZ" sz="800" i="0" dirty="0" smtClean="0">
                <a:solidFill>
                  <a:schemeClr val="bg1"/>
                </a:solidFill>
              </a:rPr>
              <a:t> test</a:t>
            </a:r>
            <a:endParaRPr lang="cs-CZ" sz="800" i="0" dirty="0">
              <a:solidFill>
                <a:schemeClr val="bg1"/>
              </a:solidFill>
            </a:endParaRP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 smtClean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  <a:endParaRPr lang="cs-CZ" sz="1000" i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smtClean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 smtClean="0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Whitneyův</a:t>
            </a:r>
            <a:r>
              <a:rPr lang="cs-CZ" dirty="0" smtClean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u="sng" dirty="0" err="1" smtClean="0">
                <a:latin typeface="Arial" pitchFamily="34" charset="0"/>
                <a:cs typeface="Arial" pitchFamily="34" charset="0"/>
              </a:rPr>
              <a:t>Neparametrická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varianta t-testu se skoro stejnou silou v případě normálně rozdělených dat. Vždy pro dvě skupiny naměřených hodnot.</a:t>
            </a:r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Předpoklad: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Pravděpodobnost že X &gt; Y = pravděpodobnosti, že Y &gt; X.</a:t>
            </a:r>
          </a:p>
          <a:p>
            <a:pPr eaLnBrk="0" hangingPunct="0"/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>
              <a:spcAft>
                <a:spcPts val="600"/>
              </a:spcAft>
            </a:pP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Vypočtená U statistika má přibližně normální rozdělení (pro 		malé počty jsou hodnoty tabelovány zvlášť).</a:t>
            </a:r>
          </a:p>
          <a:p>
            <a:pPr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Postup:	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Hodnoty z obou sad měření se seřadí podle velikosti.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Počítá se U statistika pro první nebo druhou sadu (obvykle pro 			tu s nižšími hodnotami)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U</a:t>
            </a:r>
            <a:r>
              <a:rPr lang="cs-CZ" b="0" i="0" baseline="-25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je součet počtů hodnot ze sady 2 nižších než jednotlivé prvky 		sady 1 (postupně se sčítá pro všechny prvky ze sady 1).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Alternativní výpočet: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7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5229200"/>
            <a:ext cx="2448272" cy="652873"/>
          </a:xfrm>
          <a:prstGeom prst="rect">
            <a:avLst/>
          </a:prstGeom>
          <a:noFill/>
        </p:spPr>
      </p:pic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508104" y="5949280"/>
            <a:ext cx="334888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cs-CZ" sz="1400" b="0" i="0" baseline="-25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součet pořadí skupiny 1.</a:t>
            </a:r>
            <a:r>
              <a:rPr lang="cs-CZ" sz="14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 err="1" smtClean="0"/>
              <a:t>Mann</a:t>
            </a:r>
            <a:r>
              <a:rPr lang="cs-CZ" dirty="0" smtClean="0"/>
              <a:t>-</a:t>
            </a:r>
            <a:r>
              <a:rPr lang="cs-CZ" dirty="0" err="1" smtClean="0"/>
              <a:t>Whitneyův</a:t>
            </a:r>
            <a:r>
              <a:rPr lang="cs-CZ" dirty="0" smtClean="0"/>
              <a:t> U 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628800"/>
            <a:ext cx="85689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 eaLnBrk="0" hangingPunct="0"/>
            <a:r>
              <a:rPr lang="cs-CZ" i="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Provede se normalizace:</a:t>
            </a: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 smtClean="0">
              <a:latin typeface="Arial" pitchFamily="34" charset="0"/>
              <a:cs typeface="Arial" pitchFamily="34" charset="0"/>
            </a:endParaRPr>
          </a:p>
          <a:p>
            <a:pPr lvl="1"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lvl="1"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Vypočtená statistika z se porovná s tabelovanými hodnotami normálního 	rozdělení resp. pro nižší počty s tabelovanými hodnotami pro Mann-	</a:t>
            </a:r>
            <a:r>
              <a:rPr lang="cs-CZ" b="0" i="0" dirty="0" err="1" smtClean="0">
                <a:latin typeface="Arial" pitchFamily="34" charset="0"/>
                <a:cs typeface="Arial" pitchFamily="34" charset="0"/>
              </a:rPr>
              <a:t>Whitneův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 U test.</a:t>
            </a:r>
          </a:p>
          <a:p>
            <a:pPr eaLnBrk="0" hangingPunct="0"/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 smtClean="0">
                <a:latin typeface="Arial" pitchFamily="34" charset="0"/>
                <a:cs typeface="Arial" pitchFamily="34" charset="0"/>
              </a:rPr>
              <a:t>		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</a:t>
            </a:r>
            <a:r>
              <a:rPr lang="cs-CZ" b="0" i="0" dirty="0" smtClean="0">
                <a:latin typeface="Arial" pitchFamily="34" charset="0"/>
                <a:cs typeface="Arial" pitchFamily="34" charset="0"/>
              </a:rPr>
              <a:t>	</a:t>
            </a:r>
            <a:endParaRPr lang="cs-CZ" i="0" dirty="0" smtClean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2204864"/>
            <a:ext cx="1296144" cy="673995"/>
          </a:xfrm>
          <a:prstGeom prst="rect">
            <a:avLst/>
          </a:prstGeom>
          <a:noFill/>
        </p:spPr>
      </p:pic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05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128" y="1988840"/>
            <a:ext cx="2841043" cy="1008112"/>
          </a:xfrm>
          <a:prstGeom prst="rect">
            <a:avLst/>
          </a:prstGeom>
          <a:noFill/>
        </p:spPr>
      </p:pic>
      <p:sp>
        <p:nvSpPr>
          <p:cNvPr id="11" name="Text Box 18"/>
          <p:cNvSpPr txBox="1">
            <a:spLocks noChangeArrowheads="1"/>
          </p:cNvSpPr>
          <p:nvPr/>
        </p:nvSpPr>
        <p:spPr bwMode="auto">
          <a:xfrm>
            <a:off x="1907704" y="2996952"/>
            <a:ext cx="33488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normalizovaná statistika</a:t>
            </a:r>
          </a:p>
          <a:p>
            <a:pPr eaLnBrk="0" hangingPunct="0"/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statistiky U</a:t>
            </a:r>
          </a:p>
          <a:p>
            <a:pPr eaLnBrk="0" hangingPunct="0"/>
            <a:r>
              <a:rPr lang="cs-CZ" sz="1400" b="0" i="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cs-CZ" sz="1400" b="0" i="0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cs-CZ" sz="1400" b="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směrodatná odchylka statistiky U</a:t>
            </a:r>
            <a:r>
              <a:rPr lang="cs-CZ" sz="1400" i="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eaLnBrk="0" hangingPunct="0"/>
            <a:endParaRPr lang="cs-CZ" sz="14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3209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207950"/>
            <a:ext cx="1368152" cy="644986"/>
          </a:xfrm>
          <a:prstGeom prst="rect">
            <a:avLst/>
          </a:prstGeom>
          <a:noFill/>
        </p:spPr>
      </p:pic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53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Neparametrická</a:t>
            </a:r>
            <a:r>
              <a:rPr lang="cs-CZ" dirty="0" smtClean="0"/>
              <a:t> obdoba párového t-testu</a:t>
            </a:r>
          </a:p>
        </p:txBody>
      </p:sp>
      <p:sp>
        <p:nvSpPr>
          <p:cNvPr id="55301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22400"/>
            <a:ext cx="8534400" cy="459898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2000" b="1" dirty="0" err="1" smtClean="0"/>
              <a:t>Wilcoxon</a:t>
            </a:r>
            <a:r>
              <a:rPr lang="cs-CZ" sz="2000" b="1" dirty="0" smtClean="0"/>
              <a:t> test</a:t>
            </a:r>
          </a:p>
          <a:p>
            <a:r>
              <a:rPr lang="cs-CZ" sz="1600" dirty="0" smtClean="0"/>
              <a:t>Jsou vytvořeny diference mezi soubory, nulové jsou vyloučeny, dále je vytvořeno jejich pořadí bez ohledu na znaménko a poté je sečteno pořadí kladných a pořadí záporných rozdílů. Menší z těchto dvou hodnot je srovnána s kritickou hodnotou testu a pokud je menší než kritická hodnota testu, pak zamítáme hypotézu shody obou souborů hodnot. Pro test existuje aproximace na normální rozložení, ale pouze pro velká n&gt;25.</a:t>
            </a:r>
          </a:p>
        </p:txBody>
      </p:sp>
      <p:graphicFrame>
        <p:nvGraphicFramePr>
          <p:cNvPr id="471112" name="Group 72"/>
          <p:cNvGraphicFramePr>
            <a:graphicFrameLocks noGrp="1"/>
          </p:cNvGraphicFramePr>
          <p:nvPr/>
        </p:nvGraphicFramePr>
        <p:xfrm>
          <a:off x="4757738" y="2979738"/>
          <a:ext cx="3630612" cy="3200400"/>
        </p:xfrm>
        <a:graphic>
          <a:graphicData uri="http://schemas.openxmlformats.org/drawingml/2006/table">
            <a:tbl>
              <a:tblPr/>
              <a:tblGrid>
                <a:gridCol w="104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7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Před zásahem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Po zásahu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Změna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Absolutní pořadí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8,1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-0,6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1,5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1,11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0,89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2,6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-1,4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-2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9</a:t>
                      </a:r>
                      <a:endParaRPr kumimoji="0" lang="cs-CZ" sz="2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5364" name="Rectangle 66"/>
          <p:cNvSpPr>
            <a:spLocks noChangeArrowheads="1"/>
          </p:cNvSpPr>
          <p:nvPr/>
        </p:nvSpPr>
        <p:spPr bwMode="auto">
          <a:xfrm>
            <a:off x="0" y="30051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298" name="Object 67"/>
          <p:cNvGraphicFramePr>
            <a:graphicFrameLocks noChangeAspect="1"/>
          </p:cNvGraphicFramePr>
          <p:nvPr/>
        </p:nvGraphicFramePr>
        <p:xfrm>
          <a:off x="539750" y="3500438"/>
          <a:ext cx="360045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197" r:id="rId3" imgW="2438400" imgH="850900" progId="">
                  <p:embed/>
                </p:oleObj>
              </mc:Choice>
              <mc:Fallback>
                <p:oleObj r:id="rId3" imgW="2438400" imgH="850900" progId="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500438"/>
                        <a:ext cx="3600450" cy="1250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3715" name="Rectangle 2"/>
          <p:cNvSpPr>
            <a:spLocks noGrp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mtClean="0"/>
              <a:t>Wilcoxonův test – příklad I</a:t>
            </a:r>
          </a:p>
        </p:txBody>
      </p:sp>
      <p:graphicFrame>
        <p:nvGraphicFramePr>
          <p:cNvPr id="472149" name="Group 85"/>
          <p:cNvGraphicFramePr>
            <a:graphicFrameLocks noGrp="1"/>
          </p:cNvGraphicFramePr>
          <p:nvPr/>
        </p:nvGraphicFramePr>
        <p:xfrm>
          <a:off x="450850" y="1311275"/>
          <a:ext cx="8153400" cy="2693991"/>
        </p:xfrm>
        <a:graphic>
          <a:graphicData uri="http://schemas.openxmlformats.org/drawingml/2006/table">
            <a:tbl>
              <a:tblPr/>
              <a:tblGrid>
                <a:gridCol w="163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19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0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člověk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diference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pořadí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141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149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143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150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9,5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148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146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3790" name="Text Box 77"/>
          <p:cNvSpPr txBox="1">
            <a:spLocks noChangeArrowheads="1"/>
          </p:cNvSpPr>
          <p:nvPr/>
        </p:nvSpPr>
        <p:spPr bwMode="auto">
          <a:xfrm>
            <a:off x="238125" y="4087813"/>
            <a:ext cx="88392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před podáním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…….parametr krve po podání léku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…… </a:t>
            </a:r>
            <a:r>
              <a:rPr lang="cs-CZ" sz="1400" dirty="0" smtClean="0">
                <a:solidFill>
                  <a:prstClr val="black"/>
                </a:solidFill>
                <a:latin typeface="Symbol" pitchFamily="18" charset="2"/>
                <a:cs typeface="Arial" pitchFamily="34" charset="0"/>
                <a:sym typeface="Symbol"/>
              </a:rPr>
              <a:t></a:t>
            </a:r>
            <a:r>
              <a:rPr lang="cs-CZ" sz="1400" dirty="0" smtClean="0">
                <a:solidFill>
                  <a:prstClr val="black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pořadí kladných rozdílů = 51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…… = 4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 = min(W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;W</a:t>
            </a:r>
            <a:r>
              <a:rPr lang="cs-CZ" sz="14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 = 4</a:t>
            </a:r>
            <a:b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počet párů = n = 10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Pokud je </a:t>
            </a: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cs-CZ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menší než kritická hodnota testu, pak zamítáme hypotézu shody distribučních funkcí obou skupin.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cs-CZ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473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Wilcoxonův test – příklad II</a:t>
            </a:r>
          </a:p>
        </p:txBody>
      </p:sp>
      <p:sp>
        <p:nvSpPr>
          <p:cNvPr id="24474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381000" indent="-381000">
              <a:buFont typeface="Wingdings 2" pitchFamily="18" charset="2"/>
              <a:buNone/>
            </a:pPr>
            <a:r>
              <a:rPr lang="cs-CZ" sz="1900" dirty="0" smtClean="0"/>
              <a:t>Byla testována nová dieta pro laboratorní krysy, při pokusu byl zjišťován její vliv na různých liniích krys, bylo proto zvoleno párové uspořádání kdy krysy v obou dietách jsou spojeny přes svoji linii, tj. na začátku byly dvojice krys stejné linie, jedna z nich byla náhodně přiřazena k dietě, druhá z dvojice pak do druhé diety.</a:t>
            </a:r>
          </a:p>
          <a:p>
            <a:pPr marL="381000" indent="-381000">
              <a:buFont typeface="Wingdings 2" pitchFamily="18" charset="2"/>
              <a:buNone/>
            </a:pPr>
            <a:endParaRPr lang="cs-CZ" sz="1900" dirty="0" smtClean="0"/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nulová hypotéza je, že váha krys není ovlivněna použitou dietou, alternativní, že ovlivnění dietou existuje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spočítáme diference – tyto diference jsou nenormální a proto je vhodné využít </a:t>
            </a:r>
            <a:r>
              <a:rPr lang="cs-CZ" sz="1900" dirty="0" err="1" smtClean="0"/>
              <a:t>neparametrický</a:t>
            </a:r>
            <a:r>
              <a:rPr lang="cs-CZ" sz="1900" dirty="0" smtClean="0"/>
              <a:t> test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Spočítáme sumu pořadí kladných a záporných diferencí, zde je menší suma záporných diferencí – 31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výsledkem výpočtu je p&gt;0,05 a tedy nemáme dostatečné důkazy pro zamítnutí nulové hypotézy, nelze říci, že by nová dieta byla efektivnější než stará</a:t>
            </a:r>
          </a:p>
          <a:p>
            <a:pPr marL="381000" indent="-381000">
              <a:buFontTx/>
              <a:buAutoNum type="arabicPeriod"/>
            </a:pPr>
            <a:r>
              <a:rPr lang="cs-CZ" sz="1900" dirty="0" smtClean="0"/>
              <a:t>pro doplnění výsledků je vhodné zjistit také skutečnou velikost rozdílu hmotností ve skupinách, např. ve formě mediánu</a:t>
            </a:r>
          </a:p>
          <a:p>
            <a:pPr marL="381000" indent="-381000"/>
            <a:endParaRPr lang="cs-CZ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sp>
        <p:nvSpPr>
          <p:cNvPr id="40" name="Zástupný symbol pro obsah 3"/>
          <p:cNvSpPr txBox="1">
            <a:spLocks/>
          </p:cNvSpPr>
          <p:nvPr/>
        </p:nvSpPr>
        <p:spPr>
          <a:xfrm>
            <a:off x="301625" y="1524000"/>
            <a:ext cx="8534400" cy="459898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kumimoji="0" lang="cs-CZ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Testuje shodu reálné distribuce hodnot do n skupin s teoretickou distribucí.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tabLst/>
              <a:defRPr/>
            </a:pPr>
            <a:r>
              <a:rPr lang="cs-CZ" sz="2000" kern="0" dirty="0" smtClean="0">
                <a:latin typeface="+mj-lt"/>
              </a:rPr>
              <a:t>Předpokladem je, že velikost rozdílu mezi očekávaným a skutečným počtem hodnot v každé skupině je náhodně rozdělená → </a:t>
            </a:r>
            <a:r>
              <a:rPr lang="cs-CZ" sz="2000" kern="0" dirty="0" err="1" smtClean="0">
                <a:latin typeface="+mj-lt"/>
              </a:rPr>
              <a:t>multinomické</a:t>
            </a:r>
            <a:r>
              <a:rPr lang="cs-CZ" sz="2000" kern="0" dirty="0" smtClean="0">
                <a:latin typeface="+mj-lt"/>
              </a:rPr>
              <a:t> rozdělení.</a:t>
            </a:r>
          </a:p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2000" kern="0" dirty="0" smtClean="0">
                <a:latin typeface="+mj-lt"/>
              </a:rPr>
              <a:t>Součet druhých mocnin relativních rozdílů očekávaného a skutečného počtu hodnot  má přibližně </a:t>
            </a:r>
            <a:r>
              <a:rPr lang="el-GR" sz="2000" dirty="0" smtClean="0">
                <a:latin typeface="+mj-lt"/>
              </a:rPr>
              <a:t>χ</a:t>
            </a:r>
            <a:r>
              <a:rPr lang="el-GR" sz="2000" baseline="30000" dirty="0" smtClean="0">
                <a:latin typeface="+mj-lt"/>
              </a:rPr>
              <a:t>2</a:t>
            </a:r>
            <a:r>
              <a:rPr lang="cs-CZ" sz="2000" dirty="0" smtClean="0">
                <a:latin typeface="+mj-lt"/>
              </a:rPr>
              <a:t>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48" name="Obrázek 47" descr="ch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2972950"/>
            <a:ext cx="4896544" cy="3264362"/>
          </a:xfrm>
          <a:prstGeom prst="rect">
            <a:avLst/>
          </a:prstGeom>
        </p:spPr>
      </p:pic>
      <p:sp>
        <p:nvSpPr>
          <p:cNvPr id="50" name="Zástupný symbol pro obsah 3"/>
          <p:cNvSpPr txBox="1">
            <a:spLocks/>
          </p:cNvSpPr>
          <p:nvPr/>
        </p:nvSpPr>
        <p:spPr>
          <a:xfrm>
            <a:off x="323528" y="3438524"/>
            <a:ext cx="3672408" cy="4598988"/>
          </a:xfrm>
          <a:prstGeom prst="rect">
            <a:avLst/>
          </a:prstGeom>
        </p:spPr>
        <p:txBody>
          <a:bodyPr/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el-GR" sz="2000" dirty="0" smtClean="0">
                <a:latin typeface="+mj-lt"/>
              </a:rPr>
              <a:t>χ</a:t>
            </a:r>
            <a:r>
              <a:rPr lang="el-GR" sz="2000" baseline="30000" dirty="0" smtClean="0">
                <a:latin typeface="+mj-lt"/>
              </a:rPr>
              <a:t>2</a:t>
            </a:r>
            <a:r>
              <a:rPr lang="cs-CZ" sz="2000" dirty="0" smtClean="0">
                <a:latin typeface="+mj-lt"/>
              </a:rPr>
              <a:t> rozdělení pro kladné hodnoty (suma čtverců) se liší podle počtu stupňů volnosti </a:t>
            </a:r>
            <a:r>
              <a:rPr lang="cs-CZ" sz="2000" i="1" dirty="0" smtClean="0">
                <a:latin typeface="+mj-lt"/>
              </a:rPr>
              <a:t>k</a:t>
            </a:r>
            <a:r>
              <a:rPr lang="cs-CZ" sz="2000" dirty="0" smtClean="0">
                <a:latin typeface="+mj-lt"/>
              </a:rPr>
              <a:t> (počtu skupin) - se zvyšujícím se </a:t>
            </a:r>
            <a:r>
              <a:rPr lang="cs-CZ" sz="2000" i="1" dirty="0" smtClean="0">
                <a:latin typeface="+mj-lt"/>
              </a:rPr>
              <a:t>k</a:t>
            </a:r>
            <a:r>
              <a:rPr lang="cs-CZ" sz="2000" dirty="0" smtClean="0">
                <a:latin typeface="+mj-lt"/>
              </a:rPr>
              <a:t> přechází v normální rozdělení.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51" name="Object 4"/>
          <p:cNvGraphicFramePr>
            <a:graphicFrameLocks noChangeAspect="1"/>
          </p:cNvGraphicFramePr>
          <p:nvPr/>
        </p:nvGraphicFramePr>
        <p:xfrm>
          <a:off x="284088" y="5403701"/>
          <a:ext cx="6270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1" name="Rovnice" r:id="rId5" imgW="393480" imgH="342720" progId="Equation.3">
                  <p:embed/>
                </p:oleObj>
              </mc:Choice>
              <mc:Fallback>
                <p:oleObj name="Rovnice" r:id="rId5" imgW="393480" imgH="342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088" y="5403701"/>
                        <a:ext cx="627063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Text Box 5"/>
          <p:cNvSpPr txBox="1">
            <a:spLocks noChangeArrowheads="1"/>
          </p:cNvSpPr>
          <p:nvPr/>
        </p:nvSpPr>
        <p:spPr bwMode="auto">
          <a:xfrm>
            <a:off x="1547664" y="52292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3" name="Text Box 6"/>
          <p:cNvSpPr txBox="1">
            <a:spLocks noChangeArrowheads="1"/>
          </p:cNvSpPr>
          <p:nvPr/>
        </p:nvSpPr>
        <p:spPr bwMode="auto">
          <a:xfrm>
            <a:off x="2699792" y="52292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1547664" y="58769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55" name="Text Box 8"/>
          <p:cNvSpPr txBox="1">
            <a:spLocks noChangeArrowheads="1"/>
          </p:cNvSpPr>
          <p:nvPr/>
        </p:nvSpPr>
        <p:spPr bwMode="auto">
          <a:xfrm>
            <a:off x="810816" y="5546601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3635896" y="5013176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57" name="Line 22"/>
          <p:cNvSpPr>
            <a:spLocks noChangeShapeType="1"/>
          </p:cNvSpPr>
          <p:nvPr/>
        </p:nvSpPr>
        <p:spPr bwMode="auto">
          <a:xfrm flipV="1">
            <a:off x="1511052" y="5874618"/>
            <a:ext cx="2484884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AutoShape 23"/>
          <p:cNvSpPr>
            <a:spLocks/>
          </p:cNvSpPr>
          <p:nvPr/>
        </p:nvSpPr>
        <p:spPr bwMode="auto">
          <a:xfrm>
            <a:off x="1554014" y="51815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AutoShape 24"/>
          <p:cNvSpPr>
            <a:spLocks/>
          </p:cNvSpPr>
          <p:nvPr/>
        </p:nvSpPr>
        <p:spPr bwMode="auto">
          <a:xfrm>
            <a:off x="3635896" y="51815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2555776" y="52546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1043608" y="5370562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  <a:endParaRPr lang="cs-CZ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084168" y="3645024"/>
            <a:ext cx="2304256" cy="93610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n=1</a:t>
            </a:r>
          </a:p>
          <a:p>
            <a:r>
              <a:rPr lang="cs-CZ" dirty="0" smtClean="0">
                <a:solidFill>
                  <a:srgbClr val="E02202"/>
                </a:solidFill>
              </a:rPr>
              <a:t>n=2</a:t>
            </a:r>
          </a:p>
          <a:p>
            <a:r>
              <a:rPr lang="cs-CZ" dirty="0" smtClean="0">
                <a:solidFill>
                  <a:srgbClr val="990033"/>
                </a:solidFill>
              </a:rPr>
              <a:t>n=4</a:t>
            </a:r>
            <a:endParaRPr lang="cs-CZ" dirty="0" smtClean="0"/>
          </a:p>
          <a:p>
            <a:r>
              <a:rPr lang="cs-CZ" dirty="0" smtClean="0">
                <a:solidFill>
                  <a:srgbClr val="AA385B"/>
                </a:solidFill>
              </a:rPr>
              <a:t>n=6</a:t>
            </a:r>
          </a:p>
          <a:p>
            <a:r>
              <a:rPr lang="cs-CZ" dirty="0" smtClean="0">
                <a:solidFill>
                  <a:srgbClr val="86379B"/>
                </a:solidFill>
              </a:rPr>
              <a:t>n=12</a:t>
            </a:r>
          </a:p>
          <a:p>
            <a:r>
              <a:rPr lang="cs-CZ" dirty="0" smtClean="0">
                <a:solidFill>
                  <a:srgbClr val="40319B"/>
                </a:solidFill>
              </a:rPr>
              <a:t>n=20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10583</TotalTime>
  <Words>1093</Words>
  <Application>Microsoft Office PowerPoint</Application>
  <PresentationFormat>Předvádění na obrazovce (4:3)</PresentationFormat>
  <Paragraphs>421</Paragraphs>
  <Slides>13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5" baseType="lpstr">
      <vt:lpstr>Arial</vt:lpstr>
      <vt:lpstr>Arial Black</vt:lpstr>
      <vt:lpstr>Arial Unicode MS</vt:lpstr>
      <vt:lpstr>Calibri</vt:lpstr>
      <vt:lpstr>Symbol</vt:lpstr>
      <vt:lpstr>Times New Roman</vt:lpstr>
      <vt:lpstr>Wingdings</vt:lpstr>
      <vt:lpstr>Wingdings 2</vt:lpstr>
      <vt:lpstr>Administrativní</vt:lpstr>
      <vt:lpstr>2_Administrativní</vt:lpstr>
      <vt:lpstr>7_Administrativní</vt:lpstr>
      <vt:lpstr>Rovnice</vt:lpstr>
      <vt:lpstr>10. Neparametrické testy</vt:lpstr>
      <vt:lpstr>Shrnutí statistických testů</vt:lpstr>
      <vt:lpstr>Shrnutí statistických testů</vt:lpstr>
      <vt:lpstr>Mann-Whitneyův U test</vt:lpstr>
      <vt:lpstr>Mann-Whitneyův U test</vt:lpstr>
      <vt:lpstr>Neparametrická obdoba párového t-testu</vt:lpstr>
      <vt:lpstr>Wilcoxonův test – příklad I</vt:lpstr>
      <vt:lpstr>Wilcoxonův test – příklad II</vt:lpstr>
      <vt:lpstr>Test dobré shody - základní teorie</vt:lpstr>
      <vt:lpstr>Test dobré shody - základní teorie</vt:lpstr>
      <vt:lpstr>Očekávané četnosti</vt:lpstr>
      <vt:lpstr>Test dobré shody - základní teorie</vt:lpstr>
      <vt:lpstr>Znaménkový test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707</cp:revision>
  <dcterms:created xsi:type="dcterms:W3CDTF">2008-06-20T05:41:33Z</dcterms:created>
  <dcterms:modified xsi:type="dcterms:W3CDTF">2019-11-11T12:50:35Z</dcterms:modified>
</cp:coreProperties>
</file>