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2"/>
  </p:sldMasterIdLst>
  <p:notesMasterIdLst>
    <p:notesMasterId r:id="rId34"/>
  </p:notesMasterIdLst>
  <p:handoutMasterIdLst>
    <p:handoutMasterId r:id="rId35"/>
  </p:handoutMasterIdLst>
  <p:sldIdLst>
    <p:sldId id="256" r:id="rId3"/>
    <p:sldId id="257" r:id="rId4"/>
    <p:sldId id="259" r:id="rId5"/>
    <p:sldId id="258" r:id="rId6"/>
    <p:sldId id="260" r:id="rId7"/>
    <p:sldId id="261" r:id="rId8"/>
    <p:sldId id="285" r:id="rId9"/>
    <p:sldId id="262" r:id="rId10"/>
    <p:sldId id="264" r:id="rId11"/>
    <p:sldId id="263" r:id="rId12"/>
    <p:sldId id="265" r:id="rId13"/>
    <p:sldId id="286" r:id="rId14"/>
    <p:sldId id="266" r:id="rId15"/>
    <p:sldId id="267" r:id="rId16"/>
    <p:sldId id="268" r:id="rId17"/>
    <p:sldId id="269" r:id="rId18"/>
    <p:sldId id="271" r:id="rId19"/>
    <p:sldId id="272" r:id="rId20"/>
    <p:sldId id="270" r:id="rId21"/>
    <p:sldId id="275" r:id="rId22"/>
    <p:sldId id="274" r:id="rId23"/>
    <p:sldId id="273" r:id="rId24"/>
    <p:sldId id="281" r:id="rId25"/>
    <p:sldId id="282" r:id="rId26"/>
    <p:sldId id="283" r:id="rId27"/>
    <p:sldId id="276" r:id="rId28"/>
    <p:sldId id="277" r:id="rId29"/>
    <p:sldId id="280" r:id="rId30"/>
    <p:sldId id="279" r:id="rId31"/>
    <p:sldId id="278" r:id="rId32"/>
    <p:sldId id="28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/>
  </p:normalViewPr>
  <p:slideViewPr>
    <p:cSldViewPr>
      <p:cViewPr>
        <p:scale>
          <a:sx n="100" d="100"/>
          <a:sy n="100" d="100"/>
        </p:scale>
        <p:origin x="-1944" y="-414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4/27/2020</a:t>
            </a:fld>
            <a:endParaRPr lang="en-US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63520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4/27/2020</a:t>
            </a:fld>
            <a:endParaRPr lang="en-US" smtClean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0256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2 sloupce tex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4/27/2020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5C14FD69-4A85-4715-A222-ABB225B63BC6}" type="datetimeFigureOut">
              <a:rPr lang="en-US" smtClean="0"/>
              <a:pPr/>
              <a:t>4/27/2020</a:t>
            </a:fld>
            <a:endParaRPr lang="en-US" sz="1000" dirty="0" smtClean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 algn="ctr"/>
            <a:endParaRPr lang="en-US" sz="1000" smtClean="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7" Type="http://schemas.openxmlformats.org/officeDocument/2006/relationships/image" Target="../media/image7.png"/><Relationship Id="rId2" Type="http://schemas.microsoft.com/office/2007/relationships/media" Target="../media/media20.wav"/><Relationship Id="rId1" Type="http://schemas.openxmlformats.org/officeDocument/2006/relationships/tags" Target="../tags/tag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1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2" Type="http://schemas.microsoft.com/office/2007/relationships/media" Target="../media/media25.wav"/><Relationship Id="rId1" Type="http://schemas.openxmlformats.org/officeDocument/2006/relationships/tags" Target="../tags/tag1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2" Type="http://schemas.microsoft.com/office/2007/relationships/media" Target="../media/media26.wav"/><Relationship Id="rId1" Type="http://schemas.openxmlformats.org/officeDocument/2006/relationships/tags" Target="../tags/tag1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av"/><Relationship Id="rId2" Type="http://schemas.microsoft.com/office/2007/relationships/media" Target="../media/media29.wav"/><Relationship Id="rId1" Type="http://schemas.openxmlformats.org/officeDocument/2006/relationships/tags" Target="../tags/tag19.xml"/><Relationship Id="rId6" Type="http://schemas.openxmlformats.org/officeDocument/2006/relationships/image" Target="../media/image7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av"/><Relationship Id="rId2" Type="http://schemas.microsoft.com/office/2007/relationships/media" Target="../media/media30.wav"/><Relationship Id="rId1" Type="http://schemas.openxmlformats.org/officeDocument/2006/relationships/tags" Target="../tags/tag20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7.pn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Tomáš Novotný</a:t>
            </a:r>
          </a:p>
          <a:p>
            <a:r>
              <a:rPr lang="cs-CZ" dirty="0" smtClean="0"/>
              <a:t>II. chirurgická klinika LF MU a FN u sv. Anny</a:t>
            </a:r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Acute peripheral arterial occlusion</a:t>
            </a:r>
            <a:endParaRPr lang="en-US" dirty="0"/>
          </a:p>
        </p:txBody>
      </p:sp>
      <p:pic>
        <p:nvPicPr>
          <p:cNvPr id="54" name="Zvuk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46"/>
    </mc:Choice>
    <mc:Fallback xmlns="">
      <p:transition spd="slow" advTm="70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Acute Limb Ischemia</a:t>
            </a:r>
            <a:endParaRPr lang="en-US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476735"/>
              </p:ext>
            </p:extLst>
          </p:nvPr>
        </p:nvGraphicFramePr>
        <p:xfrm>
          <a:off x="539553" y="1783356"/>
          <a:ext cx="8064894" cy="4525964"/>
        </p:xfrm>
        <a:graphic>
          <a:graphicData uri="http://schemas.openxmlformats.org/drawingml/2006/table">
            <a:tbl>
              <a:tblPr/>
              <a:tblGrid>
                <a:gridCol w="1344149"/>
                <a:gridCol w="1536170"/>
                <a:gridCol w="1368152"/>
                <a:gridCol w="1512168"/>
                <a:gridCol w="1152128"/>
                <a:gridCol w="1152127"/>
              </a:tblGrid>
              <a:tr h="282873"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Category</a:t>
                      </a:r>
                      <a:r>
                        <a:rPr lang="cs-CZ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 / </a:t>
                      </a:r>
                      <a:r>
                        <a:rPr lang="cs-CZ" sz="1400" b="1" noProof="0" dirty="0" err="1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class</a:t>
                      </a:r>
                      <a:endParaRPr lang="en-US" sz="1400" b="1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A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Description / Prognosis</a:t>
                      </a:r>
                      <a:endParaRPr lang="en-US" sz="1400" b="1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A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FINDINGS</a:t>
                      </a: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cs-CZ" sz="1400" b="1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DOPPLER SIGNALS</a:t>
                      </a: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0410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Sensory Loss</a:t>
                      </a:r>
                      <a:endParaRPr lang="en-US" sz="1400" b="1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Muscle Weakness</a:t>
                      </a:r>
                      <a:endParaRPr lang="en-US" sz="1400" b="1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Arterial</a:t>
                      </a:r>
                      <a:endParaRPr lang="en-US" sz="1400" b="1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Venous</a:t>
                      </a:r>
                      <a:endParaRPr lang="en-US" sz="1400" b="1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A1"/>
                    </a:solidFill>
                  </a:tcPr>
                </a:tc>
              </a:tr>
              <a:tr h="64656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I. </a:t>
                      </a:r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Viable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Not immediately threatened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None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None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Audible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Audible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</a:tr>
              <a:tr h="40410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II. </a:t>
                      </a:r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Threatened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</a:tr>
              <a:tr h="64656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a. </a:t>
                      </a:r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Marginally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Salvageable if promptly treated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Minimal (toes) or none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None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Inaudible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Audible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</a:tr>
              <a:tr h="101026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b. </a:t>
                      </a:r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Immediately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Salvageable with immediate revascularization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More than toes, associated with rest pain</a:t>
                      </a: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Mild, moderate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Inaudible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Audible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</a:tr>
              <a:tr h="113149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III. </a:t>
                      </a:r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Irreversible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Major tissue loss or permanent nerve damage inevitable</a:t>
                      </a: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Profound, anesthetic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Profound, paralysis (rigor)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Inaudible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0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Inaudible</a:t>
                      </a:r>
                      <a:endParaRPr lang="en-US" sz="1400" b="0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40410" marR="40410" marT="20205" marB="20205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</a:tr>
            </a:tbl>
          </a:graphicData>
        </a:graphic>
      </p:graphicFrame>
      <p:pic>
        <p:nvPicPr>
          <p:cNvPr id="25" name="Zvu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7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13"/>
    </mc:Choice>
    <mc:Fallback xmlns="">
      <p:transition spd="slow" advTm="87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anatomical location of </a:t>
            </a:r>
            <a:r>
              <a:rPr lang="en-US" dirty="0" smtClean="0"/>
              <a:t>arterial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occlusion</a:t>
            </a:r>
          </a:p>
          <a:p>
            <a:pPr lvl="1"/>
            <a:r>
              <a:rPr lang="en-US" dirty="0" smtClean="0"/>
              <a:t>aortic occlusion</a:t>
            </a:r>
          </a:p>
          <a:p>
            <a:pPr lvl="1"/>
            <a:r>
              <a:rPr lang="en-US" dirty="0" smtClean="0"/>
              <a:t>iliac occlusion</a:t>
            </a:r>
          </a:p>
          <a:p>
            <a:pPr lvl="1"/>
            <a:r>
              <a:rPr lang="en-US" dirty="0" smtClean="0"/>
              <a:t>femoropopliteal occlusion</a:t>
            </a:r>
          </a:p>
          <a:p>
            <a:pPr lvl="1"/>
            <a:r>
              <a:rPr lang="en-US" dirty="0" smtClean="0"/>
              <a:t>popliteal and infrapopliteal occlusion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 may be valuable 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may be no time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632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02"/>
    </mc:Choice>
    <mc:Fallback xmlns="">
      <p:transition spd="slow" advTm="37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Aortic occlusion</a:t>
            </a:r>
            <a:endParaRPr lang="en-US" dirty="0"/>
          </a:p>
        </p:txBody>
      </p:sp>
      <p:pic>
        <p:nvPicPr>
          <p:cNvPr id="2049" name="Picture 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319284" y="2266949"/>
            <a:ext cx="8505433" cy="325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3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17"/>
    </mc:Choice>
    <mc:Fallback xmlns="">
      <p:transition spd="slow" advTm="33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Computed Tomographic (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</a:t>
            </a:r>
            <a:r>
              <a:rPr lang="en-US" dirty="0" smtClean="0"/>
              <a:t>)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Angiography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usually available 24/7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investigation of choice </a:t>
            </a:r>
            <a:r>
              <a:rPr lang="en-US" dirty="0" smtClean="0"/>
              <a:t>for acute arterial ischemia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 - imaging</a:t>
            </a:r>
            <a:endParaRPr lang="en-US" dirty="0"/>
          </a:p>
        </p:txBody>
      </p:sp>
      <p:pic>
        <p:nvPicPr>
          <p:cNvPr id="5" name="Picture 3" descr="R:\DistCOVID\pics\CT_ok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844823"/>
            <a:ext cx="4176464" cy="391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003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64"/>
    </mc:Choice>
    <mc:Fallback xmlns="">
      <p:transition spd="slow" advTm="29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Duplex ultrasonography</a:t>
            </a:r>
          </a:p>
          <a:p>
            <a:pPr lvl="1"/>
            <a:r>
              <a:rPr lang="en-US" dirty="0" smtClean="0"/>
              <a:t>availability?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Digital subtraction angiography</a:t>
            </a:r>
          </a:p>
          <a:p>
            <a:pPr lvl="1"/>
            <a:r>
              <a:rPr lang="en-US" dirty="0" smtClean="0"/>
              <a:t>less accessible than CT angiography</a:t>
            </a:r>
          </a:p>
          <a:p>
            <a:pPr lvl="1"/>
            <a:r>
              <a:rPr lang="en-US" dirty="0" smtClean="0"/>
              <a:t>best choice when an endovascular solution to the arterial occlusion is likely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Magnetic resonance angiography</a:t>
            </a:r>
            <a:r>
              <a:rPr lang="cs-CZ" dirty="0" smtClean="0"/>
              <a:t> (MRA)</a:t>
            </a:r>
            <a:endParaRPr lang="en-US" dirty="0" smtClean="0"/>
          </a:p>
          <a:p>
            <a:pPr lvl="1"/>
            <a:r>
              <a:rPr lang="en-US" dirty="0" smtClean="0"/>
              <a:t>not suitable</a:t>
            </a:r>
          </a:p>
          <a:p>
            <a:pPr lvl="1"/>
            <a:r>
              <a:rPr lang="en-US" dirty="0" smtClean="0"/>
              <a:t>usually not available at off hours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 - imaging</a:t>
            </a:r>
            <a:endParaRPr lang="en-US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792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95"/>
    </mc:Choice>
    <mc:Fallback xmlns="">
      <p:transition spd="slow" advTm="78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Anticoagulation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immediate anticoagulation </a:t>
            </a:r>
            <a:r>
              <a:rPr lang="en-US" dirty="0" smtClean="0"/>
              <a:t>with intravenous calcium heparin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stabilize the condition of the leg</a:t>
            </a:r>
          </a:p>
          <a:p>
            <a:pPr lvl="1"/>
            <a:r>
              <a:rPr lang="en-US" dirty="0" smtClean="0"/>
              <a:t>the potential for immediate reversal with protamine makes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calcium heparin the drug of choice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Ancillary supportive measures</a:t>
            </a:r>
          </a:p>
          <a:p>
            <a:pPr lvl="1"/>
            <a:r>
              <a:rPr lang="en-US" dirty="0" smtClean="0"/>
              <a:t>oxygen delivered by facemask</a:t>
            </a:r>
          </a:p>
          <a:p>
            <a:pPr lvl="1"/>
            <a:r>
              <a:rPr lang="en-US" dirty="0" smtClean="0"/>
              <a:t>intravenous fluid administration</a:t>
            </a:r>
          </a:p>
          <a:p>
            <a:pPr lvl="1"/>
            <a:r>
              <a:rPr lang="en-US" dirty="0" smtClean="0"/>
              <a:t>analgesia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management</a:t>
            </a:r>
            <a:endParaRPr lang="en-US" dirty="0"/>
          </a:p>
        </p:txBody>
      </p:sp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90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05"/>
    </mc:Choice>
    <mc:Fallback xmlns="">
      <p:transition spd="slow" advTm="97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Anticoagulation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Operative intervention</a:t>
            </a:r>
          </a:p>
          <a:p>
            <a:pPr lvl="1"/>
            <a:r>
              <a:rPr lang="en-US" dirty="0" smtClean="0"/>
              <a:t>embolectomy or thrombectomy using Fogarty catheters</a:t>
            </a:r>
          </a:p>
          <a:p>
            <a:pPr lvl="1"/>
            <a:r>
              <a:rPr lang="en-US" dirty="0" smtClean="0"/>
              <a:t>vascular reconstruction </a:t>
            </a:r>
            <a:r>
              <a:rPr lang="cs-CZ" dirty="0" smtClean="0"/>
              <a:t>(</a:t>
            </a:r>
            <a:r>
              <a:rPr lang="en-US" dirty="0" smtClean="0"/>
              <a:t>bypass</a:t>
            </a:r>
            <a:r>
              <a:rPr lang="cs-CZ" dirty="0" smtClean="0"/>
              <a:t>, </a:t>
            </a:r>
            <a:r>
              <a:rPr lang="en-US" dirty="0" smtClean="0"/>
              <a:t>endarterectomy</a:t>
            </a:r>
            <a:r>
              <a:rPr lang="cs-CZ" dirty="0" smtClean="0"/>
              <a:t>, </a:t>
            </a:r>
            <a:r>
              <a:rPr lang="en-US" dirty="0" smtClean="0"/>
              <a:t>patch angioplasty</a:t>
            </a:r>
            <a:r>
              <a:rPr lang="cs-CZ" dirty="0" smtClean="0"/>
              <a:t>)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Endovascular intervention</a:t>
            </a:r>
          </a:p>
          <a:p>
            <a:pPr lvl="1"/>
            <a:r>
              <a:rPr lang="en-US" dirty="0" smtClean="0"/>
              <a:t>percutaneous intra-arterial thrombolysis</a:t>
            </a:r>
          </a:p>
          <a:p>
            <a:pPr lvl="1"/>
            <a:r>
              <a:rPr lang="en-US" dirty="0" smtClean="0"/>
              <a:t>mechanical thrombectomy / aspiration embolectomy</a:t>
            </a:r>
          </a:p>
          <a:p>
            <a:pPr lvl="1"/>
            <a:endParaRPr lang="en-US" dirty="0" smtClean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5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46"/>
    </mc:Choice>
    <mc:Fallback xmlns="">
      <p:transition spd="slow" advTm="119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Category I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therapy</a:t>
            </a:r>
          </a:p>
          <a:p>
            <a:pPr lvl="1"/>
            <a:r>
              <a:rPr lang="en-US" dirty="0" smtClean="0"/>
              <a:t>elective revascularization (optional)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Category </a:t>
            </a:r>
            <a:r>
              <a:rPr lang="en-US" dirty="0" err="1" smtClean="0"/>
              <a:t>IIa</a:t>
            </a:r>
            <a:endParaRPr lang="en-US" dirty="0" smtClean="0"/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immediate revascularization not necessary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endovascular or surgical options may be considered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/>
              <a:t>Category </a:t>
            </a:r>
            <a:r>
              <a:rPr lang="en-US" dirty="0" err="1"/>
              <a:t>IIb</a:t>
            </a:r>
            <a:r>
              <a:rPr lang="en-US" dirty="0"/>
              <a:t> (sensory and motor deficit)</a:t>
            </a:r>
          </a:p>
          <a:p>
            <a:pPr lvl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immediate revascularization is necessary</a:t>
            </a:r>
          </a:p>
          <a:p>
            <a:pPr lvl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surgical revascularization is generally preferred</a:t>
            </a:r>
          </a:p>
          <a:p>
            <a:pPr lvl="1"/>
            <a:r>
              <a:rPr lang="en-US" dirty="0"/>
              <a:t>endovascular options may be </a:t>
            </a:r>
            <a:r>
              <a:rPr lang="en-US" dirty="0" smtClean="0"/>
              <a:t>considered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selection</a:t>
            </a:r>
            <a:endParaRPr lang="en-US" dirty="0"/>
          </a:p>
        </p:txBody>
      </p:sp>
      <p:pic>
        <p:nvPicPr>
          <p:cNvPr id="11" name="Zvu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406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78"/>
    </mc:Choice>
    <mc:Fallback xmlns="">
      <p:transition spd="slow" advTm="80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Category III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 amputation should be considered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selection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9752" y="2636912"/>
            <a:ext cx="2704496" cy="36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 err="1" smtClean="0"/>
              <a:t>Ruhterford‘s</a:t>
            </a:r>
            <a:r>
              <a:rPr lang="cs-CZ" sz="800" dirty="0" smtClean="0"/>
              <a:t> </a:t>
            </a:r>
            <a:r>
              <a:rPr lang="cs-CZ" sz="800" dirty="0" err="1" smtClean="0"/>
              <a:t>Vascular</a:t>
            </a:r>
            <a:r>
              <a:rPr lang="cs-CZ" sz="800" dirty="0" smtClean="0"/>
              <a:t> </a:t>
            </a:r>
            <a:r>
              <a:rPr lang="cs-CZ" sz="800" dirty="0" err="1" smtClean="0"/>
              <a:t>Surgery</a:t>
            </a:r>
            <a:r>
              <a:rPr lang="cs-CZ" sz="800" dirty="0" smtClean="0"/>
              <a:t> 8th </a:t>
            </a:r>
            <a:r>
              <a:rPr lang="cs-CZ" sz="800" dirty="0" err="1" smtClean="0"/>
              <a:t>Edition</a:t>
            </a:r>
            <a:endParaRPr lang="cs-CZ" sz="800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3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29"/>
    </mc:Choice>
    <mc:Fallback xmlns="">
      <p:transition spd="slow" advTm="19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Embolectomy or thrombectomy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balloon catheters are passed proximally and distally until no visible thrombus is removed and a pulse or backflow is established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completion angiography is important to evaluate the effectiveness of thrombus removal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Operative intervention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886828"/>
            <a:ext cx="4032448" cy="399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 err="1" smtClean="0"/>
              <a:t>Ruhterford‘s</a:t>
            </a:r>
            <a:r>
              <a:rPr lang="cs-CZ" sz="800" dirty="0" smtClean="0"/>
              <a:t> </a:t>
            </a:r>
            <a:r>
              <a:rPr lang="cs-CZ" sz="800" dirty="0" err="1" smtClean="0"/>
              <a:t>Vascular</a:t>
            </a:r>
            <a:r>
              <a:rPr lang="cs-CZ" sz="800" dirty="0" smtClean="0"/>
              <a:t> </a:t>
            </a:r>
            <a:r>
              <a:rPr lang="cs-CZ" sz="800" dirty="0" err="1" smtClean="0"/>
              <a:t>Surgery</a:t>
            </a:r>
            <a:r>
              <a:rPr lang="cs-CZ" sz="800" dirty="0" smtClean="0"/>
              <a:t> 8th </a:t>
            </a:r>
            <a:r>
              <a:rPr lang="cs-CZ" sz="800" dirty="0" err="1" smtClean="0"/>
              <a:t>Edition</a:t>
            </a:r>
            <a:endParaRPr lang="cs-CZ" sz="800" dirty="0"/>
          </a:p>
        </p:txBody>
      </p:sp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60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36"/>
    </mc:Choice>
    <mc:Fallback xmlns="">
      <p:transition spd="slow" advTm="65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result of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sudden deterioration in the arterial blood supply</a:t>
            </a:r>
            <a:endParaRPr lang="cs-CZ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 smtClean="0"/>
          </a:p>
          <a:p>
            <a:r>
              <a:rPr lang="en-US" dirty="0" smtClean="0"/>
              <a:t>Causes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arterial embolism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arterial thrombosis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other causes</a:t>
            </a:r>
          </a:p>
          <a:p>
            <a:pPr lvl="2"/>
            <a:r>
              <a:rPr lang="en-US" dirty="0" smtClean="0"/>
              <a:t>trauma</a:t>
            </a:r>
          </a:p>
          <a:p>
            <a:pPr lvl="2"/>
            <a:r>
              <a:rPr lang="en-US" dirty="0" smtClean="0"/>
              <a:t>iatrogenic causes</a:t>
            </a:r>
          </a:p>
          <a:p>
            <a:pPr lvl="2"/>
            <a:r>
              <a:rPr lang="en-US" dirty="0" smtClean="0"/>
              <a:t>occlusion of a vascular reconstruction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ischemia</a:t>
            </a:r>
            <a:endParaRPr lang="en-US" dirty="0"/>
          </a:p>
        </p:txBody>
      </p:sp>
      <p:pic>
        <p:nvPicPr>
          <p:cNvPr id="16" name="Zvuk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50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14"/>
    </mc:Choice>
    <mc:Fallback xmlns="">
      <p:transition spd="slow" advTm="34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5626966" cy="4525963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Bypass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en-US" dirty="0" smtClean="0"/>
              <a:t>Endarterectomy and patch plasty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Operative intervention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3412070"/>
            <a:ext cx="2534974" cy="304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2117" y="1620048"/>
            <a:ext cx="5056307" cy="164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 err="1" smtClean="0"/>
              <a:t>Ruhterford‘s</a:t>
            </a:r>
            <a:r>
              <a:rPr lang="cs-CZ" sz="800" dirty="0" smtClean="0"/>
              <a:t> </a:t>
            </a:r>
            <a:r>
              <a:rPr lang="cs-CZ" sz="800" dirty="0" err="1" smtClean="0"/>
              <a:t>Vascular</a:t>
            </a:r>
            <a:r>
              <a:rPr lang="cs-CZ" sz="800" dirty="0" smtClean="0"/>
              <a:t> </a:t>
            </a:r>
            <a:r>
              <a:rPr lang="cs-CZ" sz="800" dirty="0" err="1" smtClean="0"/>
              <a:t>Surgery</a:t>
            </a:r>
            <a:r>
              <a:rPr lang="cs-CZ" sz="800" dirty="0" smtClean="0"/>
              <a:t> 8th </a:t>
            </a:r>
            <a:r>
              <a:rPr lang="cs-CZ" sz="800" dirty="0" err="1" smtClean="0"/>
              <a:t>Edition</a:t>
            </a:r>
            <a:endParaRPr lang="cs-CZ" sz="800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71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62"/>
    </mc:Choice>
    <mc:Fallback xmlns="">
      <p:transition spd="slow" advTm="74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Catheter-directed thrombolysis</a:t>
            </a:r>
          </a:p>
          <a:p>
            <a:pPr lvl="1"/>
            <a:r>
              <a:rPr lang="en-US" b="1" dirty="0" smtClean="0"/>
              <a:t>tissue plasminogen activators </a:t>
            </a:r>
            <a:r>
              <a:rPr lang="en-US" dirty="0" smtClean="0"/>
              <a:t>are used (e.g. Actilyse)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Endovascular treatment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596" y="2852936"/>
            <a:ext cx="7272808" cy="303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 err="1" smtClean="0"/>
              <a:t>Ruhterford‘s</a:t>
            </a:r>
            <a:r>
              <a:rPr lang="cs-CZ" sz="800" dirty="0" smtClean="0"/>
              <a:t> </a:t>
            </a:r>
            <a:r>
              <a:rPr lang="cs-CZ" sz="800" dirty="0" err="1" smtClean="0"/>
              <a:t>Vascular</a:t>
            </a:r>
            <a:r>
              <a:rPr lang="cs-CZ" sz="800" dirty="0" smtClean="0"/>
              <a:t> </a:t>
            </a:r>
            <a:r>
              <a:rPr lang="cs-CZ" sz="800" dirty="0" err="1" smtClean="0"/>
              <a:t>Surgery</a:t>
            </a:r>
            <a:r>
              <a:rPr lang="cs-CZ" sz="800" dirty="0" smtClean="0"/>
              <a:t> 8th </a:t>
            </a:r>
            <a:r>
              <a:rPr lang="cs-CZ" sz="800" dirty="0" err="1" smtClean="0"/>
              <a:t>Edition</a:t>
            </a:r>
            <a:endParaRPr lang="cs-CZ" sz="800" dirty="0"/>
          </a:p>
        </p:txBody>
      </p:sp>
      <p:pic>
        <p:nvPicPr>
          <p:cNvPr id="15" name="Zvu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1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23"/>
    </mc:Choice>
    <mc:Fallback xmlns="">
      <p:transition spd="slow" advTm="36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Percutaneous mechanical thrombectomy</a:t>
            </a:r>
          </a:p>
          <a:p>
            <a:pPr lvl="1"/>
            <a:r>
              <a:rPr lang="en-US" dirty="0" smtClean="0"/>
              <a:t>devices</a:t>
            </a:r>
          </a:p>
          <a:p>
            <a:pPr lvl="2"/>
            <a:r>
              <a:rPr lang="en-US" dirty="0" smtClean="0"/>
              <a:t>hydrodynamic</a:t>
            </a:r>
          </a:p>
          <a:p>
            <a:pPr lvl="2"/>
            <a:r>
              <a:rPr lang="en-US" dirty="0" smtClean="0"/>
              <a:t>rotational</a:t>
            </a:r>
          </a:p>
          <a:p>
            <a:pPr lvl="2"/>
            <a:r>
              <a:rPr lang="en-US" dirty="0" smtClean="0"/>
              <a:t>aspiration thrombectomy catheters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Endovascular treatment</a:t>
            </a:r>
            <a:endParaRPr lang="en-US" dirty="0"/>
          </a:p>
        </p:txBody>
      </p:sp>
      <p:pic>
        <p:nvPicPr>
          <p:cNvPr id="2052" name="Picture 4" descr="EPOS™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3717032"/>
            <a:ext cx="5349255" cy="276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/>
              <a:t>https://epos.myesr.org/esr/viewing/index.php?module=viewing_poster&amp;pi=138573</a:t>
            </a:r>
          </a:p>
        </p:txBody>
      </p:sp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5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63"/>
    </mc:Choice>
    <mc:Fallback xmlns="">
      <p:transition spd="slow" advTm="57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state of a patient </a:t>
            </a:r>
            <a:r>
              <a:rPr lang="en-US" dirty="0"/>
              <a:t>who presents with acute leg ischemia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 good prognostic index </a:t>
            </a:r>
            <a:r>
              <a:rPr lang="en-US" dirty="0"/>
              <a:t>of survival</a:t>
            </a:r>
            <a:r>
              <a:rPr lang="en-US" dirty="0" smtClean="0"/>
              <a:t>.</a:t>
            </a:r>
            <a:endParaRPr lang="cs-CZ" dirty="0" smtClean="0"/>
          </a:p>
          <a:p>
            <a:endParaRPr lang="cs-CZ" dirty="0" smtClean="0"/>
          </a:p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outcome after </a:t>
            </a:r>
            <a:r>
              <a:rPr lang="en-US" dirty="0"/>
              <a:t>treatment for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limb ischemia is often poor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Prognosis</a:t>
            </a:r>
            <a:endParaRPr lang="en-US" dirty="0"/>
          </a:p>
        </p:txBody>
      </p:sp>
      <p:pic>
        <p:nvPicPr>
          <p:cNvPr id="11" name="Zvu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2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50"/>
    </mc:Choice>
    <mc:Fallback xmlns="">
      <p:transition spd="slow" advTm="54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Patients are </a:t>
            </a:r>
            <a:r>
              <a:rPr lang="en-US" dirty="0" smtClean="0"/>
              <a:t>on average about 4 years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older.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seldom threatens the limb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treatment is to prevent late complications</a:t>
            </a:r>
          </a:p>
          <a:p>
            <a:pPr lvl="1"/>
            <a:r>
              <a:rPr lang="en-US" dirty="0" smtClean="0"/>
              <a:t>activity-induced arm fatigue and pain (up to 50% patients have late symptoms if </a:t>
            </a:r>
            <a:r>
              <a:rPr lang="en-US" smtClean="0"/>
              <a:t>untreated)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cardiac embolism </a:t>
            </a:r>
            <a:r>
              <a:rPr lang="en-US" dirty="0" smtClean="0"/>
              <a:t>is the main cause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atherosclerosis is rare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limb ischemia</a:t>
            </a:r>
            <a:endParaRPr lang="en-US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125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01"/>
    </mc:Choice>
    <mc:Fallback xmlns="">
      <p:transition spd="slow" advTm="65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often cold feeling and numbness </a:t>
            </a:r>
            <a:r>
              <a:rPr lang="en-US" dirty="0" smtClean="0"/>
              <a:t>rather than pain in the arm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diagnosis is clinical</a:t>
            </a:r>
          </a:p>
          <a:p>
            <a:pPr lvl="1"/>
            <a:r>
              <a:rPr lang="en-US" dirty="0" smtClean="0"/>
              <a:t>(can be confirmed by duplex imaging)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 20% of patients </a:t>
            </a:r>
            <a:r>
              <a:rPr lang="en-US" dirty="0" smtClean="0"/>
              <a:t>with acute arm ischemia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survive the acute event!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limb ischemia</a:t>
            </a:r>
            <a:endParaRPr lang="en-US" dirty="0"/>
          </a:p>
        </p:txBody>
      </p:sp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608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43"/>
    </mc:Choice>
    <mc:Fallback xmlns="">
      <p:transition spd="slow" advTm="51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is an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in intracompartmental pressure</a:t>
            </a:r>
          </a:p>
          <a:p>
            <a:endParaRPr lang="en-US" dirty="0" smtClean="0"/>
          </a:p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of patients after revascularization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mechanism is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ischemia-reperfusion</a:t>
            </a:r>
          </a:p>
          <a:p>
            <a:endParaRPr lang="en-US" dirty="0" smtClean="0"/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prolonged ischemia time (&gt;6 hours); young age; insufficient arterial collaterals; </a:t>
            </a:r>
            <a:r>
              <a:rPr lang="en-US" dirty="0" smtClean="0"/>
              <a:t>acute time course for arterial occlusion; hypotension; poor back-bleeding from the distal arterial tree at embolectomy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Compartment syndrome</a:t>
            </a:r>
            <a:endParaRPr lang="en-US" dirty="0"/>
          </a:p>
        </p:txBody>
      </p:sp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4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81"/>
    </mc:Choice>
    <mc:Fallback xmlns="">
      <p:transition spd="slow" advTm="68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608074" y="1684188"/>
            <a:ext cx="8219256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Fasciotomy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Compartment syndrome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434"/>
          <a:stretch/>
        </p:blipFill>
        <p:spPr bwMode="auto">
          <a:xfrm>
            <a:off x="1691680" y="2505483"/>
            <a:ext cx="5760640" cy="394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980728"/>
            <a:ext cx="343495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1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10"/>
    </mc:Choice>
    <mc:Fallback xmlns="">
      <p:transition spd="slow" advTm="30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Fasciotomy - indications</a:t>
            </a:r>
            <a:endParaRPr lang="en-US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891038"/>
              </p:ext>
            </p:extLst>
          </p:nvPr>
        </p:nvGraphicFramePr>
        <p:xfrm>
          <a:off x="611560" y="1628800"/>
          <a:ext cx="7992888" cy="4754598"/>
        </p:xfrm>
        <a:graphic>
          <a:graphicData uri="http://schemas.openxmlformats.org/drawingml/2006/table">
            <a:tbl>
              <a:tblPr/>
              <a:tblGrid>
                <a:gridCol w="4896544"/>
                <a:gridCol w="3096344"/>
              </a:tblGrid>
              <a:tr h="223504">
                <a:tc>
                  <a:txBody>
                    <a:bodyPr/>
                    <a:lstStyle/>
                    <a:p>
                      <a:pPr marL="0" indent="0" algn="ctr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Absolute Indications</a:t>
                      </a:r>
                      <a:endParaRPr lang="en-US" sz="1600" b="1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55876" marR="55876" marT="27938" marB="27938" anchor="ctr">
                    <a:lnL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A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000000"/>
                          </a:solidFill>
                          <a:effectLst/>
                          <a:latin typeface="Source Sans Pro"/>
                        </a:rPr>
                        <a:t>Potential Indications</a:t>
                      </a:r>
                      <a:endParaRPr lang="en-US" sz="1600" b="1" noProof="0" dirty="0">
                        <a:solidFill>
                          <a:srgbClr val="000000"/>
                        </a:solidFill>
                        <a:effectLst/>
                        <a:latin typeface="Source Sans Pro"/>
                      </a:endParaRPr>
                    </a:p>
                  </a:txBody>
                  <a:tcPr marL="55876" marR="55876" marT="27938" marB="27938" anchor="ctr">
                    <a:lnL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C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4A1"/>
                    </a:solidFill>
                  </a:tcPr>
                </a:tc>
              </a:tr>
              <a:tr h="3911326">
                <a:tc>
                  <a:txBody>
                    <a:bodyPr/>
                    <a:lstStyle/>
                    <a:p>
                      <a:pPr marL="0" indent="0" algn="l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herit"/>
                        </a:rPr>
                        <a:t>• </a:t>
                      </a:r>
                      <a:r>
                        <a:rPr lang="en-US" sz="1600" b="1" noProof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herit"/>
                        </a:rPr>
                        <a:t>Tense compartment </a:t>
                      </a:r>
                      <a:r>
                        <a:rPr lang="en-US" sz="1600" b="1" i="1" noProof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herit"/>
                        </a:rPr>
                        <a:t>plus either</a:t>
                      </a:r>
                      <a:r>
                        <a:rPr lang="en-US" sz="1600" b="1" noProof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herit"/>
                        </a:rPr>
                        <a:t>:</a:t>
                      </a:r>
                    </a:p>
                    <a:p>
                      <a:pPr marL="457200" lvl="1" indent="0" algn="l" fontAlgn="base">
                        <a:buFont typeface="Arial" panose="020B0604020202020204" pitchFamily="34" charset="0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herit"/>
                        </a:rPr>
                        <a:t>• </a:t>
                      </a:r>
                      <a:r>
                        <a:rPr lang="en-US" sz="1600" b="1" noProof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herit"/>
                        </a:rPr>
                        <a:t>Pain with passive motion of muscles traversing the same compartment </a:t>
                      </a:r>
                      <a:r>
                        <a:rPr lang="en-US" sz="1600" b="1" i="1" noProof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herit"/>
                        </a:rPr>
                        <a:t>or</a:t>
                      </a:r>
                      <a:endParaRPr lang="en-US" sz="1600" b="1" noProof="0" dirty="0" smtClean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inherit"/>
                      </a:endParaRPr>
                    </a:p>
                    <a:p>
                      <a:pPr marL="457200" lvl="1" indent="0" algn="l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herit"/>
                        </a:rPr>
                        <a:t>• </a:t>
                      </a:r>
                      <a:r>
                        <a:rPr lang="en-US" sz="1600" b="1" noProof="0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inherit"/>
                        </a:rPr>
                        <a:t>Paresis or paresthesias referable to the same compartment</a:t>
                      </a:r>
                    </a:p>
                    <a:p>
                      <a:pPr marL="457200" lvl="1" indent="0" algn="l" fontAlgn="base">
                        <a:buFont typeface="+mj-lt"/>
                        <a:buNone/>
                      </a:pPr>
                      <a:endParaRPr lang="en-US" sz="1600" b="0" noProof="0" dirty="0" smtClean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  <a:p>
                      <a:pPr marL="0" indent="0" algn="l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/>
                          <a:latin typeface="inherit"/>
                        </a:rPr>
                        <a:t>• </a:t>
                      </a:r>
                      <a:r>
                        <a:rPr lang="en-US" sz="1600" b="0" noProof="0" dirty="0" smtClean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Tense compartment in a patient who cannot be examined serially due to obtundation or need for other operations.</a:t>
                      </a:r>
                    </a:p>
                    <a:p>
                      <a:pPr marL="0" indent="0" algn="l" fontAlgn="base">
                        <a:buFont typeface="+mj-lt"/>
                        <a:buNone/>
                      </a:pPr>
                      <a:endParaRPr lang="en-US" sz="1600" b="0" noProof="0" dirty="0" smtClean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  <a:p>
                      <a:pPr marL="0" indent="0" algn="l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/>
                          <a:latin typeface="inherit"/>
                        </a:rPr>
                        <a:t>• </a:t>
                      </a:r>
                      <a:r>
                        <a:rPr lang="en-US" sz="1600" b="0" noProof="0" dirty="0" smtClean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ICP minus mean blood pressure &lt;40 mm Hg</a:t>
                      </a:r>
                    </a:p>
                    <a:p>
                      <a:pPr marL="0" indent="0" algn="l" fontAlgn="base">
                        <a:buFont typeface="+mj-lt"/>
                        <a:buNone/>
                      </a:pPr>
                      <a:endParaRPr lang="en-US" sz="1600" b="0" noProof="0" dirty="0" smtClean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  <a:p>
                      <a:pPr marL="0" indent="0" algn="l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/>
                          <a:latin typeface="inherit"/>
                        </a:rPr>
                        <a:t>• </a:t>
                      </a:r>
                      <a:r>
                        <a:rPr lang="en-US" sz="1600" b="0" noProof="0" dirty="0" smtClean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ICP minus diastolic blood pressure &lt;10 mm Hg</a:t>
                      </a:r>
                      <a:endParaRPr lang="en-US" sz="1600" b="0" noProof="0" dirty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55876" marR="55876" marT="27938" marB="27938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/>
                          <a:latin typeface="inherit"/>
                        </a:rPr>
                        <a:t>• </a:t>
                      </a:r>
                      <a:r>
                        <a:rPr lang="en-US" sz="1600" b="0" noProof="0" dirty="0" smtClean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Acute ischemia &gt;6 </a:t>
                      </a:r>
                      <a:r>
                        <a:rPr lang="en-US" sz="1600" b="0" noProof="0" dirty="0" err="1" smtClean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hr</a:t>
                      </a:r>
                      <a:r>
                        <a:rPr lang="en-US" sz="1600" b="0" noProof="0" dirty="0" smtClean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 with few collaterals</a:t>
                      </a:r>
                    </a:p>
                    <a:p>
                      <a:pPr marL="0" indent="0" algn="l" fontAlgn="base">
                        <a:buFont typeface="+mj-lt"/>
                        <a:buNone/>
                      </a:pPr>
                      <a:endParaRPr lang="en-US" sz="1600" b="0" noProof="0" dirty="0" smtClean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  <a:p>
                      <a:pPr marL="0" indent="0" algn="l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/>
                          <a:latin typeface="inherit"/>
                        </a:rPr>
                        <a:t>• </a:t>
                      </a:r>
                      <a:r>
                        <a:rPr lang="en-US" sz="1600" b="0" noProof="0" dirty="0" smtClean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Combined arterial and venous traumatic injuries</a:t>
                      </a:r>
                    </a:p>
                    <a:p>
                      <a:pPr marL="0" indent="0" algn="l" fontAlgn="base">
                        <a:buFont typeface="+mj-lt"/>
                        <a:buNone/>
                      </a:pPr>
                      <a:endParaRPr lang="en-US" sz="1600" b="0" noProof="0" dirty="0" smtClean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  <a:p>
                      <a:pPr marL="0" indent="0" algn="l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/>
                          <a:latin typeface="inherit"/>
                        </a:rPr>
                        <a:t>• </a:t>
                      </a:r>
                      <a:r>
                        <a:rPr lang="en-US" sz="1600" b="0" noProof="0" dirty="0" smtClean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Phlegmasia cerulea dolens</a:t>
                      </a:r>
                    </a:p>
                    <a:p>
                      <a:pPr marL="0" indent="0" algn="l" fontAlgn="base">
                        <a:buFont typeface="+mj-lt"/>
                        <a:buNone/>
                      </a:pPr>
                      <a:endParaRPr lang="en-US" sz="1600" b="0" noProof="0" dirty="0" smtClean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  <a:p>
                      <a:pPr marL="0" indent="0" algn="l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/>
                          <a:latin typeface="inherit"/>
                        </a:rPr>
                        <a:t>• </a:t>
                      </a:r>
                      <a:r>
                        <a:rPr lang="en-US" sz="1600" b="0" noProof="0" dirty="0" smtClean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Tense compartment after crush injury</a:t>
                      </a:r>
                    </a:p>
                    <a:p>
                      <a:pPr marL="0" indent="0" algn="l" fontAlgn="base">
                        <a:buFont typeface="+mj-lt"/>
                        <a:buNone/>
                      </a:pPr>
                      <a:endParaRPr lang="en-US" sz="1600" b="0" noProof="0" dirty="0" smtClean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  <a:p>
                      <a:pPr marL="0" indent="0" algn="l" fontAlgn="base">
                        <a:buFont typeface="+mj-lt"/>
                        <a:buNone/>
                      </a:pPr>
                      <a:r>
                        <a:rPr lang="en-US" sz="1600" b="1" noProof="0" dirty="0" smtClean="0">
                          <a:solidFill>
                            <a:srgbClr val="9D1734"/>
                          </a:solidFill>
                          <a:effectLst/>
                          <a:latin typeface="inherit"/>
                        </a:rPr>
                        <a:t>• </a:t>
                      </a:r>
                      <a:r>
                        <a:rPr lang="en-US" sz="1600" b="0" noProof="0" dirty="0" smtClean="0">
                          <a:solidFill>
                            <a:srgbClr val="000000"/>
                          </a:solidFill>
                          <a:effectLst/>
                          <a:latin typeface="inherit"/>
                        </a:rPr>
                        <a:t>Tense compartment after fracture</a:t>
                      </a:r>
                      <a:endParaRPr lang="en-US" sz="1600" b="0" noProof="0" dirty="0">
                        <a:solidFill>
                          <a:srgbClr val="000000"/>
                        </a:solidFill>
                        <a:effectLst/>
                        <a:latin typeface="inherit"/>
                      </a:endParaRPr>
                    </a:p>
                  </a:txBody>
                  <a:tcPr marL="55876" marR="55876" marT="27938" marB="27938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DD"/>
                    </a:solidFill>
                  </a:tcPr>
                </a:tc>
              </a:tr>
              <a:tr h="391133">
                <a:tc gridSpan="2">
                  <a:txBody>
                    <a:bodyPr/>
                    <a:lstStyle/>
                    <a:p>
                      <a:pPr marL="0" indent="0" algn="l" fontAlgn="base">
                        <a:buFont typeface="+mj-lt"/>
                        <a:buNone/>
                      </a:pPr>
                      <a:r>
                        <a:rPr lang="en-US" sz="1600" b="0" i="0" noProof="0" dirty="0" smtClean="0">
                          <a:solidFill>
                            <a:srgbClr val="666666"/>
                          </a:solidFill>
                          <a:effectLst/>
                          <a:latin typeface="inherit"/>
                        </a:rPr>
                        <a:t/>
                      </a:r>
                      <a:br>
                        <a:rPr lang="en-US" sz="1600" b="0" i="0" noProof="0" dirty="0" smtClean="0">
                          <a:solidFill>
                            <a:srgbClr val="666666"/>
                          </a:solidFill>
                          <a:effectLst/>
                          <a:latin typeface="inherit"/>
                        </a:rPr>
                      </a:br>
                      <a:r>
                        <a:rPr lang="en-US" sz="1600" b="0" i="1" noProof="0" dirty="0" smtClean="0">
                          <a:solidFill>
                            <a:srgbClr val="666666"/>
                          </a:solidFill>
                          <a:effectLst/>
                          <a:latin typeface="inherit"/>
                        </a:rPr>
                        <a:t>ICP,</a:t>
                      </a:r>
                      <a:r>
                        <a:rPr lang="en-US" sz="1600" b="0" i="0" noProof="0" dirty="0" smtClean="0">
                          <a:solidFill>
                            <a:srgbClr val="666666"/>
                          </a:solidFill>
                          <a:effectLst/>
                          <a:latin typeface="inherit"/>
                        </a:rPr>
                        <a:t> Intracompartmental pressures.</a:t>
                      </a:r>
                      <a:endParaRPr lang="en-US" sz="1600" b="0" noProof="0" dirty="0">
                        <a:solidFill>
                          <a:srgbClr val="666666"/>
                        </a:solidFill>
                        <a:effectLst/>
                        <a:latin typeface="Source Sans Pro"/>
                      </a:endParaRPr>
                    </a:p>
                  </a:txBody>
                  <a:tcPr marL="55876" marR="55876" marT="27938" marB="27938" anchor="ctr">
                    <a:lnL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3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 err="1" smtClean="0"/>
              <a:t>Ruhterford‘s</a:t>
            </a:r>
            <a:r>
              <a:rPr lang="cs-CZ" sz="800" dirty="0" smtClean="0"/>
              <a:t> </a:t>
            </a:r>
            <a:r>
              <a:rPr lang="cs-CZ" sz="800" dirty="0" err="1" smtClean="0"/>
              <a:t>Vascular</a:t>
            </a:r>
            <a:r>
              <a:rPr lang="cs-CZ" sz="800" dirty="0" smtClean="0"/>
              <a:t> </a:t>
            </a:r>
            <a:r>
              <a:rPr lang="cs-CZ" sz="800" dirty="0" err="1" smtClean="0"/>
              <a:t>Surgery</a:t>
            </a:r>
            <a:r>
              <a:rPr lang="cs-CZ" sz="800" dirty="0" smtClean="0"/>
              <a:t> 8th </a:t>
            </a:r>
            <a:r>
              <a:rPr lang="cs-CZ" sz="800" dirty="0" err="1" smtClean="0"/>
              <a:t>Edition</a:t>
            </a:r>
            <a:endParaRPr lang="cs-CZ" sz="800" dirty="0"/>
          </a:p>
        </p:txBody>
      </p:sp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6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92"/>
    </mc:Choice>
    <mc:Fallback xmlns="">
      <p:transition spd="slow" advTm="43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 quantities of intracellular potassium, phosphate, myoglobin, and creatine phosphokinase are liberated</a:t>
            </a:r>
          </a:p>
          <a:p>
            <a:endParaRPr lang="en-US" dirty="0" smtClean="0"/>
          </a:p>
          <a:p>
            <a:r>
              <a:rPr lang="en-US" b="1" dirty="0" smtClean="0"/>
              <a:t>Hyperkalemia</a:t>
            </a:r>
            <a:endParaRPr lang="cs-CZ" dirty="0"/>
          </a:p>
          <a:p>
            <a:pPr lvl="1"/>
            <a:r>
              <a:rPr lang="en-US" dirty="0" smtClean="0"/>
              <a:t>dialysis or continuous veno-venous hemofiltration might be needed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Myoglobinuria</a:t>
            </a:r>
          </a:p>
          <a:p>
            <a:pPr lvl="1"/>
            <a:r>
              <a:rPr lang="en-US" dirty="0" smtClean="0"/>
              <a:t>tea-colored urine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Systemic sequelae of myonecrosis</a:t>
            </a:r>
            <a:endParaRPr lang="en-US" dirty="0"/>
          </a:p>
        </p:txBody>
      </p:sp>
      <p:pic>
        <p:nvPicPr>
          <p:cNvPr id="6" name="Picture 3" descr="E:\Archiv\OperFotoUsable\myoglobinuri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4333874"/>
            <a:ext cx="3457976" cy="22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u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750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86"/>
    </mc:Choice>
    <mc:Fallback xmlns="">
      <p:transition spd="slow" advTm="81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result of a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</a:t>
            </a:r>
            <a:r>
              <a:rPr lang="en-US" dirty="0" smtClean="0"/>
              <a:t> (embolus) passing through the arterial tree and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obstructing a peripheral artery</a:t>
            </a:r>
          </a:p>
          <a:p>
            <a:endParaRPr lang="en-US" dirty="0" smtClean="0"/>
          </a:p>
          <a:p>
            <a:r>
              <a:rPr lang="en-US" dirty="0" smtClean="0"/>
              <a:t>Source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heart</a:t>
            </a:r>
          </a:p>
          <a:p>
            <a:pPr lvl="1"/>
            <a:r>
              <a:rPr lang="en-US" dirty="0" smtClean="0"/>
              <a:t>atherosclerotic debris</a:t>
            </a:r>
          </a:p>
          <a:p>
            <a:pPr lvl="1"/>
            <a:r>
              <a:rPr lang="en-US" dirty="0" smtClean="0"/>
              <a:t>tumors</a:t>
            </a:r>
          </a:p>
          <a:p>
            <a:pPr lvl="1"/>
            <a:r>
              <a:rPr lang="en-US" dirty="0" smtClean="0"/>
              <a:t>foreign bodies</a:t>
            </a:r>
          </a:p>
          <a:p>
            <a:pPr lvl="1"/>
            <a:r>
              <a:rPr lang="en-US" dirty="0" smtClean="0"/>
              <a:t>…</a:t>
            </a:r>
          </a:p>
          <a:p>
            <a:pPr lvl="1"/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Arterial embolism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/>
              <a:t>http://www.secondscount.org/heart-condition-centers/info-detail-2/cardiac-embolism-stroke</a:t>
            </a:r>
          </a:p>
        </p:txBody>
      </p:sp>
      <p:pic>
        <p:nvPicPr>
          <p:cNvPr id="6" name="Picture 2" descr="Výsledek obrázku pro embolis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624608"/>
            <a:ext cx="3384376" cy="451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Zvuk 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36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70"/>
    </mc:Choice>
    <mc:Fallback xmlns="">
      <p:transition spd="slow" advTm="107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Myoglobinuria </a:t>
            </a:r>
            <a:r>
              <a:rPr lang="en-US" dirty="0" smtClean="0"/>
              <a:t>induces</a:t>
            </a:r>
            <a:endParaRPr lang="en-US" b="1" dirty="0" smtClean="0"/>
          </a:p>
          <a:p>
            <a:pPr lvl="1"/>
            <a:r>
              <a:rPr lang="en-US" dirty="0" smtClean="0"/>
              <a:t>renal vasoconstriction</a:t>
            </a:r>
          </a:p>
          <a:p>
            <a:pPr lvl="1"/>
            <a:r>
              <a:rPr lang="en-US" dirty="0" smtClean="0"/>
              <a:t>tubular cast formation</a:t>
            </a:r>
          </a:p>
          <a:p>
            <a:pPr lvl="1"/>
            <a:r>
              <a:rPr lang="en-US" dirty="0" smtClean="0"/>
              <a:t>direct heme protein-induced cytotoxicity</a:t>
            </a:r>
          </a:p>
          <a:p>
            <a:endParaRPr lang="en-US" dirty="0" smtClean="0"/>
          </a:p>
          <a:p>
            <a:r>
              <a:rPr lang="en-US" b="1" dirty="0" smtClean="0"/>
              <a:t>Management </a:t>
            </a:r>
            <a:r>
              <a:rPr lang="en-US" dirty="0" smtClean="0"/>
              <a:t>of myoglobinuria</a:t>
            </a:r>
          </a:p>
          <a:p>
            <a:pPr lvl="1"/>
            <a:r>
              <a:rPr lang="en-US" dirty="0" smtClean="0"/>
              <a:t>aggressive crystalloid infusion</a:t>
            </a:r>
          </a:p>
          <a:p>
            <a:pPr lvl="1"/>
            <a:r>
              <a:rPr lang="en-US" dirty="0" smtClean="0"/>
              <a:t>forced diuresis</a:t>
            </a:r>
          </a:p>
          <a:p>
            <a:pPr lvl="1"/>
            <a:r>
              <a:rPr lang="en-US" dirty="0" smtClean="0"/>
              <a:t>alkalinization of the urine with bicarbonate (optional)</a:t>
            </a:r>
          </a:p>
          <a:p>
            <a:pPr lvl="1"/>
            <a:r>
              <a:rPr lang="en-US" dirty="0" smtClean="0"/>
              <a:t>hemodialysis is not a useful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Systemic sequelae of myonecrosis</a:t>
            </a:r>
            <a:endParaRPr lang="en-US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552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50"/>
    </mc:Choice>
    <mc:Fallback xmlns="">
      <p:transition spd="slow" advTm="55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Thank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attention</a:t>
            </a:r>
            <a:r>
              <a:rPr lang="cs-CZ" dirty="0" smtClean="0"/>
              <a:t>!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9219" y="1793859"/>
            <a:ext cx="6825562" cy="469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6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5"/>
    </mc:Choice>
    <mc:Fallback xmlns="">
      <p:transition spd="slow" advTm="15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330824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commonly </a:t>
            </a:r>
            <a:r>
              <a:rPr lang="en-US" dirty="0" smtClean="0"/>
              <a:t>the result of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progressive atherosclerotic narrowing </a:t>
            </a:r>
            <a:r>
              <a:rPr lang="en-US" dirty="0" smtClean="0"/>
              <a:t>in peripheral arteries</a:t>
            </a:r>
          </a:p>
          <a:p>
            <a:endParaRPr lang="en-US" dirty="0" smtClean="0"/>
          </a:p>
          <a:p>
            <a:r>
              <a:rPr lang="en-US" dirty="0" smtClean="0"/>
              <a:t>hypercoagulable states</a:t>
            </a:r>
          </a:p>
          <a:p>
            <a:r>
              <a:rPr lang="en-US" dirty="0" smtClean="0"/>
              <a:t>shock</a:t>
            </a:r>
            <a:endParaRPr lang="cs-CZ" dirty="0" smtClean="0"/>
          </a:p>
          <a:p>
            <a:r>
              <a:rPr lang="en-US" dirty="0" smtClean="0"/>
              <a:t>arterial dissection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Arterial thrombosis</a:t>
            </a:r>
            <a:endParaRPr lang="en-US" dirty="0"/>
          </a:p>
        </p:txBody>
      </p:sp>
      <p:pic>
        <p:nvPicPr>
          <p:cNvPr id="6" name="Picture 2" descr="R:\AZV_2015\Kniha\obrázky\FotkyFoto_8552915_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4032448" cy="426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Zvuk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477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45"/>
    </mc:Choice>
    <mc:Fallback xmlns="">
      <p:transition spd="slow" advTm="4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depends on 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 of occluded artery</a:t>
            </a:r>
          </a:p>
          <a:p>
            <a:pPr lvl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 collaterals </a:t>
            </a:r>
            <a:r>
              <a:rPr lang="en-US" dirty="0" smtClean="0"/>
              <a:t>(physiological or developed)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e.g. superficial femoral artery occlusion in the presence of well-established collaterals may be entirely asymptomatic</a:t>
            </a:r>
            <a:endParaRPr lang="en-US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endParaRPr lang="en-US" dirty="0"/>
          </a:p>
        </p:txBody>
      </p:sp>
      <p:pic>
        <p:nvPicPr>
          <p:cNvPr id="6" name="Picture 2" descr="http://upload.wikimedia.org/wikipedia/commons/e/e7/Gray528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1984593" cy="430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256" y="1700808"/>
            <a:ext cx="1666876" cy="4303935"/>
          </a:xfrm>
          <a:prstGeom prst="rect">
            <a:avLst/>
          </a:prstGeom>
        </p:spPr>
      </p:pic>
      <p:pic>
        <p:nvPicPr>
          <p:cNvPr id="26" name="Zvuk 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463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25"/>
    </mc:Choice>
    <mc:Fallback xmlns="">
      <p:transition spd="slow" advTm="45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sensory loss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motor loss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/>
              <a:t>sudden pain</a:t>
            </a:r>
          </a:p>
          <a:p>
            <a:r>
              <a:rPr lang="en-US" dirty="0" smtClean="0"/>
              <a:t>cold leg</a:t>
            </a:r>
          </a:p>
          <a:p>
            <a:r>
              <a:rPr lang="en-US" dirty="0" smtClean="0"/>
              <a:t>white leg</a:t>
            </a:r>
          </a:p>
          <a:p>
            <a:r>
              <a:rPr lang="en-US" dirty="0" smtClean="0"/>
              <a:t>absent peripheral pulses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endParaRPr lang="en-US" dirty="0"/>
          </a:p>
        </p:txBody>
      </p:sp>
      <p:pic>
        <p:nvPicPr>
          <p:cNvPr id="6" name="Picture 2" descr="R:\DistCOVID\pics\foot_II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1085" y="2276872"/>
            <a:ext cx="480366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 err="1" smtClean="0"/>
              <a:t>Ruhterford‘s</a:t>
            </a:r>
            <a:r>
              <a:rPr lang="cs-CZ" sz="800" dirty="0" smtClean="0"/>
              <a:t> </a:t>
            </a:r>
            <a:r>
              <a:rPr lang="cs-CZ" sz="800" dirty="0" err="1" smtClean="0"/>
              <a:t>Vascular</a:t>
            </a:r>
            <a:r>
              <a:rPr lang="cs-CZ" sz="800" dirty="0" smtClean="0"/>
              <a:t> </a:t>
            </a:r>
            <a:r>
              <a:rPr lang="cs-CZ" sz="800" dirty="0" err="1" smtClean="0"/>
              <a:t>Surgery</a:t>
            </a:r>
            <a:r>
              <a:rPr lang="cs-CZ" sz="800" dirty="0" smtClean="0"/>
              <a:t> 8th </a:t>
            </a:r>
            <a:r>
              <a:rPr lang="cs-CZ" sz="800" dirty="0" err="1" smtClean="0"/>
              <a:t>Edition</a:t>
            </a:r>
            <a:endParaRPr lang="cs-CZ" sz="800" dirty="0"/>
          </a:p>
        </p:txBody>
      </p:sp>
      <p:pic>
        <p:nvPicPr>
          <p:cNvPr id="11" name="Zvu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31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34"/>
    </mc:Choice>
    <mc:Fallback xmlns="">
      <p:transition spd="slow" advTm="46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0363" y="2276872"/>
            <a:ext cx="5416577" cy="36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sensory loss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motor loss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/>
              <a:t>sudden pain</a:t>
            </a:r>
          </a:p>
          <a:p>
            <a:r>
              <a:rPr lang="en-US" dirty="0" smtClean="0"/>
              <a:t>cold leg</a:t>
            </a:r>
          </a:p>
          <a:p>
            <a:r>
              <a:rPr lang="en-US" dirty="0" smtClean="0"/>
              <a:t>white leg</a:t>
            </a:r>
          </a:p>
          <a:p>
            <a:r>
              <a:rPr lang="en-US" dirty="0" smtClean="0"/>
              <a:t>absent peripheral pulses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presentation</a:t>
            </a:r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359532" y="6525344"/>
            <a:ext cx="84249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" dirty="0" smtClean="0"/>
              <a:t>Source: </a:t>
            </a:r>
            <a:r>
              <a:rPr lang="cs-CZ" sz="800" dirty="0" err="1" smtClean="0"/>
              <a:t>Ruhterford‘s</a:t>
            </a:r>
            <a:r>
              <a:rPr lang="cs-CZ" sz="800" dirty="0" smtClean="0"/>
              <a:t> </a:t>
            </a:r>
            <a:r>
              <a:rPr lang="cs-CZ" sz="800" dirty="0" err="1" smtClean="0"/>
              <a:t>Vascular</a:t>
            </a:r>
            <a:r>
              <a:rPr lang="cs-CZ" sz="800" dirty="0" smtClean="0"/>
              <a:t> </a:t>
            </a:r>
            <a:r>
              <a:rPr lang="cs-CZ" sz="800" dirty="0" err="1" smtClean="0"/>
              <a:t>Surgery</a:t>
            </a:r>
            <a:r>
              <a:rPr lang="cs-CZ" sz="800" dirty="0" smtClean="0"/>
              <a:t> 8th </a:t>
            </a:r>
            <a:r>
              <a:rPr lang="cs-CZ" sz="800" dirty="0" err="1" smtClean="0"/>
              <a:t>Edition</a:t>
            </a:r>
            <a:endParaRPr lang="cs-CZ" sz="800" dirty="0"/>
          </a:p>
        </p:txBody>
      </p:sp>
      <p:pic>
        <p:nvPicPr>
          <p:cNvPr id="16" name="Zvuk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96"/>
    </mc:Choice>
    <mc:Fallback xmlns="">
      <p:transition spd="slow" advTm="50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History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clinical presentation assessment</a:t>
            </a:r>
            <a:r>
              <a:rPr lang="cs-CZ" dirty="0" smtClean="0"/>
              <a:t>, </a:t>
            </a:r>
            <a:r>
              <a:rPr lang="en-US" dirty="0" smtClean="0"/>
              <a:t>duration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source of embolism</a:t>
            </a:r>
          </a:p>
          <a:p>
            <a:pPr lvl="1"/>
            <a:r>
              <a:rPr lang="en-US" dirty="0" smtClean="0"/>
              <a:t>atrial fibrillation, previous myocardial infarctions, valvular heart disease, …</a:t>
            </a:r>
          </a:p>
          <a:p>
            <a:pPr lvl="1"/>
            <a:endParaRPr lang="cs-CZ" dirty="0" smtClean="0"/>
          </a:p>
          <a:p>
            <a:r>
              <a:rPr lang="en-US" dirty="0" smtClean="0"/>
              <a:t>peripheral arterial disease</a:t>
            </a:r>
          </a:p>
          <a:p>
            <a:pPr marL="742950" lvl="2" indent="-342900"/>
            <a:r>
              <a:rPr lang="en-US" dirty="0" smtClean="0"/>
              <a:t>intermittent claudication</a:t>
            </a:r>
          </a:p>
          <a:p>
            <a:endParaRPr lang="en-US" dirty="0" smtClean="0"/>
          </a:p>
          <a:p>
            <a:r>
              <a:rPr lang="en-US" dirty="0" smtClean="0"/>
              <a:t>atherosclerosis</a:t>
            </a:r>
            <a:r>
              <a:rPr lang="cs-CZ" dirty="0" smtClean="0"/>
              <a:t> risk </a:t>
            </a:r>
            <a:r>
              <a:rPr lang="cs-CZ" dirty="0" err="1" smtClean="0"/>
              <a:t>factors</a:t>
            </a:r>
            <a:endParaRPr lang="en-US" dirty="0" smtClean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Physical findings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rule of Ps</a:t>
            </a:r>
          </a:p>
          <a:p>
            <a:pPr lvl="1"/>
            <a:r>
              <a:rPr lang="en-US" dirty="0" smtClean="0"/>
              <a:t>pain</a:t>
            </a:r>
          </a:p>
          <a:p>
            <a:pPr lvl="1"/>
            <a:r>
              <a:rPr lang="en-US" dirty="0" smtClean="0"/>
              <a:t>pallor</a:t>
            </a:r>
          </a:p>
          <a:p>
            <a:pPr lvl="1"/>
            <a:r>
              <a:rPr lang="en-US" dirty="0" smtClean="0"/>
              <a:t>paresis</a:t>
            </a:r>
          </a:p>
          <a:p>
            <a:pPr lvl="1"/>
            <a:r>
              <a:rPr lang="en-US" dirty="0" smtClean="0"/>
              <a:t>pulse deficit</a:t>
            </a:r>
          </a:p>
          <a:p>
            <a:pPr lvl="1"/>
            <a:r>
              <a:rPr lang="en-US" dirty="0" smtClean="0"/>
              <a:t>paresthesia</a:t>
            </a:r>
          </a:p>
          <a:p>
            <a:pPr lvl="1"/>
            <a:r>
              <a:rPr lang="en-US" dirty="0" smtClean="0"/>
              <a:t>poikilothermia</a:t>
            </a:r>
          </a:p>
          <a:p>
            <a:endParaRPr lang="en-US" dirty="0" smtClean="0"/>
          </a:p>
          <a:p>
            <a:r>
              <a:rPr lang="en-US" dirty="0"/>
              <a:t>aneurysms</a:t>
            </a:r>
          </a:p>
          <a:p>
            <a:r>
              <a:rPr lang="en-US" dirty="0" smtClean="0"/>
              <a:t>irregular pulse</a:t>
            </a:r>
          </a:p>
          <a:p>
            <a:r>
              <a:rPr lang="en-US" dirty="0" smtClean="0"/>
              <a:t>contralateral extremity</a:t>
            </a:r>
          </a:p>
          <a:p>
            <a:endParaRPr lang="en-US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assessment</a:t>
            </a:r>
            <a:endParaRPr lang="en-US" dirty="0"/>
          </a:p>
        </p:txBody>
      </p:sp>
      <p:pic>
        <p:nvPicPr>
          <p:cNvPr id="15" name="Zvuk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105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77"/>
    </mc:Choice>
    <mc:Fallback xmlns="">
      <p:transition spd="slow" advTm="138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Embolism</a:t>
            </a:r>
          </a:p>
          <a:p>
            <a:r>
              <a:rPr lang="en-US" dirty="0" smtClean="0"/>
              <a:t>History</a:t>
            </a:r>
            <a:endParaRPr lang="en-US" dirty="0"/>
          </a:p>
          <a:p>
            <a:pPr lvl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 of embolism</a:t>
            </a:r>
          </a:p>
          <a:p>
            <a:pPr lvl="1"/>
            <a:r>
              <a:rPr lang="cs-CZ" dirty="0"/>
              <a:t>no </a:t>
            </a:r>
            <a:r>
              <a:rPr lang="en-US" dirty="0"/>
              <a:t>claudication</a:t>
            </a:r>
          </a:p>
          <a:p>
            <a:endParaRPr lang="en-US" dirty="0"/>
          </a:p>
          <a:p>
            <a:r>
              <a:rPr lang="en-US" dirty="0"/>
              <a:t>Physical findings</a:t>
            </a:r>
          </a:p>
          <a:p>
            <a:pPr lvl="1"/>
            <a:r>
              <a:rPr lang="en-US" b="1" dirty="0"/>
              <a:t>irregular </a:t>
            </a:r>
            <a:r>
              <a:rPr lang="en-US" b="1" dirty="0" smtClean="0"/>
              <a:t>pulse</a:t>
            </a:r>
            <a:r>
              <a:rPr lang="cs-CZ" b="1" dirty="0" smtClean="0"/>
              <a:t>, …</a:t>
            </a:r>
            <a:endParaRPr lang="en-US" b="1" dirty="0"/>
          </a:p>
          <a:p>
            <a:pPr lvl="1"/>
            <a:r>
              <a:rPr lang="en-US" dirty="0"/>
              <a:t>normal peripheral pulses in contralateral extremity</a:t>
            </a:r>
          </a:p>
          <a:p>
            <a:pPr lvl="2"/>
            <a:endParaRPr lang="cs-CZ" dirty="0" smtClean="0"/>
          </a:p>
          <a:p>
            <a:endParaRPr lang="cs-CZ" dirty="0"/>
          </a:p>
        </p:txBody>
      </p:sp>
      <p:sp>
        <p:nvSpPr>
          <p:cNvPr id="2" name="Zástupný symbol pro text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Thrombosis</a:t>
            </a:r>
          </a:p>
          <a:p>
            <a:r>
              <a:rPr lang="en-US" dirty="0" smtClean="0"/>
              <a:t>History</a:t>
            </a:r>
            <a:endParaRPr lang="en-US" dirty="0"/>
          </a:p>
          <a:p>
            <a:pPr lvl="1"/>
            <a:r>
              <a:rPr lang="cs-CZ" dirty="0"/>
              <a:t>no </a:t>
            </a:r>
            <a:r>
              <a:rPr lang="en-US" dirty="0"/>
              <a:t>source of embolism</a:t>
            </a:r>
          </a:p>
          <a:p>
            <a:pPr lvl="1"/>
            <a:r>
              <a:rPr lang="en-US" b="1" dirty="0"/>
              <a:t>claudication</a:t>
            </a:r>
            <a:endParaRPr lang="cs-CZ" b="1" dirty="0"/>
          </a:p>
          <a:p>
            <a:endParaRPr lang="en-US" dirty="0"/>
          </a:p>
          <a:p>
            <a:r>
              <a:rPr lang="en-US" dirty="0"/>
              <a:t>Physical findings</a:t>
            </a:r>
          </a:p>
          <a:p>
            <a:pPr lvl="1"/>
            <a:r>
              <a:rPr lang="en-US" dirty="0" smtClean="0"/>
              <a:t>regular pulse, …</a:t>
            </a:r>
          </a:p>
          <a:p>
            <a:pPr lvl="1"/>
            <a:r>
              <a:rPr lang="cs-CZ" b="1" dirty="0" smtClean="0"/>
              <a:t>no</a:t>
            </a:r>
            <a:r>
              <a:rPr lang="en-US" b="1" dirty="0" smtClean="0"/>
              <a:t> </a:t>
            </a:r>
            <a:r>
              <a:rPr lang="en-US" b="1" dirty="0"/>
              <a:t>peripheral pulses in contralateral extremity</a:t>
            </a:r>
          </a:p>
          <a:p>
            <a:endParaRPr lang="en-US" dirty="0" smtClean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Embolism vs. thrombosis</a:t>
            </a:r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899592" y="5961475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Embolism might occur in a patient with claudication/peripheral arterial disease and without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known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 of embolism in history and vice versa!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49816" y="5899919"/>
            <a:ext cx="3497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cs-CZ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Zvuk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160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78"/>
    </mc:Choice>
    <mc:Fallback xmlns="">
      <p:transition spd="slow" advTm="116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3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7|44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6.7|23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7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6.8|19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8.1|11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|3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4.5|20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9|1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4|11.2|23.6|3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6|5.9|10.6|16.9|1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5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"/>
</p:tagLst>
</file>

<file path=ppt/theme/theme1.xml><?xml version="1.0" encoding="utf-8"?>
<a:theme xmlns:a="http://schemas.openxmlformats.org/drawingml/2006/main" name="DesignTemplat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C329A1A-65F1-45C2-8F63-031A9D9342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DesignTemplate</Template>
  <TotalTime>0</TotalTime>
  <Words>971</Words>
  <Application>Microsoft Office PowerPoint</Application>
  <PresentationFormat>Předvádění na obrazovce (4:3)</PresentationFormat>
  <Paragraphs>299</Paragraphs>
  <Slides>31</Slides>
  <Notes>1</Notes>
  <HiddenSlides>0</HiddenSlides>
  <MMClips>31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DesignTemplate</vt:lpstr>
      <vt:lpstr>Acute peripheral arterial occlusion</vt:lpstr>
      <vt:lpstr>Acute ischemia</vt:lpstr>
      <vt:lpstr>Arterial embolism</vt:lpstr>
      <vt:lpstr>Arterial thrombosis</vt:lpstr>
      <vt:lpstr>Clinical presentation</vt:lpstr>
      <vt:lpstr>Clinical presentation</vt:lpstr>
      <vt:lpstr>Clinical presentation</vt:lpstr>
      <vt:lpstr>Clinical assessment</vt:lpstr>
      <vt:lpstr>Embolism vs. thrombosis</vt:lpstr>
      <vt:lpstr>Classification of Acute Limb Ischemia</vt:lpstr>
      <vt:lpstr>Diagnosis</vt:lpstr>
      <vt:lpstr>Aortic occlusion</vt:lpstr>
      <vt:lpstr>Diagnosis - imaging</vt:lpstr>
      <vt:lpstr>Diagnosis - imaging</vt:lpstr>
      <vt:lpstr>Initial management</vt:lpstr>
      <vt:lpstr>Treatment</vt:lpstr>
      <vt:lpstr>Treatment selection</vt:lpstr>
      <vt:lpstr>Treatment selection</vt:lpstr>
      <vt:lpstr>Operative intervention</vt:lpstr>
      <vt:lpstr>Operative intervention</vt:lpstr>
      <vt:lpstr>Endovascular treatment</vt:lpstr>
      <vt:lpstr>Endovascular treatment</vt:lpstr>
      <vt:lpstr>Prognosis</vt:lpstr>
      <vt:lpstr>Upper limb ischemia</vt:lpstr>
      <vt:lpstr>Upper limb ischemia</vt:lpstr>
      <vt:lpstr>Compartment syndrome</vt:lpstr>
      <vt:lpstr>Compartment syndrome</vt:lpstr>
      <vt:lpstr>Fasciotomy - indications</vt:lpstr>
      <vt:lpstr>Systemic sequelae of myonecrosis</vt:lpstr>
      <vt:lpstr>Systemic sequelae of myonecrosis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2020-04-13T13:28:34Z</dcterms:created>
  <dcterms:modified xsi:type="dcterms:W3CDTF">2020-04-27T00:44:10Z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TC100738469990</vt:lpwstr>
  </property>
</Properties>
</file>