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bookmarkIdSeed="2">
  <p:sldMasterIdLst>
    <p:sldMasterId id="2147483648" r:id="rId2"/>
  </p:sldMasterIdLst>
  <p:notesMasterIdLst>
    <p:notesMasterId r:id="rId32"/>
  </p:notesMasterIdLst>
  <p:handoutMasterIdLst>
    <p:handoutMasterId r:id="rId33"/>
  </p:handoutMasterIdLst>
  <p:sldIdLst>
    <p:sldId id="256" r:id="rId3"/>
    <p:sldId id="257" r:id="rId4"/>
    <p:sldId id="259" r:id="rId5"/>
    <p:sldId id="285" r:id="rId6"/>
    <p:sldId id="286" r:id="rId7"/>
    <p:sldId id="287" r:id="rId8"/>
    <p:sldId id="300" r:id="rId9"/>
    <p:sldId id="288" r:id="rId10"/>
    <p:sldId id="301" r:id="rId11"/>
    <p:sldId id="302" r:id="rId12"/>
    <p:sldId id="303" r:id="rId13"/>
    <p:sldId id="289" r:id="rId14"/>
    <p:sldId id="260" r:id="rId15"/>
    <p:sldId id="290" r:id="rId16"/>
    <p:sldId id="291" r:id="rId17"/>
    <p:sldId id="293" r:id="rId18"/>
    <p:sldId id="294" r:id="rId19"/>
    <p:sldId id="296" r:id="rId20"/>
    <p:sldId id="262" r:id="rId21"/>
    <p:sldId id="269" r:id="rId22"/>
    <p:sldId id="305" r:id="rId23"/>
    <p:sldId id="306" r:id="rId24"/>
    <p:sldId id="307" r:id="rId25"/>
    <p:sldId id="308" r:id="rId26"/>
    <p:sldId id="309" r:id="rId27"/>
    <p:sldId id="310" r:id="rId28"/>
    <p:sldId id="311" r:id="rId29"/>
    <p:sldId id="304" r:id="rId30"/>
    <p:sldId id="284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FF1CE12-B100-0000-0000-000000000002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0" autoAdjust="0"/>
    <p:restoredTop sz="86410"/>
  </p:normalViewPr>
  <p:slideViewPr>
    <p:cSldViewPr>
      <p:cViewPr varScale="1">
        <p:scale>
          <a:sx n="115" d="100"/>
          <a:sy n="115" d="100"/>
        </p:scale>
        <p:origin x="-1524" y="-102"/>
      </p:cViewPr>
      <p:guideLst>
        <p:guide orient="horz" pos="2160"/>
        <p:guide pos="2880"/>
      </p:guideLst>
    </p:cSldViewPr>
  </p:slideViewPr>
  <p:outlineViewPr>
    <p:cViewPr>
      <p:scale>
        <a:sx n="1" d="1"/>
        <a:sy n="1" d="1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sp>
        <p:nvSpPr>
          <p:cNvPr id="24" name="Rectangle 24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/>
          <a:p>
            <a:fld id="{A849C5AD-4428-4E9C-9C84-11B72C9365FB}" type="datetimeFigureOut">
              <a:rPr lang="en-US" smtClean="0"/>
              <a:pPr/>
              <a:t>4/27/2020</a:t>
            </a:fld>
            <a:endParaRPr lang="en-US" smtClean="0"/>
          </a:p>
        </p:txBody>
      </p:sp>
      <p:sp>
        <p:nvSpPr>
          <p:cNvPr id="30" name="Rectangle 30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sp>
        <p:nvSpPr>
          <p:cNvPr id="18" name="Rectangle 18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C596567-A38F-4CEF-B37F-9B9D120D62CE}" type="slidenum">
              <a:rPr lang="en-US" smtClean="0"/>
              <a:pPr/>
              <a:t>‹#›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635208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4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sp>
        <p:nvSpPr>
          <p:cNvPr id="15" name="Rectangle 15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/>
          <a:p>
            <a:fld id="{D7547E60-4BE7-4E4E-9AAA-5EE35AEC995C}" type="datetimeFigureOut">
              <a:rPr lang="en-US" smtClean="0"/>
              <a:pPr/>
              <a:t>4/27/2020</a:t>
            </a:fld>
            <a:endParaRPr lang="en-US" smtClean="0"/>
          </a:p>
        </p:txBody>
      </p:sp>
      <p:sp>
        <p:nvSpPr>
          <p:cNvPr id="23" name="Rectangle 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anchor="ctr"/>
          <a:lstStyle/>
          <a:p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sp>
        <p:nvSpPr>
          <p:cNvPr id="28" name="Rectangle 28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A077768-21C8-4125-A345-258E48D2EED0}" type="slidenum">
              <a:rPr lang="en-US" smtClean="0"/>
              <a:pPr/>
              <a:t>‹#›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80256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1</a:t>
            </a:fld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 smtClean="0"/>
              <a:t>Kliknutím lze upravit styl předlohy.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2 sloupce tex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5C14FD69-4A85-4715-A222-ABB225B63BC6}" type="datetimeFigureOut">
              <a:rPr lang="en-US" smtClean="0"/>
              <a:pPr/>
              <a:t>4/27/2020</a:t>
            </a:fld>
            <a:endParaRPr lang="en-US" sz="1000" dirty="0" smtClean="0"/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pPr algn="ctr"/>
            <a:endParaRPr lang="en-US" sz="1000" smtClean="0"/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 sz="1000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10.wav"/><Relationship Id="rId7" Type="http://schemas.openxmlformats.org/officeDocument/2006/relationships/image" Target="../media/image16.png"/><Relationship Id="rId2" Type="http://schemas.microsoft.com/office/2007/relationships/media" Target="../media/media10.wav"/><Relationship Id="rId1" Type="http://schemas.openxmlformats.org/officeDocument/2006/relationships/tags" Target="../tags/tag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7" Type="http://schemas.openxmlformats.org/officeDocument/2006/relationships/image" Target="../media/image9.png"/><Relationship Id="rId2" Type="http://schemas.microsoft.com/office/2007/relationships/media" Target="../media/media11.wav"/><Relationship Id="rId1" Type="http://schemas.openxmlformats.org/officeDocument/2006/relationships/tags" Target="../tags/tag1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2" Type="http://schemas.microsoft.com/office/2007/relationships/media" Target="../media/media12.wav"/><Relationship Id="rId1" Type="http://schemas.openxmlformats.org/officeDocument/2006/relationships/tags" Target="../tags/tag11.xml"/><Relationship Id="rId6" Type="http://schemas.openxmlformats.org/officeDocument/2006/relationships/image" Target="../media/image9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av"/><Relationship Id="rId2" Type="http://schemas.microsoft.com/office/2007/relationships/media" Target="../media/media13.wav"/><Relationship Id="rId1" Type="http://schemas.openxmlformats.org/officeDocument/2006/relationships/tags" Target="../tags/tag12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2" Type="http://schemas.microsoft.com/office/2007/relationships/media" Target="../media/media14.wav"/><Relationship Id="rId1" Type="http://schemas.openxmlformats.org/officeDocument/2006/relationships/tags" Target="../tags/tag13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av"/><Relationship Id="rId2" Type="http://schemas.microsoft.com/office/2007/relationships/media" Target="../media/media15.wav"/><Relationship Id="rId1" Type="http://schemas.openxmlformats.org/officeDocument/2006/relationships/tags" Target="../tags/tag14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av"/><Relationship Id="rId2" Type="http://schemas.microsoft.com/office/2007/relationships/media" Target="../media/media16.wav"/><Relationship Id="rId1" Type="http://schemas.openxmlformats.org/officeDocument/2006/relationships/tags" Target="../tags/tag15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av"/><Relationship Id="rId2" Type="http://schemas.microsoft.com/office/2007/relationships/media" Target="../media/media17.wav"/><Relationship Id="rId1" Type="http://schemas.openxmlformats.org/officeDocument/2006/relationships/tags" Target="../tags/tag16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wav"/><Relationship Id="rId2" Type="http://schemas.microsoft.com/office/2007/relationships/media" Target="../media/media18.wav"/><Relationship Id="rId1" Type="http://schemas.openxmlformats.org/officeDocument/2006/relationships/tags" Target="../tags/tag17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wav"/><Relationship Id="rId2" Type="http://schemas.microsoft.com/office/2007/relationships/media" Target="../media/media19.wav"/><Relationship Id="rId1" Type="http://schemas.openxmlformats.org/officeDocument/2006/relationships/tags" Target="../tags/tag18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1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wav"/><Relationship Id="rId2" Type="http://schemas.microsoft.com/office/2007/relationships/media" Target="../media/media20.wav"/><Relationship Id="rId1" Type="http://schemas.openxmlformats.org/officeDocument/2006/relationships/tags" Target="../tags/tag19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9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9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9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9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5" Type="http://schemas.openxmlformats.org/officeDocument/2006/relationships/image" Target="../media/image9.png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image" Target="../media/image9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5" Type="http://schemas.openxmlformats.org/officeDocument/2006/relationships/image" Target="../media/image9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wav"/><Relationship Id="rId2" Type="http://schemas.microsoft.com/office/2007/relationships/media" Target="../media/media28.wav"/><Relationship Id="rId1" Type="http://schemas.openxmlformats.org/officeDocument/2006/relationships/tags" Target="../tags/tag20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5" Type="http://schemas.openxmlformats.org/officeDocument/2006/relationships/image" Target="../media/image9.png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2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3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4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5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6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7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9.wav"/><Relationship Id="rId7" Type="http://schemas.openxmlformats.org/officeDocument/2006/relationships/image" Target="../media/image12.png"/><Relationship Id="rId2" Type="http://schemas.microsoft.com/office/2007/relationships/media" Target="../media/media9.wav"/><Relationship Id="rId1" Type="http://schemas.openxmlformats.org/officeDocument/2006/relationships/tags" Target="../tags/tag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Tomáš Novotný</a:t>
            </a:r>
          </a:p>
          <a:p>
            <a:r>
              <a:rPr lang="cs-CZ" dirty="0" smtClean="0"/>
              <a:t>II. chirurgická klinika LF MU a FN u sv. Anny</a:t>
            </a:r>
            <a:endParaRPr lang="cs-CZ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Vascular trauma</a:t>
            </a:r>
            <a:endParaRPr lang="en-US" dirty="0"/>
          </a:p>
        </p:txBody>
      </p:sp>
      <p:pic>
        <p:nvPicPr>
          <p:cNvPr id="12" name="Zvuk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11"/>
    </mc:Choice>
    <mc:Fallback xmlns="">
      <p:transition spd="slow" advTm="9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637111"/>
          </a:xfrm>
        </p:spPr>
        <p:txBody>
          <a:bodyPr>
            <a:normAutofit/>
          </a:bodyPr>
          <a:lstStyle/>
          <a:p>
            <a:endParaRPr lang="cs-CZ" dirty="0" smtClean="0"/>
          </a:p>
          <a:p>
            <a:r>
              <a:rPr lang="en-US" dirty="0" smtClean="0"/>
              <a:t>contusion </a:t>
            </a:r>
          </a:p>
          <a:p>
            <a:endParaRPr lang="en-US" dirty="0" smtClean="0"/>
          </a:p>
          <a:p>
            <a:r>
              <a:rPr lang="en-US" dirty="0" smtClean="0"/>
              <a:t>compression/strangulation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Blunt injury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1556792"/>
            <a:ext cx="3228999" cy="2276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2035" y="4149080"/>
            <a:ext cx="5279931" cy="2276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57104" y="4149080"/>
            <a:ext cx="1296787" cy="2276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867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24"/>
    </mc:Choice>
    <mc:Fallback xmlns="">
      <p:transition spd="slow" advTm="56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traction injury</a:t>
            </a:r>
          </a:p>
          <a:p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deceleration injury</a:t>
            </a: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Indirect injury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136" y="2488524"/>
            <a:ext cx="2304257" cy="333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2488523"/>
            <a:ext cx="2304256" cy="3333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198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341"/>
    </mc:Choice>
    <mc:Fallback xmlns="">
      <p:transition spd="slow" advTm="100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47484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has yet to be developed</a:t>
            </a:r>
          </a:p>
          <a:p>
            <a:endParaRPr lang="en-US" dirty="0" smtClean="0"/>
          </a:p>
          <a:p>
            <a:r>
              <a:rPr lang="en-US" dirty="0" smtClean="0"/>
              <a:t>Three-tier system</a:t>
            </a:r>
          </a:p>
          <a:p>
            <a:pPr lvl="1"/>
            <a:endParaRPr lang="cs-CZ" b="1" dirty="0" smtClean="0"/>
          </a:p>
          <a:p>
            <a:pPr lvl="1"/>
            <a:r>
              <a:rPr lang="en-US" b="1" dirty="0" smtClean="0"/>
              <a:t>tier 1</a:t>
            </a:r>
            <a:r>
              <a:rPr lang="en-US" dirty="0" smtClean="0"/>
              <a:t> (peripheral or extremity)</a:t>
            </a:r>
          </a:p>
          <a:p>
            <a:pPr lvl="2"/>
            <a:r>
              <a:rPr lang="en-US" dirty="0" smtClean="0"/>
              <a:t>distal to axillary of common femoral vessels</a:t>
            </a:r>
          </a:p>
          <a:p>
            <a:pPr lvl="1"/>
            <a:endParaRPr lang="cs-CZ" b="1" dirty="0" smtClean="0"/>
          </a:p>
          <a:p>
            <a:pPr lvl="1"/>
            <a:r>
              <a:rPr lang="en-US" b="1" dirty="0" smtClean="0"/>
              <a:t>tier 2</a:t>
            </a:r>
            <a:r>
              <a:rPr lang="en-US" dirty="0" smtClean="0"/>
              <a:t> (proximal groin or axillary wounds)</a:t>
            </a:r>
          </a:p>
          <a:p>
            <a:pPr lvl="2"/>
            <a:r>
              <a:rPr lang="en-US" dirty="0" smtClean="0"/>
              <a:t>junctional wounds</a:t>
            </a:r>
          </a:p>
          <a:p>
            <a:pPr lvl="1"/>
            <a:endParaRPr lang="cs-CZ" b="1" dirty="0" smtClean="0"/>
          </a:p>
          <a:p>
            <a:pPr lvl="1"/>
            <a:r>
              <a:rPr lang="en-US" b="1" dirty="0" smtClean="0"/>
              <a:t>tier 3</a:t>
            </a:r>
            <a:r>
              <a:rPr lang="en-US" dirty="0" smtClean="0"/>
              <a:t> (intracavitary wounds)</a:t>
            </a:r>
          </a:p>
          <a:p>
            <a:pPr lvl="2"/>
            <a:r>
              <a:rPr lang="en-US" dirty="0" smtClean="0"/>
              <a:t>thorax, abdomen, pelvis</a:t>
            </a:r>
            <a:endParaRPr lang="en-US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Vascular Injury Classification and Scoring</a:t>
            </a:r>
            <a:endParaRPr lang="en-US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2047502"/>
            <a:ext cx="3771428" cy="3784127"/>
          </a:xfrm>
          <a:prstGeom prst="rect">
            <a:avLst/>
          </a:prstGeom>
        </p:spPr>
      </p:pic>
      <p:pic>
        <p:nvPicPr>
          <p:cNvPr id="11" name="Zvuk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632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293"/>
    </mc:Choice>
    <mc:Fallback xmlns="">
      <p:transition spd="slow" advTm="78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highly variable</a:t>
            </a:r>
          </a:p>
          <a:p>
            <a:pPr lvl="1"/>
            <a:r>
              <a:rPr lang="en-US" b="1" dirty="0" smtClean="0"/>
              <a:t>hard signs of vascular injury</a:t>
            </a:r>
          </a:p>
          <a:p>
            <a:pPr lvl="2"/>
            <a:r>
              <a:rPr lang="en-US" dirty="0" smtClean="0"/>
              <a:t>arterial bleeding</a:t>
            </a:r>
          </a:p>
          <a:p>
            <a:pPr lvl="2"/>
            <a:r>
              <a:rPr lang="en-US" dirty="0" smtClean="0"/>
              <a:t>pulsatile hematoma</a:t>
            </a:r>
          </a:p>
          <a:p>
            <a:pPr lvl="2"/>
            <a:r>
              <a:rPr lang="en-US" dirty="0" smtClean="0"/>
              <a:t>absence of pulses or limb ischemia</a:t>
            </a:r>
          </a:p>
          <a:p>
            <a:pPr lvl="2"/>
            <a:r>
              <a:rPr lang="en-US" dirty="0" smtClean="0"/>
              <a:t>bruit or thrill indicative of arteriovenous fistula</a:t>
            </a:r>
          </a:p>
          <a:p>
            <a:pPr lvl="1"/>
            <a:r>
              <a:rPr lang="en-US" b="1" dirty="0" smtClean="0"/>
              <a:t>soft signs</a:t>
            </a:r>
          </a:p>
          <a:p>
            <a:pPr lvl="2"/>
            <a:r>
              <a:rPr lang="en-US" dirty="0" smtClean="0"/>
              <a:t>non</a:t>
            </a:r>
            <a:r>
              <a:rPr lang="cs-CZ" dirty="0" smtClean="0"/>
              <a:t>-</a:t>
            </a:r>
            <a:r>
              <a:rPr lang="en-US" dirty="0" smtClean="0"/>
              <a:t>pulsatile hematoma</a:t>
            </a:r>
          </a:p>
          <a:p>
            <a:pPr lvl="2"/>
            <a:r>
              <a:rPr lang="en-US" dirty="0" smtClean="0"/>
              <a:t>decreased pulses or pressure index</a:t>
            </a:r>
          </a:p>
          <a:p>
            <a:pPr lvl="2"/>
            <a:r>
              <a:rPr lang="en-US" dirty="0" smtClean="0"/>
              <a:t>unexplained anemia or hypotension</a:t>
            </a:r>
          </a:p>
          <a:p>
            <a:pPr lvl="2"/>
            <a:r>
              <a:rPr lang="en-US" dirty="0" smtClean="0"/>
              <a:t>injury to closely associated structures (typically nerves)</a:t>
            </a:r>
          </a:p>
          <a:p>
            <a:pPr lvl="2"/>
            <a:r>
              <a:rPr lang="en-US" dirty="0" smtClean="0"/>
              <a:t>injury close to the vessel</a:t>
            </a:r>
          </a:p>
          <a:p>
            <a:pPr lvl="2"/>
            <a:endParaRPr lang="en-US" b="1" dirty="0" smtClean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presentation</a:t>
            </a:r>
            <a:endParaRPr lang="en-US" dirty="0"/>
          </a:p>
        </p:txBody>
      </p:sp>
      <p:pic>
        <p:nvPicPr>
          <p:cNvPr id="9" name="Zvuk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463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962"/>
    </mc:Choice>
    <mc:Fallback xmlns="">
      <p:transition spd="slow" advTm="115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hard signs of vascular injury</a:t>
            </a:r>
          </a:p>
          <a:p>
            <a:pPr lvl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100 % specific</a:t>
            </a:r>
            <a:r>
              <a:rPr lang="en-US" dirty="0" smtClean="0"/>
              <a:t>, particularly with penetrating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limb</a:t>
            </a:r>
            <a:r>
              <a:rPr lang="en-US" dirty="0" smtClean="0"/>
              <a:t> trauma</a:t>
            </a:r>
          </a:p>
          <a:p>
            <a:pPr lvl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nearly 100 % specific </a:t>
            </a:r>
            <a:r>
              <a:rPr lang="en-US" dirty="0" smtClean="0"/>
              <a:t>in penetrating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neck</a:t>
            </a:r>
            <a:r>
              <a:rPr lang="en-US" dirty="0" smtClean="0"/>
              <a:t> trauma but present in only 20 % of patients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much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 applicable </a:t>
            </a:r>
            <a:r>
              <a:rPr lang="en-US" b="1" dirty="0" smtClean="0"/>
              <a:t>in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intracavitary </a:t>
            </a:r>
            <a:r>
              <a:rPr lang="en-US" dirty="0" smtClean="0"/>
              <a:t>vascular injury</a:t>
            </a:r>
            <a:endParaRPr lang="cs-CZ" dirty="0" smtClean="0"/>
          </a:p>
          <a:p>
            <a:pPr lvl="1"/>
            <a:r>
              <a:rPr lang="en-US" dirty="0" smtClean="0"/>
              <a:t>hypotension will be the primary indicator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are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 in less than 10 % of vascular injuries</a:t>
            </a:r>
          </a:p>
          <a:p>
            <a:pPr lvl="1"/>
            <a:r>
              <a:rPr lang="en-US" dirty="0" smtClean="0"/>
              <a:t>majority will have soft signs, delayed presentation or be asymptomatic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presentation</a:t>
            </a:r>
            <a:endParaRPr lang="en-US" dirty="0"/>
          </a:p>
        </p:txBody>
      </p:sp>
      <p:pic>
        <p:nvPicPr>
          <p:cNvPr id="8" name="Zvuk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732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360"/>
    </mc:Choice>
    <mc:Fallback xmlns="">
      <p:transition spd="slow" advTm="80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Head</a:t>
            </a:r>
          </a:p>
          <a:p>
            <a:pPr lvl="1"/>
            <a:r>
              <a:rPr lang="en-US" dirty="0" smtClean="0"/>
              <a:t>intracranial injury is typically a combination of vessel and brain parenchyma injury</a:t>
            </a:r>
          </a:p>
          <a:p>
            <a:endParaRPr lang="en-US" dirty="0" smtClean="0"/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Face</a:t>
            </a:r>
          </a:p>
          <a:p>
            <a:pPr lvl="1"/>
            <a:r>
              <a:rPr lang="en-US" dirty="0" smtClean="0"/>
              <a:t>penetrating injuries to branches of external carotid artery</a:t>
            </a:r>
          </a:p>
          <a:p>
            <a:pPr lvl="1"/>
            <a:r>
              <a:rPr lang="en-US" dirty="0" smtClean="0"/>
              <a:t>blunt trauma associated with major facial fractures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usually obvious with external or intraoral/intranasal bleeding</a:t>
            </a:r>
            <a:endParaRPr lang="en-US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presentation</a:t>
            </a:r>
            <a:endParaRPr lang="en-US" dirty="0"/>
          </a:p>
        </p:txBody>
      </p:sp>
      <p:pic>
        <p:nvPicPr>
          <p:cNvPr id="12" name="Zvuk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13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16"/>
    </mc:Choice>
    <mc:Fallback xmlns="">
      <p:transition spd="slow" advTm="42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Vascular injury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incidence</a:t>
            </a:r>
            <a:r>
              <a:rPr lang="en-US" dirty="0" smtClean="0"/>
              <a:t> is </a:t>
            </a:r>
          </a:p>
          <a:p>
            <a:pPr lvl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20 % 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penetrating trauma </a:t>
            </a:r>
          </a:p>
          <a:p>
            <a:pPr lvl="1"/>
            <a:r>
              <a:rPr lang="en-US" dirty="0" smtClean="0"/>
              <a:t>clinical examination is very reliable</a:t>
            </a:r>
          </a:p>
          <a:p>
            <a:pPr lvl="1"/>
            <a:r>
              <a:rPr lang="en-US" dirty="0" smtClean="0"/>
              <a:t>missed injury rate 0.7 %</a:t>
            </a:r>
          </a:p>
          <a:p>
            <a:pPr lvl="1"/>
            <a:endParaRPr lang="en-US" dirty="0" smtClean="0"/>
          </a:p>
          <a:p>
            <a:pPr lvl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1 % in blunt trauma</a:t>
            </a:r>
          </a:p>
          <a:p>
            <a:pPr lvl="1"/>
            <a:r>
              <a:rPr lang="en-US" dirty="0" smtClean="0"/>
              <a:t>usually no hard signs</a:t>
            </a:r>
          </a:p>
          <a:p>
            <a:pPr lvl="1"/>
            <a:r>
              <a:rPr lang="en-US" dirty="0" smtClean="0"/>
              <a:t>immediate neurological deficits (up to 28 %)</a:t>
            </a:r>
          </a:p>
          <a:p>
            <a:pPr lvl="1"/>
            <a:r>
              <a:rPr lang="en-US" dirty="0" smtClean="0"/>
              <a:t>delayed neurological deficits (up to 78%)</a:t>
            </a:r>
          </a:p>
          <a:p>
            <a:pPr lvl="1"/>
            <a:r>
              <a:rPr lang="en-US" dirty="0" smtClean="0"/>
              <a:t>entirely asymptomatic (up to 40 %)</a:t>
            </a:r>
          </a:p>
          <a:p>
            <a:pPr lvl="1"/>
            <a:r>
              <a:rPr lang="en-US" b="1" dirty="0" smtClean="0"/>
              <a:t>CT angiography</a:t>
            </a:r>
            <a:r>
              <a:rPr lang="en-US" dirty="0" smtClean="0"/>
              <a:t> is study of choice</a:t>
            </a:r>
            <a:endParaRPr lang="en-US" b="1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presentation -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neck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Zvuk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547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123"/>
    </mc:Choice>
    <mc:Fallback xmlns="">
      <p:transition spd="slow" advTm="91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Noncompressible truncal hemorrhage (NCTH)</a:t>
            </a:r>
          </a:p>
          <a:p>
            <a:pPr lvl="1"/>
            <a:r>
              <a:rPr lang="en-US" dirty="0" smtClean="0"/>
              <a:t>high associated mortality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Critical concepts for NCTH</a:t>
            </a:r>
          </a:p>
          <a:p>
            <a:pPr lvl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minimize delays in transfer </a:t>
            </a:r>
            <a:r>
              <a:rPr lang="en-US" dirty="0" smtClean="0"/>
              <a:t>to operating room</a:t>
            </a:r>
          </a:p>
          <a:p>
            <a:pPr lvl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permissive hypotension </a:t>
            </a:r>
            <a:r>
              <a:rPr lang="en-US" dirty="0" smtClean="0"/>
              <a:t>until vascular control</a:t>
            </a:r>
          </a:p>
          <a:p>
            <a:pPr lvl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balanced resuscitation </a:t>
            </a:r>
            <a:r>
              <a:rPr lang="en-US" dirty="0" smtClean="0"/>
              <a:t>with early use of plasma</a:t>
            </a:r>
          </a:p>
          <a:p>
            <a:pPr lvl="1"/>
            <a:r>
              <a:rPr lang="en-US" dirty="0" smtClean="0"/>
              <a:t>use of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procoagulant drugs</a:t>
            </a:r>
          </a:p>
          <a:p>
            <a:pPr lvl="1"/>
            <a:r>
              <a:rPr lang="en-US" dirty="0" smtClean="0"/>
              <a:t>use of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damage control surgery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presentation</a:t>
            </a:r>
            <a:r>
              <a:rPr lang="cs-CZ" dirty="0" smtClean="0"/>
              <a:t> - 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torso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Zvuk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620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374"/>
    </mc:Choice>
    <mc:Fallback xmlns="">
      <p:transition spd="slow" advTm="77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Extremities</a:t>
            </a:r>
          </a:p>
          <a:p>
            <a:pPr lvl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vascular injury is common in penetrating or blunt mechanism</a:t>
            </a:r>
          </a:p>
          <a:p>
            <a:pPr lvl="1"/>
            <a:r>
              <a:rPr lang="en-US" dirty="0" smtClean="0"/>
              <a:t>incidence is 1 – 2 % of all trauma patients</a:t>
            </a:r>
          </a:p>
          <a:p>
            <a:pPr lvl="1"/>
            <a:r>
              <a:rPr lang="en-US" dirty="0" smtClean="0"/>
              <a:t>more common on lower (66 %) vs. upper (34 %) extremities</a:t>
            </a:r>
          </a:p>
          <a:p>
            <a:pPr lvl="1"/>
            <a:r>
              <a:rPr lang="en-US" dirty="0" smtClean="0"/>
              <a:t>clinical examination is very reliable in penetrating injuries</a:t>
            </a:r>
          </a:p>
          <a:p>
            <a:pPr lvl="1"/>
            <a:r>
              <a:rPr lang="en-US" dirty="0" smtClean="0"/>
              <a:t>missed injury rate is of 0.7 %</a:t>
            </a:r>
          </a:p>
          <a:p>
            <a:pPr lvl="1"/>
            <a:endParaRPr lang="en-US" dirty="0" smtClean="0"/>
          </a:p>
          <a:p>
            <a:pPr lvl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blunt trauma</a:t>
            </a:r>
          </a:p>
          <a:p>
            <a:pPr lvl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hard signs in 66 % of patients</a:t>
            </a:r>
            <a:r>
              <a:rPr lang="en-US" dirty="0" smtClean="0"/>
              <a:t>; mainly absent distal pulses / limb ischemia</a:t>
            </a:r>
          </a:p>
          <a:p>
            <a:pPr lvl="1"/>
            <a:r>
              <a:rPr lang="en-US" dirty="0" smtClean="0"/>
              <a:t>in 95 % associated bone fracture or dislocation</a:t>
            </a:r>
          </a:p>
          <a:p>
            <a:pPr lvl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CT angiography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/>
              <a:t>is study of choice</a:t>
            </a:r>
            <a:endParaRPr lang="en-US" b="1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presentation</a:t>
            </a:r>
            <a:endParaRPr lang="en-US" b="1" dirty="0"/>
          </a:p>
        </p:txBody>
      </p:sp>
      <p:pic>
        <p:nvPicPr>
          <p:cNvPr id="8" name="Zvuk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620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538"/>
    </mc:Choice>
    <mc:Fallback xmlns="">
      <p:transition spd="slow" advTm="74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mechanism of trauma</a:t>
            </a:r>
          </a:p>
          <a:p>
            <a:r>
              <a:rPr lang="en-US" dirty="0" smtClean="0"/>
              <a:t>time interval</a:t>
            </a:r>
          </a:p>
          <a:p>
            <a:r>
              <a:rPr lang="en-US" dirty="0" smtClean="0"/>
              <a:t>vascular symptoms</a:t>
            </a:r>
          </a:p>
          <a:p>
            <a:endParaRPr lang="en-US" dirty="0" smtClean="0"/>
          </a:p>
          <a:p>
            <a:r>
              <a:rPr lang="en-US" dirty="0" smtClean="0"/>
              <a:t>prior vascular injury</a:t>
            </a:r>
          </a:p>
          <a:p>
            <a:r>
              <a:rPr lang="en-US" dirty="0" smtClean="0"/>
              <a:t>anticoagulation therapy</a:t>
            </a:r>
            <a:endParaRPr lang="en-US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Physical findings</a:t>
            </a:r>
          </a:p>
          <a:p>
            <a:r>
              <a:rPr lang="en-US" dirty="0" smtClean="0"/>
              <a:t>hard and soft signs of vascular injury</a:t>
            </a:r>
            <a:endParaRPr lang="cs-CZ" dirty="0" smtClean="0"/>
          </a:p>
          <a:p>
            <a:r>
              <a:rPr lang="cs-CZ" dirty="0" smtClean="0"/>
              <a:t>ankle-brachial index</a:t>
            </a:r>
            <a:endParaRPr lang="en-US" dirty="0" smtClean="0"/>
          </a:p>
          <a:p>
            <a:endParaRPr lang="en-US" dirty="0" smtClean="0"/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Imaging</a:t>
            </a:r>
          </a:p>
          <a:p>
            <a:r>
              <a:rPr lang="en-US" dirty="0" smtClean="0"/>
              <a:t>none</a:t>
            </a:r>
          </a:p>
          <a:p>
            <a:r>
              <a:rPr lang="en-US" dirty="0" smtClean="0"/>
              <a:t>CT angiography</a:t>
            </a:r>
            <a:endParaRPr lang="cs-CZ" dirty="0" smtClean="0"/>
          </a:p>
          <a:p>
            <a:r>
              <a:rPr lang="cs-CZ" dirty="0" smtClean="0"/>
              <a:t>duplex </a:t>
            </a:r>
            <a:r>
              <a:rPr lang="cs-CZ" dirty="0" err="1" smtClean="0"/>
              <a:t>ultrasound</a:t>
            </a:r>
            <a:endParaRPr lang="en-US" dirty="0" smtClean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assessment</a:t>
            </a:r>
            <a:endParaRPr lang="en-US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105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50"/>
    </mc:Choice>
    <mc:Fallback xmlns="">
      <p:transition spd="slow" advTm="34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vascular diseases </a:t>
            </a:r>
            <a:r>
              <a:rPr lang="en-US" dirty="0" smtClean="0"/>
              <a:t>may be observed and treated during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prolonged periods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 smtClean="0"/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Vascular trauma is the opposite</a:t>
            </a:r>
          </a:p>
          <a:p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very short time intervals </a:t>
            </a:r>
            <a:r>
              <a:rPr lang="en-US" dirty="0" smtClean="0"/>
              <a:t>for diagnosis and intervention</a:t>
            </a:r>
            <a:endParaRPr lang="cs-CZ" dirty="0" smtClean="0"/>
          </a:p>
          <a:p>
            <a:endParaRPr lang="en-US" dirty="0" smtClean="0"/>
          </a:p>
          <a:p>
            <a:r>
              <a:rPr lang="en-US" dirty="0" smtClean="0"/>
              <a:t>often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incomplete and imperfect information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Vascular trauma</a:t>
            </a:r>
            <a:endParaRPr lang="en-US" dirty="0"/>
          </a:p>
        </p:txBody>
      </p:sp>
      <p:pic>
        <p:nvPicPr>
          <p:cNvPr id="12" name="Zvuk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650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425"/>
    </mc:Choice>
    <mc:Fallback xmlns="">
      <p:transition spd="slow" advTm="714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Conservative </a:t>
            </a:r>
            <a:r>
              <a:rPr lang="en-US" dirty="0" smtClean="0"/>
              <a:t>(observation + surveillance)</a:t>
            </a:r>
          </a:p>
          <a:p>
            <a:endParaRPr lang="en-US" dirty="0" smtClean="0"/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Vessel repair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suture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patch repair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interposition graft / bypass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endovascular repair</a:t>
            </a:r>
          </a:p>
          <a:p>
            <a:endParaRPr lang="en-US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</a:t>
            </a:r>
            <a:endParaRPr lang="en-US" dirty="0"/>
          </a:p>
        </p:txBody>
      </p:sp>
      <p:pic>
        <p:nvPicPr>
          <p:cNvPr id="9" name="Zvuk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905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270"/>
    </mc:Choice>
    <mc:Fallback xmlns="">
      <p:transition spd="slow" advTm="109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suture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Vessel</a:t>
            </a:r>
            <a:r>
              <a:rPr lang="cs-CZ" dirty="0" smtClean="0"/>
              <a:t> </a:t>
            </a:r>
            <a:r>
              <a:rPr lang="cs-CZ" dirty="0" err="1" smtClean="0"/>
              <a:t>repair</a:t>
            </a:r>
            <a:endParaRPr lang="cs-CZ" dirty="0"/>
          </a:p>
        </p:txBody>
      </p:sp>
      <p:pic>
        <p:nvPicPr>
          <p:cNvPr id="1026" name="Picture 2" descr="R:\DistCOVID\pics\00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54737" y="1556792"/>
            <a:ext cx="4834527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59484" y="4605250"/>
            <a:ext cx="2352502" cy="182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římá spojnice se šipkou 4"/>
          <p:cNvCxnSpPr/>
          <p:nvPr/>
        </p:nvCxnSpPr>
        <p:spPr>
          <a:xfrm flipH="1">
            <a:off x="4499992" y="1916832"/>
            <a:ext cx="144016" cy="57606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>
            <a:off x="4851648" y="1844824"/>
            <a:ext cx="207640" cy="56768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2" name="Zvuk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61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63"/>
    </mc:Choice>
    <mc:Fallback xmlns="">
      <p:transition spd="slow" advTm="24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vein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patch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angioplasty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Vessel</a:t>
            </a:r>
            <a:r>
              <a:rPr lang="cs-CZ" dirty="0" smtClean="0"/>
              <a:t> </a:t>
            </a:r>
            <a:r>
              <a:rPr lang="cs-CZ" dirty="0" err="1" smtClean="0"/>
              <a:t>repair</a:t>
            </a:r>
            <a:endParaRPr lang="cs-CZ" dirty="0"/>
          </a:p>
        </p:txBody>
      </p:sp>
      <p:pic>
        <p:nvPicPr>
          <p:cNvPr id="2052" name="Picture 4" descr="R:\DistCOVID\pics\DSC_007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23628" y="2348880"/>
            <a:ext cx="6696744" cy="400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70270" y="4653136"/>
            <a:ext cx="2333897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Zvu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55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28"/>
    </mc:Choice>
    <mc:Fallback xmlns="">
      <p:transition spd="slow" advTm="29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1" indent="-342900">
              <a:buFontTx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interposition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graft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Vessel</a:t>
            </a:r>
            <a:r>
              <a:rPr lang="cs-CZ" dirty="0"/>
              <a:t> </a:t>
            </a:r>
            <a:r>
              <a:rPr lang="cs-CZ" dirty="0" err="1"/>
              <a:t>repair</a:t>
            </a:r>
            <a:endParaRPr lang="cs-CZ" dirty="0"/>
          </a:p>
        </p:txBody>
      </p:sp>
      <p:pic>
        <p:nvPicPr>
          <p:cNvPr id="3075" name="Picture 3" descr="R:\DistCOVID\pics\DSC_00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1135" y="2275482"/>
            <a:ext cx="6361000" cy="4258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:\DistCOVID\pics\DSC_00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268285"/>
            <a:ext cx="3395159" cy="227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Přímá spojnice se šipkou 5"/>
          <p:cNvCxnSpPr/>
          <p:nvPr/>
        </p:nvCxnSpPr>
        <p:spPr>
          <a:xfrm flipH="1">
            <a:off x="4860032" y="3901725"/>
            <a:ext cx="144016" cy="57606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Přímá spojnice se šipkou 6"/>
          <p:cNvCxnSpPr/>
          <p:nvPr/>
        </p:nvCxnSpPr>
        <p:spPr>
          <a:xfrm>
            <a:off x="5868144" y="3356992"/>
            <a:ext cx="207640" cy="56768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3" name="Zvuk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53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98"/>
    </mc:Choice>
    <mc:Fallback xmlns="">
      <p:transition spd="slow" advTm="27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:\DistCOVID\pics\FPBdistDistAn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0169" y="2178683"/>
            <a:ext cx="6423662" cy="430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1" indent="-342900">
              <a:buFontTx/>
              <a:buChar char="•"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bypass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Vessel</a:t>
            </a:r>
            <a:r>
              <a:rPr lang="cs-CZ" dirty="0"/>
              <a:t> </a:t>
            </a:r>
            <a:r>
              <a:rPr lang="cs-CZ" dirty="0" err="1"/>
              <a:t>repair</a:t>
            </a:r>
            <a:endParaRPr lang="cs-CZ" dirty="0"/>
          </a:p>
        </p:txBody>
      </p:sp>
      <p:cxnSp>
        <p:nvCxnSpPr>
          <p:cNvPr id="6" name="Přímá spojnice se šipkou 5"/>
          <p:cNvCxnSpPr/>
          <p:nvPr/>
        </p:nvCxnSpPr>
        <p:spPr>
          <a:xfrm flipH="1">
            <a:off x="4716016" y="3752912"/>
            <a:ext cx="144016" cy="57606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Přímá spojnice se šipkou 6"/>
          <p:cNvCxnSpPr/>
          <p:nvPr/>
        </p:nvCxnSpPr>
        <p:spPr>
          <a:xfrm>
            <a:off x="1691680" y="2766544"/>
            <a:ext cx="207640" cy="56768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" name="Picture 2" descr="http://ars.els-cdn.com/content/image/1-s2.0-S0020138312002343-gr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69915" y="2744800"/>
            <a:ext cx="1720735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Přímá spojnice se šipkou 10"/>
          <p:cNvCxnSpPr/>
          <p:nvPr/>
        </p:nvCxnSpPr>
        <p:spPr>
          <a:xfrm flipH="1" flipV="1">
            <a:off x="8045892" y="4502349"/>
            <a:ext cx="484370" cy="21529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 flipH="1">
            <a:off x="8040638" y="3645343"/>
            <a:ext cx="484370" cy="21513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3" name="Zvuk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61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10"/>
    </mc:Choice>
    <mc:Fallback xmlns="">
      <p:transition spd="slow" advTm="42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temporary shunting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Vessel repair</a:t>
            </a:r>
            <a:endParaRPr lang="en-US" dirty="0"/>
          </a:p>
        </p:txBody>
      </p:sp>
      <p:sp>
        <p:nvSpPr>
          <p:cNvPr id="4" name="TextovéPole 3"/>
          <p:cNvSpPr txBox="1"/>
          <p:nvPr/>
        </p:nvSpPr>
        <p:spPr>
          <a:xfrm>
            <a:off x="359532" y="6525344"/>
            <a:ext cx="84249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800" dirty="0" smtClean="0"/>
              <a:t>Source: </a:t>
            </a:r>
            <a:r>
              <a:rPr lang="es-ES" sz="800" dirty="0"/>
              <a:t>Cristián Salas, D. Trauma vascular, visión del cirujano vascular. https://doi.org/10.1016/S0716-8640(11)70481-3</a:t>
            </a:r>
            <a:endParaRPr lang="cs-CZ" sz="800" dirty="0"/>
          </a:p>
        </p:txBody>
      </p:sp>
      <p:pic>
        <p:nvPicPr>
          <p:cNvPr id="2050" name="Picture 2" descr="https://ars.els-cdn.com/content/image/1-s2.0-S0716864011704813-gr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2753" y="2204864"/>
            <a:ext cx="555849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Zvu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43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64"/>
    </mc:Choice>
    <mc:Fallback xmlns="">
      <p:transition spd="slow" advTm="47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endovascular repair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Vessel repair</a:t>
            </a:r>
            <a:endParaRPr lang="en-US" dirty="0"/>
          </a:p>
        </p:txBody>
      </p:sp>
      <p:sp>
        <p:nvSpPr>
          <p:cNvPr id="6" name="TextovéPole 5"/>
          <p:cNvSpPr txBox="1"/>
          <p:nvPr/>
        </p:nvSpPr>
        <p:spPr>
          <a:xfrm>
            <a:off x="359532" y="6525344"/>
            <a:ext cx="84249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800" dirty="0" smtClean="0"/>
              <a:t>Source: </a:t>
            </a:r>
            <a:r>
              <a:rPr lang="cs-CZ" sz="800" dirty="0" err="1" smtClean="0"/>
              <a:t>Ruhterford‘s</a:t>
            </a:r>
            <a:r>
              <a:rPr lang="cs-CZ" sz="800" dirty="0" smtClean="0"/>
              <a:t> </a:t>
            </a:r>
            <a:r>
              <a:rPr lang="cs-CZ" sz="800" dirty="0" err="1" smtClean="0"/>
              <a:t>Vascular</a:t>
            </a:r>
            <a:r>
              <a:rPr lang="cs-CZ" sz="800" dirty="0" smtClean="0"/>
              <a:t> </a:t>
            </a:r>
            <a:r>
              <a:rPr lang="cs-CZ" sz="800" dirty="0" err="1" smtClean="0"/>
              <a:t>Surgery</a:t>
            </a:r>
            <a:r>
              <a:rPr lang="cs-CZ" sz="800" dirty="0" smtClean="0"/>
              <a:t> 8th </a:t>
            </a:r>
            <a:r>
              <a:rPr lang="cs-CZ" sz="800" dirty="0" err="1" smtClean="0"/>
              <a:t>Edition</a:t>
            </a:r>
            <a:endParaRPr lang="cs-CZ" sz="8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8674" y="486140"/>
            <a:ext cx="4695794" cy="308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532" y="3667461"/>
            <a:ext cx="8424936" cy="2770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Zvu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74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08"/>
    </mc:Choice>
    <mc:Fallback xmlns="">
      <p:transition spd="slow" advTm="41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endovascular repair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Vessel repair</a:t>
            </a:r>
            <a:endParaRPr lang="en-US" dirty="0"/>
          </a:p>
        </p:txBody>
      </p:sp>
      <p:sp>
        <p:nvSpPr>
          <p:cNvPr id="6" name="TextovéPole 5"/>
          <p:cNvSpPr txBox="1"/>
          <p:nvPr/>
        </p:nvSpPr>
        <p:spPr>
          <a:xfrm>
            <a:off x="359532" y="6525344"/>
            <a:ext cx="84249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800" dirty="0" smtClean="0"/>
              <a:t>Source: </a:t>
            </a:r>
            <a:r>
              <a:rPr lang="cs-CZ" sz="800" dirty="0" err="1" smtClean="0"/>
              <a:t>Ruhterford‘s</a:t>
            </a:r>
            <a:r>
              <a:rPr lang="cs-CZ" sz="800" dirty="0" smtClean="0"/>
              <a:t> </a:t>
            </a:r>
            <a:r>
              <a:rPr lang="cs-CZ" sz="800" dirty="0" err="1" smtClean="0"/>
              <a:t>Vascular</a:t>
            </a:r>
            <a:r>
              <a:rPr lang="cs-CZ" sz="800" dirty="0" smtClean="0"/>
              <a:t> </a:t>
            </a:r>
            <a:r>
              <a:rPr lang="cs-CZ" sz="800" dirty="0" err="1" smtClean="0"/>
              <a:t>Surgery</a:t>
            </a:r>
            <a:r>
              <a:rPr lang="cs-CZ" sz="800" dirty="0" smtClean="0"/>
              <a:t> 8th </a:t>
            </a:r>
            <a:r>
              <a:rPr lang="cs-CZ" sz="800" dirty="0" err="1" smtClean="0"/>
              <a:t>Edition</a:t>
            </a:r>
            <a:endParaRPr lang="cs-CZ" sz="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532" y="2539675"/>
            <a:ext cx="8424936" cy="3553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Zvu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10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411"/>
    </mc:Choice>
    <mc:Fallback xmlns="">
      <p:transition spd="slow" advTm="71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Conservative (observation)</a:t>
            </a:r>
          </a:p>
          <a:p>
            <a:endParaRPr lang="en-US" dirty="0" smtClean="0"/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Vessel repair</a:t>
            </a:r>
          </a:p>
          <a:p>
            <a:pPr lvl="1"/>
            <a:r>
              <a:rPr lang="en-US" dirty="0" smtClean="0"/>
              <a:t>direct arterial repair (suture)</a:t>
            </a:r>
          </a:p>
          <a:p>
            <a:pPr lvl="1"/>
            <a:r>
              <a:rPr lang="en-US" dirty="0" smtClean="0"/>
              <a:t>patch repair</a:t>
            </a:r>
          </a:p>
          <a:p>
            <a:pPr lvl="1"/>
            <a:r>
              <a:rPr lang="en-US" dirty="0" smtClean="0"/>
              <a:t>interposition graft repair</a:t>
            </a:r>
          </a:p>
          <a:p>
            <a:pPr lvl="1"/>
            <a:r>
              <a:rPr lang="en-US" dirty="0" smtClean="0"/>
              <a:t>bypass repair</a:t>
            </a:r>
            <a:endParaRPr lang="cs-CZ" dirty="0" smtClean="0"/>
          </a:p>
          <a:p>
            <a:pPr lvl="1"/>
            <a:r>
              <a:rPr lang="en-US" dirty="0" smtClean="0"/>
              <a:t>endovascular</a:t>
            </a:r>
            <a:r>
              <a:rPr lang="cs-CZ" dirty="0" smtClean="0"/>
              <a:t> </a:t>
            </a:r>
            <a:r>
              <a:rPr lang="en-US" dirty="0" smtClean="0"/>
              <a:t>repair</a:t>
            </a:r>
          </a:p>
          <a:p>
            <a:pPr lvl="1"/>
            <a:endParaRPr lang="en-US" dirty="0" smtClean="0"/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Vessel ligation</a:t>
            </a:r>
          </a:p>
          <a:p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Amputation</a:t>
            </a:r>
          </a:p>
          <a:p>
            <a:endParaRPr lang="en-US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</a:t>
            </a:r>
            <a:endParaRPr lang="en-US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379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37"/>
    </mc:Choice>
    <mc:Fallback xmlns="">
      <p:transition spd="slow" advTm="40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Thank</a:t>
            </a:r>
            <a:r>
              <a:rPr lang="cs-CZ" dirty="0" smtClean="0"/>
              <a:t> </a:t>
            </a:r>
            <a:r>
              <a:rPr lang="cs-CZ" dirty="0" err="1" smtClean="0"/>
              <a:t>you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your</a:t>
            </a:r>
            <a:r>
              <a:rPr lang="cs-CZ" dirty="0" smtClean="0"/>
              <a:t> </a:t>
            </a:r>
            <a:r>
              <a:rPr lang="cs-CZ" dirty="0" err="1" smtClean="0"/>
              <a:t>attention</a:t>
            </a:r>
            <a:r>
              <a:rPr lang="cs-CZ" dirty="0" smtClean="0"/>
              <a:t>!</a:t>
            </a:r>
            <a:endParaRPr lang="cs-CZ" dirty="0"/>
          </a:p>
        </p:txBody>
      </p:sp>
      <p:pic>
        <p:nvPicPr>
          <p:cNvPr id="6146" name="Picture 2" descr="R:\DistCOVID\pics\0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5596" y="1628799"/>
            <a:ext cx="7272808" cy="486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06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45"/>
    </mc:Choice>
    <mc:Fallback xmlns="">
      <p:transition spd="slow" advTm="12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advances and developments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related to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major conflicts or war</a:t>
            </a:r>
          </a:p>
          <a:p>
            <a:endParaRPr lang="en-US" dirty="0" smtClean="0"/>
          </a:p>
          <a:p>
            <a:r>
              <a:rPr lang="en-US" dirty="0" smtClean="0"/>
              <a:t>vascular trauma is associated with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hemorrhage</a:t>
            </a:r>
          </a:p>
          <a:p>
            <a:pPr lvl="1"/>
            <a:r>
              <a:rPr lang="en-US" dirty="0" smtClean="0"/>
              <a:t>surgical practice evolved around the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 of bleeding</a:t>
            </a:r>
          </a:p>
          <a:p>
            <a:pPr lvl="1"/>
            <a:endParaRPr lang="en-US" b="1" dirty="0" smtClean="0"/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Ligation of both arterial and venous injuries</a:t>
            </a:r>
          </a:p>
          <a:p>
            <a:pPr lvl="1"/>
            <a:r>
              <a:rPr lang="en-US" dirty="0" smtClean="0"/>
              <a:t>the standard of care through World War II</a:t>
            </a:r>
          </a:p>
          <a:p>
            <a:pPr lvl="1"/>
            <a:r>
              <a:rPr lang="en-US" dirty="0" smtClean="0"/>
              <a:t>World War I - repair attempted in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3.2 %</a:t>
            </a:r>
            <a:r>
              <a:rPr lang="en-US" dirty="0" smtClean="0"/>
              <a:t> of injuries</a:t>
            </a:r>
          </a:p>
          <a:p>
            <a:pPr lvl="1"/>
            <a:r>
              <a:rPr lang="en-US" dirty="0" smtClean="0"/>
              <a:t>World War II - repair attempted in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5 %</a:t>
            </a:r>
            <a:r>
              <a:rPr lang="en-US" dirty="0" smtClean="0"/>
              <a:t> of injuries</a:t>
            </a:r>
            <a:endParaRPr lang="en-US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Vascular trauma an its evolution</a:t>
            </a:r>
            <a:endParaRPr lang="en-US" dirty="0"/>
          </a:p>
        </p:txBody>
      </p:sp>
      <p:pic>
        <p:nvPicPr>
          <p:cNvPr id="20" name="Zvuk 1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368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93"/>
    </mc:Choice>
    <mc:Fallback xmlns="">
      <p:transition spd="slow" advTm="33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Korean War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88 %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/>
              <a:t>of injuries undergoing a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vascular repair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/>
              <a:t>attempt</a:t>
            </a:r>
            <a:endParaRPr lang="en-US" baseline="30000" dirty="0" smtClean="0"/>
          </a:p>
          <a:p>
            <a:endParaRPr lang="cs-CZ" b="1" dirty="0" smtClean="0"/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Vietnam War</a:t>
            </a:r>
          </a:p>
          <a:p>
            <a:pPr lvl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repair </a:t>
            </a:r>
            <a:r>
              <a:rPr lang="en-US" dirty="0" smtClean="0"/>
              <a:t>attempted in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93%</a:t>
            </a:r>
            <a:r>
              <a:rPr lang="en-US" dirty="0" smtClean="0"/>
              <a:t> of injuries</a:t>
            </a:r>
          </a:p>
          <a:p>
            <a:endParaRPr lang="cs-CZ" b="1" dirty="0" smtClean="0"/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Iraq and Afghanistan</a:t>
            </a:r>
          </a:p>
          <a:p>
            <a:pPr lvl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rate of extremity injury</a:t>
            </a:r>
            <a:r>
              <a:rPr lang="en-US" dirty="0" smtClean="0"/>
              <a:t> (53 %) </a:t>
            </a:r>
          </a:p>
          <a:p>
            <a:pPr lvl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decreased rate of major truncal injury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/>
              <a:t>(15 %)</a:t>
            </a:r>
          </a:p>
          <a:p>
            <a:pPr lvl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devastating nature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/>
              <a:t>of the extremity injuries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en-US" dirty="0" smtClean="0"/>
              <a:t> the inclusion of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distal arterial injuries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/>
              <a:t>probably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explain</a:t>
            </a:r>
            <a:r>
              <a:rPr lang="en-US" dirty="0" smtClean="0"/>
              <a:t> the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 in vascular ligations</a:t>
            </a:r>
            <a:r>
              <a:rPr lang="en-US" dirty="0" smtClean="0"/>
              <a:t> (35 %)</a:t>
            </a:r>
            <a:endParaRPr lang="en-US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Vascular trauma an its evolution</a:t>
            </a:r>
            <a:endParaRPr lang="en-US" dirty="0"/>
          </a:p>
        </p:txBody>
      </p:sp>
      <p:pic>
        <p:nvPicPr>
          <p:cNvPr id="12" name="Zvuk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560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33"/>
    </mc:Choice>
    <mc:Fallback xmlns="">
      <p:transition spd="slow" advTm="79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historically</a:t>
            </a:r>
            <a:r>
              <a:rPr lang="en-US" dirty="0" smtClean="0"/>
              <a:t> relatively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rare</a:t>
            </a:r>
            <a:endParaRPr lang="cs-CZ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 smtClean="0"/>
          </a:p>
          <a:p>
            <a:r>
              <a:rPr lang="en-US" dirty="0" smtClean="0"/>
              <a:t>the development of machinery and motorized vehicles</a:t>
            </a:r>
          </a:p>
          <a:p>
            <a:r>
              <a:rPr lang="en-US" dirty="0" smtClean="0"/>
              <a:t>the increase in urban violence and weaponry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increased incidence of civilian vascular trauma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 smtClean="0"/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incidence 1-4% of all injuries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smtClean="0"/>
              <a:t>(</a:t>
            </a:r>
            <a:r>
              <a:rPr lang="en-US" dirty="0" smtClean="0"/>
              <a:t>likely an underestimate</a:t>
            </a:r>
            <a:r>
              <a:rPr lang="cs-CZ" dirty="0" smtClean="0"/>
              <a:t>)</a:t>
            </a:r>
            <a:endParaRPr lang="en-US" dirty="0" smtClean="0"/>
          </a:p>
          <a:p>
            <a:pPr lvl="1"/>
            <a:r>
              <a:rPr lang="en-US" dirty="0" smtClean="0"/>
              <a:t>does not include patients who die at the trauma scene or before or immediately after hospital arrival</a:t>
            </a:r>
          </a:p>
          <a:p>
            <a:endParaRPr lang="en-US" b="1" dirty="0" smtClean="0"/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majority of immediate deaths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/>
              <a:t>from vessel disruption </a:t>
            </a:r>
            <a:r>
              <a:rPr lang="cs-CZ" dirty="0" smtClean="0"/>
              <a:t>are</a:t>
            </a:r>
            <a:r>
              <a:rPr lang="en-US" dirty="0" smtClean="0"/>
              <a:t>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due to aortic injury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/>
              <a:t>(55%)</a:t>
            </a:r>
          </a:p>
          <a:p>
            <a:pPr lvl="1"/>
            <a:r>
              <a:rPr lang="en-US" dirty="0" smtClean="0"/>
              <a:t>78% leading to death within 15 minutes of injury</a:t>
            </a:r>
            <a:endParaRPr lang="en-US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Vascular trauma in the civilian setting</a:t>
            </a:r>
            <a:endParaRPr lang="en-US" dirty="0"/>
          </a:p>
        </p:txBody>
      </p:sp>
      <p:pic>
        <p:nvPicPr>
          <p:cNvPr id="7" name="Zvuk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158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297"/>
    </mc:Choice>
    <mc:Fallback xmlns="">
      <p:transition spd="slow" advTm="82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trauma as a cause of death</a:t>
            </a:r>
            <a:r>
              <a:rPr lang="en-US" dirty="0" smtClean="0"/>
              <a:t> (USA 2010)</a:t>
            </a:r>
          </a:p>
          <a:p>
            <a:pPr lvl="1"/>
            <a:r>
              <a:rPr lang="en-US" dirty="0" smtClean="0"/>
              <a:t>63% of patients aged 1 – 24 years</a:t>
            </a:r>
          </a:p>
          <a:p>
            <a:pPr lvl="1"/>
            <a:r>
              <a:rPr lang="en-US" dirty="0" smtClean="0"/>
              <a:t>42 % of patients aged 25 – 44 years</a:t>
            </a:r>
          </a:p>
          <a:p>
            <a:pPr lvl="1"/>
            <a:endParaRPr lang="en-US" dirty="0" smtClean="0"/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incidence of vascular injury </a:t>
            </a:r>
          </a:p>
          <a:p>
            <a:pPr lvl="1"/>
            <a:r>
              <a:rPr lang="en-US" dirty="0" smtClean="0"/>
              <a:t>1.6 % for adults</a:t>
            </a:r>
          </a:p>
          <a:p>
            <a:pPr lvl="1"/>
            <a:r>
              <a:rPr lang="en-US" dirty="0" smtClean="0"/>
              <a:t>0.6 % for children</a:t>
            </a:r>
          </a:p>
          <a:p>
            <a:pPr lvl="1"/>
            <a:endParaRPr lang="en-US" dirty="0" smtClean="0"/>
          </a:p>
          <a:p>
            <a:pPr lvl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 – 90 % due to penetrating mechanisms </a:t>
            </a:r>
            <a:r>
              <a:rPr lang="en-US" dirty="0" smtClean="0"/>
              <a:t>(mainly</a:t>
            </a:r>
            <a:r>
              <a:rPr lang="cs-CZ" dirty="0" smtClean="0"/>
              <a:t> </a:t>
            </a:r>
            <a:r>
              <a:rPr lang="en-US" dirty="0" smtClean="0"/>
              <a:t>guns)</a:t>
            </a:r>
          </a:p>
          <a:p>
            <a:pPr lvl="1"/>
            <a:r>
              <a:rPr lang="en-US" dirty="0" smtClean="0"/>
              <a:t>blunt vascular injuries are uncommon</a:t>
            </a:r>
          </a:p>
          <a:p>
            <a:pPr lvl="1"/>
            <a:endParaRPr lang="en-US" dirty="0" smtClean="0"/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iatrogenic injuries </a:t>
            </a:r>
          </a:p>
          <a:p>
            <a:pPr lvl="1"/>
            <a:r>
              <a:rPr lang="en-US" dirty="0" smtClean="0"/>
              <a:t>percutaneous endovascular procedures</a:t>
            </a:r>
          </a:p>
          <a:p>
            <a:pPr lvl="1"/>
            <a:r>
              <a:rPr lang="en-US" dirty="0" smtClean="0"/>
              <a:t>laparoscopy</a:t>
            </a:r>
            <a:endParaRPr lang="en-US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Current Epidemiology of Vascular Injury</a:t>
            </a:r>
            <a:endParaRPr lang="en-US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463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847"/>
    </mc:Choice>
    <mc:Fallback xmlns="">
      <p:transition spd="slow" advTm="117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Epidemiologic trends</a:t>
            </a:r>
          </a:p>
          <a:p>
            <a:pPr lvl="1"/>
            <a:r>
              <a:rPr lang="en-US" dirty="0" smtClean="0"/>
              <a:t>The average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</a:t>
            </a:r>
            <a:r>
              <a:rPr lang="en-US" dirty="0" smtClean="0"/>
              <a:t> of all trauma patients is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increasing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“young and healthy” trauma patient replaced with elderly patients with a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preexisting vascular disease</a:t>
            </a:r>
          </a:p>
          <a:p>
            <a:pPr lvl="1"/>
            <a:endParaRPr lang="en-US" dirty="0" smtClean="0"/>
          </a:p>
          <a:p>
            <a:pPr lvl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severely injured patients </a:t>
            </a:r>
            <a:r>
              <a:rPr lang="en-US" dirty="0" smtClean="0"/>
              <a:t>with major vascular injury reaching a hospital alive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damage control surgery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endovascular techniques</a:t>
            </a:r>
            <a:endParaRPr lang="en-US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Current Epidemiology of Vascular Injury</a:t>
            </a:r>
            <a:endParaRPr lang="en-US" dirty="0"/>
          </a:p>
        </p:txBody>
      </p:sp>
      <p:pic>
        <p:nvPicPr>
          <p:cNvPr id="8" name="Zvuk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204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297"/>
    </mc:Choice>
    <mc:Fallback xmlns="">
      <p:transition spd="slow" advTm="106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</a:t>
            </a:r>
          </a:p>
          <a:p>
            <a:pPr lvl="1"/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dirty="0" smtClean="0"/>
              <a:t>penetrating injury (sharp)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blunt injury</a:t>
            </a:r>
          </a:p>
          <a:p>
            <a:pPr lvl="1"/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Indirect</a:t>
            </a:r>
          </a:p>
          <a:p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dirty="0" smtClean="0"/>
              <a:t>traction injury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deceleration</a:t>
            </a:r>
            <a:r>
              <a:rPr lang="cs-CZ" dirty="0" smtClean="0"/>
              <a:t> </a:t>
            </a:r>
            <a:r>
              <a:rPr lang="cs-CZ" dirty="0" err="1" smtClean="0"/>
              <a:t>injury</a:t>
            </a:r>
            <a:endParaRPr lang="en-US" dirty="0" smtClean="0"/>
          </a:p>
          <a:p>
            <a:pPr lvl="1"/>
            <a:endParaRPr lang="cs-CZ" dirty="0"/>
          </a:p>
          <a:p>
            <a:pPr lvl="1"/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Mechanism of Injury</a:t>
            </a:r>
            <a:endParaRPr lang="en-US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727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98"/>
    </mc:Choice>
    <mc:Fallback xmlns="">
      <p:transition spd="slow" advTm="39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637111"/>
          </a:xfrm>
        </p:spPr>
        <p:txBody>
          <a:bodyPr>
            <a:normAutofit lnSpcReduction="10000"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grade I</a:t>
            </a:r>
          </a:p>
          <a:p>
            <a:pPr lvl="1"/>
            <a:r>
              <a:rPr lang="en-US" dirty="0" smtClean="0"/>
              <a:t>no bleeding</a:t>
            </a:r>
          </a:p>
          <a:p>
            <a:pPr lvl="1"/>
            <a:r>
              <a:rPr lang="en-US" dirty="0" smtClean="0"/>
              <a:t>no peripheral ischemia</a:t>
            </a:r>
          </a:p>
          <a:p>
            <a:pPr lvl="1"/>
            <a:r>
              <a:rPr lang="en-US" dirty="0" smtClean="0"/>
              <a:t>aneurysm might develop</a:t>
            </a:r>
          </a:p>
          <a:p>
            <a:pPr lvl="1"/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grade II</a:t>
            </a:r>
          </a:p>
          <a:p>
            <a:pPr lvl="1"/>
            <a:r>
              <a:rPr lang="en-US" dirty="0" smtClean="0"/>
              <a:t>bleeding </a:t>
            </a:r>
          </a:p>
          <a:p>
            <a:pPr lvl="1"/>
            <a:r>
              <a:rPr lang="en-US" dirty="0" smtClean="0"/>
              <a:t>pseudoaneurysm formation</a:t>
            </a:r>
          </a:p>
          <a:p>
            <a:pPr lvl="1"/>
            <a:r>
              <a:rPr lang="en-US" dirty="0" smtClean="0"/>
              <a:t>with or without peripheral ischemia</a:t>
            </a:r>
          </a:p>
          <a:p>
            <a:pPr lvl="1"/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grade III</a:t>
            </a:r>
          </a:p>
          <a:p>
            <a:pPr lvl="1"/>
            <a:r>
              <a:rPr lang="en-US" dirty="0" smtClean="0"/>
              <a:t>bleeding</a:t>
            </a:r>
          </a:p>
          <a:p>
            <a:pPr lvl="1"/>
            <a:r>
              <a:rPr lang="en-US" dirty="0" smtClean="0"/>
              <a:t>peripheral ischemia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Penetrating injury (sharp)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1802" y="1556792"/>
            <a:ext cx="898709" cy="154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1803" y="3256671"/>
            <a:ext cx="898710" cy="154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1803" y="4984081"/>
            <a:ext cx="898710" cy="154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3931" y="3256672"/>
            <a:ext cx="1150517" cy="154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267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706"/>
    </mc:Choice>
    <mc:Fallback xmlns="">
      <p:transition spd="slow" advTm="95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12.2|29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4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|21.6|14.6|8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5|29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5|16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16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|12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7|48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7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3|7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|7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15.8|37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3|24.8|2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|22.2|13|15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7|6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5|47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|13.6"/>
</p:tagLst>
</file>

<file path=ppt/theme/theme1.xml><?xml version="1.0" encoding="utf-8"?>
<a:theme xmlns:a="http://schemas.openxmlformats.org/drawingml/2006/main" name="DesignTemplate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Office Colors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 Fonts">
      <a:majorFont>
        <a:latin typeface="Calibri"/>
        <a:ea typeface="MS PGothic"/>
        <a:cs typeface=""/>
      </a:majorFont>
      <a:minorFont>
        <a:latin typeface="Calibri"/>
        <a:ea typeface="MS PGothic"/>
        <a:cs typeface="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Office Colors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 Fonts">
      <a:majorFont>
        <a:latin typeface="Calibri"/>
        <a:ea typeface="MS PGothic"/>
        <a:cs typeface=""/>
      </a:majorFont>
      <a:minorFont>
        <a:latin typeface="Calibri"/>
        <a:ea typeface="MS PGothic"/>
        <a:cs typeface="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C329A1A-65F1-45C2-8F63-031A9D93427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DesignTemplate</Template>
  <TotalTime>0</TotalTime>
  <Words>974</Words>
  <Application>Microsoft Office PowerPoint</Application>
  <PresentationFormat>Předvádění na obrazovce (4:3)</PresentationFormat>
  <Paragraphs>248</Paragraphs>
  <Slides>29</Slides>
  <Notes>1</Notes>
  <HiddenSlides>0</HiddenSlides>
  <MMClips>29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0" baseType="lpstr">
      <vt:lpstr>DesignTemplate</vt:lpstr>
      <vt:lpstr>Vascular trauma</vt:lpstr>
      <vt:lpstr>Vascular trauma</vt:lpstr>
      <vt:lpstr>Vascular trauma an its evolution</vt:lpstr>
      <vt:lpstr>Vascular trauma an its evolution</vt:lpstr>
      <vt:lpstr>Vascular trauma in the civilian setting</vt:lpstr>
      <vt:lpstr>Current Epidemiology of Vascular Injury</vt:lpstr>
      <vt:lpstr>Current Epidemiology of Vascular Injury</vt:lpstr>
      <vt:lpstr>Mechanism of Injury</vt:lpstr>
      <vt:lpstr>Penetrating injury (sharp)</vt:lpstr>
      <vt:lpstr>Blunt injury</vt:lpstr>
      <vt:lpstr>Indirect injury</vt:lpstr>
      <vt:lpstr>Vascular Injury Classification and Scoring</vt:lpstr>
      <vt:lpstr>Clinical presentation</vt:lpstr>
      <vt:lpstr>Clinical presentation</vt:lpstr>
      <vt:lpstr>Clinical presentation</vt:lpstr>
      <vt:lpstr>Clinical presentation - neck</vt:lpstr>
      <vt:lpstr>Clinical presentation - torso</vt:lpstr>
      <vt:lpstr>Clinical presentation</vt:lpstr>
      <vt:lpstr>Clinical assessment</vt:lpstr>
      <vt:lpstr>Treatment</vt:lpstr>
      <vt:lpstr>Vessel repair</vt:lpstr>
      <vt:lpstr>Vessel repair</vt:lpstr>
      <vt:lpstr>Vessel repair</vt:lpstr>
      <vt:lpstr>Vessel repair</vt:lpstr>
      <vt:lpstr>Vessel repair</vt:lpstr>
      <vt:lpstr>Vessel repair</vt:lpstr>
      <vt:lpstr>Vessel repair</vt:lpstr>
      <vt:lpstr>Treatment</vt:lpstr>
      <vt:lpstr>Thank you for your attention!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2020-04-13T13:28:34Z</dcterms:created>
  <dcterms:modified xsi:type="dcterms:W3CDTF">2020-04-27T00:44:28Z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TC100738469990</vt:lpwstr>
  </property>
</Properties>
</file>