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67" r:id="rId4"/>
    <p:sldId id="268" r:id="rId5"/>
    <p:sldId id="269" r:id="rId6"/>
    <p:sldId id="270" r:id="rId7"/>
    <p:sldId id="271" r:id="rId8"/>
    <p:sldId id="276" r:id="rId9"/>
    <p:sldId id="272" r:id="rId10"/>
    <p:sldId id="275" r:id="rId11"/>
    <p:sldId id="277" r:id="rId12"/>
    <p:sldId id="281" r:id="rId13"/>
    <p:sldId id="259" r:id="rId14"/>
    <p:sldId id="260" r:id="rId15"/>
    <p:sldId id="261" r:id="rId16"/>
    <p:sldId id="262" r:id="rId17"/>
    <p:sldId id="263" r:id="rId18"/>
    <p:sldId id="278" r:id="rId19"/>
    <p:sldId id="258" r:id="rId20"/>
    <p:sldId id="279" r:id="rId21"/>
    <p:sldId id="264" r:id="rId22"/>
    <p:sldId id="26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467A291-3331-40EC-AFF0-E4B6161679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739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Urologické diagnózy v chirurgické ambulanci</a:t>
            </a:r>
            <a:endParaRPr lang="cs-CZ" sz="3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24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Hmatné varle – otevřená </a:t>
            </a:r>
            <a:r>
              <a:rPr lang="cs-CZ" altLang="cs-CZ" sz="28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orchidopexe</a:t>
            </a:r>
            <a:r>
              <a:rPr lang="cs-CZ" altLang="cs-CZ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(EAU):</a:t>
            </a:r>
            <a:endParaRPr lang="cs-CZ" altLang="cs-CZ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z="2400" dirty="0" smtClean="0"/>
          </a:p>
          <a:p>
            <a:r>
              <a:rPr lang="cs-CZ" altLang="cs-CZ" sz="2400" dirty="0" smtClean="0"/>
              <a:t>kompletní přerušení </a:t>
            </a:r>
            <a:r>
              <a:rPr lang="cs-CZ" altLang="cs-CZ" sz="2400" dirty="0" err="1" smtClean="0"/>
              <a:t>kremasteru</a:t>
            </a:r>
            <a:endParaRPr lang="cs-CZ" altLang="cs-CZ" sz="2400" dirty="0" smtClean="0"/>
          </a:p>
          <a:p>
            <a:r>
              <a:rPr lang="cs-CZ" altLang="cs-CZ" sz="2400" dirty="0" smtClean="0"/>
              <a:t>resekce a podvaz </a:t>
            </a:r>
            <a:r>
              <a:rPr lang="cs-CZ" altLang="cs-CZ" sz="2400" dirty="0" err="1" smtClean="0"/>
              <a:t>processus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vaginalis</a:t>
            </a:r>
            <a:r>
              <a:rPr lang="cs-CZ" altLang="cs-CZ" sz="2400" dirty="0" smtClean="0"/>
              <a:t> („kýlní váček“)</a:t>
            </a:r>
          </a:p>
          <a:p>
            <a:r>
              <a:rPr lang="cs-CZ" altLang="cs-CZ" sz="2400" dirty="0" smtClean="0"/>
              <a:t>odstranění </a:t>
            </a:r>
            <a:r>
              <a:rPr lang="cs-CZ" altLang="cs-CZ" sz="2400" dirty="0" err="1" smtClean="0"/>
              <a:t>appendixů</a:t>
            </a:r>
            <a:endParaRPr lang="cs-CZ" altLang="cs-CZ" sz="2400" dirty="0" smtClean="0"/>
          </a:p>
          <a:p>
            <a:r>
              <a:rPr lang="cs-CZ" altLang="cs-CZ" sz="2400" dirty="0" smtClean="0"/>
              <a:t>možný </a:t>
            </a:r>
            <a:r>
              <a:rPr lang="cs-CZ" altLang="cs-CZ" sz="2400" dirty="0" err="1" smtClean="0"/>
              <a:t>Prentissův</a:t>
            </a:r>
            <a:r>
              <a:rPr lang="cs-CZ" altLang="cs-CZ" sz="2400" dirty="0" smtClean="0"/>
              <a:t> manévr – přerušení dolních </a:t>
            </a:r>
            <a:r>
              <a:rPr lang="cs-CZ" altLang="cs-CZ" sz="2400" dirty="0" err="1" smtClean="0"/>
              <a:t>epigastrik</a:t>
            </a:r>
            <a:r>
              <a:rPr lang="cs-CZ" altLang="cs-CZ" sz="2400" dirty="0" smtClean="0"/>
              <a:t> a přesun duktu mediálně (jeho napřímení a prodloužení) – </a:t>
            </a:r>
            <a:r>
              <a:rPr lang="cs-CZ" altLang="cs-CZ" sz="2400" dirty="0" smtClean="0"/>
              <a:t>sporné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spermatiky</a:t>
            </a:r>
            <a:r>
              <a:rPr lang="cs-CZ" altLang="cs-CZ" sz="2400" dirty="0" smtClean="0"/>
              <a:t> jsou laterálně a neprodlouží se</a:t>
            </a:r>
          </a:p>
          <a:p>
            <a:r>
              <a:rPr lang="cs-CZ" altLang="cs-CZ" sz="2400" dirty="0" smtClean="0"/>
              <a:t>fixační steh (pokud vůbec) by měl být mezi </a:t>
            </a:r>
            <a:r>
              <a:rPr lang="cs-CZ" altLang="cs-CZ" sz="2400" b="1" dirty="0" smtClean="0"/>
              <a:t>t. </a:t>
            </a:r>
            <a:r>
              <a:rPr lang="cs-CZ" altLang="cs-CZ" sz="2400" b="1" dirty="0" err="1" smtClean="0"/>
              <a:t>vaginalis</a:t>
            </a:r>
            <a:r>
              <a:rPr lang="cs-CZ" altLang="cs-CZ" sz="2400" b="1" dirty="0" smtClean="0"/>
              <a:t>  </a:t>
            </a:r>
            <a:r>
              <a:rPr lang="cs-CZ" altLang="cs-CZ" sz="2400" b="1" dirty="0" err="1" smtClean="0"/>
              <a:t>testis</a:t>
            </a:r>
            <a:r>
              <a:rPr lang="cs-CZ" altLang="cs-CZ" sz="2400" b="1" dirty="0" smtClean="0"/>
              <a:t> a t. </a:t>
            </a:r>
            <a:r>
              <a:rPr lang="cs-CZ" altLang="cs-CZ" sz="2400" b="1" dirty="0" err="1" smtClean="0"/>
              <a:t>dartos</a:t>
            </a:r>
            <a:r>
              <a:rPr lang="cs-CZ" altLang="cs-CZ" sz="2400" dirty="0" smtClean="0"/>
              <a:t> (podkožím)</a:t>
            </a:r>
          </a:p>
          <a:p>
            <a:r>
              <a:rPr lang="cs-CZ" altLang="cs-CZ" sz="2400" dirty="0" smtClean="0"/>
              <a:t>fixace bez napětí</a:t>
            </a:r>
          </a:p>
          <a:p>
            <a:endParaRPr lang="cs-CZ" altLang="cs-CZ" sz="2400" dirty="0" smtClean="0"/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901125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Nehmatné varle – laparoskopická revize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3 možnosti – známe, </a:t>
            </a:r>
          </a:p>
          <a:p>
            <a:r>
              <a:rPr lang="cs-CZ" sz="2400" dirty="0" smtClean="0"/>
              <a:t>při I. době FS operace je v poslední době preferováno přerušení </a:t>
            </a:r>
            <a:r>
              <a:rPr lang="cs-CZ" sz="2400" dirty="0" err="1" smtClean="0"/>
              <a:t>spermatik</a:t>
            </a:r>
            <a:r>
              <a:rPr lang="cs-CZ" sz="2400" dirty="0" smtClean="0"/>
              <a:t> těsně nad varletem – ponechat kolaterály mezi a. </a:t>
            </a:r>
            <a:r>
              <a:rPr lang="cs-CZ" sz="2400" dirty="0" err="1" smtClean="0"/>
              <a:t>spermatica</a:t>
            </a:r>
            <a:r>
              <a:rPr lang="cs-CZ" sz="2400" dirty="0" smtClean="0"/>
              <a:t> a </a:t>
            </a:r>
            <a:r>
              <a:rPr lang="cs-CZ" sz="2400" dirty="0" err="1" smtClean="0"/>
              <a:t>a</a:t>
            </a:r>
            <a:r>
              <a:rPr lang="cs-CZ" sz="2400" dirty="0" smtClean="0"/>
              <a:t>. </a:t>
            </a:r>
            <a:r>
              <a:rPr lang="cs-CZ" sz="2400" dirty="0" err="1" smtClean="0"/>
              <a:t>deferentialis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FS jednodobá   - lit. přežívání 50 – 60%</a:t>
            </a:r>
          </a:p>
          <a:p>
            <a:r>
              <a:rPr lang="cs-CZ" sz="2400" dirty="0" smtClean="0"/>
              <a:t>FS dvoudobá – lit. přežívání do 90%</a:t>
            </a:r>
          </a:p>
          <a:p>
            <a:r>
              <a:rPr lang="cs-CZ" sz="2400" b="1" dirty="0" smtClean="0"/>
              <a:t>2. doba po 6ti měsících </a:t>
            </a:r>
            <a:r>
              <a:rPr lang="cs-CZ" sz="2400" dirty="0" smtClean="0"/>
              <a:t>(kolaterály, mobilita varlete)</a:t>
            </a:r>
          </a:p>
          <a:p>
            <a:endParaRPr lang="cs-CZ" sz="2400" dirty="0"/>
          </a:p>
          <a:p>
            <a:r>
              <a:rPr lang="cs-CZ" sz="2400" dirty="0" smtClean="0"/>
              <a:t>alternativa – mikrochirurgická autotransplantace varlete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7841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Fimóza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033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Fimóza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 smtClean="0"/>
              <a:t>vrozené </a:t>
            </a:r>
            <a:r>
              <a:rPr lang="cs-CZ" altLang="cs-CZ" sz="2400" dirty="0"/>
              <a:t>nebo sekundárně jizevnaté</a:t>
            </a:r>
            <a:r>
              <a:rPr lang="cs-CZ" altLang="cs-CZ" sz="2400" b="1" dirty="0"/>
              <a:t> zúžení předkožky </a:t>
            </a:r>
            <a:endParaRPr lang="cs-CZ" altLang="cs-CZ" sz="2400" b="1" dirty="0" smtClean="0"/>
          </a:p>
          <a:p>
            <a:r>
              <a:rPr lang="cs-CZ" altLang="cs-CZ" sz="2400" dirty="0" smtClean="0"/>
              <a:t>odlišovat </a:t>
            </a:r>
            <a:r>
              <a:rPr lang="cs-CZ" altLang="cs-CZ" sz="2400" dirty="0"/>
              <a:t>od </a:t>
            </a:r>
            <a:r>
              <a:rPr lang="cs-CZ" altLang="cs-CZ" sz="2400" dirty="0">
                <a:solidFill>
                  <a:srgbClr val="FF0000"/>
                </a:solidFill>
              </a:rPr>
              <a:t>konglutinace</a:t>
            </a:r>
            <a:r>
              <a:rPr lang="cs-CZ" altLang="cs-CZ" sz="2400" dirty="0"/>
              <a:t> – přirozené slepení vnitřního listu předkožky s kůží </a:t>
            </a:r>
            <a:r>
              <a:rPr lang="cs-CZ" altLang="cs-CZ" sz="2400" dirty="0" err="1" smtClean="0"/>
              <a:t>glandu</a:t>
            </a:r>
            <a:endParaRPr lang="cs-CZ" altLang="cs-CZ" sz="2400" dirty="0" smtClean="0"/>
          </a:p>
          <a:p>
            <a:r>
              <a:rPr lang="cs-CZ" altLang="cs-CZ" sz="2400" dirty="0" smtClean="0"/>
              <a:t>často kombinace obojího</a:t>
            </a:r>
          </a:p>
          <a:p>
            <a:endParaRPr lang="cs-CZ" altLang="cs-CZ" sz="2400" dirty="0" smtClean="0"/>
          </a:p>
          <a:p>
            <a:r>
              <a:rPr lang="cs-CZ" altLang="cs-CZ" sz="2400" dirty="0" smtClean="0">
                <a:solidFill>
                  <a:srgbClr val="FF0000"/>
                </a:solidFill>
              </a:rPr>
              <a:t>„relativní fimóza“ </a:t>
            </a:r>
            <a:r>
              <a:rPr lang="cs-CZ" altLang="cs-CZ" sz="2400" dirty="0" smtClean="0"/>
              <a:t>– jizevnatý prstenec není vidět, potíže jen při erekci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19066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Uvolnění předkožky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rgbClr val="FF0000"/>
                </a:solidFill>
              </a:rPr>
              <a:t>I. </a:t>
            </a:r>
            <a:r>
              <a:rPr lang="cs-CZ" altLang="cs-CZ" sz="2400" dirty="0" smtClean="0">
                <a:solidFill>
                  <a:srgbClr val="FF0000"/>
                </a:solidFill>
              </a:rPr>
              <a:t>konglutinace předkožky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/>
              <a:t>    - </a:t>
            </a:r>
            <a:r>
              <a:rPr lang="cs-CZ" altLang="cs-CZ" sz="2400" dirty="0" smtClean="0"/>
              <a:t>normální stav u malých chlapců. Zejména </a:t>
            </a:r>
            <a:r>
              <a:rPr lang="cs-CZ" altLang="cs-CZ" sz="2400" b="1" dirty="0" smtClean="0"/>
              <a:t>u kojenců a batolat není třeba řešit</a:t>
            </a:r>
            <a:r>
              <a:rPr lang="cs-CZ" altLang="cs-CZ" sz="2400" dirty="0" smtClean="0"/>
              <a:t>, pokud nedochází k balanitidě (</a:t>
            </a:r>
            <a:r>
              <a:rPr lang="cs-CZ" altLang="cs-CZ" sz="2400" dirty="0" err="1" smtClean="0"/>
              <a:t>balanopostitidě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>
              <a:lnSpc>
                <a:spcPct val="90000"/>
              </a:lnSpc>
              <a:buFontTx/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/>
              <a:t>   - instruujeme matku o postupném nenásilném přetahování předkožky (stačí po zevní ústí </a:t>
            </a:r>
            <a:r>
              <a:rPr lang="cs-CZ" altLang="cs-CZ" sz="2400" dirty="0" err="1"/>
              <a:t>uretry</a:t>
            </a:r>
            <a:r>
              <a:rPr lang="cs-CZ" altLang="cs-CZ" sz="2400" dirty="0"/>
              <a:t>) do </a:t>
            </a:r>
            <a:r>
              <a:rPr lang="cs-CZ" altLang="cs-CZ" sz="2400" dirty="0" smtClean="0"/>
              <a:t>3-4 </a:t>
            </a:r>
            <a:r>
              <a:rPr lang="cs-CZ" altLang="cs-CZ" sz="2400" dirty="0"/>
              <a:t>let, poté podle potřeby uvolníme předkožku na ambulanci dětské urologie</a:t>
            </a:r>
          </a:p>
        </p:txBody>
      </p:sp>
    </p:spTree>
    <p:extLst>
      <p:ext uri="{BB962C8B-B14F-4D97-AF65-F5344CB8AC3E}">
        <p14:creationId xmlns:p14="http://schemas.microsoft.com/office/powerpoint/2010/main" val="25748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Uvolnění předkožky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solidFill>
                  <a:srgbClr val="FF0000"/>
                </a:solidFill>
              </a:rPr>
              <a:t>II. zúžení předkožky - fimóza</a:t>
            </a:r>
          </a:p>
          <a:p>
            <a:endParaRPr lang="cs-CZ" altLang="cs-CZ" sz="2400" dirty="0">
              <a:solidFill>
                <a:srgbClr val="CC0000"/>
              </a:solidFill>
            </a:endParaRPr>
          </a:p>
          <a:p>
            <a:r>
              <a:rPr lang="cs-CZ" altLang="cs-CZ" sz="2400" dirty="0"/>
              <a:t>A) poddajná, jen zúžená předkožka – </a:t>
            </a:r>
          </a:p>
          <a:p>
            <a:pPr>
              <a:buFontTx/>
              <a:buNone/>
            </a:pPr>
            <a:r>
              <a:rPr lang="cs-CZ" altLang="cs-CZ" sz="2400" dirty="0"/>
              <a:t>   </a:t>
            </a:r>
            <a:r>
              <a:rPr lang="cs-CZ" altLang="cs-CZ" sz="2400" dirty="0" smtClean="0"/>
              <a:t> místní </a:t>
            </a:r>
            <a:r>
              <a:rPr lang="cs-CZ" altLang="cs-CZ" sz="2400" b="1" dirty="0" smtClean="0"/>
              <a:t>aplikace kortikoidů </a:t>
            </a:r>
            <a:r>
              <a:rPr lang="cs-CZ" altLang="cs-CZ" sz="2400" dirty="0" smtClean="0"/>
              <a:t>– 2x denně </a:t>
            </a:r>
            <a:r>
              <a:rPr lang="cs-CZ" altLang="cs-CZ" sz="2400" dirty="0" err="1" smtClean="0"/>
              <a:t>Triamcinolon</a:t>
            </a:r>
            <a:r>
              <a:rPr lang="cs-CZ" altLang="cs-CZ" sz="2400" dirty="0" smtClean="0"/>
              <a:t> S </a:t>
            </a:r>
          </a:p>
          <a:p>
            <a:pPr>
              <a:buFontTx/>
              <a:buNone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   1 měsíc před pokusem o přetažení </a:t>
            </a:r>
            <a:r>
              <a:rPr lang="cs-CZ" altLang="cs-CZ" sz="1400" dirty="0" smtClean="0"/>
              <a:t>(zkoušíme téměř vždy)</a:t>
            </a:r>
          </a:p>
          <a:p>
            <a:pPr>
              <a:buFontTx/>
              <a:buNone/>
            </a:pPr>
            <a:endParaRPr lang="cs-CZ" altLang="cs-CZ" sz="1400" dirty="0" smtClean="0"/>
          </a:p>
          <a:p>
            <a:r>
              <a:rPr lang="cs-CZ" altLang="cs-CZ" sz="2400" dirty="0" smtClean="0"/>
              <a:t>Mazání </a:t>
            </a:r>
            <a:r>
              <a:rPr lang="cs-CZ" altLang="cs-CZ" sz="2400" b="1" dirty="0" smtClean="0"/>
              <a:t>bez následného přetažení v ambulanci nemá smysl !</a:t>
            </a:r>
          </a:p>
          <a:p>
            <a:endParaRPr lang="cs-CZ" altLang="cs-CZ" sz="2400" dirty="0"/>
          </a:p>
          <a:p>
            <a:r>
              <a:rPr lang="cs-CZ" altLang="cs-CZ" sz="2400" dirty="0"/>
              <a:t>B) neúspěšná lokální léčba nebo </a:t>
            </a:r>
            <a:r>
              <a:rPr lang="cs-CZ" altLang="cs-CZ" sz="2400" dirty="0" smtClean="0"/>
              <a:t>současné jizevnaté </a:t>
            </a:r>
            <a:r>
              <a:rPr lang="cs-CZ" altLang="cs-CZ" sz="2400" dirty="0"/>
              <a:t>zúžení předkožky  - operační zákrok</a:t>
            </a:r>
          </a:p>
        </p:txBody>
      </p:sp>
    </p:spTree>
    <p:extLst>
      <p:ext uri="{BB962C8B-B14F-4D97-AF65-F5344CB8AC3E}">
        <p14:creationId xmlns:p14="http://schemas.microsoft.com/office/powerpoint/2010/main" val="400057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>
                <a:solidFill>
                  <a:srgbClr val="FF0000"/>
                </a:solidFill>
              </a:rPr>
              <a:t>Pozor !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1340768"/>
            <a:ext cx="7918450" cy="9366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Necitlivé přetažení předkožky s perzistujícím zúžením může vést k parafimóze !</a:t>
            </a:r>
          </a:p>
        </p:txBody>
      </p:sp>
      <p:pic>
        <p:nvPicPr>
          <p:cNvPr id="76804" name="Picture 4" descr="paraphimos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712" y="2348880"/>
            <a:ext cx="5256212" cy="3941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91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>
                <a:solidFill>
                  <a:srgbClr val="FF0000"/>
                </a:solidFill>
              </a:rPr>
              <a:t>Pozor !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altLang="cs-CZ" sz="2400" dirty="0" smtClean="0"/>
          </a:p>
          <a:p>
            <a:r>
              <a:rPr lang="cs-CZ" altLang="cs-CZ" sz="2400" dirty="0" smtClean="0"/>
              <a:t>násilné </a:t>
            </a:r>
            <a:r>
              <a:rPr lang="cs-CZ" altLang="cs-CZ" sz="2400" dirty="0"/>
              <a:t>přetahování nebo „dilatace“ předkožky vede k jizevnaté fimóze, nereagující na lokální léčbu kortikoidy</a:t>
            </a:r>
          </a:p>
          <a:p>
            <a:endParaRPr lang="cs-CZ" altLang="cs-CZ" sz="2400" dirty="0"/>
          </a:p>
          <a:p>
            <a:r>
              <a:rPr lang="cs-CZ" altLang="cs-CZ" sz="2400" dirty="0"/>
              <a:t>fimóza nemusí být v klidovém stadiu zřetelná, přesto může být zdrojem potíží a vyžaduje operační zákrok </a:t>
            </a:r>
            <a:r>
              <a:rPr lang="cs-CZ" altLang="cs-CZ" sz="2400" dirty="0" smtClean="0"/>
              <a:t>! – viz </a:t>
            </a:r>
            <a:r>
              <a:rPr lang="cs-CZ" altLang="cs-CZ" sz="2400" dirty="0" smtClean="0">
                <a:solidFill>
                  <a:srgbClr val="FF0000"/>
                </a:solidFill>
              </a:rPr>
              <a:t>„relativní fimóza“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09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Hydrokéla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518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Hydrokéla</a:t>
            </a:r>
            <a:endParaRPr lang="cs-CZ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Vždy se snažíme o </a:t>
            </a:r>
            <a:r>
              <a:rPr lang="cs-CZ" sz="2400" b="1" dirty="0" smtClean="0"/>
              <a:t>odložení</a:t>
            </a:r>
            <a:r>
              <a:rPr lang="cs-CZ" sz="2400" dirty="0" smtClean="0"/>
              <a:t> operace za 1. rok života (spíše ještě později), vzhledem k % recidiv a jizvení</a:t>
            </a:r>
          </a:p>
          <a:p>
            <a:endParaRPr lang="cs-CZ" sz="2400" dirty="0" smtClean="0"/>
          </a:p>
          <a:p>
            <a:r>
              <a:rPr lang="cs-CZ" sz="2400" dirty="0" smtClean="0"/>
              <a:t>Punkce má většinou krátkodobý efekt, ale může na čas neutralizovat tlak rodičů na operaci velké hydrokély</a:t>
            </a:r>
          </a:p>
          <a:p>
            <a:endParaRPr lang="cs-CZ" sz="2400" dirty="0" smtClean="0"/>
          </a:p>
          <a:p>
            <a:r>
              <a:rPr lang="cs-CZ" sz="2400" dirty="0" smtClean="0"/>
              <a:t>Pokud není varle dobře hmatné, ev. si nejsme diagnózou jisti, pak vždy při 1.vyšetření doplníme </a:t>
            </a:r>
            <a:r>
              <a:rPr lang="cs-CZ" sz="2400" b="1" dirty="0" smtClean="0"/>
              <a:t>sonografii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07953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Kryptorchismus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 descr="C:\Users\Pavel\Desktop\Urologické diagnózy v chir.amb\Diagram-of-the-Descent-of-the-Testis-Embryolo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1" y="1612280"/>
            <a:ext cx="4685338" cy="347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avel\Desktop\Urologické diagnózy v chir.amb\HerniaTypes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484" y="3125732"/>
            <a:ext cx="4822676" cy="332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465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Varikokéla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06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Varikokéla – indikace operace</a:t>
            </a:r>
            <a:endParaRPr lang="cs-CZ" sz="3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Zpomalování růstu (levého) varlete </a:t>
            </a:r>
          </a:p>
          <a:p>
            <a:pPr marL="0" indent="0">
              <a:buNone/>
            </a:pPr>
            <a:r>
              <a:rPr lang="cs-CZ" sz="2400" dirty="0" smtClean="0"/>
              <a:t>         – na </a:t>
            </a:r>
            <a:r>
              <a:rPr lang="cs-CZ" sz="2400" dirty="0" err="1" smtClean="0"/>
              <a:t>sono</a:t>
            </a:r>
            <a:r>
              <a:rPr lang="cs-CZ" sz="2400" dirty="0" smtClean="0"/>
              <a:t>, </a:t>
            </a:r>
            <a:r>
              <a:rPr lang="cs-CZ" sz="2400" b="1" dirty="0" smtClean="0"/>
              <a:t>o 20% objemu a více</a:t>
            </a:r>
            <a:r>
              <a:rPr lang="cs-CZ" sz="2400" dirty="0" smtClean="0"/>
              <a:t>, tj. výrazný stranový rozdíl</a:t>
            </a:r>
          </a:p>
          <a:p>
            <a:r>
              <a:rPr lang="cs-CZ" sz="2400" dirty="0" smtClean="0"/>
              <a:t>oboustranná varikokéla</a:t>
            </a:r>
          </a:p>
          <a:p>
            <a:r>
              <a:rPr lang="cs-CZ" sz="2400" dirty="0" smtClean="0"/>
              <a:t>„subjektivní potíže“ – nutno brát v úvahu i přání pacienta a rodičů</a:t>
            </a:r>
          </a:p>
          <a:p>
            <a:r>
              <a:rPr lang="cs-CZ" sz="2400" dirty="0" smtClean="0"/>
              <a:t>patologický spermiogram – provádíme spíše </a:t>
            </a:r>
            <a:r>
              <a:rPr lang="cs-CZ" sz="2400" dirty="0" err="1" smtClean="0"/>
              <a:t>vyjímečně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Tj. operaci většinou </a:t>
            </a:r>
            <a:r>
              <a:rPr lang="cs-CZ" sz="2400" b="1" dirty="0" smtClean="0"/>
              <a:t>neindikujeme při první návštěvě</a:t>
            </a:r>
            <a:r>
              <a:rPr lang="cs-CZ" sz="2400" dirty="0" smtClean="0"/>
              <a:t>, kontroly 1x za rok (</a:t>
            </a:r>
            <a:r>
              <a:rPr lang="cs-CZ" sz="2400" dirty="0" err="1" smtClean="0"/>
              <a:t>chir</a:t>
            </a:r>
            <a:r>
              <a:rPr lang="cs-CZ" sz="2400" dirty="0" smtClean="0"/>
              <a:t>. </a:t>
            </a:r>
            <a:r>
              <a:rPr lang="cs-CZ" sz="2400" dirty="0" err="1" smtClean="0"/>
              <a:t>amb</a:t>
            </a:r>
            <a:r>
              <a:rPr lang="cs-CZ" sz="2400" dirty="0" smtClean="0"/>
              <a:t>. … za rok </a:t>
            </a:r>
            <a:r>
              <a:rPr lang="cs-CZ" sz="2400" dirty="0" err="1" smtClean="0"/>
              <a:t>urol</a:t>
            </a:r>
            <a:r>
              <a:rPr lang="cs-CZ" sz="2400" dirty="0" smtClean="0"/>
              <a:t>. </a:t>
            </a:r>
            <a:r>
              <a:rPr lang="cs-CZ" sz="2400" dirty="0" err="1" smtClean="0"/>
              <a:t>amb</a:t>
            </a:r>
            <a:r>
              <a:rPr lang="cs-CZ" sz="2400" dirty="0" smtClean="0"/>
              <a:t>.  … nebo indikace na </a:t>
            </a:r>
            <a:r>
              <a:rPr lang="cs-CZ" sz="2400" dirty="0" err="1" smtClean="0"/>
              <a:t>chir</a:t>
            </a:r>
            <a:r>
              <a:rPr lang="cs-CZ" sz="2400" dirty="0" smtClean="0"/>
              <a:t>. ambulanci  - viz výše)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6890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Varikokéla – operace</a:t>
            </a:r>
            <a:endParaRPr lang="cs-CZ" sz="3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Vzhledem k poměrně velkému % recidiv je otázka, zda nezkusit mikrochirurgickou </a:t>
            </a:r>
            <a:r>
              <a:rPr lang="cs-CZ" sz="2400" dirty="0" err="1" smtClean="0"/>
              <a:t>subinguinální</a:t>
            </a:r>
            <a:r>
              <a:rPr lang="cs-CZ" sz="2400" dirty="0" smtClean="0"/>
              <a:t> operaci</a:t>
            </a:r>
          </a:p>
          <a:p>
            <a:endParaRPr lang="cs-CZ" sz="2400" dirty="0"/>
          </a:p>
          <a:p>
            <a:r>
              <a:rPr lang="cs-CZ" sz="2400" dirty="0" smtClean="0"/>
              <a:t>nevýhoda : „</a:t>
            </a:r>
            <a:r>
              <a:rPr lang="cs-CZ" sz="2400" dirty="0" err="1" smtClean="0"/>
              <a:t>time</a:t>
            </a:r>
            <a:r>
              <a:rPr lang="cs-CZ" sz="2400" dirty="0" smtClean="0"/>
              <a:t> </a:t>
            </a:r>
            <a:r>
              <a:rPr lang="cs-CZ" sz="2400" dirty="0" err="1" smtClean="0"/>
              <a:t>consuming</a:t>
            </a:r>
            <a:r>
              <a:rPr lang="cs-CZ" sz="2400" dirty="0" smtClean="0"/>
              <a:t> </a:t>
            </a:r>
            <a:r>
              <a:rPr lang="cs-CZ" sz="2400" dirty="0" err="1" smtClean="0"/>
              <a:t>operation</a:t>
            </a:r>
            <a:r>
              <a:rPr lang="cs-CZ" sz="2400" dirty="0" smtClean="0"/>
              <a:t>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3587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Kryptorchismus </a:t>
            </a:r>
            <a:r>
              <a:rPr lang="cs-CZ" altLang="cs-CZ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(„retence“)</a:t>
            </a:r>
            <a: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dělení podle lokalizace varlete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z="2400" dirty="0">
              <a:solidFill>
                <a:srgbClr val="FF3300"/>
              </a:solidFill>
            </a:endParaRPr>
          </a:p>
          <a:p>
            <a:r>
              <a:rPr lang="cs-CZ" altLang="cs-CZ" sz="2400" dirty="0" err="1">
                <a:solidFill>
                  <a:srgbClr val="FF3300"/>
                </a:solidFill>
              </a:rPr>
              <a:t>Retraktilní</a:t>
            </a:r>
            <a:r>
              <a:rPr lang="cs-CZ" altLang="cs-CZ" sz="2400" dirty="0">
                <a:solidFill>
                  <a:srgbClr val="FF3300"/>
                </a:solidFill>
              </a:rPr>
              <a:t> (migrující) varle </a:t>
            </a:r>
            <a:r>
              <a:rPr lang="cs-CZ" altLang="cs-CZ" sz="2400" dirty="0" smtClean="0">
                <a:solidFill>
                  <a:srgbClr val="FF3300"/>
                </a:solidFill>
              </a:rPr>
              <a:t>– </a:t>
            </a:r>
            <a:r>
              <a:rPr lang="cs-CZ" altLang="cs-CZ" sz="2400" dirty="0" err="1" smtClean="0">
                <a:solidFill>
                  <a:srgbClr val="FF3300"/>
                </a:solidFill>
              </a:rPr>
              <a:t>testis</a:t>
            </a:r>
            <a:r>
              <a:rPr lang="cs-CZ" altLang="cs-CZ" sz="2400" dirty="0" smtClean="0">
                <a:solidFill>
                  <a:srgbClr val="FF3300"/>
                </a:solidFill>
              </a:rPr>
              <a:t> </a:t>
            </a:r>
            <a:r>
              <a:rPr lang="cs-CZ" altLang="cs-CZ" sz="2400" dirty="0" err="1" smtClean="0">
                <a:solidFill>
                  <a:srgbClr val="FF3300"/>
                </a:solidFill>
              </a:rPr>
              <a:t>migrans</a:t>
            </a:r>
            <a:endParaRPr lang="cs-CZ" altLang="cs-CZ" sz="2400" dirty="0">
              <a:solidFill>
                <a:srgbClr val="FF3300"/>
              </a:solidFill>
            </a:endParaRPr>
          </a:p>
          <a:p>
            <a:endParaRPr lang="cs-CZ" altLang="cs-CZ" sz="2400" dirty="0">
              <a:solidFill>
                <a:srgbClr val="FF3300"/>
              </a:solidFill>
            </a:endParaRPr>
          </a:p>
          <a:p>
            <a:r>
              <a:rPr lang="cs-CZ" altLang="cs-CZ" sz="2400" dirty="0"/>
              <a:t>nejedná se o retenci, sestup je ukončen, </a:t>
            </a:r>
            <a:r>
              <a:rPr lang="cs-CZ" altLang="cs-CZ" sz="2400" b="1" dirty="0"/>
              <a:t>intermitentně je nalézáno v třísle</a:t>
            </a:r>
            <a:r>
              <a:rPr lang="cs-CZ" altLang="cs-CZ" sz="2400" dirty="0"/>
              <a:t>. Příčinou je zvýšený </a:t>
            </a:r>
            <a:r>
              <a:rPr lang="cs-CZ" altLang="cs-CZ" sz="2400" dirty="0" err="1"/>
              <a:t>kremasterický</a:t>
            </a:r>
            <a:r>
              <a:rPr lang="cs-CZ" altLang="cs-CZ" sz="2400" dirty="0"/>
              <a:t> reflex, operace není indikována</a:t>
            </a:r>
            <a:r>
              <a:rPr lang="cs-CZ" altLang="cs-CZ" sz="2400" dirty="0" smtClean="0"/>
              <a:t>.</a:t>
            </a:r>
          </a:p>
          <a:p>
            <a:endParaRPr lang="cs-CZ" altLang="cs-CZ" sz="2400" dirty="0"/>
          </a:p>
          <a:p>
            <a:r>
              <a:rPr lang="cs-CZ" altLang="cs-CZ" sz="2400" dirty="0" smtClean="0"/>
              <a:t>až 1/3 se může změnit na </a:t>
            </a:r>
            <a:r>
              <a:rPr lang="cs-CZ" altLang="cs-CZ" sz="2400" dirty="0" err="1" smtClean="0"/>
              <a:t>retinované</a:t>
            </a:r>
            <a:r>
              <a:rPr lang="cs-CZ" altLang="cs-CZ" sz="2400" dirty="0" smtClean="0"/>
              <a:t> – sledovat !</a:t>
            </a:r>
            <a:endParaRPr lang="cs-CZ" altLang="cs-CZ" sz="2400" dirty="0"/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72640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Kryptorchismus </a:t>
            </a:r>
            <a:b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dělení podle lokalizace varlete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z="2400" dirty="0">
              <a:solidFill>
                <a:srgbClr val="FF3300"/>
              </a:solidFill>
            </a:endParaRPr>
          </a:p>
          <a:p>
            <a:r>
              <a:rPr lang="cs-CZ" altLang="cs-CZ" sz="2400" dirty="0">
                <a:solidFill>
                  <a:srgbClr val="FF3300"/>
                </a:solidFill>
              </a:rPr>
              <a:t>Skluzné varle ( </a:t>
            </a:r>
            <a:r>
              <a:rPr lang="cs-CZ" altLang="cs-CZ" sz="2400" dirty="0" err="1">
                <a:solidFill>
                  <a:srgbClr val="FF3300"/>
                </a:solidFill>
              </a:rPr>
              <a:t>testis</a:t>
            </a:r>
            <a:r>
              <a:rPr lang="cs-CZ" altLang="cs-CZ" sz="2400" dirty="0">
                <a:solidFill>
                  <a:srgbClr val="FF3300"/>
                </a:solidFill>
              </a:rPr>
              <a:t> </a:t>
            </a:r>
            <a:r>
              <a:rPr lang="cs-CZ" altLang="cs-CZ" sz="2400" dirty="0" err="1">
                <a:solidFill>
                  <a:srgbClr val="FF3300"/>
                </a:solidFill>
              </a:rPr>
              <a:t>saltans</a:t>
            </a:r>
            <a:r>
              <a:rPr lang="cs-CZ" altLang="cs-CZ" sz="2400" dirty="0">
                <a:solidFill>
                  <a:srgbClr val="FF3300"/>
                </a:solidFill>
              </a:rPr>
              <a:t>)</a:t>
            </a:r>
          </a:p>
          <a:p>
            <a:endParaRPr lang="cs-CZ" altLang="cs-CZ" sz="2400" dirty="0">
              <a:solidFill>
                <a:srgbClr val="FF3300"/>
              </a:solidFill>
            </a:endParaRPr>
          </a:p>
          <a:p>
            <a:r>
              <a:rPr lang="cs-CZ" altLang="cs-CZ" sz="2400" dirty="0"/>
              <a:t>lze stáhnout do skrota, po uvolnění tahu </a:t>
            </a:r>
            <a:r>
              <a:rPr lang="cs-CZ" altLang="cs-CZ" sz="2400" b="1" dirty="0"/>
              <a:t>se vrací kraniálně </a:t>
            </a:r>
            <a:r>
              <a:rPr lang="cs-CZ" altLang="cs-CZ" sz="2400" dirty="0"/>
              <a:t>– považuje se za </a:t>
            </a:r>
            <a:r>
              <a:rPr lang="cs-CZ" altLang="cs-CZ" sz="2400" dirty="0" err="1"/>
              <a:t>retinované</a:t>
            </a:r>
            <a:r>
              <a:rPr lang="cs-CZ" altLang="cs-CZ" sz="2400" dirty="0"/>
              <a:t>, je indikována operace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74520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Kryptorchismus </a:t>
            </a:r>
            <a:b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dělení podle </a:t>
            </a:r>
            <a:r>
              <a:rPr lang="cs-CZ" altLang="cs-CZ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doby vzniku</a:t>
            </a:r>
            <a:endParaRPr lang="cs-CZ" altLang="cs-CZ" sz="2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>
                <a:solidFill>
                  <a:srgbClr val="FF3300"/>
                </a:solidFill>
              </a:rPr>
              <a:t>Vrozený kryptorchismus</a:t>
            </a:r>
          </a:p>
          <a:p>
            <a:endParaRPr lang="cs-CZ" altLang="cs-CZ" sz="2400" dirty="0" smtClean="0">
              <a:solidFill>
                <a:srgbClr val="FF3300"/>
              </a:solidFill>
            </a:endParaRPr>
          </a:p>
          <a:p>
            <a:r>
              <a:rPr lang="cs-CZ" altLang="cs-CZ" sz="2400" dirty="0" smtClean="0">
                <a:solidFill>
                  <a:srgbClr val="FF3300"/>
                </a:solidFill>
              </a:rPr>
              <a:t>Získaný kryptorchismus </a:t>
            </a:r>
            <a:endParaRPr lang="cs-CZ" altLang="cs-CZ" sz="2400" dirty="0"/>
          </a:p>
          <a:p>
            <a:r>
              <a:rPr lang="cs-CZ" altLang="cs-CZ" sz="2400" dirty="0"/>
              <a:t>dochází ke kraniální </a:t>
            </a:r>
            <a:r>
              <a:rPr lang="cs-CZ" altLang="cs-CZ" sz="2400" dirty="0" err="1"/>
              <a:t>retrakci</a:t>
            </a:r>
            <a:r>
              <a:rPr lang="cs-CZ" altLang="cs-CZ" sz="2400" dirty="0"/>
              <a:t> již sestouplého varlete</a:t>
            </a:r>
          </a:p>
          <a:p>
            <a:r>
              <a:rPr lang="cs-CZ" altLang="cs-CZ" sz="2400" dirty="0"/>
              <a:t>častější u původně </a:t>
            </a:r>
            <a:r>
              <a:rPr lang="cs-CZ" altLang="cs-CZ" sz="2400" dirty="0" err="1"/>
              <a:t>retraktilních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(migrujících) varlat</a:t>
            </a:r>
          </a:p>
          <a:p>
            <a:endParaRPr lang="cs-CZ" altLang="cs-CZ" sz="2400" dirty="0"/>
          </a:p>
          <a:p>
            <a:r>
              <a:rPr lang="cs-CZ" altLang="cs-CZ" sz="2400" dirty="0" smtClean="0"/>
              <a:t>další možnost – zachycení (</a:t>
            </a:r>
            <a:r>
              <a:rPr lang="cs-CZ" altLang="cs-CZ" sz="2400" dirty="0" err="1" smtClean="0"/>
              <a:t>retrakce</a:t>
            </a:r>
            <a:r>
              <a:rPr lang="cs-CZ" altLang="cs-CZ" sz="2400" dirty="0" smtClean="0"/>
              <a:t>) varlete při </a:t>
            </a:r>
            <a:r>
              <a:rPr lang="cs-CZ" altLang="cs-CZ" sz="2400" dirty="0" err="1" smtClean="0"/>
              <a:t>hernioplastice</a:t>
            </a:r>
            <a:endParaRPr lang="cs-CZ" altLang="cs-CZ" sz="2400" dirty="0"/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95019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Kryptorchismus – praktické dělení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>
                <a:solidFill>
                  <a:srgbClr val="FF0000"/>
                </a:solidFill>
              </a:rPr>
              <a:t>Hmatné varle</a:t>
            </a:r>
          </a:p>
          <a:p>
            <a:r>
              <a:rPr lang="cs-CZ" altLang="cs-CZ" sz="2400" dirty="0">
                <a:solidFill>
                  <a:srgbClr val="FF0000"/>
                </a:solidFill>
              </a:rPr>
              <a:t>Nehmatné varle</a:t>
            </a:r>
          </a:p>
          <a:p>
            <a:endParaRPr lang="cs-CZ" altLang="cs-CZ" sz="2400" dirty="0"/>
          </a:p>
          <a:p>
            <a:r>
              <a:rPr lang="cs-CZ" altLang="cs-CZ" sz="2400" dirty="0"/>
              <a:t>zásadní rozlišení pro způsob chirurgické léčby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10109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Kryptorchismus - diagnostika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>
                <a:solidFill>
                  <a:srgbClr val="FF0000"/>
                </a:solidFill>
              </a:rPr>
              <a:t>Palpace</a:t>
            </a:r>
          </a:p>
          <a:p>
            <a:endParaRPr lang="cs-CZ" altLang="cs-CZ" sz="2400" dirty="0" smtClean="0">
              <a:solidFill>
                <a:srgbClr val="FF0000"/>
              </a:solidFill>
            </a:endParaRPr>
          </a:p>
          <a:p>
            <a:r>
              <a:rPr lang="cs-CZ" altLang="cs-CZ" sz="2400" dirty="0" smtClean="0">
                <a:solidFill>
                  <a:srgbClr val="FF0000"/>
                </a:solidFill>
              </a:rPr>
              <a:t>Laparoskopie</a:t>
            </a:r>
            <a:endParaRPr lang="cs-CZ" altLang="cs-CZ" sz="2400" dirty="0"/>
          </a:p>
          <a:p>
            <a:r>
              <a:rPr lang="cs-CZ" altLang="cs-CZ" sz="2400" dirty="0"/>
              <a:t>v případě nehmatného varlete není nahraditelná žádným zobrazovacím </a:t>
            </a:r>
            <a:r>
              <a:rPr lang="cs-CZ" altLang="cs-CZ" sz="2400" dirty="0" smtClean="0"/>
              <a:t>vyšetřením</a:t>
            </a:r>
          </a:p>
          <a:p>
            <a:endParaRPr lang="cs-CZ" altLang="cs-CZ" sz="2400" dirty="0"/>
          </a:p>
          <a:p>
            <a:r>
              <a:rPr lang="cs-CZ" altLang="cs-CZ" sz="2400" dirty="0"/>
              <a:t>spojujeme vždy s případným intraabdominálním zákrokem</a:t>
            </a:r>
          </a:p>
          <a:p>
            <a:r>
              <a:rPr lang="cs-CZ" altLang="cs-CZ" sz="2400" dirty="0"/>
              <a:t>před výkonem je vhodná palpace třísla v celkové anestesii – „objevení varlete“</a:t>
            </a:r>
          </a:p>
        </p:txBody>
      </p:sp>
    </p:spTree>
    <p:extLst>
      <p:ext uri="{BB962C8B-B14F-4D97-AF65-F5344CB8AC3E}">
        <p14:creationId xmlns:p14="http://schemas.microsoft.com/office/powerpoint/2010/main" val="249312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Kryptorchismus </a:t>
            </a:r>
            <a:r>
              <a:rPr lang="cs-CZ" altLang="cs-CZ" sz="2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hormonální léčba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err="1" smtClean="0"/>
              <a:t>hCG</a:t>
            </a:r>
            <a:r>
              <a:rPr lang="cs-CZ" sz="2400" dirty="0" smtClean="0"/>
              <a:t> nebo </a:t>
            </a:r>
            <a:r>
              <a:rPr lang="cs-CZ" sz="2400" dirty="0" err="1" smtClean="0"/>
              <a:t>GnRH</a:t>
            </a:r>
            <a:endParaRPr lang="cs-CZ" sz="2400" dirty="0" smtClean="0"/>
          </a:p>
          <a:p>
            <a:r>
              <a:rPr lang="cs-CZ" sz="2400" dirty="0" smtClean="0"/>
              <a:t>obecně – </a:t>
            </a:r>
            <a:r>
              <a:rPr lang="cs-CZ" sz="2400" b="1" dirty="0" smtClean="0"/>
              <a:t>nemá smysl</a:t>
            </a:r>
            <a:r>
              <a:rPr lang="cs-CZ" sz="2400" dirty="0" smtClean="0"/>
              <a:t>, není doporučena</a:t>
            </a:r>
          </a:p>
          <a:p>
            <a:r>
              <a:rPr lang="cs-CZ" sz="2400" dirty="0" smtClean="0"/>
              <a:t>snad jako doplňková léčba k </a:t>
            </a:r>
            <a:r>
              <a:rPr lang="cs-CZ" sz="2400" dirty="0" err="1" smtClean="0"/>
              <a:t>orchidopexi</a:t>
            </a:r>
            <a:r>
              <a:rPr lang="cs-CZ" sz="2400" dirty="0" smtClean="0"/>
              <a:t>, údaje o zlepšení fertility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60945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Kryptorchismus – chirurgická léčba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z="2800" dirty="0"/>
          </a:p>
          <a:p>
            <a:r>
              <a:rPr lang="cs-CZ" altLang="cs-CZ" sz="2400" dirty="0"/>
              <a:t>Načasování </a:t>
            </a:r>
            <a:r>
              <a:rPr lang="cs-CZ" altLang="cs-CZ" sz="2400" dirty="0" smtClean="0"/>
              <a:t>– dle EAU doporučena </a:t>
            </a:r>
            <a:r>
              <a:rPr lang="cs-CZ" altLang="cs-CZ" sz="2400" dirty="0" smtClean="0">
                <a:solidFill>
                  <a:srgbClr val="FF0000"/>
                </a:solidFill>
              </a:rPr>
              <a:t>mezi 6 - 12 měsíci</a:t>
            </a:r>
            <a:r>
              <a:rPr lang="cs-CZ" altLang="cs-CZ" sz="2400" dirty="0" smtClean="0"/>
              <a:t>, v každém případě do 18 měsíců věku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12330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731</Words>
  <Application>Microsoft Office PowerPoint</Application>
  <PresentationFormat>Předvádění na obrazovce (4:3)</PresentationFormat>
  <Paragraphs>113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Urologické diagnózy v chirurgické ambulanci</vt:lpstr>
      <vt:lpstr>Kryptorchismus</vt:lpstr>
      <vt:lpstr>Kryptorchismus („retence“) – dělení podle lokalizace varlete</vt:lpstr>
      <vt:lpstr>Kryptorchismus  – dělení podle lokalizace varlete</vt:lpstr>
      <vt:lpstr>Kryptorchismus  – dělení podle doby vzniku</vt:lpstr>
      <vt:lpstr>Kryptorchismus – praktické dělení</vt:lpstr>
      <vt:lpstr>Kryptorchismus - diagnostika</vt:lpstr>
      <vt:lpstr>Kryptorchismus – hormonální léčba</vt:lpstr>
      <vt:lpstr>Kryptorchismus – chirurgická léčba</vt:lpstr>
      <vt:lpstr>Hmatné varle – otevřená orchidopexe (EAU):</vt:lpstr>
      <vt:lpstr>Nehmatné varle – laparoskopická revize</vt:lpstr>
      <vt:lpstr>Fimóza</vt:lpstr>
      <vt:lpstr>Fimóza</vt:lpstr>
      <vt:lpstr>Uvolnění předkožky</vt:lpstr>
      <vt:lpstr>Uvolnění předkožky</vt:lpstr>
      <vt:lpstr>Pozor !</vt:lpstr>
      <vt:lpstr>Pozor !</vt:lpstr>
      <vt:lpstr>Hydrokéla</vt:lpstr>
      <vt:lpstr>Hydrokéla</vt:lpstr>
      <vt:lpstr>Varikokéla</vt:lpstr>
      <vt:lpstr>Varikokéla – indikace operace</vt:lpstr>
      <vt:lpstr>Varikokéla – operace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Urologické diagnózy v chirurgické ambulanci</dc:title>
  <dc:creator>Pavel</dc:creator>
  <cp:lastModifiedBy>Zerhau Pavel</cp:lastModifiedBy>
  <cp:revision>88</cp:revision>
  <dcterms:created xsi:type="dcterms:W3CDTF">2017-02-22T17:18:46Z</dcterms:created>
  <dcterms:modified xsi:type="dcterms:W3CDTF">2017-03-21T12:41:06Z</dcterms:modified>
</cp:coreProperties>
</file>