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62" r:id="rId5"/>
    <p:sldId id="260" r:id="rId6"/>
    <p:sldId id="258" r:id="rId7"/>
    <p:sldId id="261" r:id="rId8"/>
    <p:sldId id="259" r:id="rId9"/>
    <p:sldId id="263" r:id="rId10"/>
    <p:sldId id="264" r:id="rId11"/>
    <p:sldId id="355" r:id="rId12"/>
    <p:sldId id="265" r:id="rId13"/>
    <p:sldId id="266" r:id="rId14"/>
    <p:sldId id="272" r:id="rId15"/>
    <p:sldId id="268" r:id="rId16"/>
    <p:sldId id="342" r:id="rId17"/>
    <p:sldId id="267" r:id="rId18"/>
    <p:sldId id="273" r:id="rId19"/>
    <p:sldId id="280" r:id="rId20"/>
    <p:sldId id="281" r:id="rId21"/>
    <p:sldId id="282" r:id="rId22"/>
    <p:sldId id="283" r:id="rId23"/>
    <p:sldId id="284" r:id="rId24"/>
    <p:sldId id="286" r:id="rId25"/>
    <p:sldId id="287" r:id="rId26"/>
    <p:sldId id="310" r:id="rId27"/>
    <p:sldId id="312" r:id="rId28"/>
    <p:sldId id="302" r:id="rId29"/>
    <p:sldId id="340" r:id="rId30"/>
    <p:sldId id="341" r:id="rId31"/>
    <p:sldId id="297" r:id="rId32"/>
    <p:sldId id="299" r:id="rId33"/>
    <p:sldId id="300" r:id="rId34"/>
    <p:sldId id="296" r:id="rId35"/>
    <p:sldId id="298" r:id="rId36"/>
    <p:sldId id="301" r:id="rId37"/>
    <p:sldId id="307" r:id="rId38"/>
    <p:sldId id="303" r:id="rId39"/>
    <p:sldId id="304" r:id="rId40"/>
    <p:sldId id="305" r:id="rId41"/>
    <p:sldId id="308" r:id="rId42"/>
    <p:sldId id="309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6" r:id="rId52"/>
    <p:sldId id="321" r:id="rId53"/>
    <p:sldId id="322" r:id="rId54"/>
    <p:sldId id="323" r:id="rId55"/>
    <p:sldId id="324" r:id="rId56"/>
    <p:sldId id="325" r:id="rId57"/>
    <p:sldId id="327" r:id="rId58"/>
    <p:sldId id="339" r:id="rId59"/>
    <p:sldId id="343" r:id="rId60"/>
    <p:sldId id="346" r:id="rId61"/>
    <p:sldId id="338" r:id="rId62"/>
    <p:sldId id="347" r:id="rId63"/>
    <p:sldId id="348" r:id="rId64"/>
    <p:sldId id="350" r:id="rId65"/>
    <p:sldId id="349" r:id="rId66"/>
    <p:sldId id="351" r:id="rId67"/>
    <p:sldId id="354" r:id="rId68"/>
    <p:sldId id="353" r:id="rId69"/>
    <p:sldId id="352" r:id="rId70"/>
    <p:sldId id="337" r:id="rId71"/>
    <p:sldId id="329" r:id="rId72"/>
    <p:sldId id="330" r:id="rId73"/>
    <p:sldId id="290" r:id="rId74"/>
    <p:sldId id="289" r:id="rId75"/>
    <p:sldId id="333" r:id="rId76"/>
    <p:sldId id="334" r:id="rId77"/>
    <p:sldId id="344" r:id="rId78"/>
    <p:sldId id="293" r:id="rId79"/>
    <p:sldId id="336" r:id="rId80"/>
    <p:sldId id="276" r:id="rId81"/>
    <p:sldId id="277" r:id="rId82"/>
    <p:sldId id="275" r:id="rId83"/>
    <p:sldId id="279" r:id="rId84"/>
    <p:sldId id="278" r:id="rId85"/>
    <p:sldId id="331" r:id="rId86"/>
    <p:sldId id="345" r:id="rId87"/>
    <p:sldId id="292" r:id="rId88"/>
    <p:sldId id="291" r:id="rId89"/>
    <p:sldId id="294" r:id="rId90"/>
    <p:sldId id="328" r:id="rId9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3D74BE2C-606F-4ABF-AE87-8730F3FBCE43}">
          <p14:sldIdLst>
            <p14:sldId id="256"/>
            <p14:sldId id="257"/>
            <p14:sldId id="288"/>
            <p14:sldId id="262"/>
            <p14:sldId id="260"/>
            <p14:sldId id="258"/>
            <p14:sldId id="261"/>
            <p14:sldId id="259"/>
            <p14:sldId id="263"/>
          </p14:sldIdLst>
        </p14:section>
        <p14:section name="Oddíl bez názvu" id="{E39B2D27-234D-42F7-920E-0ADB5456181F}">
          <p14:sldIdLst>
            <p14:sldId id="264"/>
            <p14:sldId id="355"/>
            <p14:sldId id="265"/>
            <p14:sldId id="266"/>
            <p14:sldId id="272"/>
            <p14:sldId id="268"/>
            <p14:sldId id="342"/>
            <p14:sldId id="267"/>
            <p14:sldId id="273"/>
            <p14:sldId id="280"/>
            <p14:sldId id="281"/>
            <p14:sldId id="282"/>
            <p14:sldId id="283"/>
            <p14:sldId id="284"/>
            <p14:sldId id="286"/>
            <p14:sldId id="287"/>
            <p14:sldId id="310"/>
            <p14:sldId id="312"/>
            <p14:sldId id="302"/>
            <p14:sldId id="340"/>
            <p14:sldId id="341"/>
            <p14:sldId id="297"/>
            <p14:sldId id="299"/>
            <p14:sldId id="300"/>
            <p14:sldId id="296"/>
            <p14:sldId id="298"/>
            <p14:sldId id="301"/>
            <p14:sldId id="307"/>
            <p14:sldId id="303"/>
            <p14:sldId id="304"/>
            <p14:sldId id="305"/>
            <p14:sldId id="308"/>
            <p14:sldId id="309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6"/>
            <p14:sldId id="321"/>
            <p14:sldId id="322"/>
            <p14:sldId id="323"/>
            <p14:sldId id="324"/>
            <p14:sldId id="325"/>
            <p14:sldId id="327"/>
            <p14:sldId id="339"/>
            <p14:sldId id="343"/>
            <p14:sldId id="346"/>
            <p14:sldId id="338"/>
            <p14:sldId id="347"/>
            <p14:sldId id="348"/>
            <p14:sldId id="350"/>
            <p14:sldId id="349"/>
            <p14:sldId id="351"/>
            <p14:sldId id="354"/>
            <p14:sldId id="353"/>
            <p14:sldId id="352"/>
            <p14:sldId id="337"/>
            <p14:sldId id="329"/>
            <p14:sldId id="330"/>
            <p14:sldId id="290"/>
            <p14:sldId id="289"/>
            <p14:sldId id="333"/>
            <p14:sldId id="334"/>
            <p14:sldId id="344"/>
            <p14:sldId id="293"/>
            <p14:sldId id="336"/>
            <p14:sldId id="276"/>
            <p14:sldId id="277"/>
            <p14:sldId id="275"/>
            <p14:sldId id="279"/>
            <p14:sldId id="278"/>
            <p14:sldId id="331"/>
            <p14:sldId id="345"/>
            <p14:sldId id="292"/>
            <p14:sldId id="291"/>
            <p14:sldId id="294"/>
            <p14:sldId id="32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24" autoAdjust="0"/>
  </p:normalViewPr>
  <p:slideViewPr>
    <p:cSldViewPr>
      <p:cViewPr varScale="1">
        <p:scale>
          <a:sx n="103" d="100"/>
          <a:sy n="103" d="100"/>
        </p:scale>
        <p:origin x="-2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75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05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38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0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19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69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89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67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8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67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49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65E82-1B20-41DA-8989-429E89BC8EEC}" type="datetimeFigureOut">
              <a:rPr lang="cs-CZ" smtClean="0"/>
              <a:t>11.10.2019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6D8A3-ED67-49E6-B645-E2BAB2B708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90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Chirurgie novorozence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32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Anatomické rozdíly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539552" y="2492896"/>
            <a:ext cx="4040188" cy="4176464"/>
          </a:xfrm>
        </p:spPr>
        <p:txBody>
          <a:bodyPr>
            <a:normAutofit/>
          </a:bodyPr>
          <a:lstStyle/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788024" y="2492896"/>
            <a:ext cx="4041775" cy="4176464"/>
          </a:xfrm>
        </p:spPr>
        <p:txBody>
          <a:bodyPr>
            <a:normAutofit/>
          </a:bodyPr>
          <a:lstStyle/>
          <a:p>
            <a:r>
              <a:rPr lang="cs-CZ" sz="1600" dirty="0" smtClean="0"/>
              <a:t>Hlava – velká, obličejová část k mozkové 1:8, 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volné švy, fontanela</a:t>
            </a:r>
          </a:p>
          <a:p>
            <a:r>
              <a:rPr lang="cs-CZ" sz="1600" dirty="0" smtClean="0"/>
              <a:t>Hrudník - bez zřetelných rýh, přechod  </a:t>
            </a:r>
          </a:p>
          <a:p>
            <a:r>
              <a:rPr lang="cs-CZ" sz="1600" dirty="0" smtClean="0"/>
              <a:t>     hrudník/břicho není  zřetelný,  srdce  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kulovitého tvaru, </a:t>
            </a:r>
            <a:r>
              <a:rPr lang="cs-CZ" sz="1600" dirty="0" err="1" smtClean="0"/>
              <a:t>thymus</a:t>
            </a:r>
            <a:r>
              <a:rPr lang="cs-CZ" sz="1600" dirty="0" smtClean="0"/>
              <a:t>, větší podíl  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mediastina v hrudní dutině</a:t>
            </a:r>
          </a:p>
          <a:p>
            <a:r>
              <a:rPr lang="cs-CZ" sz="1600" dirty="0" smtClean="0"/>
              <a:t>Břicho – největší šířka v úrovni jater, velká  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játra, trubicový žlučník, vyšší poloha </a:t>
            </a:r>
            <a:r>
              <a:rPr lang="cs-CZ" sz="1600" dirty="0" err="1" smtClean="0"/>
              <a:t>caeca</a:t>
            </a:r>
            <a:r>
              <a:rPr lang="cs-CZ" sz="1600" dirty="0" smtClean="0"/>
              <a:t>, 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tlusté střevo dilatováno smolkou, větší 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nadledviny, malé omentum, zevně  není  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patrná muskulatura, v dolní partii příčná  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kožní  rýha, tukový polštář v stydké krajině</a:t>
            </a:r>
          </a:p>
          <a:p>
            <a:r>
              <a:rPr lang="cs-CZ" sz="1600" dirty="0" smtClean="0"/>
              <a:t> Končetiny – </a:t>
            </a:r>
            <a:r>
              <a:rPr lang="cs-CZ" sz="1600" dirty="0" err="1" smtClean="0"/>
              <a:t>relativné</a:t>
            </a:r>
            <a:r>
              <a:rPr lang="cs-CZ" sz="1600" dirty="0" smtClean="0"/>
              <a:t> krátké</a:t>
            </a:r>
            <a:endParaRPr lang="cs-CZ" sz="1600" dirty="0"/>
          </a:p>
          <a:p>
            <a:endParaRPr lang="cs-CZ" sz="1600" dirty="0" smtClean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8640"/>
            <a:ext cx="1524000" cy="2286000"/>
          </a:xfrm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395536" y="1268760"/>
            <a:ext cx="4040188" cy="5256584"/>
          </a:xfrm>
        </p:spPr>
        <p:txBody>
          <a:bodyPr/>
          <a:lstStyle/>
          <a:p>
            <a:r>
              <a:rPr lang="cs-CZ" sz="1600" dirty="0" smtClean="0"/>
              <a:t>Konec   fetálního oběhu v průběhu hodin až dnů po porodu -</a:t>
            </a:r>
            <a:r>
              <a:rPr lang="cs-CZ" sz="1600" dirty="0" err="1" smtClean="0"/>
              <a:t>for</a:t>
            </a:r>
            <a:r>
              <a:rPr lang="cs-CZ" sz="1600" dirty="0" smtClean="0"/>
              <a:t>. </a:t>
            </a:r>
            <a:r>
              <a:rPr lang="cs-CZ" sz="1600" dirty="0" err="1" smtClean="0"/>
              <a:t>ovale</a:t>
            </a:r>
            <a:r>
              <a:rPr lang="cs-CZ" sz="1600" dirty="0" smtClean="0"/>
              <a:t>, </a:t>
            </a:r>
            <a:r>
              <a:rPr lang="cs-CZ" sz="1600" dirty="0" err="1" smtClean="0"/>
              <a:t>duct</a:t>
            </a:r>
            <a:r>
              <a:rPr lang="cs-CZ" sz="1600" dirty="0" smtClean="0"/>
              <a:t>. art. </a:t>
            </a:r>
            <a:r>
              <a:rPr lang="cs-CZ" sz="1600" dirty="0" err="1" smtClean="0"/>
              <a:t>Botalli</a:t>
            </a:r>
            <a:endParaRPr lang="cs-CZ" sz="1600" dirty="0" smtClean="0"/>
          </a:p>
          <a:p>
            <a:r>
              <a:rPr lang="cs-CZ" sz="1600" dirty="0" smtClean="0"/>
              <a:t>TF 150-180/min</a:t>
            </a:r>
          </a:p>
          <a:p>
            <a:r>
              <a:rPr lang="cs-CZ" sz="1600" dirty="0" smtClean="0"/>
              <a:t>Množství krve </a:t>
            </a:r>
            <a:r>
              <a:rPr lang="cs-CZ" sz="1600" dirty="0" smtClean="0"/>
              <a:t>80-100ml/kg</a:t>
            </a:r>
            <a:endParaRPr lang="cs-CZ" sz="1600" dirty="0" smtClean="0"/>
          </a:p>
          <a:p>
            <a:r>
              <a:rPr lang="cs-CZ" sz="1600" dirty="0" smtClean="0"/>
              <a:t>Periferní </a:t>
            </a:r>
            <a:r>
              <a:rPr lang="cs-CZ" sz="1600" dirty="0" err="1" smtClean="0"/>
              <a:t>cyanoza</a:t>
            </a:r>
            <a:r>
              <a:rPr lang="cs-CZ" sz="1600" dirty="0" smtClean="0"/>
              <a:t> z důvodu špatné </a:t>
            </a:r>
            <a:r>
              <a:rPr lang="cs-CZ" sz="1600" dirty="0" err="1" smtClean="0"/>
              <a:t>perif</a:t>
            </a:r>
            <a:r>
              <a:rPr lang="cs-CZ" sz="1600" dirty="0" smtClean="0"/>
              <a:t>. </a:t>
            </a:r>
            <a:r>
              <a:rPr lang="cs-CZ" sz="1600" dirty="0" smtClean="0"/>
              <a:t>cirkulace</a:t>
            </a:r>
            <a:endParaRPr lang="cs-CZ" sz="1600" dirty="0" smtClean="0"/>
          </a:p>
          <a:p>
            <a:r>
              <a:rPr lang="cs-CZ" sz="1600" dirty="0" smtClean="0"/>
              <a:t>Vyprázdnění </a:t>
            </a:r>
            <a:r>
              <a:rPr lang="cs-CZ" sz="1600" dirty="0" err="1" smtClean="0"/>
              <a:t>mekonia</a:t>
            </a:r>
            <a:r>
              <a:rPr lang="cs-CZ" sz="1600" dirty="0" smtClean="0"/>
              <a:t>  zpravidla do 12 hod</a:t>
            </a:r>
          </a:p>
          <a:p>
            <a:r>
              <a:rPr lang="cs-CZ" sz="1600" dirty="0" smtClean="0"/>
              <a:t>Deficit vit. K (není střevní </a:t>
            </a:r>
            <a:r>
              <a:rPr lang="cs-CZ" sz="1600" dirty="0" err="1" smtClean="0"/>
              <a:t>mikroflora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Ztráta hmotnosti do 10% </a:t>
            </a:r>
            <a:r>
              <a:rPr lang="cs-CZ" sz="1600" dirty="0" err="1" smtClean="0"/>
              <a:t>fyziol</a:t>
            </a:r>
            <a:r>
              <a:rPr lang="cs-CZ" sz="1600" dirty="0" smtClean="0"/>
              <a:t>.(především ztráty </a:t>
            </a:r>
            <a:r>
              <a:rPr lang="cs-CZ" sz="1600" dirty="0" err="1" smtClean="0"/>
              <a:t>extracelul</a:t>
            </a:r>
            <a:r>
              <a:rPr lang="cs-CZ" sz="1600" dirty="0" smtClean="0"/>
              <a:t>. </a:t>
            </a:r>
            <a:r>
              <a:rPr lang="cs-CZ" sz="1600" dirty="0" smtClean="0"/>
              <a:t>tekutiny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Vyprázdnění </a:t>
            </a:r>
            <a:r>
              <a:rPr lang="cs-CZ" sz="1600" dirty="0" err="1" smtClean="0"/>
              <a:t>m.měchýře</a:t>
            </a:r>
            <a:r>
              <a:rPr lang="cs-CZ" sz="1600" dirty="0" smtClean="0"/>
              <a:t> během porodu (norma udává </a:t>
            </a:r>
            <a:r>
              <a:rPr lang="cs-CZ" sz="1600" dirty="0" err="1" smtClean="0"/>
              <a:t>fyziol</a:t>
            </a:r>
            <a:r>
              <a:rPr lang="cs-CZ" sz="1600" dirty="0" smtClean="0"/>
              <a:t> </a:t>
            </a:r>
            <a:r>
              <a:rPr lang="cs-CZ" sz="1600" dirty="0" smtClean="0"/>
              <a:t>do </a:t>
            </a:r>
            <a:r>
              <a:rPr lang="cs-CZ" sz="1600" dirty="0" smtClean="0"/>
              <a:t>48hod)</a:t>
            </a:r>
          </a:p>
          <a:p>
            <a:r>
              <a:rPr lang="cs-CZ" sz="1600" dirty="0" smtClean="0"/>
              <a:t>Nedostatečná termoregulace</a:t>
            </a:r>
          </a:p>
          <a:p>
            <a:r>
              <a:rPr lang="cs-CZ" sz="1600" dirty="0" smtClean="0"/>
              <a:t>Tendence k hypoglykemii (odbourávání zásob)</a:t>
            </a:r>
          </a:p>
          <a:p>
            <a:r>
              <a:rPr lang="cs-CZ" sz="1600" dirty="0" err="1" smtClean="0"/>
              <a:t>Vena</a:t>
            </a:r>
            <a:r>
              <a:rPr lang="cs-CZ" sz="1600" dirty="0" smtClean="0"/>
              <a:t> </a:t>
            </a:r>
            <a:r>
              <a:rPr lang="cs-CZ" sz="1600" dirty="0" err="1" smtClean="0"/>
              <a:t>ubilicalis</a:t>
            </a:r>
            <a:r>
              <a:rPr lang="cs-CZ" sz="1600" dirty="0" smtClean="0"/>
              <a:t> (ústí do </a:t>
            </a:r>
            <a:r>
              <a:rPr lang="cs-CZ" sz="1600" dirty="0" err="1" smtClean="0"/>
              <a:t>v.portae</a:t>
            </a:r>
            <a:r>
              <a:rPr lang="cs-CZ" sz="1600" dirty="0" smtClean="0"/>
              <a:t> a jako </a:t>
            </a:r>
            <a:r>
              <a:rPr lang="cs-CZ" sz="1600" dirty="0" err="1" smtClean="0"/>
              <a:t>ductus</a:t>
            </a:r>
            <a:r>
              <a:rPr lang="cs-CZ" sz="1600" dirty="0" smtClean="0"/>
              <a:t> </a:t>
            </a:r>
            <a:r>
              <a:rPr lang="cs-CZ" sz="1600" dirty="0" err="1" smtClean="0"/>
              <a:t>venosus</a:t>
            </a:r>
            <a:r>
              <a:rPr lang="cs-CZ" sz="1600" dirty="0" smtClean="0"/>
              <a:t> do </a:t>
            </a:r>
            <a:r>
              <a:rPr lang="cs-CZ" sz="1600" dirty="0" err="1" smtClean="0"/>
              <a:t>v.c.i</a:t>
            </a:r>
            <a:r>
              <a:rPr lang="cs-CZ" sz="1600" dirty="0" smtClean="0"/>
              <a:t>.)</a:t>
            </a:r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473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Hodnocení novorozence</a:t>
            </a:r>
            <a:br>
              <a:rPr lang="cs-CZ" sz="3200" b="1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    </a:t>
            </a:r>
            <a:r>
              <a:rPr lang="cs-CZ" sz="3200" dirty="0" err="1" smtClean="0"/>
              <a:t>Apgar</a:t>
            </a:r>
            <a:r>
              <a:rPr lang="cs-CZ" sz="3200" dirty="0" smtClean="0"/>
              <a:t> </a:t>
            </a:r>
            <a:r>
              <a:rPr lang="cs-CZ" sz="3200" dirty="0" err="1" smtClean="0"/>
              <a:t>score</a:t>
            </a:r>
            <a:r>
              <a:rPr lang="cs-CZ" sz="3200" dirty="0" smtClean="0"/>
              <a:t>                               </a:t>
            </a:r>
            <a:r>
              <a:rPr lang="cs-CZ" sz="3200" dirty="0" err="1" smtClean="0"/>
              <a:t>Petruss</a:t>
            </a:r>
            <a:r>
              <a:rPr lang="cs-CZ" sz="3200" dirty="0" smtClean="0"/>
              <a:t> index</a:t>
            </a:r>
            <a:br>
              <a:rPr lang="cs-CZ" sz="3200" dirty="0" smtClean="0"/>
            </a:br>
            <a:r>
              <a:rPr lang="cs-CZ" sz="3200" dirty="0" smtClean="0"/>
              <a:t> </a:t>
            </a:r>
            <a:r>
              <a:rPr lang="cs-CZ" sz="2000" dirty="0" smtClean="0"/>
              <a:t>významné po 5ti min                                                     30+počet bodů      </a:t>
            </a:r>
            <a:br>
              <a:rPr lang="cs-CZ" sz="2000" dirty="0" smtClean="0"/>
            </a:br>
            <a:endParaRPr lang="cs-CZ" sz="2000" dirty="0" smtClean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70993685"/>
              </p:ext>
            </p:extLst>
          </p:nvPr>
        </p:nvGraphicFramePr>
        <p:xfrm>
          <a:off x="395536" y="2204863"/>
          <a:ext cx="4176464" cy="4653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993"/>
                <a:gridCol w="819127"/>
                <a:gridCol w="1196228"/>
                <a:gridCol w="1044116"/>
              </a:tblGrid>
              <a:tr h="38776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</a:tr>
              <a:tr h="1260224">
                <a:tc>
                  <a:txBody>
                    <a:bodyPr/>
                    <a:lstStyle/>
                    <a:p>
                      <a:r>
                        <a:rPr lang="cs-CZ" dirty="0" smtClean="0"/>
                        <a:t>Vzhled, barva kůže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Bledá nebo modrá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Trup růžový, </a:t>
                      </a:r>
                      <a:r>
                        <a:rPr lang="cs-CZ" dirty="0" err="1" smtClean="0"/>
                        <a:t>končetinymodré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Růžová</a:t>
                      </a:r>
                      <a:endParaRPr lang="cs-CZ" dirty="0"/>
                    </a:p>
                  </a:txBody>
                  <a:tcPr/>
                </a:tc>
              </a:tr>
              <a:tr h="387761">
                <a:tc>
                  <a:txBody>
                    <a:bodyPr/>
                    <a:lstStyle/>
                    <a:p>
                      <a:r>
                        <a:rPr lang="cs-CZ" dirty="0" smtClean="0"/>
                        <a:t>Pulz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Pod 100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Nad 100</a:t>
                      </a:r>
                      <a:endParaRPr lang="cs-CZ" dirty="0"/>
                    </a:p>
                  </a:txBody>
                  <a:tcPr/>
                </a:tc>
              </a:tr>
              <a:tr h="969404">
                <a:tc>
                  <a:txBody>
                    <a:bodyPr/>
                    <a:lstStyle/>
                    <a:p>
                      <a:r>
                        <a:rPr lang="cs-CZ" dirty="0" smtClean="0"/>
                        <a:t>Grimasa při odsávání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Protažení</a:t>
                      </a:r>
                      <a:r>
                        <a:rPr lang="cs-CZ" baseline="0" dirty="0" smtClean="0"/>
                        <a:t> obličeje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Kašel</a:t>
                      </a:r>
                      <a:endParaRPr lang="cs-CZ" dirty="0"/>
                    </a:p>
                  </a:txBody>
                  <a:tcPr/>
                </a:tc>
              </a:tr>
              <a:tr h="678581">
                <a:tc>
                  <a:txBody>
                    <a:bodyPr/>
                    <a:lstStyle/>
                    <a:p>
                      <a:r>
                        <a:rPr lang="cs-CZ" dirty="0" smtClean="0"/>
                        <a:t>Aktivita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Nepatrný</a:t>
                      </a:r>
                      <a:r>
                        <a:rPr lang="cs-CZ" baseline="0" dirty="0" smtClean="0"/>
                        <a:t> pohyb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Aktivní pohyb</a:t>
                      </a:r>
                      <a:endParaRPr lang="cs-CZ" dirty="0"/>
                    </a:p>
                  </a:txBody>
                  <a:tcPr/>
                </a:tc>
              </a:tr>
              <a:tr h="969404">
                <a:tc>
                  <a:txBody>
                    <a:bodyPr/>
                    <a:lstStyle/>
                    <a:p>
                      <a:r>
                        <a:rPr lang="cs-CZ" dirty="0" smtClean="0"/>
                        <a:t>Respirace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Nepravidelná, pomalá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Silný křik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3518570"/>
              </p:ext>
            </p:extLst>
          </p:nvPr>
        </p:nvGraphicFramePr>
        <p:xfrm>
          <a:off x="4788024" y="2204863"/>
          <a:ext cx="4248472" cy="4422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840"/>
                <a:gridCol w="1136250"/>
                <a:gridCol w="1136250"/>
                <a:gridCol w="1147132"/>
              </a:tblGrid>
              <a:tr h="38454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</a:tr>
              <a:tr h="672953">
                <a:tc>
                  <a:txBody>
                    <a:bodyPr/>
                    <a:lstStyle/>
                    <a:p>
                      <a:r>
                        <a:rPr lang="cs-CZ" dirty="0" smtClean="0"/>
                        <a:t>Kůže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Průsvitná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Tenká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Růžová, pevná</a:t>
                      </a:r>
                      <a:endParaRPr lang="cs-CZ" dirty="0"/>
                    </a:p>
                  </a:txBody>
                  <a:tcPr/>
                </a:tc>
              </a:tr>
              <a:tr h="672953">
                <a:tc>
                  <a:txBody>
                    <a:bodyPr/>
                    <a:lstStyle/>
                    <a:p>
                      <a:r>
                        <a:rPr lang="cs-CZ" dirty="0" smtClean="0"/>
                        <a:t>Boltec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Nevytvarovaný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Měkký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Pevný</a:t>
                      </a:r>
                      <a:endParaRPr lang="cs-CZ" dirty="0"/>
                    </a:p>
                  </a:txBody>
                  <a:tcPr/>
                </a:tc>
              </a:tr>
              <a:tr h="1249771">
                <a:tc>
                  <a:txBody>
                    <a:bodyPr/>
                    <a:lstStyle/>
                    <a:p>
                      <a:r>
                        <a:rPr lang="cs-CZ" dirty="0" smtClean="0"/>
                        <a:t>Prsní žláza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Sotva</a:t>
                      </a:r>
                      <a:r>
                        <a:rPr lang="cs-CZ" baseline="0" dirty="0" smtClean="0"/>
                        <a:t> patrná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Vytvořený</a:t>
                      </a:r>
                      <a:r>
                        <a:rPr lang="cs-CZ" baseline="0" dirty="0" smtClean="0"/>
                        <a:t> dvorec, žláza hmatná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Žláza i</a:t>
                      </a:r>
                      <a:r>
                        <a:rPr lang="cs-CZ" baseline="0" dirty="0" smtClean="0"/>
                        <a:t> dvorec nad </a:t>
                      </a:r>
                      <a:r>
                        <a:rPr lang="cs-CZ" baseline="0" smtClean="0"/>
                        <a:t>niveau</a:t>
                      </a:r>
                      <a:endParaRPr lang="cs-CZ" dirty="0"/>
                    </a:p>
                  </a:txBody>
                  <a:tcPr/>
                </a:tc>
              </a:tr>
              <a:tr h="384545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Testes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Vysoko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Sestouplá</a:t>
                      </a:r>
                      <a:endParaRPr lang="cs-CZ" dirty="0"/>
                    </a:p>
                  </a:txBody>
                  <a:tcPr/>
                </a:tc>
              </a:tr>
              <a:tr h="384545">
                <a:tc>
                  <a:txBody>
                    <a:bodyPr/>
                    <a:lstStyle/>
                    <a:p>
                      <a:r>
                        <a:rPr lang="cs-CZ" dirty="0" smtClean="0"/>
                        <a:t>Labia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Maj&lt;Min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Maj=Min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Maj&gt;Min</a:t>
                      </a:r>
                      <a:endParaRPr lang="cs-CZ" dirty="0"/>
                    </a:p>
                  </a:txBody>
                  <a:tcPr/>
                </a:tc>
              </a:tr>
              <a:tr h="672953">
                <a:tc>
                  <a:txBody>
                    <a:bodyPr/>
                    <a:lstStyle/>
                    <a:p>
                      <a:r>
                        <a:rPr lang="cs-CZ" dirty="0" smtClean="0"/>
                        <a:t>Plosky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Bez</a:t>
                      </a:r>
                      <a:r>
                        <a:rPr lang="cs-CZ" baseline="0" dirty="0" smtClean="0"/>
                        <a:t> rýh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Rýhy distálně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Rýhy</a:t>
                      </a:r>
                      <a:r>
                        <a:rPr lang="cs-CZ" baseline="0" dirty="0" smtClean="0"/>
                        <a:t> celá </a:t>
                      </a:r>
                      <a:r>
                        <a:rPr lang="cs-CZ" baseline="0" dirty="0" err="1" smtClean="0"/>
                        <a:t>ploska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869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315788" y="3602422"/>
            <a:ext cx="4040188" cy="3196427"/>
          </a:xfrm>
        </p:spPr>
        <p:txBody>
          <a:bodyPr/>
          <a:lstStyle/>
          <a:p>
            <a:r>
              <a:rPr lang="cs-CZ" dirty="0" smtClean="0"/>
              <a:t>Výrazně menší rozměry</a:t>
            </a:r>
          </a:p>
          <a:p>
            <a:r>
              <a:rPr lang="cs-CZ" dirty="0" smtClean="0"/>
              <a:t>Jemná křehká  tkáň</a:t>
            </a:r>
          </a:p>
          <a:p>
            <a:r>
              <a:rPr lang="cs-CZ" dirty="0"/>
              <a:t>K</a:t>
            </a:r>
            <a:r>
              <a:rPr lang="cs-CZ" dirty="0" smtClean="0"/>
              <a:t>revní  ztráty !</a:t>
            </a:r>
          </a:p>
          <a:p>
            <a:r>
              <a:rPr lang="cs-CZ" dirty="0" smtClean="0"/>
              <a:t>Termoregulace !</a:t>
            </a:r>
          </a:p>
          <a:p>
            <a:r>
              <a:rPr lang="cs-CZ" dirty="0" smtClean="0"/>
              <a:t>Omezené možnosti cévních vstupů</a:t>
            </a:r>
          </a:p>
          <a:p>
            <a:r>
              <a:rPr lang="cs-CZ" dirty="0" smtClean="0"/>
              <a:t>Malý manipulační prostor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3"/>
          </p:nvPr>
        </p:nvSpPr>
        <p:spPr>
          <a:xfrm>
            <a:off x="4788024" y="3058120"/>
            <a:ext cx="4041775" cy="398211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Speciální technické vybavení pracoviště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Erudovaný tým lékařů a NZP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Specifická operační technika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Specifická pooperační péče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6" name="Zástupný symbol pro obsah 1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116632"/>
            <a:ext cx="5363777" cy="3569350"/>
          </a:xfrm>
        </p:spPr>
      </p:pic>
      <p:sp>
        <p:nvSpPr>
          <p:cNvPr id="10" name="Šipka doprava 9"/>
          <p:cNvSpPr/>
          <p:nvPr/>
        </p:nvSpPr>
        <p:spPr>
          <a:xfrm>
            <a:off x="3923928" y="4725144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4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6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Čekáme miminko  </a:t>
            </a:r>
            <a:br>
              <a:rPr lang="cs-CZ" dirty="0" smtClean="0"/>
            </a:br>
            <a:r>
              <a:rPr lang="cs-CZ" sz="1800" dirty="0" smtClean="0"/>
              <a:t>aneb mohlo (mělo) by se to stát i Vám</a:t>
            </a:r>
            <a:endParaRPr lang="cs-CZ" sz="1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3111500"/>
            <a:ext cx="40417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81" y="1340768"/>
            <a:ext cx="6694238" cy="4536504"/>
          </a:xfrm>
        </p:spPr>
      </p:pic>
    </p:spTree>
    <p:extLst>
      <p:ext uri="{BB962C8B-B14F-4D97-AF65-F5344CB8AC3E}">
        <p14:creationId xmlns:p14="http://schemas.microsoft.com/office/powerpoint/2010/main" val="422162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Čekáme miminko </a:t>
            </a:r>
            <a:r>
              <a:rPr lang="cs-CZ" dirty="0"/>
              <a:t/>
            </a:r>
            <a:br>
              <a:rPr lang="cs-CZ" dirty="0"/>
            </a:br>
            <a:r>
              <a:rPr lang="cs-CZ" sz="1800" dirty="0"/>
              <a:t>aneb </a:t>
            </a:r>
            <a:r>
              <a:rPr lang="cs-CZ" sz="1800" dirty="0" smtClean="0"/>
              <a:t>mohlo (mělo) </a:t>
            </a:r>
            <a:r>
              <a:rPr lang="cs-CZ" sz="1800" dirty="0"/>
              <a:t>by se to stát i Vám</a:t>
            </a:r>
          </a:p>
        </p:txBody>
      </p:sp>
      <p:pic>
        <p:nvPicPr>
          <p:cNvPr id="4" name="Picture 10" descr="C:\Users\82034\Pictures\těhotná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4057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4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r"/>
            <a:endParaRPr lang="cs-CZ" sz="2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2276872"/>
            <a:ext cx="4040188" cy="367240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Porod v 40.t.g., </a:t>
            </a:r>
            <a:r>
              <a:rPr lang="cs-CZ" b="0" dirty="0" err="1" smtClean="0"/>
              <a:t>ph</a:t>
            </a:r>
            <a:r>
              <a:rPr lang="cs-CZ" b="0" dirty="0" smtClean="0"/>
              <a:t> 3050/50cm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AS 8-9-10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Poporodní adaptace v normě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Stěna břišní s defektem 4 cm, kterým </a:t>
            </a:r>
            <a:r>
              <a:rPr lang="cs-CZ" b="0" dirty="0" err="1" smtClean="0"/>
              <a:t>vyhřezávaji</a:t>
            </a:r>
            <a:r>
              <a:rPr lang="cs-CZ" b="0" dirty="0" smtClean="0"/>
              <a:t> kožovité </a:t>
            </a:r>
            <a:r>
              <a:rPr lang="cs-CZ" b="0" dirty="0" err="1" smtClean="0"/>
              <a:t>lividní</a:t>
            </a:r>
            <a:r>
              <a:rPr lang="cs-CZ" b="0" dirty="0" smtClean="0"/>
              <a:t> střevní kličky </a:t>
            </a:r>
            <a:r>
              <a:rPr lang="cs-CZ" b="0" dirty="0" err="1" smtClean="0"/>
              <a:t>zavzaté</a:t>
            </a:r>
            <a:r>
              <a:rPr lang="cs-CZ" b="0" dirty="0" smtClean="0"/>
              <a:t> do tuhých srůstů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Prenatálně dle UZ podezření na eventraci střevních kliček plodu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          20.t.g – UZ </a:t>
            </a:r>
            <a:r>
              <a:rPr lang="cs-CZ" dirty="0" err="1" smtClean="0"/>
              <a:t>screening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C:\Users\82034\Pictures\sono omphaloce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1764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82034\Pictures\otazník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49" y="0"/>
            <a:ext cx="1943100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5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dirty="0" err="1" smtClean="0"/>
              <a:t>Gastroschiza</a:t>
            </a:r>
            <a:r>
              <a:rPr lang="cs-CZ" sz="4000" dirty="0" smtClean="0"/>
              <a:t> , </a:t>
            </a:r>
            <a:r>
              <a:rPr lang="cs-CZ" sz="4000" dirty="0" err="1" smtClean="0"/>
              <a:t>omfalokéla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2276872"/>
            <a:ext cx="4040188" cy="367240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Porod v 40 </a:t>
            </a:r>
            <a:r>
              <a:rPr lang="cs-CZ" b="0" dirty="0" err="1" smtClean="0"/>
              <a:t>t.g</a:t>
            </a:r>
            <a:r>
              <a:rPr lang="cs-CZ" b="0" dirty="0" smtClean="0"/>
              <a:t>., </a:t>
            </a:r>
            <a:r>
              <a:rPr lang="cs-CZ" b="0" dirty="0" err="1" smtClean="0"/>
              <a:t>ph</a:t>
            </a:r>
            <a:r>
              <a:rPr lang="cs-CZ" b="0" dirty="0" smtClean="0"/>
              <a:t> 3050/50cm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AS 8-9-10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Poporodní adaptace v normě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Stěna břišní s defektem 4 cm, kterým </a:t>
            </a:r>
            <a:r>
              <a:rPr lang="cs-CZ" b="0" dirty="0" err="1" smtClean="0"/>
              <a:t>vyhřezávaji</a:t>
            </a:r>
            <a:r>
              <a:rPr lang="cs-CZ" b="0" dirty="0" smtClean="0"/>
              <a:t> kožovité </a:t>
            </a:r>
            <a:r>
              <a:rPr lang="cs-CZ" b="0" dirty="0" err="1" smtClean="0"/>
              <a:t>lividní</a:t>
            </a:r>
            <a:r>
              <a:rPr lang="cs-CZ" b="0" dirty="0" smtClean="0"/>
              <a:t> střevní kličky </a:t>
            </a:r>
            <a:r>
              <a:rPr lang="cs-CZ" b="0" dirty="0" err="1" smtClean="0"/>
              <a:t>zavzaté</a:t>
            </a:r>
            <a:r>
              <a:rPr lang="cs-CZ" b="0" dirty="0" smtClean="0"/>
              <a:t> do tuhých srůstů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Prenatálně dle UZ podezření na eventraci střevních kliček plodu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          20.t.g – UZ </a:t>
            </a:r>
            <a:r>
              <a:rPr lang="cs-CZ" dirty="0" err="1" smtClean="0"/>
              <a:t>screening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C:\Users\82034\Pictures\sono omphaloce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1764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40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endParaRPr lang="cs-CZ" sz="32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1043608" y="332656"/>
            <a:ext cx="2304256" cy="639762"/>
          </a:xfrm>
        </p:spPr>
        <p:txBody>
          <a:bodyPr/>
          <a:lstStyle/>
          <a:p>
            <a:pPr algn="ctr"/>
            <a:r>
              <a:rPr lang="cs-CZ" dirty="0" err="1" smtClean="0"/>
              <a:t>gastroschisis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179511" y="5661248"/>
            <a:ext cx="4856403" cy="976676"/>
          </a:xfrm>
        </p:spPr>
        <p:txBody>
          <a:bodyPr>
            <a:normAutofit/>
          </a:bodyPr>
          <a:lstStyle/>
          <a:p>
            <a:r>
              <a:rPr lang="cs-CZ" sz="1600" dirty="0" smtClean="0"/>
              <a:t>Defekt břišní stěny laterálně od pupečníku (90%dx)</a:t>
            </a:r>
          </a:p>
          <a:p>
            <a:r>
              <a:rPr lang="cs-CZ" sz="1600" dirty="0" smtClean="0"/>
              <a:t>Dochází ke změnám střevní stěny (anatomickým i funkčním)</a:t>
            </a:r>
          </a:p>
          <a:p>
            <a:endParaRPr lang="cs-CZ" sz="1600" dirty="0" smtClean="0"/>
          </a:p>
          <a:p>
            <a:endParaRPr lang="cs-CZ" sz="16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>
          <a:xfrm>
            <a:off x="5796136" y="332656"/>
            <a:ext cx="2408102" cy="639762"/>
          </a:xfrm>
        </p:spPr>
        <p:txBody>
          <a:bodyPr/>
          <a:lstStyle/>
          <a:p>
            <a:pPr algn="ctr"/>
            <a:r>
              <a:rPr lang="cs-CZ" dirty="0" err="1" smtClean="0"/>
              <a:t>omphalocele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5118050" y="5625813"/>
            <a:ext cx="4032447" cy="1232187"/>
          </a:xfrm>
        </p:spPr>
        <p:txBody>
          <a:bodyPr>
            <a:normAutofit/>
          </a:bodyPr>
          <a:lstStyle/>
          <a:p>
            <a:r>
              <a:rPr lang="cs-CZ" sz="1600" dirty="0" smtClean="0"/>
              <a:t>Defekt břišní stěny v oblasti  pupečního provazce</a:t>
            </a:r>
          </a:p>
          <a:p>
            <a:r>
              <a:rPr lang="cs-CZ" sz="1600" dirty="0" smtClean="0"/>
              <a:t>30-70% + VACTERL </a:t>
            </a:r>
          </a:p>
          <a:p>
            <a:r>
              <a:rPr lang="cs-CZ" sz="1600" dirty="0" smtClean="0"/>
              <a:t>Anatomie  a funkce střeva normální</a:t>
            </a:r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1026" name="Picture 2" descr="F:\Fotky\Zeman Jan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2"/>
            <a:ext cx="4415232" cy="41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Fotky\P8011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2" y="1268762"/>
            <a:ext cx="4536503" cy="41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Gastroschiza+omfalokéla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terapie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 smtClean="0"/>
              <a:t>Repozice kliček do dutiny břišní a její uzávěr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Malé defekty </a:t>
            </a:r>
            <a:r>
              <a:rPr lang="cs-CZ" dirty="0" smtClean="0"/>
              <a:t>-  primární uzávěr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Velké defekty </a:t>
            </a:r>
            <a:r>
              <a:rPr lang="cs-CZ" dirty="0" smtClean="0"/>
              <a:t>s malou dutinou břišní – vícedobé operace s postupnou repozicí orgánů</a:t>
            </a:r>
          </a:p>
          <a:p>
            <a:pPr marL="0" indent="0">
              <a:buNone/>
            </a:pPr>
            <a:r>
              <a:rPr lang="cs-CZ" dirty="0" smtClean="0"/>
              <a:t>    (z důvodu břišního </a:t>
            </a:r>
            <a:r>
              <a:rPr lang="cs-CZ" dirty="0" err="1" smtClean="0"/>
              <a:t>compartment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r>
              <a:rPr lang="cs-CZ" dirty="0" smtClean="0"/>
              <a:t>.)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800" dirty="0" smtClean="0"/>
              <a:t>Konzervativní postup pouze u nestabilních novorozenců – dočasné  zavěšení vaku </a:t>
            </a:r>
            <a:r>
              <a:rPr lang="cs-CZ" sz="2800" dirty="0" err="1" smtClean="0"/>
              <a:t>omphalokély</a:t>
            </a:r>
            <a:r>
              <a:rPr lang="cs-CZ" sz="2800" dirty="0"/>
              <a:t> </a:t>
            </a:r>
            <a:r>
              <a:rPr lang="cs-CZ" sz="2800" dirty="0" smtClean="0"/>
              <a:t>či zabalení kliček do roušek s </a:t>
            </a:r>
            <a:r>
              <a:rPr lang="cs-CZ" sz="2800" dirty="0" err="1" smtClean="0"/>
              <a:t>fyziol</a:t>
            </a:r>
            <a:r>
              <a:rPr lang="cs-CZ" sz="2800" dirty="0" smtClean="0"/>
              <a:t>. </a:t>
            </a:r>
            <a:r>
              <a:rPr lang="cs-CZ" sz="2800" dirty="0"/>
              <a:t>r</a:t>
            </a:r>
            <a:r>
              <a:rPr lang="cs-CZ" sz="2800" dirty="0" smtClean="0"/>
              <a:t>oztokem, po stabilizaci stavu operace.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841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Gastroschiza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1.fáze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82034\Desktop\Medici\Fotky\gastroschiza fotky Cetl\P2082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048652" cy="453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6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273630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Předmětem zájmu novorozenecké chirurgie jsou zánětlivá onemocnění, poranění, nádory a především a na prvém místě </a:t>
            </a:r>
            <a:r>
              <a:rPr lang="cs-CZ" sz="3200" b="1" dirty="0" smtClean="0"/>
              <a:t>vrozené vývojové vady</a:t>
            </a:r>
            <a:r>
              <a:rPr lang="cs-CZ" sz="3200" dirty="0" smtClean="0"/>
              <a:t>, se kterými přichází na svět asi </a:t>
            </a:r>
            <a:r>
              <a:rPr lang="cs-CZ" sz="3200" dirty="0" smtClean="0">
                <a:solidFill>
                  <a:srgbClr val="FF0000"/>
                </a:solidFill>
              </a:rPr>
              <a:t>?%</a:t>
            </a:r>
            <a:r>
              <a:rPr lang="cs-CZ" sz="3200" dirty="0" smtClean="0"/>
              <a:t> všech novorozenců.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90" y="3933056"/>
            <a:ext cx="1867164" cy="2448272"/>
          </a:xfrm>
        </p:spPr>
      </p:pic>
    </p:spTree>
    <p:extLst>
      <p:ext uri="{BB962C8B-B14F-4D97-AF65-F5344CB8AC3E}">
        <p14:creationId xmlns:p14="http://schemas.microsoft.com/office/powerpoint/2010/main" val="8597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Gastroschiza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1.fáze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82034\Desktop\Medici\Fotky\gastroschiza fotky Cetl\P2082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060240" cy="454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9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Gastroschiza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2.fáze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82034\Desktop\Medici\Fotky\gastroschiza fotky Cetl\P2142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4" y="1484785"/>
            <a:ext cx="6115997" cy="45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9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Gastroschiza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2.fáze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 descr="C:\Users\82034\Desktop\Medici\Fotky\gastroschiza fotky Cetl\P2142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156241" cy="46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Gastroschiza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3.fáze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82034\Desktop\Medici\Fotky\gastroschiza fotky Cetl\P21924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156242" cy="46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Gastroschiza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3.fáze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82034\Desktop\Medici\Fotky\gastroschiza fotky Cetl\P2192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156242" cy="46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23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Gastroschiza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výsledný stav po 2 týdnech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C:\Users\82034\Desktop\Medici\Fotky\gastroschiza fotky Cetl\P2082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644009" cy="396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82034\Desktop\Medici\Fotky\gastroschiza fotky Cetl\P2192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700808"/>
            <a:ext cx="4505832" cy="396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5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Omfalokéla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jednodobá operace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F:\Fotky\Zeman Jan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644008" cy="40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Fotky\Zeman Jan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427984" cy="40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4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Gastroschiza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jednodobá operace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F:\Fotky\P8011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716015" cy="386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Fotky\P8011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628800"/>
            <a:ext cx="4427985" cy="386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5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Čekáme miminko</a:t>
            </a:r>
            <a:r>
              <a:rPr lang="cs-CZ" dirty="0"/>
              <a:t/>
            </a:r>
            <a:br>
              <a:rPr lang="cs-CZ" dirty="0"/>
            </a:br>
            <a:r>
              <a:rPr lang="cs-CZ" sz="1800" dirty="0"/>
              <a:t>aneb mohlo by se to stát i Vám</a:t>
            </a:r>
          </a:p>
        </p:txBody>
      </p:sp>
      <p:pic>
        <p:nvPicPr>
          <p:cNvPr id="4" name="Picture 10" descr="C:\Users\82034\Pictures\těhotná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4057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/>
          </a:bodyPr>
          <a:lstStyle/>
          <a:p>
            <a:endParaRPr lang="cs-CZ" sz="2400" dirty="0" smtClean="0"/>
          </a:p>
          <a:p>
            <a:r>
              <a:rPr lang="cs-CZ" sz="2400" dirty="0" smtClean="0"/>
              <a:t>Porod v 39.t.g, ph3500g/50 cm</a:t>
            </a:r>
          </a:p>
          <a:p>
            <a:r>
              <a:rPr lang="cs-CZ" sz="2400" dirty="0" smtClean="0"/>
              <a:t>AS 9,5,4</a:t>
            </a:r>
          </a:p>
          <a:p>
            <a:r>
              <a:rPr lang="cs-CZ" sz="2400" dirty="0" smtClean="0"/>
              <a:t>Postupně se horšící dušnost a </a:t>
            </a:r>
            <a:r>
              <a:rPr lang="cs-CZ" sz="2400" dirty="0" err="1" smtClean="0"/>
              <a:t>cyanoza</a:t>
            </a:r>
            <a:endParaRPr lang="cs-CZ" sz="2400" dirty="0" smtClean="0"/>
          </a:p>
          <a:p>
            <a:r>
              <a:rPr lang="cs-CZ" sz="2400" dirty="0" smtClean="0"/>
              <a:t>Po 15 min těžce dušný novorozenec</a:t>
            </a:r>
          </a:p>
          <a:p>
            <a:r>
              <a:rPr lang="cs-CZ" sz="2400" dirty="0" smtClean="0"/>
              <a:t>Dýchání oboustranně oslabené</a:t>
            </a:r>
          </a:p>
          <a:p>
            <a:r>
              <a:rPr lang="cs-CZ" sz="2400" dirty="0" smtClean="0"/>
              <a:t>Po </a:t>
            </a:r>
            <a:r>
              <a:rPr lang="cs-CZ" sz="2400" dirty="0" err="1" smtClean="0"/>
              <a:t>prodýchávání</a:t>
            </a:r>
            <a:r>
              <a:rPr lang="cs-CZ" sz="2400" dirty="0" smtClean="0"/>
              <a:t> maskou se stav nadále zhoršuje</a:t>
            </a:r>
          </a:p>
          <a:p>
            <a:endParaRPr lang="cs-CZ" sz="2000" dirty="0"/>
          </a:p>
        </p:txBody>
      </p:sp>
      <p:pic>
        <p:nvPicPr>
          <p:cNvPr id="23554" name="Picture 2" descr="C:\Users\82034\Pictures\Brániční ký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3529434" cy="352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82034\Pictures\otazní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5326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9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273630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Předmětem zájmu novorozenecké chirurgie jsou zánětlivá onemocnění, poranění, nádory a především a na prvém místě </a:t>
            </a:r>
            <a:r>
              <a:rPr lang="cs-CZ" sz="3200" b="1" dirty="0" smtClean="0"/>
              <a:t>vrozené vývojové vady</a:t>
            </a:r>
            <a:r>
              <a:rPr lang="cs-CZ" sz="3200" dirty="0" smtClean="0"/>
              <a:t>, se kterými přichází na svět asi </a:t>
            </a:r>
            <a:r>
              <a:rPr lang="cs-CZ" sz="3200" dirty="0" smtClean="0">
                <a:solidFill>
                  <a:srgbClr val="FF0000"/>
                </a:solidFill>
              </a:rPr>
              <a:t>2%</a:t>
            </a:r>
            <a:r>
              <a:rPr lang="cs-CZ" sz="3200" dirty="0" smtClean="0"/>
              <a:t> všech novorozenců.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90" y="3933056"/>
            <a:ext cx="1867164" cy="2448272"/>
          </a:xfrm>
        </p:spPr>
      </p:pic>
    </p:spTree>
    <p:extLst>
      <p:ext uri="{BB962C8B-B14F-4D97-AF65-F5344CB8AC3E}">
        <p14:creationId xmlns:p14="http://schemas.microsoft.com/office/powerpoint/2010/main" val="26326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Brániční kýla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/>
          </a:bodyPr>
          <a:lstStyle/>
          <a:p>
            <a:endParaRPr lang="cs-CZ" sz="2400" dirty="0" smtClean="0"/>
          </a:p>
          <a:p>
            <a:r>
              <a:rPr lang="cs-CZ" sz="2400" dirty="0" smtClean="0"/>
              <a:t>Porod v 39tg, ph3500g/50 cm</a:t>
            </a:r>
          </a:p>
          <a:p>
            <a:r>
              <a:rPr lang="cs-CZ" sz="2400" dirty="0" smtClean="0"/>
              <a:t>AS 9,5,4</a:t>
            </a:r>
          </a:p>
          <a:p>
            <a:r>
              <a:rPr lang="cs-CZ" sz="2400" dirty="0" smtClean="0"/>
              <a:t>Postupně se horšící dušnost a </a:t>
            </a:r>
            <a:r>
              <a:rPr lang="cs-CZ" sz="2400" dirty="0" err="1" smtClean="0"/>
              <a:t>cyanoza</a:t>
            </a:r>
            <a:endParaRPr lang="cs-CZ" sz="2400" dirty="0" smtClean="0"/>
          </a:p>
          <a:p>
            <a:r>
              <a:rPr lang="cs-CZ" sz="2400" dirty="0" smtClean="0"/>
              <a:t>Po 15 min těžce dušný novorozenec</a:t>
            </a:r>
          </a:p>
          <a:p>
            <a:r>
              <a:rPr lang="cs-CZ" sz="2400" dirty="0" smtClean="0"/>
              <a:t>Dýchání oboustranně oslabené</a:t>
            </a:r>
          </a:p>
          <a:p>
            <a:r>
              <a:rPr lang="cs-CZ" sz="2400" dirty="0" smtClean="0"/>
              <a:t>Po </a:t>
            </a:r>
            <a:r>
              <a:rPr lang="cs-CZ" sz="2400" dirty="0" err="1" smtClean="0"/>
              <a:t>prodýchávání</a:t>
            </a:r>
            <a:r>
              <a:rPr lang="cs-CZ" sz="2400" dirty="0" smtClean="0"/>
              <a:t> maskou se stav nadále zhoršuje</a:t>
            </a:r>
          </a:p>
          <a:p>
            <a:endParaRPr lang="cs-CZ" sz="2000" dirty="0"/>
          </a:p>
        </p:txBody>
      </p:sp>
      <p:pic>
        <p:nvPicPr>
          <p:cNvPr id="23554" name="Picture 2" descr="C:\Users\82034\Pictures\Brániční ký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3529434" cy="352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2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Brániční kýla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Malformace postihující vývoj bránice</a:t>
            </a:r>
            <a:endParaRPr lang="cs-CZ" dirty="0"/>
          </a:p>
          <a:p>
            <a:r>
              <a:rPr lang="cs-CZ" dirty="0" smtClean="0"/>
              <a:t>Otvor, kterým se orgány z </a:t>
            </a:r>
            <a:r>
              <a:rPr lang="cs-CZ" dirty="0" err="1" smtClean="0"/>
              <a:t>d.břišní</a:t>
            </a:r>
            <a:r>
              <a:rPr lang="cs-CZ" dirty="0" smtClean="0"/>
              <a:t> přesunou do </a:t>
            </a:r>
            <a:r>
              <a:rPr lang="cs-CZ" dirty="0" err="1" smtClean="0"/>
              <a:t>d.hrudní</a:t>
            </a:r>
            <a:endParaRPr lang="cs-CZ" dirty="0" smtClean="0"/>
          </a:p>
          <a:p>
            <a:r>
              <a:rPr lang="cs-CZ" dirty="0" smtClean="0"/>
              <a:t>Ohrožení vývoje plic</a:t>
            </a:r>
          </a:p>
          <a:p>
            <a:r>
              <a:rPr lang="cs-CZ" dirty="0" smtClean="0"/>
              <a:t>Levostranné 85%, pravostranné, oboustranné</a:t>
            </a:r>
          </a:p>
          <a:p>
            <a:r>
              <a:rPr lang="cs-CZ" dirty="0" smtClean="0"/>
              <a:t>Pravé, nepravé 80-90% </a:t>
            </a:r>
          </a:p>
          <a:p>
            <a:r>
              <a:rPr lang="cs-CZ" dirty="0" smtClean="0"/>
              <a:t>Prenatálně patrná na UZ, MR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76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Brániční kýla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C:\Users\82034\Pictures\brániční kýla sch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59329"/>
            <a:ext cx="756126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Brániční kýla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 descr="C:\Users\82034\Pictures\brániční kýla rt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49191"/>
            <a:ext cx="7776864" cy="427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Brániční kýla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82034\Pictures\prenatální MR brániční ký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5"/>
            <a:ext cx="6120680" cy="528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6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Brániční kýla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Klinické příznaky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 smtClean="0">
                <a:solidFill>
                  <a:srgbClr val="FF0000"/>
                </a:solidFill>
              </a:rPr>
              <a:t>Progresivně se zhoršující respirační insuficience</a:t>
            </a:r>
          </a:p>
          <a:p>
            <a:r>
              <a:rPr lang="cs-CZ" dirty="0" smtClean="0"/>
              <a:t>Těžká dyspnoe</a:t>
            </a:r>
          </a:p>
          <a:p>
            <a:r>
              <a:rPr lang="cs-CZ" dirty="0" smtClean="0"/>
              <a:t>Ozvy srdeční přesunuty na druhou stranu</a:t>
            </a:r>
          </a:p>
          <a:p>
            <a:r>
              <a:rPr lang="cs-CZ" dirty="0" smtClean="0"/>
              <a:t>Střevní peristaltika v hrudní dutině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511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Brániční kýla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Terapie</a:t>
            </a:r>
          </a:p>
          <a:p>
            <a:pPr marL="0" indent="0" algn="ctr">
              <a:buNone/>
            </a:pPr>
            <a:r>
              <a:rPr lang="cs-CZ" dirty="0" smtClean="0">
                <a:solidFill>
                  <a:srgbClr val="FF0000"/>
                </a:solidFill>
              </a:rPr>
              <a:t>Okamžitá léčba respirační insuficience </a:t>
            </a:r>
          </a:p>
          <a:p>
            <a:r>
              <a:rPr lang="cs-CZ" dirty="0" smtClean="0"/>
              <a:t>Okamžitá intubace</a:t>
            </a:r>
          </a:p>
          <a:p>
            <a:r>
              <a:rPr lang="cs-CZ" dirty="0" smtClean="0"/>
              <a:t>NG sonda</a:t>
            </a:r>
          </a:p>
          <a:p>
            <a:r>
              <a:rPr lang="cs-CZ" dirty="0" smtClean="0"/>
              <a:t>Nitrožilní kanyla</a:t>
            </a:r>
          </a:p>
          <a:p>
            <a:r>
              <a:rPr lang="cs-CZ" dirty="0" smtClean="0"/>
              <a:t>Monitorace </a:t>
            </a:r>
            <a:r>
              <a:rPr lang="cs-CZ" dirty="0" err="1" smtClean="0"/>
              <a:t>vit.funkcí</a:t>
            </a:r>
            <a:endParaRPr lang="cs-CZ" dirty="0" smtClean="0"/>
          </a:p>
          <a:p>
            <a:r>
              <a:rPr lang="cs-CZ" dirty="0" smtClean="0"/>
              <a:t>Ztlumit novorozence</a:t>
            </a:r>
          </a:p>
          <a:p>
            <a:r>
              <a:rPr lang="cs-CZ" dirty="0" smtClean="0"/>
              <a:t>Transport na pracoviště dětské chirurgie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2601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Brániční kýla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Terapie</a:t>
            </a:r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Vytvořit přepážku mezi dutinou hrudní a břišní</a:t>
            </a:r>
          </a:p>
          <a:p>
            <a:pPr marL="0" indent="0" algn="ctr">
              <a:buNone/>
            </a:pPr>
            <a:endParaRPr lang="cs-CZ" dirty="0" smtClean="0"/>
          </a:p>
          <a:p>
            <a:r>
              <a:rPr lang="cs-CZ" dirty="0" smtClean="0">
                <a:solidFill>
                  <a:srgbClr val="FF0000"/>
                </a:solidFill>
              </a:rPr>
              <a:t>Malé defekty </a:t>
            </a:r>
            <a:r>
              <a:rPr lang="cs-CZ" dirty="0" smtClean="0"/>
              <a:t>– prostá sutura defektu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Velké defekty </a:t>
            </a:r>
            <a:r>
              <a:rPr lang="cs-CZ" dirty="0" smtClean="0"/>
              <a:t>– náhrada bránice umělým materiálem  (Gore-</a:t>
            </a:r>
            <a:r>
              <a:rPr lang="cs-CZ" dirty="0" err="1" smtClean="0"/>
              <a:t>texová</a:t>
            </a:r>
            <a:r>
              <a:rPr lang="cs-CZ" dirty="0" smtClean="0"/>
              <a:t> membrána)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66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Brániční kýla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82034\Pictures\PB062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268760"/>
            <a:ext cx="655272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2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Brániční kýla</a:t>
            </a:r>
            <a:endParaRPr lang="cs-CZ" dirty="0"/>
          </a:p>
        </p:txBody>
      </p:sp>
      <p:pic>
        <p:nvPicPr>
          <p:cNvPr id="5" name="P1110648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268760"/>
            <a:ext cx="6484647" cy="4857403"/>
          </a:xfrm>
        </p:spPr>
      </p:pic>
    </p:spTree>
    <p:extLst>
      <p:ext uri="{BB962C8B-B14F-4D97-AF65-F5344CB8AC3E}">
        <p14:creationId xmlns:p14="http://schemas.microsoft.com/office/powerpoint/2010/main" val="380637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5849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Dělení novorozenecké chirurgie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Neurochirurgie novorozence</a:t>
            </a:r>
          </a:p>
          <a:p>
            <a:r>
              <a:rPr lang="cs-CZ" dirty="0" smtClean="0"/>
              <a:t>Chirurgie krku</a:t>
            </a:r>
          </a:p>
          <a:p>
            <a:r>
              <a:rPr lang="cs-CZ" dirty="0" smtClean="0"/>
              <a:t>Hrudní chirurgie</a:t>
            </a:r>
          </a:p>
          <a:p>
            <a:r>
              <a:rPr lang="cs-CZ" dirty="0" smtClean="0"/>
              <a:t>Kardiochirurgie</a:t>
            </a:r>
          </a:p>
          <a:p>
            <a:r>
              <a:rPr lang="cs-CZ" dirty="0" smtClean="0"/>
              <a:t>Chirurgie břicha</a:t>
            </a:r>
          </a:p>
          <a:p>
            <a:r>
              <a:rPr lang="cs-CZ" dirty="0" smtClean="0"/>
              <a:t>Urologie</a:t>
            </a:r>
          </a:p>
          <a:p>
            <a:r>
              <a:rPr lang="cs-CZ" dirty="0" smtClean="0"/>
              <a:t>Chirurgie pohybového ústrojí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88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Brániční kýla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82034\Pictures\P1110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5964237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3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Čekáme miminko</a:t>
            </a:r>
            <a:r>
              <a:rPr lang="cs-CZ" dirty="0"/>
              <a:t/>
            </a:r>
            <a:br>
              <a:rPr lang="cs-CZ" dirty="0"/>
            </a:br>
            <a:r>
              <a:rPr lang="cs-CZ" sz="1800" dirty="0"/>
              <a:t>aneb mohlo by se to stát i Vám</a:t>
            </a:r>
          </a:p>
        </p:txBody>
      </p:sp>
      <p:pic>
        <p:nvPicPr>
          <p:cNvPr id="4" name="Picture 10" descr="C:\Users\82034\Pictures\těhotná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4057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1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1" name="Picture 3" descr="C:\Users\82034\Pictures\nedonošene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5" y="332656"/>
            <a:ext cx="4417367" cy="292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82034\Pictures\nedonošen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3967"/>
            <a:ext cx="4878138" cy="354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Porod v 32.tgSC, </a:t>
            </a:r>
            <a:r>
              <a:rPr lang="cs-CZ" sz="2400" dirty="0" err="1" smtClean="0"/>
              <a:t>ph</a:t>
            </a:r>
            <a:r>
              <a:rPr lang="cs-CZ" sz="2400" dirty="0" smtClean="0"/>
              <a:t> 1060g/40cm</a:t>
            </a:r>
          </a:p>
          <a:p>
            <a:r>
              <a:rPr lang="cs-CZ" sz="2400" dirty="0" smtClean="0"/>
              <a:t>AS 5,8,9</a:t>
            </a:r>
          </a:p>
          <a:p>
            <a:r>
              <a:rPr lang="cs-CZ" sz="2400" dirty="0" smtClean="0"/>
              <a:t>4 dny ventilován pro RDS</a:t>
            </a:r>
          </a:p>
          <a:p>
            <a:r>
              <a:rPr lang="cs-CZ" sz="2400" dirty="0" smtClean="0"/>
              <a:t>Zjištěna hypotenze, oběhová </a:t>
            </a:r>
            <a:r>
              <a:rPr lang="cs-CZ" sz="2400" dirty="0" smtClean="0"/>
              <a:t>podpora </a:t>
            </a:r>
            <a:r>
              <a:rPr lang="cs-CZ" sz="2400" dirty="0" smtClean="0"/>
              <a:t>dopaminem 48 hod</a:t>
            </a:r>
          </a:p>
          <a:p>
            <a:r>
              <a:rPr lang="cs-CZ" sz="2400" dirty="0" smtClean="0"/>
              <a:t>ATB </a:t>
            </a:r>
            <a:r>
              <a:rPr lang="cs-CZ" sz="2400" dirty="0" err="1" smtClean="0"/>
              <a:t>therapie</a:t>
            </a:r>
            <a:r>
              <a:rPr lang="cs-CZ" sz="2400" dirty="0" smtClean="0"/>
              <a:t> , po 72 hod ústup klin. i </a:t>
            </a:r>
            <a:r>
              <a:rPr lang="cs-CZ" sz="2400" dirty="0" err="1" smtClean="0"/>
              <a:t>lab</a:t>
            </a:r>
            <a:r>
              <a:rPr lang="cs-CZ" sz="2400" dirty="0" smtClean="0"/>
              <a:t>. </a:t>
            </a:r>
            <a:r>
              <a:rPr lang="cs-CZ" sz="2400" dirty="0"/>
              <a:t>z</a:t>
            </a:r>
            <a:r>
              <a:rPr lang="cs-CZ" sz="2400" dirty="0" smtClean="0"/>
              <a:t>námek sepse</a:t>
            </a:r>
          </a:p>
          <a:p>
            <a:r>
              <a:rPr lang="cs-CZ" sz="2400" dirty="0" smtClean="0"/>
              <a:t>Krmen sondou  + </a:t>
            </a:r>
            <a:r>
              <a:rPr lang="cs-CZ" sz="2400" dirty="0" err="1" smtClean="0"/>
              <a:t>parent</a:t>
            </a:r>
            <a:r>
              <a:rPr lang="cs-CZ" sz="2400" dirty="0" smtClean="0"/>
              <a:t>. výživa</a:t>
            </a:r>
          </a:p>
          <a:p>
            <a:r>
              <a:rPr lang="cs-CZ" sz="2400" dirty="0" smtClean="0"/>
              <a:t>12. den zhoršení stavu, vzedmuté břicho, tachykardie, apnoické pauzy, příměs krve ve stolici, hypotenze</a:t>
            </a:r>
            <a:endParaRPr lang="cs-CZ" sz="2400" dirty="0"/>
          </a:p>
        </p:txBody>
      </p:sp>
      <p:pic>
        <p:nvPicPr>
          <p:cNvPr id="6146" name="Picture 2" descr="F:\Fotky\P70818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74441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31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RTG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2" name="Picture 4" descr="C:\Users\82034\Pictures\NEC rt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1943100"/>
            <a:ext cx="3970233" cy="39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82034\Pictures\pneumoperiton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43100"/>
            <a:ext cx="3752899" cy="395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82034\Pictures\otazní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16632"/>
            <a:ext cx="1826468" cy="18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7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Nekrotizující enterokolitida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2" name="Picture 4" descr="C:\Users\82034\Pictures\NEC rt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1943100"/>
            <a:ext cx="3970233" cy="39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82034\Pictures\NEC rt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3443288"/>
            <a:ext cx="762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82034\Pictures\pneumoperitone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41" y="1943100"/>
            <a:ext cx="3752899" cy="395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0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Nekrotizující enterokolitida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Jedno z nejzávažnějších onemocnění GIT novorozenců</a:t>
            </a:r>
          </a:p>
          <a:p>
            <a:r>
              <a:rPr lang="cs-CZ" dirty="0" smtClean="0"/>
              <a:t>Postihuje hlavně </a:t>
            </a:r>
            <a:r>
              <a:rPr lang="cs-CZ" dirty="0" smtClean="0">
                <a:solidFill>
                  <a:srgbClr val="FF0000"/>
                </a:solidFill>
              </a:rPr>
              <a:t>nezralé novorozence </a:t>
            </a:r>
            <a:r>
              <a:rPr lang="cs-CZ" dirty="0" smtClean="0"/>
              <a:t>s </a:t>
            </a:r>
            <a:r>
              <a:rPr lang="cs-CZ" dirty="0" err="1" smtClean="0"/>
              <a:t>ph</a:t>
            </a:r>
            <a:r>
              <a:rPr lang="cs-CZ" dirty="0" smtClean="0"/>
              <a:t> pod 1500g (10-20% postihuje zralé novorozence s rizikovými faktory – VVV srdce…, </a:t>
            </a:r>
            <a:r>
              <a:rPr lang="cs-CZ" dirty="0" err="1" smtClean="0"/>
              <a:t>vyjímečně</a:t>
            </a:r>
            <a:r>
              <a:rPr lang="cs-CZ" dirty="0" smtClean="0"/>
              <a:t> donošené bez VVV)</a:t>
            </a:r>
          </a:p>
          <a:p>
            <a:r>
              <a:rPr lang="cs-CZ" dirty="0" smtClean="0"/>
              <a:t>Příčiny – multifaktoriální.</a:t>
            </a:r>
          </a:p>
          <a:p>
            <a:pPr marL="0" indent="0">
              <a:buNone/>
            </a:pPr>
            <a:r>
              <a:rPr lang="cs-CZ" dirty="0" smtClean="0"/>
              <a:t>    -reakce nezralého GIT na </a:t>
            </a:r>
            <a:r>
              <a:rPr lang="cs-CZ" dirty="0" smtClean="0">
                <a:solidFill>
                  <a:srgbClr val="FF0000"/>
                </a:solidFill>
              </a:rPr>
              <a:t>ischemii</a:t>
            </a:r>
            <a:r>
              <a:rPr lang="cs-CZ" dirty="0" smtClean="0"/>
              <a:t> (</a:t>
            </a:r>
            <a:r>
              <a:rPr lang="cs-CZ" dirty="0" err="1" smtClean="0"/>
              <a:t>perinat</a:t>
            </a:r>
            <a:r>
              <a:rPr lang="cs-CZ" dirty="0" smtClean="0"/>
              <a:t>. asfyxie, </a:t>
            </a:r>
            <a:r>
              <a:rPr lang="cs-CZ" dirty="0" err="1" smtClean="0"/>
              <a:t>pneumopatie</a:t>
            </a:r>
            <a:r>
              <a:rPr lang="cs-CZ" dirty="0" smtClean="0"/>
              <a:t>,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šok, otevřená tepenná </a:t>
            </a:r>
            <a:r>
              <a:rPr lang="cs-CZ" dirty="0" err="1" smtClean="0"/>
              <a:t>dučej</a:t>
            </a:r>
            <a:r>
              <a:rPr lang="cs-CZ" dirty="0" smtClean="0"/>
              <a:t>, polycytemie, …)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-zatížení </a:t>
            </a:r>
            <a:r>
              <a:rPr lang="cs-CZ" dirty="0" smtClean="0">
                <a:solidFill>
                  <a:srgbClr val="FF0000"/>
                </a:solidFill>
              </a:rPr>
              <a:t>stravou</a:t>
            </a:r>
            <a:r>
              <a:rPr lang="cs-CZ" dirty="0" smtClean="0"/>
              <a:t> nevhodného složení (bílkoviny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kravského mléka, </a:t>
            </a:r>
            <a:r>
              <a:rPr lang="cs-CZ" dirty="0" err="1" smtClean="0"/>
              <a:t>hyperosmolární</a:t>
            </a:r>
            <a:r>
              <a:rPr lang="cs-CZ" dirty="0" smtClean="0"/>
              <a:t> strava)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-nezralost </a:t>
            </a:r>
            <a:r>
              <a:rPr lang="cs-CZ" dirty="0" smtClean="0">
                <a:solidFill>
                  <a:srgbClr val="FF0000"/>
                </a:solidFill>
              </a:rPr>
              <a:t>imunitního</a:t>
            </a:r>
            <a:r>
              <a:rPr lang="cs-CZ" dirty="0" smtClean="0"/>
              <a:t> systému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 </a:t>
            </a:r>
            <a:r>
              <a:rPr lang="cs-CZ" dirty="0" smtClean="0">
                <a:solidFill>
                  <a:srgbClr val="FF0000"/>
                </a:solidFill>
              </a:rPr>
              <a:t>bakteriální infekce </a:t>
            </a:r>
            <a:r>
              <a:rPr lang="cs-CZ" dirty="0" smtClean="0"/>
              <a:t>– kolonizace </a:t>
            </a:r>
            <a:r>
              <a:rPr lang="cs-CZ" dirty="0" err="1" smtClean="0"/>
              <a:t>nozokomiální</a:t>
            </a:r>
            <a:r>
              <a:rPr lang="cs-CZ" dirty="0" smtClean="0"/>
              <a:t> flórou</a:t>
            </a:r>
          </a:p>
          <a:p>
            <a:r>
              <a:rPr lang="cs-CZ" dirty="0" smtClean="0"/>
              <a:t>Nejčastěji postiženo terminální ileum a proximální kolon, ale může dojít i k </a:t>
            </a:r>
            <a:r>
              <a:rPr lang="cs-CZ" dirty="0" err="1" smtClean="0"/>
              <a:t>nekroze</a:t>
            </a:r>
            <a:r>
              <a:rPr lang="cs-CZ" dirty="0" smtClean="0"/>
              <a:t> celého střeva (až 20% pacientů)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370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cs-CZ" dirty="0" smtClean="0"/>
              <a:t>Nekrotizující enterokolitida</a:t>
            </a:r>
            <a:br>
              <a:rPr lang="cs-CZ" dirty="0" smtClean="0"/>
            </a:br>
            <a:r>
              <a:rPr lang="cs-CZ" sz="3200" dirty="0" smtClean="0"/>
              <a:t>klinický obraz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7544" y="1988840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Mírný průběh</a:t>
            </a:r>
          </a:p>
          <a:p>
            <a:pPr marL="0" indent="0" algn="ctr">
              <a:buNone/>
            </a:pPr>
            <a:endParaRPr lang="cs-CZ" dirty="0" smtClean="0"/>
          </a:p>
          <a:p>
            <a:r>
              <a:rPr lang="cs-CZ" dirty="0" smtClean="0"/>
              <a:t>Přechodná intolerance stravy</a:t>
            </a:r>
          </a:p>
          <a:p>
            <a:r>
              <a:rPr lang="cs-CZ" dirty="0" smtClean="0"/>
              <a:t>Distenze břicha</a:t>
            </a:r>
          </a:p>
          <a:p>
            <a:r>
              <a:rPr lang="cs-CZ" dirty="0" smtClean="0"/>
              <a:t>Okultní krvácení z konečníku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988840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err="1" smtClean="0"/>
              <a:t>Perakutní</a:t>
            </a:r>
            <a:r>
              <a:rPr lang="cs-CZ" dirty="0" smtClean="0"/>
              <a:t> průběh</a:t>
            </a:r>
          </a:p>
          <a:p>
            <a:pPr marL="0" indent="0" algn="ctr">
              <a:buNone/>
            </a:pPr>
            <a:endParaRPr lang="cs-CZ" dirty="0" smtClean="0"/>
          </a:p>
          <a:p>
            <a:r>
              <a:rPr lang="cs-CZ" dirty="0" smtClean="0"/>
              <a:t>Obraz plně rozvinuté sepse s apnoe</a:t>
            </a:r>
          </a:p>
          <a:p>
            <a:r>
              <a:rPr lang="cs-CZ" dirty="0" smtClean="0"/>
              <a:t>Bradykardie</a:t>
            </a:r>
          </a:p>
          <a:p>
            <a:r>
              <a:rPr lang="cs-CZ" dirty="0" smtClean="0"/>
              <a:t>Teplotní nestabilita</a:t>
            </a:r>
          </a:p>
          <a:p>
            <a:r>
              <a:rPr lang="cs-CZ" dirty="0" smtClean="0"/>
              <a:t>Oběhová nestabilita</a:t>
            </a:r>
          </a:p>
          <a:p>
            <a:r>
              <a:rPr lang="cs-CZ" dirty="0" smtClean="0"/>
              <a:t>Masivní enteroragie</a:t>
            </a:r>
          </a:p>
          <a:p>
            <a:r>
              <a:rPr lang="cs-CZ" dirty="0" smtClean="0"/>
              <a:t>Šok</a:t>
            </a:r>
          </a:p>
          <a:p>
            <a:endParaRPr lang="cs-CZ" dirty="0" smtClean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3635896" y="2204864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0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27890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37272"/>
              </p:ext>
            </p:extLst>
          </p:nvPr>
        </p:nvGraphicFramePr>
        <p:xfrm>
          <a:off x="467544" y="260648"/>
          <a:ext cx="8229600" cy="612917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96144"/>
                <a:gridCol w="2088232"/>
                <a:gridCol w="3250704"/>
                <a:gridCol w="1594520"/>
              </a:tblGrid>
              <a:tr h="428934">
                <a:tc>
                  <a:txBody>
                    <a:bodyPr/>
                    <a:lstStyle/>
                    <a:p>
                      <a:r>
                        <a:rPr lang="cs-CZ" dirty="0" smtClean="0"/>
                        <a:t>Stupeň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Systémové příznaky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GIT příznaky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RTG příznaky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218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1A</a:t>
                      </a:r>
                      <a:r>
                        <a:rPr lang="cs-CZ" sz="1400" dirty="0" smtClean="0"/>
                        <a:t> – suspektní NEC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Teplotní</a:t>
                      </a:r>
                      <a:r>
                        <a:rPr lang="cs-CZ" baseline="0" dirty="0" smtClean="0"/>
                        <a:t> nestabilita, bradykardie, mírná apnoe, letargie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Gastrická</a:t>
                      </a:r>
                      <a:r>
                        <a:rPr lang="cs-CZ" baseline="0" dirty="0" smtClean="0"/>
                        <a:t> rezidua, mírná distenze břicha, zvracení, okultní krvácení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Mírná dilatace kliček</a:t>
                      </a:r>
                      <a:r>
                        <a:rPr lang="cs-CZ" baseline="0" dirty="0" smtClean="0"/>
                        <a:t> až </a:t>
                      </a:r>
                      <a:r>
                        <a:rPr lang="cs-CZ" baseline="0" dirty="0" err="1" smtClean="0"/>
                        <a:t>subileus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92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1B</a:t>
                      </a:r>
                      <a:r>
                        <a:rPr lang="cs-CZ" sz="1400" dirty="0" smtClean="0"/>
                        <a:t> – suspektní NEC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Jasně červená krev z rekta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778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2A</a:t>
                      </a:r>
                      <a:r>
                        <a:rPr lang="cs-CZ" sz="1400" dirty="0" smtClean="0"/>
                        <a:t> – potvrzená NEC, mírná alterace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</a:t>
                      </a:r>
                      <a:r>
                        <a:rPr lang="cs-CZ" baseline="0" dirty="0" smtClean="0"/>
                        <a:t> + neslyšná peristaltika, +/- citlivé břicho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aseline="0" dirty="0" smtClean="0"/>
                        <a:t>ileus, </a:t>
                      </a:r>
                      <a:r>
                        <a:rPr lang="cs-CZ" baseline="0" dirty="0" err="1" smtClean="0"/>
                        <a:t>pneumatosis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intestinalis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123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2B</a:t>
                      </a:r>
                      <a:r>
                        <a:rPr lang="cs-CZ" sz="1400" dirty="0" smtClean="0"/>
                        <a:t> -</a:t>
                      </a:r>
                      <a:r>
                        <a:rPr lang="cs-CZ" sz="1400" baseline="0" dirty="0" smtClean="0"/>
                        <a:t> potvrzená NEC, střední alterace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 + mírná </a:t>
                      </a:r>
                      <a:r>
                        <a:rPr lang="cs-CZ" dirty="0" err="1" smtClean="0"/>
                        <a:t>metab</a:t>
                      </a:r>
                      <a:r>
                        <a:rPr lang="cs-CZ" dirty="0" smtClean="0"/>
                        <a:t>. </a:t>
                      </a:r>
                      <a:r>
                        <a:rPr lang="cs-CZ" dirty="0" err="1" smtClean="0"/>
                        <a:t>acidoza</a:t>
                      </a:r>
                      <a:r>
                        <a:rPr lang="cs-CZ" dirty="0" smtClean="0"/>
                        <a:t>, mírná </a:t>
                      </a:r>
                      <a:r>
                        <a:rPr lang="cs-CZ" dirty="0" err="1" smtClean="0"/>
                        <a:t>tromocytopenie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</a:t>
                      </a:r>
                      <a:r>
                        <a:rPr lang="cs-CZ" baseline="0" dirty="0" smtClean="0"/>
                        <a:t> + jasná bolestivost břicha,  +/- celulitida břišní stěny nebo rezistence v </a:t>
                      </a:r>
                      <a:r>
                        <a:rPr lang="cs-CZ" baseline="0" dirty="0" err="1" smtClean="0"/>
                        <a:t>pr</a:t>
                      </a:r>
                      <a:r>
                        <a:rPr lang="cs-CZ" baseline="0" dirty="0" smtClean="0"/>
                        <a:t>. dolním kvadrantu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</a:t>
                      </a:r>
                      <a:r>
                        <a:rPr lang="cs-CZ" baseline="0" dirty="0" smtClean="0"/>
                        <a:t> + plyn v port. řečišti, +/- ascites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377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3A</a:t>
                      </a:r>
                      <a:r>
                        <a:rPr lang="cs-CZ" sz="1400" dirty="0" smtClean="0"/>
                        <a:t> –</a:t>
                      </a:r>
                      <a:r>
                        <a:rPr lang="cs-CZ" sz="1400" baseline="0" dirty="0" smtClean="0"/>
                        <a:t> pokročilá NEC, těžká alterace, </a:t>
                      </a:r>
                      <a:r>
                        <a:rPr lang="cs-CZ" sz="1400" baseline="0" dirty="0" err="1" smtClean="0"/>
                        <a:t>infarzace</a:t>
                      </a:r>
                      <a:r>
                        <a:rPr lang="cs-CZ" sz="1400" baseline="0" dirty="0" smtClean="0"/>
                        <a:t> střeva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 + hypotenze, </a:t>
                      </a:r>
                      <a:r>
                        <a:rPr lang="cs-CZ" dirty="0" err="1" smtClean="0"/>
                        <a:t>bradykardie,hluboká</a:t>
                      </a:r>
                      <a:endParaRPr lang="cs-CZ" dirty="0" smtClean="0"/>
                    </a:p>
                    <a:p>
                      <a:r>
                        <a:rPr lang="cs-CZ" dirty="0" smtClean="0"/>
                        <a:t>apnoe, DIC, </a:t>
                      </a:r>
                      <a:r>
                        <a:rPr lang="cs-CZ" dirty="0" err="1" smtClean="0"/>
                        <a:t>neutropenie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 + známky difuzní</a:t>
                      </a:r>
                      <a:r>
                        <a:rPr lang="cs-CZ" baseline="0" dirty="0" smtClean="0"/>
                        <a:t> peritonitidy, výrazná bolestivost a distenze břicha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 + zřetelný</a:t>
                      </a:r>
                      <a:r>
                        <a:rPr lang="cs-CZ" baseline="0" dirty="0" smtClean="0"/>
                        <a:t> ascites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158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3B</a:t>
                      </a:r>
                      <a:r>
                        <a:rPr lang="cs-CZ" sz="1400" dirty="0" smtClean="0"/>
                        <a:t> –</a:t>
                      </a:r>
                      <a:r>
                        <a:rPr lang="cs-CZ" sz="1400" baseline="0" dirty="0" smtClean="0"/>
                        <a:t> pokročilá NEC, těžká alterace, perforované střevo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dtto + </a:t>
                      </a:r>
                      <a:r>
                        <a:rPr lang="cs-CZ" dirty="0" err="1" smtClean="0"/>
                        <a:t>pneumoperitoneum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2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Nekrotizující enterokolitida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Diagnostika</a:t>
            </a:r>
          </a:p>
          <a:p>
            <a:r>
              <a:rPr lang="cs-CZ" dirty="0" smtClean="0"/>
              <a:t>Klinický nález</a:t>
            </a:r>
          </a:p>
          <a:p>
            <a:r>
              <a:rPr lang="cs-CZ" dirty="0" smtClean="0"/>
              <a:t>Laboratorní testy–</a:t>
            </a:r>
            <a:r>
              <a:rPr lang="cs-CZ" dirty="0" err="1" smtClean="0"/>
              <a:t>neutropenie</a:t>
            </a:r>
            <a:r>
              <a:rPr lang="cs-CZ" dirty="0" smtClean="0"/>
              <a:t>, trombocytopenie, vzestup mediátorů zánětu, </a:t>
            </a:r>
            <a:r>
              <a:rPr lang="cs-CZ" dirty="0" err="1" smtClean="0"/>
              <a:t>metabol</a:t>
            </a:r>
            <a:r>
              <a:rPr lang="cs-CZ" dirty="0" smtClean="0"/>
              <a:t>. </a:t>
            </a:r>
            <a:r>
              <a:rPr lang="cs-CZ" dirty="0" err="1"/>
              <a:t>a</a:t>
            </a:r>
            <a:r>
              <a:rPr lang="cs-CZ" dirty="0" err="1" smtClean="0"/>
              <a:t>cidoza</a:t>
            </a:r>
            <a:r>
              <a:rPr lang="cs-CZ" dirty="0" smtClean="0"/>
              <a:t>, hyperglykemie</a:t>
            </a:r>
          </a:p>
          <a:p>
            <a:r>
              <a:rPr lang="cs-CZ" dirty="0" smtClean="0"/>
              <a:t>Zobrazovací metody –RTG  (sub-ileus,  </a:t>
            </a:r>
            <a:r>
              <a:rPr lang="cs-CZ" dirty="0" err="1" smtClean="0"/>
              <a:t>pneumatosis</a:t>
            </a:r>
            <a:r>
              <a:rPr lang="cs-CZ" dirty="0" smtClean="0"/>
              <a:t> </a:t>
            </a:r>
            <a:r>
              <a:rPr lang="cs-CZ" dirty="0" err="1" smtClean="0"/>
              <a:t>intestini</a:t>
            </a:r>
            <a:r>
              <a:rPr lang="cs-CZ" dirty="0" smtClean="0"/>
              <a:t>, plyn v portálním řečišti, </a:t>
            </a:r>
            <a:r>
              <a:rPr lang="cs-CZ" dirty="0" err="1" smtClean="0"/>
              <a:t>pneumoperitoneum</a:t>
            </a:r>
            <a:r>
              <a:rPr lang="cs-CZ" dirty="0" smtClean="0"/>
              <a:t>) </a:t>
            </a:r>
          </a:p>
          <a:p>
            <a:r>
              <a:rPr lang="cs-CZ" dirty="0" smtClean="0"/>
              <a:t> UZ (ascites)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06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+mn-lt"/>
                <a:ea typeface="+mn-ea"/>
                <a:cs typeface="+mn-cs"/>
              </a:rPr>
              <a:t>Klasifikace</a:t>
            </a:r>
            <a:r>
              <a:rPr lang="cs-CZ" sz="4000" dirty="0" smtClean="0"/>
              <a:t> VVV</a:t>
            </a:r>
            <a:endParaRPr lang="cs-CZ" sz="4000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Jednoduché abnormality</a:t>
            </a:r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smtClean="0"/>
              <a:t>Malformace </a:t>
            </a:r>
            <a:r>
              <a:rPr lang="cs-CZ" sz="1400" dirty="0" smtClean="0"/>
              <a:t>(vývoj orgánu či tkáně byl zastaven nebo se vyvíjel abnormálně – např. defekt síňového septa, rozštěp rtu,…)</a:t>
            </a:r>
          </a:p>
          <a:p>
            <a:r>
              <a:rPr lang="cs-CZ" sz="2400" dirty="0" err="1" smtClean="0"/>
              <a:t>Disrupce</a:t>
            </a:r>
            <a:r>
              <a:rPr lang="cs-CZ" sz="2400" dirty="0" smtClean="0"/>
              <a:t> </a:t>
            </a:r>
            <a:r>
              <a:rPr lang="cs-CZ" sz="1400" dirty="0" smtClean="0"/>
              <a:t>(následek působení zevních faktorů -  Kokain  –  dochází k omezení cévního zásobení vyvíjených struktur -  střevní atrezie</a:t>
            </a:r>
            <a:endParaRPr lang="cs-CZ" sz="2400" dirty="0" smtClean="0"/>
          </a:p>
          <a:p>
            <a:r>
              <a:rPr lang="cs-CZ" sz="2400" dirty="0" smtClean="0"/>
              <a:t>Deformace </a:t>
            </a:r>
            <a:r>
              <a:rPr lang="cs-CZ" sz="1400" dirty="0" smtClean="0"/>
              <a:t>(mechanický útlak orgánu  -  pes </a:t>
            </a:r>
            <a:r>
              <a:rPr lang="cs-CZ" sz="1400" dirty="0" err="1" smtClean="0"/>
              <a:t>equinovarus</a:t>
            </a:r>
            <a:r>
              <a:rPr lang="cs-CZ" sz="1400" dirty="0" smtClean="0"/>
              <a:t> při  </a:t>
            </a:r>
            <a:r>
              <a:rPr lang="cs-CZ" sz="1400" dirty="0" err="1" smtClean="0"/>
              <a:t>oligohydramnionu</a:t>
            </a:r>
            <a:r>
              <a:rPr lang="cs-CZ" sz="1400" dirty="0" smtClean="0"/>
              <a:t>)</a:t>
            </a:r>
            <a:endParaRPr lang="cs-CZ" sz="2400" dirty="0" smtClean="0"/>
          </a:p>
          <a:p>
            <a:r>
              <a:rPr lang="cs-CZ" sz="2400" dirty="0" smtClean="0"/>
              <a:t>Dysplazie </a:t>
            </a:r>
            <a:r>
              <a:rPr lang="cs-CZ" sz="1400" dirty="0" smtClean="0"/>
              <a:t>(abnormální organizace buněk do tkání – </a:t>
            </a:r>
            <a:r>
              <a:rPr lang="cs-CZ" sz="1400" dirty="0" err="1" smtClean="0"/>
              <a:t>multicystická</a:t>
            </a:r>
            <a:r>
              <a:rPr lang="cs-CZ" sz="1400" dirty="0" smtClean="0"/>
              <a:t> renální dysplazie)</a:t>
            </a:r>
            <a:endParaRPr lang="cs-CZ" sz="2400" dirty="0" smtClean="0"/>
          </a:p>
          <a:p>
            <a:endParaRPr lang="cs-CZ" sz="2400" dirty="0" smtClean="0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Mnohočetné anomálie</a:t>
            </a:r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smtClean="0"/>
              <a:t>Sekvence </a:t>
            </a:r>
            <a:r>
              <a:rPr lang="cs-CZ" sz="1400" dirty="0" smtClean="0"/>
              <a:t>(následek kaskády vývojových změn spuštěných jednou anomálií  nebo mechanickým útlakem –  Sekvence </a:t>
            </a:r>
            <a:r>
              <a:rPr lang="cs-CZ" sz="1400" dirty="0" err="1" smtClean="0"/>
              <a:t>Pierre</a:t>
            </a:r>
            <a:r>
              <a:rPr lang="cs-CZ" sz="1400" dirty="0" smtClean="0"/>
              <a:t> Robina – primárně anomálie dolní čelisti vede k nedostatku místa pro vývoj jazyka, ten se vytlačuje kraniálně a vytváří se gotické patro až rozštěp patra) </a:t>
            </a:r>
            <a:endParaRPr lang="cs-CZ" sz="2400" dirty="0" smtClean="0"/>
          </a:p>
          <a:p>
            <a:r>
              <a:rPr lang="cs-CZ" sz="2400" dirty="0" smtClean="0"/>
              <a:t>Syndrom </a:t>
            </a:r>
            <a:r>
              <a:rPr lang="cs-CZ" sz="1400" dirty="0" smtClean="0"/>
              <a:t>(mnohočetné malformace </a:t>
            </a:r>
            <a:r>
              <a:rPr lang="cs-CZ" sz="1400" dirty="0" err="1" smtClean="0"/>
              <a:t>patogeneteticky</a:t>
            </a:r>
            <a:r>
              <a:rPr lang="cs-CZ" sz="1400" dirty="0" smtClean="0"/>
              <a:t> spjaté s jednou příčinou –např. chromozomální aberace při Downově syndromu</a:t>
            </a:r>
            <a:endParaRPr lang="cs-CZ" sz="2400" dirty="0" smtClean="0"/>
          </a:p>
          <a:p>
            <a:r>
              <a:rPr lang="cs-CZ" sz="2400" dirty="0" smtClean="0"/>
              <a:t>Asociace </a:t>
            </a:r>
            <a:r>
              <a:rPr lang="cs-CZ" sz="1400" dirty="0" smtClean="0"/>
              <a:t>(nenáhodný výskyt  řady malformací, které nejsou  patogeneticky spjaty </a:t>
            </a:r>
          </a:p>
          <a:p>
            <a:pPr marL="0" indent="0">
              <a:buNone/>
            </a:pPr>
            <a:r>
              <a:rPr lang="cs-CZ" sz="1400" dirty="0" smtClean="0"/>
              <a:t>         - např. VACTERL asociace při </a:t>
            </a:r>
            <a:r>
              <a:rPr lang="cs-CZ" sz="1400" dirty="0"/>
              <a:t> </a:t>
            </a:r>
            <a:r>
              <a:rPr lang="cs-CZ" sz="1400" dirty="0" err="1" smtClean="0"/>
              <a:t>omphalocele</a:t>
            </a:r>
            <a:endParaRPr lang="cs-CZ" sz="2400" dirty="0" smtClean="0"/>
          </a:p>
          <a:p>
            <a:endParaRPr lang="cs-CZ" sz="2400" dirty="0"/>
          </a:p>
        </p:txBody>
      </p:sp>
      <p:cxnSp>
        <p:nvCxnSpPr>
          <p:cNvPr id="15" name="Přímá spojnice se šipkou 14"/>
          <p:cNvCxnSpPr/>
          <p:nvPr/>
        </p:nvCxnSpPr>
        <p:spPr>
          <a:xfrm flipH="1">
            <a:off x="2771800" y="1268760"/>
            <a:ext cx="180020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4572000" y="1268760"/>
            <a:ext cx="165618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2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Nekrotizující enterokolitida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Terapie</a:t>
            </a:r>
          </a:p>
          <a:p>
            <a:r>
              <a:rPr lang="cs-CZ" dirty="0" smtClean="0"/>
              <a:t>Mírná forma – </a:t>
            </a:r>
            <a:r>
              <a:rPr lang="cs-CZ" dirty="0" smtClean="0">
                <a:solidFill>
                  <a:srgbClr val="FF0000"/>
                </a:solidFill>
              </a:rPr>
              <a:t>konzervativní léčba </a:t>
            </a:r>
            <a:r>
              <a:rPr lang="cs-CZ" dirty="0" smtClean="0"/>
              <a:t>– ATB, zastavení enterální výživy, dekomprese GIT NG sondou, CVK</a:t>
            </a:r>
          </a:p>
          <a:p>
            <a:r>
              <a:rPr lang="cs-CZ" dirty="0" smtClean="0"/>
              <a:t>Od 2B stupně - </a:t>
            </a:r>
            <a:r>
              <a:rPr lang="cs-CZ" dirty="0" smtClean="0">
                <a:solidFill>
                  <a:srgbClr val="FF0000"/>
                </a:solidFill>
              </a:rPr>
              <a:t>chirurgická léčba </a:t>
            </a:r>
            <a:r>
              <a:rPr lang="cs-CZ" dirty="0" smtClean="0"/>
              <a:t>– revize břicha, odstranění postiženého střeva , primární </a:t>
            </a:r>
            <a:r>
              <a:rPr lang="cs-CZ" dirty="0" err="1" smtClean="0"/>
              <a:t>anastomoza</a:t>
            </a:r>
            <a:r>
              <a:rPr lang="cs-CZ" dirty="0" smtClean="0"/>
              <a:t> (spíše </a:t>
            </a:r>
            <a:r>
              <a:rPr lang="cs-CZ" dirty="0" err="1" smtClean="0"/>
              <a:t>vyjímečně</a:t>
            </a:r>
            <a:r>
              <a:rPr lang="cs-CZ" dirty="0" smtClean="0"/>
              <a:t>), </a:t>
            </a:r>
            <a:r>
              <a:rPr lang="cs-CZ" dirty="0" err="1" smtClean="0"/>
              <a:t>stomie</a:t>
            </a:r>
            <a:endParaRPr lang="cs-CZ" dirty="0"/>
          </a:p>
          <a:p>
            <a:r>
              <a:rPr lang="cs-CZ" dirty="0" smtClean="0"/>
              <a:t>V kritickém stavu u nestabilních pac. nebo při </a:t>
            </a:r>
            <a:r>
              <a:rPr lang="cs-CZ" dirty="0" err="1" smtClean="0"/>
              <a:t>pankolitidě</a:t>
            </a:r>
            <a:r>
              <a:rPr lang="cs-CZ" dirty="0" smtClean="0"/>
              <a:t> pouze drenáž dutiny břišní s následnou second </a:t>
            </a:r>
            <a:r>
              <a:rPr lang="cs-CZ" dirty="0" err="1" smtClean="0"/>
              <a:t>look</a:t>
            </a:r>
            <a:r>
              <a:rPr lang="cs-CZ" dirty="0" smtClean="0"/>
              <a:t> operací.</a:t>
            </a:r>
          </a:p>
        </p:txBody>
      </p:sp>
    </p:spTree>
    <p:extLst>
      <p:ext uri="{BB962C8B-B14F-4D97-AF65-F5344CB8AC3E}">
        <p14:creationId xmlns:p14="http://schemas.microsoft.com/office/powerpoint/2010/main" val="9130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Nekrotizující enterokolitida</a:t>
            </a:r>
            <a:br>
              <a:rPr lang="cs-CZ" dirty="0" smtClean="0"/>
            </a:br>
            <a:r>
              <a:rPr lang="cs-CZ" dirty="0" smtClean="0"/>
              <a:t>distenze břicha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F:\Fotky\P70818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36892"/>
            <a:ext cx="6450994" cy="48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2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Nekrotizující enterokolitida</a:t>
            </a:r>
            <a:br>
              <a:rPr lang="cs-CZ" dirty="0" smtClean="0"/>
            </a:br>
            <a:r>
              <a:rPr lang="cs-CZ" dirty="0" err="1" smtClean="0"/>
              <a:t>pneumatosis</a:t>
            </a:r>
            <a:r>
              <a:rPr lang="cs-CZ" dirty="0" smtClean="0"/>
              <a:t> </a:t>
            </a:r>
            <a:r>
              <a:rPr lang="cs-CZ" dirty="0" err="1" smtClean="0"/>
              <a:t>intestini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F:\Fotky\PC080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62002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Nekrotizující enterokolitida</a:t>
            </a:r>
            <a:br>
              <a:rPr lang="cs-CZ" dirty="0" smtClean="0"/>
            </a:br>
            <a:r>
              <a:rPr lang="cs-CZ" dirty="0" err="1" smtClean="0"/>
              <a:t>nekroza</a:t>
            </a:r>
            <a:r>
              <a:rPr lang="cs-CZ" dirty="0" smtClean="0"/>
              <a:t> </a:t>
            </a:r>
            <a:r>
              <a:rPr lang="cs-CZ" dirty="0" err="1" smtClean="0"/>
              <a:t>caeka</a:t>
            </a:r>
            <a:r>
              <a:rPr lang="cs-CZ" dirty="0" smtClean="0"/>
              <a:t> + </a:t>
            </a:r>
            <a:r>
              <a:rPr lang="cs-CZ" dirty="0" err="1" smtClean="0"/>
              <a:t>colon</a:t>
            </a:r>
            <a:r>
              <a:rPr lang="cs-CZ" dirty="0" smtClean="0"/>
              <a:t> </a:t>
            </a:r>
            <a:r>
              <a:rPr lang="cs-CZ" dirty="0" err="1" smtClean="0"/>
              <a:t>ascendens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F:\Fotky\PB233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75" y="1628800"/>
            <a:ext cx="6588199" cy="49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Nekrotizující enterokolitida</a:t>
            </a:r>
            <a:br>
              <a:rPr lang="cs-CZ" dirty="0" smtClean="0"/>
            </a:br>
            <a:r>
              <a:rPr lang="cs-CZ" dirty="0" smtClean="0"/>
              <a:t>primární </a:t>
            </a:r>
            <a:r>
              <a:rPr lang="cs-CZ" dirty="0" err="1" smtClean="0"/>
              <a:t>anastomoza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F:\Fotky\PB243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336704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Nekrotizující enterokolitida</a:t>
            </a:r>
            <a:br>
              <a:rPr lang="cs-CZ" dirty="0" smtClean="0"/>
            </a:br>
            <a:r>
              <a:rPr lang="cs-CZ" dirty="0" err="1" smtClean="0"/>
              <a:t>pankolitida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F:\Fotky\P9052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4824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9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Nekrotizující enterokolitida</a:t>
            </a:r>
            <a:br>
              <a:rPr lang="cs-CZ" dirty="0" smtClean="0"/>
            </a:br>
            <a:r>
              <a:rPr lang="cs-CZ" dirty="0" err="1" smtClean="0"/>
              <a:t>stomie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F:\Fotky\PICT0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408712" cy="48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Čekáme miminko</a:t>
            </a:r>
            <a:r>
              <a:rPr lang="cs-CZ" dirty="0"/>
              <a:t/>
            </a:r>
            <a:br>
              <a:rPr lang="cs-CZ" dirty="0"/>
            </a:br>
            <a:r>
              <a:rPr lang="cs-CZ" sz="1800" dirty="0"/>
              <a:t>aneb mohlo by se to stát i Vám</a:t>
            </a:r>
          </a:p>
        </p:txBody>
      </p:sp>
      <p:pic>
        <p:nvPicPr>
          <p:cNvPr id="4" name="Picture 10" descr="C:\Users\82034\Pictures\těhotná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4057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4281339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Spont</a:t>
            </a:r>
            <a:r>
              <a:rPr lang="cs-CZ" sz="2400" dirty="0" smtClean="0"/>
              <a:t>. </a:t>
            </a:r>
            <a:r>
              <a:rPr lang="cs-CZ" sz="2400" dirty="0"/>
              <a:t>p</a:t>
            </a:r>
            <a:r>
              <a:rPr lang="cs-CZ" sz="2400" dirty="0" smtClean="0"/>
              <a:t>orod, 2500g/47cm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Po porodu progreduje respir. insuficience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Vzedmuté břicho, neodešla smolka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Anus</a:t>
            </a:r>
            <a:r>
              <a:rPr lang="cs-CZ" sz="2400" dirty="0" smtClean="0"/>
              <a:t> normálně vytvořen, RR se daří zavést 5 cm, bez otisku smolky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Sono</a:t>
            </a:r>
            <a:r>
              <a:rPr lang="cs-CZ" sz="2400" dirty="0" smtClean="0"/>
              <a:t>  s nálezem malého množství volné tekutiny v </a:t>
            </a:r>
            <a:r>
              <a:rPr lang="cs-CZ" sz="2400" dirty="0" err="1" smtClean="0"/>
              <a:t>d.břišní</a:t>
            </a:r>
            <a:endParaRPr lang="cs-CZ" sz="2400" dirty="0"/>
          </a:p>
        </p:txBody>
      </p:sp>
      <p:pic>
        <p:nvPicPr>
          <p:cNvPr id="22530" name="Picture 2" descr="F:\Fotky\P6052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600399" cy="480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82034\Pictures\otazní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34" y="180322"/>
            <a:ext cx="1762778" cy="176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6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Mekoniový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4281339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Spont</a:t>
            </a:r>
            <a:r>
              <a:rPr lang="cs-CZ" sz="2400" dirty="0" smtClean="0"/>
              <a:t>. </a:t>
            </a:r>
            <a:r>
              <a:rPr lang="cs-CZ" sz="2400" dirty="0"/>
              <a:t>p</a:t>
            </a:r>
            <a:r>
              <a:rPr lang="cs-CZ" sz="2400" dirty="0" smtClean="0"/>
              <a:t>orod, 2500g/47cm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Po porodu progreduje respir. insuficience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Vzedmuté břicha, neodešla smolka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Anus</a:t>
            </a:r>
            <a:r>
              <a:rPr lang="cs-CZ" sz="2400" dirty="0" smtClean="0"/>
              <a:t> normálně vytvořen, RR se daří zavést 5 cm, bez otisku smolky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Sono</a:t>
            </a:r>
            <a:r>
              <a:rPr lang="cs-CZ" sz="2400" dirty="0" smtClean="0"/>
              <a:t>  s nálezem malého množství volné tekutiny v </a:t>
            </a:r>
            <a:r>
              <a:rPr lang="cs-CZ" sz="2400" dirty="0" err="1" smtClean="0"/>
              <a:t>d.břišní</a:t>
            </a:r>
            <a:endParaRPr lang="cs-CZ" sz="2400" dirty="0"/>
          </a:p>
        </p:txBody>
      </p:sp>
      <p:pic>
        <p:nvPicPr>
          <p:cNvPr id="22530" name="Picture 2" descr="F:\Fotky\P6052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600399" cy="480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39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178698"/>
          </a:xfrm>
        </p:spPr>
        <p:txBody>
          <a:bodyPr>
            <a:normAutofit fontScale="90000"/>
          </a:bodyPr>
          <a:lstStyle/>
          <a:p>
            <a:pPr algn="l"/>
            <a:r>
              <a:rPr lang="cs-CZ" sz="3200" b="1" dirty="0" smtClean="0"/>
              <a:t>  </a:t>
            </a:r>
            <a:br>
              <a:rPr lang="cs-CZ" sz="3200" b="1" dirty="0" smtClean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 smtClean="0"/>
              <a:t> Závažné VVV   </a:t>
            </a:r>
            <a:r>
              <a:rPr lang="cs-CZ" sz="3200" dirty="0" smtClean="0"/>
              <a:t>- kardiovaskulární        1%</a:t>
            </a:r>
            <a:br>
              <a:rPr lang="cs-CZ" sz="3200" dirty="0" smtClean="0"/>
            </a:br>
            <a:r>
              <a:rPr lang="cs-CZ" sz="3200" dirty="0"/>
              <a:t> </a:t>
            </a:r>
            <a:r>
              <a:rPr lang="cs-CZ" sz="3200" dirty="0" smtClean="0"/>
              <a:t>                           - CNS                              1%  </a:t>
            </a:r>
            <a:br>
              <a:rPr lang="cs-CZ" sz="3200" dirty="0" smtClean="0"/>
            </a:br>
            <a:r>
              <a:rPr lang="cs-CZ" sz="3200" dirty="0"/>
              <a:t> </a:t>
            </a:r>
            <a:r>
              <a:rPr lang="cs-CZ" sz="3200" dirty="0" smtClean="0"/>
              <a:t>                           - GIT                               0,4%</a:t>
            </a:r>
            <a:br>
              <a:rPr lang="cs-CZ" sz="3200" dirty="0" smtClean="0"/>
            </a:br>
            <a:r>
              <a:rPr lang="cs-CZ" sz="3200" dirty="0"/>
              <a:t> </a:t>
            </a:r>
            <a:r>
              <a:rPr lang="cs-CZ" sz="3200" dirty="0" smtClean="0"/>
              <a:t>                           - Končetiny                   0,2% </a:t>
            </a:r>
            <a:br>
              <a:rPr lang="cs-CZ" sz="3200" dirty="0" smtClean="0"/>
            </a:br>
            <a:r>
              <a:rPr lang="cs-CZ" sz="3200" dirty="0"/>
              <a:t> </a:t>
            </a:r>
            <a:r>
              <a:rPr lang="cs-CZ" sz="3200" dirty="0" smtClean="0"/>
              <a:t>                           - Urogenitální               0,4%</a:t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 </a:t>
            </a:r>
            <a:r>
              <a:rPr lang="cs-CZ" sz="3200" b="1" dirty="0" smtClean="0"/>
              <a:t>Méně závažné                                        </a:t>
            </a:r>
            <a:r>
              <a:rPr lang="cs-CZ" sz="3200" dirty="0" smtClean="0"/>
              <a:t>10%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> </a:t>
            </a:r>
            <a:r>
              <a:rPr lang="cs-CZ" sz="2000" dirty="0" smtClean="0"/>
              <a:t> </a:t>
            </a:r>
            <a:r>
              <a:rPr lang="cs-CZ" sz="2000" dirty="0" err="1" smtClean="0"/>
              <a:t>preaurikulární</a:t>
            </a:r>
            <a:r>
              <a:rPr lang="cs-CZ" sz="2000" dirty="0" smtClean="0"/>
              <a:t> </a:t>
            </a:r>
            <a:r>
              <a:rPr lang="cs-CZ" sz="2000" dirty="0" err="1" smtClean="0"/>
              <a:t>výrustek</a:t>
            </a:r>
            <a:r>
              <a:rPr lang="cs-CZ" sz="2000" dirty="0" smtClean="0"/>
              <a:t>  </a:t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sz="2000" dirty="0" err="1" smtClean="0"/>
              <a:t>stenoza</a:t>
            </a:r>
            <a:r>
              <a:rPr lang="cs-CZ" sz="2000" dirty="0" smtClean="0"/>
              <a:t> slzného kanálku </a:t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umbilikální hernie </a:t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hydrokéla</a:t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sz="2000" dirty="0" err="1" smtClean="0"/>
              <a:t>vkleslina</a:t>
            </a:r>
            <a:r>
              <a:rPr lang="cs-CZ" sz="2000" dirty="0" smtClean="0"/>
              <a:t> v křížové oblasti</a:t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syndaktylie 2.a 3. prstu nohy</a:t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nadpočetná prsní bradavka </a:t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…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2952328" cy="2880320"/>
          </a:xfrm>
        </p:spPr>
      </p:pic>
    </p:spTree>
    <p:extLst>
      <p:ext uri="{BB962C8B-B14F-4D97-AF65-F5344CB8AC3E}">
        <p14:creationId xmlns:p14="http://schemas.microsoft.com/office/powerpoint/2010/main" val="16593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Mekoniový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Postihuje 10-15% novorozenců s cystickou </a:t>
            </a:r>
            <a:r>
              <a:rPr lang="cs-CZ" dirty="0" err="1" smtClean="0"/>
              <a:t>fibrozou</a:t>
            </a:r>
            <a:r>
              <a:rPr lang="cs-CZ" dirty="0" smtClean="0"/>
              <a:t> (</a:t>
            </a:r>
            <a:r>
              <a:rPr lang="cs-CZ" dirty="0" err="1" smtClean="0"/>
              <a:t>mukoviscidozou</a:t>
            </a:r>
            <a:r>
              <a:rPr lang="cs-CZ" dirty="0" smtClean="0"/>
              <a:t>)</a:t>
            </a:r>
          </a:p>
          <a:p>
            <a:r>
              <a:rPr lang="cs-CZ" dirty="0" smtClean="0"/>
              <a:t>Vlivem postižení exokrinních </a:t>
            </a:r>
            <a:r>
              <a:rPr lang="cs-CZ" dirty="0" err="1" smtClean="0"/>
              <a:t>žlaz</a:t>
            </a:r>
            <a:r>
              <a:rPr lang="cs-CZ" dirty="0" smtClean="0"/>
              <a:t> vzniká tuhá smolka charakteru gumy</a:t>
            </a:r>
          </a:p>
          <a:p>
            <a:r>
              <a:rPr lang="cs-CZ" dirty="0" smtClean="0"/>
              <a:t>Obstrukce nejčastěji </a:t>
            </a:r>
            <a:r>
              <a:rPr lang="cs-CZ" dirty="0" err="1" smtClean="0"/>
              <a:t>termin</a:t>
            </a:r>
            <a:r>
              <a:rPr lang="cs-CZ" dirty="0" smtClean="0"/>
              <a:t>. </a:t>
            </a:r>
            <a:r>
              <a:rPr lang="cs-CZ" dirty="0"/>
              <a:t>i</a:t>
            </a:r>
            <a:r>
              <a:rPr lang="cs-CZ" dirty="0" smtClean="0"/>
              <a:t>lea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cs-CZ" dirty="0" err="1" smtClean="0"/>
              <a:t>Mekoniový</a:t>
            </a:r>
            <a:r>
              <a:rPr lang="cs-CZ" dirty="0" smtClean="0"/>
              <a:t> ileus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000" dirty="0" smtClean="0"/>
              <a:t>přehled poruchy pasáže </a:t>
            </a:r>
            <a:r>
              <a:rPr lang="cs-CZ" sz="2000" dirty="0" err="1" smtClean="0"/>
              <a:t>mekonia</a:t>
            </a:r>
            <a:r>
              <a:rPr lang="cs-CZ" sz="2000" dirty="0" smtClean="0"/>
              <a:t> novorozenců</a:t>
            </a:r>
            <a:br>
              <a:rPr lang="cs-CZ" sz="2000" dirty="0" smtClean="0"/>
            </a:br>
            <a:endParaRPr lang="cs-CZ" sz="2000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525644"/>
              </p:ext>
            </p:extLst>
          </p:nvPr>
        </p:nvGraphicFramePr>
        <p:xfrm>
          <a:off x="323528" y="2420888"/>
          <a:ext cx="8229600" cy="357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8696"/>
                <a:gridCol w="5050904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Prostý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mekoniový</a:t>
                      </a:r>
                      <a:r>
                        <a:rPr lang="cs-CZ" baseline="0" dirty="0" smtClean="0"/>
                        <a:t> ileus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Obstrukce </a:t>
                      </a:r>
                      <a:r>
                        <a:rPr lang="cs-CZ" dirty="0" err="1" smtClean="0"/>
                        <a:t>termin</a:t>
                      </a:r>
                      <a:r>
                        <a:rPr lang="cs-CZ" dirty="0" smtClean="0"/>
                        <a:t>. ilea vazkou smolkou, CF+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Komplikovaný</a:t>
                      </a:r>
                      <a:r>
                        <a:rPr lang="cs-CZ" baseline="0" dirty="0" smtClean="0"/>
                        <a:t>  </a:t>
                      </a:r>
                      <a:r>
                        <a:rPr lang="cs-CZ" baseline="0" dirty="0" err="1" smtClean="0"/>
                        <a:t>mekoniový</a:t>
                      </a:r>
                      <a:r>
                        <a:rPr lang="cs-CZ" baseline="0" dirty="0" smtClean="0"/>
                        <a:t> ileus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Obstrukce střeva vazkou smolkou,</a:t>
                      </a:r>
                      <a:r>
                        <a:rPr lang="cs-CZ" baseline="0" dirty="0" smtClean="0"/>
                        <a:t> CF+, současně atrezie střeva, </a:t>
                      </a:r>
                      <a:r>
                        <a:rPr lang="cs-CZ" baseline="0" dirty="0" err="1" smtClean="0"/>
                        <a:t>volvulus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stenoza</a:t>
                      </a:r>
                      <a:r>
                        <a:rPr lang="cs-CZ" baseline="0" dirty="0" smtClean="0"/>
                        <a:t>, perforace, </a:t>
                      </a:r>
                      <a:r>
                        <a:rPr lang="cs-CZ" baseline="0" dirty="0" err="1" smtClean="0"/>
                        <a:t>nekroza</a:t>
                      </a:r>
                      <a:r>
                        <a:rPr lang="cs-CZ" baseline="0" dirty="0" smtClean="0"/>
                        <a:t> střeva, peritonitida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Syndrom </a:t>
                      </a:r>
                      <a:r>
                        <a:rPr lang="cs-CZ" dirty="0" err="1" smtClean="0"/>
                        <a:t>mekoniové</a:t>
                      </a:r>
                      <a:r>
                        <a:rPr lang="cs-CZ" baseline="0" dirty="0" smtClean="0"/>
                        <a:t> zátky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Obstrukce </a:t>
                      </a:r>
                      <a:r>
                        <a:rPr lang="cs-CZ" dirty="0" err="1" smtClean="0"/>
                        <a:t>rectosigmatu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mekoniem</a:t>
                      </a:r>
                      <a:r>
                        <a:rPr lang="cs-CZ" dirty="0" smtClean="0"/>
                        <a:t>, </a:t>
                      </a:r>
                      <a:r>
                        <a:rPr lang="cs-CZ" baseline="0" dirty="0" smtClean="0"/>
                        <a:t> neprokáže se jiné onemocnění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Ileus z nezralosti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Obstukce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termin</a:t>
                      </a:r>
                      <a:r>
                        <a:rPr lang="cs-CZ" dirty="0" smtClean="0"/>
                        <a:t>. Ilea smolkou, u dětí s hmotností menší než 1500g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Porucha</a:t>
                      </a:r>
                      <a:r>
                        <a:rPr lang="cs-CZ" baseline="0" dirty="0" smtClean="0"/>
                        <a:t> inervace střeva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M.Hirschsprung</a:t>
                      </a:r>
                      <a:r>
                        <a:rPr lang="cs-CZ" dirty="0" smtClean="0"/>
                        <a:t>,</a:t>
                      </a:r>
                      <a:r>
                        <a:rPr lang="cs-CZ" baseline="0" dirty="0" smtClean="0"/>
                        <a:t> totální </a:t>
                      </a:r>
                      <a:r>
                        <a:rPr lang="cs-CZ" baseline="0" dirty="0" err="1" smtClean="0"/>
                        <a:t>aganglinoza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hypoperistaltika</a:t>
                      </a:r>
                      <a:r>
                        <a:rPr lang="cs-CZ" baseline="0" dirty="0" smtClean="0"/>
                        <a:t> střeva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Jiné příčiny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Vrozený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hypothyroidismus</a:t>
                      </a:r>
                      <a:r>
                        <a:rPr lang="cs-CZ" baseline="0" dirty="0" smtClean="0"/>
                        <a:t>, abusus narkotik u matky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45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Mekoniový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Klinický obraz</a:t>
            </a:r>
          </a:p>
          <a:p>
            <a:pPr marL="0" indent="0" algn="ctr">
              <a:buNone/>
            </a:pPr>
            <a:endParaRPr lang="cs-CZ" dirty="0" smtClean="0"/>
          </a:p>
          <a:p>
            <a:r>
              <a:rPr lang="cs-CZ" dirty="0"/>
              <a:t>C</a:t>
            </a:r>
            <a:r>
              <a:rPr lang="cs-CZ" dirty="0" smtClean="0"/>
              <a:t>hybí odchod smolky</a:t>
            </a:r>
          </a:p>
          <a:p>
            <a:r>
              <a:rPr lang="cs-CZ" dirty="0" smtClean="0"/>
              <a:t>1-2. den zvracení a postupná distenze břicha</a:t>
            </a:r>
          </a:p>
          <a:p>
            <a:r>
              <a:rPr lang="cs-CZ" dirty="0" smtClean="0"/>
              <a:t>Někdy hmatná neurčitá rezistence v pravém podbřišku</a:t>
            </a:r>
          </a:p>
          <a:p>
            <a:r>
              <a:rPr lang="cs-CZ" dirty="0" smtClean="0"/>
              <a:t>Postupně se rozvíjí ileus a sepse</a:t>
            </a:r>
          </a:p>
        </p:txBody>
      </p:sp>
    </p:spTree>
    <p:extLst>
      <p:ext uri="{BB962C8B-B14F-4D97-AF65-F5344CB8AC3E}">
        <p14:creationId xmlns:p14="http://schemas.microsoft.com/office/powerpoint/2010/main" val="23542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Mekoniový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Diagnostika</a:t>
            </a:r>
          </a:p>
          <a:p>
            <a:r>
              <a:rPr lang="cs-CZ" dirty="0" smtClean="0"/>
              <a:t>RTG břicha ve visu – obraz ileu, někdy patrny stíny </a:t>
            </a:r>
            <a:r>
              <a:rPr lang="cs-CZ" dirty="0" err="1" smtClean="0"/>
              <a:t>mekonia</a:t>
            </a:r>
            <a:endParaRPr lang="cs-CZ" dirty="0"/>
          </a:p>
          <a:p>
            <a:r>
              <a:rPr lang="cs-CZ" dirty="0" err="1" smtClean="0"/>
              <a:t>Irrigografie</a:t>
            </a:r>
            <a:r>
              <a:rPr lang="cs-CZ" dirty="0" smtClean="0"/>
              <a:t> – obraz úzkého kolon (</a:t>
            </a:r>
            <a:r>
              <a:rPr lang="cs-CZ" dirty="0" err="1" smtClean="0"/>
              <a:t>mikrokolon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Sono</a:t>
            </a:r>
            <a:r>
              <a:rPr lang="cs-CZ" dirty="0" smtClean="0"/>
              <a:t> – </a:t>
            </a:r>
            <a:r>
              <a:rPr lang="cs-CZ" dirty="0" err="1" smtClean="0"/>
              <a:t>distendované</a:t>
            </a:r>
            <a:r>
              <a:rPr lang="cs-CZ" dirty="0" smtClean="0"/>
              <a:t> kličky tenkého střeva, </a:t>
            </a:r>
            <a:r>
              <a:rPr lang="cs-CZ" dirty="0" err="1" smtClean="0"/>
              <a:t>termin</a:t>
            </a:r>
            <a:r>
              <a:rPr lang="cs-CZ" dirty="0" smtClean="0"/>
              <a:t>. ileum </a:t>
            </a:r>
            <a:r>
              <a:rPr lang="cs-CZ" dirty="0" err="1" smtClean="0"/>
              <a:t>distendované</a:t>
            </a:r>
            <a:r>
              <a:rPr lang="cs-CZ" dirty="0"/>
              <a:t> </a:t>
            </a:r>
            <a:r>
              <a:rPr lang="cs-CZ" dirty="0" smtClean="0"/>
              <a:t>obsahem bez tekutiny</a:t>
            </a:r>
          </a:p>
          <a:p>
            <a:r>
              <a:rPr lang="cs-CZ" dirty="0" smtClean="0"/>
              <a:t>Zvýšené hodnoty chloridů v potu</a:t>
            </a:r>
          </a:p>
          <a:p>
            <a:r>
              <a:rPr lang="cs-CZ" dirty="0" smtClean="0"/>
              <a:t>Genetické vyšetření CF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29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Mekoniový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RTG obraz „suchého“ ileu</a:t>
            </a:r>
            <a:endParaRPr lang="cs-CZ" sz="24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/>
              <a:t>Irrigografie</a:t>
            </a:r>
            <a:r>
              <a:rPr lang="cs-CZ" sz="2400" dirty="0" smtClean="0"/>
              <a:t> - </a:t>
            </a:r>
            <a:r>
              <a:rPr lang="cs-CZ" sz="2400" dirty="0" err="1" smtClean="0"/>
              <a:t>mikrokolon</a:t>
            </a:r>
            <a:endParaRPr lang="cs-CZ" sz="2400" dirty="0"/>
          </a:p>
        </p:txBody>
      </p:sp>
      <p:pic>
        <p:nvPicPr>
          <p:cNvPr id="1026" name="Picture 2" descr="C:\Users\82034\Pictures\mekoniový suchý ile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2"/>
            <a:ext cx="3869333" cy="40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82034\Pictures\mekoniový ileus irri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1"/>
            <a:ext cx="3672408" cy="40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Mekoniový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Terapie</a:t>
            </a:r>
          </a:p>
          <a:p>
            <a:r>
              <a:rPr lang="cs-CZ" dirty="0" smtClean="0"/>
              <a:t>Jednoduchá forma </a:t>
            </a:r>
            <a:r>
              <a:rPr lang="cs-CZ" dirty="0" smtClean="0">
                <a:solidFill>
                  <a:srgbClr val="FF0000"/>
                </a:solidFill>
              </a:rPr>
              <a:t>– konzervativně </a:t>
            </a:r>
            <a:r>
              <a:rPr lang="cs-CZ" dirty="0" smtClean="0"/>
              <a:t>– klyzmata (event. s </a:t>
            </a:r>
            <a:r>
              <a:rPr lang="cs-CZ" dirty="0" err="1" smtClean="0"/>
              <a:t>mukolytiky</a:t>
            </a:r>
            <a:r>
              <a:rPr lang="cs-CZ" dirty="0" smtClean="0"/>
              <a:t>), po zprůchodnění  GIT začít s krmením (speciální mléka + substituce pankreat. enzymů)</a:t>
            </a:r>
          </a:p>
          <a:p>
            <a:r>
              <a:rPr lang="cs-CZ" dirty="0" smtClean="0"/>
              <a:t>Komplikované formy </a:t>
            </a:r>
            <a:r>
              <a:rPr lang="cs-CZ" dirty="0" smtClean="0">
                <a:solidFill>
                  <a:srgbClr val="FF0000"/>
                </a:solidFill>
              </a:rPr>
              <a:t>– chirurgická </a:t>
            </a:r>
            <a:r>
              <a:rPr lang="cs-CZ" dirty="0" err="1" smtClean="0">
                <a:solidFill>
                  <a:srgbClr val="FF0000"/>
                </a:solidFill>
              </a:rPr>
              <a:t>th</a:t>
            </a:r>
            <a:r>
              <a:rPr lang="cs-CZ" dirty="0" smtClean="0">
                <a:solidFill>
                  <a:srgbClr val="FF0000"/>
                </a:solidFill>
              </a:rPr>
              <a:t>. </a:t>
            </a:r>
            <a:r>
              <a:rPr lang="cs-CZ" dirty="0" smtClean="0"/>
              <a:t>– v případě selhání </a:t>
            </a:r>
            <a:r>
              <a:rPr lang="cs-CZ" dirty="0" err="1" smtClean="0"/>
              <a:t>konzervat</a:t>
            </a:r>
            <a:r>
              <a:rPr lang="cs-CZ" dirty="0" smtClean="0"/>
              <a:t>. </a:t>
            </a:r>
            <a:r>
              <a:rPr lang="cs-CZ" dirty="0" err="1"/>
              <a:t>t</a:t>
            </a:r>
            <a:r>
              <a:rPr lang="cs-CZ" dirty="0" err="1" smtClean="0"/>
              <a:t>h</a:t>
            </a:r>
            <a:r>
              <a:rPr lang="cs-CZ" dirty="0" smtClean="0"/>
              <a:t>. </a:t>
            </a:r>
            <a:r>
              <a:rPr lang="cs-CZ" dirty="0"/>
              <a:t>č</a:t>
            </a:r>
            <a:r>
              <a:rPr lang="cs-CZ" dirty="0" smtClean="0"/>
              <a:t>i při perforaci GIT – nejčastěji dočasná </a:t>
            </a:r>
            <a:r>
              <a:rPr lang="cs-CZ" dirty="0" err="1" smtClean="0"/>
              <a:t>stomie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8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Mekoniový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F:\Fotky\ileus mekoniovy\P325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964237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Mekoniový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F:\Fotky\ileus mekoniovy\P3250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7338"/>
            <a:ext cx="5964238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Mekoniový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 descr="F:\Fotky\mekoniovy ileus\Meconiovy_ileus_perforac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976663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Mekoniový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F:\Fotky\mekoniovy ileus\Meconiovy_ileus_perforac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6072675" cy="455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Příčiny VVV</a:t>
            </a:r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/>
              <a:t>Genetická  </a:t>
            </a:r>
            <a:r>
              <a:rPr lang="cs-CZ" dirty="0" smtClean="0"/>
              <a:t>                              30-40%</a:t>
            </a:r>
          </a:p>
          <a:p>
            <a:r>
              <a:rPr lang="cs-CZ" sz="2000" dirty="0" smtClean="0"/>
              <a:t>Chromozomální</a:t>
            </a:r>
          </a:p>
          <a:p>
            <a:r>
              <a:rPr lang="cs-CZ" sz="2000" dirty="0" smtClean="0"/>
              <a:t>Poruchy jednoho genu</a:t>
            </a:r>
          </a:p>
          <a:p>
            <a:r>
              <a:rPr lang="cs-CZ" sz="2000" dirty="0" smtClean="0"/>
              <a:t>Multifaktoriální</a:t>
            </a:r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b="1" dirty="0" smtClean="0"/>
              <a:t>Vliv</a:t>
            </a:r>
            <a:r>
              <a:rPr lang="cs-CZ" sz="3600" b="1" dirty="0" smtClean="0"/>
              <a:t> </a:t>
            </a:r>
            <a:r>
              <a:rPr lang="cs-CZ" b="1" dirty="0" smtClean="0"/>
              <a:t>zevního</a:t>
            </a:r>
            <a:r>
              <a:rPr lang="cs-CZ" sz="3600" b="1" dirty="0" smtClean="0"/>
              <a:t> </a:t>
            </a:r>
            <a:r>
              <a:rPr lang="cs-CZ" b="1" dirty="0" smtClean="0"/>
              <a:t>prostředí</a:t>
            </a:r>
            <a:r>
              <a:rPr lang="cs-CZ" sz="3600" b="1" dirty="0" smtClean="0"/>
              <a:t>          </a:t>
            </a:r>
            <a:r>
              <a:rPr lang="cs-CZ" dirty="0" smtClean="0"/>
              <a:t>5-10</a:t>
            </a:r>
            <a:r>
              <a:rPr lang="cs-CZ" sz="3600" dirty="0" smtClean="0"/>
              <a:t>%   </a:t>
            </a:r>
          </a:p>
          <a:p>
            <a:r>
              <a:rPr lang="cs-CZ" sz="2000" dirty="0" smtClean="0"/>
              <a:t>Léky a chemikálie</a:t>
            </a:r>
          </a:p>
          <a:p>
            <a:r>
              <a:rPr lang="cs-CZ" sz="2000" dirty="0" smtClean="0"/>
              <a:t>Infekce</a:t>
            </a:r>
          </a:p>
          <a:p>
            <a:r>
              <a:rPr lang="cs-CZ" sz="2000" dirty="0" smtClean="0"/>
              <a:t>Fyzikální faktory</a:t>
            </a:r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b="1" dirty="0" smtClean="0"/>
              <a:t>Neznámá                                   </a:t>
            </a:r>
            <a:r>
              <a:rPr lang="cs-CZ" dirty="0" smtClean="0"/>
              <a:t>50%</a:t>
            </a:r>
            <a:endParaRPr lang="cs-CZ" b="1" dirty="0"/>
          </a:p>
        </p:txBody>
      </p:sp>
      <p:pic>
        <p:nvPicPr>
          <p:cNvPr id="1026" name="Picture 2" descr="C:\Users\Jirku\Pictures\prezentace\otazní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00612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irku\Pictures\prezentace\atomový výbu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52936"/>
            <a:ext cx="1905000" cy="204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irku\Pictures\prezentace\D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24744"/>
            <a:ext cx="190500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Čekáme miminko</a:t>
            </a:r>
            <a:r>
              <a:rPr lang="cs-CZ" dirty="0"/>
              <a:t/>
            </a:r>
            <a:br>
              <a:rPr lang="cs-CZ" dirty="0"/>
            </a:br>
            <a:r>
              <a:rPr lang="cs-CZ" sz="1800" dirty="0"/>
              <a:t>aneb mohlo by se to stát i Vám</a:t>
            </a:r>
          </a:p>
        </p:txBody>
      </p:sp>
      <p:pic>
        <p:nvPicPr>
          <p:cNvPr id="4" name="Picture 10" descr="C:\Users\82034\Pictures\těhotná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4057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7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82034\Pictures\těhotenské břic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44" y="2636912"/>
            <a:ext cx="2808312" cy="39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láček 4"/>
          <p:cNvSpPr/>
          <p:nvPr/>
        </p:nvSpPr>
        <p:spPr>
          <a:xfrm>
            <a:off x="1835696" y="34477"/>
            <a:ext cx="5832648" cy="39065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11606" y="468317"/>
            <a:ext cx="5168857" cy="114300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Půjde to hladce?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5363" name="Picture 3" descr="C:\Users\82034\Pictures\tu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48" y="126876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6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Někdy to nejde…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82034\Pictures\Klešťový poro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0" y="1844824"/>
            <a:ext cx="2619375" cy="200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82034\Pictures\vakuumextrak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6" y="4149080"/>
            <a:ext cx="2533650" cy="191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82034\Pictures\kleště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87462"/>
            <a:ext cx="3291358" cy="46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6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Porodní poranění novorozence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Rizikové faktory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Nezralý plod</a:t>
            </a:r>
          </a:p>
          <a:p>
            <a:r>
              <a:rPr lang="cs-CZ" dirty="0" smtClean="0"/>
              <a:t>Porod koncem pánevní</a:t>
            </a:r>
          </a:p>
          <a:p>
            <a:r>
              <a:rPr lang="cs-CZ" dirty="0" smtClean="0"/>
              <a:t>Instrumentální porod</a:t>
            </a:r>
          </a:p>
          <a:p>
            <a:r>
              <a:rPr lang="cs-CZ" dirty="0" smtClean="0"/>
              <a:t>Porod velkého plodu, </a:t>
            </a:r>
            <a:r>
              <a:rPr lang="cs-CZ" dirty="0" err="1" smtClean="0"/>
              <a:t>kefalopelvický</a:t>
            </a:r>
            <a:r>
              <a:rPr lang="cs-CZ" dirty="0" smtClean="0"/>
              <a:t> nepoměr</a:t>
            </a:r>
          </a:p>
          <a:p>
            <a:r>
              <a:rPr lang="cs-CZ" dirty="0" smtClean="0"/>
              <a:t>Překotný porod</a:t>
            </a:r>
          </a:p>
          <a:p>
            <a:r>
              <a:rPr lang="cs-CZ" dirty="0" smtClean="0"/>
              <a:t>Váznoucí porod</a:t>
            </a:r>
          </a:p>
          <a:p>
            <a:r>
              <a:rPr lang="cs-CZ" dirty="0" smtClean="0"/>
              <a:t>Abnormální polohy plodu</a:t>
            </a:r>
          </a:p>
          <a:p>
            <a:r>
              <a:rPr lang="cs-CZ" dirty="0" smtClean="0"/>
              <a:t>VVV plodu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15764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Porodní poranění novorozence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Poranění měkkých tkání </a:t>
            </a:r>
            <a:r>
              <a:rPr lang="cs-CZ" sz="1800" dirty="0" smtClean="0"/>
              <a:t>(petechie, </a:t>
            </a:r>
            <a:r>
              <a:rPr lang="cs-CZ" sz="1800" dirty="0" err="1" smtClean="0"/>
              <a:t>kefalhematom</a:t>
            </a:r>
            <a:r>
              <a:rPr lang="cs-CZ" sz="1800" dirty="0" smtClean="0"/>
              <a:t>, </a:t>
            </a:r>
            <a:r>
              <a:rPr lang="cs-CZ" sz="1800" dirty="0" err="1" smtClean="0"/>
              <a:t>subkonjuktivální</a:t>
            </a:r>
            <a:r>
              <a:rPr lang="cs-CZ" sz="1800" dirty="0" smtClean="0"/>
              <a:t>  </a:t>
            </a:r>
          </a:p>
          <a:p>
            <a:pPr marL="0" indent="0">
              <a:buNone/>
            </a:pPr>
            <a:r>
              <a:rPr lang="cs-CZ" sz="1800" dirty="0"/>
              <a:t> </a:t>
            </a:r>
            <a:r>
              <a:rPr lang="cs-CZ" sz="1800" dirty="0" smtClean="0"/>
              <a:t>                                                                              a retinální hemoragie, poranění </a:t>
            </a:r>
          </a:p>
          <a:p>
            <a:pPr marL="0" indent="0">
              <a:buNone/>
            </a:pPr>
            <a:r>
              <a:rPr lang="cs-CZ" sz="1800" dirty="0"/>
              <a:t> </a:t>
            </a:r>
            <a:r>
              <a:rPr lang="cs-CZ" sz="1800" dirty="0" smtClean="0"/>
              <a:t>                                                                              </a:t>
            </a:r>
            <a:r>
              <a:rPr lang="cs-CZ" sz="1800" dirty="0" err="1" smtClean="0"/>
              <a:t>m.sternocleidomastoideus</a:t>
            </a:r>
            <a:r>
              <a:rPr lang="cs-CZ" sz="1800" dirty="0"/>
              <a:t>)</a:t>
            </a:r>
            <a:r>
              <a:rPr lang="cs-CZ" sz="1800" dirty="0" smtClean="0"/>
              <a:t>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Poranění skeletu </a:t>
            </a:r>
            <a:r>
              <a:rPr lang="cs-CZ" sz="1800" dirty="0" smtClean="0"/>
              <a:t>(</a:t>
            </a:r>
            <a:r>
              <a:rPr lang="cs-CZ" sz="1800" dirty="0" err="1" smtClean="0"/>
              <a:t>lbi</a:t>
            </a:r>
            <a:r>
              <a:rPr lang="cs-CZ" sz="1800" dirty="0" smtClean="0"/>
              <a:t>, dlouhých kostí)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Poranění CNS a </a:t>
            </a:r>
            <a:r>
              <a:rPr lang="cs-CZ" dirty="0" err="1" smtClean="0"/>
              <a:t>perif</a:t>
            </a:r>
            <a:r>
              <a:rPr lang="cs-CZ" dirty="0" smtClean="0"/>
              <a:t>. nervů</a:t>
            </a:r>
            <a:r>
              <a:rPr lang="cs-CZ" sz="1800" dirty="0" smtClean="0"/>
              <a:t>(epidurální, subdurální nebo    </a:t>
            </a:r>
          </a:p>
          <a:p>
            <a:pPr marL="0" indent="0">
              <a:buNone/>
            </a:pPr>
            <a:r>
              <a:rPr lang="cs-CZ" sz="1800" dirty="0"/>
              <a:t> </a:t>
            </a:r>
            <a:r>
              <a:rPr lang="cs-CZ" sz="1800" dirty="0" smtClean="0"/>
              <a:t>                                                                                      </a:t>
            </a:r>
            <a:r>
              <a:rPr lang="cs-CZ" sz="1800" dirty="0" err="1" smtClean="0"/>
              <a:t>subarachoidální</a:t>
            </a:r>
            <a:r>
              <a:rPr lang="cs-CZ" sz="1800" dirty="0" smtClean="0"/>
              <a:t> krvácení, paréza n. </a:t>
            </a:r>
            <a:r>
              <a:rPr lang="cs-CZ" sz="1800" dirty="0" err="1" smtClean="0"/>
              <a:t>facialis</a:t>
            </a:r>
            <a:r>
              <a:rPr lang="cs-CZ" sz="1800" dirty="0" smtClean="0"/>
              <a:t>, </a:t>
            </a:r>
          </a:p>
          <a:p>
            <a:pPr marL="0" indent="0">
              <a:buNone/>
            </a:pPr>
            <a:r>
              <a:rPr lang="cs-CZ" sz="1800" dirty="0"/>
              <a:t> </a:t>
            </a:r>
            <a:r>
              <a:rPr lang="cs-CZ" sz="1800" dirty="0" smtClean="0"/>
              <a:t>                                                                                      paréza brachiálního plexu)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Nitrobřišní poranění </a:t>
            </a:r>
            <a:r>
              <a:rPr lang="cs-CZ" sz="1800" dirty="0" smtClean="0"/>
              <a:t>(ruptura jater, sleziny, krvácení do nadledvin)</a:t>
            </a:r>
          </a:p>
        </p:txBody>
      </p:sp>
    </p:spTree>
    <p:extLst>
      <p:ext uri="{BB962C8B-B14F-4D97-AF65-F5344CB8AC3E}">
        <p14:creationId xmlns:p14="http://schemas.microsoft.com/office/powerpoint/2010/main" val="18584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Porodní poranění novorozence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Klinické příznaky</a:t>
            </a:r>
          </a:p>
          <a:p>
            <a:r>
              <a:rPr lang="cs-CZ" dirty="0" smtClean="0"/>
              <a:t>Záleží na lokalizaci poranění</a:t>
            </a:r>
          </a:p>
          <a:p>
            <a:r>
              <a:rPr lang="cs-CZ" dirty="0" smtClean="0"/>
              <a:t>Od mírné změny chování po těžký život ohrožující stav</a:t>
            </a:r>
          </a:p>
          <a:p>
            <a:r>
              <a:rPr lang="cs-CZ" dirty="0" smtClean="0"/>
              <a:t>Bolestivá manipulace</a:t>
            </a:r>
          </a:p>
          <a:p>
            <a:r>
              <a:rPr lang="cs-CZ" dirty="0" smtClean="0"/>
              <a:t>Hematom</a:t>
            </a:r>
          </a:p>
          <a:p>
            <a:r>
              <a:rPr lang="cs-CZ" dirty="0" err="1" smtClean="0"/>
              <a:t>Defigurace</a:t>
            </a:r>
            <a:r>
              <a:rPr lang="cs-CZ" dirty="0" smtClean="0"/>
              <a:t> končetiny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46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66182"/>
            <a:ext cx="3754760" cy="3782449"/>
          </a:xfrm>
        </p:spPr>
        <p:txBody>
          <a:bodyPr/>
          <a:lstStyle/>
          <a:p>
            <a:r>
              <a:rPr lang="cs-CZ" dirty="0" smtClean="0"/>
              <a:t>Bolestivá manipulace s LHK</a:t>
            </a:r>
          </a:p>
          <a:p>
            <a:r>
              <a:rPr lang="cs-CZ" dirty="0" smtClean="0"/>
              <a:t>Asymetrie v oblasti klíčních kostí</a:t>
            </a:r>
          </a:p>
          <a:p>
            <a:r>
              <a:rPr lang="cs-CZ" dirty="0" smtClean="0"/>
              <a:t>Hmatná rezistence v oblasti L klíční kosti</a:t>
            </a:r>
            <a:endParaRPr lang="cs-CZ" dirty="0"/>
          </a:p>
        </p:txBody>
      </p:sp>
      <p:pic>
        <p:nvPicPr>
          <p:cNvPr id="18435" name="Picture 3" descr="C:\Users\82034\Pictures\fr. klíč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64717"/>
            <a:ext cx="4752528" cy="413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82034\Pictures\otazní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21616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7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Zlomenina klíčku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66182"/>
            <a:ext cx="3754760" cy="3782449"/>
          </a:xfrm>
        </p:spPr>
        <p:txBody>
          <a:bodyPr/>
          <a:lstStyle/>
          <a:p>
            <a:r>
              <a:rPr lang="cs-CZ" dirty="0" smtClean="0"/>
              <a:t>Bolestivá manipulace s LHK</a:t>
            </a:r>
          </a:p>
          <a:p>
            <a:r>
              <a:rPr lang="cs-CZ" dirty="0" smtClean="0"/>
              <a:t>Asymetrie v oblasti klíčních kostí</a:t>
            </a:r>
          </a:p>
          <a:p>
            <a:r>
              <a:rPr lang="cs-CZ" dirty="0" smtClean="0"/>
              <a:t>Hmatná rezistence v </a:t>
            </a:r>
            <a:r>
              <a:rPr lang="cs-CZ" dirty="0" err="1" smtClean="0"/>
              <a:t>obl</a:t>
            </a:r>
            <a:r>
              <a:rPr lang="cs-CZ" dirty="0" smtClean="0"/>
              <a:t>. L klíční kosti</a:t>
            </a:r>
            <a:endParaRPr lang="cs-CZ" dirty="0"/>
          </a:p>
        </p:txBody>
      </p:sp>
      <p:pic>
        <p:nvPicPr>
          <p:cNvPr id="18435" name="Picture 3" descr="C:\Users\82034\Pictures\fr. klíč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64717"/>
            <a:ext cx="4752528" cy="413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8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Zlomenina klíčku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C:\Users\82034\Pictures\fr klíčku rt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472608" cy="467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Zlomenina klíčku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C:\Users\82034\Pictures\zlomenina klíč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374441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6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Prognóza VVV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Závisí na typu vady, ne vždy lze odhadnout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Celkově  u závažných VVV není potěšující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25%  umírá v časném kojeneckém věku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25%  prokazuje pozdější mentální či tělesné    	        	    postižení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50%  má při správné terapii přijatelnou nebo   	     	    dobrou </a:t>
            </a:r>
            <a:r>
              <a:rPr lang="cs-CZ" dirty="0" err="1" smtClean="0"/>
              <a:t>prognozu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917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Zlomenina stehenní kosti - svalek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9" t="4938" r="12151" b="14403"/>
          <a:stretch>
            <a:fillRect/>
          </a:stretch>
        </p:blipFill>
        <p:spPr bwMode="auto">
          <a:xfrm>
            <a:off x="1600200" y="1447800"/>
            <a:ext cx="59436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7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1143000"/>
          </a:xfrm>
        </p:spPr>
        <p:txBody>
          <a:bodyPr/>
          <a:lstStyle/>
          <a:p>
            <a:r>
              <a:rPr lang="cs-CZ" altLang="cs-CZ" smtClean="0"/>
              <a:t>Zlomenina stehenní kosti – za měsíc</a:t>
            </a:r>
          </a:p>
        </p:txBody>
      </p:sp>
      <p:pic>
        <p:nvPicPr>
          <p:cNvPr id="162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3663" r="20752" b="2263"/>
          <a:stretch>
            <a:fillRect/>
          </a:stretch>
        </p:blipFill>
        <p:spPr bwMode="auto">
          <a:xfrm>
            <a:off x="1371600" y="1600200"/>
            <a:ext cx="662940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4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Zlomenina stehenní kosti</a:t>
            </a:r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1500188"/>
            <a:ext cx="6553200" cy="4914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9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Zlomenina pažní kosti</a:t>
            </a: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6" t="8847" r="37958" b="5556"/>
          <a:stretch>
            <a:fillRect/>
          </a:stretch>
        </p:blipFill>
        <p:spPr bwMode="auto">
          <a:xfrm>
            <a:off x="1066800" y="1676400"/>
            <a:ext cx="25431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8" t="3293" r="38065" b="4527"/>
          <a:stretch>
            <a:fillRect/>
          </a:stretch>
        </p:blipFill>
        <p:spPr bwMode="auto">
          <a:xfrm>
            <a:off x="5257800" y="1752600"/>
            <a:ext cx="30368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6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Zlomenina pažní kosti</a:t>
            </a: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2"/>
          <a:srcRect l="7291" b="17361"/>
          <a:stretch>
            <a:fillRect/>
          </a:stretch>
        </p:blipFill>
        <p:spPr bwMode="auto">
          <a:xfrm>
            <a:off x="1643063" y="1857375"/>
            <a:ext cx="6575425" cy="4395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03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38849"/>
            <a:ext cx="4536504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Protrahovaný </a:t>
            </a:r>
            <a:r>
              <a:rPr lang="cs-CZ" dirty="0" err="1" smtClean="0"/>
              <a:t>vag.porod</a:t>
            </a:r>
            <a:r>
              <a:rPr lang="cs-CZ" dirty="0" smtClean="0"/>
              <a:t> s dystokií ramének</a:t>
            </a:r>
          </a:p>
          <a:p>
            <a:r>
              <a:rPr lang="cs-CZ" dirty="0" smtClean="0"/>
              <a:t>Nepoměr velikosti plodu a porodních cest</a:t>
            </a:r>
          </a:p>
          <a:p>
            <a:r>
              <a:rPr lang="cs-CZ" dirty="0" smtClean="0"/>
              <a:t>Omezená hybnost LHK</a:t>
            </a:r>
          </a:p>
          <a:p>
            <a:r>
              <a:rPr lang="cs-CZ" dirty="0" smtClean="0"/>
              <a:t>Pronační postavení LHK</a:t>
            </a:r>
            <a:endParaRPr lang="cs-CZ" dirty="0"/>
          </a:p>
        </p:txBody>
      </p:sp>
      <p:pic>
        <p:nvPicPr>
          <p:cNvPr id="17411" name="Picture 3" descr="C:\Users\82034\Pictures\otazní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09" y="0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82034\Pictures\zlomenina klíčk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65644" y="2023188"/>
            <a:ext cx="4864516" cy="36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8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Paréza brachiálního plexu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38849"/>
            <a:ext cx="4536504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Protrahovaný </a:t>
            </a:r>
            <a:r>
              <a:rPr lang="cs-CZ" dirty="0" err="1" smtClean="0"/>
              <a:t>vag.porod</a:t>
            </a:r>
            <a:r>
              <a:rPr lang="cs-CZ" dirty="0" smtClean="0"/>
              <a:t> s dystokií ramének</a:t>
            </a:r>
          </a:p>
          <a:p>
            <a:r>
              <a:rPr lang="cs-CZ" dirty="0" smtClean="0"/>
              <a:t>Nepoměr velikosti plodu a porodních cest</a:t>
            </a:r>
          </a:p>
          <a:p>
            <a:r>
              <a:rPr lang="cs-CZ" dirty="0" smtClean="0"/>
              <a:t>Omezená hybnost LHK</a:t>
            </a:r>
          </a:p>
          <a:p>
            <a:r>
              <a:rPr lang="cs-CZ" dirty="0" smtClean="0"/>
              <a:t>Pronační postavení LHK</a:t>
            </a:r>
            <a:endParaRPr lang="cs-CZ" dirty="0"/>
          </a:p>
        </p:txBody>
      </p:sp>
      <p:pic>
        <p:nvPicPr>
          <p:cNvPr id="17412" name="Picture 4" descr="C:\Users\82034\Pictures\zlomenina klíč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65644" y="2023188"/>
            <a:ext cx="4864516" cy="36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Paréza brachiálního plexu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9" name="Picture 3" descr="C:\Users\82034\Pictures\duchenne-erb-paralysis-467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6" y="1628800"/>
            <a:ext cx="5400600" cy="450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82034\Pictures\paréza brach. plex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1395"/>
            <a:ext cx="2592288" cy="436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Paréza brachiálního plexu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/>
              <a:t>Při porodu velkých plodů společně s abnormní polohou</a:t>
            </a:r>
          </a:p>
          <a:p>
            <a:pPr marL="0" indent="0">
              <a:buNone/>
            </a:pPr>
            <a:r>
              <a:rPr lang="cs-CZ" b="1" dirty="0" smtClean="0"/>
              <a:t>Horní typ </a:t>
            </a:r>
            <a:r>
              <a:rPr lang="cs-CZ" sz="2100" dirty="0" smtClean="0"/>
              <a:t>– </a:t>
            </a:r>
            <a:r>
              <a:rPr lang="cs-CZ" sz="2100" dirty="0" err="1" smtClean="0"/>
              <a:t>Duchene</a:t>
            </a:r>
            <a:r>
              <a:rPr lang="cs-CZ" sz="2100" dirty="0" smtClean="0"/>
              <a:t>-Erbův -  90% paréz,  poranění C5-6, HK visí chabě v addukci a vnitřní rotace ramene, lze vybavit úchopový  reflex, při současném  postižení C4 dochází k paréze </a:t>
            </a:r>
            <a:r>
              <a:rPr lang="cs-CZ" sz="2100" dirty="0" err="1" smtClean="0"/>
              <a:t>n.phrenicus</a:t>
            </a:r>
            <a:r>
              <a:rPr lang="cs-CZ" sz="2100" dirty="0" smtClean="0"/>
              <a:t> a jednostrannou parézou bránice</a:t>
            </a:r>
          </a:p>
          <a:p>
            <a:pPr marL="0" indent="0">
              <a:buNone/>
            </a:pPr>
            <a:r>
              <a:rPr lang="cs-CZ" b="1" dirty="0" smtClean="0"/>
              <a:t>Dolní typ </a:t>
            </a:r>
            <a:r>
              <a:rPr lang="cs-CZ" sz="1900" dirty="0" smtClean="0"/>
              <a:t>– </a:t>
            </a:r>
            <a:r>
              <a:rPr lang="cs-CZ" sz="1900" dirty="0" err="1" smtClean="0"/>
              <a:t>Klumpkeové</a:t>
            </a:r>
            <a:r>
              <a:rPr lang="cs-CZ" sz="1900" dirty="0"/>
              <a:t> </a:t>
            </a:r>
            <a:r>
              <a:rPr lang="cs-CZ" sz="1900" dirty="0" smtClean="0"/>
              <a:t>- 10% paréz, poranění C7-8, postižena distální část , prsty do špetky, ruka může být </a:t>
            </a:r>
            <a:r>
              <a:rPr lang="cs-CZ" sz="1900" dirty="0" err="1" smtClean="0"/>
              <a:t>lividní</a:t>
            </a:r>
            <a:r>
              <a:rPr lang="cs-CZ" sz="1900" dirty="0" smtClean="0"/>
              <a:t>, při současném postižení Th1 současně </a:t>
            </a:r>
            <a:r>
              <a:rPr lang="cs-CZ" sz="1900" dirty="0" err="1" smtClean="0"/>
              <a:t>Hornerův</a:t>
            </a:r>
            <a:r>
              <a:rPr lang="cs-CZ" sz="1900" dirty="0" smtClean="0"/>
              <a:t> </a:t>
            </a:r>
            <a:r>
              <a:rPr lang="cs-CZ" sz="1900" dirty="0" err="1" smtClean="0"/>
              <a:t>sy</a:t>
            </a:r>
            <a:r>
              <a:rPr lang="cs-CZ" sz="1900" dirty="0" smtClean="0"/>
              <a:t>. </a:t>
            </a:r>
          </a:p>
          <a:p>
            <a:pPr marL="0" indent="0">
              <a:buNone/>
            </a:pPr>
            <a:endParaRPr lang="cs-CZ" sz="1900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1266" name="Picture 2" descr="C:\Users\82034\Pictures\plexus brachialis - sch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93096"/>
            <a:ext cx="4032448" cy="245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Paréza brachiálního plexu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Terapie</a:t>
            </a:r>
          </a:p>
          <a:p>
            <a:pPr marL="0" indent="0" algn="ctr">
              <a:buNone/>
            </a:pPr>
            <a:endParaRPr lang="cs-CZ" dirty="0" smtClean="0"/>
          </a:p>
          <a:p>
            <a:r>
              <a:rPr lang="cs-CZ" dirty="0" smtClean="0"/>
              <a:t>Pac. v péči neurologa a RHB lékaře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Časné</a:t>
            </a:r>
            <a:r>
              <a:rPr lang="cs-CZ" dirty="0" smtClean="0"/>
              <a:t> zahájení </a:t>
            </a:r>
            <a:r>
              <a:rPr lang="cs-CZ" dirty="0" err="1" smtClean="0"/>
              <a:t>rhb</a:t>
            </a:r>
            <a:r>
              <a:rPr lang="cs-CZ" dirty="0" smtClean="0"/>
              <a:t> (není </a:t>
            </a:r>
            <a:r>
              <a:rPr lang="cs-CZ" dirty="0" err="1" smtClean="0"/>
              <a:t>li</a:t>
            </a:r>
            <a:r>
              <a:rPr lang="cs-CZ" dirty="0" smtClean="0"/>
              <a:t> jiná KI – např. fr. klíčku, nestabilita vitálních </a:t>
            </a:r>
            <a:r>
              <a:rPr lang="cs-CZ" dirty="0" err="1" smtClean="0"/>
              <a:t>fcí</a:t>
            </a:r>
            <a:endParaRPr lang="cs-CZ" dirty="0" smtClean="0"/>
          </a:p>
          <a:p>
            <a:r>
              <a:rPr lang="cs-CZ" dirty="0" smtClean="0"/>
              <a:t>Cvičení na </a:t>
            </a:r>
            <a:r>
              <a:rPr lang="cs-CZ" dirty="0" err="1" smtClean="0"/>
              <a:t>neurofyziol</a:t>
            </a:r>
            <a:r>
              <a:rPr lang="cs-CZ" dirty="0" smtClean="0"/>
              <a:t>. podkladě – propojení funkce pohybové a nervové soustavy – Vojtova metoda</a:t>
            </a:r>
          </a:p>
          <a:p>
            <a:r>
              <a:rPr lang="cs-CZ" dirty="0" smtClean="0"/>
              <a:t>Kvalitně prováděné cvičení 4 x denně</a:t>
            </a:r>
          </a:p>
          <a:p>
            <a:r>
              <a:rPr lang="cs-CZ" dirty="0" smtClean="0"/>
              <a:t>Pláč dítěte – projev omezení osobní svobody, nikoliv bolest</a:t>
            </a:r>
          </a:p>
          <a:p>
            <a:r>
              <a:rPr lang="cs-CZ" dirty="0" smtClean="0"/>
              <a:t>Pokud se nepodaří elevace HK nad horizontálu do 3 měsíců – většinou se nezdaří nikdy</a:t>
            </a:r>
          </a:p>
          <a:p>
            <a:r>
              <a:rPr lang="cs-CZ" dirty="0" smtClean="0"/>
              <a:t>90% postižených v 1 roce je bez </a:t>
            </a:r>
            <a:r>
              <a:rPr lang="cs-CZ" dirty="0" err="1" smtClean="0"/>
              <a:t>neurol</a:t>
            </a:r>
            <a:r>
              <a:rPr lang="cs-CZ" dirty="0" smtClean="0"/>
              <a:t>. deficitu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5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512168"/>
          </a:xfrm>
        </p:spPr>
        <p:txBody>
          <a:bodyPr>
            <a:normAutofit/>
          </a:bodyPr>
          <a:lstStyle/>
          <a:p>
            <a:r>
              <a:rPr lang="cs-CZ" dirty="0" smtClean="0"/>
              <a:t>Anatomické rozdíly</a:t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sz="1600" dirty="0" smtClean="0"/>
              <a:t>(najdi 10 rozdílů)</a:t>
            </a:r>
            <a:endParaRPr lang="cs-CZ" sz="1600" dirty="0"/>
          </a:p>
        </p:txBody>
      </p:sp>
      <p:pic>
        <p:nvPicPr>
          <p:cNvPr id="14" name="Zástupný symbol pro obsah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6"/>
            <a:ext cx="2773587" cy="3683893"/>
          </a:xfrm>
        </p:spPr>
      </p:pic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132856"/>
            <a:ext cx="2395603" cy="3593405"/>
          </a:xfrm>
        </p:spPr>
      </p:pic>
    </p:spTree>
    <p:extLst>
      <p:ext uri="{BB962C8B-B14F-4D97-AF65-F5344CB8AC3E}">
        <p14:creationId xmlns:p14="http://schemas.microsoft.com/office/powerpoint/2010/main" val="28387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" y="5080849"/>
            <a:ext cx="8229600" cy="164219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Cílem naší práce je upřímně se zajímat o svěřené nemocné, mít k nim přátelský vztah , léčit je i laskavostí a vlídností. Vracet jim tak zdraví a zachraňovat jejich životy.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5556" y="332656"/>
            <a:ext cx="7848872" cy="2160240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14338" name="Picture 2" descr="C:\Users\82034\Pictures\romská rodi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12768" cy="388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6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2233</Words>
  <Application>Microsoft Office PowerPoint</Application>
  <PresentationFormat>Předvádění na obrazovce (4:3)</PresentationFormat>
  <Paragraphs>441</Paragraphs>
  <Slides>90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1" baseType="lpstr">
      <vt:lpstr>Motiv systému Office</vt:lpstr>
      <vt:lpstr>Chirurgie novorozence</vt:lpstr>
      <vt:lpstr>Předmětem zájmu novorozenecké chirurgie jsou zánětlivá onemocnění, poranění, nádory a především a na prvém místě vrozené vývojové vady, se kterými přichází na svět asi ?% všech novorozenců.</vt:lpstr>
      <vt:lpstr>Předmětem zájmu novorozenecké chirurgie jsou zánětlivá onemocnění, poranění, nádory a především a na prvém místě vrozené vývojové vady, se kterými přichází na svět asi 2% všech novorozenců.</vt:lpstr>
      <vt:lpstr>Dělení novorozenecké chirurgie</vt:lpstr>
      <vt:lpstr>Klasifikace VVV</vt:lpstr>
      <vt:lpstr>     Závažné VVV   - kardiovaskulární        1%                             - CNS                              1%                               - GIT                               0,4%                             - Končetiny                   0,2%                              - Urogenitální               0,4%   Méně závažné                                        10%   preaurikulární výrustek      stenoza slzného kanálku     umbilikální hernie     hydrokéla    vkleslina v křížové oblasti    syndaktylie 2.a 3. prstu nohy    nadpočetná prsní bradavka     …  </vt:lpstr>
      <vt:lpstr>Příčiny VVV</vt:lpstr>
      <vt:lpstr>Prognóza VVV</vt:lpstr>
      <vt:lpstr>Anatomické rozdíly  (najdi 10 rozdílů)</vt:lpstr>
      <vt:lpstr>Anatomické rozdíly</vt:lpstr>
      <vt:lpstr>Hodnocení novorozence      Apgar score                               Petruss index  významné po 5ti min                                                     30+počet bodů       </vt:lpstr>
      <vt:lpstr>Prezentace aplikace PowerPoint</vt:lpstr>
      <vt:lpstr>Čekáme miminko   aneb mohlo (mělo) by se to stát i Vám</vt:lpstr>
      <vt:lpstr>Čekáme miminko  aneb mohlo (mělo) by se to stát i Vám</vt:lpstr>
      <vt:lpstr>Prezentace aplikace PowerPoint</vt:lpstr>
      <vt:lpstr>Gastroschiza , omfalokéla</vt:lpstr>
      <vt:lpstr>Prezentace aplikace PowerPoint</vt:lpstr>
      <vt:lpstr>Gastroschiza+omfalokéla terapie</vt:lpstr>
      <vt:lpstr>Gastroschiza  1.fáze</vt:lpstr>
      <vt:lpstr>Gastroschiza 1.fáze</vt:lpstr>
      <vt:lpstr>Gastroschiza 2.fáze</vt:lpstr>
      <vt:lpstr>Gastroschiza 2.fáze</vt:lpstr>
      <vt:lpstr>Gastroschiza 3.fáze</vt:lpstr>
      <vt:lpstr>Gastroschiza 3.fáze</vt:lpstr>
      <vt:lpstr>Gastroschiza  výsledný stav po 2 týdnech</vt:lpstr>
      <vt:lpstr>Omfalokéla jednodobá operace</vt:lpstr>
      <vt:lpstr>Gastroschiza jednodobá operace</vt:lpstr>
      <vt:lpstr>Čekáme miminko aneb mohlo by se to stát i Vám</vt:lpstr>
      <vt:lpstr>Prezentace aplikace PowerPoint</vt:lpstr>
      <vt:lpstr>Brániční kýla</vt:lpstr>
      <vt:lpstr>Brániční kýla</vt:lpstr>
      <vt:lpstr>Brániční kýla</vt:lpstr>
      <vt:lpstr>Brániční kýla</vt:lpstr>
      <vt:lpstr>Brániční kýla</vt:lpstr>
      <vt:lpstr>Brániční kýla</vt:lpstr>
      <vt:lpstr>Brániční kýla</vt:lpstr>
      <vt:lpstr>Brániční kýla</vt:lpstr>
      <vt:lpstr>Brániční kýla</vt:lpstr>
      <vt:lpstr>Brániční kýla</vt:lpstr>
      <vt:lpstr>Brániční kýla</vt:lpstr>
      <vt:lpstr>Čekáme miminko aneb mohlo by se to stát i Vám</vt:lpstr>
      <vt:lpstr>Prezentace aplikace PowerPoint</vt:lpstr>
      <vt:lpstr>Prezentace aplikace PowerPoint</vt:lpstr>
      <vt:lpstr>RTG</vt:lpstr>
      <vt:lpstr>Nekrotizující enterokolitida</vt:lpstr>
      <vt:lpstr>Nekrotizující enterokolitida</vt:lpstr>
      <vt:lpstr>Nekrotizující enterokolitida klinický obraz</vt:lpstr>
      <vt:lpstr>Prezentace aplikace PowerPoint</vt:lpstr>
      <vt:lpstr>Nekrotizující enterokolitida</vt:lpstr>
      <vt:lpstr>Nekrotizující enterokolitida</vt:lpstr>
      <vt:lpstr>Nekrotizující enterokolitida distenze břicha</vt:lpstr>
      <vt:lpstr>Nekrotizující enterokolitida pneumatosis intestini</vt:lpstr>
      <vt:lpstr>Nekrotizující enterokolitida nekroza caeka + colon ascendens</vt:lpstr>
      <vt:lpstr>Nekrotizující enterokolitida primární anastomoza</vt:lpstr>
      <vt:lpstr>Nekrotizující enterokolitida pankolitida</vt:lpstr>
      <vt:lpstr>Nekrotizující enterokolitida stomie</vt:lpstr>
      <vt:lpstr>Čekáme miminko aneb mohlo by se to stát i Vám</vt:lpstr>
      <vt:lpstr>Prezentace aplikace PowerPoint</vt:lpstr>
      <vt:lpstr>Mekoniový ileus</vt:lpstr>
      <vt:lpstr>Mekoniový ileus</vt:lpstr>
      <vt:lpstr>Mekoniový ileus  přehled poruchy pasáže mekonia novorozenců </vt:lpstr>
      <vt:lpstr>Mekoniový ileus</vt:lpstr>
      <vt:lpstr>Mekoniový ileus</vt:lpstr>
      <vt:lpstr>Mekoniový ileus</vt:lpstr>
      <vt:lpstr>Mekoniový ileus</vt:lpstr>
      <vt:lpstr>Mekoniový ileus</vt:lpstr>
      <vt:lpstr>Mekoniový ileus</vt:lpstr>
      <vt:lpstr>Mekoniový ileus</vt:lpstr>
      <vt:lpstr>Mekoniový ileus</vt:lpstr>
      <vt:lpstr>Čekáme miminko aneb mohlo by se to stát i Vám</vt:lpstr>
      <vt:lpstr>Půjde to hladce?</vt:lpstr>
      <vt:lpstr>Někdy to nejde…</vt:lpstr>
      <vt:lpstr>Porodní poranění novorozence</vt:lpstr>
      <vt:lpstr>Porodní poranění novorozence</vt:lpstr>
      <vt:lpstr>Porodní poranění novorozence</vt:lpstr>
      <vt:lpstr>Prezentace aplikace PowerPoint</vt:lpstr>
      <vt:lpstr>Zlomenina klíčku</vt:lpstr>
      <vt:lpstr>Zlomenina klíčku</vt:lpstr>
      <vt:lpstr>Zlomenina klíčku</vt:lpstr>
      <vt:lpstr>Zlomenina stehenní kosti - svalek</vt:lpstr>
      <vt:lpstr>Zlomenina stehenní kosti – za měsíc</vt:lpstr>
      <vt:lpstr>Zlomenina stehenní kosti</vt:lpstr>
      <vt:lpstr>Zlomenina pažní kosti</vt:lpstr>
      <vt:lpstr>Zlomenina pažní kosti</vt:lpstr>
      <vt:lpstr>Prezentace aplikace PowerPoint</vt:lpstr>
      <vt:lpstr>Paréza brachiálního plexu</vt:lpstr>
      <vt:lpstr>Paréza brachiálního plexu</vt:lpstr>
      <vt:lpstr>Paréza brachiálního plexu</vt:lpstr>
      <vt:lpstr>Paréza brachiálního plexu</vt:lpstr>
      <vt:lpstr>Cílem naší práce je upřímně se zajímat o svěřené nemocné, mít k nim přátelský vztah , léčit je i laskavostí a vlídností. Vracet jim tak zdraví a zachraňovat jejich životy.</vt:lpstr>
    </vt:vector>
  </TitlesOfParts>
  <Company>FN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Chirurgie novorozence</dc:title>
  <dc:creator>Machacek Robert</dc:creator>
  <cp:lastModifiedBy>Macháček Robert</cp:lastModifiedBy>
  <cp:revision>95</cp:revision>
  <dcterms:created xsi:type="dcterms:W3CDTF">2015-09-24T13:38:59Z</dcterms:created>
  <dcterms:modified xsi:type="dcterms:W3CDTF">2019-10-11T06:11:25Z</dcterms:modified>
</cp:coreProperties>
</file>