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60"/>
  </p:notesMasterIdLst>
  <p:sldIdLst>
    <p:sldId id="256" r:id="rId2"/>
    <p:sldId id="257" r:id="rId3"/>
    <p:sldId id="258" r:id="rId4"/>
    <p:sldId id="289" r:id="rId5"/>
    <p:sldId id="261" r:id="rId6"/>
    <p:sldId id="259" r:id="rId7"/>
    <p:sldId id="319" r:id="rId8"/>
    <p:sldId id="324" r:id="rId9"/>
    <p:sldId id="262" r:id="rId10"/>
    <p:sldId id="326" r:id="rId11"/>
    <p:sldId id="327" r:id="rId12"/>
    <p:sldId id="265" r:id="rId13"/>
    <p:sldId id="264" r:id="rId14"/>
    <p:sldId id="266" r:id="rId15"/>
    <p:sldId id="267" r:id="rId16"/>
    <p:sldId id="322" r:id="rId17"/>
    <p:sldId id="323" r:id="rId18"/>
    <p:sldId id="278" r:id="rId19"/>
    <p:sldId id="272" r:id="rId20"/>
    <p:sldId id="271" r:id="rId21"/>
    <p:sldId id="274" r:id="rId22"/>
    <p:sldId id="328" r:id="rId23"/>
    <p:sldId id="275" r:id="rId24"/>
    <p:sldId id="276" r:id="rId25"/>
    <p:sldId id="277" r:id="rId26"/>
    <p:sldId id="320" r:id="rId27"/>
    <p:sldId id="321" r:id="rId28"/>
    <p:sldId id="285" r:id="rId29"/>
    <p:sldId id="280" r:id="rId30"/>
    <p:sldId id="281" r:id="rId31"/>
    <p:sldId id="329" r:id="rId32"/>
    <p:sldId id="286" r:id="rId33"/>
    <p:sldId id="287" r:id="rId34"/>
    <p:sldId id="282" r:id="rId35"/>
    <p:sldId id="290" r:id="rId36"/>
    <p:sldId id="305" r:id="rId37"/>
    <p:sldId id="330" r:id="rId38"/>
    <p:sldId id="331" r:id="rId39"/>
    <p:sldId id="304" r:id="rId40"/>
    <p:sldId id="308" r:id="rId41"/>
    <p:sldId id="291" r:id="rId42"/>
    <p:sldId id="306" r:id="rId43"/>
    <p:sldId id="309" r:id="rId44"/>
    <p:sldId id="310" r:id="rId45"/>
    <p:sldId id="311" r:id="rId46"/>
    <p:sldId id="313" r:id="rId47"/>
    <p:sldId id="332" r:id="rId48"/>
    <p:sldId id="312" r:id="rId49"/>
    <p:sldId id="333" r:id="rId50"/>
    <p:sldId id="334" r:id="rId51"/>
    <p:sldId id="314" r:id="rId52"/>
    <p:sldId id="294" r:id="rId53"/>
    <p:sldId id="315" r:id="rId54"/>
    <p:sldId id="316" r:id="rId55"/>
    <p:sldId id="317" r:id="rId56"/>
    <p:sldId id="318" r:id="rId57"/>
    <p:sldId id="338" r:id="rId58"/>
    <p:sldId id="288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123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0794BD0F-6FCB-4DE9-A3B7-170B6EE042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ED637C-A4AD-4E63-BD6B-A83C6FB12DE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2498B40-E302-469D-83A2-19CB7A6DDEE2}" type="datetimeFigureOut">
              <a:rPr lang="cs-CZ"/>
              <a:pPr>
                <a:defRPr/>
              </a:pPr>
              <a:t>19.04.2020</a:t>
            </a:fld>
            <a:endParaRPr lang="en-US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200191CF-9A66-4A9D-8FD5-A1F3FF010C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C4C0C53D-B507-45BF-978D-2F69DBE04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  <a:endParaRPr lang="en-US" noProof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1F28569-E772-407B-9A71-3E115C32472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1E63EF-E675-498E-B34C-6BA42B906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FF8339D6-6D2A-45DA-9C35-2A4CAA3E027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číslo snímku 6">
            <a:extLst>
              <a:ext uri="{FF2B5EF4-FFF2-40B4-BE49-F238E27FC236}">
                <a16:creationId xmlns:a16="http://schemas.microsoft.com/office/drawing/2014/main" id="{DD47FA5B-5347-44FE-99F1-669FDF216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DDB0475A-93B0-4EC9-8610-3AF314B8BE5F}" type="slidenum"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</a:rPr>
              <a:pPr algn="r" eaLnBrk="1">
                <a:spcBef>
                  <a:spcPct val="0"/>
                </a:spcBef>
              </a:pPr>
              <a:t>37</a:t>
            </a:fld>
            <a:endParaRPr lang="sk-SK" altLang="cs-CZ" sz="140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sp>
        <p:nvSpPr>
          <p:cNvPr id="40963" name="Zástupný symbol pro obrázek snímku 1">
            <a:extLst>
              <a:ext uri="{FF2B5EF4-FFF2-40B4-BE49-F238E27FC236}">
                <a16:creationId xmlns:a16="http://schemas.microsoft.com/office/drawing/2014/main" id="{A65FEAC4-AF01-434D-9B6D-EF596E0C39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miter lim="800000"/>
            <a:headEnd/>
            <a:tailEnd/>
          </a:ln>
        </p:spPr>
      </p:sp>
      <p:sp>
        <p:nvSpPr>
          <p:cNvPr id="40964" name="Zástupný symbol pro poznámky 2">
            <a:extLst>
              <a:ext uri="{FF2B5EF4-FFF2-40B4-BE49-F238E27FC236}">
                <a16:creationId xmlns:a16="http://schemas.microsoft.com/office/drawing/2014/main" id="{79EBD56C-23EE-4AF5-B5C8-8A55C7174F5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číslo snímku 6">
            <a:extLst>
              <a:ext uri="{FF2B5EF4-FFF2-40B4-BE49-F238E27FC236}">
                <a16:creationId xmlns:a16="http://schemas.microsoft.com/office/drawing/2014/main" id="{992299BE-5387-4EC0-9540-E114487FB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>
              <a:spcBef>
                <a:spcPct val="0"/>
              </a:spcBef>
            </a:pPr>
            <a:fld id="{64C26412-0DEA-4CDC-BD10-964E9419E1E0}" type="slidenum">
              <a:rPr lang="sk-SK" altLang="cs-CZ" sz="140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ahoma" panose="020B0604030504040204" pitchFamily="34" charset="0"/>
              </a:rPr>
              <a:pPr algn="r" eaLnBrk="1">
                <a:spcBef>
                  <a:spcPct val="0"/>
                </a:spcBef>
              </a:pPr>
              <a:t>50</a:t>
            </a:fld>
            <a:endParaRPr lang="sk-SK" altLang="cs-CZ" sz="1400">
              <a:solidFill>
                <a:srgbClr val="000000"/>
              </a:solidFill>
              <a:latin typeface="Times New Roman" panose="02020603050405020304" pitchFamily="18" charset="0"/>
              <a:ea typeface="Lucida Sans Unicode" panose="020B0602030504020204" pitchFamily="34" charset="0"/>
              <a:cs typeface="Tahoma" panose="020B0604030504040204" pitchFamily="34" charset="0"/>
            </a:endParaRPr>
          </a:p>
        </p:txBody>
      </p:sp>
      <p:sp>
        <p:nvSpPr>
          <p:cNvPr id="55299" name="Zástupný symbol pro obrázek snímku 1">
            <a:extLst>
              <a:ext uri="{FF2B5EF4-FFF2-40B4-BE49-F238E27FC236}">
                <a16:creationId xmlns:a16="http://schemas.microsoft.com/office/drawing/2014/main" id="{A01345E8-A89F-4E58-AD1E-E20CF9EB43E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solidFill>
            <a:srgbClr val="5B9BD5"/>
          </a:solidFill>
          <a:ln w="25402">
            <a:solidFill>
              <a:srgbClr val="41719C"/>
            </a:solidFill>
            <a:miter lim="800000"/>
            <a:headEnd/>
            <a:tailEnd/>
          </a:ln>
        </p:spPr>
      </p:sp>
      <p:sp>
        <p:nvSpPr>
          <p:cNvPr id="55300" name="Zástupný symbol pro poznámky 2">
            <a:extLst>
              <a:ext uri="{FF2B5EF4-FFF2-40B4-BE49-F238E27FC236}">
                <a16:creationId xmlns:a16="http://schemas.microsoft.com/office/drawing/2014/main" id="{E1250AF1-EF7B-4F97-BCDC-4488CFD3CB5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838612-275B-4997-AAC9-D97D6AEAC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25222E-59D5-4036-8328-ED3362755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C1756-EE48-4EB1-9E91-6BAF23015C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40836-4479-458A-90C2-5FC1C3B0701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087621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CB3BC-05ED-4AF2-9519-DEE97EF27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CA4A3F-D072-44CF-8A90-726EAE8A19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40643E-83C3-4C00-8D9B-82F6EB5E10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98AF4-4564-4242-8D79-FAAE6E7E64C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27478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AB276E2-62E6-441F-898B-1D747197D5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229CE6-240F-4ECD-81B1-441DBD236D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6B4A7D-2735-4D7A-AE79-2B4A7CA78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3A387-093B-493C-B2A4-576F96D7566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12174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2EEAA0-A524-40A7-9FB0-08E2DBD39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BFADF9-BF92-42BF-A763-25B4E1231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41EC31-8AF4-4AA8-83E1-44C8EE6503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ADA63-050D-4EAB-B7AF-EBB48DAFD77A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594071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C16044D-1EA8-4220-A61C-10463B8FF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1C695F-5841-426E-ABD7-9E46A55012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F8D3755-9DA9-4636-8846-1021FE82CA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11DCD-7198-4A81-9111-084BCE100A83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152889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BD6FD4-9C82-4B09-A1D4-55B96993D6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CA697F9-9225-4458-B753-00A14DF481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5F7D0F6-F7C3-4037-B97A-2BE2E48852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C099-8CE8-4582-AD65-8E996C68A63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998320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947224-1B63-4615-A19D-47761701DD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250899-C8F2-4E9A-AE1D-4673D609D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ABEC92-26FB-49F3-8976-6464FEF69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7AF24-B546-4C21-AB05-77DFDF2BF7B6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840920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E6BF9-201F-4F49-8D6F-0204AAC1B5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1E34000-77BF-4C5D-83F0-90B99F5771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FE05C2-B5B0-42D7-96D2-2BEF862E3E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735B6-6DC3-456B-812B-E7072EF11792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0757785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538112-A621-4205-BABE-DE91D95680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1C3828-C59C-4831-ADF8-6F68138226B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369AF8-6B04-487C-A0E9-2339ABF4E6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B0A58-E570-40BD-A221-85173888D33B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63258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30E6AF5-969F-46C6-B351-A907AFAABE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0F33C40-F6FC-4F8D-A727-B14A2A6C39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C951F6-B8D5-4409-8579-A1D3CAFD6C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2C3D6-2B49-4D18-B44A-B4C3B8FECA2C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2723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2DD1DD-49F7-4351-A49F-05DC8D35E4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1A556D-73B0-40DD-91A0-6B78BC5A07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4193117-677E-4ABC-87D5-DA716F0F4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0B75-A38C-4020-8588-288BC0628E50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8379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CDF6F55-45B0-4CC0-9364-100A852289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B20DF98-0EF3-45D6-98A7-DB27E54F91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A94AD9D-7C0C-45E6-B230-1ABC2AA4E6C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3057D-C4B9-4A3B-B0C2-51FEB7BD22C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3906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048ABA-7507-466C-8997-85BC42A73C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CCE6B2-5165-49B3-9018-B6D5310A78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C4F24-E5E5-43E7-AA05-9F788FFA69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63855-1CA0-4C6F-9973-D9B66AA4C1D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176669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A90936-E858-45D1-BF20-1DEF03AA1B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D80A02-31A7-48ED-A0BF-DF8B439AA2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6BEB87-075A-4826-81EE-F1D215E9AE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76432-9287-43D8-AD19-1B4BB6613449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4575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FA9FD59-D189-435E-8988-23B39AF57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077B44D-CD4A-4FB6-8226-C0EFC8855B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/>
              <a:t>Klepnutím lze upravit styly předlohy textu.</a:t>
            </a:r>
          </a:p>
          <a:p>
            <a:pPr lvl="1"/>
            <a:r>
              <a:rPr lang="en-US" altLang="cs-CZ"/>
              <a:t>Druhá úroveň</a:t>
            </a:r>
          </a:p>
          <a:p>
            <a:pPr lvl="2"/>
            <a:r>
              <a:rPr lang="en-US" altLang="cs-CZ"/>
              <a:t>Třetí úroveň</a:t>
            </a:r>
          </a:p>
          <a:p>
            <a:pPr lvl="3"/>
            <a:r>
              <a:rPr lang="en-US" altLang="cs-CZ"/>
              <a:t>Čtvrtá úroveň</a:t>
            </a:r>
          </a:p>
          <a:p>
            <a:pPr lvl="4"/>
            <a:r>
              <a:rPr lang="en-US" altLang="cs-CZ"/>
              <a:t>Pátá úroveň</a:t>
            </a:r>
          </a:p>
        </p:txBody>
      </p:sp>
      <p:sp>
        <p:nvSpPr>
          <p:cNvPr id="23556" name="Rectangle 4">
            <a:extLst>
              <a:ext uri="{FF2B5EF4-FFF2-40B4-BE49-F238E27FC236}">
                <a16:creationId xmlns:a16="http://schemas.microsoft.com/office/drawing/2014/main" id="{58E343E3-28E0-43D0-BC62-1459BCBDBA0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>
            <a:extLst>
              <a:ext uri="{FF2B5EF4-FFF2-40B4-BE49-F238E27FC236}">
                <a16:creationId xmlns:a16="http://schemas.microsoft.com/office/drawing/2014/main" id="{84054368-037B-4496-8947-6A4BC7A62B1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8" name="Rectangle 6">
            <a:extLst>
              <a:ext uri="{FF2B5EF4-FFF2-40B4-BE49-F238E27FC236}">
                <a16:creationId xmlns:a16="http://schemas.microsoft.com/office/drawing/2014/main" id="{4E6E55F2-E230-438E-A82F-33E3915DFCD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090E882E-032D-44C9-BB8C-EBF9B79021B7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24.png"/><Relationship Id="rId11" Type="http://schemas.openxmlformats.org/officeDocument/2006/relationships/image" Target="../media/image1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jpe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60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4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68.jpeg"/><Relationship Id="rId11" Type="http://schemas.openxmlformats.org/officeDocument/2006/relationships/image" Target="../media/image1.pn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1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F458870-4C93-4200-BE03-F9C35850FC3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71500" y="1214438"/>
            <a:ext cx="7786688" cy="2928937"/>
          </a:xfrm>
        </p:spPr>
        <p:txBody>
          <a:bodyPr/>
          <a:lstStyle/>
          <a:p>
            <a:pPr eaLnBrk="1" hangingPunct="1"/>
            <a:r>
              <a:rPr lang="cs-CZ" altLang="cs-CZ" sz="4000"/>
              <a:t>     </a:t>
            </a:r>
            <a:r>
              <a:rPr lang="cs-CZ" altLang="cs-CZ" sz="4000" b="1"/>
              <a:t>Traumatology of lower limb I.</a:t>
            </a:r>
            <a:br>
              <a:rPr lang="cs-CZ" altLang="cs-CZ" sz="4000"/>
            </a:br>
            <a:br>
              <a:rPr lang="cs-CZ" altLang="cs-CZ" sz="4000"/>
            </a:br>
            <a:r>
              <a:rPr lang="cs-CZ" altLang="cs-CZ" sz="4000"/>
              <a:t> Hip joint, femur, patella</a:t>
            </a:r>
            <a:br>
              <a:rPr lang="cs-CZ" altLang="cs-CZ" sz="4000"/>
            </a:br>
            <a:endParaRPr lang="en-US" altLang="cs-CZ" sz="40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FB4F670-F726-489B-B9EA-305DA56C9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BF738E-4EE8-4E58-B1A7-9F1974C073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6CA80262-94A6-41FB-9E6F-B5C32C9FFF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154237"/>
          </a:xfrm>
        </p:spPr>
        <p:txBody>
          <a:bodyPr/>
          <a:lstStyle/>
          <a:p>
            <a:pPr algn="l"/>
            <a:r>
              <a:rPr lang="cs-CZ" altLang="cs-CZ" sz="2800" u="sng"/>
              <a:t>Posterior </a:t>
            </a:r>
            <a:r>
              <a:rPr lang="cs-CZ" altLang="cs-CZ" sz="2800"/>
              <a:t>disloc.- reduction - flexion in the knee at 90°, pull, hip flexed, abduction and external rotation, </a:t>
            </a:r>
            <a:r>
              <a:rPr lang="cs-CZ" altLang="cs-CZ" sz="2800" u="sng"/>
              <a:t>CT</a:t>
            </a:r>
            <a:r>
              <a:rPr lang="cs-CZ" altLang="cs-CZ" sz="2800"/>
              <a:t> in all cases post-reduction</a:t>
            </a:r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B6C609A8-EE46-4DE5-8FC1-9B1E157351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1688" y="2786063"/>
            <a:ext cx="5327650" cy="35988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A16CF8F-943F-4727-A109-25B04CA12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AEBFD86-0ED3-44C1-98ED-3F3331B607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3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A18062D4-17A3-4DA4-90DE-A28D76B8D1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5750" y="274638"/>
            <a:ext cx="8401050" cy="1439862"/>
          </a:xfrm>
        </p:spPr>
        <p:txBody>
          <a:bodyPr/>
          <a:lstStyle/>
          <a:p>
            <a:pPr algn="l"/>
            <a:r>
              <a:rPr lang="cs-CZ" altLang="cs-CZ" sz="3600" u="sng"/>
              <a:t>Anterior disloc.</a:t>
            </a:r>
            <a:r>
              <a:rPr lang="cs-CZ" altLang="cs-CZ" sz="3600"/>
              <a:t>- reduction - extension, internal rotation, adduction</a:t>
            </a:r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CBE0B6BC-337B-435F-AF39-237325910D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2286000"/>
            <a:ext cx="5899150" cy="2857500"/>
          </a:xfr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AA5FA71-B0F0-4F7E-96F7-DE2B36A30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2597C1D-93C5-4F37-A445-12114B4E2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9EDD4B0-4E18-47D4-84F9-4E471C1D84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After reduction</a:t>
            </a:r>
            <a:endParaRPr lang="en-US" altLang="cs-CZ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40B8A3C-309E-4976-82E8-1EF4BDAAD6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 b="1"/>
              <a:t>Pure dislocations </a:t>
            </a:r>
            <a:r>
              <a:rPr lang="cs-CZ" altLang="cs-CZ" sz="2800"/>
              <a:t> - 54% - 2 weeks rest in a bad, progressive mobilization without weight, after 6 weeks step by step weight</a:t>
            </a:r>
          </a:p>
          <a:p>
            <a:pPr eaLnBrk="1" hangingPunct="1"/>
            <a:r>
              <a:rPr lang="cs-CZ" altLang="cs-CZ" sz="2800" b="1"/>
              <a:t>With fracture of acetabulum</a:t>
            </a:r>
            <a:r>
              <a:rPr lang="cs-CZ" altLang="cs-CZ" sz="2800"/>
              <a:t> /except central dislocation/  36%, the most frequently fr. of posterior wall – osteosyntesis, or traction 2-3w, gradual weight with crutches after 8-12w.</a:t>
            </a:r>
          </a:p>
          <a:p>
            <a:pPr eaLnBrk="1" hangingPunct="1"/>
            <a:r>
              <a:rPr lang="cs-CZ" altLang="cs-CZ" sz="2800" b="1"/>
              <a:t>With fracture of femur </a:t>
            </a:r>
            <a:r>
              <a:rPr lang="cs-CZ" altLang="cs-CZ" sz="2800"/>
              <a:t>-10% - depends on type of fracture</a:t>
            </a:r>
          </a:p>
          <a:p>
            <a:pPr eaLnBrk="1" hangingPunct="1">
              <a:buFontTx/>
              <a:buNone/>
            </a:pPr>
            <a:endParaRPr lang="en-US" altLang="cs-CZ" sz="280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63CBD54-9DFB-470B-87DF-EF0E1B1D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69DDD09-8D10-4F54-B99E-43AD41CDF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29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B19336FD-4BC8-48FB-AB3E-3A0544DDBB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Prognosis</a:t>
            </a:r>
            <a:endParaRPr lang="en-US" altLang="cs-CZ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DC7B3066-669A-480D-BD4D-07C335305B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Threat of </a:t>
            </a:r>
            <a:r>
              <a:rPr lang="cs-CZ" altLang="cs-CZ" b="1"/>
              <a:t>avascular necrosis </a:t>
            </a:r>
            <a:r>
              <a:rPr lang="cs-CZ" altLang="cs-CZ"/>
              <a:t>of femoral head - 20%, after 12h 50%</a:t>
            </a:r>
          </a:p>
          <a:p>
            <a:pPr eaLnBrk="1" hangingPunct="1"/>
            <a:r>
              <a:rPr lang="cs-CZ" altLang="cs-CZ"/>
              <a:t>Risk of posttraumatic </a:t>
            </a:r>
            <a:r>
              <a:rPr lang="cs-CZ" altLang="cs-CZ" b="1"/>
              <a:t>coxartrosis</a:t>
            </a:r>
          </a:p>
          <a:p>
            <a:pPr eaLnBrk="1" hangingPunct="1"/>
            <a:r>
              <a:rPr lang="cs-CZ" altLang="cs-CZ" b="1"/>
              <a:t>Paraarticular</a:t>
            </a:r>
            <a:r>
              <a:rPr lang="cs-CZ" altLang="cs-CZ"/>
              <a:t> calcifications, osifications.</a:t>
            </a:r>
          </a:p>
          <a:p>
            <a:pPr eaLnBrk="1" hangingPunct="1"/>
            <a:r>
              <a:rPr lang="cs-CZ" altLang="cs-CZ"/>
              <a:t>Risk of </a:t>
            </a:r>
            <a:r>
              <a:rPr lang="cs-CZ" altLang="cs-CZ" b="1"/>
              <a:t>injury of n</a:t>
            </a:r>
            <a:r>
              <a:rPr lang="cs-CZ" altLang="cs-CZ"/>
              <a:t>.ischiadicus and n.femoralis. </a:t>
            </a:r>
          </a:p>
          <a:p>
            <a:pPr eaLnBrk="1" hangingPunct="1"/>
            <a:endParaRPr lang="en-US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1EE463E-E76E-488F-A1BC-0024F908F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39E6861-FA59-4241-A239-E2A5893C8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3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5B0ACEF-7254-4930-BAA5-C23CE6B52C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Fractures of proximal femur </a:t>
            </a:r>
            <a:endParaRPr lang="en-US" altLang="cs-CZ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316D7180-4A1C-438F-BDFB-322624994F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Head fractures</a:t>
            </a:r>
          </a:p>
          <a:p>
            <a:pPr eaLnBrk="1" hangingPunct="1"/>
            <a:r>
              <a:rPr lang="cs-CZ" altLang="cs-CZ"/>
              <a:t>Neck fractures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     -mediocervical	(subcapital - intracapsular)</a:t>
            </a:r>
          </a:p>
          <a:p>
            <a:pPr eaLnBrk="1" hangingPunct="1">
              <a:buFontTx/>
              <a:buNone/>
            </a:pPr>
            <a:r>
              <a:rPr lang="cs-CZ" altLang="cs-CZ" sz="2000"/>
              <a:t>	-laterocervical	(basicervical - extracapsular)</a:t>
            </a:r>
            <a:endParaRPr lang="cs-CZ" altLang="cs-CZ"/>
          </a:p>
          <a:p>
            <a:pPr eaLnBrk="1" hangingPunct="1"/>
            <a:r>
              <a:rPr lang="cs-CZ" altLang="cs-CZ"/>
              <a:t>Trochanteric /pertrochanteric, intertrochanteric/ fractures</a:t>
            </a:r>
          </a:p>
          <a:p>
            <a:pPr eaLnBrk="1" hangingPunct="1"/>
            <a:r>
              <a:rPr lang="cs-CZ" altLang="cs-CZ"/>
              <a:t>Subtrochanteric fractures</a:t>
            </a:r>
          </a:p>
          <a:p>
            <a:pPr eaLnBrk="1" hangingPunct="1"/>
            <a:r>
              <a:rPr lang="cs-CZ" altLang="cs-CZ"/>
              <a:t>Isolated fractures of trochanters</a:t>
            </a:r>
          </a:p>
          <a:p>
            <a:pPr eaLnBrk="1" hangingPunct="1">
              <a:buFontTx/>
              <a:buNone/>
            </a:pPr>
            <a:endParaRPr lang="en-US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72828A1-6C8A-448D-A9D0-954D3990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99C5E89-1E53-467B-BBCF-6D4BAD92C3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B34C876A-A403-4635-B23E-9022E5C29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Head fractures</a:t>
            </a:r>
            <a:endParaRPr lang="en-US" altLang="cs-CZ"/>
          </a:p>
        </p:txBody>
      </p:sp>
      <p:sp>
        <p:nvSpPr>
          <p:cNvPr id="17411" name="Rectangle 6">
            <a:extLst>
              <a:ext uri="{FF2B5EF4-FFF2-40B4-BE49-F238E27FC236}">
                <a16:creationId xmlns:a16="http://schemas.microsoft.com/office/drawing/2014/main" id="{5864EC95-D3A1-49C9-AA70-08AA0DE37C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cs-CZ" sz="2800"/>
              <a:t>Separate group of prox. femor. fr.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en-US" altLang="cs-CZ" sz="2800"/>
          </a:p>
          <a:p>
            <a:pPr eaLnBrk="1" hangingPunct="1">
              <a:lnSpc>
                <a:spcPct val="90000"/>
              </a:lnSpc>
            </a:pPr>
            <a:r>
              <a:rPr lang="en-US" altLang="cs-CZ" sz="2800" b="1"/>
              <a:t>Tangencial</a:t>
            </a:r>
            <a:r>
              <a:rPr lang="en-US" altLang="cs-CZ" sz="2800"/>
              <a:t> – flake-fractur</a:t>
            </a:r>
            <a:r>
              <a:rPr lang="cs-CZ" altLang="cs-CZ" sz="2800"/>
              <a:t>e</a:t>
            </a:r>
            <a:r>
              <a:rPr lang="en-US" altLang="cs-CZ" sz="2800"/>
              <a:t>, with posterior hip dislocation, without dislocation rare.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en-US" altLang="cs-CZ" sz="2800"/>
          </a:p>
          <a:p>
            <a:pPr eaLnBrk="1" hangingPunct="1">
              <a:lnSpc>
                <a:spcPct val="90000"/>
              </a:lnSpc>
            </a:pPr>
            <a:r>
              <a:rPr lang="en-US" altLang="cs-CZ" sz="2800"/>
              <a:t>Pipkin – 4 types /„Pipkin‘s fracture“/ - location.</a:t>
            </a:r>
            <a:endParaRPr lang="cs-CZ" altLang="cs-CZ" sz="2800"/>
          </a:p>
          <a:p>
            <a:pPr eaLnBrk="1" hangingPunct="1">
              <a:lnSpc>
                <a:spcPct val="90000"/>
              </a:lnSpc>
            </a:pPr>
            <a:endParaRPr lang="en-US" altLang="cs-CZ" sz="2800"/>
          </a:p>
          <a:p>
            <a:pPr eaLnBrk="1" hangingPunct="1">
              <a:lnSpc>
                <a:spcPct val="90000"/>
              </a:lnSpc>
            </a:pPr>
            <a:r>
              <a:rPr lang="en-US" altLang="cs-CZ" sz="2800"/>
              <a:t>DG – x-ray, CT.</a:t>
            </a:r>
          </a:p>
          <a:p>
            <a:pPr eaLnBrk="1" hangingPunct="1">
              <a:lnSpc>
                <a:spcPct val="90000"/>
              </a:lnSpc>
            </a:pPr>
            <a:endParaRPr lang="en-US" altLang="cs-CZ" sz="24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C6DC34-5F4B-440D-9B3F-B45F6D31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B6C0683-BEA7-4964-9E3C-F78D03299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BD883EEF-8C2B-4825-AB93-AE718C29DB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2011362"/>
          </a:xfrm>
        </p:spPr>
        <p:txBody>
          <a:bodyPr/>
          <a:lstStyle/>
          <a:p>
            <a:pPr algn="l"/>
            <a:r>
              <a:rPr lang="cs-CZ" altLang="cs-CZ" sz="2800" b="1"/>
              <a:t>Pipkin‘s classification</a:t>
            </a:r>
            <a:br>
              <a:rPr lang="cs-CZ" altLang="cs-CZ" sz="2000" b="1"/>
            </a:br>
            <a:r>
              <a:rPr lang="en-US" altLang="cs-CZ" sz="2000" b="1"/>
              <a:t>Type I—femoral head fracture</a:t>
            </a:r>
            <a:r>
              <a:rPr lang="cs-CZ" altLang="cs-CZ" sz="2000" b="1"/>
              <a:t> </a:t>
            </a:r>
            <a:r>
              <a:rPr lang="en-US" altLang="cs-CZ" sz="2000"/>
              <a:t>caudad to fovea capitis. </a:t>
            </a:r>
            <a:br>
              <a:rPr lang="cs-CZ" altLang="cs-CZ" sz="2000"/>
            </a:br>
            <a:r>
              <a:rPr lang="en-US" altLang="cs-CZ" sz="2000" b="1"/>
              <a:t>Type II—femoral head fracture cephalad</a:t>
            </a:r>
            <a:r>
              <a:rPr lang="cs-CZ" altLang="cs-CZ" sz="2000" b="1"/>
              <a:t> </a:t>
            </a:r>
            <a:r>
              <a:rPr lang="en-US" altLang="cs-CZ" sz="2000"/>
              <a:t>to fovea capitis. </a:t>
            </a:r>
            <a:br>
              <a:rPr lang="cs-CZ" altLang="cs-CZ" sz="2000" b="1"/>
            </a:br>
            <a:r>
              <a:rPr lang="en-US" altLang="cs-CZ" sz="2000" b="1"/>
              <a:t>Type III—type I or II fracture with associated</a:t>
            </a:r>
            <a:r>
              <a:rPr lang="cs-CZ" altLang="cs-CZ" sz="2000" b="1"/>
              <a:t> </a:t>
            </a:r>
            <a:r>
              <a:rPr lang="en-US" altLang="cs-CZ" sz="2000"/>
              <a:t>femoral neck fracture. </a:t>
            </a:r>
            <a:r>
              <a:rPr lang="en-US" altLang="cs-CZ" sz="2000" b="1"/>
              <a:t>Type IV—type I, II, or II fracture with</a:t>
            </a:r>
            <a:r>
              <a:rPr lang="cs-CZ" altLang="cs-CZ" sz="2000" b="1"/>
              <a:t> </a:t>
            </a:r>
            <a:r>
              <a:rPr lang="cs-CZ" altLang="cs-CZ" sz="2000"/>
              <a:t>associated acetabular fracture.</a:t>
            </a:r>
          </a:p>
        </p:txBody>
      </p:sp>
      <p:pic>
        <p:nvPicPr>
          <p:cNvPr id="18435" name="Picture 2">
            <a:extLst>
              <a:ext uri="{FF2B5EF4-FFF2-40B4-BE49-F238E27FC236}">
                <a16:creationId xmlns:a16="http://schemas.microsoft.com/office/drawing/2014/main" id="{52A44102-FBB4-4293-83E5-8F6278AE8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0313" y="2332038"/>
            <a:ext cx="4249737" cy="45259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253EAB0-B117-4012-9D6D-180FEC0D0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A328A4C-F16D-4DC0-B05F-43E1D4A14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54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48004757-D109-447A-B3D6-01CE334BC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Therapy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90CC97D5-F781-4955-8073-2083D2E8AC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400"/>
              <a:t>aim – anatomical restoration of joint surface </a:t>
            </a:r>
            <a:endParaRPr lang="cs-CZ" altLang="cs-CZ" sz="2400"/>
          </a:p>
          <a:p>
            <a:endParaRPr lang="cs-CZ" altLang="cs-CZ" sz="2400"/>
          </a:p>
          <a:p>
            <a:r>
              <a:rPr lang="en-US" altLang="cs-CZ" sz="2400"/>
              <a:t>1. closed reduction of femur dislocation </a:t>
            </a:r>
            <a:endParaRPr lang="cs-CZ" altLang="cs-CZ" sz="2400"/>
          </a:p>
          <a:p>
            <a:endParaRPr lang="cs-CZ" altLang="cs-CZ" sz="2400"/>
          </a:p>
          <a:p>
            <a:r>
              <a:rPr lang="en-US" altLang="cs-CZ" sz="2400"/>
              <a:t>2. operation th. – depending on large of fragment /1cm2/ and location of defect </a:t>
            </a:r>
            <a:endParaRPr lang="cs-CZ" altLang="cs-CZ" sz="2400"/>
          </a:p>
          <a:p>
            <a:pPr>
              <a:buFontTx/>
              <a:buNone/>
            </a:pPr>
            <a:r>
              <a:rPr lang="cs-CZ" altLang="cs-CZ" sz="2400"/>
              <a:t>   - </a:t>
            </a:r>
            <a:r>
              <a:rPr lang="en-US" altLang="cs-CZ" sz="2400" u="sng"/>
              <a:t>fragment removal</a:t>
            </a:r>
            <a:r>
              <a:rPr lang="en-US" altLang="cs-CZ" sz="2400"/>
              <a:t>  /open or artroscopy/, </a:t>
            </a:r>
            <a:endParaRPr lang="cs-CZ" altLang="cs-CZ" sz="2400"/>
          </a:p>
          <a:p>
            <a:pPr>
              <a:buFontTx/>
              <a:buNone/>
            </a:pPr>
            <a:r>
              <a:rPr lang="cs-CZ" altLang="cs-CZ" sz="2400"/>
              <a:t>   - </a:t>
            </a:r>
            <a:r>
              <a:rPr lang="en-US" altLang="cs-CZ" sz="2400" u="sng"/>
              <a:t>osteosyntesis /reduction and fixation of fragment</a:t>
            </a:r>
            <a:r>
              <a:rPr lang="en-US" altLang="cs-CZ" sz="2400"/>
              <a:t>/  using absorbable screws or glue, </a:t>
            </a:r>
            <a:endParaRPr lang="cs-CZ" altLang="cs-CZ" sz="2400"/>
          </a:p>
          <a:p>
            <a:pPr>
              <a:buFontTx/>
              <a:buNone/>
            </a:pPr>
            <a:r>
              <a:rPr lang="cs-CZ" altLang="cs-CZ" sz="2400"/>
              <a:t>   - </a:t>
            </a:r>
            <a:r>
              <a:rPr lang="en-US" altLang="cs-CZ" sz="2400" u="sng"/>
              <a:t>THA</a:t>
            </a:r>
            <a:r>
              <a:rPr lang="en-US" altLang="cs-CZ" sz="2400"/>
              <a:t> can be implanted</a:t>
            </a:r>
            <a:r>
              <a:rPr lang="cs-CZ" altLang="cs-CZ" sz="2400"/>
              <a:t> </a:t>
            </a:r>
            <a:r>
              <a:rPr lang="en-US" altLang="cs-CZ" sz="2800"/>
              <a:t>in case of elderly.</a:t>
            </a:r>
            <a:endParaRPr lang="cs-CZ" altLang="cs-CZ" sz="280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8B1A798-C251-4595-8146-F280DAFA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E5AD682-CAFE-485C-BA86-5EAA1B4B2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6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4FD36E4-3589-4E43-AA17-8644FA13EB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Proximal femoral fractures – neck, per/intertrochanteric, subtrochanteric</a:t>
            </a:r>
            <a:endParaRPr lang="en-US" altLang="cs-CZ" sz="3200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07952761-0CD0-4695-9737-ADBD7A3D8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8625" y="1857375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800"/>
              <a:t>Osteoporosis, pathological, minimal injury </a:t>
            </a:r>
          </a:p>
          <a:p>
            <a:pPr eaLnBrk="1" hangingPunct="1"/>
            <a:r>
              <a:rPr lang="cs-CZ" altLang="cs-CZ" sz="2800"/>
              <a:t>Clin. – pain – hip /knee, hip possition – antalg. - external rotation, anteflexion, contraction, </a:t>
            </a:r>
          </a:p>
          <a:p>
            <a:pPr eaLnBrk="1" hangingPunct="1"/>
            <a:r>
              <a:rPr lang="cs-CZ" altLang="cs-CZ" sz="2800"/>
              <a:t>Check neurovascular status</a:t>
            </a:r>
          </a:p>
          <a:p>
            <a:pPr eaLnBrk="1" hangingPunct="1"/>
            <a:r>
              <a:rPr lang="cs-CZ" altLang="cs-CZ" sz="2800"/>
              <a:t>X ray – pelvis - whole /fr. Pelvis, other hip/,   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              - whole femur incl. Knee, 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              - CT ?</a:t>
            </a:r>
          </a:p>
          <a:p>
            <a:pPr eaLnBrk="1" hangingPunct="1"/>
            <a:endParaRPr lang="en-US" altLang="cs-CZ" sz="280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9A95318-5EB8-4C67-846F-9E0CACD0B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FBF11EE-24C7-412E-A84B-C2AA2B346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15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B62E99EC-3793-41E8-849C-2B832FB6FA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Fractures of femoral neck</a:t>
            </a:r>
            <a:endParaRPr lang="en-US" altLang="cs-CZ" sz="4000"/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1C31276C-4F7C-4BFF-A061-9D5EC64682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471988" cy="4525963"/>
          </a:xfrm>
        </p:spPr>
        <p:txBody>
          <a:bodyPr/>
          <a:lstStyle/>
          <a:p>
            <a:pPr eaLnBrk="1" hangingPunct="1"/>
            <a:r>
              <a:rPr lang="cs-CZ" altLang="cs-CZ"/>
              <a:t> </a:t>
            </a:r>
            <a:r>
              <a:rPr lang="cs-CZ" altLang="cs-CZ" sz="2400" b="1"/>
              <a:t>mediocervical</a:t>
            </a:r>
            <a:r>
              <a:rPr lang="cs-CZ" altLang="cs-CZ" sz="2400"/>
              <a:t>  (subcapital - intracapsular) – vitality of femoral head –  interruption of vessels, compression – hematom, dislocation.</a:t>
            </a:r>
          </a:p>
          <a:p>
            <a:pPr eaLnBrk="1" hangingPunct="1"/>
            <a:endParaRPr lang="cs-CZ" altLang="cs-CZ" sz="2400"/>
          </a:p>
          <a:p>
            <a:pPr eaLnBrk="1" hangingPunct="1"/>
            <a:r>
              <a:rPr lang="cs-CZ" altLang="cs-CZ" sz="2400"/>
              <a:t> </a:t>
            </a:r>
            <a:r>
              <a:rPr lang="cs-CZ" altLang="cs-CZ" sz="2400" b="1"/>
              <a:t>laterocervical</a:t>
            </a:r>
            <a:r>
              <a:rPr lang="cs-CZ" altLang="cs-CZ" sz="2400"/>
              <a:t>   (basicervical - extracapsular)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r>
              <a:rPr lang="cs-CZ" altLang="cs-CZ" sz="2000"/>
              <a:t> </a:t>
            </a:r>
          </a:p>
          <a:p>
            <a:pPr eaLnBrk="1" hangingPunct="1"/>
            <a:endParaRPr lang="en-US" altLang="cs-CZ"/>
          </a:p>
        </p:txBody>
      </p:sp>
      <p:pic>
        <p:nvPicPr>
          <p:cNvPr id="21508" name="Picture 5">
            <a:extLst>
              <a:ext uri="{FF2B5EF4-FFF2-40B4-BE49-F238E27FC236}">
                <a16:creationId xmlns:a16="http://schemas.microsoft.com/office/drawing/2014/main" id="{ABB5BFD0-CC36-48D6-86AC-BE0F1AC8D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F2479AE-41C2-4F9D-8E00-A6B2042F4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E3080AE-AFA5-4CF1-AED7-1B2670605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8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120CCD1-F22B-4BB4-A359-B2A6BA1106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Hip joint - anatomy</a:t>
            </a:r>
            <a:endParaRPr lang="en-US" altLang="cs-CZ"/>
          </a:p>
        </p:txBody>
      </p:sp>
      <p:pic>
        <p:nvPicPr>
          <p:cNvPr id="4099" name="Picture 5" descr="img039">
            <a:extLst>
              <a:ext uri="{FF2B5EF4-FFF2-40B4-BE49-F238E27FC236}">
                <a16:creationId xmlns:a16="http://schemas.microsoft.com/office/drawing/2014/main" id="{E5D3227A-2155-4701-8052-F868876538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8813" y="1428750"/>
            <a:ext cx="5264150" cy="3435350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D6D1351-AE29-4CDC-9E04-A924906DD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0609ADB-6032-4BDE-A5FF-7DDF6D489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662D249-78A7-4F09-9032-25F908BFE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Femoral neck fractures - </a:t>
            </a:r>
            <a:br>
              <a:rPr lang="cs-CZ" altLang="cs-CZ" sz="4000"/>
            </a:br>
            <a:r>
              <a:rPr lang="cs-CZ" altLang="cs-CZ" sz="4000"/>
              <a:t>– classifications</a:t>
            </a:r>
          </a:p>
        </p:txBody>
      </p:sp>
      <p:pic>
        <p:nvPicPr>
          <p:cNvPr id="22531" name="Picture 3" descr="pauw">
            <a:extLst>
              <a:ext uri="{FF2B5EF4-FFF2-40B4-BE49-F238E27FC236}">
                <a16:creationId xmlns:a16="http://schemas.microsoft.com/office/drawing/2014/main" id="{DC5CD9C4-B7A1-4E20-B2A6-7A95CC5E44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lum bright="-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9000" y="1847850"/>
            <a:ext cx="4330700" cy="2357438"/>
          </a:xfrm>
        </p:spPr>
      </p:pic>
      <p:pic>
        <p:nvPicPr>
          <p:cNvPr id="22532" name="Picture 4" descr="Kopie%20-%20Garden">
            <a:extLst>
              <a:ext uri="{FF2B5EF4-FFF2-40B4-BE49-F238E27FC236}">
                <a16:creationId xmlns:a16="http://schemas.microsoft.com/office/drawing/2014/main" id="{D498AD28-8C08-426E-A249-407411661DC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2" t="2229" r="2133" b="3418"/>
          <a:stretch>
            <a:fillRect/>
          </a:stretch>
        </p:blipFill>
        <p:spPr>
          <a:xfrm>
            <a:off x="6300788" y="3284538"/>
            <a:ext cx="2374900" cy="3024187"/>
          </a:xfrm>
        </p:spPr>
      </p:pic>
      <p:sp>
        <p:nvSpPr>
          <p:cNvPr id="22533" name="Text Box 5">
            <a:extLst>
              <a:ext uri="{FF2B5EF4-FFF2-40B4-BE49-F238E27FC236}">
                <a16:creationId xmlns:a16="http://schemas.microsoft.com/office/drawing/2014/main" id="{5005F59E-C5B1-4911-90A0-1AD48A12E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4581525"/>
            <a:ext cx="4464050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Pauwels - </a:t>
            </a:r>
            <a:r>
              <a:rPr lang="cs-CZ" altLang="cs-CZ" sz="1800" b="1"/>
              <a:t>I. – less than 30st., II. 30-70st, III. More than 70st.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 mechanické poměry - abdukční – valgozní 10%, 	addukční - 90%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Garden – vitalit</a:t>
            </a:r>
            <a:r>
              <a:rPr lang="cs-CZ" altLang="cs-CZ" sz="1800" b="1"/>
              <a:t>y of head</a:t>
            </a:r>
            <a:endParaRPr lang="cs-CZ" altLang="cs-CZ" sz="1800" b="1">
              <a:latin typeface="Tahoma" panose="020B060403050404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CFA33C8-92D5-4AA6-A403-2F22AECA1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F1FCF80-1E07-4C19-8948-125B27DD9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84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30A7C1C3-5F22-409D-A706-359873AE9A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500063" y="142875"/>
            <a:ext cx="7200901" cy="1143000"/>
          </a:xfrm>
        </p:spPr>
        <p:txBody>
          <a:bodyPr/>
          <a:lstStyle/>
          <a:p>
            <a:pPr eaLnBrk="1" hangingPunct="1"/>
            <a:r>
              <a:rPr lang="cs-CZ" altLang="cs-CZ" sz="3200"/>
              <a:t>Treatment of</a:t>
            </a:r>
            <a:br>
              <a:rPr lang="cs-CZ" altLang="cs-CZ" sz="3200"/>
            </a:br>
            <a:r>
              <a:rPr lang="cs-CZ" altLang="cs-CZ" sz="3200"/>
              <a:t>mediocervical fractures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7093F811-C0AF-49AA-92D7-B0898ED44EA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8750"/>
            <a:ext cx="4786313" cy="38242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/>
              <a:t>Conservative  - Garden I – valgus impacted 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Osteosyntesis - DHS, spongios screws, alternativly – PF  – young /50y/  all types, older Garden II.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Alloplastic – Garden III. a IV., depending on age total hip replacement - THA or hemiartroplasty - CKP /lifetime TEP 15y, CKP 5y/</a:t>
            </a:r>
            <a:endParaRPr lang="cs-CZ" altLang="cs-CZ" sz="2400"/>
          </a:p>
        </p:txBody>
      </p:sp>
      <p:sp>
        <p:nvSpPr>
          <p:cNvPr id="23556" name="Text Box 4">
            <a:extLst>
              <a:ext uri="{FF2B5EF4-FFF2-40B4-BE49-F238E27FC236}">
                <a16:creationId xmlns:a16="http://schemas.microsoft.com/office/drawing/2014/main" id="{0AD8482F-9A65-43DD-B8C4-A9BEAF515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5229225"/>
            <a:ext cx="7488237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Osteosyntesis – optimal time 6 - 12h /releasing of vessels – reduction, decompression of intracapsular haematoma/ Practice?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 Risk of head necrosis  - up to 30%</a:t>
            </a:r>
          </a:p>
        </p:txBody>
      </p:sp>
      <p:pic>
        <p:nvPicPr>
          <p:cNvPr id="23557" name="Picture 5" descr="dhs subkap zhojeno">
            <a:extLst>
              <a:ext uri="{FF2B5EF4-FFF2-40B4-BE49-F238E27FC236}">
                <a16:creationId xmlns:a16="http://schemas.microsoft.com/office/drawing/2014/main" id="{9890E72F-DD67-41EE-B8CC-C98A881D378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33119" r="24013"/>
          <a:stretch>
            <a:fillRect/>
          </a:stretch>
        </p:blipFill>
        <p:spPr>
          <a:xfrm>
            <a:off x="5651500" y="333375"/>
            <a:ext cx="3146425" cy="4321175"/>
          </a:xfr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C759B26-9222-47D7-99C4-E53B22DBB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23EA36C-ED44-4337-9789-9C45DEC96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92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6">
            <a:extLst>
              <a:ext uri="{FF2B5EF4-FFF2-40B4-BE49-F238E27FC236}">
                <a16:creationId xmlns:a16="http://schemas.microsoft.com/office/drawing/2014/main" id="{2F899CCD-97C1-431E-B912-CA778EC3B3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cs-CZ" altLang="cs-CZ"/>
              <a:t> </a:t>
            </a:r>
            <a:endParaRPr lang="en-US" altLang="cs-CZ"/>
          </a:p>
        </p:txBody>
      </p:sp>
      <p:sp>
        <p:nvSpPr>
          <p:cNvPr id="24579" name="Zástupný symbol pro text 7">
            <a:extLst>
              <a:ext uri="{FF2B5EF4-FFF2-40B4-BE49-F238E27FC236}">
                <a16:creationId xmlns:a16="http://schemas.microsoft.com/office/drawing/2014/main" id="{AABE8AD6-9DFD-4534-96C1-600EA7F221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85813" y="1071563"/>
            <a:ext cx="3357562" cy="639762"/>
          </a:xfrm>
        </p:spPr>
        <p:txBody>
          <a:bodyPr/>
          <a:lstStyle/>
          <a:p>
            <a:r>
              <a:rPr lang="cs-CZ" altLang="cs-CZ"/>
              <a:t>Hemiartroplasty</a:t>
            </a:r>
            <a:endParaRPr lang="en-US" altLang="cs-CZ"/>
          </a:p>
        </p:txBody>
      </p:sp>
      <p:pic>
        <p:nvPicPr>
          <p:cNvPr id="24580" name="Zástupný symbol pro obsah 4">
            <a:extLst>
              <a:ext uri="{FF2B5EF4-FFF2-40B4-BE49-F238E27FC236}">
                <a16:creationId xmlns:a16="http://schemas.microsoft.com/office/drawing/2014/main" id="{9C42C813-D1BA-4BCE-A48B-D5DE14BFB9B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6" r="23352" b="5307"/>
          <a:stretch>
            <a:fillRect/>
          </a:stretch>
        </p:blipFill>
        <p:spPr>
          <a:xfrm>
            <a:off x="928688" y="2071688"/>
            <a:ext cx="2443162" cy="3560762"/>
          </a:xfrm>
        </p:spPr>
      </p:pic>
      <p:sp>
        <p:nvSpPr>
          <p:cNvPr id="24581" name="Zástupný symbol pro text 8">
            <a:extLst>
              <a:ext uri="{FF2B5EF4-FFF2-40B4-BE49-F238E27FC236}">
                <a16:creationId xmlns:a16="http://schemas.microsoft.com/office/drawing/2014/main" id="{B635E955-8F15-4668-B09C-3BCF1151AAE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>
          <a:xfrm>
            <a:off x="4643438" y="1071563"/>
            <a:ext cx="4041775" cy="639762"/>
          </a:xfrm>
        </p:spPr>
        <p:txBody>
          <a:bodyPr/>
          <a:lstStyle/>
          <a:p>
            <a:r>
              <a:rPr lang="cs-CZ" altLang="cs-CZ"/>
              <a:t>THA</a:t>
            </a:r>
            <a:endParaRPr lang="en-US" altLang="cs-CZ"/>
          </a:p>
        </p:txBody>
      </p:sp>
      <p:pic>
        <p:nvPicPr>
          <p:cNvPr id="24582" name="Zástupný symbol pro obsah 5">
            <a:extLst>
              <a:ext uri="{FF2B5EF4-FFF2-40B4-BE49-F238E27FC236}">
                <a16:creationId xmlns:a16="http://schemas.microsoft.com/office/drawing/2014/main" id="{55851FB9-18CB-4A73-B1E9-05F6A05FB60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9125" y="2071688"/>
            <a:ext cx="4451350" cy="36496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C645C0D-F32A-4C97-A5B3-B8A7FA9DA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B9DA567-E1A0-4591-BAF4-B37C5FFD8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1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19581CD7-4542-46BB-9315-A1E40DD8B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Treatment of laterocervical – basicervical fractures </a:t>
            </a:r>
            <a:endParaRPr lang="en-US" altLang="cs-CZ" sz="4000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8680730A-5080-48D5-9590-46903D6309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Extracapsular fr.– minimal risk of head necrosis, like per/intertrochatneric fractures</a:t>
            </a:r>
          </a:p>
          <a:p>
            <a:pPr eaLnBrk="1" hangingPunct="1"/>
            <a:r>
              <a:rPr lang="cs-CZ" altLang="cs-CZ"/>
              <a:t>Osteosyntesis - PFN, DHS, rarely THA.   </a:t>
            </a:r>
            <a:endParaRPr lang="en-US" altLang="cs-CZ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CD3E653-2067-4776-BE41-C7D8FE40C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4B91E0E-8EE7-481D-ADD3-ABE2CEC401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9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CFE27029-DE45-4601-BDB8-C92A9486CA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Inter-trochanteric fractures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575DCC5-1D07-42F7-8763-E6129EDA765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27488" cy="4525963"/>
          </a:xfrm>
        </p:spPr>
        <p:txBody>
          <a:bodyPr/>
          <a:lstStyle/>
          <a:p>
            <a:pPr eaLnBrk="1" hangingPunct="1"/>
            <a:r>
              <a:rPr lang="cs-CZ" altLang="cs-CZ" sz="2800"/>
              <a:t>Stabil X instabil - the most important is thick medial cortex  (Adams‘s arch)</a:t>
            </a:r>
          </a:p>
        </p:txBody>
      </p:sp>
      <p:pic>
        <p:nvPicPr>
          <p:cNvPr id="26628" name="Picture 4" descr="AO">
            <a:extLst>
              <a:ext uri="{FF2B5EF4-FFF2-40B4-BE49-F238E27FC236}">
                <a16:creationId xmlns:a16="http://schemas.microsoft.com/office/drawing/2014/main" id="{73D53F67-FFF5-40E8-A94B-63A05D17686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" t="1799" r="3511" b="62024"/>
          <a:stretch>
            <a:fillRect/>
          </a:stretch>
        </p:blipFill>
        <p:spPr>
          <a:xfrm>
            <a:off x="4356100" y="3141663"/>
            <a:ext cx="4392613" cy="3382962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4E14F2-BFAE-430A-874A-2BB5B1B7C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699E046-D2FB-44E4-A04E-1FFAE9CDA6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0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D273D708-AF26-4296-9E53-DEA7FB4D1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5545137" cy="936625"/>
          </a:xfrm>
        </p:spPr>
        <p:txBody>
          <a:bodyPr/>
          <a:lstStyle/>
          <a:p>
            <a:pPr eaLnBrk="1" hangingPunct="1"/>
            <a:r>
              <a:rPr lang="cs-CZ" altLang="cs-CZ" sz="4000"/>
              <a:t>Treatment of per/intertrochanteric fractures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F361C88A-10D6-46A0-B67A-740216B6EB3B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00213"/>
            <a:ext cx="4027487" cy="4454525"/>
          </a:xfrm>
        </p:spPr>
        <p:txBody>
          <a:bodyPr/>
          <a:lstStyle/>
          <a:p>
            <a:pPr eaLnBrk="1" hangingPunct="1"/>
            <a:r>
              <a:rPr lang="cs-CZ" altLang="cs-CZ" sz="2800"/>
              <a:t>PFN</a:t>
            </a:r>
          </a:p>
          <a:p>
            <a:pPr eaLnBrk="1" hangingPunct="1"/>
            <a:r>
              <a:rPr lang="cs-CZ" altLang="cs-CZ" sz="2800"/>
              <a:t>Gama nail</a:t>
            </a:r>
          </a:p>
          <a:p>
            <a:pPr eaLnBrk="1" hangingPunct="1"/>
            <a:r>
              <a:rPr lang="cs-CZ" altLang="cs-CZ" sz="2800"/>
              <a:t>DHS – </a:t>
            </a:r>
            <a:r>
              <a:rPr lang="cs-CZ" altLang="cs-CZ" sz="1800"/>
              <a:t>compresion hip screw</a:t>
            </a:r>
          </a:p>
          <a:p>
            <a:pPr eaLnBrk="1" hangingPunct="1">
              <a:buFontTx/>
              <a:buNone/>
            </a:pPr>
            <a:endParaRPr lang="cs-CZ" altLang="cs-CZ" sz="1800"/>
          </a:p>
          <a:p>
            <a:pPr eaLnBrk="1" hangingPunct="1"/>
            <a:r>
              <a:rPr lang="cs-CZ" altLang="cs-CZ" sz="1800"/>
              <a:t>Blade plates (95 st., 130 st.)</a:t>
            </a:r>
          </a:p>
          <a:p>
            <a:pPr eaLnBrk="1" hangingPunct="1"/>
            <a:r>
              <a:rPr lang="cs-CZ" altLang="cs-CZ" sz="1800"/>
              <a:t>Enders rods /rarely/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6DAA5650-E8C8-4027-ACC4-D436D7A1E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013325"/>
            <a:ext cx="7561263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-corect reduction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-restoration of lenth and axis of limb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-reduction of external rotation deformity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>
                <a:latin typeface="Tahoma" panose="020B0604030504040204" pitchFamily="34" charset="0"/>
              </a:rPr>
              <a:t>-stabile osteosyntesis and early mobility of patient</a:t>
            </a:r>
          </a:p>
        </p:txBody>
      </p:sp>
      <p:pic>
        <p:nvPicPr>
          <p:cNvPr id="27653" name="Picture 5" descr="pfn7">
            <a:extLst>
              <a:ext uri="{FF2B5EF4-FFF2-40B4-BE49-F238E27FC236}">
                <a16:creationId xmlns:a16="http://schemas.microsoft.com/office/drawing/2014/main" id="{E6CF7B29-BF98-4628-9E40-8B7144D2D63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r="12328" b="10396"/>
          <a:stretch>
            <a:fillRect/>
          </a:stretch>
        </p:blipFill>
        <p:spPr>
          <a:xfrm>
            <a:off x="5580063" y="404813"/>
            <a:ext cx="3155950" cy="4537075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815F83E-E2AA-4CDF-A0E7-21F47C068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BB240CA3-FDEC-4165-9319-36A348D2F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83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5">
            <a:extLst>
              <a:ext uri="{FF2B5EF4-FFF2-40B4-BE49-F238E27FC236}">
                <a16:creationId xmlns:a16="http://schemas.microsoft.com/office/drawing/2014/main" id="{BCDC8532-0C3E-4C23-943F-961D605375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0063" y="214313"/>
            <a:ext cx="8229600" cy="1143000"/>
          </a:xfrm>
        </p:spPr>
        <p:txBody>
          <a:bodyPr/>
          <a:lstStyle/>
          <a:p>
            <a:r>
              <a:rPr lang="cs-CZ" altLang="cs-CZ" sz="3600"/>
              <a:t>Fixation of intertrochanteric fracture with Dynamic (compression) Hip Screw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5AFED353-3BE4-4E45-AC05-038E0E337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393825"/>
            <a:ext cx="18573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FD2E202B-55AB-4E9A-8E7F-C4556EEB21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75" y="1357313"/>
            <a:ext cx="1830388" cy="2505075"/>
          </a:xfrm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7DE8AFEF-1ED8-4B6C-9B03-88EADCBF7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31925"/>
            <a:ext cx="2571750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5">
            <a:extLst>
              <a:ext uri="{FF2B5EF4-FFF2-40B4-BE49-F238E27FC236}">
                <a16:creationId xmlns:a16="http://schemas.microsoft.com/office/drawing/2014/main" id="{CEA8FF3A-7BFC-46CD-B303-C628095E3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2749550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6">
            <a:extLst>
              <a:ext uri="{FF2B5EF4-FFF2-40B4-BE49-F238E27FC236}">
                <a16:creationId xmlns:a16="http://schemas.microsoft.com/office/drawing/2014/main" id="{13D80732-74AC-422C-B221-B1F0E2816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07" b="23215"/>
          <a:stretch>
            <a:fillRect/>
          </a:stretch>
        </p:blipFill>
        <p:spPr bwMode="auto">
          <a:xfrm>
            <a:off x="2143125" y="3357563"/>
            <a:ext cx="231616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7">
            <a:extLst>
              <a:ext uri="{FF2B5EF4-FFF2-40B4-BE49-F238E27FC236}">
                <a16:creationId xmlns:a16="http://schemas.microsoft.com/office/drawing/2014/main" id="{25BC7F9F-5F30-4C3D-B234-7B9463C2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95" b="24561"/>
          <a:stretch>
            <a:fillRect/>
          </a:stretch>
        </p:blipFill>
        <p:spPr bwMode="auto">
          <a:xfrm>
            <a:off x="4214813" y="3429000"/>
            <a:ext cx="2143125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8">
            <a:extLst>
              <a:ext uri="{FF2B5EF4-FFF2-40B4-BE49-F238E27FC236}">
                <a16:creationId xmlns:a16="http://schemas.microsoft.com/office/drawing/2014/main" id="{780295E7-64E3-4B61-9B18-DEE55F235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7" b="13792"/>
          <a:stretch>
            <a:fillRect/>
          </a:stretch>
        </p:blipFill>
        <p:spPr bwMode="auto">
          <a:xfrm>
            <a:off x="6357938" y="3357563"/>
            <a:ext cx="263683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03CF1E2-BC66-44AA-90EE-0C4EF483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9929428-E6E6-4CFE-AA9C-9804DB6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1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30A01AE0-C1C6-45D9-A3C6-1E92D7D8C0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 </a:t>
            </a:r>
            <a:r>
              <a:rPr lang="cs-CZ" altLang="cs-CZ" sz="3600"/>
              <a:t>Fixation of introchanteric fracture with PFN / Gamma nail</a:t>
            </a:r>
          </a:p>
        </p:txBody>
      </p:sp>
      <p:pic>
        <p:nvPicPr>
          <p:cNvPr id="29699" name="Picture 2">
            <a:extLst>
              <a:ext uri="{FF2B5EF4-FFF2-40B4-BE49-F238E27FC236}">
                <a16:creationId xmlns:a16="http://schemas.microsoft.com/office/drawing/2014/main" id="{A0C72987-4DE4-4932-9FC3-B5A93C2497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7" b="9865"/>
          <a:stretch>
            <a:fillRect/>
          </a:stretch>
        </p:blipFill>
        <p:spPr>
          <a:xfrm>
            <a:off x="0" y="1357313"/>
            <a:ext cx="2306638" cy="3340100"/>
          </a:xfrm>
        </p:spPr>
      </p:pic>
      <p:pic>
        <p:nvPicPr>
          <p:cNvPr id="29700" name="Picture 3">
            <a:extLst>
              <a:ext uri="{FF2B5EF4-FFF2-40B4-BE49-F238E27FC236}">
                <a16:creationId xmlns:a16="http://schemas.microsoft.com/office/drawing/2014/main" id="{ADCD3A9D-BBC7-49BF-AFB6-B2D86281D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"/>
          <a:stretch>
            <a:fillRect/>
          </a:stretch>
        </p:blipFill>
        <p:spPr bwMode="auto">
          <a:xfrm>
            <a:off x="3071813" y="1500188"/>
            <a:ext cx="2138362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>
            <a:extLst>
              <a:ext uri="{FF2B5EF4-FFF2-40B4-BE49-F238E27FC236}">
                <a16:creationId xmlns:a16="http://schemas.microsoft.com/office/drawing/2014/main" id="{45C6A428-34AC-4A06-87F9-82F84EEDF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4143375"/>
            <a:ext cx="29749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>
            <a:extLst>
              <a:ext uri="{FF2B5EF4-FFF2-40B4-BE49-F238E27FC236}">
                <a16:creationId xmlns:a16="http://schemas.microsoft.com/office/drawing/2014/main" id="{DDBEAEFB-FF75-4DF0-A99D-6296C2B81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500188"/>
            <a:ext cx="200025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6">
            <a:extLst>
              <a:ext uri="{FF2B5EF4-FFF2-40B4-BE49-F238E27FC236}">
                <a16:creationId xmlns:a16="http://schemas.microsoft.com/office/drawing/2014/main" id="{568F0A12-D196-4925-B840-328C4775E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048125"/>
            <a:ext cx="28575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0A50D03-BC26-4355-8A0B-29D987FD3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CF5836E2-4A48-4945-BE40-51E5704C55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1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041_pac">
            <a:extLst>
              <a:ext uri="{FF2B5EF4-FFF2-40B4-BE49-F238E27FC236}">
                <a16:creationId xmlns:a16="http://schemas.microsoft.com/office/drawing/2014/main" id="{89A8D2D6-B642-4289-83B3-48D54BF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989138"/>
            <a:ext cx="33623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042_pac">
            <a:extLst>
              <a:ext uri="{FF2B5EF4-FFF2-40B4-BE49-F238E27FC236}">
                <a16:creationId xmlns:a16="http://schemas.microsoft.com/office/drawing/2014/main" id="{05FA0186-1B0E-42B1-955A-08A5FF726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0" y="1989138"/>
            <a:ext cx="354012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Text Box 4">
            <a:extLst>
              <a:ext uri="{FF2B5EF4-FFF2-40B4-BE49-F238E27FC236}">
                <a16:creationId xmlns:a16="http://schemas.microsoft.com/office/drawing/2014/main" id="{B35DC273-0197-4AA7-94FC-0E610C579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692150"/>
            <a:ext cx="5040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</a:rPr>
              <a:t>DHS osteosyntesis of pertrochanteric fracture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CE2FD7B-FAD6-4A08-BCB8-3A163F413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92092E1-890F-4C42-BCD9-E1009580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0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F31F68B-05E8-402F-8CBB-8D965636F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28625" y="142875"/>
            <a:ext cx="6923088" cy="1416050"/>
          </a:xfrm>
        </p:spPr>
        <p:txBody>
          <a:bodyPr/>
          <a:lstStyle/>
          <a:p>
            <a:pPr eaLnBrk="1" hangingPunct="1"/>
            <a:r>
              <a:rPr lang="cs-CZ" altLang="cs-CZ" sz="4000"/>
              <a:t>Subtrochanteric </a:t>
            </a:r>
            <a:br>
              <a:rPr lang="cs-CZ" altLang="cs-CZ" sz="4000"/>
            </a:br>
            <a:r>
              <a:rPr lang="cs-CZ" altLang="cs-CZ" sz="4000"/>
              <a:t>fractures</a:t>
            </a:r>
          </a:p>
        </p:txBody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4992BCE5-F16C-4F35-9FEC-0D222F97C0B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571625"/>
            <a:ext cx="5810250" cy="4830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Between the lesser trochanter and isthmus of the femoral canal</a:t>
            </a:r>
          </a:p>
          <a:p>
            <a:r>
              <a:rPr lang="en-US" altLang="cs-CZ" sz="2400"/>
              <a:t>within 5 cm of the distal extent</a:t>
            </a:r>
            <a:r>
              <a:rPr lang="cs-CZ" altLang="cs-CZ" sz="2400"/>
              <a:t> </a:t>
            </a:r>
            <a:r>
              <a:rPr lang="en-US" altLang="cs-CZ" sz="2400"/>
              <a:t>of the</a:t>
            </a:r>
            <a:r>
              <a:rPr lang="cs-CZ" altLang="cs-CZ" sz="2400"/>
              <a:t> </a:t>
            </a:r>
            <a:r>
              <a:rPr lang="en-US" altLang="cs-CZ" sz="2400"/>
              <a:t>lesser trochanter</a:t>
            </a:r>
            <a:endParaRPr lang="cs-CZ" altLang="cs-CZ" sz="2400"/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difficult reduction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Plating – open reduction, DHS, DCS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Nailing – more stabile, closed/open reduction,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- PFN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- gama nail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400"/>
              <a:t>   - antegrade nail proximaly locked in reconstruction mode (Reconstruction nail)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sz="2400"/>
          </a:p>
        </p:txBody>
      </p:sp>
      <p:pic>
        <p:nvPicPr>
          <p:cNvPr id="31748" name="Picture 4" descr="rek hr ap">
            <a:extLst>
              <a:ext uri="{FF2B5EF4-FFF2-40B4-BE49-F238E27FC236}">
                <a16:creationId xmlns:a16="http://schemas.microsoft.com/office/drawing/2014/main" id="{3E2CB5E6-958F-43D5-8DB2-694C3C842C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7" t="11684" r="22079"/>
          <a:stretch>
            <a:fillRect/>
          </a:stretch>
        </p:blipFill>
        <p:spPr>
          <a:xfrm>
            <a:off x="6392863" y="188913"/>
            <a:ext cx="2560637" cy="4464050"/>
          </a:xfr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D3AACE6-FA11-4FE3-A2F5-EB7111534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C7A079EF-F0CF-44B4-8387-D5082D454C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643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F5AD9350-D37E-4300-8D5D-A31832865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Blood supply of proximal femur</a:t>
            </a:r>
            <a:endParaRPr lang="en-US" altLang="cs-CZ" sz="4000"/>
          </a:p>
        </p:txBody>
      </p:sp>
      <p:pic>
        <p:nvPicPr>
          <p:cNvPr id="5123" name="Picture 5" descr="img040a">
            <a:extLst>
              <a:ext uri="{FF2B5EF4-FFF2-40B4-BE49-F238E27FC236}">
                <a16:creationId xmlns:a16="http://schemas.microsoft.com/office/drawing/2014/main" id="{1A207BD8-388C-4750-BA46-0AA962CEA3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2700" y="2085975"/>
            <a:ext cx="6577013" cy="3554413"/>
          </a:xfrm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02B1DCC1-517C-4645-945E-B6BD16EF4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D35590F-77DD-4DEA-A1C8-F642DDB54A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6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4F288FD-49BC-4A5C-AB16-2860D93E6366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42988" y="260350"/>
            <a:ext cx="3695700" cy="1447800"/>
          </a:xfrm>
        </p:spPr>
        <p:txBody>
          <a:bodyPr/>
          <a:lstStyle/>
          <a:p>
            <a:pPr eaLnBrk="1" hangingPunct="1"/>
            <a:r>
              <a:rPr lang="cs-CZ" altLang="cs-CZ" sz="2800"/>
              <a:t>Nailing / Plating</a:t>
            </a:r>
          </a:p>
          <a:p>
            <a:pPr eaLnBrk="1" hangingPunct="1">
              <a:buFontTx/>
              <a:buNone/>
            </a:pPr>
            <a:r>
              <a:rPr lang="cs-CZ" altLang="cs-CZ" sz="2800"/>
              <a:t>  </a:t>
            </a:r>
          </a:p>
        </p:txBody>
      </p:sp>
      <p:pic>
        <p:nvPicPr>
          <p:cNvPr id="32771" name="Picture 3" descr="034_pac">
            <a:extLst>
              <a:ext uri="{FF2B5EF4-FFF2-40B4-BE49-F238E27FC236}">
                <a16:creationId xmlns:a16="http://schemas.microsoft.com/office/drawing/2014/main" id="{D83629D2-E9B5-4066-8754-A0214B388F0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333375"/>
            <a:ext cx="3565525" cy="4895850"/>
          </a:xfrm>
        </p:spPr>
      </p:pic>
      <p:pic>
        <p:nvPicPr>
          <p:cNvPr id="32772" name="Picture 4" descr="031_pac">
            <a:extLst>
              <a:ext uri="{FF2B5EF4-FFF2-40B4-BE49-F238E27FC236}">
                <a16:creationId xmlns:a16="http://schemas.microsoft.com/office/drawing/2014/main" id="{3D865CD8-B417-4786-B825-745D24F54B9F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1989138"/>
            <a:ext cx="3302000" cy="4645025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5F6DAA1-1B10-4723-AA6D-A3DFDF9AA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55A1E75-6F09-4F68-9488-3FB858070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5">
            <a:extLst>
              <a:ext uri="{FF2B5EF4-FFF2-40B4-BE49-F238E27FC236}">
                <a16:creationId xmlns:a16="http://schemas.microsoft.com/office/drawing/2014/main" id="{3957F62F-6E74-4626-9BC7-F85D0B141D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/>
              <a:t>Open reduction and nailing </a:t>
            </a:r>
            <a:endParaRPr lang="en-US" altLang="cs-CZ" sz="4000"/>
          </a:p>
        </p:txBody>
      </p:sp>
      <p:pic>
        <p:nvPicPr>
          <p:cNvPr id="33795" name="Zástupný symbol pro obsah 5">
            <a:extLst>
              <a:ext uri="{FF2B5EF4-FFF2-40B4-BE49-F238E27FC236}">
                <a16:creationId xmlns:a16="http://schemas.microsoft.com/office/drawing/2014/main" id="{5448ECE9-1465-49EC-AD50-0ED3867EF4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63" r="26505"/>
          <a:stretch>
            <a:fillRect/>
          </a:stretch>
        </p:blipFill>
        <p:spPr>
          <a:xfrm>
            <a:off x="571500" y="2214563"/>
            <a:ext cx="1558925" cy="3395662"/>
          </a:xfrm>
        </p:spPr>
      </p:pic>
      <p:pic>
        <p:nvPicPr>
          <p:cNvPr id="33796" name="Zástupný symbol pro obsah 6">
            <a:extLst>
              <a:ext uri="{FF2B5EF4-FFF2-40B4-BE49-F238E27FC236}">
                <a16:creationId xmlns:a16="http://schemas.microsoft.com/office/drawing/2014/main" id="{CA2DA016-74CA-4AB8-B592-BA4DD406F1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3352"/>
          <a:stretch>
            <a:fillRect/>
          </a:stretch>
        </p:blipFill>
        <p:spPr bwMode="auto">
          <a:xfrm>
            <a:off x="2428875" y="2214563"/>
            <a:ext cx="1881188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Zástupný symbol pro obsah 4">
            <a:extLst>
              <a:ext uri="{FF2B5EF4-FFF2-40B4-BE49-F238E27FC236}">
                <a16:creationId xmlns:a16="http://schemas.microsoft.com/office/drawing/2014/main" id="{8F2F03F8-68A0-4D0D-8B14-520A1F51FA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4" r="27563"/>
          <a:stretch>
            <a:fillRect/>
          </a:stretch>
        </p:blipFill>
        <p:spPr bwMode="auto">
          <a:xfrm>
            <a:off x="4429125" y="2214563"/>
            <a:ext cx="20367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Zástupný symbol pro obsah 5">
            <a:extLst>
              <a:ext uri="{FF2B5EF4-FFF2-40B4-BE49-F238E27FC236}">
                <a16:creationId xmlns:a16="http://schemas.microsoft.com/office/drawing/2014/main" id="{7FC110F0-1A61-4746-A07B-8CBBE758E8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3" r="25444"/>
          <a:stretch>
            <a:fillRect/>
          </a:stretch>
        </p:blipFill>
        <p:spPr bwMode="auto">
          <a:xfrm>
            <a:off x="6715125" y="2214563"/>
            <a:ext cx="19177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E8050BD-FE09-4A55-AF6D-5FC9FF483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F9503EA-153A-442F-8A76-C56CF394C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4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12_pac">
            <a:extLst>
              <a:ext uri="{FF2B5EF4-FFF2-40B4-BE49-F238E27FC236}">
                <a16:creationId xmlns:a16="http://schemas.microsoft.com/office/drawing/2014/main" id="{C51DA747-B187-441D-B625-6A0C30C4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916113"/>
            <a:ext cx="3535363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 descr="011_pac">
            <a:extLst>
              <a:ext uri="{FF2B5EF4-FFF2-40B4-BE49-F238E27FC236}">
                <a16:creationId xmlns:a16="http://schemas.microsoft.com/office/drawing/2014/main" id="{BAC3197B-E4B9-44DB-8AB9-BBE8EB48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916113"/>
            <a:ext cx="33956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D824936A-4BB3-4EF7-8ED2-4D3FE2F6C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765175"/>
            <a:ext cx="6192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>
                <a:latin typeface="Tahoma" panose="020B0604030504040204" pitchFamily="34" charset="0"/>
              </a:rPr>
              <a:t>Failure of DHS plate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4E6BA6-8EF3-414A-93DD-31707BCB8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3ED9B4-1114-4126-B8E1-5BED8E541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5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rek">
            <a:extLst>
              <a:ext uri="{FF2B5EF4-FFF2-40B4-BE49-F238E27FC236}">
                <a16:creationId xmlns:a16="http://schemas.microsoft.com/office/drawing/2014/main" id="{4BB3196D-3D2E-4B6E-B340-35C522615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t="5478" r="9586" b="9586"/>
          <a:stretch>
            <a:fillRect/>
          </a:stretch>
        </p:blipFill>
        <p:spPr bwMode="auto">
          <a:xfrm>
            <a:off x="969963" y="1989138"/>
            <a:ext cx="33861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rek">
            <a:extLst>
              <a:ext uri="{FF2B5EF4-FFF2-40B4-BE49-F238E27FC236}">
                <a16:creationId xmlns:a16="http://schemas.microsoft.com/office/drawing/2014/main" id="{8EFF2B5E-3214-4342-9E8B-51A1779D0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4" r="23964" b="15059"/>
          <a:stretch>
            <a:fillRect/>
          </a:stretch>
        </p:blipFill>
        <p:spPr bwMode="auto">
          <a:xfrm>
            <a:off x="5130800" y="1989138"/>
            <a:ext cx="2608263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>
            <a:extLst>
              <a:ext uri="{FF2B5EF4-FFF2-40B4-BE49-F238E27FC236}">
                <a16:creationId xmlns:a16="http://schemas.microsoft.com/office/drawing/2014/main" id="{CD489006-9889-4D3B-A9DA-EA2CA47E4C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2800"/>
              <a:t>After change of DHS osteosynthesis to nail</a:t>
            </a:r>
            <a:endParaRPr lang="en-US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66E01FA-F730-4036-ACCF-4A79378DC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E5A8A7-A733-445A-BB74-065857A2B7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7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8ED9FFB-3332-4767-8415-0A1249317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Proximal femoral fractures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22265BF7-AC6B-498F-BF65-CC5827BC6C26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800"/>
              <a:t>Reduction (traction) - analgezie, prevent of head  ischemie, </a:t>
            </a:r>
          </a:p>
          <a:p>
            <a:pPr eaLnBrk="1" hangingPunct="1"/>
            <a:r>
              <a:rPr lang="cs-CZ" altLang="cs-CZ" sz="2800"/>
              <a:t>prevention of thrombembolism</a:t>
            </a:r>
          </a:p>
          <a:p>
            <a:pPr eaLnBrk="1" hangingPunct="1"/>
            <a:r>
              <a:rPr lang="cs-CZ" altLang="cs-CZ" sz="2800"/>
              <a:t>Acute operation /„vital indication“/</a:t>
            </a:r>
          </a:p>
          <a:p>
            <a:pPr eaLnBrk="1" hangingPunct="1"/>
            <a:r>
              <a:rPr lang="cs-CZ" altLang="cs-CZ" sz="2800"/>
              <a:t>Antibiotic profylaxis (one dose/24h)</a:t>
            </a:r>
          </a:p>
          <a:p>
            <a:pPr eaLnBrk="1" hangingPunct="1"/>
            <a:r>
              <a:rPr lang="cs-CZ" altLang="cs-CZ" sz="2800"/>
              <a:t>Physiotherapy from 1st pooperative day</a:t>
            </a:r>
          </a:p>
          <a:p>
            <a:pPr eaLnBrk="1" hangingPunct="1"/>
            <a:endParaRPr lang="cs-CZ" altLang="cs-CZ" sz="280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2D09C47-5969-4016-8272-2280AF34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37D33F2-1109-4192-94FA-76A853282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796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D781EE14-A3C4-4867-B2A0-6C6E3352C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Femoral shaft fracture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CEC6961-8573-4FE3-AD25-A69FA14AF5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Usually are associated with considerable </a:t>
            </a:r>
            <a:r>
              <a:rPr lang="cs-CZ" altLang="cs-CZ" b="1"/>
              <a:t>soft-tissue damage. </a:t>
            </a:r>
          </a:p>
          <a:p>
            <a:pPr eaLnBrk="1" hangingPunct="1"/>
            <a:r>
              <a:rPr lang="cs-CZ" altLang="cs-CZ" b="1"/>
              <a:t>Blood loss</a:t>
            </a:r>
            <a:r>
              <a:rPr lang="cs-CZ" altLang="cs-CZ"/>
              <a:t> of 2 to 3 units  /1000-2000ml/</a:t>
            </a:r>
          </a:p>
          <a:p>
            <a:pPr eaLnBrk="1" hangingPunct="1"/>
            <a:r>
              <a:rPr lang="cs-CZ" altLang="cs-CZ"/>
              <a:t>high incidence of </a:t>
            </a:r>
            <a:r>
              <a:rPr lang="cs-CZ" altLang="cs-CZ" b="1"/>
              <a:t>associated injury in the same extremity</a:t>
            </a:r>
            <a:r>
              <a:rPr lang="cs-CZ" altLang="cs-CZ"/>
              <a:t> -</a:t>
            </a:r>
            <a:r>
              <a:rPr lang="cs-CZ" altLang="cs-CZ" sz="2400"/>
              <a:t> fractures of the femoral neck, posterior fracture-dislocations of the hip, tears of the collateral ligaments of the knee, and osteochondral fractures involving the distal femur or patella and fractures of the tibia.</a:t>
            </a:r>
            <a:r>
              <a:rPr lang="cs-CZ" altLang="cs-CZ"/>
              <a:t> 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5BAD3CAE-F525-41B3-841F-8C777996F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A702DC0-2378-4711-81B1-976A73F3C9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60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F30F1685-3783-4B29-8561-2D890C3FD8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8C3AA7D-3089-4312-93F2-526ECAEF7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X – ray – to view </a:t>
            </a:r>
            <a:r>
              <a:rPr lang="cs-CZ" altLang="cs-CZ" b="1"/>
              <a:t>the joint above and the joint below</a:t>
            </a:r>
            <a:r>
              <a:rPr lang="cs-CZ" altLang="cs-CZ"/>
              <a:t> the fracture </a:t>
            </a:r>
          </a:p>
          <a:p>
            <a:r>
              <a:rPr lang="cs-CZ" altLang="cs-CZ"/>
              <a:t>Treatment – operative - </a:t>
            </a:r>
            <a:r>
              <a:rPr lang="cs-CZ" altLang="cs-CZ" b="1"/>
              <a:t>closed antegrade interlocking nailing</a:t>
            </a:r>
            <a:r>
              <a:rPr lang="cs-CZ" altLang="cs-CZ"/>
              <a:t>  - with or without reaming of the canal using flexible reamers </a:t>
            </a:r>
          </a:p>
          <a:p>
            <a:pPr>
              <a:buFontTx/>
              <a:buNone/>
            </a:pPr>
            <a:r>
              <a:rPr lang="cs-CZ" altLang="cs-CZ"/>
              <a:t>   - plates (LCP), external fixator</a:t>
            </a: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FF292A1-8505-4799-9BE3-1BD50146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92A50D8-40AE-41F4-A481-A5B043F77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2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27936B4D-2CF3-4D7E-86EB-39B85E9A638A}"/>
              </a:ext>
            </a:extLst>
          </p:cNvPr>
          <p:cNvSpPr txBox="1"/>
          <p:nvPr/>
        </p:nvSpPr>
        <p:spPr>
          <a:xfrm>
            <a:off x="247650" y="1909763"/>
            <a:ext cx="8670925" cy="3273425"/>
          </a:xfrm>
          <a:prstGeom prst="rect">
            <a:avLst/>
          </a:prstGeom>
          <a:noFill/>
          <a:ln>
            <a:noFill/>
          </a:ln>
        </p:spPr>
        <p:txBody>
          <a:bodyPr wrap="none" lIns="90004" tIns="44997" rIns="90004" bIns="44997" compatLnSpc="0"/>
          <a:lstStyle/>
          <a:p>
            <a:pPr eaLnBrk="1" fontAlgn="auto">
              <a:spcBef>
                <a:spcPts val="80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kern="0">
              <a:solidFill>
                <a:srgbClr val="000000"/>
              </a:solidFill>
              <a:latin typeface="Arial" pitchFamily="18"/>
              <a:ea typeface="Microsoft YaHei" pitchFamily="2"/>
              <a:cs typeface="Arial" pitchFamily="2"/>
            </a:endParaRPr>
          </a:p>
        </p:txBody>
      </p:sp>
      <p:sp>
        <p:nvSpPr>
          <p:cNvPr id="39939" name="Nadpis 2">
            <a:extLst>
              <a:ext uri="{FF2B5EF4-FFF2-40B4-BE49-F238E27FC236}">
                <a16:creationId xmlns:a16="http://schemas.microsoft.com/office/drawing/2014/main" id="{13EDB46C-3B1A-4876-86C8-6ADF481E1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1150" y="260350"/>
            <a:ext cx="8520113" cy="1055688"/>
          </a:xfrm>
        </p:spPr>
        <p:txBody>
          <a:bodyPr/>
          <a:lstStyle/>
          <a:p>
            <a:r>
              <a:rPr lang="cs-CZ" altLang="cs-CZ"/>
              <a:t>Temporary immobilization</a:t>
            </a:r>
          </a:p>
        </p:txBody>
      </p:sp>
      <p:pic>
        <p:nvPicPr>
          <p:cNvPr id="39940" name="Zástupný symbol pro obsah 5">
            <a:extLst>
              <a:ext uri="{FF2B5EF4-FFF2-40B4-BE49-F238E27FC236}">
                <a16:creationId xmlns:a16="http://schemas.microsoft.com/office/drawing/2014/main" id="{22A33EAF-2239-4D8C-9A8A-B5A96A425E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47850"/>
            <a:ext cx="4038600" cy="4038600"/>
          </a:xfrm>
        </p:spPr>
      </p:pic>
      <p:pic>
        <p:nvPicPr>
          <p:cNvPr id="39941" name="Zástupný symbol pro obsah 6">
            <a:extLst>
              <a:ext uri="{FF2B5EF4-FFF2-40B4-BE49-F238E27FC236}">
                <a16:creationId xmlns:a16="http://schemas.microsoft.com/office/drawing/2014/main" id="{4DAB4C5A-42DB-4C45-BACC-7533A9F07587}"/>
              </a:ext>
            </a:extLst>
          </p:cNvPr>
          <p:cNvPicPr>
            <a:picLocks noGrp="1" noChangeAspect="1" noChangeArrowheads="1"/>
          </p:cNvPicPr>
          <p:nvPr>
            <p:ph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9775" y="1577975"/>
            <a:ext cx="4208463" cy="3937000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35D61D3-1279-4C25-963E-2F1F7FC99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67DFC9F-A51B-4D8C-8813-D42031DEB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02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5">
            <a:extLst>
              <a:ext uri="{FF2B5EF4-FFF2-40B4-BE49-F238E27FC236}">
                <a16:creationId xmlns:a16="http://schemas.microsoft.com/office/drawing/2014/main" id="{5F6C9BA6-B2E1-4C4E-945B-BFFCC608F6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Nailing</a:t>
            </a:r>
            <a:endParaRPr lang="en-US" altLang="cs-CZ"/>
          </a:p>
        </p:txBody>
      </p:sp>
      <p:pic>
        <p:nvPicPr>
          <p:cNvPr id="41987" name="Zástupný symbol pro obsah 4">
            <a:extLst>
              <a:ext uri="{FF2B5EF4-FFF2-40B4-BE49-F238E27FC236}">
                <a16:creationId xmlns:a16="http://schemas.microsoft.com/office/drawing/2014/main" id="{B976BC94-954F-4060-893B-AE40049FFC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4413"/>
          <a:stretch>
            <a:fillRect/>
          </a:stretch>
        </p:blipFill>
        <p:spPr>
          <a:xfrm>
            <a:off x="1500188" y="1747838"/>
            <a:ext cx="2357437" cy="4337050"/>
          </a:xfrm>
        </p:spPr>
      </p:pic>
      <p:pic>
        <p:nvPicPr>
          <p:cNvPr id="41988" name="Zástupný symbol pro obsah 5">
            <a:extLst>
              <a:ext uri="{FF2B5EF4-FFF2-40B4-BE49-F238E27FC236}">
                <a16:creationId xmlns:a16="http://schemas.microsoft.com/office/drawing/2014/main" id="{1B4299F0-AF70-4DE6-BA49-DA1FF6A88F8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4" r="25444"/>
          <a:stretch>
            <a:fillRect/>
          </a:stretch>
        </p:blipFill>
        <p:spPr>
          <a:xfrm>
            <a:off x="4929188" y="1785938"/>
            <a:ext cx="1930400" cy="4302125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3B11805-5A1F-417C-AFE1-5DFD3A8A5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A0E122-E3D1-4136-8DFA-A0F3C5159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9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11998633-0F29-4D67-BDE2-32ED0B2726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cs-CZ" altLang="cs-CZ"/>
              <a:t>Complications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A5A8F3A-66AA-497E-A171-9F62D1ED5A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8229600" cy="47688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1800" b="1"/>
              <a:t>Associated vascular and nerve damage</a:t>
            </a:r>
            <a:r>
              <a:rPr lang="cs-CZ" altLang="cs-CZ" sz="1800"/>
              <a:t>, especially a transient peroneal or pudendal nerve palsy, is not uncommon - generally associated with excessive or prolonged traction.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Shortening and malrotation</a:t>
            </a:r>
            <a:r>
              <a:rPr lang="cs-CZ" altLang="cs-CZ" sz="1800"/>
              <a:t> of the extremity frequently occur , even with intramedullary nailing. Slight shortening is associated with earlier fracture union, and shortening up to 0.5 inch should be accepted without hesitation.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Skin breakdown</a:t>
            </a:r>
            <a:r>
              <a:rPr lang="cs-CZ" altLang="cs-CZ" sz="1800"/>
              <a:t> over bony prominences and pin track infections are complications of traction.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Infection is extremely rare</a:t>
            </a:r>
            <a:r>
              <a:rPr lang="cs-CZ" altLang="cs-CZ" sz="1800"/>
              <a:t> with the closed nailing technique 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Nonunion occurs in approximately 1% of fractures treated with nailing.</a:t>
            </a:r>
            <a:r>
              <a:rPr lang="cs-CZ" altLang="cs-CZ" sz="1800"/>
              <a:t> This problem is easily managed with nail removal, reaming, and repeat nailing. Healing complications are more common when small-diameter nails are used.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Rotational malunion</a:t>
            </a:r>
            <a:r>
              <a:rPr lang="cs-CZ" altLang="cs-CZ" sz="1800"/>
              <a:t> occurs in 10% to 20% of patients; the deformity is generally external rotation .</a:t>
            </a:r>
          </a:p>
          <a:p>
            <a:pPr>
              <a:lnSpc>
                <a:spcPct val="80000"/>
              </a:lnSpc>
            </a:pPr>
            <a:r>
              <a:rPr lang="cs-CZ" altLang="cs-CZ" sz="1800"/>
              <a:t>Weakness of the abductor muscles and hip pain can occur in one third of patients.</a:t>
            </a:r>
          </a:p>
          <a:p>
            <a:pPr>
              <a:lnSpc>
                <a:spcPct val="80000"/>
              </a:lnSpc>
            </a:pPr>
            <a:r>
              <a:rPr lang="cs-CZ" altLang="cs-CZ" sz="1800" b="1"/>
              <a:t>Knee injuries</a:t>
            </a:r>
            <a:r>
              <a:rPr lang="cs-CZ" altLang="cs-CZ" sz="1800"/>
              <a:t> are common after femoral shaft fractures .</a:t>
            </a:r>
          </a:p>
          <a:p>
            <a:pPr>
              <a:lnSpc>
                <a:spcPct val="80000"/>
              </a:lnSpc>
            </a:pPr>
            <a:endParaRPr lang="cs-CZ" altLang="cs-CZ" sz="160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5F925FE-D386-41B0-B9A5-7F77930B8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483174C-323A-4C11-BEEE-F780051B6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57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099D3BC-1B8C-4120-9E88-867BEB133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/>
              <a:t>Geometry of acetabulum and femur</a:t>
            </a:r>
            <a:endParaRPr lang="en-US" altLang="cs-CZ" sz="4000"/>
          </a:p>
        </p:txBody>
      </p:sp>
      <p:pic>
        <p:nvPicPr>
          <p:cNvPr id="6147" name="Picture 6" descr="img041b">
            <a:extLst>
              <a:ext uri="{FF2B5EF4-FFF2-40B4-BE49-F238E27FC236}">
                <a16:creationId xmlns:a16="http://schemas.microsoft.com/office/drawing/2014/main" id="{9BF9CA35-224C-4118-B9FD-D4DD6B2DD41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5788" y="1600200"/>
            <a:ext cx="2890837" cy="4525963"/>
          </a:xfrm>
        </p:spPr>
      </p:pic>
      <p:pic>
        <p:nvPicPr>
          <p:cNvPr id="6148" name="Picture 8" descr="img041b">
            <a:extLst>
              <a:ext uri="{FF2B5EF4-FFF2-40B4-BE49-F238E27FC236}">
                <a16:creationId xmlns:a16="http://schemas.microsoft.com/office/drawing/2014/main" id="{0F0AE65D-A84D-4B6A-B6C0-96E4A70F2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671888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0B7B99-2284-4FE0-835D-804DD4B2D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570284A7-7C2D-40E3-BE20-ED1B68F207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>
            <a:extLst>
              <a:ext uri="{FF2B5EF4-FFF2-40B4-BE49-F238E27FC236}">
                <a16:creationId xmlns:a16="http://schemas.microsoft.com/office/drawing/2014/main" id="{AC0E9C6E-D6A4-4D1D-A3DE-D3D6A2007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/>
              <a:t>Distal femoral fractures</a:t>
            </a:r>
            <a:endParaRPr lang="cs-CZ" altLang="cs-CZ" b="1"/>
          </a:p>
        </p:txBody>
      </p:sp>
      <p:sp>
        <p:nvSpPr>
          <p:cNvPr id="44035" name="Zástupný symbol pro obsah 2">
            <a:extLst>
              <a:ext uri="{FF2B5EF4-FFF2-40B4-BE49-F238E27FC236}">
                <a16:creationId xmlns:a16="http://schemas.microsoft.com/office/drawing/2014/main" id="{4AD787F6-219C-4275-8EA0-60EEA88B30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/>
              <a:t>about 7% of all femur </a:t>
            </a:r>
            <a:r>
              <a:rPr lang="cs-CZ" altLang="cs-CZ"/>
              <a:t>f</a:t>
            </a:r>
            <a:r>
              <a:rPr lang="en-US" altLang="cs-CZ"/>
              <a:t>ractures.</a:t>
            </a:r>
          </a:p>
          <a:p>
            <a:r>
              <a:rPr lang="en-US" altLang="cs-CZ"/>
              <a:t>If hip fractures are excluded, one-third of femur fractures involve the distal portion.</a:t>
            </a:r>
          </a:p>
          <a:p>
            <a:r>
              <a:rPr lang="en-US" altLang="cs-CZ"/>
              <a:t>high incidence in </a:t>
            </a:r>
            <a:r>
              <a:rPr lang="en-US" altLang="cs-CZ" b="1"/>
              <a:t>young adults </a:t>
            </a:r>
            <a:r>
              <a:rPr lang="en-US" altLang="cs-CZ"/>
              <a:t>from high-energy trauma, in the </a:t>
            </a:r>
            <a:r>
              <a:rPr lang="en-US" altLang="cs-CZ" b="1"/>
              <a:t>elderly </a:t>
            </a:r>
            <a:r>
              <a:rPr lang="en-US" altLang="cs-CZ"/>
              <a:t>from minor falls.</a:t>
            </a:r>
          </a:p>
          <a:p>
            <a:r>
              <a:rPr lang="en-US" altLang="cs-CZ"/>
              <a:t>In</a:t>
            </a:r>
            <a:r>
              <a:rPr lang="cs-CZ" altLang="cs-CZ"/>
              <a:t> </a:t>
            </a:r>
            <a:r>
              <a:rPr lang="en-US" altLang="cs-CZ"/>
              <a:t>5% to 10%</a:t>
            </a:r>
            <a:r>
              <a:rPr lang="cs-CZ" altLang="cs-CZ"/>
              <a:t> - </a:t>
            </a:r>
            <a:r>
              <a:rPr lang="en-US" altLang="cs-CZ"/>
              <a:t>Open fractures </a:t>
            </a:r>
          </a:p>
          <a:p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9D33BA5-2BB9-4619-BECF-4F345815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D3DBC60-F7A1-4B55-B71B-DDA38D12EB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9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1ED635AA-3AFE-47FA-8A42-CDD091BA4D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Distal femoral fracture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4EDB16A1-413B-4EC1-86A4-5DB4A482CE89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Associated with osteoporosis </a:t>
            </a:r>
          </a:p>
          <a:p>
            <a:pPr eaLnBrk="1" hangingPunct="1"/>
            <a:r>
              <a:rPr lang="cs-CZ" altLang="cs-CZ"/>
              <a:t>Dislocation  - dorsal angulation – m.triceps surae </a:t>
            </a:r>
          </a:p>
          <a:p>
            <a:pPr eaLnBrk="1" hangingPunct="1"/>
            <a:r>
              <a:rPr lang="cs-CZ" altLang="cs-CZ"/>
              <a:t>Sharp bony spike </a:t>
            </a:r>
          </a:p>
          <a:p>
            <a:pPr eaLnBrk="1" hangingPunct="1"/>
            <a:r>
              <a:rPr lang="cs-CZ" altLang="cs-CZ"/>
              <a:t>Vascular damage 2%</a:t>
            </a:r>
          </a:p>
          <a:p>
            <a:pPr eaLnBrk="1" hangingPunct="1"/>
            <a:endParaRPr lang="cs-CZ" altLang="cs-CZ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F6F7EEF6-6233-475E-86CE-70ACBAC5CD0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38388"/>
            <a:ext cx="4038600" cy="3049587"/>
          </a:xfr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5A10A50-3CD9-4F8A-9FC9-A097ACEA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8F1D6A4-FAC1-4253-AA07-45CECDE8A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4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>
            <a:extLst>
              <a:ext uri="{FF2B5EF4-FFF2-40B4-BE49-F238E27FC236}">
                <a16:creationId xmlns:a16="http://schemas.microsoft.com/office/drawing/2014/main" id="{468F0C05-3910-4592-88C6-8E4E3677BF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Distal femoral fractures</a:t>
            </a:r>
          </a:p>
        </p:txBody>
      </p:sp>
      <p:pic>
        <p:nvPicPr>
          <p:cNvPr id="46083" name="Picture 4" descr="AOD201_13">
            <a:extLst>
              <a:ext uri="{FF2B5EF4-FFF2-40B4-BE49-F238E27FC236}">
                <a16:creationId xmlns:a16="http://schemas.microsoft.com/office/drawing/2014/main" id="{8C39852B-2226-4B94-BEAF-BD17464099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1"/>
          <a:stretch>
            <a:fillRect/>
          </a:stretch>
        </p:blipFill>
        <p:spPr>
          <a:xfrm>
            <a:off x="1187450" y="1628775"/>
            <a:ext cx="6789738" cy="1674813"/>
          </a:xfrm>
        </p:spPr>
      </p:pic>
      <p:pic>
        <p:nvPicPr>
          <p:cNvPr id="46084" name="Picture 4" descr="AOD201_14">
            <a:extLst>
              <a:ext uri="{FF2B5EF4-FFF2-40B4-BE49-F238E27FC236}">
                <a16:creationId xmlns:a16="http://schemas.microsoft.com/office/drawing/2014/main" id="{19B36840-3E6D-4CA8-9465-71382B848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18"/>
          <a:stretch>
            <a:fillRect/>
          </a:stretch>
        </p:blipFill>
        <p:spPr bwMode="auto">
          <a:xfrm>
            <a:off x="1187450" y="3284538"/>
            <a:ext cx="678973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AOD201_15">
            <a:extLst>
              <a:ext uri="{FF2B5EF4-FFF2-40B4-BE49-F238E27FC236}">
                <a16:creationId xmlns:a16="http://schemas.microsoft.com/office/drawing/2014/main" id="{AB43FEB2-FE21-4502-8847-53003BC2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91"/>
          <a:stretch>
            <a:fillRect/>
          </a:stretch>
        </p:blipFill>
        <p:spPr bwMode="auto">
          <a:xfrm>
            <a:off x="1187450" y="4868863"/>
            <a:ext cx="6789738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737EBC-BA23-4EF3-B5FE-075D53F1D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8FEFEDD-CBDE-4AC4-B46F-B9339876FE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>
            <a:extLst>
              <a:ext uri="{FF2B5EF4-FFF2-40B4-BE49-F238E27FC236}">
                <a16:creationId xmlns:a16="http://schemas.microsoft.com/office/drawing/2014/main" id="{CECFDC6B-E13C-4525-B6B8-9ADF2B4C84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Examine</a:t>
            </a:r>
          </a:p>
        </p:txBody>
      </p:sp>
      <p:sp>
        <p:nvSpPr>
          <p:cNvPr id="47107" name="Zástupný symbol pro obsah 2">
            <a:extLst>
              <a:ext uri="{FF2B5EF4-FFF2-40B4-BE49-F238E27FC236}">
                <a16:creationId xmlns:a16="http://schemas.microsoft.com/office/drawing/2014/main" id="{DEEED2F6-125D-4161-9740-C76DBB9C51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Clin. – neurovascular status, skin and soft tissues</a:t>
            </a:r>
          </a:p>
          <a:p>
            <a:r>
              <a:rPr lang="cs-CZ" altLang="cs-CZ"/>
              <a:t>X – ray</a:t>
            </a:r>
          </a:p>
          <a:p>
            <a:r>
              <a:rPr lang="cs-CZ" altLang="cs-CZ"/>
              <a:t>CT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B912C0-52F4-4A28-8C83-94696A4CF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BBA59F6-B33E-4C25-85C3-8E3C7F9E5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5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>
            <a:extLst>
              <a:ext uri="{FF2B5EF4-FFF2-40B4-BE49-F238E27FC236}">
                <a16:creationId xmlns:a16="http://schemas.microsoft.com/office/drawing/2014/main" id="{A39652BF-7E90-4559-8346-16CFCEC1DE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Nonoperative treatment</a:t>
            </a:r>
          </a:p>
        </p:txBody>
      </p:sp>
      <p:sp>
        <p:nvSpPr>
          <p:cNvPr id="48131" name="Zástupný symbol pro obsah 2">
            <a:extLst>
              <a:ext uri="{FF2B5EF4-FFF2-40B4-BE49-F238E27FC236}">
                <a16:creationId xmlns:a16="http://schemas.microsoft.com/office/drawing/2014/main" id="{66EBE841-16D2-4A1C-A3FF-05792F17B23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/>
              <a:t>rarely</a:t>
            </a:r>
          </a:p>
          <a:p>
            <a:r>
              <a:rPr lang="en-US" altLang="cs-CZ" b="1"/>
              <a:t>nondisplaced</a:t>
            </a:r>
            <a:r>
              <a:rPr lang="en-US" altLang="cs-CZ"/>
              <a:t> or incomplete fractures, impacted stable fractures in elderly patients</a:t>
            </a:r>
            <a:r>
              <a:rPr lang="cs-CZ" altLang="cs-CZ"/>
              <a:t> – fixation</a:t>
            </a:r>
          </a:p>
          <a:p>
            <a:r>
              <a:rPr lang="cs-CZ" altLang="cs-CZ" b="1"/>
              <a:t>displaced</a:t>
            </a:r>
            <a:r>
              <a:rPr lang="cs-CZ" altLang="cs-CZ"/>
              <a:t> - </a:t>
            </a:r>
            <a:r>
              <a:rPr lang="en-US" altLang="cs-CZ"/>
              <a:t>6- to 12-week period of skeletal traction followed by bracing</a:t>
            </a:r>
            <a:r>
              <a:rPr lang="cs-CZ" altLang="cs-CZ"/>
              <a:t> – risk </a:t>
            </a:r>
          </a:p>
          <a:p>
            <a:pPr>
              <a:buFontTx/>
              <a:buNone/>
            </a:pPr>
            <a:r>
              <a:rPr lang="cs-CZ" altLang="cs-CZ"/>
              <a:t>   of </a:t>
            </a:r>
            <a:r>
              <a:rPr lang="en-US" altLang="cs-CZ"/>
              <a:t>varus and internal rotation </a:t>
            </a:r>
            <a:r>
              <a:rPr lang="en-US" altLang="cs-CZ" b="1"/>
              <a:t>deformity, knee stiffness</a:t>
            </a:r>
            <a:r>
              <a:rPr lang="cs-CZ" altLang="cs-CZ" b="1"/>
              <a:t>, long bed rest</a:t>
            </a:r>
          </a:p>
          <a:p>
            <a:pPr>
              <a:buFontTx/>
              <a:buNone/>
            </a:pPr>
            <a:endParaRPr lang="cs-CZ" altLang="cs-CZ" b="1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2B54A78-0266-4EC2-A9A4-6096F0F84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0C05661-0104-43FF-83A6-7FDC0E5046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8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Nadpis 1">
            <a:extLst>
              <a:ext uri="{FF2B5EF4-FFF2-40B4-BE49-F238E27FC236}">
                <a16:creationId xmlns:a16="http://schemas.microsoft.com/office/drawing/2014/main" id="{586CB4DA-A5E1-4573-915C-152E9C614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Operative treatment</a:t>
            </a:r>
          </a:p>
        </p:txBody>
      </p:sp>
      <p:sp>
        <p:nvSpPr>
          <p:cNvPr id="49155" name="Zástupný symbol pro obsah 2">
            <a:extLst>
              <a:ext uri="{FF2B5EF4-FFF2-40B4-BE49-F238E27FC236}">
                <a16:creationId xmlns:a16="http://schemas.microsoft.com/office/drawing/2014/main" id="{4C32A3FD-E34B-439F-A4AB-4ED3DDD0D1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/>
              <a:t>Screws</a:t>
            </a:r>
          </a:p>
          <a:p>
            <a:r>
              <a:rPr lang="cs-CZ" altLang="cs-CZ"/>
              <a:t>DCS plate</a:t>
            </a:r>
          </a:p>
          <a:p>
            <a:r>
              <a:rPr lang="cs-CZ" altLang="cs-CZ"/>
              <a:t>Distal femoral nail</a:t>
            </a:r>
          </a:p>
          <a:p>
            <a:r>
              <a:rPr lang="cs-CZ" altLang="cs-CZ"/>
              <a:t>LCP – LISS</a:t>
            </a:r>
          </a:p>
          <a:p>
            <a:r>
              <a:rPr lang="cs-CZ" altLang="cs-CZ"/>
              <a:t>External fixation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321AA2D-3268-4DAB-BD41-3625610C8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4C757D4-B890-4409-80BA-97AFC69F89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03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92B92D2A-667F-4A34-B135-E6B5CA2294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Osteosyntesis LCP LISS </a:t>
            </a:r>
          </a:p>
        </p:txBody>
      </p:sp>
      <p:pic>
        <p:nvPicPr>
          <p:cNvPr id="50179" name="Picture 6" descr="a1">
            <a:extLst>
              <a:ext uri="{FF2B5EF4-FFF2-40B4-BE49-F238E27FC236}">
                <a16:creationId xmlns:a16="http://schemas.microsoft.com/office/drawing/2014/main" id="{D1B9CAFC-9D3E-4DC7-BBAA-0611F20E975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7138" y="1600200"/>
            <a:ext cx="2497137" cy="4525963"/>
          </a:xfrm>
        </p:spPr>
      </p:pic>
      <p:pic>
        <p:nvPicPr>
          <p:cNvPr id="50180" name="Picture 7" descr="b1">
            <a:extLst>
              <a:ext uri="{FF2B5EF4-FFF2-40B4-BE49-F238E27FC236}">
                <a16:creationId xmlns:a16="http://schemas.microsoft.com/office/drawing/2014/main" id="{D3BA22D6-4D40-497D-BD89-3344EEE5B2F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80025" y="1600200"/>
            <a:ext cx="2773363" cy="4525963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09730752-1517-434D-B2B4-2A11D1B6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AFBB411-4398-4CA4-B32E-8BB47C2A4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Nadpis 5">
            <a:extLst>
              <a:ext uri="{FF2B5EF4-FFF2-40B4-BE49-F238E27FC236}">
                <a16:creationId xmlns:a16="http://schemas.microsoft.com/office/drawing/2014/main" id="{B23AF348-3FBC-4ADD-B7B8-392BBEBB4A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/>
              <a:t>Retrograde nailing – </a:t>
            </a:r>
            <a:r>
              <a:rPr lang="cs-CZ" altLang="cs-CZ" sz="3600" b="1"/>
              <a:t>O</a:t>
            </a:r>
            <a:r>
              <a:rPr lang="cs-CZ" altLang="cs-CZ" sz="3600"/>
              <a:t>pen </a:t>
            </a:r>
            <a:r>
              <a:rPr lang="cs-CZ" altLang="cs-CZ" sz="3600" b="1"/>
              <a:t>R</a:t>
            </a:r>
            <a:r>
              <a:rPr lang="cs-CZ" altLang="cs-CZ" sz="3600"/>
              <a:t>eduction </a:t>
            </a:r>
            <a:r>
              <a:rPr lang="cs-CZ" altLang="cs-CZ" sz="3600" b="1"/>
              <a:t>I</a:t>
            </a:r>
            <a:r>
              <a:rPr lang="cs-CZ" altLang="cs-CZ" sz="3600"/>
              <a:t>nternal </a:t>
            </a:r>
            <a:r>
              <a:rPr lang="cs-CZ" altLang="cs-CZ" sz="3600" b="1"/>
              <a:t>F</a:t>
            </a:r>
            <a:r>
              <a:rPr lang="cs-CZ" altLang="cs-CZ" sz="3600"/>
              <a:t>ixation /ORIF/</a:t>
            </a:r>
            <a:endParaRPr lang="en-US" altLang="cs-CZ" sz="3600"/>
          </a:p>
        </p:txBody>
      </p:sp>
      <p:pic>
        <p:nvPicPr>
          <p:cNvPr id="51203" name="Zástupný symbol pro obsah 4">
            <a:extLst>
              <a:ext uri="{FF2B5EF4-FFF2-40B4-BE49-F238E27FC236}">
                <a16:creationId xmlns:a16="http://schemas.microsoft.com/office/drawing/2014/main" id="{3F0558BA-8556-4501-BCFA-5BC9D7CDBC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4" r="24384"/>
          <a:stretch>
            <a:fillRect/>
          </a:stretch>
        </p:blipFill>
        <p:spPr>
          <a:xfrm>
            <a:off x="493713" y="2143125"/>
            <a:ext cx="1863725" cy="3714750"/>
          </a:xfrm>
        </p:spPr>
      </p:pic>
      <p:pic>
        <p:nvPicPr>
          <p:cNvPr id="51204" name="Zástupný symbol pro obsah 5">
            <a:extLst>
              <a:ext uri="{FF2B5EF4-FFF2-40B4-BE49-F238E27FC236}">
                <a16:creationId xmlns:a16="http://schemas.microsoft.com/office/drawing/2014/main" id="{B5200BCE-6BD3-4242-BBE2-4993AAA3B5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4" r="21204"/>
          <a:stretch>
            <a:fillRect/>
          </a:stretch>
        </p:blipFill>
        <p:spPr>
          <a:xfrm>
            <a:off x="2500313" y="2143125"/>
            <a:ext cx="1858962" cy="3786188"/>
          </a:xfrm>
        </p:spPr>
      </p:pic>
      <p:pic>
        <p:nvPicPr>
          <p:cNvPr id="51205" name="Zástupný symbol pro obsah 4">
            <a:extLst>
              <a:ext uri="{FF2B5EF4-FFF2-40B4-BE49-F238E27FC236}">
                <a16:creationId xmlns:a16="http://schemas.microsoft.com/office/drawing/2014/main" id="{F7D19BAF-5F9B-4844-83D0-272B4F252F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r="23352"/>
          <a:stretch>
            <a:fillRect/>
          </a:stretch>
        </p:blipFill>
        <p:spPr bwMode="auto">
          <a:xfrm>
            <a:off x="4572000" y="1928813"/>
            <a:ext cx="201295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Zástupný symbol pro obsah 5">
            <a:extLst>
              <a:ext uri="{FF2B5EF4-FFF2-40B4-BE49-F238E27FC236}">
                <a16:creationId xmlns:a16="http://schemas.microsoft.com/office/drawing/2014/main" id="{46B32E0B-BF4D-4312-919C-3E0C019BF8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8659"/>
          <a:stretch>
            <a:fillRect/>
          </a:stretch>
        </p:blipFill>
        <p:spPr bwMode="auto">
          <a:xfrm>
            <a:off x="6715125" y="1928813"/>
            <a:ext cx="2020888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D426298-8DC9-4209-9FE3-D1814D9FA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77BB98C-4FB2-438F-B4B7-5D8E03CA6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6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dpis 7">
            <a:extLst>
              <a:ext uri="{FF2B5EF4-FFF2-40B4-BE49-F238E27FC236}">
                <a16:creationId xmlns:a16="http://schemas.microsoft.com/office/drawing/2014/main" id="{CFB6C74E-180B-4DC6-ACB6-9300FD1DD0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DFN – periprostetic fr., after 6m</a:t>
            </a:r>
          </a:p>
        </p:txBody>
      </p:sp>
      <p:pic>
        <p:nvPicPr>
          <p:cNvPr id="52227" name="Picture 5" descr="1">
            <a:extLst>
              <a:ext uri="{FF2B5EF4-FFF2-40B4-BE49-F238E27FC236}">
                <a16:creationId xmlns:a16="http://schemas.microsoft.com/office/drawing/2014/main" id="{3ABF3BE6-1584-4552-8170-3BBD6105FA4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1" t="23921" r="28284" b="6520"/>
          <a:stretch>
            <a:fillRect/>
          </a:stretch>
        </p:blipFill>
        <p:spPr>
          <a:xfrm>
            <a:off x="395288" y="1484313"/>
            <a:ext cx="2087562" cy="3517900"/>
          </a:xfrm>
        </p:spPr>
      </p:pic>
      <p:pic>
        <p:nvPicPr>
          <p:cNvPr id="52228" name="Picture 6" descr="2">
            <a:extLst>
              <a:ext uri="{FF2B5EF4-FFF2-40B4-BE49-F238E27FC236}">
                <a16:creationId xmlns:a16="http://schemas.microsoft.com/office/drawing/2014/main" id="{50853AAA-95BA-453C-832A-F9B2AA342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1" t="25241" r="31018" b="1166"/>
          <a:stretch>
            <a:fillRect/>
          </a:stretch>
        </p:blipFill>
        <p:spPr bwMode="auto">
          <a:xfrm>
            <a:off x="2555875" y="1628775"/>
            <a:ext cx="17526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 descr="0207d">
            <a:extLst>
              <a:ext uri="{FF2B5EF4-FFF2-40B4-BE49-F238E27FC236}">
                <a16:creationId xmlns:a16="http://schemas.microsoft.com/office/drawing/2014/main" id="{CBBCE964-BD7E-4606-933E-88288BDF1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1" r="25726"/>
          <a:stretch>
            <a:fillRect/>
          </a:stretch>
        </p:blipFill>
        <p:spPr bwMode="auto">
          <a:xfrm>
            <a:off x="4500563" y="1628775"/>
            <a:ext cx="2160587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 descr="0207c">
            <a:extLst>
              <a:ext uri="{FF2B5EF4-FFF2-40B4-BE49-F238E27FC236}">
                <a16:creationId xmlns:a16="http://schemas.microsoft.com/office/drawing/2014/main" id="{05C4D87F-EF87-49FF-9C50-52DF99175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5" t="15955" r="20280" b="3218"/>
          <a:stretch>
            <a:fillRect/>
          </a:stretch>
        </p:blipFill>
        <p:spPr bwMode="auto">
          <a:xfrm>
            <a:off x="6659563" y="1628775"/>
            <a:ext cx="2160587" cy="474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DEF5EE1-07FB-4769-9168-F1AD67D12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FF008FA-C924-4F65-869A-8717A22D49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0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Nadpis 3">
            <a:extLst>
              <a:ext uri="{FF2B5EF4-FFF2-40B4-BE49-F238E27FC236}">
                <a16:creationId xmlns:a16="http://schemas.microsoft.com/office/drawing/2014/main" id="{B0A37817-8AE6-4214-9F45-0AACF4072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Open fracture of distal femur, external fixation</a:t>
            </a:r>
            <a:endParaRPr lang="en-US" altLang="cs-CZ"/>
          </a:p>
        </p:txBody>
      </p:sp>
      <p:pic>
        <p:nvPicPr>
          <p:cNvPr id="53251" name="Zástupný symbol pro obsah 4">
            <a:extLst>
              <a:ext uri="{FF2B5EF4-FFF2-40B4-BE49-F238E27FC236}">
                <a16:creationId xmlns:a16="http://schemas.microsoft.com/office/drawing/2014/main" id="{E1D5762D-D528-4521-A25F-DAF02688D2A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788" y="2349500"/>
            <a:ext cx="4035425" cy="3027363"/>
          </a:xfrm>
        </p:spPr>
      </p:pic>
      <p:pic>
        <p:nvPicPr>
          <p:cNvPr id="53252" name="Zástupný symbol pro obsah 5">
            <a:extLst>
              <a:ext uri="{FF2B5EF4-FFF2-40B4-BE49-F238E27FC236}">
                <a16:creationId xmlns:a16="http://schemas.microsoft.com/office/drawing/2014/main" id="{AF799A56-8136-42FB-A977-810A6CCCE93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9788" y="2349500"/>
            <a:ext cx="4035425" cy="3027363"/>
          </a:xfr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4731825-7291-4760-8E71-A82F12CE7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ED057FB-8956-4AE0-80C4-B32DA57457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23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E507E051-4A74-4E7A-842C-AF99C92E75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/>
              <a:t>Luxatio femoris – hip dislocation</a:t>
            </a:r>
            <a:endParaRPr lang="en-US" altLang="cs-CZ" sz="3600" b="1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A0013B1-EEA6-4CEA-A4E8-57425D972F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Mechanism</a:t>
            </a:r>
            <a:r>
              <a:rPr lang="cs-CZ" altLang="cs-CZ" sz="2000"/>
              <a:t> – high energy trauma, extensive indirect force – car accidents /dash board injury/, falls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</a:pPr>
            <a:r>
              <a:rPr lang="cs-CZ" altLang="cs-CZ" sz="2000"/>
              <a:t>Very often with </a:t>
            </a:r>
            <a:r>
              <a:rPr lang="cs-CZ" altLang="cs-CZ" sz="2000" b="1"/>
              <a:t>fracture of acetabulum or femur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Dg</a:t>
            </a:r>
            <a:r>
              <a:rPr lang="cs-CZ" altLang="cs-CZ" sz="2000"/>
              <a:t> – intense pain, springy resistance, limb possition depending on luxation type,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  x-ray – both hips, beware undisplaced femoral neck fr., CT. </a:t>
            </a:r>
          </a:p>
          <a:p>
            <a:pPr eaLnBrk="1" hangingPunct="1">
              <a:lnSpc>
                <a:spcPct val="90000"/>
              </a:lnSpc>
            </a:pPr>
            <a:endParaRPr lang="cs-CZ" altLang="cs-CZ" sz="2000" b="1"/>
          </a:p>
          <a:p>
            <a:pPr eaLnBrk="1" hangingPunct="1">
              <a:lnSpc>
                <a:spcPct val="90000"/>
              </a:lnSpc>
            </a:pPr>
            <a:r>
              <a:rPr lang="cs-CZ" altLang="cs-CZ" sz="2000" b="1"/>
              <a:t>Risks</a:t>
            </a:r>
            <a:r>
              <a:rPr lang="cs-CZ" altLang="cs-CZ" sz="200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- posterior dislocation - n.ischiadicus,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- anterior dislocation - n.femoralis and a.femoralis.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sz="2000"/>
              <a:t>  - </a:t>
            </a:r>
            <a:r>
              <a:rPr lang="cs-CZ" altLang="cs-CZ" sz="2000" u="sng"/>
              <a:t>all cases</a:t>
            </a:r>
            <a:r>
              <a:rPr lang="cs-CZ" altLang="cs-CZ" sz="2000"/>
              <a:t> – vitality of femoral head /avascular necrosis – 20%, after 12hours of dislocation – above 50%/</a:t>
            </a:r>
            <a:endParaRPr lang="en-US" altLang="cs-CZ" sz="200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21A240D-929B-49CF-9E9F-C79C2B7ED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1E5C61E5-CBD0-4826-99FF-2F55BFFFAE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046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ázek 1">
            <a:extLst>
              <a:ext uri="{FF2B5EF4-FFF2-40B4-BE49-F238E27FC236}">
                <a16:creationId xmlns:a16="http://schemas.microsoft.com/office/drawing/2014/main" id="{4E1009BF-3082-42BA-BDF6-6088B10D72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3477" r="38939" b="9271"/>
          <a:stretch>
            <a:fillRect/>
          </a:stretch>
        </p:blipFill>
        <p:spPr bwMode="auto">
          <a:xfrm>
            <a:off x="2428875" y="1643063"/>
            <a:ext cx="201295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Obrázek 3">
            <a:extLst>
              <a:ext uri="{FF2B5EF4-FFF2-40B4-BE49-F238E27FC236}">
                <a16:creationId xmlns:a16="http://schemas.microsoft.com/office/drawing/2014/main" id="{C601F225-9A99-4747-AFE9-D59DB0D74D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r="31985" b="18542"/>
          <a:stretch>
            <a:fillRect/>
          </a:stretch>
        </p:blipFill>
        <p:spPr bwMode="auto">
          <a:xfrm>
            <a:off x="142875" y="1643063"/>
            <a:ext cx="2120900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Obrázek 20">
            <a:extLst>
              <a:ext uri="{FF2B5EF4-FFF2-40B4-BE49-F238E27FC236}">
                <a16:creationId xmlns:a16="http://schemas.microsoft.com/office/drawing/2014/main" id="{F82A4BE1-E90F-40A7-9ADC-D40E14959B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t="2216" r="18823"/>
          <a:stretch>
            <a:fillRect/>
          </a:stretch>
        </p:blipFill>
        <p:spPr bwMode="auto">
          <a:xfrm rot="10799991" flipH="1">
            <a:off x="4572000" y="500063"/>
            <a:ext cx="2143125" cy="31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Obrázek 21">
            <a:extLst>
              <a:ext uri="{FF2B5EF4-FFF2-40B4-BE49-F238E27FC236}">
                <a16:creationId xmlns:a16="http://schemas.microsoft.com/office/drawing/2014/main" id="{7F5429D8-9C0D-4E94-93B6-E7705FBEE4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9" r="18823"/>
          <a:stretch>
            <a:fillRect/>
          </a:stretch>
        </p:blipFill>
        <p:spPr bwMode="auto">
          <a:xfrm>
            <a:off x="7000875" y="500063"/>
            <a:ext cx="1630363" cy="307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02A5C10F-38CD-4AA7-A912-76D04F1F67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 l="12180" r="15502"/>
          <a:stretch>
            <a:fillRect/>
          </a:stretch>
        </p:blipFill>
        <p:spPr>
          <a:xfrm rot="10800000" flipH="1">
            <a:off x="4714876" y="3714752"/>
            <a:ext cx="1810166" cy="300037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54279" name="Obrázek 23">
            <a:extLst>
              <a:ext uri="{FF2B5EF4-FFF2-40B4-BE49-F238E27FC236}">
                <a16:creationId xmlns:a16="http://schemas.microsoft.com/office/drawing/2014/main" id="{588FF521-335A-4968-96F7-1FACE3C216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1" r="9966"/>
          <a:stretch>
            <a:fillRect/>
          </a:stretch>
        </p:blipFill>
        <p:spPr bwMode="auto">
          <a:xfrm rot="10799991" flipH="1">
            <a:off x="6929438" y="3786188"/>
            <a:ext cx="17145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73B401F-833B-4A3F-9755-4643650F7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A397ABE-3733-4E8C-A9E1-3C45EC0ED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9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3">
            <a:extLst>
              <a:ext uri="{FF2B5EF4-FFF2-40B4-BE49-F238E27FC236}">
                <a16:creationId xmlns:a16="http://schemas.microsoft.com/office/drawing/2014/main" id="{7B5F577A-E0DD-4FE3-8B5D-5E218F9824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229600" cy="1143000"/>
          </a:xfrm>
        </p:spPr>
        <p:txBody>
          <a:bodyPr/>
          <a:lstStyle/>
          <a:p>
            <a:br>
              <a:rPr lang="cs-CZ" altLang="cs-CZ"/>
            </a:br>
            <a:r>
              <a:rPr lang="cs-CZ" altLang="cs-CZ"/>
              <a:t>Distal femoral fracture </a:t>
            </a:r>
            <a:r>
              <a:rPr lang="en-US" altLang="cs-CZ"/>
              <a:t>Associated Vascular Injury</a:t>
            </a:r>
            <a:br>
              <a:rPr lang="en-US" altLang="cs-CZ"/>
            </a:br>
            <a:endParaRPr lang="cs-CZ" altLang="cs-CZ"/>
          </a:p>
        </p:txBody>
      </p:sp>
      <p:sp>
        <p:nvSpPr>
          <p:cNvPr id="56323" name="Zástupný symbol pro obsah 4">
            <a:extLst>
              <a:ext uri="{FF2B5EF4-FFF2-40B4-BE49-F238E27FC236}">
                <a16:creationId xmlns:a16="http://schemas.microsoft.com/office/drawing/2014/main" id="{3D7CB4EB-C52E-4A4E-808A-C110D3F8E9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400"/>
              <a:t>The incidence </a:t>
            </a:r>
            <a:r>
              <a:rPr lang="en-US" altLang="cs-CZ" sz="2400" b="1"/>
              <a:t>about 2%.</a:t>
            </a:r>
          </a:p>
          <a:p>
            <a:r>
              <a:rPr lang="en-US" altLang="cs-CZ" sz="2400"/>
              <a:t>If </a:t>
            </a:r>
            <a:r>
              <a:rPr lang="en-US" altLang="cs-CZ" sz="2400" b="1"/>
              <a:t>arterial reconstruction </a:t>
            </a:r>
            <a:r>
              <a:rPr lang="en-US" altLang="cs-CZ" sz="2400"/>
              <a:t>is necessary, it should be done </a:t>
            </a:r>
            <a:r>
              <a:rPr lang="en-US" altLang="cs-CZ" sz="2400" b="1"/>
              <a:t>before definitive skeletal stabilization</a:t>
            </a:r>
            <a:r>
              <a:rPr lang="en-US" altLang="cs-CZ" sz="2400"/>
              <a:t>.</a:t>
            </a:r>
          </a:p>
          <a:p>
            <a:r>
              <a:rPr lang="en-US" altLang="cs-CZ" sz="2400"/>
              <a:t>Reduction of the fracture and temporary fixation with an </a:t>
            </a:r>
            <a:r>
              <a:rPr lang="en-US" altLang="cs-CZ" sz="2400" b="1" u="sng"/>
              <a:t>external fixator or femoral distractor before vascular repair </a:t>
            </a:r>
            <a:r>
              <a:rPr lang="en-US" altLang="cs-CZ" sz="2400"/>
              <a:t>should be considered.</a:t>
            </a:r>
          </a:p>
          <a:p>
            <a:r>
              <a:rPr lang="en-US" altLang="cs-CZ" sz="2400" b="1" u="sng"/>
              <a:t>Definitive fracture management can proceed after the vascular </a:t>
            </a:r>
            <a:r>
              <a:rPr lang="en-US" altLang="cs-CZ" sz="2400"/>
              <a:t>procedure if the patients condition allows.</a:t>
            </a:r>
          </a:p>
          <a:p>
            <a:r>
              <a:rPr lang="en-US" altLang="cs-CZ" sz="2400" b="1" u="sng"/>
              <a:t>Fasciotomy</a:t>
            </a:r>
            <a:r>
              <a:rPr lang="en-US" altLang="cs-CZ" sz="2400"/>
              <a:t> of the lower leg should be performed </a:t>
            </a:r>
            <a:r>
              <a:rPr lang="en-US" altLang="cs-CZ" sz="2400" b="1" u="sng"/>
              <a:t>in all cases.</a:t>
            </a:r>
          </a:p>
          <a:p>
            <a:endParaRPr lang="cs-CZ" alt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796C5667-D2FF-456D-8B37-F0C0EBDB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23140881-73D6-4ED9-BF63-36E880AC16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75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5DBDE5B-D422-4246-9473-C7E377D9D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Patellar fractures</a:t>
            </a: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E36002C2-4B9A-4334-9585-0A2CAC44A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2624138"/>
            <a:ext cx="56769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F2E351A-89F6-4F27-B1FB-5CABCA75A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BD5EA3-8D03-41D8-8B32-772EE4BA0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14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2">
            <a:extLst>
              <a:ext uri="{FF2B5EF4-FFF2-40B4-BE49-F238E27FC236}">
                <a16:creationId xmlns:a16="http://schemas.microsoft.com/office/drawing/2014/main" id="{F9887489-61C1-4C46-B4FE-97ECD57E5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Mechanism of injury</a:t>
            </a:r>
          </a:p>
        </p:txBody>
      </p:sp>
      <p:sp>
        <p:nvSpPr>
          <p:cNvPr id="58371" name="Zástupný symbol pro obsah 3">
            <a:extLst>
              <a:ext uri="{FF2B5EF4-FFF2-40B4-BE49-F238E27FC236}">
                <a16:creationId xmlns:a16="http://schemas.microsoft.com/office/drawing/2014/main" id="{74C7B209-65E6-45AA-B010-E4415FB7B1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b="1"/>
              <a:t>Direct: Displacement is typically minimal </a:t>
            </a:r>
            <a:r>
              <a:rPr lang="cs-CZ" altLang="cs-CZ" sz="2000" b="1"/>
              <a:t> </a:t>
            </a:r>
            <a:r>
              <a:rPr lang="cs-CZ" altLang="cs-CZ" sz="2000"/>
              <a:t>- </a:t>
            </a:r>
            <a:r>
              <a:rPr lang="en-US" altLang="cs-CZ" sz="2000"/>
              <a:t>preservation of the medial and lateral retinacular expansions. Abrasions or open injuries are common. Active knee extension may be preserved.</a:t>
            </a:r>
          </a:p>
          <a:p>
            <a:endParaRPr lang="cs-CZ" altLang="cs-CZ" sz="2000" b="1"/>
          </a:p>
          <a:p>
            <a:r>
              <a:rPr lang="en-US" altLang="cs-CZ" sz="2000" b="1"/>
              <a:t>Indirect (most common)</a:t>
            </a:r>
            <a:r>
              <a:rPr lang="en-US" altLang="cs-CZ" sz="2000"/>
              <a:t>: This is secondary to forcible quadriceps contraction while the knee is in a </a:t>
            </a:r>
            <a:r>
              <a:rPr lang="en-US" altLang="cs-CZ" sz="2000" b="1"/>
              <a:t>semiflexed position </a:t>
            </a:r>
            <a:r>
              <a:rPr lang="en-US" altLang="cs-CZ" sz="2000"/>
              <a:t>The degree of </a:t>
            </a:r>
            <a:r>
              <a:rPr lang="en-US" altLang="cs-CZ" sz="2000" b="1"/>
              <a:t>displacement</a:t>
            </a:r>
            <a:r>
              <a:rPr lang="en-US" altLang="cs-CZ" sz="2000"/>
              <a:t> of the fragments suggests the </a:t>
            </a:r>
            <a:r>
              <a:rPr lang="en-US" altLang="cs-CZ" sz="2000" b="1"/>
              <a:t>degree of retinacular disruption</a:t>
            </a:r>
            <a:r>
              <a:rPr lang="en-US" altLang="cs-CZ" sz="2000"/>
              <a:t>. Active knee extension is usually lost.</a:t>
            </a:r>
          </a:p>
          <a:p>
            <a:endParaRPr lang="cs-CZ" altLang="cs-CZ" sz="2000" b="1"/>
          </a:p>
          <a:p>
            <a:r>
              <a:rPr lang="en-US" altLang="cs-CZ" sz="2000" b="1"/>
              <a:t>Combined direct/indirect </a:t>
            </a:r>
            <a:r>
              <a:rPr lang="en-US" altLang="cs-CZ" sz="2000"/>
              <a:t>mechanisms: These may be caused by trauma in which the patient experiences direct and indirect trauma to the knee, such as in a fall from a height.</a:t>
            </a:r>
          </a:p>
          <a:p>
            <a:endParaRPr lang="cs-CZ" alt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EE9448F-81D1-43C7-AB4E-D050A1DE5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D8FE66E-B379-48E3-8F73-7FDCFE4978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1F38D767-269F-40C4-92A9-A14C9BD379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Clinical evaluation  </a:t>
            </a:r>
          </a:p>
        </p:txBody>
      </p:sp>
      <p:sp>
        <p:nvSpPr>
          <p:cNvPr id="59395" name="Zástupný symbol pro obsah 2">
            <a:extLst>
              <a:ext uri="{FF2B5EF4-FFF2-40B4-BE49-F238E27FC236}">
                <a16:creationId xmlns:a16="http://schemas.microsoft.com/office/drawing/2014/main" id="{DFC7F9D2-9EA8-41D6-97B3-6AA5358045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b="1" u="sng"/>
              <a:t>Active knee extension </a:t>
            </a:r>
            <a:r>
              <a:rPr lang="en-US" altLang="cs-CZ" sz="2000"/>
              <a:t>should be evaluated to determine injury to the retinacular expansions. This may be aided by decompression of hemarthrosis or intraarticular lidocaine injection.</a:t>
            </a:r>
            <a:endParaRPr lang="cs-CZ" altLang="cs-CZ" sz="2000"/>
          </a:p>
          <a:p>
            <a:endParaRPr lang="en-US" altLang="cs-CZ" sz="2000"/>
          </a:p>
          <a:p>
            <a:r>
              <a:rPr lang="en-US" altLang="cs-CZ" sz="2000" b="1" u="sng"/>
              <a:t>Associated lower extremity injuries </a:t>
            </a:r>
            <a:r>
              <a:rPr lang="en-US" altLang="cs-CZ" sz="2000"/>
              <a:t>may be present in the setting of high-energy trauma. The physician must carefully evaluate the </a:t>
            </a:r>
            <a:r>
              <a:rPr lang="en-US" altLang="cs-CZ" sz="2000" b="1"/>
              <a:t>ipsilateral hip</a:t>
            </a:r>
            <a:r>
              <a:rPr lang="en-US" altLang="cs-CZ" sz="2000"/>
              <a:t>, femur, tibia, and ankle, with appropriate radiographic evaluation, if indicated.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D9F2EF5C-AB49-421F-9C11-9B176279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EC8FAED-1470-4238-8FBA-0FDE86FF6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9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C84416B8-55D3-4E74-8E47-7D0AC0A88F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Nonoperative treatment</a:t>
            </a:r>
          </a:p>
        </p:txBody>
      </p:sp>
      <p:sp>
        <p:nvSpPr>
          <p:cNvPr id="60419" name="Zástupný symbol pro obsah 2">
            <a:extLst>
              <a:ext uri="{FF2B5EF4-FFF2-40B4-BE49-F238E27FC236}">
                <a16:creationId xmlns:a16="http://schemas.microsoft.com/office/drawing/2014/main" id="{516B0E9C-C4DA-4C4E-929C-798A1CE2CC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b="1" u="sng"/>
              <a:t>N</a:t>
            </a:r>
            <a:r>
              <a:rPr lang="en-US" altLang="cs-CZ" sz="2400" b="1" u="sng"/>
              <a:t>ondisplaced or minimally displaced </a:t>
            </a:r>
            <a:r>
              <a:rPr lang="en-US" altLang="cs-CZ" sz="2400"/>
              <a:t>(2- to 3-mm) fractures with minimal articular disruption (1 to 2 mm). This requires an </a:t>
            </a:r>
            <a:r>
              <a:rPr lang="en-US" altLang="cs-CZ" sz="2400" b="1"/>
              <a:t>intact extensor </a:t>
            </a:r>
            <a:r>
              <a:rPr lang="en-US" altLang="cs-CZ" sz="2400"/>
              <a:t>mechanism.</a:t>
            </a:r>
          </a:p>
          <a:p>
            <a:endParaRPr lang="cs-CZ" altLang="cs-CZ" sz="2400"/>
          </a:p>
          <a:p>
            <a:r>
              <a:rPr lang="en-US" altLang="cs-CZ" sz="2400"/>
              <a:t>A cylinder cast or </a:t>
            </a:r>
            <a:r>
              <a:rPr lang="en-US" altLang="cs-CZ" sz="2400" b="1"/>
              <a:t>knee immobilizer </a:t>
            </a:r>
            <a:r>
              <a:rPr lang="en-US" altLang="cs-CZ" sz="2400"/>
              <a:t>is used for 4 to 6 weeks. Early straight leg raising and isometric quadriceps strengthening exercises should be started within a few days. </a:t>
            </a:r>
            <a:r>
              <a:rPr lang="cs-CZ" altLang="cs-CZ" sz="2400"/>
              <a:t>W</a:t>
            </a:r>
            <a:r>
              <a:rPr lang="en-US" altLang="cs-CZ" sz="2400"/>
              <a:t>eight bearing</a:t>
            </a:r>
            <a:r>
              <a:rPr lang="cs-CZ" altLang="cs-CZ" sz="2400"/>
              <a:t> after 3-4 weeks, active flexion 4+w /x-ray/</a:t>
            </a:r>
            <a:endParaRPr lang="en-US" altLang="cs-CZ" sz="2400"/>
          </a:p>
          <a:p>
            <a:endParaRPr lang="cs-CZ" alt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779CA8E-5529-43B6-B256-1D48E73E2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3CEE4AD2-0C9A-440B-9D6B-25CA7DE8E2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EF1FD239-0A5E-45FD-8C04-3BA87F0A8E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Operative treatment</a:t>
            </a:r>
          </a:p>
        </p:txBody>
      </p:sp>
      <p:sp>
        <p:nvSpPr>
          <p:cNvPr id="61443" name="Zástupný symbol pro obsah 2">
            <a:extLst>
              <a:ext uri="{FF2B5EF4-FFF2-40B4-BE49-F238E27FC236}">
                <a16:creationId xmlns:a16="http://schemas.microsoft.com/office/drawing/2014/main" id="{3C6180FB-3079-43B2-BF61-DDD9E1AE16C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 b="1"/>
              <a:t>ORIF</a:t>
            </a:r>
            <a:r>
              <a:rPr lang="cs-CZ" altLang="cs-CZ" sz="1800"/>
              <a:t> - </a:t>
            </a:r>
            <a:r>
              <a:rPr lang="en-US" altLang="cs-CZ" sz="1800"/>
              <a:t>open reduction and internal fixation include &gt;2-mm articular incongruity, &gt;3-mm fragment displacement, or open fracture.</a:t>
            </a:r>
          </a:p>
          <a:p>
            <a:r>
              <a:rPr lang="en-US" altLang="cs-CZ" sz="1800"/>
              <a:t>There are multiple methods of </a:t>
            </a:r>
            <a:r>
              <a:rPr lang="en-US" altLang="cs-CZ" sz="1800" b="1"/>
              <a:t>operative fixation</a:t>
            </a:r>
            <a:r>
              <a:rPr lang="en-US" altLang="cs-CZ" sz="1800"/>
              <a:t>, including </a:t>
            </a:r>
            <a:r>
              <a:rPr lang="en-US" altLang="cs-CZ" sz="1800" b="1"/>
              <a:t>tension banding </a:t>
            </a:r>
            <a:r>
              <a:rPr lang="en-US" altLang="cs-CZ" sz="1800"/>
              <a:t>(using parallel longitudinal Kirschner wires or cannulated screws) as well as </a:t>
            </a:r>
            <a:r>
              <a:rPr lang="en-US" altLang="cs-CZ" sz="1800" b="1"/>
              <a:t>circumferential cerclage wiring</a:t>
            </a:r>
            <a:r>
              <a:rPr lang="en-US" altLang="cs-CZ" sz="1800"/>
              <a:t>. Retinacular disruption should be repaired at the time of surgery.</a:t>
            </a:r>
          </a:p>
          <a:p>
            <a:r>
              <a:rPr lang="en-US" altLang="cs-CZ" sz="1800"/>
              <a:t>Postoperatively, the patient should be placed in a splint for 3 to 6 days until skin healing, with </a:t>
            </a:r>
            <a:r>
              <a:rPr lang="en-US" altLang="cs-CZ" sz="1800" b="1"/>
              <a:t>early institution of knee motion</a:t>
            </a:r>
            <a:r>
              <a:rPr lang="en-US" altLang="cs-CZ" sz="1800"/>
              <a:t>. The patient should perform active assisted range-of-motion exercises, progressing to partial and full weight bearing by 6 weeks.</a:t>
            </a:r>
          </a:p>
          <a:p>
            <a:r>
              <a:rPr lang="en-US" altLang="cs-CZ" sz="1800"/>
              <a:t>Severely comminuted or marginally repaired fractures, particularly in older individuals, may necessitate </a:t>
            </a:r>
            <a:r>
              <a:rPr lang="en-US" altLang="cs-CZ" sz="1800" b="1"/>
              <a:t>immobilization for 3 to 6 weeks.</a:t>
            </a:r>
          </a:p>
          <a:p>
            <a:r>
              <a:rPr lang="cs-CZ" altLang="cs-CZ" sz="1800" b="1"/>
              <a:t>Patellectomy</a:t>
            </a:r>
            <a:r>
              <a:rPr lang="cs-CZ" altLang="cs-CZ" sz="1800"/>
              <a:t> – partial / total -  comminutive fractures, </a:t>
            </a:r>
            <a:r>
              <a:rPr lang="en-US" altLang="cs-CZ" sz="1800"/>
              <a:t>Reattachment of the </a:t>
            </a:r>
            <a:r>
              <a:rPr lang="cs-CZ" altLang="cs-CZ" sz="1800"/>
              <a:t>quadriceps  or </a:t>
            </a:r>
            <a:r>
              <a:rPr lang="en-US" altLang="cs-CZ" sz="1800"/>
              <a:t>patellar tendon</a:t>
            </a:r>
            <a:r>
              <a:rPr lang="cs-CZ" altLang="cs-CZ" sz="1800"/>
              <a:t>, </a:t>
            </a:r>
            <a:r>
              <a:rPr lang="en-US" altLang="cs-CZ" sz="1800"/>
              <a:t>Repair of medial and lateral retinacular injuries </a:t>
            </a:r>
            <a:r>
              <a:rPr lang="cs-CZ" altLang="cs-CZ" sz="1800"/>
              <a:t>, </a:t>
            </a:r>
            <a:r>
              <a:rPr lang="en-US" altLang="cs-CZ" sz="1800"/>
              <a:t>long leg cast at 10 degrees of flexion for 3 to 6 weeks.</a:t>
            </a:r>
            <a:endParaRPr lang="cs-CZ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B10FB0D-3A62-492F-8242-3F64EE9F7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47F8948-E763-4FAB-9354-3C3BBD019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3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3DB2EE94-68E4-4E18-B1EE-F2FE9576B2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cs-CZ" altLang="cs-CZ" sz="3600"/>
              <a:t>Osteosynthesis of patellar fracture</a:t>
            </a:r>
            <a:endParaRPr lang="en-US" altLang="cs-CZ" sz="3600"/>
          </a:p>
        </p:txBody>
      </p:sp>
      <p:sp>
        <p:nvSpPr>
          <p:cNvPr id="62467" name="Zástupný symbol pro obsah 2">
            <a:extLst>
              <a:ext uri="{FF2B5EF4-FFF2-40B4-BE49-F238E27FC236}">
                <a16:creationId xmlns:a16="http://schemas.microsoft.com/office/drawing/2014/main" id="{13B8516B-0DDF-418A-BAA7-0F9ABA554AE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14313" y="1285875"/>
            <a:ext cx="4357687" cy="4983163"/>
          </a:xfrm>
        </p:spPr>
        <p:txBody>
          <a:bodyPr/>
          <a:lstStyle/>
          <a:p>
            <a:r>
              <a:rPr lang="cs-CZ" altLang="cs-CZ" sz="2400"/>
              <a:t>Types of oteosynthesis</a:t>
            </a:r>
            <a:endParaRPr lang="en-US" altLang="cs-CZ" sz="2400"/>
          </a:p>
        </p:txBody>
      </p:sp>
      <p:sp>
        <p:nvSpPr>
          <p:cNvPr id="62468" name="Zástupný symbol pro obsah 3">
            <a:extLst>
              <a:ext uri="{FF2B5EF4-FFF2-40B4-BE49-F238E27FC236}">
                <a16:creationId xmlns:a16="http://schemas.microsoft.com/office/drawing/2014/main" id="{2E22D43F-449B-4E83-9380-190CA417615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4643438" y="1285875"/>
            <a:ext cx="4038600" cy="5054600"/>
          </a:xfrm>
        </p:spPr>
        <p:txBody>
          <a:bodyPr/>
          <a:lstStyle/>
          <a:p>
            <a:r>
              <a:rPr lang="cs-CZ" altLang="cs-CZ" sz="2400"/>
              <a:t>Dynamic tension band – produces increased compression with motion</a:t>
            </a:r>
          </a:p>
          <a:p>
            <a:endParaRPr lang="en-US" altLang="cs-CZ"/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21672BBC-EACC-481C-80DF-FF784D1D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928813"/>
            <a:ext cx="3494087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Zástupný symbol pro obrázek 1">
            <a:extLst>
              <a:ext uri="{FF2B5EF4-FFF2-40B4-BE49-F238E27FC236}">
                <a16:creationId xmlns:a16="http://schemas.microsoft.com/office/drawing/2014/main" id="{6CDA7F4E-7E79-472E-A105-27AA4990D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06" r="57759" b="23671"/>
          <a:stretch>
            <a:fillRect/>
          </a:stretch>
        </p:blipFill>
        <p:spPr bwMode="auto">
          <a:xfrm>
            <a:off x="4214813" y="2498725"/>
            <a:ext cx="25193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Picture 2">
            <a:extLst>
              <a:ext uri="{FF2B5EF4-FFF2-40B4-BE49-F238E27FC236}">
                <a16:creationId xmlns:a16="http://schemas.microsoft.com/office/drawing/2014/main" id="{B7F5E646-2711-4971-BA36-B885F5A99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071938"/>
            <a:ext cx="2786063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52B01B4-3117-4B5A-ABD5-B360003C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B286FB50-E719-4646-AEF5-1FEEC7A0D0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4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D3BF32E1-475A-4F17-83C3-4E46FC635E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Děkuji za pozornost</a:t>
            </a:r>
            <a:endParaRPr lang="en-US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9B5658-E848-480D-AAD3-DCC8EC2AB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C85B342-2266-4F43-B1E2-D2F84D944A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E485F51-C2DC-4826-B2E7-609C006F3A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Hip dislocations </a:t>
            </a:r>
            <a:endParaRPr lang="en-US" altLang="cs-CZ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200AC695-0904-4015-91C3-C8EA03C27C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571625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Posterior</a:t>
            </a:r>
            <a:r>
              <a:rPr lang="cs-CZ" altLang="cs-CZ" sz="2400"/>
              <a:t> – more frequent /90%/, mechanism - adduction, limb in internal rotation, shorter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     – </a:t>
            </a:r>
            <a:r>
              <a:rPr lang="cs-CZ" altLang="cs-CZ" sz="2400" u="sng"/>
              <a:t>upper</a:t>
            </a:r>
            <a:r>
              <a:rPr lang="cs-CZ" altLang="cs-CZ" sz="2400"/>
              <a:t> – luxatio iliaca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     -  </a:t>
            </a:r>
            <a:r>
              <a:rPr lang="cs-CZ" altLang="cs-CZ" sz="2400" u="sng"/>
              <a:t>lower</a:t>
            </a:r>
            <a:r>
              <a:rPr lang="cs-CZ" altLang="cs-CZ" sz="2400"/>
              <a:t> – luxatio ischiadica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</a:pPr>
            <a:r>
              <a:rPr lang="cs-CZ" altLang="cs-CZ" sz="2400" b="1"/>
              <a:t>Anterior </a:t>
            </a:r>
            <a:r>
              <a:rPr lang="cs-CZ" altLang="cs-CZ" sz="2400"/>
              <a:t>– /10%/ -mechanism - abduction, limb in external rotation, normal lenght or longer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     – </a:t>
            </a:r>
            <a:r>
              <a:rPr lang="cs-CZ" altLang="cs-CZ" sz="2400" u="sng"/>
              <a:t>upper</a:t>
            </a:r>
            <a:r>
              <a:rPr lang="cs-CZ" altLang="cs-CZ" sz="2400" b="1"/>
              <a:t> </a:t>
            </a:r>
            <a:r>
              <a:rPr lang="cs-CZ" altLang="cs-CZ" sz="2400"/>
              <a:t>– luxatio pubica /iliopectinea/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     - </a:t>
            </a:r>
            <a:r>
              <a:rPr lang="cs-CZ" altLang="cs-CZ" sz="2400" u="sng"/>
              <a:t>lower</a:t>
            </a:r>
            <a:r>
              <a:rPr lang="cs-CZ" altLang="cs-CZ" sz="2400"/>
              <a:t> – luxatio obturatoria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2400"/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/>
              <a:t> </a:t>
            </a:r>
            <a:r>
              <a:rPr lang="cs-CZ" altLang="cs-CZ" sz="2400" b="1"/>
              <a:t>„central dislocation“</a:t>
            </a:r>
            <a:r>
              <a:rPr lang="cs-CZ" altLang="cs-CZ" sz="2400"/>
              <a:t>  - fracture of acetabular centr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24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cs-CZ" altLang="cs-CZ" sz="1800"/>
              <a:t>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/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cs-CZ" sz="180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7E2CF445-868B-477B-B635-FC20695B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A773EE9-656F-4061-B49F-8C536F36E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09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1D3C80A5-DDFF-4F7D-BD51-91D29ABBD6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Anterior hip dislocation</a:t>
            </a:r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01A873E7-4E28-4FBD-BCFE-260F3DE2C3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1357313"/>
            <a:ext cx="4586288" cy="3757612"/>
          </a:xfrm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BD93C5DA-0E36-4C83-9637-5D7CA614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1428750"/>
            <a:ext cx="29591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9B04AE5-75F1-496D-AB91-DCC556CE2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0192815-16D2-4144-8AA1-5EFE9E9231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7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70B97B6-317A-457F-9524-5BEB14473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Posterior hip dislocation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2EE68630-4782-4296-A8F0-675547DEB7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285875"/>
            <a:ext cx="2667000" cy="2300288"/>
          </a:xfrm>
        </p:spPr>
      </p:pic>
      <p:pic>
        <p:nvPicPr>
          <p:cNvPr id="10244" name="Picture 3">
            <a:extLst>
              <a:ext uri="{FF2B5EF4-FFF2-40B4-BE49-F238E27FC236}">
                <a16:creationId xmlns:a16="http://schemas.microsoft.com/office/drawing/2014/main" id="{D3794A6D-D95F-4497-9EC8-29CC4423A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143000"/>
            <a:ext cx="3962400" cy="313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>
            <a:extLst>
              <a:ext uri="{FF2B5EF4-FFF2-40B4-BE49-F238E27FC236}">
                <a16:creationId xmlns:a16="http://schemas.microsoft.com/office/drawing/2014/main" id="{CE3FFD41-E5FE-4D3B-B8DC-57EA7E290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12422" r="20612" b="18684"/>
          <a:stretch>
            <a:fillRect/>
          </a:stretch>
        </p:blipFill>
        <p:spPr bwMode="auto">
          <a:xfrm>
            <a:off x="500063" y="3714750"/>
            <a:ext cx="4214812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4449ECC-6889-4045-818E-9D87320C0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49840A2-7BBB-4692-9995-62DACDAEB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8E32105-F052-4197-BF66-E18D36A50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/>
            <a:r>
              <a:rPr lang="cs-CZ" altLang="cs-CZ" sz="3600"/>
              <a:t>Therapy</a:t>
            </a:r>
            <a:endParaRPr lang="en-US" altLang="cs-CZ" sz="3600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7C47D8E4-4F5E-424F-99CB-FDA9A920DF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b="1"/>
              <a:t>Reduction</a:t>
            </a:r>
            <a:r>
              <a:rPr lang="cs-CZ" altLang="cs-CZ" sz="2400"/>
              <a:t>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- urgent, under general anesthesia with muscle relaxation,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- x-ray control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- CT – before or after reduction   </a:t>
            </a:r>
          </a:p>
          <a:p>
            <a:pPr eaLnBrk="1" hangingPunct="1">
              <a:buFontTx/>
              <a:buNone/>
            </a:pPr>
            <a:r>
              <a:rPr lang="cs-CZ" altLang="cs-CZ" sz="2400"/>
              <a:t>    - neurovascular status – check and document pre and post</a:t>
            </a:r>
          </a:p>
          <a:p>
            <a:pPr eaLnBrk="1" hangingPunct="1">
              <a:buFontTx/>
              <a:buNone/>
            </a:pPr>
            <a:endParaRPr lang="cs-CZ" altLang="cs-CZ" sz="2400"/>
          </a:p>
          <a:p>
            <a:pPr eaLnBrk="1" hangingPunct="1">
              <a:buFontTx/>
              <a:buNone/>
            </a:pPr>
            <a:r>
              <a:rPr lang="cs-CZ" altLang="cs-CZ" sz="2400" b="1" u="sng"/>
              <a:t>Operating</a:t>
            </a:r>
            <a:r>
              <a:rPr lang="cs-CZ" altLang="cs-CZ" sz="2400" u="sng"/>
              <a:t> treatment</a:t>
            </a:r>
            <a:r>
              <a:rPr lang="cs-CZ" altLang="cs-CZ" sz="2400"/>
              <a:t> – unstabile or nonreducible fractures – advantage – early mobilization, disadvantage – difficult aproach. </a:t>
            </a:r>
          </a:p>
          <a:p>
            <a:pPr eaLnBrk="1" hangingPunct="1">
              <a:buFontTx/>
              <a:buNone/>
            </a:pPr>
            <a:endParaRPr lang="cs-CZ" altLang="cs-CZ" sz="2800"/>
          </a:p>
          <a:p>
            <a:pPr eaLnBrk="1" hangingPunct="1">
              <a:buFontTx/>
              <a:buNone/>
            </a:pPr>
            <a:endParaRPr lang="en-US" altLang="cs-CZ" sz="280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5AE245E-7498-4136-A314-51C00243F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238D74A-0909-481A-A129-ED6C05015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16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2785</TotalTime>
  <Words>1982</Words>
  <Application>Microsoft Office PowerPoint</Application>
  <PresentationFormat>Předvádění na obrazovce (4:3)</PresentationFormat>
  <Paragraphs>228</Paragraphs>
  <Slides>58</Slides>
  <Notes>2</Notes>
  <HiddenSlides>0</HiddenSlides>
  <MMClips>58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3" baseType="lpstr">
      <vt:lpstr>Arial</vt:lpstr>
      <vt:lpstr>Calibri</vt:lpstr>
      <vt:lpstr>Tahoma</vt:lpstr>
      <vt:lpstr>Times New Roman</vt:lpstr>
      <vt:lpstr>Výchozí návrh</vt:lpstr>
      <vt:lpstr>     Traumatology of lower limb I.   Hip joint, femur, patella </vt:lpstr>
      <vt:lpstr>Hip joint - anatomy</vt:lpstr>
      <vt:lpstr>Blood supply of proximal femur</vt:lpstr>
      <vt:lpstr>Geometry of acetabulum and femur</vt:lpstr>
      <vt:lpstr>Luxatio femoris – hip dislocation</vt:lpstr>
      <vt:lpstr>Hip dislocations </vt:lpstr>
      <vt:lpstr>Anterior hip dislocation</vt:lpstr>
      <vt:lpstr>Posterior hip dislocation</vt:lpstr>
      <vt:lpstr>Therapy</vt:lpstr>
      <vt:lpstr>Posterior disloc.- reduction - flexion in the knee at 90°, pull, hip flexed, abduction and external rotation, CT in all cases post-reduction</vt:lpstr>
      <vt:lpstr>Anterior disloc.- reduction - extension, internal rotation, adduction</vt:lpstr>
      <vt:lpstr>After reduction</vt:lpstr>
      <vt:lpstr>Prognosis</vt:lpstr>
      <vt:lpstr>Fractures of proximal femur </vt:lpstr>
      <vt:lpstr>Head fractures</vt:lpstr>
      <vt:lpstr>Pipkin‘s classification Type I—femoral head fracture caudad to fovea capitis.  Type II—femoral head fracture cephalad to fovea capitis.  Type III—type I or II fracture with associated femoral neck fracture. Type IV—type I, II, or II fracture with associated acetabular fracture.</vt:lpstr>
      <vt:lpstr>Therapy</vt:lpstr>
      <vt:lpstr>Proximal femoral fractures – neck, per/intertrochanteric, subtrochanteric</vt:lpstr>
      <vt:lpstr>Fractures of femoral neck</vt:lpstr>
      <vt:lpstr>Femoral neck fractures -  – classifications</vt:lpstr>
      <vt:lpstr>Treatment of mediocervical fractures</vt:lpstr>
      <vt:lpstr> </vt:lpstr>
      <vt:lpstr>Treatment of laterocervical – basicervical fractures </vt:lpstr>
      <vt:lpstr>Inter-trochanteric fractures</vt:lpstr>
      <vt:lpstr>Treatment of per/intertrochanteric fractures</vt:lpstr>
      <vt:lpstr>Fixation of intertrochanteric fracture with Dynamic (compression) Hip Screw</vt:lpstr>
      <vt:lpstr> Fixation of introchanteric fracture with PFN / Gamma nail</vt:lpstr>
      <vt:lpstr>Prezentace aplikace PowerPoint</vt:lpstr>
      <vt:lpstr>Subtrochanteric  fractures</vt:lpstr>
      <vt:lpstr>Prezentace aplikace PowerPoint</vt:lpstr>
      <vt:lpstr>Open reduction and nailing </vt:lpstr>
      <vt:lpstr>Prezentace aplikace PowerPoint</vt:lpstr>
      <vt:lpstr>After change of DHS osteosynthesis to nail</vt:lpstr>
      <vt:lpstr>Proximal femoral fractures</vt:lpstr>
      <vt:lpstr>Femoral shaft fracture</vt:lpstr>
      <vt:lpstr>Prezentace aplikace PowerPoint</vt:lpstr>
      <vt:lpstr>Temporary immobilization</vt:lpstr>
      <vt:lpstr>Nailing</vt:lpstr>
      <vt:lpstr>Complications </vt:lpstr>
      <vt:lpstr>Distal femoral fractures</vt:lpstr>
      <vt:lpstr>Distal femoral fracture</vt:lpstr>
      <vt:lpstr>Distal femoral fractures</vt:lpstr>
      <vt:lpstr>Examine</vt:lpstr>
      <vt:lpstr>Nonoperative treatment</vt:lpstr>
      <vt:lpstr>Operative treatment</vt:lpstr>
      <vt:lpstr>Osteosyntesis LCP LISS </vt:lpstr>
      <vt:lpstr>Retrograde nailing – Open Reduction Internal Fixation /ORIF/</vt:lpstr>
      <vt:lpstr>DFN – periprostetic fr., after 6m</vt:lpstr>
      <vt:lpstr>Open fracture of distal femur, external fixation</vt:lpstr>
      <vt:lpstr>Prezentace aplikace PowerPoint</vt:lpstr>
      <vt:lpstr> Distal femoral fracture Associated Vascular Injury </vt:lpstr>
      <vt:lpstr>Patellar fractures</vt:lpstr>
      <vt:lpstr>Mechanism of injury</vt:lpstr>
      <vt:lpstr>Clinical evaluation  </vt:lpstr>
      <vt:lpstr>Nonoperative treatment</vt:lpstr>
      <vt:lpstr>Operative treatment</vt:lpstr>
      <vt:lpstr>Osteosynthesis of patellar fracture</vt:lpstr>
      <vt:lpstr>Děkuji za pozornost</vt:lpstr>
    </vt:vector>
  </TitlesOfParts>
  <Company>Konny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Kloub kyčelní, proximální konec femoru  KONEČNÝ      Hip joint, proximal femur</dc:title>
  <dc:creator>Jan Konečný</dc:creator>
  <cp:lastModifiedBy>Jan</cp:lastModifiedBy>
  <cp:revision>196</cp:revision>
  <dcterms:created xsi:type="dcterms:W3CDTF">2008-03-22T21:07:40Z</dcterms:created>
  <dcterms:modified xsi:type="dcterms:W3CDTF">2020-04-19T08:55:36Z</dcterms:modified>
</cp:coreProperties>
</file>