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86" r:id="rId2"/>
    <p:sldId id="257" r:id="rId3"/>
    <p:sldId id="258" r:id="rId4"/>
    <p:sldId id="259" r:id="rId5"/>
    <p:sldId id="268" r:id="rId6"/>
    <p:sldId id="271" r:id="rId7"/>
    <p:sldId id="269" r:id="rId8"/>
    <p:sldId id="270" r:id="rId9"/>
    <p:sldId id="262" r:id="rId10"/>
    <p:sldId id="291" r:id="rId11"/>
    <p:sldId id="292" r:id="rId12"/>
    <p:sldId id="293" r:id="rId13"/>
    <p:sldId id="280" r:id="rId14"/>
    <p:sldId id="263" r:id="rId15"/>
    <p:sldId id="266" r:id="rId16"/>
    <p:sldId id="265" r:id="rId17"/>
    <p:sldId id="264" r:id="rId18"/>
    <p:sldId id="267" r:id="rId19"/>
    <p:sldId id="278" r:id="rId20"/>
    <p:sldId id="279" r:id="rId21"/>
    <p:sldId id="274" r:id="rId22"/>
    <p:sldId id="272" r:id="rId23"/>
    <p:sldId id="282" r:id="rId24"/>
    <p:sldId id="287" r:id="rId25"/>
    <p:sldId id="288" r:id="rId26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FD56D-53B7-4899-A58E-8C93EB5C6BD9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74D8B-A562-471E-8D10-53D4262CF5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8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7AA4E-5589-41F0-90F6-5B5DF58CE7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48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6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2C3D-CA12-4EC9-B385-AAEDE12377D1}" type="datetimeFigureOut">
              <a:rPr lang="cs-CZ" smtClean="0"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48031-8A74-473E-A853-87CF3227F0C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2627784" y="734839"/>
            <a:ext cx="6408712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err="1" smtClean="0">
                <a:solidFill>
                  <a:srgbClr val="FF0000"/>
                </a:solidFill>
              </a:rPr>
              <a:t>Epileptochirurgie</a:t>
            </a:r>
            <a:r>
              <a:rPr lang="cs-CZ" sz="6000" b="1" dirty="0" smtClean="0">
                <a:solidFill>
                  <a:srgbClr val="FF0000"/>
                </a:solidFill>
              </a:rPr>
              <a:t> temporálního laloku</a:t>
            </a:r>
            <a:r>
              <a:rPr lang="cs-CZ" dirty="0"/>
              <a:t/>
            </a:r>
            <a:br>
              <a:rPr lang="cs-CZ" dirty="0"/>
            </a:br>
            <a:endParaRPr lang="cs-CZ" altLang="cs-CZ" dirty="0" smtClean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2843808" y="2972544"/>
            <a:ext cx="6120680" cy="600472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</a:t>
            </a:r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MUDr. Eva </a:t>
            </a:r>
            <a:r>
              <a:rPr lang="cs-CZ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Brichtová</a:t>
            </a:r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Ph.D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cs-CZ" alt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273225"/>
            <a:ext cx="1511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70C0"/>
                </a:solidFill>
              </a:rPr>
              <a:t>Brno, 18.2.2016</a:t>
            </a:r>
          </a:p>
          <a:p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91880" y="3998674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Neurochirurgická klinika </a:t>
            </a:r>
          </a:p>
          <a:p>
            <a:pPr algn="ctr"/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FN U sv. Anny v Brně a LF MU Brno</a:t>
            </a:r>
          </a:p>
          <a:p>
            <a:pPr algn="ctr"/>
            <a:endParaRPr lang="cs-CZ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/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Centrum pro epilepsie Brno</a:t>
            </a:r>
            <a:endParaRPr lang="cs-CZ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880320" cy="67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8436" y="1268760"/>
            <a:ext cx="79900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000" dirty="0" smtClean="0"/>
              <a:t>Odstranění T </a:t>
            </a:r>
            <a:r>
              <a:rPr lang="cs-CZ" sz="2000" dirty="0" err="1" smtClean="0"/>
              <a:t>polu</a:t>
            </a:r>
            <a:r>
              <a:rPr lang="cs-CZ" sz="2000" dirty="0" smtClean="0"/>
              <a:t> cca 3,5cm se zachováním </a:t>
            </a:r>
            <a:r>
              <a:rPr lang="cs-CZ" sz="2000" dirty="0" err="1" smtClean="0"/>
              <a:t>gyrus</a:t>
            </a:r>
            <a:r>
              <a:rPr lang="cs-CZ" sz="2000" dirty="0" smtClean="0"/>
              <a:t> </a:t>
            </a:r>
            <a:r>
              <a:rPr lang="cs-CZ" sz="2000" dirty="0" err="1" smtClean="0"/>
              <a:t>temporalis</a:t>
            </a:r>
            <a:r>
              <a:rPr lang="cs-CZ" sz="2000" dirty="0" smtClean="0"/>
              <a:t> superior, amygdaly, část hipokampu a </a:t>
            </a:r>
            <a:r>
              <a:rPr lang="cs-CZ" sz="2000" dirty="0" err="1" smtClean="0"/>
              <a:t>parahipokampálního</a:t>
            </a:r>
            <a:r>
              <a:rPr lang="cs-CZ" sz="2000" dirty="0" smtClean="0"/>
              <a:t> </a:t>
            </a:r>
            <a:r>
              <a:rPr lang="cs-CZ" sz="2000" dirty="0" err="1" smtClean="0"/>
              <a:t>gyru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5616" y="103565"/>
            <a:ext cx="69459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AMTR  </a:t>
            </a:r>
          </a:p>
          <a:p>
            <a:pPr algn="ctr"/>
            <a:r>
              <a:rPr lang="cs-CZ" sz="3600" b="1" dirty="0" err="1">
                <a:solidFill>
                  <a:srgbClr val="FF0000"/>
                </a:solidFill>
              </a:rPr>
              <a:t>Anteromediální</a:t>
            </a:r>
            <a:r>
              <a:rPr lang="cs-CZ" sz="3600" b="1" dirty="0">
                <a:solidFill>
                  <a:srgbClr val="FF0000"/>
                </a:solidFill>
              </a:rPr>
              <a:t> temporální resekce</a:t>
            </a:r>
          </a:p>
          <a:p>
            <a:pPr algn="ctr"/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283002" cy="190446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447417" cy="33843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29237" y="6453336"/>
            <a:ext cx="3546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>
                <a:solidFill>
                  <a:schemeClr val="bg1">
                    <a:lumMod val="50000"/>
                  </a:schemeClr>
                </a:solidFill>
              </a:rPr>
              <a:t>M.Brázdil</a:t>
            </a:r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 a kol., </a:t>
            </a:r>
            <a:r>
              <a:rPr lang="cs-CZ" sz="1100" dirty="0" err="1" smtClean="0">
                <a:solidFill>
                  <a:schemeClr val="bg1">
                    <a:lumMod val="50000"/>
                  </a:schemeClr>
                </a:solidFill>
              </a:rPr>
              <a:t>Farmakorezistentní</a:t>
            </a:r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 epilepsie, Triton, 2004</a:t>
            </a:r>
            <a:endParaRPr lang="cs-CZ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980728"/>
            <a:ext cx="73125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sz="2000" dirty="0" smtClean="0"/>
              <a:t>Odstranění amygdaly, části hipokampu a </a:t>
            </a:r>
            <a:r>
              <a:rPr lang="cs-CZ" sz="2000" dirty="0" err="1" smtClean="0"/>
              <a:t>parahipokampálního</a:t>
            </a:r>
            <a:r>
              <a:rPr lang="cs-CZ" sz="2000" dirty="0" smtClean="0"/>
              <a:t> </a:t>
            </a:r>
            <a:r>
              <a:rPr lang="cs-CZ" sz="2000" dirty="0" err="1" smtClean="0"/>
              <a:t>gyru</a:t>
            </a:r>
            <a:r>
              <a:rPr lang="cs-CZ" sz="2000" dirty="0" smtClean="0"/>
              <a:t> –</a:t>
            </a:r>
          </a:p>
          <a:p>
            <a:r>
              <a:rPr lang="cs-CZ" sz="2000" dirty="0" smtClean="0"/>
              <a:t> zachován temporální </a:t>
            </a:r>
            <a:r>
              <a:rPr lang="cs-CZ" sz="2000" dirty="0" err="1" smtClean="0"/>
              <a:t>neokortex</a:t>
            </a:r>
            <a:endParaRPr lang="cs-CZ" sz="2000" dirty="0" smtClean="0"/>
          </a:p>
          <a:p>
            <a:endParaRPr lang="cs-CZ" dirty="0"/>
          </a:p>
          <a:p>
            <a:r>
              <a:rPr lang="cs-CZ" dirty="0" smtClean="0"/>
              <a:t>Přístupy: 1958  </a:t>
            </a:r>
            <a:r>
              <a:rPr lang="cs-CZ" dirty="0" err="1" smtClean="0"/>
              <a:t>Niermeyer</a:t>
            </a:r>
            <a:r>
              <a:rPr lang="cs-CZ" dirty="0" smtClean="0"/>
              <a:t>  - </a:t>
            </a:r>
            <a:r>
              <a:rPr lang="cs-CZ" dirty="0" err="1" smtClean="0"/>
              <a:t>transkortikálně</a:t>
            </a:r>
            <a:r>
              <a:rPr lang="cs-CZ" dirty="0" smtClean="0"/>
              <a:t> přes </a:t>
            </a:r>
            <a:r>
              <a:rPr lang="cs-CZ" dirty="0" err="1" smtClean="0"/>
              <a:t>gyrus</a:t>
            </a:r>
            <a:r>
              <a:rPr lang="cs-CZ" dirty="0" smtClean="0"/>
              <a:t> </a:t>
            </a:r>
            <a:r>
              <a:rPr lang="cs-CZ" dirty="0" err="1" smtClean="0"/>
              <a:t>temporalis</a:t>
            </a:r>
            <a:r>
              <a:rPr lang="cs-CZ" dirty="0" smtClean="0"/>
              <a:t> </a:t>
            </a:r>
            <a:r>
              <a:rPr lang="cs-CZ" dirty="0" err="1" smtClean="0"/>
              <a:t>medius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1985  </a:t>
            </a:r>
            <a:r>
              <a:rPr lang="cs-CZ" dirty="0" err="1" smtClean="0"/>
              <a:t>Yasargil</a:t>
            </a:r>
            <a:r>
              <a:rPr lang="cs-CZ" dirty="0" smtClean="0"/>
              <a:t> a </a:t>
            </a:r>
            <a:r>
              <a:rPr lang="cs-CZ" dirty="0" err="1" smtClean="0"/>
              <a:t>Wieser</a:t>
            </a:r>
            <a:r>
              <a:rPr lang="cs-CZ" dirty="0" smtClean="0"/>
              <a:t> – přes </a:t>
            </a:r>
            <a:r>
              <a:rPr lang="cs-CZ" dirty="0" err="1" smtClean="0"/>
              <a:t>fissura</a:t>
            </a:r>
            <a:r>
              <a:rPr lang="cs-CZ" dirty="0" smtClean="0"/>
              <a:t> Sylvii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5576" y="22740"/>
            <a:ext cx="76268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 AHE        </a:t>
            </a:r>
          </a:p>
          <a:p>
            <a:pPr algn="ctr"/>
            <a:r>
              <a:rPr lang="cs-CZ" sz="3600" b="1" dirty="0">
                <a:solidFill>
                  <a:srgbClr val="FF0000"/>
                </a:solidFill>
              </a:rPr>
              <a:t>Selektivní </a:t>
            </a:r>
            <a:r>
              <a:rPr lang="cs-CZ" sz="3600" b="1" dirty="0" err="1">
                <a:solidFill>
                  <a:srgbClr val="FF0000"/>
                </a:solidFill>
              </a:rPr>
              <a:t>amygdalohipokampektomie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35759"/>
            <a:ext cx="3289238" cy="1865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39" y="3140968"/>
            <a:ext cx="442595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70410" y="6475089"/>
            <a:ext cx="3546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>
                <a:solidFill>
                  <a:schemeClr val="bg1">
                    <a:lumMod val="50000"/>
                  </a:schemeClr>
                </a:solidFill>
              </a:rPr>
              <a:t>M.Brázdil</a:t>
            </a:r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 a kol., </a:t>
            </a:r>
            <a:r>
              <a:rPr lang="cs-CZ" sz="1100" dirty="0" err="1" smtClean="0">
                <a:solidFill>
                  <a:schemeClr val="bg1">
                    <a:lumMod val="50000"/>
                  </a:schemeClr>
                </a:solidFill>
              </a:rPr>
              <a:t>Farmakorezistentní</a:t>
            </a:r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 epilepsie, Triton, 2004</a:t>
            </a:r>
            <a:endParaRPr lang="cs-CZ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12" y="1412776"/>
            <a:ext cx="6728899" cy="50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90002" y="332655"/>
            <a:ext cx="388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Temporální resekce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635896" y="6579038"/>
            <a:ext cx="4953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C. </a:t>
            </a:r>
            <a:r>
              <a:rPr lang="cs-CZ" sz="1050" dirty="0" err="1" smtClean="0">
                <a:solidFill>
                  <a:schemeClr val="bg1">
                    <a:lumMod val="65000"/>
                  </a:schemeClr>
                </a:solidFill>
              </a:rPr>
              <a:t>Destrieux</a:t>
            </a:r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Surgical anatomy of the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hippocampus</a:t>
            </a:r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Neurochirurgie 59 (2013) 149–158 </a:t>
            </a:r>
          </a:p>
        </p:txBody>
      </p:sp>
    </p:spTree>
    <p:extLst>
      <p:ext uri="{BB962C8B-B14F-4D97-AF65-F5344CB8AC3E}">
        <p14:creationId xmlns:p14="http://schemas.microsoft.com/office/powerpoint/2010/main" val="1334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77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kdak\AppData\Local\Temp\Rar$DI60.696\DSC07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16059" cy="51120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75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šťacký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137" y="1124744"/>
            <a:ext cx="3657600" cy="2743200"/>
          </a:xfrm>
          <a:prstGeom prst="rect">
            <a:avLst/>
          </a:prstGeom>
          <a:effectLst/>
        </p:spPr>
      </p:pic>
      <p:pic>
        <p:nvPicPr>
          <p:cNvPr id="6" name="Obrázek 5" descr="DSC07528a.jpg"/>
          <p:cNvPicPr>
            <a:picLocks noChangeAspect="1"/>
          </p:cNvPicPr>
          <p:nvPr/>
        </p:nvPicPr>
        <p:blipFill rotWithShape="1">
          <a:blip r:embed="rId3" cstate="print"/>
          <a:srcRect l="-4798" t="1" r="4798" b="13746"/>
          <a:stretch/>
        </p:blipFill>
        <p:spPr>
          <a:xfrm>
            <a:off x="4283968" y="1484784"/>
            <a:ext cx="4499992" cy="2844000"/>
          </a:xfrm>
          <a:prstGeom prst="rect">
            <a:avLst/>
          </a:prstGeom>
          <a:effectLst/>
        </p:spPr>
      </p:pic>
      <p:pic>
        <p:nvPicPr>
          <p:cNvPr id="7" name="Obrázek 6" descr="DSC07517a.jpg"/>
          <p:cNvPicPr>
            <a:picLocks noChangeAspect="1"/>
          </p:cNvPicPr>
          <p:nvPr/>
        </p:nvPicPr>
        <p:blipFill rotWithShape="1">
          <a:blip r:embed="rId4" cstate="print"/>
          <a:srcRect l="-4065" t="2424" r="7317" b="11568"/>
          <a:stretch/>
        </p:blipFill>
        <p:spPr>
          <a:xfrm>
            <a:off x="2555776" y="4005064"/>
            <a:ext cx="4525379" cy="2700016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71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62272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cs-CZ" altLang="cs-CZ" sz="3200" b="1" dirty="0" smtClean="0">
                <a:solidFill>
                  <a:srgbClr val="F80012"/>
                </a:solidFill>
                <a:effectLst/>
              </a:rPr>
              <a:t>Histologické nálezy - hipokampus</a:t>
            </a:r>
          </a:p>
        </p:txBody>
      </p:sp>
      <p:pic>
        <p:nvPicPr>
          <p:cNvPr id="17411" name="Picture 5" descr="normalni hippocamp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628800"/>
            <a:ext cx="453985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582842" y="2813052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CA4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853113" y="4902202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CA3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531394" y="4613277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CA2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681287" y="2133600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CA1</a:t>
            </a:r>
          </a:p>
        </p:txBody>
      </p:sp>
    </p:spTree>
    <p:extLst>
      <p:ext uri="{BB962C8B-B14F-4D97-AF65-F5344CB8AC3E}">
        <p14:creationId xmlns:p14="http://schemas.microsoft.com/office/powerpoint/2010/main" val="36399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75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886700" cy="83671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Hipokampální skleróza, ILAE typ 1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9" descr="6173 11 40x CA2-4 20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49" y="1372758"/>
            <a:ext cx="5060731" cy="508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33752" y="220717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CA4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29655" y="192339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07117" y="484526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60531" y="6432331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CA1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1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tx1">
                <a:lumMod val="88000"/>
                <a:lumOff val="1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935-15-40x okraj amygda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5" y="1484784"/>
            <a:ext cx="5856651" cy="43924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635896" y="188640"/>
            <a:ext cx="1862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Amygdala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66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63688" y="332656"/>
            <a:ext cx="5395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Pooperační CT a  MR zobrazení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1137"/>
            <a:ext cx="3751262" cy="39368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1137"/>
            <a:ext cx="3672448" cy="396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2501027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r>
              <a:rPr lang="cs-CZ" sz="2000" b="1" dirty="0" err="1"/>
              <a:t>Engel</a:t>
            </a:r>
            <a:r>
              <a:rPr lang="cs-CZ" sz="2000" b="1" dirty="0"/>
              <a:t> </a:t>
            </a:r>
            <a:r>
              <a:rPr lang="cs-CZ" sz="2000" b="1" dirty="0" smtClean="0"/>
              <a:t>I     </a:t>
            </a:r>
            <a:r>
              <a:rPr lang="cs-CZ" sz="2000" dirty="0" smtClean="0"/>
              <a:t>- pacient </a:t>
            </a:r>
            <a:r>
              <a:rPr lang="cs-CZ" sz="2000" dirty="0"/>
              <a:t>zcela bez záchvatů, perzistující aury bez poruchy vědomí, 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záchvaty </a:t>
            </a:r>
            <a:r>
              <a:rPr lang="cs-CZ" sz="2000" dirty="0"/>
              <a:t>spojené s vysazováním </a:t>
            </a:r>
            <a:r>
              <a:rPr lang="cs-CZ" sz="2000" dirty="0" smtClean="0"/>
              <a:t>antiepileptik</a:t>
            </a:r>
          </a:p>
          <a:p>
            <a:endParaRPr lang="cs-CZ" sz="2000" dirty="0"/>
          </a:p>
          <a:p>
            <a:r>
              <a:rPr lang="cs-CZ" sz="2000" b="1" dirty="0" err="1"/>
              <a:t>Engel</a:t>
            </a:r>
            <a:r>
              <a:rPr lang="cs-CZ" sz="2000" b="1" dirty="0"/>
              <a:t> II </a:t>
            </a:r>
            <a:r>
              <a:rPr lang="cs-CZ" sz="2000" b="1" dirty="0" smtClean="0"/>
              <a:t>   </a:t>
            </a:r>
            <a:r>
              <a:rPr lang="cs-CZ" sz="2000" dirty="0" smtClean="0"/>
              <a:t>-  </a:t>
            </a:r>
            <a:r>
              <a:rPr lang="cs-CZ" sz="2000" dirty="0"/>
              <a:t>pacient téměř bez záchvatů, ojedinělé záchvaty od </a:t>
            </a:r>
            <a:r>
              <a:rPr lang="cs-CZ" sz="2000" dirty="0" smtClean="0"/>
              <a:t>operace</a:t>
            </a:r>
          </a:p>
          <a:p>
            <a:endParaRPr lang="cs-CZ" sz="2000" dirty="0"/>
          </a:p>
          <a:p>
            <a:r>
              <a:rPr lang="cs-CZ" sz="2000" b="1" dirty="0" err="1"/>
              <a:t>Engel</a:t>
            </a:r>
            <a:r>
              <a:rPr lang="cs-CZ" sz="2000" b="1" dirty="0"/>
              <a:t> III </a:t>
            </a:r>
            <a:r>
              <a:rPr lang="cs-CZ" sz="2000" b="1" dirty="0" smtClean="0"/>
              <a:t>  </a:t>
            </a:r>
            <a:r>
              <a:rPr lang="cs-CZ" sz="2000" dirty="0" smtClean="0"/>
              <a:t>-  </a:t>
            </a:r>
            <a:r>
              <a:rPr lang="cs-CZ" sz="2000" dirty="0"/>
              <a:t>významné </a:t>
            </a:r>
            <a:r>
              <a:rPr lang="cs-CZ" sz="2000" dirty="0" smtClean="0"/>
              <a:t>zlepšení</a:t>
            </a:r>
          </a:p>
          <a:p>
            <a:endParaRPr lang="cs-CZ" sz="2000" dirty="0"/>
          </a:p>
          <a:p>
            <a:r>
              <a:rPr lang="cs-CZ" sz="2000" b="1" dirty="0" err="1"/>
              <a:t>Engel</a:t>
            </a:r>
            <a:r>
              <a:rPr lang="cs-CZ" sz="2000" b="1" dirty="0"/>
              <a:t> IV </a:t>
            </a:r>
            <a:r>
              <a:rPr lang="cs-CZ" sz="2000" b="1" dirty="0" smtClean="0"/>
              <a:t>  </a:t>
            </a:r>
            <a:r>
              <a:rPr lang="cs-CZ" sz="2000" dirty="0" smtClean="0"/>
              <a:t>-  </a:t>
            </a:r>
            <a:r>
              <a:rPr lang="cs-CZ" sz="2000" dirty="0"/>
              <a:t>nevýznamné zlepšení, stav nezměněn, zhoršení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339752" y="40466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Engelova klasifikace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9551" y="1916832"/>
            <a:ext cx="4663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Hodnocení efektu resekční operace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7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66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116632"/>
            <a:ext cx="539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Anatomie temporálního laloku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50735"/>
            <a:ext cx="3659571" cy="37493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" r="1030"/>
          <a:stretch/>
        </p:blipFill>
        <p:spPr>
          <a:xfrm>
            <a:off x="1152000" y="1340768"/>
            <a:ext cx="3458005" cy="51496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60032" y="5526843"/>
            <a:ext cx="30315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C. </a:t>
            </a:r>
            <a:r>
              <a:rPr lang="cs-CZ" sz="1050" dirty="0" err="1" smtClean="0">
                <a:solidFill>
                  <a:schemeClr val="bg1">
                    <a:lumMod val="65000"/>
                  </a:schemeClr>
                </a:solidFill>
              </a:rPr>
              <a:t>Destrieux</a:t>
            </a:r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Surgical anatomy of the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hippocampus</a:t>
            </a:r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Neurochirurgie 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59 (2013) 149–158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08" y="2276872"/>
            <a:ext cx="7230224" cy="361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1640" y="188640"/>
            <a:ext cx="6768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Výsledky </a:t>
            </a:r>
            <a:r>
              <a:rPr lang="cs-CZ" sz="3200" b="1" dirty="0">
                <a:solidFill>
                  <a:srgbClr val="FF0000"/>
                </a:solidFill>
              </a:rPr>
              <a:t>resekčních operací u pacientů s epilepsií temporálního </a:t>
            </a:r>
            <a:r>
              <a:rPr lang="cs-CZ" sz="3200" b="1" dirty="0" smtClean="0">
                <a:solidFill>
                  <a:srgbClr val="FF0000"/>
                </a:solidFill>
              </a:rPr>
              <a:t>laloku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75556" y="630932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014460" y="1340768"/>
            <a:ext cx="3403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Centrum pro epilepsie Brno     </a:t>
            </a:r>
            <a:endParaRPr lang="cs-CZ" sz="2000" b="1" dirty="0" smtClean="0"/>
          </a:p>
          <a:p>
            <a:pPr algn="ctr"/>
            <a:r>
              <a:rPr lang="cs-CZ" sz="2000" b="1" dirty="0" smtClean="0"/>
              <a:t>1995-2009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1519" y="5867980"/>
            <a:ext cx="208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Engelova klasifikace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63888" y="2721694"/>
            <a:ext cx="248060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Celkem</a:t>
            </a:r>
            <a:r>
              <a:rPr lang="cs-CZ" b="1" dirty="0">
                <a:solidFill>
                  <a:srgbClr val="FF0000"/>
                </a:solidFill>
              </a:rPr>
              <a:t> 161 pacientů 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2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2636912"/>
            <a:ext cx="900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2400" b="1" dirty="0" smtClean="0">
                <a:solidFill>
                  <a:srgbClr val="FF0000"/>
                </a:solidFill>
              </a:rPr>
              <a:t>19 temporálních resekcí    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AutoNum type="arabicPlain" startAt="2"/>
            </a:pPr>
            <a:r>
              <a:rPr lang="cs-CZ" b="1" dirty="0" smtClean="0"/>
              <a:t>kortikální resekce</a:t>
            </a:r>
          </a:p>
          <a:p>
            <a:r>
              <a:rPr lang="cs-CZ" sz="900" b="1" dirty="0" smtClean="0"/>
              <a:t> </a:t>
            </a:r>
          </a:p>
          <a:p>
            <a:pPr marL="342900" indent="-342900">
              <a:buAutoNum type="arabicPlain" startAt="5"/>
            </a:pPr>
            <a:r>
              <a:rPr lang="cs-CZ" b="1" dirty="0" err="1" smtClean="0"/>
              <a:t>lezionálních</a:t>
            </a:r>
            <a:r>
              <a:rPr lang="cs-CZ" b="1" dirty="0" smtClean="0"/>
              <a:t> resekcí (4x </a:t>
            </a:r>
            <a:r>
              <a:rPr lang="cs-CZ" b="1" dirty="0" err="1" smtClean="0"/>
              <a:t>kavernom</a:t>
            </a:r>
            <a:r>
              <a:rPr lang="cs-CZ" b="1" dirty="0" smtClean="0"/>
              <a:t>, 1x  gliom)</a:t>
            </a:r>
          </a:p>
          <a:p>
            <a:r>
              <a:rPr lang="cs-CZ" sz="900" b="1" dirty="0" smtClean="0">
                <a:solidFill>
                  <a:srgbClr val="FF0000"/>
                </a:solidFill>
              </a:rPr>
              <a:t>                       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12  AMTR </a:t>
            </a:r>
            <a:r>
              <a:rPr lang="cs-CZ" dirty="0" smtClean="0"/>
              <a:t>(1x s kortikální frontální resekcí</a:t>
            </a:r>
            <a:r>
              <a:rPr lang="cs-CZ" b="1" dirty="0" smtClean="0"/>
              <a:t>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331640" y="188640"/>
            <a:ext cx="6768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Resekční operace </a:t>
            </a:r>
            <a:r>
              <a:rPr lang="cs-CZ" sz="3200" b="1" dirty="0">
                <a:solidFill>
                  <a:srgbClr val="FF0000"/>
                </a:solidFill>
              </a:rPr>
              <a:t>u pacientů s epilepsií temporálního </a:t>
            </a:r>
            <a:r>
              <a:rPr lang="cs-CZ" sz="3200" b="1" dirty="0" smtClean="0">
                <a:solidFill>
                  <a:srgbClr val="FF0000"/>
                </a:solidFill>
              </a:rPr>
              <a:t>laloku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195736" y="14127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b="1" dirty="0"/>
              <a:t>Centrum pro epilepsie Brno</a:t>
            </a:r>
          </a:p>
          <a:p>
            <a:pPr algn="ctr"/>
            <a:r>
              <a:rPr lang="cs-CZ" sz="2400" b="1" dirty="0"/>
              <a:t>2015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71600" y="515719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AMTR   </a:t>
            </a:r>
            <a:r>
              <a:rPr lang="cs-CZ" dirty="0" smtClean="0"/>
              <a:t> 5 </a:t>
            </a:r>
            <a:r>
              <a:rPr lang="cs-CZ" dirty="0"/>
              <a:t>mužů, 7 </a:t>
            </a:r>
            <a:r>
              <a:rPr lang="cs-CZ" dirty="0" smtClean="0"/>
              <a:t>žen   průměrný </a:t>
            </a:r>
            <a:r>
              <a:rPr lang="cs-CZ" dirty="0"/>
              <a:t>věk  32let</a:t>
            </a:r>
          </a:p>
          <a:p>
            <a:r>
              <a:rPr lang="cs-CZ" dirty="0" smtClean="0"/>
              <a:t>               </a:t>
            </a:r>
            <a:r>
              <a:rPr lang="cs-CZ" dirty="0"/>
              <a:t>7x </a:t>
            </a:r>
            <a:r>
              <a:rPr lang="cs-CZ" dirty="0" err="1" smtClean="0"/>
              <a:t>l.dx</a:t>
            </a:r>
            <a:r>
              <a:rPr lang="cs-CZ" dirty="0" smtClean="0"/>
              <a:t>., </a:t>
            </a:r>
            <a:r>
              <a:rPr lang="cs-CZ" dirty="0"/>
              <a:t>5x  </a:t>
            </a:r>
            <a:r>
              <a:rPr lang="cs-CZ" dirty="0" err="1" smtClean="0"/>
              <a:t>l.sin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330334"/>
            <a:ext cx="64204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Resekční </a:t>
            </a:r>
            <a:r>
              <a:rPr lang="cs-CZ" sz="3200" b="1" dirty="0" err="1" smtClean="0">
                <a:solidFill>
                  <a:srgbClr val="FF0000"/>
                </a:solidFill>
              </a:rPr>
              <a:t>epileptochirurgické</a:t>
            </a:r>
            <a:r>
              <a:rPr lang="cs-CZ" sz="3200" b="1" dirty="0" smtClean="0">
                <a:solidFill>
                  <a:srgbClr val="FF0000"/>
                </a:solidFill>
              </a:rPr>
              <a:t> výkony 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Česká republika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193729"/>
              </p:ext>
            </p:extLst>
          </p:nvPr>
        </p:nvGraphicFramePr>
        <p:xfrm>
          <a:off x="539552" y="2132856"/>
          <a:ext cx="8208914" cy="3888432"/>
        </p:xfrm>
        <a:graphic>
          <a:graphicData uri="http://schemas.openxmlformats.org/drawingml/2006/table">
            <a:tbl>
              <a:tblPr firstRow="1" lastRow="1" bandCol="1">
                <a:tableStyleId>{3C2FFA5D-87B4-456A-9821-1D502468CF0F}</a:tableStyleId>
              </a:tblPr>
              <a:tblGrid>
                <a:gridCol w="936103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2014</a:t>
                      </a:r>
                      <a:endParaRPr lang="cs-CZ" sz="1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cs-CZ" sz="1400" b="1" dirty="0" smtClean="0"/>
                    </a:p>
                    <a:p>
                      <a:r>
                        <a:rPr lang="cs-CZ" sz="1400" b="1" dirty="0" smtClean="0"/>
                        <a:t>ÚVN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16</a:t>
                      </a:r>
                      <a:endParaRPr lang="cs-CZ" sz="1600" dirty="0"/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Na Homolce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FN </a:t>
                      </a:r>
                    </a:p>
                    <a:p>
                      <a:r>
                        <a:rPr lang="cs-CZ" sz="1400" b="1" dirty="0" smtClean="0"/>
                        <a:t>Motol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</a:t>
                      </a:r>
                      <a:endParaRPr lang="cs-CZ" sz="1600" dirty="0"/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FN </a:t>
                      </a:r>
                    </a:p>
                    <a:p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USA</a:t>
                      </a:r>
                      <a:endParaRPr lang="cs-CZ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68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135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116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64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3203848" y="1619508"/>
            <a:ext cx="25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Počty výkonů 2002 - 2014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75856" y="297522"/>
            <a:ext cx="283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Týmová </a:t>
            </a:r>
            <a:r>
              <a:rPr lang="cs-CZ" sz="3600" b="1" dirty="0" smtClean="0">
                <a:solidFill>
                  <a:srgbClr val="FF0000"/>
                </a:solidFill>
              </a:rPr>
              <a:t>práce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8" y="2780928"/>
            <a:ext cx="3528392" cy="352839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ovéPole 4"/>
          <p:cNvSpPr txBox="1"/>
          <p:nvPr/>
        </p:nvSpPr>
        <p:spPr>
          <a:xfrm>
            <a:off x="539552" y="2780928"/>
            <a:ext cx="3440685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Neurolog- </a:t>
            </a:r>
            <a:r>
              <a:rPr lang="cs-CZ" sz="2800" b="1" dirty="0" err="1"/>
              <a:t>epileptolog</a:t>
            </a:r>
            <a:endParaRPr lang="cs-CZ" sz="2800" b="1" dirty="0"/>
          </a:p>
          <a:p>
            <a:r>
              <a:rPr lang="cs-CZ" sz="2800" b="1" dirty="0"/>
              <a:t>Neurochirurg</a:t>
            </a:r>
          </a:p>
          <a:p>
            <a:r>
              <a:rPr lang="cs-CZ" sz="2800" b="1" dirty="0"/>
              <a:t>Neuroradiolog</a:t>
            </a:r>
          </a:p>
          <a:p>
            <a:r>
              <a:rPr lang="cs-CZ" sz="2800" b="1" dirty="0"/>
              <a:t>Neuropsycholog</a:t>
            </a:r>
          </a:p>
          <a:p>
            <a:r>
              <a:rPr lang="cs-CZ" sz="2800" b="1" dirty="0"/>
              <a:t>EEG laborant</a:t>
            </a:r>
          </a:p>
          <a:p>
            <a:r>
              <a:rPr lang="cs-CZ" sz="2800" b="1" dirty="0"/>
              <a:t>Histopatolog</a:t>
            </a:r>
          </a:p>
          <a:p>
            <a:r>
              <a:rPr lang="cs-CZ" sz="2800" b="1" dirty="0"/>
              <a:t>Genetik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4" r="-45044"/>
          <a:stretch/>
        </p:blipFill>
        <p:spPr>
          <a:xfrm>
            <a:off x="395536" y="1412776"/>
            <a:ext cx="9031256" cy="71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828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Centrum pro epilepsie Brno</a:t>
            </a:r>
            <a:endParaRPr lang="cs-CZ" sz="40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" y="111966"/>
            <a:ext cx="9031256" cy="7162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670698" cy="184744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99" b="2331"/>
          <a:stretch/>
        </p:blipFill>
        <p:spPr>
          <a:xfrm>
            <a:off x="4860032" y="1124744"/>
            <a:ext cx="4989972" cy="219683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" b="59755"/>
          <a:stretch/>
        </p:blipFill>
        <p:spPr bwMode="auto">
          <a:xfrm>
            <a:off x="107504" y="5085184"/>
            <a:ext cx="4992707" cy="173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703"/>
          <a:stretch/>
        </p:blipFill>
        <p:spPr>
          <a:xfrm>
            <a:off x="251520" y="2924944"/>
            <a:ext cx="4896544" cy="28133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4" y="3321577"/>
            <a:ext cx="5128204" cy="32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7451725" y="2060575"/>
            <a:ext cx="1431925" cy="576263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2400" dirty="0" smtClean="0">
                <a:solidFill>
                  <a:srgbClr val="595959"/>
                </a:solidFill>
              </a:rPr>
              <a:t>Kontakt:</a:t>
            </a:r>
            <a:endParaRPr lang="en-US" altLang="cs-CZ" sz="2400" dirty="0" smtClean="0">
              <a:solidFill>
                <a:srgbClr val="595959"/>
              </a:solidFill>
            </a:endParaRPr>
          </a:p>
          <a:p>
            <a:pPr algn="r" eaLnBrk="1" hangingPunct="1"/>
            <a:endParaRPr lang="cs-CZ" altLang="cs-CZ" dirty="0" smtClean="0">
              <a:solidFill>
                <a:srgbClr val="595959"/>
              </a:solidFill>
            </a:endParaRPr>
          </a:p>
          <a:p>
            <a:pPr algn="r" eaLnBrk="1" hangingPunct="1"/>
            <a:endParaRPr lang="cs-CZ" altLang="cs-CZ" sz="2000" dirty="0" smtClean="0">
              <a:solidFill>
                <a:srgbClr val="59595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11638" y="2565400"/>
            <a:ext cx="4681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cs-CZ" dirty="0">
                <a:solidFill>
                  <a:srgbClr val="E1253B"/>
                </a:solidFill>
                <a:latin typeface="+mj-lt"/>
              </a:rPr>
              <a:t>e</a:t>
            </a:r>
            <a:r>
              <a:rPr lang="cs-CZ" dirty="0" smtClean="0">
                <a:solidFill>
                  <a:srgbClr val="E1253B"/>
                </a:solidFill>
                <a:latin typeface="+mj-lt"/>
              </a:rPr>
              <a:t>va.brichtova@fnusa.cz</a:t>
            </a:r>
            <a:endParaRPr lang="cs-CZ" dirty="0">
              <a:solidFill>
                <a:srgbClr val="E1253B"/>
              </a:solidFill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79838" y="3573463"/>
            <a:ext cx="5113337" cy="197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Fakultní nemocnice u sv. Anny v Brně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Pekařská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53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Brno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656 91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Česká republika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Tel:  + 420 543 181 111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dirty="0">
                <a:solidFill>
                  <a:srgbClr val="E1253B"/>
                </a:solidFill>
                <a:latin typeface="Calibri" pitchFamily="34" charset="0"/>
              </a:rPr>
              <a:t>           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dirty="0">
                <a:solidFill>
                  <a:srgbClr val="E1253B"/>
                </a:solidFill>
                <a:latin typeface="Calibri" pitchFamily="34" charset="0"/>
              </a:rPr>
              <a:t> www.</a:t>
            </a:r>
            <a:r>
              <a:rPr lang="cs-CZ" dirty="0" err="1">
                <a:solidFill>
                  <a:srgbClr val="E1253B"/>
                </a:solidFill>
                <a:latin typeface="Calibri" pitchFamily="34" charset="0"/>
              </a:rPr>
              <a:t>fnusa.cz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945666" cy="685799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030635" y="548680"/>
            <a:ext cx="3118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Děkuji za pozornost.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56598" cy="53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45636" y="1988840"/>
            <a:ext cx="74131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3200" b="1" dirty="0" smtClean="0"/>
              <a:t>Cíl: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kompletní odstranění funkčně změněné mozkové tkáně, která generuje klinické epileptické záchvaty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vymizení záchvatů po operaci bez neurologického deficitu, který by snížil kvalitu života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475656" y="348071"/>
            <a:ext cx="6151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Resekce temporálního laloku </a:t>
            </a:r>
            <a:r>
              <a:rPr lang="cs-CZ" sz="3600" b="1" dirty="0" smtClean="0">
                <a:solidFill>
                  <a:srgbClr val="FF0000"/>
                </a:solidFill>
              </a:rPr>
              <a:t>– </a:t>
            </a:r>
          </a:p>
          <a:p>
            <a:pPr algn="ctr"/>
            <a:r>
              <a:rPr lang="cs-CZ" sz="3600" b="1" dirty="0">
                <a:solidFill>
                  <a:srgbClr val="FF0000"/>
                </a:solidFill>
              </a:rPr>
              <a:t>-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kurativní </a:t>
            </a:r>
            <a:r>
              <a:rPr lang="cs-CZ" sz="3600" b="1" dirty="0" smtClean="0">
                <a:solidFill>
                  <a:srgbClr val="FF0000"/>
                </a:solidFill>
              </a:rPr>
              <a:t>operace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48478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Lezionektomie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(příp. rozšířená </a:t>
            </a:r>
            <a:r>
              <a:rPr lang="cs-CZ" dirty="0" err="1">
                <a:solidFill>
                  <a:srgbClr val="FF0000"/>
                </a:solidFill>
              </a:rPr>
              <a:t>lezionektomie</a:t>
            </a:r>
            <a:r>
              <a:rPr lang="cs-CZ" dirty="0">
                <a:solidFill>
                  <a:srgbClr val="FF0000"/>
                </a:solidFill>
              </a:rPr>
              <a:t> s </a:t>
            </a:r>
            <a:r>
              <a:rPr lang="cs-CZ" dirty="0" err="1">
                <a:solidFill>
                  <a:srgbClr val="FF0000"/>
                </a:solidFill>
              </a:rPr>
              <a:t>peroperační</a:t>
            </a:r>
            <a:r>
              <a:rPr lang="cs-CZ" dirty="0">
                <a:solidFill>
                  <a:srgbClr val="FF0000"/>
                </a:solidFill>
              </a:rPr>
              <a:t> EEG </a:t>
            </a:r>
            <a:r>
              <a:rPr lang="cs-CZ" dirty="0" smtClean="0">
                <a:solidFill>
                  <a:srgbClr val="FF0000"/>
                </a:solidFill>
              </a:rPr>
              <a:t>monitorací)</a:t>
            </a:r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04180" y="297522"/>
            <a:ext cx="470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Typy resekčních výkonů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91534" y="2924944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2400" b="1" dirty="0">
                <a:solidFill>
                  <a:srgbClr val="FF0000"/>
                </a:solidFill>
              </a:rPr>
              <a:t>Kortikální resekce</a:t>
            </a:r>
          </a:p>
          <a:p>
            <a:r>
              <a:rPr lang="cs-CZ" dirty="0"/>
              <a:t>  </a:t>
            </a:r>
            <a:r>
              <a:rPr lang="cs-CZ" sz="2000" dirty="0" err="1"/>
              <a:t>nelezionální</a:t>
            </a:r>
            <a:r>
              <a:rPr lang="cs-CZ" sz="2000" dirty="0"/>
              <a:t> epilepsie (většinou </a:t>
            </a:r>
            <a:r>
              <a:rPr lang="cs-CZ" sz="2000" dirty="0" err="1"/>
              <a:t>extratemporálně</a:t>
            </a:r>
            <a:r>
              <a:rPr lang="cs-CZ" sz="2000" dirty="0"/>
              <a:t>)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r>
              <a:rPr lang="cs-CZ" sz="2400" b="1" dirty="0">
                <a:solidFill>
                  <a:srgbClr val="FF0000"/>
                </a:solidFill>
              </a:rPr>
              <a:t>Standardizované temporální resekce</a:t>
            </a:r>
          </a:p>
          <a:p>
            <a:r>
              <a:rPr lang="cs-CZ" sz="2000" dirty="0"/>
              <a:t>  MTLE </a:t>
            </a:r>
            <a:r>
              <a:rPr lang="cs-CZ" sz="2000" dirty="0" err="1"/>
              <a:t>meziotemporální</a:t>
            </a:r>
            <a:r>
              <a:rPr lang="cs-CZ" sz="2000" dirty="0"/>
              <a:t> epilepsie</a:t>
            </a:r>
          </a:p>
          <a:p>
            <a:r>
              <a:rPr lang="cs-CZ" sz="2000" dirty="0"/>
              <a:t>  MTS   </a:t>
            </a:r>
            <a:r>
              <a:rPr lang="cs-CZ" sz="2000" dirty="0" err="1"/>
              <a:t>meziotemporální</a:t>
            </a:r>
            <a:r>
              <a:rPr lang="cs-CZ" sz="2000" dirty="0"/>
              <a:t> skleróza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916832"/>
            <a:ext cx="78288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odstranění strukturální patologie - tumoru (LGG, DNET, </a:t>
            </a:r>
            <a:r>
              <a:rPr lang="cs-CZ" sz="2000" dirty="0" err="1"/>
              <a:t>gangliogliom</a:t>
            </a:r>
            <a:r>
              <a:rPr lang="cs-CZ" sz="2000" dirty="0"/>
              <a:t>), cévní   malformace (</a:t>
            </a:r>
            <a:r>
              <a:rPr lang="cs-CZ" sz="2000" dirty="0" err="1"/>
              <a:t>kavernom</a:t>
            </a:r>
            <a:r>
              <a:rPr lang="cs-CZ" sz="2000" dirty="0"/>
              <a:t>, AVM), </a:t>
            </a:r>
            <a:r>
              <a:rPr lang="cs-CZ" sz="2000" dirty="0" err="1"/>
              <a:t>gliózy</a:t>
            </a:r>
            <a:r>
              <a:rPr lang="cs-CZ" sz="2000" dirty="0"/>
              <a:t> (poúrazová, </a:t>
            </a:r>
            <a:r>
              <a:rPr lang="cs-CZ" sz="2000" dirty="0" err="1"/>
              <a:t>pozánětlivá</a:t>
            </a:r>
            <a:r>
              <a:rPr lang="cs-CZ" sz="2000" dirty="0"/>
              <a:t>, po CMP), kortikální </a:t>
            </a:r>
            <a:r>
              <a:rPr lang="cs-CZ" sz="2000" dirty="0" err="1"/>
              <a:t>dysplázie</a:t>
            </a:r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62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79537" y="116632"/>
            <a:ext cx="1917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Kavernom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808"/>
            <a:ext cx="2956763" cy="36427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2956538" cy="33671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93" y="1700808"/>
            <a:ext cx="2997411" cy="358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66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627784" y="188640"/>
            <a:ext cx="393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Glioblastoma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multiforme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3" y="1445228"/>
            <a:ext cx="3599688" cy="43190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34" y="1445228"/>
            <a:ext cx="3772205" cy="431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8000"/>
                <a:lumOff val="12000"/>
              </a:schemeClr>
            </a:gs>
            <a:gs pos="26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64469" y="115888"/>
            <a:ext cx="6172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FCD Type </a:t>
            </a:r>
            <a:r>
              <a:rPr lang="cs-CZ" altLang="cs-CZ" sz="3200" b="1" dirty="0" err="1" smtClean="0">
                <a:solidFill>
                  <a:srgbClr val="FF0000"/>
                </a:solidFill>
              </a:rPr>
              <a:t>Ib</a:t>
            </a:r>
            <a:r>
              <a:rPr lang="cs-CZ" altLang="cs-CZ" sz="3200" b="1" dirty="0">
                <a:solidFill>
                  <a:srgbClr val="FF0000"/>
                </a:solidFill>
              </a:rPr>
              <a:t/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2000" dirty="0" err="1">
                <a:solidFill>
                  <a:srgbClr val="FF0000"/>
                </a:solidFill>
              </a:rPr>
              <a:t>cortical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dysplasia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with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abnormal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tangential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cortical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lamination</a:t>
            </a:r>
            <a:r>
              <a:rPr lang="cs-CZ" altLang="cs-CZ" sz="2000" dirty="0">
                <a:solidFill>
                  <a:srgbClr val="FF0000"/>
                </a:solidFill>
              </a:rPr>
              <a:t/>
            </a:r>
            <a:br>
              <a:rPr lang="cs-CZ" altLang="cs-CZ" sz="2000" dirty="0">
                <a:solidFill>
                  <a:srgbClr val="FF0000"/>
                </a:solidFill>
              </a:rPr>
            </a:br>
            <a:r>
              <a:rPr lang="cs-CZ" altLang="cs-CZ" sz="2000" dirty="0" err="1">
                <a:solidFill>
                  <a:srgbClr val="FF0000"/>
                </a:solidFill>
              </a:rPr>
              <a:t>affecting</a:t>
            </a:r>
            <a:r>
              <a:rPr lang="cs-CZ" altLang="cs-CZ" sz="2000" dirty="0">
                <a:solidFill>
                  <a:srgbClr val="FF0000"/>
                </a:solidFill>
              </a:rPr>
              <a:t> 6-layered </a:t>
            </a:r>
            <a:r>
              <a:rPr lang="cs-CZ" altLang="cs-CZ" sz="2000" dirty="0" err="1">
                <a:solidFill>
                  <a:srgbClr val="FF0000"/>
                </a:solidFill>
              </a:rPr>
              <a:t>horizontal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composition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of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the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neocortex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1011831" y="5747190"/>
            <a:ext cx="979308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b="1" dirty="0"/>
              <a:t> </a:t>
            </a:r>
            <a:r>
              <a:rPr lang="cs-CZ" altLang="cs-CZ" sz="1600" b="1" dirty="0" err="1"/>
              <a:t>abnormal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layering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of</a:t>
            </a:r>
            <a:r>
              <a:rPr lang="cs-CZ" altLang="cs-CZ" sz="1600" b="1" dirty="0"/>
              <a:t> L2, L4, </a:t>
            </a:r>
            <a:r>
              <a:rPr lang="cs-CZ" altLang="cs-CZ" sz="1600" b="1" dirty="0" err="1"/>
              <a:t>or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both</a:t>
            </a:r>
            <a:r>
              <a:rPr lang="cs-CZ" altLang="cs-CZ" sz="1600" b="1" dirty="0"/>
              <a:t>; L2 </a:t>
            </a:r>
            <a:r>
              <a:rPr lang="cs-CZ" altLang="cs-CZ" sz="1600" b="1" dirty="0" err="1"/>
              <a:t>either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missing</a:t>
            </a:r>
            <a:r>
              <a:rPr lang="cs-CZ" altLang="cs-CZ" sz="1600" b="1" dirty="0"/>
              <a:t> </a:t>
            </a:r>
            <a:r>
              <a:rPr lang="cs-CZ" altLang="cs-CZ" sz="1600" dirty="0" err="1"/>
              <a:t>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significantly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depleted</a:t>
            </a:r>
            <a:r>
              <a:rPr lang="cs-CZ" altLang="cs-CZ" sz="1600" dirty="0"/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/>
              <a:t> </a:t>
            </a:r>
            <a:r>
              <a:rPr lang="cs-CZ" altLang="cs-CZ" sz="1600" dirty="0" err="1"/>
              <a:t>blurred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demarcation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between</a:t>
            </a:r>
            <a:r>
              <a:rPr lang="cs-CZ" altLang="cs-CZ" sz="1600" dirty="0"/>
              <a:t> L1 and L2, and </a:t>
            </a:r>
            <a:r>
              <a:rPr lang="cs-CZ" altLang="cs-CZ" sz="1600" dirty="0" err="1"/>
              <a:t>between</a:t>
            </a:r>
            <a:r>
              <a:rPr lang="cs-CZ" altLang="cs-CZ" sz="1600" dirty="0"/>
              <a:t> L2 and 3; L4 </a:t>
            </a:r>
            <a:r>
              <a:rPr lang="cs-CZ" altLang="cs-CZ" sz="1600" dirty="0" err="1"/>
              <a:t>can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also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missing</a:t>
            </a:r>
            <a:r>
              <a:rPr lang="cs-CZ" altLang="cs-CZ" sz="1600" dirty="0"/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/>
              <a:t> </a:t>
            </a:r>
            <a:r>
              <a:rPr lang="cs-CZ" altLang="cs-CZ" sz="1600" dirty="0" err="1"/>
              <a:t>less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sharply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demarcated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border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toward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white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matter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immature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small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diameter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neurons</a:t>
            </a:r>
            <a:r>
              <a:rPr lang="cs-CZ" altLang="cs-CZ" sz="1600" dirty="0"/>
              <a:t>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  </a:t>
            </a:r>
            <a:r>
              <a:rPr lang="cs-CZ" altLang="cs-CZ" sz="1600" dirty="0" err="1"/>
              <a:t>hypertrophic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neurons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outside</a:t>
            </a:r>
            <a:r>
              <a:rPr lang="cs-CZ" altLang="cs-CZ" sz="1600" dirty="0"/>
              <a:t> L5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13316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7"/>
            <a:ext cx="1984599" cy="430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r="6116"/>
          <a:stretch>
            <a:fillRect/>
          </a:stretch>
        </p:blipFill>
        <p:spPr bwMode="auto">
          <a:xfrm>
            <a:off x="1187624" y="1382093"/>
            <a:ext cx="2333951" cy="430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ovéPole 5"/>
          <p:cNvSpPr txBox="1">
            <a:spLocks noChangeArrowheads="1"/>
          </p:cNvSpPr>
          <p:nvPr/>
        </p:nvSpPr>
        <p:spPr bwMode="auto">
          <a:xfrm>
            <a:off x="2466976" y="5099050"/>
            <a:ext cx="82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bg2"/>
                </a:solidFill>
              </a:rPr>
              <a:t>control</a:t>
            </a:r>
          </a:p>
        </p:txBody>
      </p:sp>
      <p:sp>
        <p:nvSpPr>
          <p:cNvPr id="13319" name="TextovéPole 3"/>
          <p:cNvSpPr txBox="1">
            <a:spLocks noChangeArrowheads="1"/>
          </p:cNvSpPr>
          <p:nvPr/>
        </p:nvSpPr>
        <p:spPr bwMode="auto">
          <a:xfrm>
            <a:off x="6137673" y="5156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20" name="TextovéPole 6"/>
          <p:cNvSpPr txBox="1">
            <a:spLocks noChangeArrowheads="1"/>
          </p:cNvSpPr>
          <p:nvPr/>
        </p:nvSpPr>
        <p:spPr bwMode="auto">
          <a:xfrm>
            <a:off x="6142436" y="5099050"/>
            <a:ext cx="894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bg2"/>
                </a:solidFill>
              </a:rPr>
              <a:t>FCD Ib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96136" y="1268760"/>
            <a:ext cx="2062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Control</a:t>
            </a:r>
            <a:r>
              <a:rPr lang="cs-CZ" sz="1600" dirty="0" smtClean="0"/>
              <a:t>, </a:t>
            </a:r>
            <a:r>
              <a:rPr lang="cs-CZ" sz="1600" dirty="0" err="1" smtClean="0"/>
              <a:t>normal</a:t>
            </a:r>
            <a:r>
              <a:rPr lang="cs-CZ" sz="1600" dirty="0" smtClean="0"/>
              <a:t> </a:t>
            </a:r>
            <a:r>
              <a:rPr lang="cs-CZ" sz="1600" dirty="0" err="1" smtClean="0"/>
              <a:t>cortex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59565" y="1331476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FCD type 1b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1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20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88159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F80012"/>
                </a:solidFill>
              </a:rPr>
              <a:t>FCD Type </a:t>
            </a:r>
            <a:r>
              <a:rPr lang="cs-CZ" sz="3200" b="1" dirty="0" err="1" smtClean="0">
                <a:solidFill>
                  <a:srgbClr val="F80012"/>
                </a:solidFill>
              </a:rPr>
              <a:t>IIa</a:t>
            </a:r>
            <a:r>
              <a:rPr lang="cs-CZ" sz="3200" b="1" dirty="0" smtClean="0">
                <a:solidFill>
                  <a:srgbClr val="F80012"/>
                </a:solidFill>
              </a:rPr>
              <a:t/>
            </a:r>
            <a:br>
              <a:rPr lang="cs-CZ" sz="3200" b="1" dirty="0" smtClean="0">
                <a:solidFill>
                  <a:srgbClr val="F80012"/>
                </a:solidFill>
              </a:rPr>
            </a:br>
            <a:endParaRPr lang="cs-CZ" sz="4000" dirty="0">
              <a:solidFill>
                <a:srgbClr val="F80012"/>
              </a:solidFill>
            </a:endParaRPr>
          </a:p>
        </p:txBody>
      </p:sp>
      <p:pic>
        <p:nvPicPr>
          <p:cNvPr id="14339" name="Picture 12" descr="5258-08-IIa-100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368962"/>
            <a:ext cx="2291062" cy="4055472"/>
          </a:xfrm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552" y="5517232"/>
            <a:ext cx="841484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 </a:t>
            </a:r>
            <a:r>
              <a:rPr lang="cs-CZ" altLang="cs-CZ" sz="1600" dirty="0"/>
              <a:t>severe </a:t>
            </a:r>
            <a:r>
              <a:rPr lang="cs-CZ" altLang="cs-CZ" sz="1600" dirty="0" err="1"/>
              <a:t>cortical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dyslamination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b="1" dirty="0"/>
              <a:t> </a:t>
            </a:r>
            <a:r>
              <a:rPr lang="cs-CZ" altLang="cs-CZ" sz="1600" b="1" dirty="0" err="1"/>
              <a:t>dysmorphic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neurons</a:t>
            </a:r>
            <a:r>
              <a:rPr lang="cs-CZ" altLang="cs-CZ" sz="1600" b="1" dirty="0"/>
              <a:t>: </a:t>
            </a:r>
            <a:r>
              <a:rPr lang="cs-CZ" altLang="cs-CZ" sz="1600" dirty="0" err="1"/>
              <a:t>neuronal</a:t>
            </a:r>
            <a:r>
              <a:rPr lang="cs-CZ" altLang="cs-CZ" sz="1600" dirty="0"/>
              <a:t> cell </a:t>
            </a:r>
            <a:r>
              <a:rPr lang="cs-CZ" altLang="cs-CZ" sz="1600" dirty="0" err="1"/>
              <a:t>diameter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enlarged</a:t>
            </a:r>
            <a:r>
              <a:rPr lang="cs-CZ" altLang="cs-CZ" sz="1600" dirty="0"/>
              <a:t>, cell </a:t>
            </a:r>
            <a:r>
              <a:rPr lang="cs-CZ" altLang="cs-CZ" sz="1600" dirty="0" err="1"/>
              <a:t>nucleus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diameter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enlarged</a:t>
            </a:r>
            <a:r>
              <a:rPr lang="cs-CZ" altLang="cs-CZ" sz="1600" dirty="0"/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  </a:t>
            </a:r>
            <a:r>
              <a:rPr lang="cs-CZ" altLang="cs-CZ" sz="1600" dirty="0" err="1"/>
              <a:t>aggregation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Nissl</a:t>
            </a:r>
            <a:r>
              <a:rPr lang="cs-CZ" altLang="cs-CZ" sz="1600" dirty="0"/>
              <a:t> substance and </a:t>
            </a:r>
            <a:r>
              <a:rPr lang="cs-CZ" altLang="cs-CZ" sz="1600" dirty="0" err="1"/>
              <a:t>its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margination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accumulation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NFs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both</a:t>
            </a:r>
            <a:r>
              <a:rPr lang="cs-CZ" altLang="cs-CZ" sz="16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  </a:t>
            </a:r>
            <a:r>
              <a:rPr lang="cs-CZ" altLang="cs-CZ" sz="1600" dirty="0" err="1"/>
              <a:t>phosphorylated</a:t>
            </a:r>
            <a:r>
              <a:rPr lang="cs-CZ" altLang="cs-CZ" sz="1600" dirty="0"/>
              <a:t> and </a:t>
            </a:r>
            <a:r>
              <a:rPr lang="cs-CZ" altLang="cs-CZ" sz="1600" dirty="0" err="1"/>
              <a:t>nonphosphorylated</a:t>
            </a:r>
            <a:r>
              <a:rPr lang="cs-CZ" altLang="cs-CZ" sz="16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- </a:t>
            </a:r>
            <a:r>
              <a:rPr lang="cs-CZ" altLang="cs-CZ" sz="1600" dirty="0" err="1"/>
              <a:t>junction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gray</a:t>
            </a:r>
            <a:r>
              <a:rPr lang="cs-CZ" altLang="cs-CZ" sz="1600" dirty="0"/>
              <a:t>/</a:t>
            </a:r>
            <a:r>
              <a:rPr lang="cs-CZ" altLang="cs-CZ" sz="1600" dirty="0" err="1"/>
              <a:t>white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matter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blurred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with</a:t>
            </a:r>
            <a:r>
              <a:rPr lang="cs-CZ" altLang="cs-CZ" sz="1600" dirty="0"/>
              <a:t> </a:t>
            </a:r>
            <a:r>
              <a:rPr lang="cs-CZ" altLang="cs-CZ" sz="1600" dirty="0" err="1"/>
              <a:t>heterotopic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neurons</a:t>
            </a:r>
            <a:r>
              <a:rPr lang="cs-CZ" altLang="cs-CZ" sz="1600" dirty="0"/>
              <a:t> in </a:t>
            </a:r>
            <a:r>
              <a:rPr lang="cs-CZ" altLang="cs-CZ" sz="1600" dirty="0" err="1"/>
              <a:t>white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matter</a:t>
            </a:r>
            <a:endParaRPr lang="cs-CZ" altLang="cs-CZ" sz="1600" dirty="0"/>
          </a:p>
        </p:txBody>
      </p:sp>
      <p:pic>
        <p:nvPicPr>
          <p:cNvPr id="14341" name="Picture 22" descr="8389-08-02 se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2839" y="1412776"/>
            <a:ext cx="2160240" cy="2135507"/>
          </a:xfrm>
        </p:spPr>
      </p:pic>
      <p:pic>
        <p:nvPicPr>
          <p:cNvPr id="14342" name="Picture 25" descr="4979-08-N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3501008"/>
            <a:ext cx="2079695" cy="2088232"/>
          </a:xfrm>
        </p:spPr>
      </p:pic>
      <p:sp>
        <p:nvSpPr>
          <p:cNvPr id="14343" name="Text Box 27"/>
          <p:cNvSpPr txBox="1">
            <a:spLocks noChangeArrowheads="1"/>
          </p:cNvSpPr>
          <p:nvPr/>
        </p:nvSpPr>
        <p:spPr bwMode="auto">
          <a:xfrm>
            <a:off x="6084094" y="4652963"/>
            <a:ext cx="782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bg2"/>
                </a:solidFill>
              </a:rPr>
              <a:t>NF-01</a:t>
            </a:r>
          </a:p>
        </p:txBody>
      </p:sp>
      <p:sp>
        <p:nvSpPr>
          <p:cNvPr id="2" name="Obdélník 1"/>
          <p:cNvSpPr/>
          <p:nvPr/>
        </p:nvSpPr>
        <p:spPr>
          <a:xfrm>
            <a:off x="2443040" y="476672"/>
            <a:ext cx="4319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F80012"/>
                </a:solidFill>
              </a:rPr>
              <a:t>cortical</a:t>
            </a:r>
            <a:r>
              <a:rPr lang="cs-CZ" dirty="0">
                <a:solidFill>
                  <a:srgbClr val="F80012"/>
                </a:solidFill>
              </a:rPr>
              <a:t> </a:t>
            </a:r>
            <a:r>
              <a:rPr lang="cs-CZ" dirty="0" err="1">
                <a:solidFill>
                  <a:srgbClr val="F80012"/>
                </a:solidFill>
              </a:rPr>
              <a:t>dysplasia</a:t>
            </a:r>
            <a:r>
              <a:rPr lang="cs-CZ" dirty="0">
                <a:solidFill>
                  <a:srgbClr val="F80012"/>
                </a:solidFill>
              </a:rPr>
              <a:t> </a:t>
            </a:r>
            <a:r>
              <a:rPr lang="cs-CZ" dirty="0" err="1">
                <a:solidFill>
                  <a:srgbClr val="F80012"/>
                </a:solidFill>
              </a:rPr>
              <a:t>with</a:t>
            </a:r>
            <a:r>
              <a:rPr lang="cs-CZ" dirty="0">
                <a:solidFill>
                  <a:srgbClr val="F80012"/>
                </a:solidFill>
              </a:rPr>
              <a:t> </a:t>
            </a:r>
            <a:r>
              <a:rPr lang="cs-CZ" dirty="0" err="1">
                <a:solidFill>
                  <a:srgbClr val="F80012"/>
                </a:solidFill>
              </a:rPr>
              <a:t>dysmorphic</a:t>
            </a:r>
            <a:r>
              <a:rPr lang="cs-CZ" dirty="0">
                <a:solidFill>
                  <a:srgbClr val="F80012"/>
                </a:solidFill>
              </a:rPr>
              <a:t> </a:t>
            </a:r>
            <a:r>
              <a:rPr lang="cs-CZ" dirty="0" err="1">
                <a:solidFill>
                  <a:srgbClr val="F80012"/>
                </a:solidFill>
              </a:rPr>
              <a:t>neurons</a:t>
            </a:r>
            <a:r>
              <a:rPr lang="cs-CZ" sz="3600" dirty="0">
                <a:solidFill>
                  <a:srgbClr val="F80012"/>
                </a:solidFill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2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1">
                <a:lumMod val="88000"/>
                <a:lumOff val="12000"/>
              </a:schemeClr>
            </a:gs>
            <a:gs pos="77000">
              <a:schemeClr val="tx1">
                <a:lumMod val="95000"/>
                <a:lumOff val="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5" b="425"/>
          <a:stretch/>
        </p:blipFill>
        <p:spPr>
          <a:xfrm>
            <a:off x="655765" y="4128411"/>
            <a:ext cx="3682226" cy="24443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2" b="561"/>
          <a:stretch/>
        </p:blipFill>
        <p:spPr>
          <a:xfrm>
            <a:off x="4558396" y="764704"/>
            <a:ext cx="4304664" cy="284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 b="498"/>
          <a:stretch/>
        </p:blipFill>
        <p:spPr>
          <a:xfrm>
            <a:off x="4572000" y="3792644"/>
            <a:ext cx="4292194" cy="280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23650"/>
            <a:ext cx="3202526" cy="320579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767369" y="44624"/>
            <a:ext cx="355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Hipokampální skleróza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358466" y="6552927"/>
            <a:ext cx="560602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>
                <a:solidFill>
                  <a:schemeClr val="bg1">
                    <a:lumMod val="50000"/>
                  </a:schemeClr>
                </a:solidFill>
              </a:rPr>
              <a:t>Imaging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050" b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050" b="1" dirty="0" err="1">
                <a:solidFill>
                  <a:schemeClr val="bg1">
                    <a:lumMod val="50000"/>
                  </a:schemeClr>
                </a:solidFill>
              </a:rPr>
              <a:t>Temporal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 Lobe, </a:t>
            </a:r>
            <a:r>
              <a:rPr lang="cs-CZ" sz="1050" b="1" dirty="0" err="1">
                <a:solidFill>
                  <a:schemeClr val="bg1">
                    <a:lumMod val="50000"/>
                  </a:schemeClr>
                </a:solidFill>
              </a:rPr>
              <a:t>Pratik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050" b="1" dirty="0" err="1">
                <a:solidFill>
                  <a:schemeClr val="bg1">
                    <a:lumMod val="50000"/>
                  </a:schemeClr>
                </a:solidFill>
              </a:rPr>
              <a:t>Mukherjee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050" b="1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://www.medscape.org/viewarticle/468200_3</a:t>
            </a:r>
          </a:p>
          <a:p>
            <a:endParaRPr lang="cs-CZ" sz="105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661</Words>
  <Application>Microsoft Office PowerPoint</Application>
  <PresentationFormat>Předvádění na obrazovce (4:3)</PresentationFormat>
  <Paragraphs>217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Epileptochirurgie temporálního laloku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FCD Type Ib cortical dysplasia with abnormal tangential cortical lamination affecting 6-layered horizontal composition of the neocortex</vt:lpstr>
      <vt:lpstr>FCD Type IIa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Histologické nálezy - hipokampus</vt:lpstr>
      <vt:lpstr>Hipokampální skleróza, ILAE typ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Centrum pro epilepsie Brno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Epileptochirurgie temporálního laloku</dc:title>
  <dc:creator>uziv</dc:creator>
  <cp:lastModifiedBy>Pokdak</cp:lastModifiedBy>
  <cp:revision>88</cp:revision>
  <cp:lastPrinted>2016-02-17T17:58:35Z</cp:lastPrinted>
  <dcterms:created xsi:type="dcterms:W3CDTF">2016-02-15T21:00:19Z</dcterms:created>
  <dcterms:modified xsi:type="dcterms:W3CDTF">2016-02-17T18:45:25Z</dcterms:modified>
</cp:coreProperties>
</file>