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8" r:id="rId6"/>
    <p:sldId id="269" r:id="rId7"/>
    <p:sldId id="270" r:id="rId8"/>
    <p:sldId id="264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100" d="100"/>
          <a:sy n="100" d="100"/>
        </p:scale>
        <p:origin x="72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12.05.2020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08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12.05.2020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73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12.05.2020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26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12.05.2020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93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12.05.2020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71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12.05.2020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69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12.05.2020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09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12.05.2020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9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12.05.2020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99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12.05.2020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38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12.05.2020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8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354EA-3A9B-4F74-B246-71F5DFEA59A4}" type="datetimeFigureOut">
              <a:rPr lang="cs-CZ" smtClean="0"/>
              <a:t>12.05.2020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12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Kazuistika tumor </a:t>
            </a:r>
            <a:r>
              <a:rPr lang="cs-CZ" dirty="0" smtClean="0"/>
              <a:t>rekta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T.Rohan</a:t>
            </a:r>
            <a:endParaRPr lang="cs-CZ" dirty="0" smtClean="0"/>
          </a:p>
          <a:p>
            <a:r>
              <a:rPr lang="cs-CZ" dirty="0" smtClean="0"/>
              <a:t>Klinika radiologie a nukleární medicíny FN Brno a LF MU</a:t>
            </a:r>
            <a:endParaRPr lang="cs-CZ" dirty="0"/>
          </a:p>
        </p:txBody>
      </p:sp>
      <p:pic>
        <p:nvPicPr>
          <p:cNvPr id="4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82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Muž, </a:t>
            </a:r>
            <a:r>
              <a:rPr lang="cs-CZ" dirty="0" smtClean="0"/>
              <a:t>72 </a:t>
            </a:r>
            <a:r>
              <a:rPr lang="cs-CZ" dirty="0" smtClean="0"/>
              <a:t>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Přichází k došetření tumoru rekta na chirurgii.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Cestou PL pozitivní test na okultní krvácení. Na následné kolonoskopii tumorózní infiltrace rekta ve vzdálenosti asi 8 cm od </a:t>
            </a:r>
            <a:r>
              <a:rPr lang="cs-CZ" dirty="0" err="1" smtClean="0"/>
              <a:t>anu</a:t>
            </a:r>
            <a:r>
              <a:rPr lang="cs-CZ" dirty="0" smtClean="0"/>
              <a:t> a délce 10 cm – histologicky potvrzen adenokarcinom.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Subjektivně bez obtíží.</a:t>
            </a:r>
          </a:p>
          <a:p>
            <a:pPr marL="0" indent="0">
              <a:buNone/>
            </a:pPr>
            <a:r>
              <a:rPr lang="cs-CZ" dirty="0" smtClean="0"/>
              <a:t>Objektivně per rektum v 4-5 cm hmatná rezistence.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Indikován </a:t>
            </a:r>
            <a:r>
              <a:rPr lang="cs-CZ" dirty="0" err="1" smtClean="0"/>
              <a:t>staging</a:t>
            </a:r>
            <a:r>
              <a:rPr lang="cs-CZ" dirty="0" smtClean="0"/>
              <a:t> karcinomu rekta.</a:t>
            </a:r>
            <a:endParaRPr lang="cs-CZ" dirty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Staging</a:t>
            </a:r>
            <a:r>
              <a:rPr lang="cs-CZ" dirty="0" smtClean="0"/>
              <a:t> karcinomu rekta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Lokoregionální</a:t>
            </a:r>
            <a:r>
              <a:rPr lang="cs-CZ" dirty="0" smtClean="0"/>
              <a:t> </a:t>
            </a:r>
            <a:r>
              <a:rPr lang="cs-CZ" dirty="0" err="1" smtClean="0"/>
              <a:t>staging</a:t>
            </a:r>
            <a:r>
              <a:rPr lang="cs-CZ" dirty="0" smtClean="0"/>
              <a:t> (rozsah tumoru, uzliny v okolí):</a:t>
            </a:r>
          </a:p>
          <a:p>
            <a:pPr marL="0" indent="0">
              <a:buNone/>
            </a:pPr>
            <a:r>
              <a:rPr lang="cs-CZ" dirty="0" smtClean="0"/>
              <a:t>MR rekta, rektoskopie s </a:t>
            </a:r>
            <a:r>
              <a:rPr lang="cs-CZ" dirty="0" err="1" smtClean="0"/>
              <a:t>endosonografií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Staging</a:t>
            </a:r>
            <a:r>
              <a:rPr lang="cs-CZ" dirty="0" smtClean="0"/>
              <a:t> vzdálených metastáz:</a:t>
            </a:r>
          </a:p>
          <a:p>
            <a:pPr marL="0" indent="0">
              <a:buNone/>
            </a:pPr>
            <a:r>
              <a:rPr lang="cs-CZ" dirty="0" smtClean="0"/>
              <a:t>CT břicha a hrudníku, možné provést také PET/CT či PET/MR trupu</a:t>
            </a:r>
            <a:endParaRPr lang="cs-CZ" dirty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752856" y="5205604"/>
            <a:ext cx="10542151" cy="110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b="1" dirty="0" smtClean="0"/>
              <a:t>PET/MR trupu a rekta umožňuje provést </a:t>
            </a:r>
            <a:r>
              <a:rPr lang="cs-CZ" sz="2400" b="1" dirty="0" err="1" smtClean="0"/>
              <a:t>lokoregionální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staging</a:t>
            </a:r>
            <a:r>
              <a:rPr lang="cs-CZ" sz="2400" b="1" dirty="0" smtClean="0"/>
              <a:t> i detekci vzdálených metastáz při jednom vyšetření.</a:t>
            </a:r>
          </a:p>
          <a:p>
            <a:pPr marL="0" indent="0" algn="ctr">
              <a:buNone/>
            </a:pPr>
            <a:r>
              <a:rPr lang="cs-CZ" sz="1100" dirty="0" smtClean="0"/>
              <a:t>Při </a:t>
            </a:r>
            <a:r>
              <a:rPr lang="cs-CZ" sz="1100" dirty="0" err="1" smtClean="0"/>
              <a:t>stagingu</a:t>
            </a:r>
            <a:r>
              <a:rPr lang="cs-CZ" sz="1100" dirty="0" smtClean="0"/>
              <a:t> </a:t>
            </a:r>
            <a:r>
              <a:rPr lang="cs-CZ" sz="1100" dirty="0" smtClean="0"/>
              <a:t>karcinomu </a:t>
            </a:r>
            <a:r>
              <a:rPr lang="cs-CZ" sz="1100" dirty="0" smtClean="0"/>
              <a:t>rekta na PET/MR se kromě standardních sekvencí provádí cílené MR sekvence na rektum.</a:t>
            </a:r>
            <a:endParaRPr lang="cs-CZ" sz="105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420042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MR rekta - nález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7666" y="2338527"/>
            <a:ext cx="3288024" cy="3761209"/>
          </a:xfrm>
          <a:prstGeom prst="rect">
            <a:avLst/>
          </a:prstGeom>
        </p:spPr>
      </p:pic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7036" y="2338527"/>
            <a:ext cx="3318078" cy="376120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879" y="2338527"/>
            <a:ext cx="3323260" cy="3761209"/>
          </a:xfrm>
          <a:prstGeom prst="rect">
            <a:avLst/>
          </a:prstGeom>
        </p:spPr>
      </p:pic>
      <p:sp>
        <p:nvSpPr>
          <p:cNvPr id="25" name="Zástupný symbol pro obsah 2"/>
          <p:cNvSpPr txBox="1">
            <a:spLocks/>
          </p:cNvSpPr>
          <p:nvPr/>
        </p:nvSpPr>
        <p:spPr>
          <a:xfrm>
            <a:off x="838200" y="138030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/>
              <a:t>Ve vzdálenosti cca 5cm od </a:t>
            </a:r>
            <a:r>
              <a:rPr lang="cs-CZ" sz="1400" dirty="0" err="1"/>
              <a:t>anu</a:t>
            </a:r>
            <a:r>
              <a:rPr lang="cs-CZ" sz="1400" dirty="0"/>
              <a:t> je patrná tumorózní infiltrace rekta s výrazným a až cirkulárním ztluštěním stěny o délce cca 8cm. Tumor přerůstá </a:t>
            </a:r>
            <a:r>
              <a:rPr lang="cs-CZ" sz="1400" dirty="0" err="1"/>
              <a:t>serosu</a:t>
            </a:r>
            <a:r>
              <a:rPr lang="cs-CZ" sz="1400" dirty="0"/>
              <a:t>, není v kontaktu s prostatou ani </a:t>
            </a:r>
            <a:r>
              <a:rPr lang="cs-CZ" sz="1400" dirty="0" err="1"/>
              <a:t>mezorekt</a:t>
            </a:r>
            <a:r>
              <a:rPr lang="cs-CZ" sz="1400" dirty="0"/>
              <a:t>. fascií. Na difuzně vážených obrazech je v tumoru jednoznačná restrikce difuze odpovídající akumulaci radiofarmaka</a:t>
            </a:r>
            <a:r>
              <a:rPr lang="cs-CZ" sz="1400" dirty="0" smtClean="0"/>
              <a:t>.</a:t>
            </a:r>
          </a:p>
          <a:p>
            <a:pPr marL="0" indent="0">
              <a:buNone/>
            </a:pPr>
            <a:r>
              <a:rPr lang="cs-CZ" sz="1400" dirty="0" smtClean="0"/>
              <a:t>Závěr: </a:t>
            </a:r>
            <a:r>
              <a:rPr lang="de-DE" sz="1400" dirty="0"/>
              <a:t>Tumor </a:t>
            </a:r>
            <a:r>
              <a:rPr lang="de-DE" sz="1400" dirty="0" err="1"/>
              <a:t>rekta</a:t>
            </a:r>
            <a:r>
              <a:rPr lang="de-DE" sz="1400" dirty="0"/>
              <a:t> T3b N0 </a:t>
            </a:r>
            <a:r>
              <a:rPr lang="de-DE" sz="1400" dirty="0" smtClean="0"/>
              <a:t>M0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72879" y="6099736"/>
            <a:ext cx="33232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/>
              <a:t>T2 axiálně – vzdálenost od </a:t>
            </a:r>
            <a:r>
              <a:rPr lang="cs-CZ" sz="1300" dirty="0" err="1" smtClean="0"/>
              <a:t>anu</a:t>
            </a:r>
            <a:r>
              <a:rPr lang="cs-CZ" sz="1300" dirty="0" smtClean="0"/>
              <a:t>, rozsah tumoru</a:t>
            </a:r>
            <a:endParaRPr lang="cs-CZ" sz="13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4382429" y="6098300"/>
            <a:ext cx="343759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/>
              <a:t>T2 koronálně – cirkulární zesílení stěny s výraznými </a:t>
            </a:r>
            <a:r>
              <a:rPr lang="cs-CZ" sz="1300" dirty="0" err="1" smtClean="0"/>
              <a:t>spikulacemi</a:t>
            </a:r>
            <a:r>
              <a:rPr lang="cs-CZ" sz="1300" dirty="0" smtClean="0"/>
              <a:t> zasahujícími do okolního tuku, v okolním tuku jsou drobné uzliny (ovály)</a:t>
            </a:r>
            <a:endParaRPr lang="cs-CZ" sz="13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8257036" y="6116340"/>
            <a:ext cx="303797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/>
              <a:t>PET/MR fúze – radiofarmakum (18-FDG) se akumuluje v nádoru rekta a v močovém měchýři (je vylučováno močí)</a:t>
            </a:r>
            <a:endParaRPr lang="cs-CZ" sz="1300" dirty="0"/>
          </a:p>
        </p:txBody>
      </p:sp>
      <p:sp>
        <p:nvSpPr>
          <p:cNvPr id="29" name="Ovál 28"/>
          <p:cNvSpPr/>
          <p:nvPr/>
        </p:nvSpPr>
        <p:spPr>
          <a:xfrm>
            <a:off x="6310313" y="5476875"/>
            <a:ext cx="61912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ál 29"/>
          <p:cNvSpPr/>
          <p:nvPr/>
        </p:nvSpPr>
        <p:spPr>
          <a:xfrm>
            <a:off x="5307329" y="4600575"/>
            <a:ext cx="45719" cy="666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8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postup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2856" y="1749743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Předvedení na mezioborové </a:t>
            </a:r>
            <a:r>
              <a:rPr lang="cs-CZ" dirty="0" smtClean="0"/>
              <a:t>onkologické </a:t>
            </a:r>
            <a:r>
              <a:rPr lang="cs-CZ" dirty="0" smtClean="0"/>
              <a:t>indikační komisi (OIK).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OIK doporučuje </a:t>
            </a:r>
            <a:r>
              <a:rPr lang="cs-CZ" dirty="0" err="1" smtClean="0"/>
              <a:t>neoadjuvantní</a:t>
            </a:r>
            <a:r>
              <a:rPr lang="cs-CZ" dirty="0" smtClean="0"/>
              <a:t> </a:t>
            </a:r>
            <a:r>
              <a:rPr lang="cs-CZ" dirty="0" err="1" smtClean="0"/>
              <a:t>chemoradioterapii</a:t>
            </a:r>
            <a:r>
              <a:rPr lang="cs-CZ" dirty="0"/>
              <a:t> </a:t>
            </a:r>
            <a:r>
              <a:rPr lang="cs-CZ" sz="1600" dirty="0" smtClean="0"/>
              <a:t>(celkem aplikováno </a:t>
            </a:r>
            <a:r>
              <a:rPr lang="cs-CZ" sz="1600" dirty="0"/>
              <a:t>45Gy na pánev + 5.4Gy na </a:t>
            </a:r>
            <a:r>
              <a:rPr lang="cs-CZ" sz="1600" dirty="0" smtClean="0"/>
              <a:t>rektum, </a:t>
            </a:r>
            <a:r>
              <a:rPr lang="cs-CZ" sz="1600" dirty="0" err="1" smtClean="0"/>
              <a:t>konkomitantně</a:t>
            </a:r>
            <a:r>
              <a:rPr lang="cs-CZ" sz="1600" dirty="0" smtClean="0"/>
              <a:t> </a:t>
            </a:r>
            <a:r>
              <a:rPr lang="cs-CZ" sz="1600" dirty="0" err="1"/>
              <a:t>kapecitabin</a:t>
            </a:r>
            <a:r>
              <a:rPr lang="cs-CZ" sz="1600" dirty="0"/>
              <a:t>, bez </a:t>
            </a:r>
            <a:r>
              <a:rPr lang="cs-CZ" sz="1600" dirty="0" smtClean="0"/>
              <a:t>komplikací)</a:t>
            </a:r>
            <a:endParaRPr lang="cs-CZ" sz="1600" dirty="0" smtClean="0"/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r>
              <a:rPr lang="cs-CZ" sz="2200" dirty="0" smtClean="0"/>
              <a:t>Původní plán byl provést </a:t>
            </a:r>
            <a:r>
              <a:rPr lang="cs-CZ" sz="2200" dirty="0" err="1" smtClean="0"/>
              <a:t>restaging</a:t>
            </a:r>
            <a:r>
              <a:rPr lang="cs-CZ" sz="2200" dirty="0" smtClean="0"/>
              <a:t> PET/MR. Pacient se ale nedostavil na kontrolu a PET/MR nemohlo být vča</a:t>
            </a:r>
            <a:r>
              <a:rPr lang="cs-CZ" sz="2200" dirty="0" smtClean="0"/>
              <a:t>s objednáno</a:t>
            </a:r>
            <a:r>
              <a:rPr lang="cs-CZ" sz="2200" dirty="0" smtClean="0"/>
              <a:t>. </a:t>
            </a:r>
          </a:p>
          <a:p>
            <a:pPr marL="0" indent="0">
              <a:buNone/>
            </a:pPr>
            <a:r>
              <a:rPr lang="cs-CZ" b="1" dirty="0" smtClean="0"/>
              <a:t>Provedení PET (PET/MR) vhodné až 8 týdnů od ukončení ozáření, pro možnou falešnou pozitivitu v ozařované oblasti.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Proto v rámci </a:t>
            </a:r>
            <a:r>
              <a:rPr lang="cs-CZ" dirty="0" err="1" smtClean="0"/>
              <a:t>restagingu</a:t>
            </a:r>
            <a:r>
              <a:rPr lang="cs-CZ" dirty="0" smtClean="0"/>
              <a:t> provedeno MR rekta (</a:t>
            </a:r>
            <a:r>
              <a:rPr lang="cs-CZ" dirty="0" err="1" smtClean="0"/>
              <a:t>lokoregionární</a:t>
            </a:r>
            <a:r>
              <a:rPr lang="cs-CZ" dirty="0" smtClean="0"/>
              <a:t> </a:t>
            </a:r>
            <a:r>
              <a:rPr lang="cs-CZ" dirty="0" err="1" smtClean="0"/>
              <a:t>staging</a:t>
            </a:r>
            <a:r>
              <a:rPr lang="cs-CZ" dirty="0" smtClean="0"/>
              <a:t>) a CT břicha (na vzdálené metastázy).</a:t>
            </a:r>
            <a:endParaRPr lang="cs-CZ" dirty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6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MR rekta - </a:t>
            </a:r>
            <a:r>
              <a:rPr lang="cs-CZ" dirty="0" err="1" smtClean="0"/>
              <a:t>restaging</a:t>
            </a:r>
            <a:endParaRPr lang="cs-CZ" dirty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7036" y="2338527"/>
            <a:ext cx="3318078" cy="3761209"/>
          </a:xfrm>
          <a:prstGeom prst="rect">
            <a:avLst/>
          </a:prstGeom>
        </p:spPr>
      </p:pic>
      <p:sp>
        <p:nvSpPr>
          <p:cNvPr id="25" name="Zástupný symbol pro obsah 2"/>
          <p:cNvSpPr txBox="1">
            <a:spLocks/>
          </p:cNvSpPr>
          <p:nvPr/>
        </p:nvSpPr>
        <p:spPr>
          <a:xfrm>
            <a:off x="838200" y="138030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/>
              <a:t>Ve vzdálenosti cca 7cm od </a:t>
            </a:r>
            <a:r>
              <a:rPr lang="cs-CZ" sz="1400" dirty="0" err="1"/>
              <a:t>anu</a:t>
            </a:r>
            <a:r>
              <a:rPr lang="cs-CZ" sz="1400" dirty="0"/>
              <a:t> je patrná tumorózní infiltrace rekta s </a:t>
            </a:r>
            <a:r>
              <a:rPr lang="cs-CZ" sz="1400" dirty="0" err="1"/>
              <a:t>semicirkulárním</a:t>
            </a:r>
            <a:r>
              <a:rPr lang="cs-CZ" sz="1400" dirty="0"/>
              <a:t> až cirkulárním ztluštěním stěny dnes v délce cca 5cm, ztluštění stěny dnes ale ve výrazné regresi (dnes do 10mm, minule až 17mm). Tumor přerůstá </a:t>
            </a:r>
            <a:r>
              <a:rPr lang="cs-CZ" sz="1400" dirty="0" err="1"/>
              <a:t>serosu</a:t>
            </a:r>
            <a:r>
              <a:rPr lang="cs-CZ" sz="1400" dirty="0"/>
              <a:t>, ale dnes jen do hloubky asi 1-2mm na ventrální straně rekta, není v kontaktu s prostatou ani </a:t>
            </a:r>
            <a:r>
              <a:rPr lang="cs-CZ" sz="1400" dirty="0" err="1" smtClean="0"/>
              <a:t>mezorektální</a:t>
            </a:r>
            <a:r>
              <a:rPr lang="cs-CZ" sz="1400" dirty="0" smtClean="0"/>
              <a:t> </a:t>
            </a:r>
            <a:r>
              <a:rPr lang="cs-CZ" sz="1400" dirty="0"/>
              <a:t>fascií. 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Závěr: </a:t>
            </a:r>
            <a:r>
              <a:rPr lang="pt-BR" sz="1400" dirty="0"/>
              <a:t>Tumor rekta ycT3a N0 M0 - </a:t>
            </a:r>
            <a:r>
              <a:rPr lang="pt-BR" sz="1400" dirty="0" smtClean="0"/>
              <a:t>celk</a:t>
            </a:r>
            <a:r>
              <a:rPr lang="cs-CZ" sz="1400" dirty="0" smtClean="0"/>
              <a:t>o</a:t>
            </a:r>
            <a:r>
              <a:rPr lang="pt-BR" sz="1400" dirty="0" smtClean="0"/>
              <a:t>vě </a:t>
            </a:r>
            <a:r>
              <a:rPr lang="pt-BR" sz="1400" dirty="0"/>
              <a:t>výrazná </a:t>
            </a:r>
            <a:r>
              <a:rPr lang="pt-BR" sz="1400" dirty="0" smtClean="0"/>
              <a:t>parc</a:t>
            </a:r>
            <a:r>
              <a:rPr lang="cs-CZ" sz="1400" dirty="0" err="1" smtClean="0"/>
              <a:t>iální</a:t>
            </a:r>
            <a:r>
              <a:rPr lang="pt-BR" sz="1400" dirty="0" smtClean="0"/>
              <a:t> </a:t>
            </a:r>
            <a:r>
              <a:rPr lang="pt-BR" sz="1400" dirty="0"/>
              <a:t>regrese. 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72879" y="6099736"/>
            <a:ext cx="33232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/>
              <a:t>T2 axiálně – vzdálenost od </a:t>
            </a:r>
            <a:r>
              <a:rPr lang="cs-CZ" sz="1300" dirty="0" err="1" smtClean="0"/>
              <a:t>anu</a:t>
            </a:r>
            <a:r>
              <a:rPr lang="cs-CZ" sz="1300" dirty="0" smtClean="0"/>
              <a:t>, rozsah tumoru</a:t>
            </a:r>
            <a:endParaRPr lang="cs-CZ" sz="13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4286250" y="6098300"/>
            <a:ext cx="341944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/>
              <a:t>T2 koronálně – méně výrazné cirkulární zesílení stěny s drobnými </a:t>
            </a:r>
            <a:r>
              <a:rPr lang="cs-CZ" sz="1300" dirty="0" err="1" smtClean="0"/>
              <a:t>spikulacemi</a:t>
            </a:r>
            <a:r>
              <a:rPr lang="cs-CZ" sz="1300" dirty="0" smtClean="0"/>
              <a:t> zasahujícími do okolního tuku, v okolním tuku bez uzlin </a:t>
            </a:r>
            <a:endParaRPr lang="cs-CZ" sz="13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8257036" y="6116340"/>
            <a:ext cx="303797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/>
              <a:t>PET/MR fúze – radiofarmakum (18-FDG) se akumuluje v nádoru rekta a v močovém měchýři (je vylučováno močí)</a:t>
            </a:r>
            <a:endParaRPr lang="cs-CZ" sz="13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21" y="2338527"/>
            <a:ext cx="3206799" cy="374410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2430" y="2337344"/>
            <a:ext cx="3057525" cy="374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2856" y="174974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Na CT břicha bez průkazu metastáz.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Provedena </a:t>
            </a:r>
            <a:r>
              <a:rPr lang="cs-CZ" dirty="0" err="1" smtClean="0"/>
              <a:t>chirugická</a:t>
            </a:r>
            <a:r>
              <a:rPr lang="cs-CZ" dirty="0" smtClean="0"/>
              <a:t> resekce – </a:t>
            </a:r>
            <a:r>
              <a:rPr lang="cs-CZ" dirty="0" err="1" smtClean="0"/>
              <a:t>transanální</a:t>
            </a:r>
            <a:r>
              <a:rPr lang="cs-CZ" dirty="0" smtClean="0"/>
              <a:t> totální </a:t>
            </a:r>
            <a:r>
              <a:rPr lang="cs-CZ" dirty="0" err="1" smtClean="0"/>
              <a:t>mezorektální</a:t>
            </a:r>
            <a:r>
              <a:rPr lang="cs-CZ" dirty="0" smtClean="0"/>
              <a:t> excize s </a:t>
            </a:r>
            <a:r>
              <a:rPr lang="cs-CZ" dirty="0" err="1" smtClean="0"/>
              <a:t>koloanální</a:t>
            </a:r>
            <a:r>
              <a:rPr lang="cs-CZ" dirty="0" smtClean="0"/>
              <a:t> </a:t>
            </a:r>
            <a:r>
              <a:rPr lang="cs-CZ" dirty="0" err="1" smtClean="0"/>
              <a:t>anastomozou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sz="1700" dirty="0" smtClean="0"/>
              <a:t>(Histologicky </a:t>
            </a:r>
            <a:r>
              <a:rPr lang="cs-CZ" sz="1700" dirty="0"/>
              <a:t>středně diferencovaný (G2) adenokarcinom intestinálního </a:t>
            </a:r>
            <a:r>
              <a:rPr lang="cs-CZ" sz="1700" dirty="0" smtClean="0"/>
              <a:t>typu </a:t>
            </a:r>
            <a:r>
              <a:rPr lang="cs-CZ" sz="1700" dirty="0"/>
              <a:t>infiltrující svalovinu (ypT2). Bez známek </a:t>
            </a:r>
            <a:r>
              <a:rPr lang="cs-CZ" sz="1700" dirty="0" err="1"/>
              <a:t>angioinvaze</a:t>
            </a:r>
            <a:r>
              <a:rPr lang="cs-CZ" sz="1700" dirty="0"/>
              <a:t> či </a:t>
            </a:r>
            <a:r>
              <a:rPr lang="cs-CZ" sz="1700" dirty="0" err="1"/>
              <a:t>perineurální</a:t>
            </a:r>
            <a:r>
              <a:rPr lang="cs-CZ" sz="1700" dirty="0"/>
              <a:t> </a:t>
            </a:r>
            <a:r>
              <a:rPr lang="cs-CZ" sz="1700" dirty="0" smtClean="0"/>
              <a:t>invaze</a:t>
            </a:r>
            <a:r>
              <a:rPr lang="cs-CZ" sz="1700" dirty="0"/>
              <a:t>. </a:t>
            </a:r>
            <a:r>
              <a:rPr lang="cs-CZ" sz="1700" dirty="0" smtClean="0"/>
              <a:t>Střední regrese </a:t>
            </a:r>
            <a:r>
              <a:rPr lang="cs-CZ" sz="1700" dirty="0"/>
              <a:t>tumoru po </a:t>
            </a:r>
            <a:r>
              <a:rPr lang="cs-CZ" sz="1700" dirty="0" err="1" smtClean="0"/>
              <a:t>neoadjuvantní</a:t>
            </a:r>
            <a:r>
              <a:rPr lang="cs-CZ" sz="1700" dirty="0" smtClean="0"/>
              <a:t> </a:t>
            </a:r>
            <a:r>
              <a:rPr lang="cs-CZ" sz="1700" dirty="0" err="1" smtClean="0"/>
              <a:t>chemoradioterapii</a:t>
            </a:r>
            <a:r>
              <a:rPr lang="cs-CZ" sz="1700" dirty="0"/>
              <a:t>,</a:t>
            </a:r>
            <a:r>
              <a:rPr lang="cs-CZ" sz="1700" dirty="0" smtClean="0"/>
              <a:t> </a:t>
            </a:r>
            <a:r>
              <a:rPr lang="cs-CZ" sz="1700" dirty="0"/>
              <a:t>bez metastáz v LU 0/11 (ypN0). Proximální, distální a cirkulární resekční </a:t>
            </a:r>
            <a:r>
              <a:rPr lang="cs-CZ" sz="1700" dirty="0" smtClean="0"/>
              <a:t>linie </a:t>
            </a:r>
            <a:r>
              <a:rPr lang="cs-CZ" sz="1700" dirty="0"/>
              <a:t>bez přítomnosti tumoru. </a:t>
            </a:r>
            <a:r>
              <a:rPr lang="cs-CZ" sz="1700" dirty="0" smtClean="0"/>
              <a:t>ypT2ypN0M0)</a:t>
            </a:r>
            <a:endParaRPr lang="cs-CZ" sz="1700" dirty="0" smtClean="0"/>
          </a:p>
          <a:p>
            <a:pPr marL="0" indent="0">
              <a:buNone/>
            </a:pPr>
            <a:r>
              <a:rPr lang="cs-CZ" dirty="0" smtClean="0"/>
              <a:t>Následovala </a:t>
            </a:r>
            <a:r>
              <a:rPr lang="cs-CZ" dirty="0" err="1" smtClean="0"/>
              <a:t>neoadjuvantní</a:t>
            </a:r>
            <a:r>
              <a:rPr lang="cs-CZ" dirty="0" smtClean="0"/>
              <a:t> chemoterapie.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Pacient dále sledován na PET/MR.</a:t>
            </a:r>
            <a:endParaRPr lang="cs-CZ" dirty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73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 smtClean="0"/>
              <a:t>Lokoregionální</a:t>
            </a:r>
            <a:r>
              <a:rPr lang="cs-CZ" b="1" dirty="0" smtClean="0"/>
              <a:t> </a:t>
            </a:r>
            <a:r>
              <a:rPr lang="cs-CZ" b="1" dirty="0" err="1" smtClean="0"/>
              <a:t>staging</a:t>
            </a:r>
            <a:r>
              <a:rPr lang="cs-CZ" b="1" dirty="0" smtClean="0"/>
              <a:t> karcinomu rekta je prováděn na MR.</a:t>
            </a:r>
            <a:endParaRPr lang="cs-CZ" b="1" dirty="0" smtClean="0"/>
          </a:p>
          <a:p>
            <a:pPr marL="0" indent="0" algn="ctr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PET/MR umožňuje </a:t>
            </a:r>
            <a:r>
              <a:rPr lang="cs-CZ" b="1" dirty="0"/>
              <a:t>provést </a:t>
            </a:r>
            <a:r>
              <a:rPr lang="cs-CZ" b="1" dirty="0" err="1"/>
              <a:t>lokoregionální</a:t>
            </a:r>
            <a:r>
              <a:rPr lang="cs-CZ" b="1" dirty="0"/>
              <a:t> </a:t>
            </a:r>
            <a:r>
              <a:rPr lang="cs-CZ" b="1" dirty="0" err="1"/>
              <a:t>staging</a:t>
            </a:r>
            <a:r>
              <a:rPr lang="cs-CZ" b="1" dirty="0"/>
              <a:t> i detekci vzdálených metastáz </a:t>
            </a:r>
            <a:r>
              <a:rPr lang="cs-CZ" b="1" dirty="0" smtClean="0"/>
              <a:t>karcinomu rekta při </a:t>
            </a:r>
            <a:r>
              <a:rPr lang="cs-CZ" b="1" dirty="0"/>
              <a:t>jednom vyšetření.</a:t>
            </a:r>
            <a:endParaRPr lang="cs-CZ" sz="1600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MR rekta </a:t>
            </a:r>
            <a:r>
              <a:rPr lang="cs-CZ" b="1" dirty="0"/>
              <a:t>lze také využít pro </a:t>
            </a:r>
            <a:r>
              <a:rPr lang="cs-CZ" b="1" dirty="0" err="1" smtClean="0"/>
              <a:t>restaging</a:t>
            </a:r>
            <a:r>
              <a:rPr lang="cs-CZ" b="1" dirty="0" smtClean="0"/>
              <a:t> po </a:t>
            </a:r>
            <a:r>
              <a:rPr lang="cs-CZ" b="1" dirty="0" err="1" smtClean="0"/>
              <a:t>neoadjuvantní</a:t>
            </a:r>
            <a:r>
              <a:rPr lang="cs-CZ" b="1" dirty="0" smtClean="0"/>
              <a:t> terapii.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/>
              <a:t>Provedení PET (PET/MR) </a:t>
            </a:r>
            <a:r>
              <a:rPr lang="cs-CZ" b="1" dirty="0" smtClean="0"/>
              <a:t>je vhodné </a:t>
            </a:r>
            <a:r>
              <a:rPr lang="cs-CZ" b="1" dirty="0"/>
              <a:t>až 8 týdnů od ukončení ozáření, pro možnou falešnou pozitivitu v ozařované oblasti.</a:t>
            </a:r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20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622</Words>
  <Application>Microsoft Office PowerPoint</Application>
  <PresentationFormat>Širokoúhlá obrazovka</PresentationFormat>
  <Paragraphs>56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Kazuistika tumor rekta</vt:lpstr>
      <vt:lpstr>Muž, 72 let</vt:lpstr>
      <vt:lpstr>Staging karcinomu rekta</vt:lpstr>
      <vt:lpstr>MR rekta - nález</vt:lpstr>
      <vt:lpstr>Další postup</vt:lpstr>
      <vt:lpstr>MR rekta - restaging</vt:lpstr>
      <vt:lpstr>Prezentace aplikace PowerPoint</vt:lpstr>
      <vt:lpstr>Závěr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Kazuistika žlučník</dc:title>
  <dc:creator>Rohan Tomáš</dc:creator>
  <cp:lastModifiedBy>Tomáš Rohan</cp:lastModifiedBy>
  <cp:revision>41</cp:revision>
  <dcterms:created xsi:type="dcterms:W3CDTF">2020-05-05T07:41:23Z</dcterms:created>
  <dcterms:modified xsi:type="dcterms:W3CDTF">2020-05-12T10:44:42Z</dcterms:modified>
</cp:coreProperties>
</file>