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427" r:id="rId3"/>
    <p:sldId id="267" r:id="rId4"/>
    <p:sldId id="283" r:id="rId5"/>
    <p:sldId id="377" r:id="rId6"/>
    <p:sldId id="378" r:id="rId7"/>
    <p:sldId id="379" r:id="rId8"/>
    <p:sldId id="376" r:id="rId9"/>
    <p:sldId id="381" r:id="rId10"/>
    <p:sldId id="380" r:id="rId11"/>
    <p:sldId id="301" r:id="rId12"/>
    <p:sldId id="384" r:id="rId13"/>
    <p:sldId id="385" r:id="rId14"/>
    <p:sldId id="383" r:id="rId15"/>
    <p:sldId id="386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95" r:id="rId24"/>
    <p:sldId id="396" r:id="rId25"/>
  </p:sldIdLst>
  <p:sldSz cx="9144000" cy="6858000" type="screen4x3"/>
  <p:notesSz cx="6858000" cy="9144000"/>
  <p:custDataLst>
    <p:tags r:id="rId2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9F9F"/>
    <a:srgbClr val="FF9933"/>
    <a:srgbClr val="CC6600"/>
    <a:srgbClr val="FFE5FF"/>
    <a:srgbClr val="00CCFF"/>
    <a:srgbClr val="66FFFF"/>
    <a:srgbClr val="FF00FF"/>
    <a:srgbClr val="FF66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70000" autoAdjust="0"/>
  </p:normalViewPr>
  <p:slideViewPr>
    <p:cSldViewPr>
      <p:cViewPr varScale="1">
        <p:scale>
          <a:sx n="51" d="100"/>
          <a:sy n="51" d="100"/>
        </p:scale>
        <p:origin x="19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2F32A-5891-4618-926F-2C4D97BE1937}" type="datetimeFigureOut">
              <a:rPr lang="cs-CZ" smtClean="0"/>
              <a:t>2. 4. 2020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5384D-24DE-48B2-ABBB-ECB282685A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881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8299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454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454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4549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u="none" baseline="0" dirty="0">
                <a:solidFill>
                  <a:srgbClr val="FF0000"/>
                </a:solidFill>
              </a:rPr>
              <a:t>Tímto vyšetřením testujeme dynamiku oběhových regulací. U lidí se sklonem k ortostatické hypotenzi, u pacientů s insuficiencí autonomního nervového systému apod. je </a:t>
            </a:r>
            <a:r>
              <a:rPr lang="cs-CZ" b="0" u="none" baseline="0" dirty="0" err="1">
                <a:solidFill>
                  <a:srgbClr val="FF0000"/>
                </a:solidFill>
              </a:rPr>
              <a:t>baroreflex</a:t>
            </a:r>
            <a:r>
              <a:rPr lang="cs-CZ" b="0" u="none" baseline="0" dirty="0">
                <a:solidFill>
                  <a:srgbClr val="FF0000"/>
                </a:solidFill>
              </a:rPr>
              <a:t> oslabený – projeví se postupným pomalým poklesem tlaku během manévru a jeho pomalým postupným vzestupem po skončení manévru bez průvodních změn tepové frekvence.</a:t>
            </a:r>
            <a:endParaRPr lang="cs-CZ" b="0" u="none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4549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Mnoho lidí po ponoření</a:t>
            </a:r>
            <a:r>
              <a:rPr lang="cs-CZ" baseline="0" dirty="0"/>
              <a:t> obličeje do studené vody také reaguje výraznou reflexní bradykardií (ze 70 na 40 tepů za min během 1 min – může až zastavit </a:t>
            </a:r>
            <a:r>
              <a:rPr lang="cs-CZ" baseline="0" dirty="0" err="1"/>
              <a:t>supraventrikulární</a:t>
            </a:r>
            <a:r>
              <a:rPr lang="cs-CZ" baseline="0" dirty="0"/>
              <a:t> tachykardii) a vazokonstrikcí v kůži a svalech.</a:t>
            </a:r>
          </a:p>
          <a:p>
            <a:endParaRPr lang="cs-CZ" baseline="0" dirty="0"/>
          </a:p>
          <a:p>
            <a:r>
              <a:rPr lang="cs-CZ" baseline="0" dirty="0"/>
              <a:t>Ponoření celého těla bez ponoření obličeje tento reflex nevyvolá.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4549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017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Střední tlak běžně kolem 93 </a:t>
            </a:r>
            <a:r>
              <a:rPr lang="cs-CZ" dirty="0" err="1"/>
              <a:t>mmHg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017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Stav vyvolaný krvácením buď časem vede ke zotavení pacienta (tj. normalizaci krevního tlaku; ať už spontánně nebo po případném léčebném zásahu, pokud je nutný), nebo může vyústit ve smrt (příčiny – viz konec přednášky).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017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017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Generalizovaná sympatická vazokonstrikce (</a:t>
            </a:r>
            <a:r>
              <a:rPr lang="cs-CZ" dirty="0" err="1"/>
              <a:t>splanchnik</a:t>
            </a:r>
            <a:r>
              <a:rPr lang="cs-CZ" dirty="0"/>
              <a:t>,</a:t>
            </a:r>
            <a:r>
              <a:rPr lang="cs-CZ" baseline="0" dirty="0"/>
              <a:t> ledviny, kůže, svaly); v mozku minimálně; v srdci převáží adrenergní vazodilatace. I </a:t>
            </a:r>
            <a:r>
              <a:rPr lang="cs-CZ" baseline="0" dirty="0" err="1"/>
              <a:t>venokonstrikce</a:t>
            </a:r>
            <a:r>
              <a:rPr lang="cs-CZ" baseline="0" dirty="0"/>
              <a:t> – vyprázdnění krevních rezervoárů ve tkáních.</a:t>
            </a:r>
          </a:p>
          <a:p>
            <a:r>
              <a:rPr lang="cs-CZ" baseline="0" dirty="0"/>
              <a:t>Aktivace sympatiku – pocení, stah mm. </a:t>
            </a:r>
            <a:r>
              <a:rPr lang="cs-CZ" baseline="0" dirty="0" err="1"/>
              <a:t>arrectores</a:t>
            </a:r>
            <a:r>
              <a:rPr lang="cs-CZ" baseline="0" dirty="0"/>
              <a:t> </a:t>
            </a:r>
            <a:r>
              <a:rPr lang="cs-CZ" baseline="0" dirty="0" err="1"/>
              <a:t>pilorum</a:t>
            </a:r>
            <a:r>
              <a:rPr lang="cs-CZ" baseline="0" dirty="0"/>
              <a:t>, bledá a studená </a:t>
            </a:r>
            <a:r>
              <a:rPr lang="cs-CZ" baseline="0" dirty="0" err="1"/>
              <a:t>akra</a:t>
            </a:r>
            <a:r>
              <a:rPr lang="cs-CZ" baseline="0" dirty="0"/>
              <a:t> (vazokonstrikce), zrychlené dýchání.</a:t>
            </a:r>
          </a:p>
          <a:p>
            <a:r>
              <a:rPr lang="cs-CZ" baseline="0" dirty="0"/>
              <a:t>Metabolická acidóza a svalová slabost.</a:t>
            </a:r>
          </a:p>
          <a:p>
            <a:r>
              <a:rPr lang="cs-CZ" baseline="0" dirty="0"/>
              <a:t>Aktivace RAAS v důsledku: zvýšené aktivity sympatiku + sníženého TK (včetně a. </a:t>
            </a:r>
            <a:r>
              <a:rPr lang="cs-CZ" baseline="0" dirty="0" err="1"/>
              <a:t>renalis</a:t>
            </a:r>
            <a:r>
              <a:rPr lang="cs-CZ" baseline="0" dirty="0"/>
              <a:t>) + méně Na+ v </a:t>
            </a:r>
            <a:r>
              <a:rPr lang="cs-CZ" baseline="0" dirty="0" err="1"/>
              <a:t>macula</a:t>
            </a:r>
            <a:r>
              <a:rPr lang="cs-CZ" baseline="0" dirty="0"/>
              <a:t> </a:t>
            </a:r>
            <a:r>
              <a:rPr lang="cs-CZ" baseline="0" dirty="0" err="1"/>
              <a:t>densa</a:t>
            </a:r>
            <a:r>
              <a:rPr lang="cs-CZ" baseline="0" dirty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01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klinice</a:t>
            </a:r>
            <a:r>
              <a:rPr lang="cs-CZ" baseline="0" dirty="0"/>
              <a:t> – poruchy těchto standardních reakcí jsou známkou narušené funkce komponent v daných regulačních okruzích.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9946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017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017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Smrt pacienta v důsledku ztráty krve může nastat….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017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Smrt pacienta v důsledku ztráty krve může nastat kvůli primárnímu selhání srdce a závažné tkáňové hypoxii. Oba tyto stavy aktivují pozitivní zpětnou vazbu (</a:t>
            </a:r>
            <a:r>
              <a:rPr lang="en-US" noProof="0" dirty="0"/>
              <a:t>circulus </a:t>
            </a:r>
            <a:r>
              <a:rPr lang="en-US" noProof="0" dirty="0" err="1"/>
              <a:t>vitiosus</a:t>
            </a:r>
            <a:r>
              <a:rPr lang="en-US" noProof="0" dirty="0"/>
              <a:t>).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01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TK – krevní tlak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480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Dilataci žil lze dobře pozorovat na žilách ruky – rozdíl při vztyčení ruky a při jejím následném svěšení.</a:t>
            </a:r>
          </a:p>
          <a:p>
            <a:endParaRPr lang="cs-CZ" dirty="0"/>
          </a:p>
          <a:p>
            <a:r>
              <a:rPr lang="cs-CZ" dirty="0"/>
              <a:t>Dilatace by nenastala pouze pokud by působil významný extramurální tlak.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480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 zdravý člověk může během přechodné hypotenze vyvolané </a:t>
            </a:r>
            <a:r>
              <a:rPr lang="cs-CZ" dirty="0" err="1"/>
              <a:t>ortostázou</a:t>
            </a:r>
            <a:r>
              <a:rPr lang="cs-CZ" dirty="0"/>
              <a:t> pociťovat slabost, zejména v horku, kdy je přítomna kožní vazodilatace.</a:t>
            </a:r>
          </a:p>
          <a:p>
            <a:endParaRPr lang="cs-CZ" dirty="0"/>
          </a:p>
          <a:p>
            <a:r>
              <a:rPr lang="cs-CZ" dirty="0"/>
              <a:t>Zvýšení PR – vasokonstrikce ve svalech,</a:t>
            </a:r>
            <a:r>
              <a:rPr lang="cs-CZ" baseline="0" dirty="0"/>
              <a:t> </a:t>
            </a:r>
            <a:r>
              <a:rPr lang="cs-CZ" baseline="0" dirty="0" err="1"/>
              <a:t>splanchniku</a:t>
            </a:r>
            <a:r>
              <a:rPr lang="cs-CZ" baseline="0" dirty="0"/>
              <a:t> a ledvinách – úprava TK dokonce o něco výše než před reakcí.</a:t>
            </a:r>
          </a:p>
          <a:p>
            <a:endParaRPr lang="cs-CZ" baseline="0" dirty="0"/>
          </a:p>
          <a:p>
            <a:r>
              <a:rPr lang="cs-CZ" baseline="0" dirty="0"/>
              <a:t>TF – tepová frekvence</a:t>
            </a:r>
          </a:p>
          <a:p>
            <a:r>
              <a:rPr lang="cs-CZ" baseline="0" dirty="0"/>
              <a:t>TO – tepový objem</a:t>
            </a:r>
          </a:p>
          <a:p>
            <a:r>
              <a:rPr lang="cs-CZ" baseline="0" dirty="0"/>
              <a:t>PR – periferní odpor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480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480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klinické praxi polohový test neboli test na nakloněné rovině</a:t>
            </a:r>
          </a:p>
          <a:p>
            <a:r>
              <a:rPr lang="cs-CZ" dirty="0"/>
              <a:t>Během náklonu s hlavou vzhůru HR vykazoval okamžité zvýšení a počáteční překmit a po cca 30 s se stabilizoval mírně nad hodnotou předběžného náklonu. Poté bylo pozorováno velmi malé lineární zvýšení HR. Po naklonění zpět bylo u některých subjektů zpočátku pozorováno zvýšení HR; mohlo to být nespecifické reakce na pohyb. Po několika počátečních výkyvech se HR během několika příštích minut snížila a vrátila se na základní úroveň. Rychlé změny HR jsou v souladu s předchozími zjištěními, že parasympatická HR odpověď je téměř okamžitá.</a:t>
            </a:r>
            <a:br>
              <a:rPr lang="cs-CZ" dirty="0"/>
            </a:br>
            <a:r>
              <a:rPr lang="cs-CZ" dirty="0"/>
              <a:t>Během náklonu hlavy klesl TPC na stabilní úroveň po 30 sekundách. TPC však vykazovalo počáteční zvýšení, které mohlo být způsobeno zvýšeným </a:t>
            </a:r>
            <a:r>
              <a:rPr lang="cs-CZ" dirty="0" err="1"/>
              <a:t>perfuzním</a:t>
            </a:r>
            <a:r>
              <a:rPr lang="cs-CZ" dirty="0"/>
              <a:t> tlakem v důsledku působení gravitace na arteriální tlak před naplněním žil krví, čímž došlo k rozšíření tepen. To může zase vyvolat lokální </a:t>
            </a:r>
            <a:r>
              <a:rPr lang="cs-CZ" dirty="0" err="1"/>
              <a:t>myogenní</a:t>
            </a:r>
            <a:r>
              <a:rPr lang="cs-CZ" dirty="0"/>
              <a:t> </a:t>
            </a:r>
            <a:r>
              <a:rPr lang="cs-CZ" dirty="0" err="1"/>
              <a:t>vazokonstrikční</a:t>
            </a:r>
            <a:r>
              <a:rPr lang="cs-CZ" dirty="0"/>
              <a:t> odpověď, ale naše metody nám neumožňují rozlišovat mezi různými účinky, jako je </a:t>
            </a:r>
            <a:r>
              <a:rPr lang="cs-CZ" dirty="0" err="1"/>
              <a:t>myogenní</a:t>
            </a:r>
            <a:r>
              <a:rPr lang="cs-CZ" dirty="0"/>
              <a:t> odpověď a periferní vazokonstrikcí způsobenou </a:t>
            </a:r>
            <a:r>
              <a:rPr lang="cs-CZ" dirty="0" err="1"/>
              <a:t>baroreflexy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480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/>
              <a:t>Dále dochází:</a:t>
            </a:r>
          </a:p>
          <a:p>
            <a:r>
              <a:rPr lang="cs-CZ" baseline="0" dirty="0"/>
              <a:t>- ke zvýšení kapilární filtrace v kapilárách pod úrovní srdce, zejména v dolních končetinách – snížení objemu plazmy o cca 10 procent (během cca 40 min) </a:t>
            </a:r>
          </a:p>
          <a:p>
            <a:r>
              <a:rPr lang="cs-CZ" baseline="0" dirty="0"/>
              <a:t>- K poklesu vylučování vody a soli v ledvinách (vzestup ADH a aktivity RAAS + reflexní vasokonstrikce v ledvinách)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480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Pokud není schopnost autonomního systému zvýšit periferní odpor dostatečná, dojde k ortostatické hypotenzi až kritickému</a:t>
            </a:r>
            <a:r>
              <a:rPr lang="cs-CZ" baseline="0" dirty="0"/>
              <a:t> poklesu průtoku mozkem a k bezvědomí (mdloba, synkopa).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48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2. 4. 2020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7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2. 4. 2020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46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2. 4. 2020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13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2. 4. 2020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86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2. 4. 2020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67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2. 4. 2020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2. 4. 2020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98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2. 4. 2020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96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2. 4. 2020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16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2. 4. 2020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44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2. 4. 2020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61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/>
            </a:gs>
            <a:gs pos="0">
              <a:srgbClr val="C00000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E8CDC-37C6-495F-A4BE-EF5422682434}" type="datetimeFigureOut">
              <a:rPr lang="cs-CZ" smtClean="0"/>
              <a:t>2. 4. 2020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19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bg1"/>
            </a:gs>
            <a:gs pos="0">
              <a:srgbClr val="C00000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340768"/>
            <a:ext cx="8496944" cy="1470025"/>
          </a:xfrm>
        </p:spPr>
        <p:txBody>
          <a:bodyPr>
            <a:noAutofit/>
          </a:bodyPr>
          <a:lstStyle/>
          <a:p>
            <a:r>
              <a:rPr lang="cs-CZ" sz="7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3359114"/>
            <a:ext cx="7488832" cy="550912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doc. MUDr. Markéta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Bébarová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413" y="4916636"/>
            <a:ext cx="1585912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4934098"/>
            <a:ext cx="1538287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dnadpis 2"/>
          <p:cNvSpPr txBox="1">
            <a:spLocks/>
          </p:cNvSpPr>
          <p:nvPr/>
        </p:nvSpPr>
        <p:spPr>
          <a:xfrm>
            <a:off x="0" y="4392378"/>
            <a:ext cx="9144000" cy="5509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Fyziologický ústav, Lékařská fakulta, Masarykova univerzita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1806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676672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Ortostatická / </a:t>
            </a:r>
            <a:r>
              <a:rPr lang="cs-CZ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klinostatická</a:t>
            </a:r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reakce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67544" y="1988839"/>
            <a:ext cx="8676456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změna polohy z lehu do stoje / ze stoje do lehu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467544" y="2564904"/>
            <a:ext cx="8676456" cy="518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ortostáza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– vlivem působení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gravitace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: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827584" y="3138036"/>
            <a:ext cx="8064896" cy="13800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Popsaná komplexní reakce má zajistit udržení TK a tím dostatečnou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perfúzi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mozku,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přesto průtok mozkem klesá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až o 20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%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.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827584" y="4506188"/>
            <a:ext cx="8064896" cy="1299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Pokles průtoku mozkem je dán reflexní vazokonstrikcí v důsledku ↓ pCO</a:t>
            </a:r>
            <a:r>
              <a:rPr lang="cs-CZ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2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(↑ ventilace během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ortostázy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) a sympatické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vazokonstrikční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aktivity.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5805264"/>
            <a:ext cx="8676456" cy="518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ortostatická hypotenze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908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0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97460"/>
            <a:ext cx="7391400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1412776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Valsalvův</a:t>
            </a:r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manévr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1960240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usilovný výdech proti uzavřené nebo zúžené glottis (kašel, defekace, zdvihání těžkých předmětů, apod.)</a:t>
            </a:r>
          </a:p>
        </p:txBody>
      </p:sp>
    </p:spTree>
    <p:extLst>
      <p:ext uri="{BB962C8B-B14F-4D97-AF65-F5344CB8AC3E}">
        <p14:creationId xmlns:p14="http://schemas.microsoft.com/office/powerpoint/2010/main" val="285137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1412776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Valsalvův</a:t>
            </a:r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manévr</a:t>
            </a:r>
            <a:endParaRPr lang="cs-CZ" sz="3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1960240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usilovný výdech proti uzavřené nebo zúžené glottis (kašel, defekace, zdvíhání těžkých předmětů, apod.)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7544" y="2780928"/>
            <a:ext cx="8568952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započetí manévru </a:t>
            </a: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</a:t>
            </a:r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↑ nitrohrudního tlaku</a:t>
            </a: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:</a:t>
            </a:r>
            <a:endParaRPr lang="cs-CZ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771342" y="3348048"/>
            <a:ext cx="6320938" cy="108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↑ TK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(nitrohrudní tlak přispívá k aortálnímu tlaku)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771342" y="4228241"/>
            <a:ext cx="6418098" cy="2569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stlačení cév při průchodu hrudníkem  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↓ venózního návratu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 ↓ tepového objemu (Frank-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Starling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) 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↓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pulsového i středního 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TK  inhibice baroreceptorů  reflexní tachykardie a vazokonstrikce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střední TK na úrovni před manévrem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29" r="38099" b="9598"/>
          <a:stretch/>
        </p:blipFill>
        <p:spPr bwMode="auto">
          <a:xfrm>
            <a:off x="7308304" y="3356992"/>
            <a:ext cx="914400" cy="3409863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04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1412776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Valsalvův</a:t>
            </a:r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manévr</a:t>
            </a:r>
            <a:endParaRPr lang="cs-CZ" sz="3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1960240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usilovný výdech proti uzavřené nebo zúžené glottis (kašel, defekace, zdvíhání těžkých předmětů, apod.)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7544" y="2780928"/>
            <a:ext cx="8568952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ukončení manévru </a:t>
            </a: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</a:t>
            </a:r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↓ nitrohrudního tlaku</a:t>
            </a: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:</a:t>
            </a:r>
            <a:endParaRPr lang="cs-CZ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771342" y="3348048"/>
            <a:ext cx="6320938" cy="657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</a:t>
            </a: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↓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TK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771342" y="3933056"/>
            <a:ext cx="6418098" cy="2792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uvolnění cév při průchodu hrudníkem  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↑ venózního návratu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 ↑ tepového objemu (Frank-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Starling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) 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↑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pulsového i středního 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TK  stimulace baroreceptorů  rychlá reflexní bradykardie a postupná vazodilatace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( pokles periferního odporu)  normalizace TK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55" r="14328" b="9598"/>
          <a:stretch/>
        </p:blipFill>
        <p:spPr bwMode="auto">
          <a:xfrm>
            <a:off x="7167219" y="3356992"/>
            <a:ext cx="1797269" cy="3409863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791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97460"/>
            <a:ext cx="7391400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1412776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Valsalvův</a:t>
            </a:r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manévr</a:t>
            </a:r>
            <a:endParaRPr lang="cs-CZ" sz="3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1960240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usilovný výdech proti uzavřené nebo zúžené glottis (kašel, defekace, zdvíhání těžkých předmětů, apod.)</a:t>
            </a:r>
          </a:p>
        </p:txBody>
      </p:sp>
    </p:spTree>
    <p:extLst>
      <p:ext uri="{BB962C8B-B14F-4D97-AF65-F5344CB8AC3E}">
        <p14:creationId xmlns:p14="http://schemas.microsoft.com/office/powerpoint/2010/main" val="668044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1412776"/>
            <a:ext cx="8507288" cy="67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Diving</a:t>
            </a: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Reflex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(potápěcí reflex, reflex při ponoření)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1960240"/>
            <a:ext cx="849694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dobře vyvinut u potápějících se zvířat (kachna, velryba, …)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7544" y="2486884"/>
            <a:ext cx="8496944" cy="1061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ponoření –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podráždění receptorů </a:t>
            </a:r>
            <a:r>
              <a:rPr lang="cs-CZ" sz="2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 trigeminus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(zejména kolem očí a nosu) studenou vodou: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859116" y="3438754"/>
            <a:ext cx="7888406" cy="530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apnoe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852294" y="3906401"/>
            <a:ext cx="7888406" cy="530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bradykardie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852294" y="4369981"/>
            <a:ext cx="7888406" cy="530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periferní vazokonstrikce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852294" y="4954989"/>
            <a:ext cx="8112194" cy="962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 šetření limitovaných zásob O</a:t>
            </a:r>
            <a:r>
              <a:rPr lang="cs-CZ" sz="2800" baseline="-250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2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pro funkci mozku a srdce  prodloužení doby ponoření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859116" y="5813784"/>
            <a:ext cx="8112194" cy="896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(velryba 2 hod, tuleň 70 min; mají i větší zásobu O</a:t>
            </a:r>
            <a:r>
              <a:rPr lang="cs-CZ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2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v hemoglobinu a myoglobinu, větší odolnost k hypoxii)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13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412776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Reakce na ztrátu krve</a:t>
            </a:r>
            <a:endParaRPr lang="cs-CZ" sz="3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2007538"/>
            <a:ext cx="8424936" cy="1421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krvácení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hypovolémie   žilního návratu   tepového objemu   srdečního výdeje 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 TK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(až šok)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7544" y="3356992"/>
            <a:ext cx="8424936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Výsledný stav závisí na velikosti krvácení a na rychlosti ztráty krve!</a:t>
            </a:r>
          </a:p>
        </p:txBody>
      </p:sp>
    </p:spTree>
    <p:extLst>
      <p:ext uri="{BB962C8B-B14F-4D97-AF65-F5344CB8AC3E}">
        <p14:creationId xmlns:p14="http://schemas.microsoft.com/office/powerpoint/2010/main" val="280170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412776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Reakce na ztrátu krve – náhlá ztráta krve</a:t>
            </a:r>
            <a:endParaRPr lang="cs-CZ" sz="3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2007538"/>
            <a:ext cx="8424936" cy="1421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krvácení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hypovolémie   žilního návratu   tepového objemu   srdečního výdeje 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 TK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(až šok)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467544" y="3279718"/>
            <a:ext cx="8424936" cy="956596"/>
            <a:chOff x="467544" y="3279718"/>
            <a:chExt cx="8424936" cy="956596"/>
          </a:xfrm>
        </p:grpSpPr>
        <p:sp>
          <p:nvSpPr>
            <p:cNvPr id="8" name="Zástupný symbol pro obsah 2"/>
            <p:cNvSpPr txBox="1">
              <a:spLocks/>
            </p:cNvSpPr>
            <p:nvPr/>
          </p:nvSpPr>
          <p:spPr>
            <a:xfrm>
              <a:off x="467544" y="3279718"/>
              <a:ext cx="8424936" cy="64807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sz="26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ztráta 10 </a:t>
              </a:r>
              <a:r>
                <a:rPr lang="en-US" sz="26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r>
                <a:rPr lang="cs-CZ" sz="26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objemu krve (</a:t>
              </a:r>
              <a:r>
                <a:rPr lang="cs-CZ" sz="26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/>
                </a:rPr>
                <a:t> </a:t>
              </a:r>
              <a:r>
                <a:rPr lang="cs-CZ" sz="26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dárce krve):</a:t>
              </a:r>
            </a:p>
          </p:txBody>
        </p:sp>
        <p:sp>
          <p:nvSpPr>
            <p:cNvPr id="9" name="Zástupný symbol pro obsah 2"/>
            <p:cNvSpPr txBox="1">
              <a:spLocks/>
            </p:cNvSpPr>
            <p:nvPr/>
          </p:nvSpPr>
          <p:spPr>
            <a:xfrm>
              <a:off x="467544" y="3678948"/>
              <a:ext cx="8424936" cy="55736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sz="2400" dirty="0">
                  <a:latin typeface="Arial" panose="020B0604020202020204" pitchFamily="34" charset="0"/>
                  <a:cs typeface="Arial" panose="020B0604020202020204" pitchFamily="34" charset="0"/>
                  <a:sym typeface="Symbol"/>
                </a:rPr>
                <a:t> mírné přechodné  TK</a:t>
              </a:r>
              <a:endParaRPr lang="cs-CZ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" name="Skupina 5"/>
          <p:cNvGrpSpPr/>
          <p:nvPr/>
        </p:nvGrpSpPr>
        <p:grpSpPr>
          <a:xfrm>
            <a:off x="467544" y="4197677"/>
            <a:ext cx="8424936" cy="969475"/>
            <a:chOff x="467544" y="4197677"/>
            <a:chExt cx="8424936" cy="969475"/>
          </a:xfrm>
        </p:grpSpPr>
        <p:sp>
          <p:nvSpPr>
            <p:cNvPr id="10" name="Zástupný symbol pro obsah 2"/>
            <p:cNvSpPr txBox="1">
              <a:spLocks/>
            </p:cNvSpPr>
            <p:nvPr/>
          </p:nvSpPr>
          <p:spPr>
            <a:xfrm>
              <a:off x="467544" y="4197677"/>
              <a:ext cx="8424936" cy="64807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sz="26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ztráta 20-30 </a:t>
              </a:r>
              <a:r>
                <a:rPr lang="en-US" sz="26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r>
                <a:rPr lang="cs-CZ" sz="26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objemu krve:</a:t>
              </a:r>
            </a:p>
          </p:txBody>
        </p:sp>
        <p:sp>
          <p:nvSpPr>
            <p:cNvPr id="11" name="Zástupný symbol pro obsah 2"/>
            <p:cNvSpPr txBox="1">
              <a:spLocks/>
            </p:cNvSpPr>
            <p:nvPr/>
          </p:nvSpPr>
          <p:spPr>
            <a:xfrm>
              <a:off x="467544" y="4609786"/>
              <a:ext cx="8424936" cy="55736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sz="2400" dirty="0">
                  <a:latin typeface="Arial" panose="020B0604020202020204" pitchFamily="34" charset="0"/>
                  <a:cs typeface="Arial" panose="020B0604020202020204" pitchFamily="34" charset="0"/>
                  <a:sym typeface="Symbol"/>
                </a:rPr>
                <a:t>  středního TK na cca 60-80 </a:t>
              </a:r>
              <a:r>
                <a:rPr lang="cs-CZ" sz="2400" dirty="0" err="1">
                  <a:latin typeface="Arial" panose="020B0604020202020204" pitchFamily="34" charset="0"/>
                  <a:cs typeface="Arial" panose="020B0604020202020204" pitchFamily="34" charset="0"/>
                  <a:sym typeface="Symbol"/>
                </a:rPr>
                <a:t>mmHg</a:t>
              </a:r>
              <a:r>
                <a:rPr lang="cs-CZ" sz="2400" dirty="0">
                  <a:latin typeface="Arial" panose="020B0604020202020204" pitchFamily="34" charset="0"/>
                  <a:cs typeface="Arial" panose="020B0604020202020204" pitchFamily="34" charset="0"/>
                  <a:sym typeface="Symbol"/>
                </a:rPr>
                <a:t> </a:t>
              </a:r>
              <a:endParaRPr lang="cs-CZ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467544" y="5131434"/>
            <a:ext cx="8424936" cy="1545539"/>
            <a:chOff x="467544" y="5131434"/>
            <a:chExt cx="8424936" cy="1545539"/>
          </a:xfrm>
        </p:grpSpPr>
        <p:sp>
          <p:nvSpPr>
            <p:cNvPr id="12" name="Zástupný symbol pro obsah 2"/>
            <p:cNvSpPr txBox="1">
              <a:spLocks/>
            </p:cNvSpPr>
            <p:nvPr/>
          </p:nvSpPr>
          <p:spPr>
            <a:xfrm>
              <a:off x="467544" y="5131434"/>
              <a:ext cx="8424936" cy="64807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sz="26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ztráta 30-40 </a:t>
              </a:r>
              <a:r>
                <a:rPr lang="en-US" sz="26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r>
                <a:rPr lang="cs-CZ" sz="26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objemu krve:</a:t>
              </a:r>
            </a:p>
          </p:txBody>
        </p:sp>
        <p:sp>
          <p:nvSpPr>
            <p:cNvPr id="13" name="Zástupný symbol pro obsah 2"/>
            <p:cNvSpPr txBox="1">
              <a:spLocks/>
            </p:cNvSpPr>
            <p:nvPr/>
          </p:nvSpPr>
          <p:spPr>
            <a:xfrm>
              <a:off x="467544" y="5596853"/>
              <a:ext cx="8424936" cy="108012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sz="2600" dirty="0">
                  <a:latin typeface="Arial" panose="020B0604020202020204" pitchFamily="34" charset="0"/>
                  <a:cs typeface="Arial" panose="020B0604020202020204" pitchFamily="34" charset="0"/>
                  <a:sym typeface="Symbol"/>
                </a:rPr>
                <a:t>  středního TK na cca 50-67,5 </a:t>
              </a:r>
              <a:r>
                <a:rPr lang="cs-CZ" sz="2600" dirty="0" err="1">
                  <a:latin typeface="Arial" panose="020B0604020202020204" pitchFamily="34" charset="0"/>
                  <a:cs typeface="Arial" panose="020B0604020202020204" pitchFamily="34" charset="0"/>
                  <a:sym typeface="Symbol"/>
                </a:rPr>
                <a:t>mmHg</a:t>
              </a:r>
              <a:r>
                <a:rPr lang="cs-CZ" sz="2600" dirty="0">
                  <a:latin typeface="Arial" panose="020B0604020202020204" pitchFamily="34" charset="0"/>
                  <a:cs typeface="Arial" panose="020B0604020202020204" pitchFamily="34" charset="0"/>
                  <a:sym typeface="Symbol"/>
                </a:rPr>
                <a:t>  šok s nedokrevností mozku a srdce a s anurií, může přejít do ireverzibilního stavu </a:t>
              </a:r>
              <a:endParaRPr lang="cs-CZ" sz="2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91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412776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Reakce na ztrátu krve – náhlá ztráta krve</a:t>
            </a:r>
            <a:endParaRPr lang="cs-CZ" sz="3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2007538"/>
            <a:ext cx="8424936" cy="1421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krvácení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hypovolémie   žilního návratu   tepového objemu   srdečního výdeje 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 TK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(až šok)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Skupina 30"/>
          <p:cNvGrpSpPr/>
          <p:nvPr/>
        </p:nvGrpSpPr>
        <p:grpSpPr>
          <a:xfrm>
            <a:off x="2111633" y="2965928"/>
            <a:ext cx="5729404" cy="3670061"/>
            <a:chOff x="1866932" y="2927291"/>
            <a:chExt cx="5729404" cy="3670061"/>
          </a:xfrm>
        </p:grpSpPr>
        <p:grpSp>
          <p:nvGrpSpPr>
            <p:cNvPr id="22" name="Skupina 21"/>
            <p:cNvGrpSpPr/>
            <p:nvPr/>
          </p:nvGrpSpPr>
          <p:grpSpPr>
            <a:xfrm>
              <a:off x="1866932" y="2927291"/>
              <a:ext cx="5729404" cy="3668900"/>
              <a:chOff x="1866932" y="2927291"/>
              <a:chExt cx="5729404" cy="3668900"/>
            </a:xfrm>
          </p:grpSpPr>
          <p:grpSp>
            <p:nvGrpSpPr>
              <p:cNvPr id="19" name="Skupina 18"/>
              <p:cNvGrpSpPr/>
              <p:nvPr/>
            </p:nvGrpSpPr>
            <p:grpSpPr>
              <a:xfrm>
                <a:off x="3059832" y="3356992"/>
                <a:ext cx="3456384" cy="2813050"/>
                <a:chOff x="2627784" y="3284984"/>
                <a:chExt cx="3456384" cy="2813050"/>
              </a:xfrm>
            </p:grpSpPr>
            <p:cxnSp>
              <p:nvCxnSpPr>
                <p:cNvPr id="16" name="Přímá spojnice 15"/>
                <p:cNvCxnSpPr/>
                <p:nvPr/>
              </p:nvCxnSpPr>
              <p:spPr>
                <a:xfrm>
                  <a:off x="2627784" y="6089650"/>
                  <a:ext cx="3456384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Přímá spojnice 16"/>
                <p:cNvCxnSpPr/>
                <p:nvPr/>
              </p:nvCxnSpPr>
              <p:spPr>
                <a:xfrm flipV="1">
                  <a:off x="2627784" y="3284984"/>
                  <a:ext cx="0" cy="281305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TextovéPole 19"/>
              <p:cNvSpPr txBox="1"/>
              <p:nvPr/>
            </p:nvSpPr>
            <p:spPr>
              <a:xfrm>
                <a:off x="6233462" y="6165304"/>
                <a:ext cx="1362874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200" dirty="0">
                    <a:latin typeface="Arial" pitchFamily="34" charset="0"/>
                    <a:cs typeface="Arial" pitchFamily="34" charset="0"/>
                  </a:rPr>
                  <a:t>čas (hod)</a:t>
                </a:r>
              </a:p>
            </p:txBody>
          </p:sp>
          <p:sp>
            <p:nvSpPr>
              <p:cNvPr id="21" name="TextovéPole 20"/>
              <p:cNvSpPr txBox="1"/>
              <p:nvPr/>
            </p:nvSpPr>
            <p:spPr>
              <a:xfrm>
                <a:off x="1866932" y="2927291"/>
                <a:ext cx="120577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200" dirty="0" err="1">
                    <a:latin typeface="Arial" pitchFamily="34" charset="0"/>
                    <a:cs typeface="Arial" pitchFamily="34" charset="0"/>
                  </a:rPr>
                  <a:t>stř</a:t>
                </a:r>
                <a:r>
                  <a:rPr lang="cs-CZ" sz="2200" dirty="0">
                    <a:latin typeface="Arial" pitchFamily="34" charset="0"/>
                    <a:cs typeface="Arial" pitchFamily="34" charset="0"/>
                  </a:rPr>
                  <a:t>. TK </a:t>
                </a:r>
              </a:p>
              <a:p>
                <a:r>
                  <a:rPr lang="cs-CZ" sz="2200" dirty="0"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cs-CZ" sz="2200" dirty="0" err="1">
                    <a:latin typeface="Arial" pitchFamily="34" charset="0"/>
                    <a:cs typeface="Arial" pitchFamily="34" charset="0"/>
                  </a:rPr>
                  <a:t>mmHg</a:t>
                </a:r>
                <a:r>
                  <a:rPr lang="cs-CZ" sz="2200" dirty="0">
                    <a:latin typeface="Arial" pitchFamily="34" charset="0"/>
                    <a:cs typeface="Arial" pitchFamily="34" charset="0"/>
                  </a:rPr>
                  <a:t>)</a:t>
                </a:r>
              </a:p>
            </p:txBody>
          </p:sp>
        </p:grpSp>
        <p:sp>
          <p:nvSpPr>
            <p:cNvPr id="23" name="TextovéPole 22"/>
            <p:cNvSpPr txBox="1"/>
            <p:nvPr/>
          </p:nvSpPr>
          <p:spPr>
            <a:xfrm>
              <a:off x="2304844" y="3742026"/>
              <a:ext cx="73449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200" dirty="0">
                  <a:latin typeface="Arial" pitchFamily="34" charset="0"/>
                  <a:cs typeface="Arial" pitchFamily="34" charset="0"/>
                </a:rPr>
                <a:t>97,5</a:t>
              </a: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301115" y="4798313"/>
              <a:ext cx="73449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200" dirty="0">
                  <a:latin typeface="Arial" pitchFamily="34" charset="0"/>
                  <a:cs typeface="Arial" pitchFamily="34" charset="0"/>
                </a:rPr>
                <a:t>48,5</a:t>
              </a: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3438152" y="6166465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200" dirty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5796136" y="6165304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200" dirty="0"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5024540" y="6165304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200" dirty="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28" name="TextovéPole 27"/>
            <p:cNvSpPr txBox="1"/>
            <p:nvPr/>
          </p:nvSpPr>
          <p:spPr>
            <a:xfrm>
              <a:off x="4230240" y="6165304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2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cxnSp>
          <p:nvCxnSpPr>
            <p:cNvPr id="30" name="Přímá spojnice 29"/>
            <p:cNvCxnSpPr/>
            <p:nvPr/>
          </p:nvCxnSpPr>
          <p:spPr>
            <a:xfrm>
              <a:off x="3597259" y="3369871"/>
              <a:ext cx="0" cy="28046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Skupina 34"/>
          <p:cNvGrpSpPr/>
          <p:nvPr/>
        </p:nvGrpSpPr>
        <p:grpSpPr>
          <a:xfrm>
            <a:off x="3296920" y="3966693"/>
            <a:ext cx="3142519" cy="1135058"/>
            <a:chOff x="3052219" y="4018209"/>
            <a:chExt cx="3142519" cy="1135058"/>
          </a:xfrm>
        </p:grpSpPr>
        <p:cxnSp>
          <p:nvCxnSpPr>
            <p:cNvPr id="33" name="Přímá spojnice 32"/>
            <p:cNvCxnSpPr/>
            <p:nvPr/>
          </p:nvCxnSpPr>
          <p:spPr>
            <a:xfrm flipV="1">
              <a:off x="3052219" y="4047622"/>
              <a:ext cx="557919" cy="1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Volný tvar 33"/>
            <p:cNvSpPr/>
            <p:nvPr/>
          </p:nvSpPr>
          <p:spPr>
            <a:xfrm>
              <a:off x="3599377" y="4018209"/>
              <a:ext cx="2595361" cy="1135058"/>
            </a:xfrm>
            <a:custGeom>
              <a:avLst/>
              <a:gdLst>
                <a:gd name="connsiteX0" fmla="*/ 0 w 2614411"/>
                <a:gd name="connsiteY0" fmla="*/ 12879 h 1133341"/>
                <a:gd name="connsiteX1" fmla="*/ 103031 w 2614411"/>
                <a:gd name="connsiteY1" fmla="*/ 1133341 h 1133341"/>
                <a:gd name="connsiteX2" fmla="*/ 412124 w 2614411"/>
                <a:gd name="connsiteY2" fmla="*/ 1133341 h 1133341"/>
                <a:gd name="connsiteX3" fmla="*/ 1107583 w 2614411"/>
                <a:gd name="connsiteY3" fmla="*/ 425003 h 1133341"/>
                <a:gd name="connsiteX4" fmla="*/ 1790163 w 2614411"/>
                <a:gd name="connsiteY4" fmla="*/ 12879 h 1133341"/>
                <a:gd name="connsiteX5" fmla="*/ 2614411 w 2614411"/>
                <a:gd name="connsiteY5" fmla="*/ 0 h 1133341"/>
                <a:gd name="connsiteX0" fmla="*/ 0 w 2595361"/>
                <a:gd name="connsiteY0" fmla="*/ 22404 h 1133341"/>
                <a:gd name="connsiteX1" fmla="*/ 83981 w 2595361"/>
                <a:gd name="connsiteY1" fmla="*/ 1133341 h 1133341"/>
                <a:gd name="connsiteX2" fmla="*/ 393074 w 2595361"/>
                <a:gd name="connsiteY2" fmla="*/ 1133341 h 1133341"/>
                <a:gd name="connsiteX3" fmla="*/ 1088533 w 2595361"/>
                <a:gd name="connsiteY3" fmla="*/ 425003 h 1133341"/>
                <a:gd name="connsiteX4" fmla="*/ 1771113 w 2595361"/>
                <a:gd name="connsiteY4" fmla="*/ 12879 h 1133341"/>
                <a:gd name="connsiteX5" fmla="*/ 2595361 w 2595361"/>
                <a:gd name="connsiteY5" fmla="*/ 0 h 1133341"/>
                <a:gd name="connsiteX0" fmla="*/ 0 w 2595361"/>
                <a:gd name="connsiteY0" fmla="*/ 22404 h 1133341"/>
                <a:gd name="connsiteX1" fmla="*/ 83981 w 2595361"/>
                <a:gd name="connsiteY1" fmla="*/ 1133341 h 1133341"/>
                <a:gd name="connsiteX2" fmla="*/ 393074 w 2595361"/>
                <a:gd name="connsiteY2" fmla="*/ 1133341 h 1133341"/>
                <a:gd name="connsiteX3" fmla="*/ 1088533 w 2595361"/>
                <a:gd name="connsiteY3" fmla="*/ 425003 h 1133341"/>
                <a:gd name="connsiteX4" fmla="*/ 1771113 w 2595361"/>
                <a:gd name="connsiteY4" fmla="*/ 12879 h 1133341"/>
                <a:gd name="connsiteX5" fmla="*/ 2595361 w 2595361"/>
                <a:gd name="connsiteY5" fmla="*/ 0 h 1133341"/>
                <a:gd name="connsiteX0" fmla="*/ 0 w 2595361"/>
                <a:gd name="connsiteY0" fmla="*/ 22404 h 1133341"/>
                <a:gd name="connsiteX1" fmla="*/ 83981 w 2595361"/>
                <a:gd name="connsiteY1" fmla="*/ 1133341 h 1133341"/>
                <a:gd name="connsiteX2" fmla="*/ 407361 w 2595361"/>
                <a:gd name="connsiteY2" fmla="*/ 1047616 h 1133341"/>
                <a:gd name="connsiteX3" fmla="*/ 1088533 w 2595361"/>
                <a:gd name="connsiteY3" fmla="*/ 425003 h 1133341"/>
                <a:gd name="connsiteX4" fmla="*/ 1771113 w 2595361"/>
                <a:gd name="connsiteY4" fmla="*/ 12879 h 1133341"/>
                <a:gd name="connsiteX5" fmla="*/ 2595361 w 2595361"/>
                <a:gd name="connsiteY5" fmla="*/ 0 h 1133341"/>
                <a:gd name="connsiteX0" fmla="*/ 0 w 2595361"/>
                <a:gd name="connsiteY0" fmla="*/ 22404 h 1133341"/>
                <a:gd name="connsiteX1" fmla="*/ 83981 w 2595361"/>
                <a:gd name="connsiteY1" fmla="*/ 1133341 h 1133341"/>
                <a:gd name="connsiteX2" fmla="*/ 407361 w 2595361"/>
                <a:gd name="connsiteY2" fmla="*/ 1047616 h 1133341"/>
                <a:gd name="connsiteX3" fmla="*/ 1088533 w 2595361"/>
                <a:gd name="connsiteY3" fmla="*/ 425003 h 1133341"/>
                <a:gd name="connsiteX4" fmla="*/ 1771113 w 2595361"/>
                <a:gd name="connsiteY4" fmla="*/ 12879 h 1133341"/>
                <a:gd name="connsiteX5" fmla="*/ 2595361 w 2595361"/>
                <a:gd name="connsiteY5" fmla="*/ 0 h 1133341"/>
                <a:gd name="connsiteX0" fmla="*/ 0 w 2595361"/>
                <a:gd name="connsiteY0" fmla="*/ 22404 h 1136758"/>
                <a:gd name="connsiteX1" fmla="*/ 83981 w 2595361"/>
                <a:gd name="connsiteY1" fmla="*/ 1133341 h 1136758"/>
                <a:gd name="connsiteX2" fmla="*/ 407361 w 2595361"/>
                <a:gd name="connsiteY2" fmla="*/ 1047616 h 1136758"/>
                <a:gd name="connsiteX3" fmla="*/ 1088533 w 2595361"/>
                <a:gd name="connsiteY3" fmla="*/ 425003 h 1136758"/>
                <a:gd name="connsiteX4" fmla="*/ 1771113 w 2595361"/>
                <a:gd name="connsiteY4" fmla="*/ 12879 h 1136758"/>
                <a:gd name="connsiteX5" fmla="*/ 2595361 w 2595361"/>
                <a:gd name="connsiteY5" fmla="*/ 0 h 1136758"/>
                <a:gd name="connsiteX0" fmla="*/ 0 w 2595361"/>
                <a:gd name="connsiteY0" fmla="*/ 22404 h 1133908"/>
                <a:gd name="connsiteX1" fmla="*/ 83981 w 2595361"/>
                <a:gd name="connsiteY1" fmla="*/ 1133341 h 1133908"/>
                <a:gd name="connsiteX2" fmla="*/ 421649 w 2595361"/>
                <a:gd name="connsiteY2" fmla="*/ 1009516 h 1133908"/>
                <a:gd name="connsiteX3" fmla="*/ 1088533 w 2595361"/>
                <a:gd name="connsiteY3" fmla="*/ 425003 h 1133908"/>
                <a:gd name="connsiteX4" fmla="*/ 1771113 w 2595361"/>
                <a:gd name="connsiteY4" fmla="*/ 12879 h 1133908"/>
                <a:gd name="connsiteX5" fmla="*/ 2595361 w 2595361"/>
                <a:gd name="connsiteY5" fmla="*/ 0 h 1133908"/>
                <a:gd name="connsiteX0" fmla="*/ 0 w 2595361"/>
                <a:gd name="connsiteY0" fmla="*/ 22404 h 1133908"/>
                <a:gd name="connsiteX1" fmla="*/ 83981 w 2595361"/>
                <a:gd name="connsiteY1" fmla="*/ 1133341 h 1133908"/>
                <a:gd name="connsiteX2" fmla="*/ 421649 w 2595361"/>
                <a:gd name="connsiteY2" fmla="*/ 1009516 h 1133908"/>
                <a:gd name="connsiteX3" fmla="*/ 1088533 w 2595361"/>
                <a:gd name="connsiteY3" fmla="*/ 425003 h 1133908"/>
                <a:gd name="connsiteX4" fmla="*/ 1771113 w 2595361"/>
                <a:gd name="connsiteY4" fmla="*/ 12879 h 1133908"/>
                <a:gd name="connsiteX5" fmla="*/ 2595361 w 2595361"/>
                <a:gd name="connsiteY5" fmla="*/ 0 h 1133908"/>
                <a:gd name="connsiteX0" fmla="*/ 0 w 2595361"/>
                <a:gd name="connsiteY0" fmla="*/ 22404 h 1133908"/>
                <a:gd name="connsiteX1" fmla="*/ 83981 w 2595361"/>
                <a:gd name="connsiteY1" fmla="*/ 1133341 h 1133908"/>
                <a:gd name="connsiteX2" fmla="*/ 421649 w 2595361"/>
                <a:gd name="connsiteY2" fmla="*/ 1009516 h 1133908"/>
                <a:gd name="connsiteX3" fmla="*/ 1088533 w 2595361"/>
                <a:gd name="connsiteY3" fmla="*/ 425003 h 1133908"/>
                <a:gd name="connsiteX4" fmla="*/ 1771113 w 2595361"/>
                <a:gd name="connsiteY4" fmla="*/ 12879 h 1133908"/>
                <a:gd name="connsiteX5" fmla="*/ 2595361 w 2595361"/>
                <a:gd name="connsiteY5" fmla="*/ 0 h 1133908"/>
                <a:gd name="connsiteX0" fmla="*/ 0 w 2595361"/>
                <a:gd name="connsiteY0" fmla="*/ 22404 h 1133908"/>
                <a:gd name="connsiteX1" fmla="*/ 83981 w 2595361"/>
                <a:gd name="connsiteY1" fmla="*/ 1133341 h 1133908"/>
                <a:gd name="connsiteX2" fmla="*/ 421649 w 2595361"/>
                <a:gd name="connsiteY2" fmla="*/ 1009516 h 1133908"/>
                <a:gd name="connsiteX3" fmla="*/ 1088533 w 2595361"/>
                <a:gd name="connsiteY3" fmla="*/ 425003 h 1133908"/>
                <a:gd name="connsiteX4" fmla="*/ 1771113 w 2595361"/>
                <a:gd name="connsiteY4" fmla="*/ 12879 h 1133908"/>
                <a:gd name="connsiteX5" fmla="*/ 2595361 w 2595361"/>
                <a:gd name="connsiteY5" fmla="*/ 0 h 1133908"/>
                <a:gd name="connsiteX0" fmla="*/ 0 w 2595361"/>
                <a:gd name="connsiteY0" fmla="*/ 22404 h 1133908"/>
                <a:gd name="connsiteX1" fmla="*/ 83981 w 2595361"/>
                <a:gd name="connsiteY1" fmla="*/ 1133341 h 1133908"/>
                <a:gd name="connsiteX2" fmla="*/ 421649 w 2595361"/>
                <a:gd name="connsiteY2" fmla="*/ 1009516 h 1133908"/>
                <a:gd name="connsiteX3" fmla="*/ 1088533 w 2595361"/>
                <a:gd name="connsiteY3" fmla="*/ 425003 h 1133908"/>
                <a:gd name="connsiteX4" fmla="*/ 1771113 w 2595361"/>
                <a:gd name="connsiteY4" fmla="*/ 12879 h 1133908"/>
                <a:gd name="connsiteX5" fmla="*/ 2595361 w 2595361"/>
                <a:gd name="connsiteY5" fmla="*/ 0 h 1133908"/>
                <a:gd name="connsiteX0" fmla="*/ 0 w 2595361"/>
                <a:gd name="connsiteY0" fmla="*/ 22404 h 1133908"/>
                <a:gd name="connsiteX1" fmla="*/ 83981 w 2595361"/>
                <a:gd name="connsiteY1" fmla="*/ 1133341 h 1133908"/>
                <a:gd name="connsiteX2" fmla="*/ 421649 w 2595361"/>
                <a:gd name="connsiteY2" fmla="*/ 1009516 h 1133908"/>
                <a:gd name="connsiteX3" fmla="*/ 1088533 w 2595361"/>
                <a:gd name="connsiteY3" fmla="*/ 425003 h 1133908"/>
                <a:gd name="connsiteX4" fmla="*/ 1771113 w 2595361"/>
                <a:gd name="connsiteY4" fmla="*/ 12879 h 1133908"/>
                <a:gd name="connsiteX5" fmla="*/ 2595361 w 2595361"/>
                <a:gd name="connsiteY5" fmla="*/ 0 h 1133908"/>
                <a:gd name="connsiteX0" fmla="*/ 0 w 2595361"/>
                <a:gd name="connsiteY0" fmla="*/ 22404 h 1133908"/>
                <a:gd name="connsiteX1" fmla="*/ 83981 w 2595361"/>
                <a:gd name="connsiteY1" fmla="*/ 1133341 h 1133908"/>
                <a:gd name="connsiteX2" fmla="*/ 421649 w 2595361"/>
                <a:gd name="connsiteY2" fmla="*/ 1009516 h 1133908"/>
                <a:gd name="connsiteX3" fmla="*/ 1088533 w 2595361"/>
                <a:gd name="connsiteY3" fmla="*/ 425003 h 1133908"/>
                <a:gd name="connsiteX4" fmla="*/ 1771113 w 2595361"/>
                <a:gd name="connsiteY4" fmla="*/ 12879 h 1133908"/>
                <a:gd name="connsiteX5" fmla="*/ 2595361 w 2595361"/>
                <a:gd name="connsiteY5" fmla="*/ 0 h 1133908"/>
                <a:gd name="connsiteX0" fmla="*/ 0 w 2595361"/>
                <a:gd name="connsiteY0" fmla="*/ 22404 h 1133453"/>
                <a:gd name="connsiteX1" fmla="*/ 83981 w 2595361"/>
                <a:gd name="connsiteY1" fmla="*/ 1133341 h 1133453"/>
                <a:gd name="connsiteX2" fmla="*/ 421649 w 2595361"/>
                <a:gd name="connsiteY2" fmla="*/ 1009516 h 1133453"/>
                <a:gd name="connsiteX3" fmla="*/ 1088533 w 2595361"/>
                <a:gd name="connsiteY3" fmla="*/ 425003 h 1133453"/>
                <a:gd name="connsiteX4" fmla="*/ 1771113 w 2595361"/>
                <a:gd name="connsiteY4" fmla="*/ 12879 h 1133453"/>
                <a:gd name="connsiteX5" fmla="*/ 2595361 w 2595361"/>
                <a:gd name="connsiteY5" fmla="*/ 0 h 1133453"/>
                <a:gd name="connsiteX0" fmla="*/ 0 w 2595361"/>
                <a:gd name="connsiteY0" fmla="*/ 22404 h 1133341"/>
                <a:gd name="connsiteX1" fmla="*/ 83981 w 2595361"/>
                <a:gd name="connsiteY1" fmla="*/ 1133341 h 1133341"/>
                <a:gd name="connsiteX2" fmla="*/ 421649 w 2595361"/>
                <a:gd name="connsiteY2" fmla="*/ 1009516 h 1133341"/>
                <a:gd name="connsiteX3" fmla="*/ 1088533 w 2595361"/>
                <a:gd name="connsiteY3" fmla="*/ 425003 h 1133341"/>
                <a:gd name="connsiteX4" fmla="*/ 1771113 w 2595361"/>
                <a:gd name="connsiteY4" fmla="*/ 12879 h 1133341"/>
                <a:gd name="connsiteX5" fmla="*/ 2595361 w 2595361"/>
                <a:gd name="connsiteY5" fmla="*/ 0 h 1133341"/>
                <a:gd name="connsiteX0" fmla="*/ 0 w 2595361"/>
                <a:gd name="connsiteY0" fmla="*/ 22404 h 1135058"/>
                <a:gd name="connsiteX1" fmla="*/ 83981 w 2595361"/>
                <a:gd name="connsiteY1" fmla="*/ 1133341 h 1135058"/>
                <a:gd name="connsiteX2" fmla="*/ 421649 w 2595361"/>
                <a:gd name="connsiteY2" fmla="*/ 1009516 h 1135058"/>
                <a:gd name="connsiteX3" fmla="*/ 1088533 w 2595361"/>
                <a:gd name="connsiteY3" fmla="*/ 425003 h 1135058"/>
                <a:gd name="connsiteX4" fmla="*/ 1771113 w 2595361"/>
                <a:gd name="connsiteY4" fmla="*/ 12879 h 1135058"/>
                <a:gd name="connsiteX5" fmla="*/ 2595361 w 2595361"/>
                <a:gd name="connsiteY5" fmla="*/ 0 h 113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95361" h="1135058">
                  <a:moveTo>
                    <a:pt x="0" y="22404"/>
                  </a:moveTo>
                  <a:cubicBezTo>
                    <a:pt x="27994" y="392716"/>
                    <a:pt x="13124" y="1115455"/>
                    <a:pt x="83981" y="1133341"/>
                  </a:cubicBezTo>
                  <a:cubicBezTo>
                    <a:pt x="215586" y="1142865"/>
                    <a:pt x="270994" y="1114291"/>
                    <a:pt x="421649" y="1009516"/>
                  </a:cubicBezTo>
                  <a:lnTo>
                    <a:pt x="1088533" y="425003"/>
                  </a:lnTo>
                  <a:cubicBezTo>
                    <a:pt x="1306535" y="254291"/>
                    <a:pt x="1467387" y="126441"/>
                    <a:pt x="1771113" y="12879"/>
                  </a:cubicBezTo>
                  <a:cubicBezTo>
                    <a:pt x="2083962" y="-5701"/>
                    <a:pt x="2320612" y="4293"/>
                    <a:pt x="2595361" y="0"/>
                  </a:cubicBezTo>
                </a:path>
              </a:pathLst>
            </a:custGeom>
            <a:noFill/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6" name="Volný tvar 35"/>
          <p:cNvSpPr/>
          <p:nvPr/>
        </p:nvSpPr>
        <p:spPr>
          <a:xfrm>
            <a:off x="4188051" y="4755631"/>
            <a:ext cx="1695450" cy="1426965"/>
          </a:xfrm>
          <a:custGeom>
            <a:avLst/>
            <a:gdLst>
              <a:gd name="connsiteX0" fmla="*/ 0 w 1695450"/>
              <a:gd name="connsiteY0" fmla="*/ 195262 h 1352550"/>
              <a:gd name="connsiteX1" fmla="*/ 266700 w 1695450"/>
              <a:gd name="connsiteY1" fmla="*/ 33337 h 1352550"/>
              <a:gd name="connsiteX2" fmla="*/ 514350 w 1695450"/>
              <a:gd name="connsiteY2" fmla="*/ 0 h 1352550"/>
              <a:gd name="connsiteX3" fmla="*/ 1057275 w 1695450"/>
              <a:gd name="connsiteY3" fmla="*/ 104775 h 1352550"/>
              <a:gd name="connsiteX4" fmla="*/ 1685925 w 1695450"/>
              <a:gd name="connsiteY4" fmla="*/ 738187 h 1352550"/>
              <a:gd name="connsiteX5" fmla="*/ 1695450 w 1695450"/>
              <a:gd name="connsiteY5" fmla="*/ 1352550 h 1352550"/>
              <a:gd name="connsiteX0" fmla="*/ 0 w 1695450"/>
              <a:gd name="connsiteY0" fmla="*/ 161925 h 1319213"/>
              <a:gd name="connsiteX1" fmla="*/ 266700 w 1695450"/>
              <a:gd name="connsiteY1" fmla="*/ 0 h 1319213"/>
              <a:gd name="connsiteX2" fmla="*/ 1057275 w 1695450"/>
              <a:gd name="connsiteY2" fmla="*/ 71438 h 1319213"/>
              <a:gd name="connsiteX3" fmla="*/ 1685925 w 1695450"/>
              <a:gd name="connsiteY3" fmla="*/ 704850 h 1319213"/>
              <a:gd name="connsiteX4" fmla="*/ 1695450 w 1695450"/>
              <a:gd name="connsiteY4" fmla="*/ 1319213 h 1319213"/>
              <a:gd name="connsiteX0" fmla="*/ 0 w 1695450"/>
              <a:gd name="connsiteY0" fmla="*/ 209550 h 1366838"/>
              <a:gd name="connsiteX1" fmla="*/ 347662 w 1695450"/>
              <a:gd name="connsiteY1" fmla="*/ 0 h 1366838"/>
              <a:gd name="connsiteX2" fmla="*/ 1057275 w 1695450"/>
              <a:gd name="connsiteY2" fmla="*/ 119063 h 1366838"/>
              <a:gd name="connsiteX3" fmla="*/ 1685925 w 1695450"/>
              <a:gd name="connsiteY3" fmla="*/ 752475 h 1366838"/>
              <a:gd name="connsiteX4" fmla="*/ 1695450 w 1695450"/>
              <a:gd name="connsiteY4" fmla="*/ 1366838 h 1366838"/>
              <a:gd name="connsiteX0" fmla="*/ 0 w 1695450"/>
              <a:gd name="connsiteY0" fmla="*/ 209550 h 1366838"/>
              <a:gd name="connsiteX1" fmla="*/ 347662 w 1695450"/>
              <a:gd name="connsiteY1" fmla="*/ 0 h 1366838"/>
              <a:gd name="connsiteX2" fmla="*/ 1057275 w 1695450"/>
              <a:gd name="connsiteY2" fmla="*/ 119063 h 1366838"/>
              <a:gd name="connsiteX3" fmla="*/ 1685925 w 1695450"/>
              <a:gd name="connsiteY3" fmla="*/ 752475 h 1366838"/>
              <a:gd name="connsiteX4" fmla="*/ 1695450 w 1695450"/>
              <a:gd name="connsiteY4" fmla="*/ 1366838 h 1366838"/>
              <a:gd name="connsiteX0" fmla="*/ 0 w 1695450"/>
              <a:gd name="connsiteY0" fmla="*/ 212691 h 1369979"/>
              <a:gd name="connsiteX1" fmla="*/ 347662 w 1695450"/>
              <a:gd name="connsiteY1" fmla="*/ 3141 h 1369979"/>
              <a:gd name="connsiteX2" fmla="*/ 1057275 w 1695450"/>
              <a:gd name="connsiteY2" fmla="*/ 122204 h 1369979"/>
              <a:gd name="connsiteX3" fmla="*/ 1685925 w 1695450"/>
              <a:gd name="connsiteY3" fmla="*/ 755616 h 1369979"/>
              <a:gd name="connsiteX4" fmla="*/ 1695450 w 1695450"/>
              <a:gd name="connsiteY4" fmla="*/ 1369979 h 1369979"/>
              <a:gd name="connsiteX0" fmla="*/ 0 w 1695450"/>
              <a:gd name="connsiteY0" fmla="*/ 214145 h 1371433"/>
              <a:gd name="connsiteX1" fmla="*/ 347662 w 1695450"/>
              <a:gd name="connsiteY1" fmla="*/ 4595 h 1371433"/>
              <a:gd name="connsiteX2" fmla="*/ 1138238 w 1695450"/>
              <a:gd name="connsiteY2" fmla="*/ 85558 h 1371433"/>
              <a:gd name="connsiteX3" fmla="*/ 1685925 w 1695450"/>
              <a:gd name="connsiteY3" fmla="*/ 757070 h 1371433"/>
              <a:gd name="connsiteX4" fmla="*/ 1695450 w 1695450"/>
              <a:gd name="connsiteY4" fmla="*/ 1371433 h 1371433"/>
              <a:gd name="connsiteX0" fmla="*/ 0 w 1695450"/>
              <a:gd name="connsiteY0" fmla="*/ 218573 h 1375861"/>
              <a:gd name="connsiteX1" fmla="*/ 347662 w 1695450"/>
              <a:gd name="connsiteY1" fmla="*/ 9023 h 1375861"/>
              <a:gd name="connsiteX2" fmla="*/ 1138238 w 1695450"/>
              <a:gd name="connsiteY2" fmla="*/ 89986 h 1375861"/>
              <a:gd name="connsiteX3" fmla="*/ 1685925 w 1695450"/>
              <a:gd name="connsiteY3" fmla="*/ 761498 h 1375861"/>
              <a:gd name="connsiteX4" fmla="*/ 1695450 w 1695450"/>
              <a:gd name="connsiteY4" fmla="*/ 1375861 h 1375861"/>
              <a:gd name="connsiteX0" fmla="*/ 0 w 1695450"/>
              <a:gd name="connsiteY0" fmla="*/ 218573 h 1375861"/>
              <a:gd name="connsiteX1" fmla="*/ 347662 w 1695450"/>
              <a:gd name="connsiteY1" fmla="*/ 9023 h 1375861"/>
              <a:gd name="connsiteX2" fmla="*/ 1138238 w 1695450"/>
              <a:gd name="connsiteY2" fmla="*/ 89986 h 1375861"/>
              <a:gd name="connsiteX3" fmla="*/ 1685925 w 1695450"/>
              <a:gd name="connsiteY3" fmla="*/ 761498 h 1375861"/>
              <a:gd name="connsiteX4" fmla="*/ 1695450 w 1695450"/>
              <a:gd name="connsiteY4" fmla="*/ 1375861 h 1375861"/>
              <a:gd name="connsiteX0" fmla="*/ 0 w 1695450"/>
              <a:gd name="connsiteY0" fmla="*/ 218573 h 1375861"/>
              <a:gd name="connsiteX1" fmla="*/ 347662 w 1695450"/>
              <a:gd name="connsiteY1" fmla="*/ 9023 h 1375861"/>
              <a:gd name="connsiteX2" fmla="*/ 1138238 w 1695450"/>
              <a:gd name="connsiteY2" fmla="*/ 89986 h 1375861"/>
              <a:gd name="connsiteX3" fmla="*/ 1643063 w 1695450"/>
              <a:gd name="connsiteY3" fmla="*/ 775785 h 1375861"/>
              <a:gd name="connsiteX4" fmla="*/ 1695450 w 1695450"/>
              <a:gd name="connsiteY4" fmla="*/ 1375861 h 1375861"/>
              <a:gd name="connsiteX0" fmla="*/ 0 w 1695450"/>
              <a:gd name="connsiteY0" fmla="*/ 218573 h 1375861"/>
              <a:gd name="connsiteX1" fmla="*/ 347662 w 1695450"/>
              <a:gd name="connsiteY1" fmla="*/ 9023 h 1375861"/>
              <a:gd name="connsiteX2" fmla="*/ 1138238 w 1695450"/>
              <a:gd name="connsiteY2" fmla="*/ 89986 h 1375861"/>
              <a:gd name="connsiteX3" fmla="*/ 1643063 w 1695450"/>
              <a:gd name="connsiteY3" fmla="*/ 775785 h 1375861"/>
              <a:gd name="connsiteX4" fmla="*/ 1695450 w 1695450"/>
              <a:gd name="connsiteY4" fmla="*/ 1375861 h 1375861"/>
              <a:gd name="connsiteX0" fmla="*/ 0 w 1695450"/>
              <a:gd name="connsiteY0" fmla="*/ 218573 h 1375861"/>
              <a:gd name="connsiteX1" fmla="*/ 347662 w 1695450"/>
              <a:gd name="connsiteY1" fmla="*/ 9023 h 1375861"/>
              <a:gd name="connsiteX2" fmla="*/ 1138238 w 1695450"/>
              <a:gd name="connsiteY2" fmla="*/ 89986 h 1375861"/>
              <a:gd name="connsiteX3" fmla="*/ 1609726 w 1695450"/>
              <a:gd name="connsiteY3" fmla="*/ 780548 h 1375861"/>
              <a:gd name="connsiteX4" fmla="*/ 1695450 w 1695450"/>
              <a:gd name="connsiteY4" fmla="*/ 1375861 h 1375861"/>
              <a:gd name="connsiteX0" fmla="*/ 0 w 1695450"/>
              <a:gd name="connsiteY0" fmla="*/ 218573 h 1375861"/>
              <a:gd name="connsiteX1" fmla="*/ 347662 w 1695450"/>
              <a:gd name="connsiteY1" fmla="*/ 9023 h 1375861"/>
              <a:gd name="connsiteX2" fmla="*/ 1138238 w 1695450"/>
              <a:gd name="connsiteY2" fmla="*/ 89986 h 1375861"/>
              <a:gd name="connsiteX3" fmla="*/ 1609726 w 1695450"/>
              <a:gd name="connsiteY3" fmla="*/ 780548 h 1375861"/>
              <a:gd name="connsiteX4" fmla="*/ 1695450 w 1695450"/>
              <a:gd name="connsiteY4" fmla="*/ 1375861 h 1375861"/>
              <a:gd name="connsiteX0" fmla="*/ 0 w 1695450"/>
              <a:gd name="connsiteY0" fmla="*/ 218573 h 1375861"/>
              <a:gd name="connsiteX1" fmla="*/ 347662 w 1695450"/>
              <a:gd name="connsiteY1" fmla="*/ 9023 h 1375861"/>
              <a:gd name="connsiteX2" fmla="*/ 1138238 w 1695450"/>
              <a:gd name="connsiteY2" fmla="*/ 89986 h 1375861"/>
              <a:gd name="connsiteX3" fmla="*/ 1609726 w 1695450"/>
              <a:gd name="connsiteY3" fmla="*/ 780548 h 1375861"/>
              <a:gd name="connsiteX4" fmla="*/ 1695450 w 1695450"/>
              <a:gd name="connsiteY4" fmla="*/ 1375861 h 1375861"/>
              <a:gd name="connsiteX0" fmla="*/ 0 w 1695450"/>
              <a:gd name="connsiteY0" fmla="*/ 227629 h 1384917"/>
              <a:gd name="connsiteX1" fmla="*/ 347662 w 1695450"/>
              <a:gd name="connsiteY1" fmla="*/ 18079 h 1384917"/>
              <a:gd name="connsiteX2" fmla="*/ 1100138 w 1695450"/>
              <a:gd name="connsiteY2" fmla="*/ 65704 h 1384917"/>
              <a:gd name="connsiteX3" fmla="*/ 1609726 w 1695450"/>
              <a:gd name="connsiteY3" fmla="*/ 789604 h 1384917"/>
              <a:gd name="connsiteX4" fmla="*/ 1695450 w 1695450"/>
              <a:gd name="connsiteY4" fmla="*/ 1384917 h 1384917"/>
              <a:gd name="connsiteX0" fmla="*/ 0 w 1695450"/>
              <a:gd name="connsiteY0" fmla="*/ 254435 h 1411723"/>
              <a:gd name="connsiteX1" fmla="*/ 347662 w 1695450"/>
              <a:gd name="connsiteY1" fmla="*/ 44885 h 1411723"/>
              <a:gd name="connsiteX2" fmla="*/ 1100138 w 1695450"/>
              <a:gd name="connsiteY2" fmla="*/ 92510 h 1411723"/>
              <a:gd name="connsiteX3" fmla="*/ 1609726 w 1695450"/>
              <a:gd name="connsiteY3" fmla="*/ 816410 h 1411723"/>
              <a:gd name="connsiteX4" fmla="*/ 1695450 w 1695450"/>
              <a:gd name="connsiteY4" fmla="*/ 1411723 h 1411723"/>
              <a:gd name="connsiteX0" fmla="*/ 0 w 1695450"/>
              <a:gd name="connsiteY0" fmla="*/ 269677 h 1426965"/>
              <a:gd name="connsiteX1" fmla="*/ 347662 w 1695450"/>
              <a:gd name="connsiteY1" fmla="*/ 60127 h 1426965"/>
              <a:gd name="connsiteX2" fmla="*/ 1100138 w 1695450"/>
              <a:gd name="connsiteY2" fmla="*/ 107752 h 1426965"/>
              <a:gd name="connsiteX3" fmla="*/ 1609726 w 1695450"/>
              <a:gd name="connsiteY3" fmla="*/ 831652 h 1426965"/>
              <a:gd name="connsiteX4" fmla="*/ 1695450 w 1695450"/>
              <a:gd name="connsiteY4" fmla="*/ 1426965 h 1426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5450" h="1426965">
                <a:moveTo>
                  <a:pt x="0" y="269677"/>
                </a:moveTo>
                <a:cubicBezTo>
                  <a:pt x="115887" y="199827"/>
                  <a:pt x="207963" y="96639"/>
                  <a:pt x="347662" y="60127"/>
                </a:cubicBezTo>
                <a:cubicBezTo>
                  <a:pt x="612775" y="-4960"/>
                  <a:pt x="744538" y="-50999"/>
                  <a:pt x="1100138" y="107752"/>
                </a:cubicBezTo>
                <a:cubicBezTo>
                  <a:pt x="1387475" y="336351"/>
                  <a:pt x="1489077" y="560190"/>
                  <a:pt x="1609726" y="831652"/>
                </a:cubicBezTo>
                <a:cubicBezTo>
                  <a:pt x="1666876" y="1025328"/>
                  <a:pt x="1681163" y="1214240"/>
                  <a:pt x="1695450" y="1426965"/>
                </a:cubicBezTo>
              </a:path>
            </a:pathLst>
          </a:custGeom>
          <a:noFill/>
          <a:ln w="317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704265" y="5786847"/>
            <a:ext cx="25411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podle prof. N. Honzíkové Poznámky k přednáškám z fyziologie (1992)</a:t>
            </a:r>
          </a:p>
        </p:txBody>
      </p:sp>
    </p:spTree>
    <p:extLst>
      <p:ext uri="{BB962C8B-B14F-4D97-AF65-F5344CB8AC3E}">
        <p14:creationId xmlns:p14="http://schemas.microsoft.com/office/powerpoint/2010/main" val="206778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6876256" y="2408009"/>
            <a:ext cx="1152128" cy="504056"/>
          </a:xfrm>
          <a:prstGeom prst="roundRect">
            <a:avLst/>
          </a:prstGeom>
          <a:solidFill>
            <a:srgbClr val="FF9F9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2007538"/>
            <a:ext cx="8424936" cy="1421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krvácení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hypovolémie   žilního návratu   tepového objemu   srdečního výdeje 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 TK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(až šok)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412776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Reakce na ztrátu krve – náhlá ztráta krve</a:t>
            </a:r>
            <a:endParaRPr lang="cs-CZ" sz="3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467544" y="3284984"/>
            <a:ext cx="8424936" cy="1557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Okamžitá reakce (sekundy až minuty)</a:t>
            </a:r>
          </a:p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Reakce probíhající 5 - 60 min</a:t>
            </a:r>
          </a:p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Reakce probíhající hodiny až dny</a:t>
            </a:r>
          </a:p>
        </p:txBody>
      </p:sp>
    </p:spTree>
    <p:extLst>
      <p:ext uri="{BB962C8B-B14F-4D97-AF65-F5344CB8AC3E}">
        <p14:creationId xmlns:p14="http://schemas.microsoft.com/office/powerpoint/2010/main" val="381615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C00000"/>
                </a:solidFill>
              </a:rPr>
              <a:t>Tato prezentace obsahuje pouze stručný výtah nejdůležitějších pojmů a faktů. V žádném případně není sama o sobě dostatečným zdrojem pro studium ke zkoušce z Fyziologie.</a:t>
            </a:r>
          </a:p>
        </p:txBody>
      </p:sp>
    </p:spTree>
    <p:extLst>
      <p:ext uri="{BB962C8B-B14F-4D97-AF65-F5344CB8AC3E}">
        <p14:creationId xmlns:p14="http://schemas.microsoft.com/office/powerpoint/2010/main" val="999924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412776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Reakce na ztrátu krve – náhlá ztráta krve</a:t>
            </a:r>
            <a:endParaRPr lang="cs-CZ" sz="3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2629299"/>
            <a:ext cx="849694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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stimulace 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baroreceptorů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 aktivita parasympatiku a  aktivita sympatiku   TF +  SV +  PR 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 TK</a:t>
            </a:r>
            <a:endParaRPr lang="cs-CZ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467544" y="3485782"/>
            <a:ext cx="8424936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omezení </a:t>
            </a:r>
            <a:r>
              <a:rPr lang="cs-CZ" sz="2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perfúze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tkání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díky  PR  metabolická acidóza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467544" y="2022210"/>
            <a:ext cx="8424936" cy="5040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Okamžitá reakce na  TK (sekundy až minuty)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67544" y="3933056"/>
            <a:ext cx="8424936" cy="111348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omezení </a:t>
            </a:r>
            <a:r>
              <a:rPr lang="cs-CZ" sz="2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perfúze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ledvin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díky  PR (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v. </a:t>
            </a:r>
            <a:r>
              <a:rPr lang="cs-CZ" sz="2400" i="1" dirty="0" err="1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eff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.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 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v. </a:t>
            </a:r>
            <a:r>
              <a:rPr lang="cs-CZ" sz="2400" i="1" dirty="0" err="1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aff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.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)   FF, ale i tak  tvorby moči  zadržování Na</a:t>
            </a:r>
            <a:r>
              <a:rPr lang="cs-CZ" sz="2400" baseline="300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+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v těle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(případně i odpadních dusíkatých látek – urémie – hrozí poškození tubulů)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467544" y="5108024"/>
            <a:ext cx="8424936" cy="111348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aktivace RAS (</a:t>
            </a:r>
            <a:r>
              <a:rPr lang="cs-CZ" sz="2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angiotenzin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II, aldosteron) +  sekrece ADH, žízeň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vazokonstrikce + retence vody a soli v těle   PR +  objemu tělesných tekutin 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 TK</a:t>
            </a:r>
            <a:endParaRPr lang="cs-CZ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77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412776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Reakce na ztrátu krve – náhlá ztráta krve</a:t>
            </a:r>
            <a:endParaRPr lang="cs-CZ" sz="3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2629298"/>
            <a:ext cx="8496944" cy="2167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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kapilárního hydrostatického tlaku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</a:t>
            </a:r>
            <a:r>
              <a:rPr lang="cs-CZ" sz="2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onkotický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tlak &gt; hydrostatický tlak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reabsorpce tekutin z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intersticia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do kapilár 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 objemu </a:t>
            </a:r>
            <a:r>
              <a:rPr lang="cs-CZ" sz="2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intravasální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tekutiny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až o 500 ml u dospělého člověka („vnitřní transfúze“) 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 TK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+  hematokritu +  koncentrace plazmatických proteinů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467544" y="2022210"/>
            <a:ext cx="8424936" cy="5040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Reakce na  TK probíhající 5 - 60 min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467544" y="4679622"/>
            <a:ext cx="8424936" cy="981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Doposud uvedené reakce zajistí průtok krve mozkem a myokardem.</a:t>
            </a:r>
            <a:endParaRPr lang="cs-CZ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56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412776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Reakce na ztrátu krve – náhlá ztráta krve</a:t>
            </a:r>
            <a:endParaRPr lang="cs-CZ" sz="3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2629298"/>
            <a:ext cx="8496944" cy="18078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úprava obsahu vody a soli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v organismu (pokles GFR v důsledku sympatické konstrikce 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v. </a:t>
            </a:r>
            <a:r>
              <a:rPr lang="cs-CZ" sz="2400" i="1" dirty="0" err="1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aff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.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, RAS, ADH, žízeň)</a:t>
            </a:r>
          </a:p>
          <a:p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úprava plazmatických bílkovin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včetně albuminu (játra)</a:t>
            </a:r>
          </a:p>
          <a:p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stimulace erytropoézy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v kostní dřeni (erytropoetin)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467544" y="2022210"/>
            <a:ext cx="8424936" cy="5040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Reakce probíhající hodiny až dny 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(až týdny)</a:t>
            </a:r>
          </a:p>
        </p:txBody>
      </p:sp>
    </p:spTree>
    <p:extLst>
      <p:ext uri="{BB962C8B-B14F-4D97-AF65-F5344CB8AC3E}">
        <p14:creationId xmlns:p14="http://schemas.microsoft.com/office/powerpoint/2010/main" val="233481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412776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Reakce na ztrátu krve – náhlá ztráta krve</a:t>
            </a:r>
            <a:endParaRPr lang="cs-CZ" sz="3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2007538"/>
            <a:ext cx="8424936" cy="1421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krvácení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hypovolémie   žilního návratu   tepového objemu   srdečního výdeje 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 TK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(až šok)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Skupina 30"/>
          <p:cNvGrpSpPr/>
          <p:nvPr/>
        </p:nvGrpSpPr>
        <p:grpSpPr>
          <a:xfrm>
            <a:off x="2111633" y="2965928"/>
            <a:ext cx="5729404" cy="3670061"/>
            <a:chOff x="1866932" y="2927291"/>
            <a:chExt cx="5729404" cy="3670061"/>
          </a:xfrm>
        </p:grpSpPr>
        <p:grpSp>
          <p:nvGrpSpPr>
            <p:cNvPr id="22" name="Skupina 21"/>
            <p:cNvGrpSpPr/>
            <p:nvPr/>
          </p:nvGrpSpPr>
          <p:grpSpPr>
            <a:xfrm>
              <a:off x="1866932" y="2927291"/>
              <a:ext cx="5729404" cy="3668900"/>
              <a:chOff x="1866932" y="2927291"/>
              <a:chExt cx="5729404" cy="3668900"/>
            </a:xfrm>
          </p:grpSpPr>
          <p:grpSp>
            <p:nvGrpSpPr>
              <p:cNvPr id="19" name="Skupina 18"/>
              <p:cNvGrpSpPr/>
              <p:nvPr/>
            </p:nvGrpSpPr>
            <p:grpSpPr>
              <a:xfrm>
                <a:off x="3059832" y="3356992"/>
                <a:ext cx="3456384" cy="2813050"/>
                <a:chOff x="2627784" y="3284984"/>
                <a:chExt cx="3456384" cy="2813050"/>
              </a:xfrm>
            </p:grpSpPr>
            <p:cxnSp>
              <p:nvCxnSpPr>
                <p:cNvPr id="16" name="Přímá spojnice 15"/>
                <p:cNvCxnSpPr/>
                <p:nvPr/>
              </p:nvCxnSpPr>
              <p:spPr>
                <a:xfrm>
                  <a:off x="2627784" y="6089650"/>
                  <a:ext cx="3456384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Přímá spojnice 16"/>
                <p:cNvCxnSpPr/>
                <p:nvPr/>
              </p:nvCxnSpPr>
              <p:spPr>
                <a:xfrm flipV="1">
                  <a:off x="2627784" y="3284984"/>
                  <a:ext cx="0" cy="281305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TextovéPole 19"/>
              <p:cNvSpPr txBox="1"/>
              <p:nvPr/>
            </p:nvSpPr>
            <p:spPr>
              <a:xfrm>
                <a:off x="6233462" y="6165304"/>
                <a:ext cx="1362874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200" dirty="0">
                    <a:latin typeface="Arial" pitchFamily="34" charset="0"/>
                    <a:cs typeface="Arial" pitchFamily="34" charset="0"/>
                  </a:rPr>
                  <a:t>čas (hod)</a:t>
                </a:r>
              </a:p>
            </p:txBody>
          </p:sp>
          <p:sp>
            <p:nvSpPr>
              <p:cNvPr id="21" name="TextovéPole 20"/>
              <p:cNvSpPr txBox="1"/>
              <p:nvPr/>
            </p:nvSpPr>
            <p:spPr>
              <a:xfrm>
                <a:off x="1866932" y="2927291"/>
                <a:ext cx="120577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200" dirty="0" err="1">
                    <a:latin typeface="Arial" pitchFamily="34" charset="0"/>
                    <a:cs typeface="Arial" pitchFamily="34" charset="0"/>
                  </a:rPr>
                  <a:t>stř</a:t>
                </a:r>
                <a:r>
                  <a:rPr lang="cs-CZ" sz="2200" dirty="0">
                    <a:latin typeface="Arial" pitchFamily="34" charset="0"/>
                    <a:cs typeface="Arial" pitchFamily="34" charset="0"/>
                  </a:rPr>
                  <a:t>. TK </a:t>
                </a:r>
              </a:p>
              <a:p>
                <a:r>
                  <a:rPr lang="cs-CZ" sz="2200" dirty="0"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cs-CZ" sz="2200" dirty="0" err="1">
                    <a:latin typeface="Arial" pitchFamily="34" charset="0"/>
                    <a:cs typeface="Arial" pitchFamily="34" charset="0"/>
                  </a:rPr>
                  <a:t>mmHg</a:t>
                </a:r>
                <a:r>
                  <a:rPr lang="cs-CZ" sz="2200" dirty="0">
                    <a:latin typeface="Arial" pitchFamily="34" charset="0"/>
                    <a:cs typeface="Arial" pitchFamily="34" charset="0"/>
                  </a:rPr>
                  <a:t>)</a:t>
                </a:r>
              </a:p>
            </p:txBody>
          </p:sp>
        </p:grpSp>
        <p:sp>
          <p:nvSpPr>
            <p:cNvPr id="23" name="TextovéPole 22"/>
            <p:cNvSpPr txBox="1"/>
            <p:nvPr/>
          </p:nvSpPr>
          <p:spPr>
            <a:xfrm>
              <a:off x="2304844" y="3742026"/>
              <a:ext cx="73449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200" dirty="0">
                  <a:latin typeface="Arial" pitchFamily="34" charset="0"/>
                  <a:cs typeface="Arial" pitchFamily="34" charset="0"/>
                </a:rPr>
                <a:t>97,5</a:t>
              </a: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301115" y="4798313"/>
              <a:ext cx="73449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200" dirty="0">
                  <a:latin typeface="Arial" pitchFamily="34" charset="0"/>
                  <a:cs typeface="Arial" pitchFamily="34" charset="0"/>
                </a:rPr>
                <a:t>48,5</a:t>
              </a: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3438152" y="6166465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200" dirty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5796136" y="6165304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200" dirty="0"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5024540" y="6165304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200" dirty="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28" name="TextovéPole 27"/>
            <p:cNvSpPr txBox="1"/>
            <p:nvPr/>
          </p:nvSpPr>
          <p:spPr>
            <a:xfrm>
              <a:off x="4230240" y="6165304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2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cxnSp>
          <p:nvCxnSpPr>
            <p:cNvPr id="30" name="Přímá spojnice 29"/>
            <p:cNvCxnSpPr/>
            <p:nvPr/>
          </p:nvCxnSpPr>
          <p:spPr>
            <a:xfrm>
              <a:off x="3597259" y="3369871"/>
              <a:ext cx="0" cy="28046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Skupina 34"/>
          <p:cNvGrpSpPr/>
          <p:nvPr/>
        </p:nvGrpSpPr>
        <p:grpSpPr>
          <a:xfrm>
            <a:off x="3296920" y="3966693"/>
            <a:ext cx="3142519" cy="1135058"/>
            <a:chOff x="3052219" y="4018209"/>
            <a:chExt cx="3142519" cy="1135058"/>
          </a:xfrm>
        </p:grpSpPr>
        <p:cxnSp>
          <p:nvCxnSpPr>
            <p:cNvPr id="33" name="Přímá spojnice 32"/>
            <p:cNvCxnSpPr/>
            <p:nvPr/>
          </p:nvCxnSpPr>
          <p:spPr>
            <a:xfrm flipV="1">
              <a:off x="3052219" y="4047622"/>
              <a:ext cx="557919" cy="1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Volný tvar 33"/>
            <p:cNvSpPr/>
            <p:nvPr/>
          </p:nvSpPr>
          <p:spPr>
            <a:xfrm>
              <a:off x="3599377" y="4018209"/>
              <a:ext cx="2595361" cy="1135058"/>
            </a:xfrm>
            <a:custGeom>
              <a:avLst/>
              <a:gdLst>
                <a:gd name="connsiteX0" fmla="*/ 0 w 2614411"/>
                <a:gd name="connsiteY0" fmla="*/ 12879 h 1133341"/>
                <a:gd name="connsiteX1" fmla="*/ 103031 w 2614411"/>
                <a:gd name="connsiteY1" fmla="*/ 1133341 h 1133341"/>
                <a:gd name="connsiteX2" fmla="*/ 412124 w 2614411"/>
                <a:gd name="connsiteY2" fmla="*/ 1133341 h 1133341"/>
                <a:gd name="connsiteX3" fmla="*/ 1107583 w 2614411"/>
                <a:gd name="connsiteY3" fmla="*/ 425003 h 1133341"/>
                <a:gd name="connsiteX4" fmla="*/ 1790163 w 2614411"/>
                <a:gd name="connsiteY4" fmla="*/ 12879 h 1133341"/>
                <a:gd name="connsiteX5" fmla="*/ 2614411 w 2614411"/>
                <a:gd name="connsiteY5" fmla="*/ 0 h 1133341"/>
                <a:gd name="connsiteX0" fmla="*/ 0 w 2595361"/>
                <a:gd name="connsiteY0" fmla="*/ 22404 h 1133341"/>
                <a:gd name="connsiteX1" fmla="*/ 83981 w 2595361"/>
                <a:gd name="connsiteY1" fmla="*/ 1133341 h 1133341"/>
                <a:gd name="connsiteX2" fmla="*/ 393074 w 2595361"/>
                <a:gd name="connsiteY2" fmla="*/ 1133341 h 1133341"/>
                <a:gd name="connsiteX3" fmla="*/ 1088533 w 2595361"/>
                <a:gd name="connsiteY3" fmla="*/ 425003 h 1133341"/>
                <a:gd name="connsiteX4" fmla="*/ 1771113 w 2595361"/>
                <a:gd name="connsiteY4" fmla="*/ 12879 h 1133341"/>
                <a:gd name="connsiteX5" fmla="*/ 2595361 w 2595361"/>
                <a:gd name="connsiteY5" fmla="*/ 0 h 1133341"/>
                <a:gd name="connsiteX0" fmla="*/ 0 w 2595361"/>
                <a:gd name="connsiteY0" fmla="*/ 22404 h 1133341"/>
                <a:gd name="connsiteX1" fmla="*/ 83981 w 2595361"/>
                <a:gd name="connsiteY1" fmla="*/ 1133341 h 1133341"/>
                <a:gd name="connsiteX2" fmla="*/ 393074 w 2595361"/>
                <a:gd name="connsiteY2" fmla="*/ 1133341 h 1133341"/>
                <a:gd name="connsiteX3" fmla="*/ 1088533 w 2595361"/>
                <a:gd name="connsiteY3" fmla="*/ 425003 h 1133341"/>
                <a:gd name="connsiteX4" fmla="*/ 1771113 w 2595361"/>
                <a:gd name="connsiteY4" fmla="*/ 12879 h 1133341"/>
                <a:gd name="connsiteX5" fmla="*/ 2595361 w 2595361"/>
                <a:gd name="connsiteY5" fmla="*/ 0 h 1133341"/>
                <a:gd name="connsiteX0" fmla="*/ 0 w 2595361"/>
                <a:gd name="connsiteY0" fmla="*/ 22404 h 1133341"/>
                <a:gd name="connsiteX1" fmla="*/ 83981 w 2595361"/>
                <a:gd name="connsiteY1" fmla="*/ 1133341 h 1133341"/>
                <a:gd name="connsiteX2" fmla="*/ 407361 w 2595361"/>
                <a:gd name="connsiteY2" fmla="*/ 1047616 h 1133341"/>
                <a:gd name="connsiteX3" fmla="*/ 1088533 w 2595361"/>
                <a:gd name="connsiteY3" fmla="*/ 425003 h 1133341"/>
                <a:gd name="connsiteX4" fmla="*/ 1771113 w 2595361"/>
                <a:gd name="connsiteY4" fmla="*/ 12879 h 1133341"/>
                <a:gd name="connsiteX5" fmla="*/ 2595361 w 2595361"/>
                <a:gd name="connsiteY5" fmla="*/ 0 h 1133341"/>
                <a:gd name="connsiteX0" fmla="*/ 0 w 2595361"/>
                <a:gd name="connsiteY0" fmla="*/ 22404 h 1133341"/>
                <a:gd name="connsiteX1" fmla="*/ 83981 w 2595361"/>
                <a:gd name="connsiteY1" fmla="*/ 1133341 h 1133341"/>
                <a:gd name="connsiteX2" fmla="*/ 407361 w 2595361"/>
                <a:gd name="connsiteY2" fmla="*/ 1047616 h 1133341"/>
                <a:gd name="connsiteX3" fmla="*/ 1088533 w 2595361"/>
                <a:gd name="connsiteY3" fmla="*/ 425003 h 1133341"/>
                <a:gd name="connsiteX4" fmla="*/ 1771113 w 2595361"/>
                <a:gd name="connsiteY4" fmla="*/ 12879 h 1133341"/>
                <a:gd name="connsiteX5" fmla="*/ 2595361 w 2595361"/>
                <a:gd name="connsiteY5" fmla="*/ 0 h 1133341"/>
                <a:gd name="connsiteX0" fmla="*/ 0 w 2595361"/>
                <a:gd name="connsiteY0" fmla="*/ 22404 h 1136758"/>
                <a:gd name="connsiteX1" fmla="*/ 83981 w 2595361"/>
                <a:gd name="connsiteY1" fmla="*/ 1133341 h 1136758"/>
                <a:gd name="connsiteX2" fmla="*/ 407361 w 2595361"/>
                <a:gd name="connsiteY2" fmla="*/ 1047616 h 1136758"/>
                <a:gd name="connsiteX3" fmla="*/ 1088533 w 2595361"/>
                <a:gd name="connsiteY3" fmla="*/ 425003 h 1136758"/>
                <a:gd name="connsiteX4" fmla="*/ 1771113 w 2595361"/>
                <a:gd name="connsiteY4" fmla="*/ 12879 h 1136758"/>
                <a:gd name="connsiteX5" fmla="*/ 2595361 w 2595361"/>
                <a:gd name="connsiteY5" fmla="*/ 0 h 1136758"/>
                <a:gd name="connsiteX0" fmla="*/ 0 w 2595361"/>
                <a:gd name="connsiteY0" fmla="*/ 22404 h 1133908"/>
                <a:gd name="connsiteX1" fmla="*/ 83981 w 2595361"/>
                <a:gd name="connsiteY1" fmla="*/ 1133341 h 1133908"/>
                <a:gd name="connsiteX2" fmla="*/ 421649 w 2595361"/>
                <a:gd name="connsiteY2" fmla="*/ 1009516 h 1133908"/>
                <a:gd name="connsiteX3" fmla="*/ 1088533 w 2595361"/>
                <a:gd name="connsiteY3" fmla="*/ 425003 h 1133908"/>
                <a:gd name="connsiteX4" fmla="*/ 1771113 w 2595361"/>
                <a:gd name="connsiteY4" fmla="*/ 12879 h 1133908"/>
                <a:gd name="connsiteX5" fmla="*/ 2595361 w 2595361"/>
                <a:gd name="connsiteY5" fmla="*/ 0 h 1133908"/>
                <a:gd name="connsiteX0" fmla="*/ 0 w 2595361"/>
                <a:gd name="connsiteY0" fmla="*/ 22404 h 1133908"/>
                <a:gd name="connsiteX1" fmla="*/ 83981 w 2595361"/>
                <a:gd name="connsiteY1" fmla="*/ 1133341 h 1133908"/>
                <a:gd name="connsiteX2" fmla="*/ 421649 w 2595361"/>
                <a:gd name="connsiteY2" fmla="*/ 1009516 h 1133908"/>
                <a:gd name="connsiteX3" fmla="*/ 1088533 w 2595361"/>
                <a:gd name="connsiteY3" fmla="*/ 425003 h 1133908"/>
                <a:gd name="connsiteX4" fmla="*/ 1771113 w 2595361"/>
                <a:gd name="connsiteY4" fmla="*/ 12879 h 1133908"/>
                <a:gd name="connsiteX5" fmla="*/ 2595361 w 2595361"/>
                <a:gd name="connsiteY5" fmla="*/ 0 h 1133908"/>
                <a:gd name="connsiteX0" fmla="*/ 0 w 2595361"/>
                <a:gd name="connsiteY0" fmla="*/ 22404 h 1133908"/>
                <a:gd name="connsiteX1" fmla="*/ 83981 w 2595361"/>
                <a:gd name="connsiteY1" fmla="*/ 1133341 h 1133908"/>
                <a:gd name="connsiteX2" fmla="*/ 421649 w 2595361"/>
                <a:gd name="connsiteY2" fmla="*/ 1009516 h 1133908"/>
                <a:gd name="connsiteX3" fmla="*/ 1088533 w 2595361"/>
                <a:gd name="connsiteY3" fmla="*/ 425003 h 1133908"/>
                <a:gd name="connsiteX4" fmla="*/ 1771113 w 2595361"/>
                <a:gd name="connsiteY4" fmla="*/ 12879 h 1133908"/>
                <a:gd name="connsiteX5" fmla="*/ 2595361 w 2595361"/>
                <a:gd name="connsiteY5" fmla="*/ 0 h 1133908"/>
                <a:gd name="connsiteX0" fmla="*/ 0 w 2595361"/>
                <a:gd name="connsiteY0" fmla="*/ 22404 h 1133908"/>
                <a:gd name="connsiteX1" fmla="*/ 83981 w 2595361"/>
                <a:gd name="connsiteY1" fmla="*/ 1133341 h 1133908"/>
                <a:gd name="connsiteX2" fmla="*/ 421649 w 2595361"/>
                <a:gd name="connsiteY2" fmla="*/ 1009516 h 1133908"/>
                <a:gd name="connsiteX3" fmla="*/ 1088533 w 2595361"/>
                <a:gd name="connsiteY3" fmla="*/ 425003 h 1133908"/>
                <a:gd name="connsiteX4" fmla="*/ 1771113 w 2595361"/>
                <a:gd name="connsiteY4" fmla="*/ 12879 h 1133908"/>
                <a:gd name="connsiteX5" fmla="*/ 2595361 w 2595361"/>
                <a:gd name="connsiteY5" fmla="*/ 0 h 1133908"/>
                <a:gd name="connsiteX0" fmla="*/ 0 w 2595361"/>
                <a:gd name="connsiteY0" fmla="*/ 22404 h 1133908"/>
                <a:gd name="connsiteX1" fmla="*/ 83981 w 2595361"/>
                <a:gd name="connsiteY1" fmla="*/ 1133341 h 1133908"/>
                <a:gd name="connsiteX2" fmla="*/ 421649 w 2595361"/>
                <a:gd name="connsiteY2" fmla="*/ 1009516 h 1133908"/>
                <a:gd name="connsiteX3" fmla="*/ 1088533 w 2595361"/>
                <a:gd name="connsiteY3" fmla="*/ 425003 h 1133908"/>
                <a:gd name="connsiteX4" fmla="*/ 1771113 w 2595361"/>
                <a:gd name="connsiteY4" fmla="*/ 12879 h 1133908"/>
                <a:gd name="connsiteX5" fmla="*/ 2595361 w 2595361"/>
                <a:gd name="connsiteY5" fmla="*/ 0 h 1133908"/>
                <a:gd name="connsiteX0" fmla="*/ 0 w 2595361"/>
                <a:gd name="connsiteY0" fmla="*/ 22404 h 1133908"/>
                <a:gd name="connsiteX1" fmla="*/ 83981 w 2595361"/>
                <a:gd name="connsiteY1" fmla="*/ 1133341 h 1133908"/>
                <a:gd name="connsiteX2" fmla="*/ 421649 w 2595361"/>
                <a:gd name="connsiteY2" fmla="*/ 1009516 h 1133908"/>
                <a:gd name="connsiteX3" fmla="*/ 1088533 w 2595361"/>
                <a:gd name="connsiteY3" fmla="*/ 425003 h 1133908"/>
                <a:gd name="connsiteX4" fmla="*/ 1771113 w 2595361"/>
                <a:gd name="connsiteY4" fmla="*/ 12879 h 1133908"/>
                <a:gd name="connsiteX5" fmla="*/ 2595361 w 2595361"/>
                <a:gd name="connsiteY5" fmla="*/ 0 h 1133908"/>
                <a:gd name="connsiteX0" fmla="*/ 0 w 2595361"/>
                <a:gd name="connsiteY0" fmla="*/ 22404 h 1133908"/>
                <a:gd name="connsiteX1" fmla="*/ 83981 w 2595361"/>
                <a:gd name="connsiteY1" fmla="*/ 1133341 h 1133908"/>
                <a:gd name="connsiteX2" fmla="*/ 421649 w 2595361"/>
                <a:gd name="connsiteY2" fmla="*/ 1009516 h 1133908"/>
                <a:gd name="connsiteX3" fmla="*/ 1088533 w 2595361"/>
                <a:gd name="connsiteY3" fmla="*/ 425003 h 1133908"/>
                <a:gd name="connsiteX4" fmla="*/ 1771113 w 2595361"/>
                <a:gd name="connsiteY4" fmla="*/ 12879 h 1133908"/>
                <a:gd name="connsiteX5" fmla="*/ 2595361 w 2595361"/>
                <a:gd name="connsiteY5" fmla="*/ 0 h 1133908"/>
                <a:gd name="connsiteX0" fmla="*/ 0 w 2595361"/>
                <a:gd name="connsiteY0" fmla="*/ 22404 h 1133453"/>
                <a:gd name="connsiteX1" fmla="*/ 83981 w 2595361"/>
                <a:gd name="connsiteY1" fmla="*/ 1133341 h 1133453"/>
                <a:gd name="connsiteX2" fmla="*/ 421649 w 2595361"/>
                <a:gd name="connsiteY2" fmla="*/ 1009516 h 1133453"/>
                <a:gd name="connsiteX3" fmla="*/ 1088533 w 2595361"/>
                <a:gd name="connsiteY3" fmla="*/ 425003 h 1133453"/>
                <a:gd name="connsiteX4" fmla="*/ 1771113 w 2595361"/>
                <a:gd name="connsiteY4" fmla="*/ 12879 h 1133453"/>
                <a:gd name="connsiteX5" fmla="*/ 2595361 w 2595361"/>
                <a:gd name="connsiteY5" fmla="*/ 0 h 1133453"/>
                <a:gd name="connsiteX0" fmla="*/ 0 w 2595361"/>
                <a:gd name="connsiteY0" fmla="*/ 22404 h 1133341"/>
                <a:gd name="connsiteX1" fmla="*/ 83981 w 2595361"/>
                <a:gd name="connsiteY1" fmla="*/ 1133341 h 1133341"/>
                <a:gd name="connsiteX2" fmla="*/ 421649 w 2595361"/>
                <a:gd name="connsiteY2" fmla="*/ 1009516 h 1133341"/>
                <a:gd name="connsiteX3" fmla="*/ 1088533 w 2595361"/>
                <a:gd name="connsiteY3" fmla="*/ 425003 h 1133341"/>
                <a:gd name="connsiteX4" fmla="*/ 1771113 w 2595361"/>
                <a:gd name="connsiteY4" fmla="*/ 12879 h 1133341"/>
                <a:gd name="connsiteX5" fmla="*/ 2595361 w 2595361"/>
                <a:gd name="connsiteY5" fmla="*/ 0 h 1133341"/>
                <a:gd name="connsiteX0" fmla="*/ 0 w 2595361"/>
                <a:gd name="connsiteY0" fmla="*/ 22404 h 1135058"/>
                <a:gd name="connsiteX1" fmla="*/ 83981 w 2595361"/>
                <a:gd name="connsiteY1" fmla="*/ 1133341 h 1135058"/>
                <a:gd name="connsiteX2" fmla="*/ 421649 w 2595361"/>
                <a:gd name="connsiteY2" fmla="*/ 1009516 h 1135058"/>
                <a:gd name="connsiteX3" fmla="*/ 1088533 w 2595361"/>
                <a:gd name="connsiteY3" fmla="*/ 425003 h 1135058"/>
                <a:gd name="connsiteX4" fmla="*/ 1771113 w 2595361"/>
                <a:gd name="connsiteY4" fmla="*/ 12879 h 1135058"/>
                <a:gd name="connsiteX5" fmla="*/ 2595361 w 2595361"/>
                <a:gd name="connsiteY5" fmla="*/ 0 h 1135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95361" h="1135058">
                  <a:moveTo>
                    <a:pt x="0" y="22404"/>
                  </a:moveTo>
                  <a:cubicBezTo>
                    <a:pt x="27994" y="392716"/>
                    <a:pt x="13124" y="1115455"/>
                    <a:pt x="83981" y="1133341"/>
                  </a:cubicBezTo>
                  <a:cubicBezTo>
                    <a:pt x="215586" y="1142865"/>
                    <a:pt x="270994" y="1114291"/>
                    <a:pt x="421649" y="1009516"/>
                  </a:cubicBezTo>
                  <a:lnTo>
                    <a:pt x="1088533" y="425003"/>
                  </a:lnTo>
                  <a:cubicBezTo>
                    <a:pt x="1306535" y="254291"/>
                    <a:pt x="1467387" y="126441"/>
                    <a:pt x="1771113" y="12879"/>
                  </a:cubicBezTo>
                  <a:cubicBezTo>
                    <a:pt x="2083962" y="-5701"/>
                    <a:pt x="2320612" y="4293"/>
                    <a:pt x="2595361" y="0"/>
                  </a:cubicBezTo>
                </a:path>
              </a:pathLst>
            </a:custGeom>
            <a:noFill/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6" name="Volný tvar 35"/>
          <p:cNvSpPr/>
          <p:nvPr/>
        </p:nvSpPr>
        <p:spPr>
          <a:xfrm>
            <a:off x="4188051" y="4755631"/>
            <a:ext cx="1695450" cy="1426965"/>
          </a:xfrm>
          <a:custGeom>
            <a:avLst/>
            <a:gdLst>
              <a:gd name="connsiteX0" fmla="*/ 0 w 1695450"/>
              <a:gd name="connsiteY0" fmla="*/ 195262 h 1352550"/>
              <a:gd name="connsiteX1" fmla="*/ 266700 w 1695450"/>
              <a:gd name="connsiteY1" fmla="*/ 33337 h 1352550"/>
              <a:gd name="connsiteX2" fmla="*/ 514350 w 1695450"/>
              <a:gd name="connsiteY2" fmla="*/ 0 h 1352550"/>
              <a:gd name="connsiteX3" fmla="*/ 1057275 w 1695450"/>
              <a:gd name="connsiteY3" fmla="*/ 104775 h 1352550"/>
              <a:gd name="connsiteX4" fmla="*/ 1685925 w 1695450"/>
              <a:gd name="connsiteY4" fmla="*/ 738187 h 1352550"/>
              <a:gd name="connsiteX5" fmla="*/ 1695450 w 1695450"/>
              <a:gd name="connsiteY5" fmla="*/ 1352550 h 1352550"/>
              <a:gd name="connsiteX0" fmla="*/ 0 w 1695450"/>
              <a:gd name="connsiteY0" fmla="*/ 161925 h 1319213"/>
              <a:gd name="connsiteX1" fmla="*/ 266700 w 1695450"/>
              <a:gd name="connsiteY1" fmla="*/ 0 h 1319213"/>
              <a:gd name="connsiteX2" fmla="*/ 1057275 w 1695450"/>
              <a:gd name="connsiteY2" fmla="*/ 71438 h 1319213"/>
              <a:gd name="connsiteX3" fmla="*/ 1685925 w 1695450"/>
              <a:gd name="connsiteY3" fmla="*/ 704850 h 1319213"/>
              <a:gd name="connsiteX4" fmla="*/ 1695450 w 1695450"/>
              <a:gd name="connsiteY4" fmla="*/ 1319213 h 1319213"/>
              <a:gd name="connsiteX0" fmla="*/ 0 w 1695450"/>
              <a:gd name="connsiteY0" fmla="*/ 209550 h 1366838"/>
              <a:gd name="connsiteX1" fmla="*/ 347662 w 1695450"/>
              <a:gd name="connsiteY1" fmla="*/ 0 h 1366838"/>
              <a:gd name="connsiteX2" fmla="*/ 1057275 w 1695450"/>
              <a:gd name="connsiteY2" fmla="*/ 119063 h 1366838"/>
              <a:gd name="connsiteX3" fmla="*/ 1685925 w 1695450"/>
              <a:gd name="connsiteY3" fmla="*/ 752475 h 1366838"/>
              <a:gd name="connsiteX4" fmla="*/ 1695450 w 1695450"/>
              <a:gd name="connsiteY4" fmla="*/ 1366838 h 1366838"/>
              <a:gd name="connsiteX0" fmla="*/ 0 w 1695450"/>
              <a:gd name="connsiteY0" fmla="*/ 209550 h 1366838"/>
              <a:gd name="connsiteX1" fmla="*/ 347662 w 1695450"/>
              <a:gd name="connsiteY1" fmla="*/ 0 h 1366838"/>
              <a:gd name="connsiteX2" fmla="*/ 1057275 w 1695450"/>
              <a:gd name="connsiteY2" fmla="*/ 119063 h 1366838"/>
              <a:gd name="connsiteX3" fmla="*/ 1685925 w 1695450"/>
              <a:gd name="connsiteY3" fmla="*/ 752475 h 1366838"/>
              <a:gd name="connsiteX4" fmla="*/ 1695450 w 1695450"/>
              <a:gd name="connsiteY4" fmla="*/ 1366838 h 1366838"/>
              <a:gd name="connsiteX0" fmla="*/ 0 w 1695450"/>
              <a:gd name="connsiteY0" fmla="*/ 212691 h 1369979"/>
              <a:gd name="connsiteX1" fmla="*/ 347662 w 1695450"/>
              <a:gd name="connsiteY1" fmla="*/ 3141 h 1369979"/>
              <a:gd name="connsiteX2" fmla="*/ 1057275 w 1695450"/>
              <a:gd name="connsiteY2" fmla="*/ 122204 h 1369979"/>
              <a:gd name="connsiteX3" fmla="*/ 1685925 w 1695450"/>
              <a:gd name="connsiteY3" fmla="*/ 755616 h 1369979"/>
              <a:gd name="connsiteX4" fmla="*/ 1695450 w 1695450"/>
              <a:gd name="connsiteY4" fmla="*/ 1369979 h 1369979"/>
              <a:gd name="connsiteX0" fmla="*/ 0 w 1695450"/>
              <a:gd name="connsiteY0" fmla="*/ 214145 h 1371433"/>
              <a:gd name="connsiteX1" fmla="*/ 347662 w 1695450"/>
              <a:gd name="connsiteY1" fmla="*/ 4595 h 1371433"/>
              <a:gd name="connsiteX2" fmla="*/ 1138238 w 1695450"/>
              <a:gd name="connsiteY2" fmla="*/ 85558 h 1371433"/>
              <a:gd name="connsiteX3" fmla="*/ 1685925 w 1695450"/>
              <a:gd name="connsiteY3" fmla="*/ 757070 h 1371433"/>
              <a:gd name="connsiteX4" fmla="*/ 1695450 w 1695450"/>
              <a:gd name="connsiteY4" fmla="*/ 1371433 h 1371433"/>
              <a:gd name="connsiteX0" fmla="*/ 0 w 1695450"/>
              <a:gd name="connsiteY0" fmla="*/ 218573 h 1375861"/>
              <a:gd name="connsiteX1" fmla="*/ 347662 w 1695450"/>
              <a:gd name="connsiteY1" fmla="*/ 9023 h 1375861"/>
              <a:gd name="connsiteX2" fmla="*/ 1138238 w 1695450"/>
              <a:gd name="connsiteY2" fmla="*/ 89986 h 1375861"/>
              <a:gd name="connsiteX3" fmla="*/ 1685925 w 1695450"/>
              <a:gd name="connsiteY3" fmla="*/ 761498 h 1375861"/>
              <a:gd name="connsiteX4" fmla="*/ 1695450 w 1695450"/>
              <a:gd name="connsiteY4" fmla="*/ 1375861 h 1375861"/>
              <a:gd name="connsiteX0" fmla="*/ 0 w 1695450"/>
              <a:gd name="connsiteY0" fmla="*/ 218573 h 1375861"/>
              <a:gd name="connsiteX1" fmla="*/ 347662 w 1695450"/>
              <a:gd name="connsiteY1" fmla="*/ 9023 h 1375861"/>
              <a:gd name="connsiteX2" fmla="*/ 1138238 w 1695450"/>
              <a:gd name="connsiteY2" fmla="*/ 89986 h 1375861"/>
              <a:gd name="connsiteX3" fmla="*/ 1685925 w 1695450"/>
              <a:gd name="connsiteY3" fmla="*/ 761498 h 1375861"/>
              <a:gd name="connsiteX4" fmla="*/ 1695450 w 1695450"/>
              <a:gd name="connsiteY4" fmla="*/ 1375861 h 1375861"/>
              <a:gd name="connsiteX0" fmla="*/ 0 w 1695450"/>
              <a:gd name="connsiteY0" fmla="*/ 218573 h 1375861"/>
              <a:gd name="connsiteX1" fmla="*/ 347662 w 1695450"/>
              <a:gd name="connsiteY1" fmla="*/ 9023 h 1375861"/>
              <a:gd name="connsiteX2" fmla="*/ 1138238 w 1695450"/>
              <a:gd name="connsiteY2" fmla="*/ 89986 h 1375861"/>
              <a:gd name="connsiteX3" fmla="*/ 1643063 w 1695450"/>
              <a:gd name="connsiteY3" fmla="*/ 775785 h 1375861"/>
              <a:gd name="connsiteX4" fmla="*/ 1695450 w 1695450"/>
              <a:gd name="connsiteY4" fmla="*/ 1375861 h 1375861"/>
              <a:gd name="connsiteX0" fmla="*/ 0 w 1695450"/>
              <a:gd name="connsiteY0" fmla="*/ 218573 h 1375861"/>
              <a:gd name="connsiteX1" fmla="*/ 347662 w 1695450"/>
              <a:gd name="connsiteY1" fmla="*/ 9023 h 1375861"/>
              <a:gd name="connsiteX2" fmla="*/ 1138238 w 1695450"/>
              <a:gd name="connsiteY2" fmla="*/ 89986 h 1375861"/>
              <a:gd name="connsiteX3" fmla="*/ 1643063 w 1695450"/>
              <a:gd name="connsiteY3" fmla="*/ 775785 h 1375861"/>
              <a:gd name="connsiteX4" fmla="*/ 1695450 w 1695450"/>
              <a:gd name="connsiteY4" fmla="*/ 1375861 h 1375861"/>
              <a:gd name="connsiteX0" fmla="*/ 0 w 1695450"/>
              <a:gd name="connsiteY0" fmla="*/ 218573 h 1375861"/>
              <a:gd name="connsiteX1" fmla="*/ 347662 w 1695450"/>
              <a:gd name="connsiteY1" fmla="*/ 9023 h 1375861"/>
              <a:gd name="connsiteX2" fmla="*/ 1138238 w 1695450"/>
              <a:gd name="connsiteY2" fmla="*/ 89986 h 1375861"/>
              <a:gd name="connsiteX3" fmla="*/ 1609726 w 1695450"/>
              <a:gd name="connsiteY3" fmla="*/ 780548 h 1375861"/>
              <a:gd name="connsiteX4" fmla="*/ 1695450 w 1695450"/>
              <a:gd name="connsiteY4" fmla="*/ 1375861 h 1375861"/>
              <a:gd name="connsiteX0" fmla="*/ 0 w 1695450"/>
              <a:gd name="connsiteY0" fmla="*/ 218573 h 1375861"/>
              <a:gd name="connsiteX1" fmla="*/ 347662 w 1695450"/>
              <a:gd name="connsiteY1" fmla="*/ 9023 h 1375861"/>
              <a:gd name="connsiteX2" fmla="*/ 1138238 w 1695450"/>
              <a:gd name="connsiteY2" fmla="*/ 89986 h 1375861"/>
              <a:gd name="connsiteX3" fmla="*/ 1609726 w 1695450"/>
              <a:gd name="connsiteY3" fmla="*/ 780548 h 1375861"/>
              <a:gd name="connsiteX4" fmla="*/ 1695450 w 1695450"/>
              <a:gd name="connsiteY4" fmla="*/ 1375861 h 1375861"/>
              <a:gd name="connsiteX0" fmla="*/ 0 w 1695450"/>
              <a:gd name="connsiteY0" fmla="*/ 218573 h 1375861"/>
              <a:gd name="connsiteX1" fmla="*/ 347662 w 1695450"/>
              <a:gd name="connsiteY1" fmla="*/ 9023 h 1375861"/>
              <a:gd name="connsiteX2" fmla="*/ 1138238 w 1695450"/>
              <a:gd name="connsiteY2" fmla="*/ 89986 h 1375861"/>
              <a:gd name="connsiteX3" fmla="*/ 1609726 w 1695450"/>
              <a:gd name="connsiteY3" fmla="*/ 780548 h 1375861"/>
              <a:gd name="connsiteX4" fmla="*/ 1695450 w 1695450"/>
              <a:gd name="connsiteY4" fmla="*/ 1375861 h 1375861"/>
              <a:gd name="connsiteX0" fmla="*/ 0 w 1695450"/>
              <a:gd name="connsiteY0" fmla="*/ 227629 h 1384917"/>
              <a:gd name="connsiteX1" fmla="*/ 347662 w 1695450"/>
              <a:gd name="connsiteY1" fmla="*/ 18079 h 1384917"/>
              <a:gd name="connsiteX2" fmla="*/ 1100138 w 1695450"/>
              <a:gd name="connsiteY2" fmla="*/ 65704 h 1384917"/>
              <a:gd name="connsiteX3" fmla="*/ 1609726 w 1695450"/>
              <a:gd name="connsiteY3" fmla="*/ 789604 h 1384917"/>
              <a:gd name="connsiteX4" fmla="*/ 1695450 w 1695450"/>
              <a:gd name="connsiteY4" fmla="*/ 1384917 h 1384917"/>
              <a:gd name="connsiteX0" fmla="*/ 0 w 1695450"/>
              <a:gd name="connsiteY0" fmla="*/ 254435 h 1411723"/>
              <a:gd name="connsiteX1" fmla="*/ 347662 w 1695450"/>
              <a:gd name="connsiteY1" fmla="*/ 44885 h 1411723"/>
              <a:gd name="connsiteX2" fmla="*/ 1100138 w 1695450"/>
              <a:gd name="connsiteY2" fmla="*/ 92510 h 1411723"/>
              <a:gd name="connsiteX3" fmla="*/ 1609726 w 1695450"/>
              <a:gd name="connsiteY3" fmla="*/ 816410 h 1411723"/>
              <a:gd name="connsiteX4" fmla="*/ 1695450 w 1695450"/>
              <a:gd name="connsiteY4" fmla="*/ 1411723 h 1411723"/>
              <a:gd name="connsiteX0" fmla="*/ 0 w 1695450"/>
              <a:gd name="connsiteY0" fmla="*/ 269677 h 1426965"/>
              <a:gd name="connsiteX1" fmla="*/ 347662 w 1695450"/>
              <a:gd name="connsiteY1" fmla="*/ 60127 h 1426965"/>
              <a:gd name="connsiteX2" fmla="*/ 1100138 w 1695450"/>
              <a:gd name="connsiteY2" fmla="*/ 107752 h 1426965"/>
              <a:gd name="connsiteX3" fmla="*/ 1609726 w 1695450"/>
              <a:gd name="connsiteY3" fmla="*/ 831652 h 1426965"/>
              <a:gd name="connsiteX4" fmla="*/ 1695450 w 1695450"/>
              <a:gd name="connsiteY4" fmla="*/ 1426965 h 1426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5450" h="1426965">
                <a:moveTo>
                  <a:pt x="0" y="269677"/>
                </a:moveTo>
                <a:cubicBezTo>
                  <a:pt x="115887" y="199827"/>
                  <a:pt x="207963" y="96639"/>
                  <a:pt x="347662" y="60127"/>
                </a:cubicBezTo>
                <a:cubicBezTo>
                  <a:pt x="612775" y="-4960"/>
                  <a:pt x="744538" y="-50999"/>
                  <a:pt x="1100138" y="107752"/>
                </a:cubicBezTo>
                <a:cubicBezTo>
                  <a:pt x="1387475" y="336351"/>
                  <a:pt x="1489077" y="560190"/>
                  <a:pt x="1609726" y="831652"/>
                </a:cubicBezTo>
                <a:cubicBezTo>
                  <a:pt x="1666876" y="1025328"/>
                  <a:pt x="1681163" y="1214240"/>
                  <a:pt x="1695450" y="1426965"/>
                </a:cubicBezTo>
              </a:path>
            </a:pathLst>
          </a:custGeom>
          <a:noFill/>
          <a:ln w="317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704265" y="5786847"/>
            <a:ext cx="25411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podle prof. N. Honzíkové Poznámky k přednáškám z fyziologie (1992)</a:t>
            </a:r>
          </a:p>
        </p:txBody>
      </p:sp>
    </p:spTree>
    <p:extLst>
      <p:ext uri="{BB962C8B-B14F-4D97-AF65-F5344CB8AC3E}">
        <p14:creationId xmlns:p14="http://schemas.microsoft.com/office/powerpoint/2010/main" val="32609091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412776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Reakce na ztrátu krve – náhlá ztráta krve</a:t>
            </a:r>
            <a:endParaRPr lang="cs-CZ" sz="3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2007538"/>
            <a:ext cx="8424936" cy="557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Příčiny ireverzibilního stavu:</a:t>
            </a:r>
          </a:p>
        </p:txBody>
      </p:sp>
      <p:sp>
        <p:nvSpPr>
          <p:cNvPr id="29" name="Zástupný symbol pro obsah 2"/>
          <p:cNvSpPr txBox="1">
            <a:spLocks/>
          </p:cNvSpPr>
          <p:nvPr/>
        </p:nvSpPr>
        <p:spPr>
          <a:xfrm>
            <a:off x="467544" y="2581763"/>
            <a:ext cx="8424936" cy="14934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primární selhání srdce: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 TK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nedostatečná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perfúze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myokardu   kontraktility srdce   SV   TK (pozitivní zpětná vazba, 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circulus vitiosus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) 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Zástupný symbol pro obsah 2"/>
          <p:cNvSpPr txBox="1">
            <a:spLocks/>
          </p:cNvSpPr>
          <p:nvPr/>
        </p:nvSpPr>
        <p:spPr>
          <a:xfrm>
            <a:off x="467544" y="3925205"/>
            <a:ext cx="8424936" cy="18868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těžká hypoxie tkání: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hromadění metabolitů  metabolická acidóza +  permeability kapilár  vazodilatace  únik tekutin do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intersticia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  TK (pozitivní zpětná vazba) 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21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9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2541"/>
            <a:ext cx="8229600" cy="1612776"/>
          </a:xfrm>
        </p:spPr>
        <p:txBody>
          <a:bodyPr>
            <a:normAutofit/>
          </a:bodyPr>
          <a:lstStyle/>
          <a:p>
            <a:r>
              <a:rPr lang="cs-CZ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krevního oběhu – složitý systém zpětných vazeb, které jsou neustále v dynamické rovnováze.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3002006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Jednotlivé </a:t>
            </a:r>
            <a:r>
              <a:rPr lang="cs-CZ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parametry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 (TK, průtok krve orgány, atd.) </a:t>
            </a:r>
            <a:r>
              <a:rPr lang="cs-CZ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řízeny nervovými a humorálními mechanismy, systémovými i lokálními 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– jejich kvantitativní poměr se dynamicky mění.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4824794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Fyziologické podněty (změna polohy těla, zátěž, atd.) vyvolávají u zdravého jedince </a:t>
            </a:r>
            <a:r>
              <a:rPr lang="cs-CZ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poměrně standardní odpověď 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(integrace mnoha dílčích reflexních změn).</a:t>
            </a:r>
          </a:p>
        </p:txBody>
      </p:sp>
    </p:spTree>
    <p:extLst>
      <p:ext uri="{BB962C8B-B14F-4D97-AF65-F5344CB8AC3E}">
        <p14:creationId xmlns:p14="http://schemas.microsoft.com/office/powerpoint/2010/main" val="332403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676672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Ortostatická / </a:t>
            </a:r>
            <a:r>
              <a:rPr lang="cs-CZ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klinostatická</a:t>
            </a:r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reakce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obsah 2"/>
          <p:cNvSpPr txBox="1">
            <a:spLocks/>
          </p:cNvSpPr>
          <p:nvPr/>
        </p:nvSpPr>
        <p:spPr>
          <a:xfrm>
            <a:off x="467544" y="1988839"/>
            <a:ext cx="8676456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změna polohy z lehu do stoje / ze stoje do lehu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467544" y="2564904"/>
            <a:ext cx="8676456" cy="518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ortostáza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– vlivem působení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gravitace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: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827584" y="3057084"/>
            <a:ext cx="833218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↑ TK ve všech cévách pod úrovní srdce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827584" y="3539362"/>
            <a:ext cx="833218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↓ TK v cévách nad úrovní srdce 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41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2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676672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Ortostatická / </a:t>
            </a:r>
            <a:r>
              <a:rPr lang="cs-CZ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klinostatická</a:t>
            </a:r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reakce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obsah 2"/>
          <p:cNvSpPr txBox="1">
            <a:spLocks/>
          </p:cNvSpPr>
          <p:nvPr/>
        </p:nvSpPr>
        <p:spPr>
          <a:xfrm>
            <a:off x="467544" y="1988839"/>
            <a:ext cx="8676456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změna polohy z lehu do stoje / ze stoje do lehu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811818" y="3601615"/>
            <a:ext cx="8224678" cy="24160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žíly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– okamžitý uzávěr chlopní vlivem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↑ TK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(zábrana zpětného toku; trvá jen krátce, chlopně se vzápětí znovu otevřou – kontinuální tok krve)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+ ↑ venózního tlaku v důsledku dále přitékající krve z arterií 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celková náplň žil se významně ↑, průtok zachován  dilatace žil</a:t>
            </a:r>
            <a:endParaRPr lang="cs-CZ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2564904"/>
            <a:ext cx="8676456" cy="518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ortostáza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– vlivem působení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gravitace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: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827584" y="3057084"/>
            <a:ext cx="833218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↑ TK ve všech cévách pod úrovní srdce</a:t>
            </a:r>
            <a:endParaRPr lang="cs-C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73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811818" y="5382160"/>
            <a:ext cx="8512710" cy="1397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↓ TK + přímý vliv gravitace - inhibice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baroreceptorů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8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baroreflex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↓ aktivity vagu a ↑ aktivity sympatiku  ↑ TF + ↑ TO + ↑ PR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7605358" y="4906371"/>
            <a:ext cx="1440160" cy="504056"/>
          </a:xfrm>
          <a:prstGeom prst="roundRect">
            <a:avLst/>
          </a:prstGeom>
          <a:solidFill>
            <a:srgbClr val="FF9F9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676672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Ortostatická / </a:t>
            </a:r>
            <a:r>
              <a:rPr lang="cs-CZ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klinostatická</a:t>
            </a:r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reakce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67544" y="1988839"/>
            <a:ext cx="8676456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změna polohy z lehu do stoje / ze stoje do lehu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467544" y="2564904"/>
            <a:ext cx="8676456" cy="518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ortostáza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– vlivem působení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gravitace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: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827584" y="3057084"/>
            <a:ext cx="833218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↑ TK ve všech cévách pod úrovní srdce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827584" y="3539362"/>
            <a:ext cx="833218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↓ TK v cévách nad úrovní srdce </a:t>
            </a:r>
            <a:endParaRPr lang="cs-C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811818" y="4030488"/>
            <a:ext cx="8224678" cy="1563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žíly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↓ objemu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(v žilách hrudníku o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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↓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centrálního venózního tlaku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↓ venózního návratu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↓ tepový objem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(ze 70 na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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45 ml) </a:t>
            </a: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</a:t>
            </a: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↓ TK</a:t>
            </a:r>
            <a:endParaRPr lang="cs-CZ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76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5" grpId="0" animBg="1"/>
      <p:bldP spid="15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676672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Ortostatická / </a:t>
            </a:r>
            <a:r>
              <a:rPr lang="cs-CZ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klinostatická</a:t>
            </a:r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reakce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67544" y="1988839"/>
            <a:ext cx="8676456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změna polohy z lehu do stoje / ze stoje do lehu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467544" y="2564904"/>
            <a:ext cx="8676456" cy="518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ortostáza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– vlivem působení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gravitace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: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827584" y="3057084"/>
            <a:ext cx="833218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a) akutní reakce – proběhne během 1 min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574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96" y="1333946"/>
            <a:ext cx="2693850" cy="255181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291" y="175405"/>
            <a:ext cx="4210197" cy="6561345"/>
          </a:xfrm>
          <a:prstGeom prst="rect">
            <a:avLst/>
          </a:prstGeom>
        </p:spPr>
      </p:pic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107504" y="232048"/>
            <a:ext cx="4752527" cy="964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Test na nakloněné rovině (polohový test)</a:t>
            </a:r>
          </a:p>
        </p:txBody>
      </p:sp>
    </p:spTree>
    <p:extLst>
      <p:ext uri="{BB962C8B-B14F-4D97-AF65-F5344CB8AC3E}">
        <p14:creationId xmlns:p14="http://schemas.microsoft.com/office/powerpoint/2010/main" val="706992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Oběhové reakce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676672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Ortostatická / </a:t>
            </a:r>
            <a:r>
              <a:rPr lang="cs-CZ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klinostatická</a:t>
            </a:r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reakce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67544" y="1988839"/>
            <a:ext cx="8676456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změna polohy z lehu do stoje / ze stoje do lehu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467544" y="2564904"/>
            <a:ext cx="8676456" cy="518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ortostáza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– vlivem působení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gravitace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: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827584" y="3057084"/>
            <a:ext cx="833218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a) akutní reakce – proběhne během 1 min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827584" y="3539362"/>
            <a:ext cx="833218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b) následně:</a:t>
            </a:r>
            <a:endParaRPr lang="cs-C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196568" y="4030488"/>
            <a:ext cx="7776864" cy="98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↑ kapilární filtrace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↓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objemu plazmy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(během 40 min; o 10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%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)</a:t>
            </a:r>
            <a:endParaRPr lang="cs-CZ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1203390" y="4941168"/>
            <a:ext cx="7776864" cy="13427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↑ hladiny ADH + ↑ aktivity RAS + reflexní vazokonstrikce v ledvinách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↓ vylučování soli a vody v ledvinách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459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9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Oběhové reakce[20190409090424773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5394</TotalTime>
  <Words>2099</Words>
  <Application>Microsoft Office PowerPoint</Application>
  <PresentationFormat>Předvádění na obrazovce (4:3)</PresentationFormat>
  <Paragraphs>197</Paragraphs>
  <Slides>24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Motiv systému Office</vt:lpstr>
      <vt:lpstr>Oběhové reakce</vt:lpstr>
      <vt:lpstr>Prezentace aplikace PowerPoint</vt:lpstr>
      <vt:lpstr>Oběhové reakce</vt:lpstr>
      <vt:lpstr>Oběhové reakce</vt:lpstr>
      <vt:lpstr>Oběhové reakce</vt:lpstr>
      <vt:lpstr>Oběhové reakce</vt:lpstr>
      <vt:lpstr>Oběhové reakce</vt:lpstr>
      <vt:lpstr>Prezentace aplikace PowerPoint</vt:lpstr>
      <vt:lpstr>Oběhové reakce</vt:lpstr>
      <vt:lpstr>Oběhové reakce</vt:lpstr>
      <vt:lpstr>Oběhové reakce</vt:lpstr>
      <vt:lpstr>Oběhové reakce</vt:lpstr>
      <vt:lpstr>Oběhové reakce</vt:lpstr>
      <vt:lpstr>Oběhové reakce</vt:lpstr>
      <vt:lpstr>Oběhové reakce</vt:lpstr>
      <vt:lpstr>Oběhové reakce</vt:lpstr>
      <vt:lpstr>Oběhové reakce</vt:lpstr>
      <vt:lpstr>Oběhové reakce</vt:lpstr>
      <vt:lpstr>Oběhové reakce</vt:lpstr>
      <vt:lpstr>Oběhové reakce</vt:lpstr>
      <vt:lpstr>Oběhové reakce</vt:lpstr>
      <vt:lpstr>Oběhové reakce</vt:lpstr>
      <vt:lpstr>Oběhové reakce</vt:lpstr>
      <vt:lpstr>Oběhové reakce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krevního oběhu některými orgány</dc:title>
  <dc:creator>Markéta</dc:creator>
  <cp:lastModifiedBy>Dell_Bébarovi</cp:lastModifiedBy>
  <cp:revision>464</cp:revision>
  <dcterms:created xsi:type="dcterms:W3CDTF">2014-09-13T18:33:59Z</dcterms:created>
  <dcterms:modified xsi:type="dcterms:W3CDTF">2020-04-02T10:45:44Z</dcterms:modified>
</cp:coreProperties>
</file>