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61" r:id="rId2"/>
    <p:sldId id="263" r:id="rId3"/>
    <p:sldId id="304" r:id="rId4"/>
    <p:sldId id="305" r:id="rId5"/>
    <p:sldId id="306" r:id="rId6"/>
    <p:sldId id="307" r:id="rId7"/>
    <p:sldId id="268" r:id="rId8"/>
    <p:sldId id="269" r:id="rId9"/>
    <p:sldId id="270" r:id="rId10"/>
    <p:sldId id="271" r:id="rId11"/>
    <p:sldId id="272" r:id="rId12"/>
    <p:sldId id="273" r:id="rId13"/>
    <p:sldId id="274" r:id="rId14"/>
    <p:sldId id="284" r:id="rId15"/>
    <p:sldId id="328" r:id="rId16"/>
    <p:sldId id="329" r:id="rId17"/>
    <p:sldId id="317" r:id="rId18"/>
    <p:sldId id="318" r:id="rId19"/>
    <p:sldId id="327" r:id="rId20"/>
    <p:sldId id="330" r:id="rId21"/>
    <p:sldId id="319" r:id="rId22"/>
    <p:sldId id="320" r:id="rId23"/>
    <p:sldId id="331" r:id="rId24"/>
    <p:sldId id="321" r:id="rId25"/>
    <p:sldId id="322" r:id="rId26"/>
    <p:sldId id="323" r:id="rId27"/>
    <p:sldId id="316" r:id="rId28"/>
    <p:sldId id="285" r:id="rId29"/>
    <p:sldId id="286" r:id="rId30"/>
    <p:sldId id="288" r:id="rId31"/>
    <p:sldId id="289" r:id="rId32"/>
    <p:sldId id="287" r:id="rId33"/>
    <p:sldId id="332" r:id="rId34"/>
    <p:sldId id="291" r:id="rId35"/>
    <p:sldId id="314" r:id="rId36"/>
    <p:sldId id="313" r:id="rId37"/>
    <p:sldId id="324" r:id="rId38"/>
    <p:sldId id="315" r:id="rId39"/>
    <p:sldId id="297" r:id="rId40"/>
    <p:sldId id="312" r:id="rId41"/>
    <p:sldId id="292" r:id="rId42"/>
    <p:sldId id="298" r:id="rId43"/>
    <p:sldId id="299" r:id="rId44"/>
    <p:sldId id="301" r:id="rId45"/>
    <p:sldId id="302" r:id="rId46"/>
    <p:sldId id="300" r:id="rId47"/>
    <p:sldId id="303" r:id="rId48"/>
    <p:sldId id="308" r:id="rId49"/>
    <p:sldId id="309" r:id="rId50"/>
    <p:sldId id="293" r:id="rId51"/>
    <p:sldId id="294" r:id="rId52"/>
    <p:sldId id="310" r:id="rId53"/>
    <p:sldId id="295" r:id="rId54"/>
    <p:sldId id="311" r:id="rId55"/>
    <p:sldId id="296" r:id="rId56"/>
    <p:sldId id="326" r:id="rId57"/>
  </p:sldIdLst>
  <p:sldSz cx="9144000" cy="6858000" type="screen4x3"/>
  <p:notesSz cx="6858000" cy="9144000"/>
  <p:defaultTextStyle>
    <a:defPPr>
      <a:defRPr lang="cs-CZ"/>
    </a:defPPr>
    <a:lvl1pPr algn="l" rtl="0" fontAlgn="base">
      <a:spcBef>
        <a:spcPct val="0"/>
      </a:spcBef>
      <a:spcAft>
        <a:spcPct val="0"/>
      </a:spcAft>
      <a:buChar char="•"/>
      <a:defRPr sz="2000" kern="1200">
        <a:solidFill>
          <a:srgbClr val="FFFFCC"/>
        </a:solidFill>
        <a:latin typeface="Arial" panose="020B0604020202020204" pitchFamily="34" charset="0"/>
        <a:ea typeface="+mn-ea"/>
        <a:cs typeface="+mn-cs"/>
      </a:defRPr>
    </a:lvl1pPr>
    <a:lvl2pPr marL="457200" algn="l" rtl="0" fontAlgn="base">
      <a:spcBef>
        <a:spcPct val="0"/>
      </a:spcBef>
      <a:spcAft>
        <a:spcPct val="0"/>
      </a:spcAft>
      <a:buChar char="•"/>
      <a:defRPr sz="2000" kern="1200">
        <a:solidFill>
          <a:srgbClr val="FFFFCC"/>
        </a:solidFill>
        <a:latin typeface="Arial" panose="020B0604020202020204" pitchFamily="34" charset="0"/>
        <a:ea typeface="+mn-ea"/>
        <a:cs typeface="+mn-cs"/>
      </a:defRPr>
    </a:lvl2pPr>
    <a:lvl3pPr marL="914400" algn="l" rtl="0" fontAlgn="base">
      <a:spcBef>
        <a:spcPct val="0"/>
      </a:spcBef>
      <a:spcAft>
        <a:spcPct val="0"/>
      </a:spcAft>
      <a:buChar char="•"/>
      <a:defRPr sz="2000" kern="1200">
        <a:solidFill>
          <a:srgbClr val="FFFFCC"/>
        </a:solidFill>
        <a:latin typeface="Arial" panose="020B0604020202020204" pitchFamily="34" charset="0"/>
        <a:ea typeface="+mn-ea"/>
        <a:cs typeface="+mn-cs"/>
      </a:defRPr>
    </a:lvl3pPr>
    <a:lvl4pPr marL="1371600" algn="l" rtl="0" fontAlgn="base">
      <a:spcBef>
        <a:spcPct val="0"/>
      </a:spcBef>
      <a:spcAft>
        <a:spcPct val="0"/>
      </a:spcAft>
      <a:buChar char="•"/>
      <a:defRPr sz="2000" kern="1200">
        <a:solidFill>
          <a:srgbClr val="FFFFCC"/>
        </a:solidFill>
        <a:latin typeface="Arial" panose="020B0604020202020204" pitchFamily="34" charset="0"/>
        <a:ea typeface="+mn-ea"/>
        <a:cs typeface="+mn-cs"/>
      </a:defRPr>
    </a:lvl4pPr>
    <a:lvl5pPr marL="1828800" algn="l" rtl="0" fontAlgn="base">
      <a:spcBef>
        <a:spcPct val="0"/>
      </a:spcBef>
      <a:spcAft>
        <a:spcPct val="0"/>
      </a:spcAft>
      <a:buChar char="•"/>
      <a:defRPr sz="2000" kern="1200">
        <a:solidFill>
          <a:srgbClr val="FFFFCC"/>
        </a:solidFill>
        <a:latin typeface="Arial" panose="020B0604020202020204" pitchFamily="34" charset="0"/>
        <a:ea typeface="+mn-ea"/>
        <a:cs typeface="+mn-cs"/>
      </a:defRPr>
    </a:lvl5pPr>
    <a:lvl6pPr marL="2286000" algn="l" defTabSz="914400" rtl="0" eaLnBrk="1" latinLnBrk="0" hangingPunct="1">
      <a:defRPr sz="2000" kern="1200">
        <a:solidFill>
          <a:srgbClr val="FFFFCC"/>
        </a:solidFill>
        <a:latin typeface="Arial" panose="020B0604020202020204" pitchFamily="34" charset="0"/>
        <a:ea typeface="+mn-ea"/>
        <a:cs typeface="+mn-cs"/>
      </a:defRPr>
    </a:lvl6pPr>
    <a:lvl7pPr marL="2743200" algn="l" defTabSz="914400" rtl="0" eaLnBrk="1" latinLnBrk="0" hangingPunct="1">
      <a:defRPr sz="2000" kern="1200">
        <a:solidFill>
          <a:srgbClr val="FFFFCC"/>
        </a:solidFill>
        <a:latin typeface="Arial" panose="020B0604020202020204" pitchFamily="34" charset="0"/>
        <a:ea typeface="+mn-ea"/>
        <a:cs typeface="+mn-cs"/>
      </a:defRPr>
    </a:lvl7pPr>
    <a:lvl8pPr marL="3200400" algn="l" defTabSz="914400" rtl="0" eaLnBrk="1" latinLnBrk="0" hangingPunct="1">
      <a:defRPr sz="2000" kern="1200">
        <a:solidFill>
          <a:srgbClr val="FFFFCC"/>
        </a:solidFill>
        <a:latin typeface="Arial" panose="020B0604020202020204" pitchFamily="34" charset="0"/>
        <a:ea typeface="+mn-ea"/>
        <a:cs typeface="+mn-cs"/>
      </a:defRPr>
    </a:lvl8pPr>
    <a:lvl9pPr marL="3657600" algn="l" defTabSz="914400" rtl="0" eaLnBrk="1" latinLnBrk="0" hangingPunct="1">
      <a:defRPr sz="2000" kern="1200">
        <a:solidFill>
          <a:srgbClr val="FFFFCC"/>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FF"/>
    <a:srgbClr val="CCFFFF"/>
    <a:srgbClr val="FF99FF"/>
    <a:srgbClr val="FF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21" autoAdjust="0"/>
    <p:restoredTop sz="94660"/>
  </p:normalViewPr>
  <p:slideViewPr>
    <p:cSldViewPr>
      <p:cViewPr varScale="1">
        <p:scale>
          <a:sx n="62" d="100"/>
          <a:sy n="62" d="100"/>
        </p:scale>
        <p:origin x="1488" y="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4" Type="http://schemas.openxmlformats.org/officeDocument/2006/relationships/image" Target="../media/image1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564C9133-24E3-408A-A263-9DFE91906B04}"/>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buFontTx/>
              <a:buNone/>
              <a:defRPr sz="1200">
                <a:solidFill>
                  <a:schemeClr val="tx1"/>
                </a:solidFill>
                <a:latin typeface="Arial" charset="0"/>
              </a:defRPr>
            </a:lvl1pPr>
          </a:lstStyle>
          <a:p>
            <a:pPr>
              <a:defRPr/>
            </a:pPr>
            <a:endParaRPr lang="cs-CZ"/>
          </a:p>
        </p:txBody>
      </p:sp>
      <p:sp>
        <p:nvSpPr>
          <p:cNvPr id="136195" name="Rectangle 3">
            <a:extLst>
              <a:ext uri="{FF2B5EF4-FFF2-40B4-BE49-F238E27FC236}">
                <a16:creationId xmlns:a16="http://schemas.microsoft.com/office/drawing/2014/main" id="{DB701863-D13A-4A8E-A225-6F7FD7B2477D}"/>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FontTx/>
              <a:buNone/>
              <a:defRPr sz="1200">
                <a:solidFill>
                  <a:schemeClr val="tx1"/>
                </a:solidFill>
                <a:latin typeface="Arial" charset="0"/>
              </a:defRPr>
            </a:lvl1pPr>
          </a:lstStyle>
          <a:p>
            <a:pPr>
              <a:defRPr/>
            </a:pPr>
            <a:endParaRPr lang="cs-CZ"/>
          </a:p>
        </p:txBody>
      </p:sp>
      <p:sp>
        <p:nvSpPr>
          <p:cNvPr id="59396" name="Rectangle 4">
            <a:extLst>
              <a:ext uri="{FF2B5EF4-FFF2-40B4-BE49-F238E27FC236}">
                <a16:creationId xmlns:a16="http://schemas.microsoft.com/office/drawing/2014/main" id="{FD189F5F-6CDD-4147-9AF9-F159E7957E72}"/>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7" name="Rectangle 5">
            <a:extLst>
              <a:ext uri="{FF2B5EF4-FFF2-40B4-BE49-F238E27FC236}">
                <a16:creationId xmlns:a16="http://schemas.microsoft.com/office/drawing/2014/main" id="{F007A663-752B-4E6F-BA4B-E5E5641FD707}"/>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136198" name="Rectangle 6">
            <a:extLst>
              <a:ext uri="{FF2B5EF4-FFF2-40B4-BE49-F238E27FC236}">
                <a16:creationId xmlns:a16="http://schemas.microsoft.com/office/drawing/2014/main" id="{EF029926-522E-4593-9410-4F1F8DFC09ED}"/>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buFontTx/>
              <a:buNone/>
              <a:defRPr sz="1200">
                <a:solidFill>
                  <a:schemeClr val="tx1"/>
                </a:solidFill>
                <a:latin typeface="Arial" charset="0"/>
              </a:defRPr>
            </a:lvl1pPr>
          </a:lstStyle>
          <a:p>
            <a:pPr>
              <a:defRPr/>
            </a:pPr>
            <a:endParaRPr lang="cs-CZ"/>
          </a:p>
        </p:txBody>
      </p:sp>
      <p:sp>
        <p:nvSpPr>
          <p:cNvPr id="136199" name="Rectangle 7">
            <a:extLst>
              <a:ext uri="{FF2B5EF4-FFF2-40B4-BE49-F238E27FC236}">
                <a16:creationId xmlns:a16="http://schemas.microsoft.com/office/drawing/2014/main" id="{1C873C87-B4FB-4AAC-9A0A-95CD4FA170A1}"/>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buFontTx/>
              <a:buNone/>
              <a:defRPr sz="1200">
                <a:solidFill>
                  <a:schemeClr val="tx1"/>
                </a:solidFill>
              </a:defRPr>
            </a:lvl1pPr>
          </a:lstStyle>
          <a:p>
            <a:fld id="{5DF912D8-3DF2-4EE1-B3DE-C31F542F8D29}" type="slidenum">
              <a:rPr lang="cs-CZ" altLang="cs-CZ"/>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32EB4069-6DEF-49C6-B7F2-724E3BAEAB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C290EEA8-BA56-4235-AFBC-257572D2BDE4}" type="slidenum">
              <a:rPr lang="cs-CZ" altLang="cs-CZ" sz="1200">
                <a:solidFill>
                  <a:schemeClr val="tx1"/>
                </a:solidFill>
              </a:rPr>
              <a:pPr eaLnBrk="1" hangingPunct="1"/>
              <a:t>1</a:t>
            </a:fld>
            <a:endParaRPr lang="cs-CZ" altLang="cs-CZ" sz="1200">
              <a:solidFill>
                <a:schemeClr val="tx1"/>
              </a:solidFill>
            </a:endParaRPr>
          </a:p>
        </p:txBody>
      </p:sp>
      <p:sp>
        <p:nvSpPr>
          <p:cNvPr id="60419" name="Rectangle 2">
            <a:extLst>
              <a:ext uri="{FF2B5EF4-FFF2-40B4-BE49-F238E27FC236}">
                <a16:creationId xmlns:a16="http://schemas.microsoft.com/office/drawing/2014/main" id="{CD89817A-312D-474E-9D3E-2ACA05AA2679}"/>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E9D1E3D9-2A92-45D5-99B9-8468260AF4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1703390C-0D86-4C07-911D-7E2B13CB79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957EC9FF-7A98-4FD4-9AF0-FE00D46A4D69}" type="slidenum">
              <a:rPr lang="cs-CZ" altLang="cs-CZ" sz="1200">
                <a:solidFill>
                  <a:schemeClr val="tx1"/>
                </a:solidFill>
              </a:rPr>
              <a:pPr eaLnBrk="1" hangingPunct="1"/>
              <a:t>10</a:t>
            </a:fld>
            <a:endParaRPr lang="cs-CZ" altLang="cs-CZ" sz="1200">
              <a:solidFill>
                <a:schemeClr val="tx1"/>
              </a:solidFill>
            </a:endParaRPr>
          </a:p>
        </p:txBody>
      </p:sp>
      <p:sp>
        <p:nvSpPr>
          <p:cNvPr id="69635" name="Rectangle 2">
            <a:extLst>
              <a:ext uri="{FF2B5EF4-FFF2-40B4-BE49-F238E27FC236}">
                <a16:creationId xmlns:a16="http://schemas.microsoft.com/office/drawing/2014/main" id="{A28216B4-EA66-4F84-986D-86821E148DDC}"/>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203777BC-E4EE-4D7D-B5AD-46505FDAB5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42712C0E-41C3-4FF8-A989-022627E8CA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C95E08AF-A2F7-40F5-9DA2-62470F2E3A34}" type="slidenum">
              <a:rPr lang="cs-CZ" altLang="cs-CZ" sz="1200">
                <a:solidFill>
                  <a:schemeClr val="tx1"/>
                </a:solidFill>
              </a:rPr>
              <a:pPr eaLnBrk="1" hangingPunct="1"/>
              <a:t>11</a:t>
            </a:fld>
            <a:endParaRPr lang="cs-CZ" altLang="cs-CZ" sz="1200">
              <a:solidFill>
                <a:schemeClr val="tx1"/>
              </a:solidFill>
            </a:endParaRPr>
          </a:p>
        </p:txBody>
      </p:sp>
      <p:sp>
        <p:nvSpPr>
          <p:cNvPr id="70659" name="Rectangle 2">
            <a:extLst>
              <a:ext uri="{FF2B5EF4-FFF2-40B4-BE49-F238E27FC236}">
                <a16:creationId xmlns:a16="http://schemas.microsoft.com/office/drawing/2014/main" id="{D86EBFC5-24FC-4AEF-8607-A032AC4066BB}"/>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5A9B9F25-173A-463E-B857-201561C8CC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BD934A3F-A3E1-4AB1-BC9E-7CAC73E8AA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A50A7E09-1EF1-403F-B000-6C21D69BF4E8}" type="slidenum">
              <a:rPr lang="cs-CZ" altLang="cs-CZ" sz="1200">
                <a:solidFill>
                  <a:schemeClr val="tx1"/>
                </a:solidFill>
              </a:rPr>
              <a:pPr eaLnBrk="1" hangingPunct="1"/>
              <a:t>12</a:t>
            </a:fld>
            <a:endParaRPr lang="cs-CZ" altLang="cs-CZ" sz="1200">
              <a:solidFill>
                <a:schemeClr val="tx1"/>
              </a:solidFill>
            </a:endParaRPr>
          </a:p>
        </p:txBody>
      </p:sp>
      <p:sp>
        <p:nvSpPr>
          <p:cNvPr id="71683" name="Rectangle 2">
            <a:extLst>
              <a:ext uri="{FF2B5EF4-FFF2-40B4-BE49-F238E27FC236}">
                <a16:creationId xmlns:a16="http://schemas.microsoft.com/office/drawing/2014/main" id="{80EFD9B0-4014-4ABC-A607-BB2C8457E34D}"/>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C749DAFB-A509-4058-B7E3-EED1A06B74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958C99A8-2116-42D9-A22C-3E54F39288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193941AE-C8EA-455E-B1C5-39F2AA386A9D}" type="slidenum">
              <a:rPr lang="cs-CZ" altLang="cs-CZ" sz="1200">
                <a:solidFill>
                  <a:schemeClr val="tx1"/>
                </a:solidFill>
              </a:rPr>
              <a:pPr eaLnBrk="1" hangingPunct="1"/>
              <a:t>13</a:t>
            </a:fld>
            <a:endParaRPr lang="cs-CZ" altLang="cs-CZ" sz="1200">
              <a:solidFill>
                <a:schemeClr val="tx1"/>
              </a:solidFill>
            </a:endParaRPr>
          </a:p>
        </p:txBody>
      </p:sp>
      <p:sp>
        <p:nvSpPr>
          <p:cNvPr id="72707" name="Rectangle 2">
            <a:extLst>
              <a:ext uri="{FF2B5EF4-FFF2-40B4-BE49-F238E27FC236}">
                <a16:creationId xmlns:a16="http://schemas.microsoft.com/office/drawing/2014/main" id="{71E00CC5-ECF8-497E-A608-00B2100F83B9}"/>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D1BD13A6-6FBB-42B0-BD3B-56D8AC6812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C9F81562-6028-484B-A6E7-E5C1EA5425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E52A8722-ECE9-41A0-B05D-8653A4BE2AB3}" type="slidenum">
              <a:rPr lang="cs-CZ" altLang="cs-CZ" sz="1200">
                <a:solidFill>
                  <a:schemeClr val="tx1"/>
                </a:solidFill>
              </a:rPr>
              <a:pPr eaLnBrk="1" hangingPunct="1"/>
              <a:t>14</a:t>
            </a:fld>
            <a:endParaRPr lang="cs-CZ" altLang="cs-CZ" sz="1200">
              <a:solidFill>
                <a:schemeClr val="tx1"/>
              </a:solidFill>
            </a:endParaRPr>
          </a:p>
        </p:txBody>
      </p:sp>
      <p:sp>
        <p:nvSpPr>
          <p:cNvPr id="73731" name="Rectangle 2">
            <a:extLst>
              <a:ext uri="{FF2B5EF4-FFF2-40B4-BE49-F238E27FC236}">
                <a16:creationId xmlns:a16="http://schemas.microsoft.com/office/drawing/2014/main" id="{E89B4E55-A950-4E04-9DC5-B79DAAFBAEB1}"/>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AB3DBF38-5E0B-44F5-B599-CD9732773B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2A79C0B7-58FB-4788-9E32-B83BEB0CD6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7B444DB0-F2C4-4943-A6F5-14989D77CA33}" type="slidenum">
              <a:rPr lang="cs-CZ" altLang="cs-CZ" sz="1200">
                <a:solidFill>
                  <a:schemeClr val="tx1"/>
                </a:solidFill>
              </a:rPr>
              <a:pPr eaLnBrk="1" hangingPunct="1"/>
              <a:t>17</a:t>
            </a:fld>
            <a:endParaRPr lang="cs-CZ" altLang="cs-CZ" sz="1200">
              <a:solidFill>
                <a:schemeClr val="tx1"/>
              </a:solidFill>
            </a:endParaRPr>
          </a:p>
        </p:txBody>
      </p:sp>
      <p:sp>
        <p:nvSpPr>
          <p:cNvPr id="74755" name="Rectangle 2">
            <a:extLst>
              <a:ext uri="{FF2B5EF4-FFF2-40B4-BE49-F238E27FC236}">
                <a16:creationId xmlns:a16="http://schemas.microsoft.com/office/drawing/2014/main" id="{032D9F37-CA5D-438E-8389-2475F8A14A02}"/>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FF59D957-8055-42DB-99C3-F5AD0269ED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367BD27E-29E7-46BB-B34D-957D7F53ED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AA8CCFFF-CF36-453B-908C-4D57B8E991E8}" type="slidenum">
              <a:rPr lang="cs-CZ" altLang="cs-CZ" sz="1200">
                <a:solidFill>
                  <a:schemeClr val="tx1"/>
                </a:solidFill>
              </a:rPr>
              <a:pPr eaLnBrk="1" hangingPunct="1"/>
              <a:t>18</a:t>
            </a:fld>
            <a:endParaRPr lang="cs-CZ" altLang="cs-CZ" sz="1200">
              <a:solidFill>
                <a:schemeClr val="tx1"/>
              </a:solidFill>
            </a:endParaRPr>
          </a:p>
        </p:txBody>
      </p:sp>
      <p:sp>
        <p:nvSpPr>
          <p:cNvPr id="75779" name="Rectangle 2">
            <a:extLst>
              <a:ext uri="{FF2B5EF4-FFF2-40B4-BE49-F238E27FC236}">
                <a16:creationId xmlns:a16="http://schemas.microsoft.com/office/drawing/2014/main" id="{B6C47132-4BD9-428B-AE84-D9FFE300D660}"/>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87247186-60AB-4CE0-9F94-2F15D2138A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89878BE7-A8BA-4A40-BDFF-12B800FA01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E266E970-8C80-44ED-B8C8-F09A3C58DC6B}" type="slidenum">
              <a:rPr lang="cs-CZ" altLang="cs-CZ" sz="1200">
                <a:solidFill>
                  <a:schemeClr val="tx1"/>
                </a:solidFill>
              </a:rPr>
              <a:pPr eaLnBrk="1" hangingPunct="1"/>
              <a:t>19</a:t>
            </a:fld>
            <a:endParaRPr lang="cs-CZ" altLang="cs-CZ" sz="1200">
              <a:solidFill>
                <a:schemeClr val="tx1"/>
              </a:solidFill>
            </a:endParaRPr>
          </a:p>
        </p:txBody>
      </p:sp>
      <p:sp>
        <p:nvSpPr>
          <p:cNvPr id="76803" name="Rectangle 2">
            <a:extLst>
              <a:ext uri="{FF2B5EF4-FFF2-40B4-BE49-F238E27FC236}">
                <a16:creationId xmlns:a16="http://schemas.microsoft.com/office/drawing/2014/main" id="{A91B2BF9-BDE7-4E6C-A858-E72E15AB1027}"/>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196C446B-A216-4984-8BB2-0FE88593C0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356FA749-5792-4478-97FB-83A43D5C97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E6C61989-6498-4DB7-A5EF-243678D09E23}" type="slidenum">
              <a:rPr lang="cs-CZ" altLang="cs-CZ" sz="1200">
                <a:solidFill>
                  <a:schemeClr val="tx1"/>
                </a:solidFill>
              </a:rPr>
              <a:pPr eaLnBrk="1" hangingPunct="1"/>
              <a:t>21</a:t>
            </a:fld>
            <a:endParaRPr lang="cs-CZ" altLang="cs-CZ" sz="1200">
              <a:solidFill>
                <a:schemeClr val="tx1"/>
              </a:solidFill>
            </a:endParaRPr>
          </a:p>
        </p:txBody>
      </p:sp>
      <p:sp>
        <p:nvSpPr>
          <p:cNvPr id="77827" name="Rectangle 2">
            <a:extLst>
              <a:ext uri="{FF2B5EF4-FFF2-40B4-BE49-F238E27FC236}">
                <a16:creationId xmlns:a16="http://schemas.microsoft.com/office/drawing/2014/main" id="{5EB21C44-2A0C-49AF-977F-E4ABF1D5062D}"/>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DF958515-26D0-4F85-B04F-568C52AA68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85302BD2-F9A3-455A-961F-9EDA0CD0A7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AECBEE66-E734-4DAD-B922-796655B3A124}" type="slidenum">
              <a:rPr lang="cs-CZ" altLang="cs-CZ" sz="1200">
                <a:solidFill>
                  <a:schemeClr val="tx1"/>
                </a:solidFill>
              </a:rPr>
              <a:pPr eaLnBrk="1" hangingPunct="1"/>
              <a:t>22</a:t>
            </a:fld>
            <a:endParaRPr lang="cs-CZ" altLang="cs-CZ" sz="1200">
              <a:solidFill>
                <a:schemeClr val="tx1"/>
              </a:solidFill>
            </a:endParaRPr>
          </a:p>
        </p:txBody>
      </p:sp>
      <p:sp>
        <p:nvSpPr>
          <p:cNvPr id="78851" name="Rectangle 2">
            <a:extLst>
              <a:ext uri="{FF2B5EF4-FFF2-40B4-BE49-F238E27FC236}">
                <a16:creationId xmlns:a16="http://schemas.microsoft.com/office/drawing/2014/main" id="{46E167C6-57C7-43FD-A21E-EBD5348CA026}"/>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D311C86A-2E70-411B-A123-F1A22104C5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A4E2BF5E-3773-4A74-BE85-3C0239361C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CE022C71-FDD1-48D4-94CD-AB22BA79D34A}" type="slidenum">
              <a:rPr lang="cs-CZ" altLang="cs-CZ" sz="1200">
                <a:solidFill>
                  <a:schemeClr val="tx1"/>
                </a:solidFill>
              </a:rPr>
              <a:pPr eaLnBrk="1" hangingPunct="1"/>
              <a:t>2</a:t>
            </a:fld>
            <a:endParaRPr lang="cs-CZ" altLang="cs-CZ" sz="1200">
              <a:solidFill>
                <a:schemeClr val="tx1"/>
              </a:solidFill>
            </a:endParaRPr>
          </a:p>
        </p:txBody>
      </p:sp>
      <p:sp>
        <p:nvSpPr>
          <p:cNvPr id="61443" name="Rectangle 2">
            <a:extLst>
              <a:ext uri="{FF2B5EF4-FFF2-40B4-BE49-F238E27FC236}">
                <a16:creationId xmlns:a16="http://schemas.microsoft.com/office/drawing/2014/main" id="{9066C07C-ECA4-4E26-9CDE-234D4E2229A4}"/>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3AEA5B4F-12CC-4ADB-B1D9-341D4CD963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08E9C836-5D70-4969-B0C4-E551C2C3FD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0F653D4D-7AF6-467E-8FC5-5BADC0ADA11A}" type="slidenum">
              <a:rPr lang="cs-CZ" altLang="cs-CZ" sz="1200">
                <a:solidFill>
                  <a:schemeClr val="tx1"/>
                </a:solidFill>
              </a:rPr>
              <a:pPr eaLnBrk="1" hangingPunct="1"/>
              <a:t>24</a:t>
            </a:fld>
            <a:endParaRPr lang="cs-CZ" altLang="cs-CZ" sz="1200">
              <a:solidFill>
                <a:schemeClr val="tx1"/>
              </a:solidFill>
            </a:endParaRPr>
          </a:p>
        </p:txBody>
      </p:sp>
      <p:sp>
        <p:nvSpPr>
          <p:cNvPr id="79875" name="Rectangle 2">
            <a:extLst>
              <a:ext uri="{FF2B5EF4-FFF2-40B4-BE49-F238E27FC236}">
                <a16:creationId xmlns:a16="http://schemas.microsoft.com/office/drawing/2014/main" id="{9678E5A8-9BB2-4FC1-8E98-477BBE242C69}"/>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FDFF1EF0-22CC-4312-BE10-5FC4680499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54DD7453-C933-4BA6-92FE-D4EC3BC736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31FC13FC-D699-4FD6-8714-9407A174EB87}" type="slidenum">
              <a:rPr lang="cs-CZ" altLang="cs-CZ" sz="1200">
                <a:solidFill>
                  <a:schemeClr val="tx1"/>
                </a:solidFill>
              </a:rPr>
              <a:pPr eaLnBrk="1" hangingPunct="1"/>
              <a:t>25</a:t>
            </a:fld>
            <a:endParaRPr lang="cs-CZ" altLang="cs-CZ" sz="1200">
              <a:solidFill>
                <a:schemeClr val="tx1"/>
              </a:solidFill>
            </a:endParaRPr>
          </a:p>
        </p:txBody>
      </p:sp>
      <p:sp>
        <p:nvSpPr>
          <p:cNvPr id="80899" name="Rectangle 2">
            <a:extLst>
              <a:ext uri="{FF2B5EF4-FFF2-40B4-BE49-F238E27FC236}">
                <a16:creationId xmlns:a16="http://schemas.microsoft.com/office/drawing/2014/main" id="{E7F46D78-3902-4A9A-B664-0BEAB6395F31}"/>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12E4903A-5331-44D5-9117-CCBF7BEBDF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794DE550-596E-4BF5-9CB0-D68AEA244B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BC9BC80A-8712-4794-831F-549D2975F3BD}" type="slidenum">
              <a:rPr lang="cs-CZ" altLang="cs-CZ" sz="1200">
                <a:solidFill>
                  <a:schemeClr val="tx1"/>
                </a:solidFill>
              </a:rPr>
              <a:pPr eaLnBrk="1" hangingPunct="1"/>
              <a:t>26</a:t>
            </a:fld>
            <a:endParaRPr lang="cs-CZ" altLang="cs-CZ" sz="1200">
              <a:solidFill>
                <a:schemeClr val="tx1"/>
              </a:solidFill>
            </a:endParaRPr>
          </a:p>
        </p:txBody>
      </p:sp>
      <p:sp>
        <p:nvSpPr>
          <p:cNvPr id="81923" name="Rectangle 2">
            <a:extLst>
              <a:ext uri="{FF2B5EF4-FFF2-40B4-BE49-F238E27FC236}">
                <a16:creationId xmlns:a16="http://schemas.microsoft.com/office/drawing/2014/main" id="{56632FA3-19BF-4D02-A639-FAEEB87EEF50}"/>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3A8927B2-AB1E-42ED-AC78-E7BE8121DF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7E164FA0-CF9E-4933-AADE-4397A789A3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4B96C0B5-48C7-41F4-9004-939807E3696D}" type="slidenum">
              <a:rPr lang="cs-CZ" altLang="cs-CZ" sz="1200">
                <a:solidFill>
                  <a:schemeClr val="tx1"/>
                </a:solidFill>
              </a:rPr>
              <a:pPr eaLnBrk="1" hangingPunct="1"/>
              <a:t>27</a:t>
            </a:fld>
            <a:endParaRPr lang="cs-CZ" altLang="cs-CZ" sz="1200">
              <a:solidFill>
                <a:schemeClr val="tx1"/>
              </a:solidFill>
            </a:endParaRPr>
          </a:p>
        </p:txBody>
      </p:sp>
      <p:sp>
        <p:nvSpPr>
          <p:cNvPr id="82947" name="Rectangle 2">
            <a:extLst>
              <a:ext uri="{FF2B5EF4-FFF2-40B4-BE49-F238E27FC236}">
                <a16:creationId xmlns:a16="http://schemas.microsoft.com/office/drawing/2014/main" id="{4D02241C-8EEF-4DA1-830B-F5B19F8FD6B5}"/>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97BA3682-FBD3-4F33-AF22-4BC85026AE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93EB6E95-0ECD-44A7-B8F8-36C9293DB8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625EE0A3-AACF-436F-A520-26C7698D298D}" type="slidenum">
              <a:rPr lang="cs-CZ" altLang="cs-CZ" sz="1200">
                <a:solidFill>
                  <a:schemeClr val="tx1"/>
                </a:solidFill>
              </a:rPr>
              <a:pPr eaLnBrk="1" hangingPunct="1"/>
              <a:t>28</a:t>
            </a:fld>
            <a:endParaRPr lang="cs-CZ" altLang="cs-CZ" sz="1200">
              <a:solidFill>
                <a:schemeClr val="tx1"/>
              </a:solidFill>
            </a:endParaRPr>
          </a:p>
        </p:txBody>
      </p:sp>
      <p:sp>
        <p:nvSpPr>
          <p:cNvPr id="83971" name="Rectangle 2">
            <a:extLst>
              <a:ext uri="{FF2B5EF4-FFF2-40B4-BE49-F238E27FC236}">
                <a16:creationId xmlns:a16="http://schemas.microsoft.com/office/drawing/2014/main" id="{BF24A89D-ACB3-4D71-B73B-D96287BA3B8E}"/>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BE861668-5657-4DC0-8771-326FD305F6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B680488C-2D75-4106-B389-3DC7FE6B0C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1F13AE6E-E988-477A-8406-F23057340C28}" type="slidenum">
              <a:rPr lang="cs-CZ" altLang="cs-CZ" sz="1200">
                <a:solidFill>
                  <a:schemeClr val="tx1"/>
                </a:solidFill>
              </a:rPr>
              <a:pPr eaLnBrk="1" hangingPunct="1"/>
              <a:t>29</a:t>
            </a:fld>
            <a:endParaRPr lang="cs-CZ" altLang="cs-CZ" sz="1200">
              <a:solidFill>
                <a:schemeClr val="tx1"/>
              </a:solidFill>
            </a:endParaRPr>
          </a:p>
        </p:txBody>
      </p:sp>
      <p:sp>
        <p:nvSpPr>
          <p:cNvPr id="84995" name="Rectangle 2">
            <a:extLst>
              <a:ext uri="{FF2B5EF4-FFF2-40B4-BE49-F238E27FC236}">
                <a16:creationId xmlns:a16="http://schemas.microsoft.com/office/drawing/2014/main" id="{C495D98C-FC41-4638-91BB-53CE780500C6}"/>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F53F583C-10A6-49A2-8B46-D963B97B76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88EFFE8D-7C30-4311-B529-A2919CCEA3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AEBEE2FA-9D68-4D8E-A2F9-008AAE159EB6}" type="slidenum">
              <a:rPr lang="cs-CZ" altLang="cs-CZ" sz="1200">
                <a:solidFill>
                  <a:schemeClr val="tx1"/>
                </a:solidFill>
              </a:rPr>
              <a:pPr eaLnBrk="1" hangingPunct="1"/>
              <a:t>30</a:t>
            </a:fld>
            <a:endParaRPr lang="cs-CZ" altLang="cs-CZ" sz="1200">
              <a:solidFill>
                <a:schemeClr val="tx1"/>
              </a:solidFill>
            </a:endParaRPr>
          </a:p>
        </p:txBody>
      </p:sp>
      <p:sp>
        <p:nvSpPr>
          <p:cNvPr id="86019" name="Rectangle 2">
            <a:extLst>
              <a:ext uri="{FF2B5EF4-FFF2-40B4-BE49-F238E27FC236}">
                <a16:creationId xmlns:a16="http://schemas.microsoft.com/office/drawing/2014/main" id="{41C19643-AD2B-4BBC-8A32-03070D2F70D4}"/>
              </a:ext>
            </a:extLst>
          </p:cNvPr>
          <p:cNvSpPr>
            <a:spLocks noGrp="1" noRot="1" noChangeAspect="1" noChangeArrowheads="1" noTextEdit="1"/>
          </p:cNvSpPr>
          <p:nvPr>
            <p:ph type="sldImg"/>
          </p:nvPr>
        </p:nvSpPr>
        <p:spPr>
          <a:ln/>
        </p:spPr>
      </p:sp>
      <p:sp>
        <p:nvSpPr>
          <p:cNvPr id="86020" name="Rectangle 3">
            <a:extLst>
              <a:ext uri="{FF2B5EF4-FFF2-40B4-BE49-F238E27FC236}">
                <a16:creationId xmlns:a16="http://schemas.microsoft.com/office/drawing/2014/main" id="{C6FBF7AD-2E0C-498E-995A-BB725331F3EE}"/>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a:latin typeface="Arial" panose="020B0604020202020204" pitchFamily="34" charset="0"/>
              </a:rPr>
              <a:t>Beta and X/gamma have same weighting factor (confirm) because in X / gamma it is in fact an electron that delivers the dose during absorption or scatter.</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80B1410E-9150-4FE3-AE1F-58D24BF068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75FB3C72-273A-4EAC-9FCD-E9C9B8EF18B2}" type="slidenum">
              <a:rPr lang="cs-CZ" altLang="cs-CZ" sz="1200">
                <a:solidFill>
                  <a:schemeClr val="tx1"/>
                </a:solidFill>
              </a:rPr>
              <a:pPr eaLnBrk="1" hangingPunct="1"/>
              <a:t>31</a:t>
            </a:fld>
            <a:endParaRPr lang="cs-CZ" altLang="cs-CZ" sz="1200">
              <a:solidFill>
                <a:schemeClr val="tx1"/>
              </a:solidFill>
            </a:endParaRPr>
          </a:p>
        </p:txBody>
      </p:sp>
      <p:sp>
        <p:nvSpPr>
          <p:cNvPr id="87043" name="Rectangle 2">
            <a:extLst>
              <a:ext uri="{FF2B5EF4-FFF2-40B4-BE49-F238E27FC236}">
                <a16:creationId xmlns:a16="http://schemas.microsoft.com/office/drawing/2014/main" id="{B0740E12-B0E1-4FB5-96C8-FB3D13B277BC}"/>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CF22920D-8F16-4268-BE62-4BD9935257FA}"/>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EE0C7A3B-EA65-4441-8847-7E6B57FA9B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5475AE2D-DDD0-43C1-9B64-251F33BD5EE2}" type="slidenum">
              <a:rPr lang="cs-CZ" altLang="cs-CZ" sz="1200">
                <a:solidFill>
                  <a:schemeClr val="tx1"/>
                </a:solidFill>
              </a:rPr>
              <a:pPr eaLnBrk="1" hangingPunct="1"/>
              <a:t>32</a:t>
            </a:fld>
            <a:endParaRPr lang="cs-CZ" altLang="cs-CZ" sz="1200">
              <a:solidFill>
                <a:schemeClr val="tx1"/>
              </a:solidFill>
            </a:endParaRPr>
          </a:p>
        </p:txBody>
      </p:sp>
      <p:sp>
        <p:nvSpPr>
          <p:cNvPr id="88067" name="Rectangle 2">
            <a:extLst>
              <a:ext uri="{FF2B5EF4-FFF2-40B4-BE49-F238E27FC236}">
                <a16:creationId xmlns:a16="http://schemas.microsoft.com/office/drawing/2014/main" id="{8D679D24-C64C-4125-AAAF-EA5FF81B1CD9}"/>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9069C010-5958-4A6E-9219-5D110CEE50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F0717BAD-59A1-478C-9F87-F1C70981E6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34632A72-60A2-4931-B1DA-8B8329D2A348}" type="slidenum">
              <a:rPr lang="cs-CZ" altLang="cs-CZ" sz="1200">
                <a:solidFill>
                  <a:schemeClr val="tx1"/>
                </a:solidFill>
              </a:rPr>
              <a:pPr eaLnBrk="1" hangingPunct="1"/>
              <a:t>34</a:t>
            </a:fld>
            <a:endParaRPr lang="cs-CZ" altLang="cs-CZ" sz="1200">
              <a:solidFill>
                <a:schemeClr val="tx1"/>
              </a:solidFill>
            </a:endParaRPr>
          </a:p>
        </p:txBody>
      </p:sp>
      <p:sp>
        <p:nvSpPr>
          <p:cNvPr id="89091" name="Rectangle 2">
            <a:extLst>
              <a:ext uri="{FF2B5EF4-FFF2-40B4-BE49-F238E27FC236}">
                <a16:creationId xmlns:a16="http://schemas.microsoft.com/office/drawing/2014/main" id="{114078B9-73E5-4253-B6AA-B35A6E368D85}"/>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E285C4B0-DB52-44F8-AFCC-66096548C578}"/>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1AD27F58-0752-4B6E-B4AB-64D3FB8A5E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D5F58629-C1B0-4494-90E0-30BE2EAD78B8}" type="slidenum">
              <a:rPr lang="cs-CZ" altLang="cs-CZ" sz="1200">
                <a:solidFill>
                  <a:schemeClr val="tx1"/>
                </a:solidFill>
              </a:rPr>
              <a:pPr eaLnBrk="1" hangingPunct="1"/>
              <a:t>3</a:t>
            </a:fld>
            <a:endParaRPr lang="cs-CZ" altLang="cs-CZ" sz="1200">
              <a:solidFill>
                <a:schemeClr val="tx1"/>
              </a:solidFill>
            </a:endParaRPr>
          </a:p>
        </p:txBody>
      </p:sp>
      <p:sp>
        <p:nvSpPr>
          <p:cNvPr id="62467" name="Rectangle 2">
            <a:extLst>
              <a:ext uri="{FF2B5EF4-FFF2-40B4-BE49-F238E27FC236}">
                <a16:creationId xmlns:a16="http://schemas.microsoft.com/office/drawing/2014/main" id="{19F7E0D4-C9A9-4302-B421-680CF5F24A62}"/>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1F0A2817-2105-4291-B6B1-677AE0218B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44462643-7F9A-4F59-92B9-440A1AFECC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939BDCBF-FE59-4B6E-A845-882E56AE020B}" type="slidenum">
              <a:rPr lang="cs-CZ" altLang="cs-CZ" sz="1200">
                <a:solidFill>
                  <a:schemeClr val="tx1"/>
                </a:solidFill>
              </a:rPr>
              <a:pPr eaLnBrk="1" hangingPunct="1"/>
              <a:t>35</a:t>
            </a:fld>
            <a:endParaRPr lang="cs-CZ" altLang="cs-CZ" sz="1200">
              <a:solidFill>
                <a:schemeClr val="tx1"/>
              </a:solidFill>
            </a:endParaRPr>
          </a:p>
        </p:txBody>
      </p:sp>
      <p:sp>
        <p:nvSpPr>
          <p:cNvPr id="90115" name="Rectangle 2">
            <a:extLst>
              <a:ext uri="{FF2B5EF4-FFF2-40B4-BE49-F238E27FC236}">
                <a16:creationId xmlns:a16="http://schemas.microsoft.com/office/drawing/2014/main" id="{632219D0-8154-4019-B08A-3408C974091A}"/>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C4AB1CAF-64DE-458F-A726-807431ECB3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B36296E7-3167-46CF-9694-39D93A23C3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FC5A8C4E-8859-4781-8E75-EF4C0CBD2B2E}" type="slidenum">
              <a:rPr lang="cs-CZ" altLang="cs-CZ" sz="1200">
                <a:solidFill>
                  <a:schemeClr val="tx1"/>
                </a:solidFill>
              </a:rPr>
              <a:pPr eaLnBrk="1" hangingPunct="1"/>
              <a:t>36</a:t>
            </a:fld>
            <a:endParaRPr lang="cs-CZ" altLang="cs-CZ" sz="1200">
              <a:solidFill>
                <a:schemeClr val="tx1"/>
              </a:solidFill>
            </a:endParaRPr>
          </a:p>
        </p:txBody>
      </p:sp>
      <p:sp>
        <p:nvSpPr>
          <p:cNvPr id="91139" name="Rectangle 2">
            <a:extLst>
              <a:ext uri="{FF2B5EF4-FFF2-40B4-BE49-F238E27FC236}">
                <a16:creationId xmlns:a16="http://schemas.microsoft.com/office/drawing/2014/main" id="{3B1DE3E3-4B44-4E3F-988C-B85B066F2EEF}"/>
              </a:ext>
            </a:extLst>
          </p:cNvPr>
          <p:cNvSpPr>
            <a:spLocks noGrp="1" noRot="1" noChangeAspect="1" noChangeArrowheads="1" noTextEdit="1"/>
          </p:cNvSpPr>
          <p:nvPr>
            <p:ph type="sldImg"/>
          </p:nvPr>
        </p:nvSpPr>
        <p:spPr>
          <a:ln/>
        </p:spPr>
      </p:sp>
      <p:sp>
        <p:nvSpPr>
          <p:cNvPr id="91140" name="Rectangle 3">
            <a:extLst>
              <a:ext uri="{FF2B5EF4-FFF2-40B4-BE49-F238E27FC236}">
                <a16:creationId xmlns:a16="http://schemas.microsoft.com/office/drawing/2014/main" id="{B4802492-8C2E-4AD7-B394-7E30B295A8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07C807C3-C37B-4D83-9710-56B8AEA248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28E826FB-409B-4E71-81C8-208B44CF6901}" type="slidenum">
              <a:rPr lang="cs-CZ" altLang="cs-CZ" sz="1200">
                <a:solidFill>
                  <a:schemeClr val="tx1"/>
                </a:solidFill>
              </a:rPr>
              <a:pPr eaLnBrk="1" hangingPunct="1"/>
              <a:t>38</a:t>
            </a:fld>
            <a:endParaRPr lang="cs-CZ" altLang="cs-CZ" sz="1200">
              <a:solidFill>
                <a:schemeClr val="tx1"/>
              </a:solidFill>
            </a:endParaRPr>
          </a:p>
        </p:txBody>
      </p:sp>
      <p:sp>
        <p:nvSpPr>
          <p:cNvPr id="92163" name="Rectangle 2">
            <a:extLst>
              <a:ext uri="{FF2B5EF4-FFF2-40B4-BE49-F238E27FC236}">
                <a16:creationId xmlns:a16="http://schemas.microsoft.com/office/drawing/2014/main" id="{87191624-4F94-4589-8B6B-CB952BF83EE5}"/>
              </a:ext>
            </a:extLst>
          </p:cNvPr>
          <p:cNvSpPr>
            <a:spLocks noGrp="1" noRot="1" noChangeAspect="1" noChangeArrowheads="1" noTextEdit="1"/>
          </p:cNvSpPr>
          <p:nvPr>
            <p:ph type="sldImg"/>
          </p:nvPr>
        </p:nvSpPr>
        <p:spPr>
          <a:ln/>
        </p:spPr>
      </p:sp>
      <p:sp>
        <p:nvSpPr>
          <p:cNvPr id="92164" name="Rectangle 3">
            <a:extLst>
              <a:ext uri="{FF2B5EF4-FFF2-40B4-BE49-F238E27FC236}">
                <a16:creationId xmlns:a16="http://schemas.microsoft.com/office/drawing/2014/main" id="{671BC565-CE06-4C3C-89D0-8BECA2D06B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B377C98E-055D-4450-9C88-F9021F3AFE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02BB07CE-959B-4709-8ED0-635256D0924E}" type="slidenum">
              <a:rPr lang="cs-CZ" altLang="cs-CZ" sz="1200">
                <a:solidFill>
                  <a:schemeClr val="tx1"/>
                </a:solidFill>
              </a:rPr>
              <a:pPr eaLnBrk="1" hangingPunct="1"/>
              <a:t>39</a:t>
            </a:fld>
            <a:endParaRPr lang="cs-CZ" altLang="cs-CZ" sz="1200">
              <a:solidFill>
                <a:schemeClr val="tx1"/>
              </a:solidFill>
            </a:endParaRPr>
          </a:p>
        </p:txBody>
      </p:sp>
      <p:sp>
        <p:nvSpPr>
          <p:cNvPr id="93187" name="Rectangle 2">
            <a:extLst>
              <a:ext uri="{FF2B5EF4-FFF2-40B4-BE49-F238E27FC236}">
                <a16:creationId xmlns:a16="http://schemas.microsoft.com/office/drawing/2014/main" id="{0B881F89-789C-4321-B41F-99ED4EDB8888}"/>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46B5D8AD-066F-456F-963A-6E43E10050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ECC12BA6-EF09-45E0-9BC7-6D1C97DA95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A02C5D66-8A81-411A-B21F-51BB9565158B}" type="slidenum">
              <a:rPr lang="cs-CZ" altLang="cs-CZ" sz="1200">
                <a:solidFill>
                  <a:schemeClr val="tx1"/>
                </a:solidFill>
              </a:rPr>
              <a:pPr eaLnBrk="1" hangingPunct="1"/>
              <a:t>40</a:t>
            </a:fld>
            <a:endParaRPr lang="cs-CZ" altLang="cs-CZ" sz="1200">
              <a:solidFill>
                <a:schemeClr val="tx1"/>
              </a:solidFill>
            </a:endParaRPr>
          </a:p>
        </p:txBody>
      </p:sp>
      <p:sp>
        <p:nvSpPr>
          <p:cNvPr id="94211" name="Rectangle 2">
            <a:extLst>
              <a:ext uri="{FF2B5EF4-FFF2-40B4-BE49-F238E27FC236}">
                <a16:creationId xmlns:a16="http://schemas.microsoft.com/office/drawing/2014/main" id="{C250189B-B6B6-4FEB-B62B-B43717F79098}"/>
              </a:ext>
            </a:extLst>
          </p:cNvPr>
          <p:cNvSpPr>
            <a:spLocks noGrp="1" noRot="1" noChangeAspect="1" noChangeArrowheads="1" noTextEdit="1"/>
          </p:cNvSpPr>
          <p:nvPr>
            <p:ph type="sldImg"/>
          </p:nvPr>
        </p:nvSpPr>
        <p:spPr>
          <a:ln/>
        </p:spPr>
      </p:sp>
      <p:sp>
        <p:nvSpPr>
          <p:cNvPr id="94212" name="Rectangle 3">
            <a:extLst>
              <a:ext uri="{FF2B5EF4-FFF2-40B4-BE49-F238E27FC236}">
                <a16:creationId xmlns:a16="http://schemas.microsoft.com/office/drawing/2014/main" id="{AD055FF4-143F-416A-B2CA-DDA950470F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F841A9AB-B79F-4D7D-97B0-2858B60997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BEA95616-B40E-48F7-B0A3-79E2022AD545}" type="slidenum">
              <a:rPr lang="cs-CZ" altLang="cs-CZ" sz="1200">
                <a:solidFill>
                  <a:schemeClr val="tx1"/>
                </a:solidFill>
              </a:rPr>
              <a:pPr eaLnBrk="1" hangingPunct="1"/>
              <a:t>41</a:t>
            </a:fld>
            <a:endParaRPr lang="cs-CZ" altLang="cs-CZ" sz="1200">
              <a:solidFill>
                <a:schemeClr val="tx1"/>
              </a:solidFill>
            </a:endParaRPr>
          </a:p>
        </p:txBody>
      </p:sp>
      <p:sp>
        <p:nvSpPr>
          <p:cNvPr id="95235" name="Rectangle 2">
            <a:extLst>
              <a:ext uri="{FF2B5EF4-FFF2-40B4-BE49-F238E27FC236}">
                <a16:creationId xmlns:a16="http://schemas.microsoft.com/office/drawing/2014/main" id="{D0E5E0F9-7DFE-426C-BC4D-1CC7179FC812}"/>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5144EDAF-02FD-4EC8-A558-5DE3BCE06BBC}"/>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214C0F58-166F-40C6-A784-526B6DA131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ED62D15F-119A-42B1-B962-02E02D7E6640}" type="slidenum">
              <a:rPr lang="cs-CZ" altLang="cs-CZ" sz="1200">
                <a:solidFill>
                  <a:schemeClr val="tx1"/>
                </a:solidFill>
              </a:rPr>
              <a:pPr eaLnBrk="1" hangingPunct="1"/>
              <a:t>42</a:t>
            </a:fld>
            <a:endParaRPr lang="cs-CZ" altLang="cs-CZ" sz="1200">
              <a:solidFill>
                <a:schemeClr val="tx1"/>
              </a:solidFill>
            </a:endParaRPr>
          </a:p>
        </p:txBody>
      </p:sp>
      <p:sp>
        <p:nvSpPr>
          <p:cNvPr id="96259" name="Rectangle 2">
            <a:extLst>
              <a:ext uri="{FF2B5EF4-FFF2-40B4-BE49-F238E27FC236}">
                <a16:creationId xmlns:a16="http://schemas.microsoft.com/office/drawing/2014/main" id="{E88A5C6C-8EA2-4B46-940C-5F0F57C40E87}"/>
              </a:ext>
            </a:extLst>
          </p:cNvPr>
          <p:cNvSpPr>
            <a:spLocks noGrp="1" noRot="1" noChangeAspect="1" noChangeArrowheads="1" noTextEdit="1"/>
          </p:cNvSpPr>
          <p:nvPr>
            <p:ph type="sldImg"/>
          </p:nvPr>
        </p:nvSpPr>
        <p:spPr>
          <a:ln/>
        </p:spPr>
      </p:sp>
      <p:sp>
        <p:nvSpPr>
          <p:cNvPr id="96260" name="Rectangle 3">
            <a:extLst>
              <a:ext uri="{FF2B5EF4-FFF2-40B4-BE49-F238E27FC236}">
                <a16:creationId xmlns:a16="http://schemas.microsoft.com/office/drawing/2014/main" id="{9BC9700D-0EDA-4A8A-891F-3DD3926467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B37E075E-E195-4D83-A6A3-DFE5DBBC4D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D6FA9F9D-3509-49EF-9505-D1570456CEC5}" type="slidenum">
              <a:rPr lang="cs-CZ" altLang="cs-CZ" sz="1200">
                <a:solidFill>
                  <a:schemeClr val="tx1"/>
                </a:solidFill>
              </a:rPr>
              <a:pPr eaLnBrk="1" hangingPunct="1"/>
              <a:t>43</a:t>
            </a:fld>
            <a:endParaRPr lang="cs-CZ" altLang="cs-CZ" sz="1200">
              <a:solidFill>
                <a:schemeClr val="tx1"/>
              </a:solidFill>
            </a:endParaRPr>
          </a:p>
        </p:txBody>
      </p:sp>
      <p:sp>
        <p:nvSpPr>
          <p:cNvPr id="97283" name="Rectangle 2">
            <a:extLst>
              <a:ext uri="{FF2B5EF4-FFF2-40B4-BE49-F238E27FC236}">
                <a16:creationId xmlns:a16="http://schemas.microsoft.com/office/drawing/2014/main" id="{3171F5FB-573B-45E8-B0A8-0DBAFD39A4A5}"/>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EBA5D6BE-69B9-4AB5-ACC1-A98F0682CA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FA22CB6F-9EFB-4781-A4EE-448032BD4A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9399F3F1-EEEB-4F40-8926-9471DCF4F1B5}" type="slidenum">
              <a:rPr lang="cs-CZ" altLang="cs-CZ" sz="1200">
                <a:solidFill>
                  <a:schemeClr val="tx1"/>
                </a:solidFill>
              </a:rPr>
              <a:pPr eaLnBrk="1" hangingPunct="1"/>
              <a:t>44</a:t>
            </a:fld>
            <a:endParaRPr lang="cs-CZ" altLang="cs-CZ" sz="1200">
              <a:solidFill>
                <a:schemeClr val="tx1"/>
              </a:solidFill>
            </a:endParaRPr>
          </a:p>
        </p:txBody>
      </p:sp>
      <p:sp>
        <p:nvSpPr>
          <p:cNvPr id="98307" name="Rectangle 2">
            <a:extLst>
              <a:ext uri="{FF2B5EF4-FFF2-40B4-BE49-F238E27FC236}">
                <a16:creationId xmlns:a16="http://schemas.microsoft.com/office/drawing/2014/main" id="{E1BAA2CC-54F5-428A-B2E5-548598CCE7E7}"/>
              </a:ext>
            </a:extLst>
          </p:cNvPr>
          <p:cNvSpPr>
            <a:spLocks noGrp="1" noRot="1" noChangeAspect="1" noChangeArrowheads="1" noTextEdit="1"/>
          </p:cNvSpPr>
          <p:nvPr>
            <p:ph type="sldImg"/>
          </p:nvPr>
        </p:nvSpPr>
        <p:spPr>
          <a:ln/>
        </p:spPr>
      </p:sp>
      <p:sp>
        <p:nvSpPr>
          <p:cNvPr id="98308" name="Rectangle 3">
            <a:extLst>
              <a:ext uri="{FF2B5EF4-FFF2-40B4-BE49-F238E27FC236}">
                <a16:creationId xmlns:a16="http://schemas.microsoft.com/office/drawing/2014/main" id="{6DB10F1B-157D-4970-B28E-8EEA94F5C4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DADC7EBE-5A4D-4783-9CCE-CA2A403B0F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904565EF-7A65-4980-B59B-512D4F4754CE}" type="slidenum">
              <a:rPr lang="cs-CZ" altLang="cs-CZ" sz="1200">
                <a:solidFill>
                  <a:schemeClr val="tx1"/>
                </a:solidFill>
              </a:rPr>
              <a:pPr eaLnBrk="1" hangingPunct="1"/>
              <a:t>45</a:t>
            </a:fld>
            <a:endParaRPr lang="cs-CZ" altLang="cs-CZ" sz="1200">
              <a:solidFill>
                <a:schemeClr val="tx1"/>
              </a:solidFill>
            </a:endParaRPr>
          </a:p>
        </p:txBody>
      </p:sp>
      <p:sp>
        <p:nvSpPr>
          <p:cNvPr id="99331" name="Rectangle 2">
            <a:extLst>
              <a:ext uri="{FF2B5EF4-FFF2-40B4-BE49-F238E27FC236}">
                <a16:creationId xmlns:a16="http://schemas.microsoft.com/office/drawing/2014/main" id="{81AEA474-277C-4C1C-8590-57C16635113E}"/>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id="{099E6D04-8951-4B31-A87B-A64E37917B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E0B77738-7A81-429F-87BE-02269FA0CC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A2B82155-BDFE-4B1C-80BF-38B09B15DFBF}" type="slidenum">
              <a:rPr lang="cs-CZ" altLang="cs-CZ" sz="1200">
                <a:solidFill>
                  <a:schemeClr val="tx1"/>
                </a:solidFill>
              </a:rPr>
              <a:pPr eaLnBrk="1" hangingPunct="1"/>
              <a:t>4</a:t>
            </a:fld>
            <a:endParaRPr lang="cs-CZ" altLang="cs-CZ" sz="1200">
              <a:solidFill>
                <a:schemeClr val="tx1"/>
              </a:solidFill>
            </a:endParaRPr>
          </a:p>
        </p:txBody>
      </p:sp>
      <p:sp>
        <p:nvSpPr>
          <p:cNvPr id="63491" name="Rectangle 2">
            <a:extLst>
              <a:ext uri="{FF2B5EF4-FFF2-40B4-BE49-F238E27FC236}">
                <a16:creationId xmlns:a16="http://schemas.microsoft.com/office/drawing/2014/main" id="{615D0385-5897-44DA-9AA4-42240AD1C6DE}"/>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8766960C-8DB3-41D5-AB31-579AB226F6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F595E2AD-3023-416D-979E-24B4073DED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D2354FCF-58B8-4FE1-ACA2-9EDE56A2350F}" type="slidenum">
              <a:rPr lang="cs-CZ" altLang="cs-CZ" sz="1200">
                <a:solidFill>
                  <a:schemeClr val="tx1"/>
                </a:solidFill>
              </a:rPr>
              <a:pPr eaLnBrk="1" hangingPunct="1"/>
              <a:t>46</a:t>
            </a:fld>
            <a:endParaRPr lang="cs-CZ" altLang="cs-CZ" sz="1200">
              <a:solidFill>
                <a:schemeClr val="tx1"/>
              </a:solidFill>
            </a:endParaRPr>
          </a:p>
        </p:txBody>
      </p:sp>
      <p:sp>
        <p:nvSpPr>
          <p:cNvPr id="100355" name="Rectangle 2">
            <a:extLst>
              <a:ext uri="{FF2B5EF4-FFF2-40B4-BE49-F238E27FC236}">
                <a16:creationId xmlns:a16="http://schemas.microsoft.com/office/drawing/2014/main" id="{3A95C772-2938-493B-9CE0-43BED3A8572D}"/>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33FDFC4D-3FCE-46D8-9C66-4B4F1E6C61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EBB69C06-020C-42F7-9803-7DDF45B1B0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D9ECE941-E488-4941-9E54-7DA1663771CC}" type="slidenum">
              <a:rPr lang="cs-CZ" altLang="cs-CZ" sz="1200">
                <a:solidFill>
                  <a:schemeClr val="tx1"/>
                </a:solidFill>
              </a:rPr>
              <a:pPr eaLnBrk="1" hangingPunct="1"/>
              <a:t>47</a:t>
            </a:fld>
            <a:endParaRPr lang="cs-CZ" altLang="cs-CZ" sz="1200">
              <a:solidFill>
                <a:schemeClr val="tx1"/>
              </a:solidFill>
            </a:endParaRPr>
          </a:p>
        </p:txBody>
      </p:sp>
      <p:sp>
        <p:nvSpPr>
          <p:cNvPr id="101379" name="Rectangle 2">
            <a:extLst>
              <a:ext uri="{FF2B5EF4-FFF2-40B4-BE49-F238E27FC236}">
                <a16:creationId xmlns:a16="http://schemas.microsoft.com/office/drawing/2014/main" id="{4BFD18D3-61DA-4CDA-954D-0DD5269FBFAC}"/>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id="{50336AC9-04D3-446E-B20D-D42993B519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7AD5E02E-8586-4292-84FE-164DEBDA8A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12077F44-A859-449A-B8EF-DDB24BA0D1F0}" type="slidenum">
              <a:rPr lang="cs-CZ" altLang="cs-CZ" sz="1200">
                <a:solidFill>
                  <a:schemeClr val="tx1"/>
                </a:solidFill>
              </a:rPr>
              <a:pPr eaLnBrk="1" hangingPunct="1"/>
              <a:t>48</a:t>
            </a:fld>
            <a:endParaRPr lang="cs-CZ" altLang="cs-CZ" sz="1200">
              <a:solidFill>
                <a:schemeClr val="tx1"/>
              </a:solidFill>
            </a:endParaRPr>
          </a:p>
        </p:txBody>
      </p:sp>
      <p:sp>
        <p:nvSpPr>
          <p:cNvPr id="102403" name="Rectangle 2">
            <a:extLst>
              <a:ext uri="{FF2B5EF4-FFF2-40B4-BE49-F238E27FC236}">
                <a16:creationId xmlns:a16="http://schemas.microsoft.com/office/drawing/2014/main" id="{0BFC69DE-6A5D-4E62-86FD-1070840CE7B9}"/>
              </a:ext>
            </a:extLst>
          </p:cNvPr>
          <p:cNvSpPr>
            <a:spLocks noGrp="1" noRot="1" noChangeAspect="1" noChangeArrowheads="1" noTextEdit="1"/>
          </p:cNvSpPr>
          <p:nvPr>
            <p:ph type="sldImg"/>
          </p:nvPr>
        </p:nvSpPr>
        <p:spPr>
          <a:ln/>
        </p:spPr>
      </p:sp>
      <p:sp>
        <p:nvSpPr>
          <p:cNvPr id="102404" name="Rectangle 3">
            <a:extLst>
              <a:ext uri="{FF2B5EF4-FFF2-40B4-BE49-F238E27FC236}">
                <a16:creationId xmlns:a16="http://schemas.microsoft.com/office/drawing/2014/main" id="{23F6ADEE-C06B-4824-8C2D-23A88EAA29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9F846F80-42F2-4055-B281-5ADB0BF19B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F0128B0D-7171-42AF-93F7-3A3B2DAC89F5}" type="slidenum">
              <a:rPr lang="cs-CZ" altLang="cs-CZ" sz="1200">
                <a:solidFill>
                  <a:schemeClr val="tx1"/>
                </a:solidFill>
              </a:rPr>
              <a:pPr eaLnBrk="1" hangingPunct="1"/>
              <a:t>49</a:t>
            </a:fld>
            <a:endParaRPr lang="cs-CZ" altLang="cs-CZ" sz="1200">
              <a:solidFill>
                <a:schemeClr val="tx1"/>
              </a:solidFill>
            </a:endParaRPr>
          </a:p>
        </p:txBody>
      </p:sp>
      <p:sp>
        <p:nvSpPr>
          <p:cNvPr id="103427" name="Rectangle 2">
            <a:extLst>
              <a:ext uri="{FF2B5EF4-FFF2-40B4-BE49-F238E27FC236}">
                <a16:creationId xmlns:a16="http://schemas.microsoft.com/office/drawing/2014/main" id="{376A5D86-A638-4CED-A90D-FB57289A8C3A}"/>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AC068A25-DF93-4BAE-982B-8B196C4F30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B75141C0-B223-4B18-A662-11877EA334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70603BC1-816A-4EC4-8DB5-F1F49C8316C3}" type="slidenum">
              <a:rPr lang="cs-CZ" altLang="cs-CZ" sz="1200">
                <a:solidFill>
                  <a:schemeClr val="tx1"/>
                </a:solidFill>
              </a:rPr>
              <a:pPr eaLnBrk="1" hangingPunct="1"/>
              <a:t>50</a:t>
            </a:fld>
            <a:endParaRPr lang="cs-CZ" altLang="cs-CZ" sz="1200">
              <a:solidFill>
                <a:schemeClr val="tx1"/>
              </a:solidFill>
            </a:endParaRPr>
          </a:p>
        </p:txBody>
      </p:sp>
      <p:sp>
        <p:nvSpPr>
          <p:cNvPr id="104451" name="Rectangle 2">
            <a:extLst>
              <a:ext uri="{FF2B5EF4-FFF2-40B4-BE49-F238E27FC236}">
                <a16:creationId xmlns:a16="http://schemas.microsoft.com/office/drawing/2014/main" id="{B7265DB5-AC39-47E1-B9C8-1DF0E4953BEB}"/>
              </a:ext>
            </a:extLst>
          </p:cNvPr>
          <p:cNvSpPr>
            <a:spLocks noGrp="1" noRot="1" noChangeAspect="1" noChangeArrowheads="1" noTextEdit="1"/>
          </p:cNvSpPr>
          <p:nvPr>
            <p:ph type="sldImg"/>
          </p:nvPr>
        </p:nvSpPr>
        <p:spPr>
          <a:ln/>
        </p:spPr>
      </p:sp>
      <p:sp>
        <p:nvSpPr>
          <p:cNvPr id="104452" name="Rectangle 3">
            <a:extLst>
              <a:ext uri="{FF2B5EF4-FFF2-40B4-BE49-F238E27FC236}">
                <a16:creationId xmlns:a16="http://schemas.microsoft.com/office/drawing/2014/main" id="{5C25553D-5BA6-4C1C-A422-BB122C5EBA35}"/>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5CE20F8B-6B08-42E6-A378-9D151AC6E8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CCCD5672-DBB5-4473-A6E4-CE42908620EA}" type="slidenum">
              <a:rPr lang="cs-CZ" altLang="cs-CZ" sz="1200">
                <a:solidFill>
                  <a:schemeClr val="tx1"/>
                </a:solidFill>
              </a:rPr>
              <a:pPr eaLnBrk="1" hangingPunct="1"/>
              <a:t>51</a:t>
            </a:fld>
            <a:endParaRPr lang="cs-CZ" altLang="cs-CZ" sz="1200">
              <a:solidFill>
                <a:schemeClr val="tx1"/>
              </a:solidFill>
            </a:endParaRPr>
          </a:p>
        </p:txBody>
      </p:sp>
      <p:sp>
        <p:nvSpPr>
          <p:cNvPr id="105475" name="Rectangle 2">
            <a:extLst>
              <a:ext uri="{FF2B5EF4-FFF2-40B4-BE49-F238E27FC236}">
                <a16:creationId xmlns:a16="http://schemas.microsoft.com/office/drawing/2014/main" id="{BF29B1EE-F53A-46FC-ACA1-3B941CDCB31F}"/>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F5DC42D7-9047-4AD6-B47B-7F68018CFAF1}"/>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6A659689-A464-4B61-8560-E99F15BC69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BA616870-23EE-4888-B750-23FE88D9E87E}" type="slidenum">
              <a:rPr lang="cs-CZ" altLang="cs-CZ" sz="1200">
                <a:solidFill>
                  <a:schemeClr val="tx1"/>
                </a:solidFill>
              </a:rPr>
              <a:pPr eaLnBrk="1" hangingPunct="1"/>
              <a:t>52</a:t>
            </a:fld>
            <a:endParaRPr lang="cs-CZ" altLang="cs-CZ" sz="1200">
              <a:solidFill>
                <a:schemeClr val="tx1"/>
              </a:solidFill>
            </a:endParaRPr>
          </a:p>
        </p:txBody>
      </p:sp>
      <p:sp>
        <p:nvSpPr>
          <p:cNvPr id="106499" name="Rectangle 2">
            <a:extLst>
              <a:ext uri="{FF2B5EF4-FFF2-40B4-BE49-F238E27FC236}">
                <a16:creationId xmlns:a16="http://schemas.microsoft.com/office/drawing/2014/main" id="{EE2A2DD5-7E03-4E89-9C2C-7E758F5BA86F}"/>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1301BBF9-1263-4ECA-825D-1A05E94587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FB077128-43A7-4A23-9C20-42444D7004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137ACCF9-1AF5-4640-829A-0923297C2A3C}" type="slidenum">
              <a:rPr lang="cs-CZ" altLang="cs-CZ" sz="1200">
                <a:solidFill>
                  <a:schemeClr val="tx1"/>
                </a:solidFill>
              </a:rPr>
              <a:pPr eaLnBrk="1" hangingPunct="1"/>
              <a:t>53</a:t>
            </a:fld>
            <a:endParaRPr lang="cs-CZ" altLang="cs-CZ" sz="1200">
              <a:solidFill>
                <a:schemeClr val="tx1"/>
              </a:solidFill>
            </a:endParaRPr>
          </a:p>
        </p:txBody>
      </p:sp>
      <p:sp>
        <p:nvSpPr>
          <p:cNvPr id="107523" name="Rectangle 2">
            <a:extLst>
              <a:ext uri="{FF2B5EF4-FFF2-40B4-BE49-F238E27FC236}">
                <a16:creationId xmlns:a16="http://schemas.microsoft.com/office/drawing/2014/main" id="{6A284392-6688-495F-B4F0-3676584678F1}"/>
              </a:ext>
            </a:extLst>
          </p:cNvPr>
          <p:cNvSpPr>
            <a:spLocks noGrp="1" noRot="1" noChangeAspect="1" noChangeArrowheads="1" noTextEdit="1"/>
          </p:cNvSpPr>
          <p:nvPr>
            <p:ph type="sldImg"/>
          </p:nvPr>
        </p:nvSpPr>
        <p:spPr>
          <a:ln/>
        </p:spPr>
      </p:sp>
      <p:sp>
        <p:nvSpPr>
          <p:cNvPr id="107524" name="Rectangle 3">
            <a:extLst>
              <a:ext uri="{FF2B5EF4-FFF2-40B4-BE49-F238E27FC236}">
                <a16:creationId xmlns:a16="http://schemas.microsoft.com/office/drawing/2014/main" id="{221A7F53-0794-4D71-A350-BB1E6D99CAE6}"/>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0580BF26-B992-4884-B6ED-DDA44E1B7D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C2EDEA93-C576-4BE0-894F-AE8C09649AC4}" type="slidenum">
              <a:rPr lang="cs-CZ" altLang="cs-CZ" sz="1200">
                <a:solidFill>
                  <a:schemeClr val="tx1"/>
                </a:solidFill>
              </a:rPr>
              <a:pPr eaLnBrk="1" hangingPunct="1"/>
              <a:t>54</a:t>
            </a:fld>
            <a:endParaRPr lang="cs-CZ" altLang="cs-CZ" sz="1200">
              <a:solidFill>
                <a:schemeClr val="tx1"/>
              </a:solidFill>
            </a:endParaRPr>
          </a:p>
        </p:txBody>
      </p:sp>
      <p:sp>
        <p:nvSpPr>
          <p:cNvPr id="108547" name="Rectangle 2">
            <a:extLst>
              <a:ext uri="{FF2B5EF4-FFF2-40B4-BE49-F238E27FC236}">
                <a16:creationId xmlns:a16="http://schemas.microsoft.com/office/drawing/2014/main" id="{7961E413-AD6B-45AD-AF17-E42004D54ECF}"/>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8E08DD5F-5279-4532-A5D8-F4BAAA7A72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E5585B09-865D-4063-A552-3F85BFDE8B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F92B92E3-DEA8-486F-A4C5-CEDF611E4258}" type="slidenum">
              <a:rPr lang="cs-CZ" altLang="cs-CZ" sz="1200">
                <a:solidFill>
                  <a:schemeClr val="tx1"/>
                </a:solidFill>
              </a:rPr>
              <a:pPr eaLnBrk="1" hangingPunct="1"/>
              <a:t>55</a:t>
            </a:fld>
            <a:endParaRPr lang="cs-CZ" altLang="cs-CZ" sz="1200">
              <a:solidFill>
                <a:schemeClr val="tx1"/>
              </a:solidFill>
            </a:endParaRPr>
          </a:p>
        </p:txBody>
      </p:sp>
      <p:sp>
        <p:nvSpPr>
          <p:cNvPr id="109571" name="Rectangle 2">
            <a:extLst>
              <a:ext uri="{FF2B5EF4-FFF2-40B4-BE49-F238E27FC236}">
                <a16:creationId xmlns:a16="http://schemas.microsoft.com/office/drawing/2014/main" id="{7474BE17-19E3-4330-84B8-A6BB0FE35480}"/>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id="{E5141099-D455-454C-8B3A-DCC9F0F9572C}"/>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35A1C3DC-4367-4CB3-B57C-D00880E471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4499FB94-AF5C-4A77-95A5-F6D53F06A433}" type="slidenum">
              <a:rPr lang="cs-CZ" altLang="cs-CZ" sz="1200">
                <a:solidFill>
                  <a:schemeClr val="tx1"/>
                </a:solidFill>
              </a:rPr>
              <a:pPr eaLnBrk="1" hangingPunct="1"/>
              <a:t>5</a:t>
            </a:fld>
            <a:endParaRPr lang="cs-CZ" altLang="cs-CZ" sz="1200">
              <a:solidFill>
                <a:schemeClr val="tx1"/>
              </a:solidFill>
            </a:endParaRPr>
          </a:p>
        </p:txBody>
      </p:sp>
      <p:sp>
        <p:nvSpPr>
          <p:cNvPr id="64515" name="Rectangle 2">
            <a:extLst>
              <a:ext uri="{FF2B5EF4-FFF2-40B4-BE49-F238E27FC236}">
                <a16:creationId xmlns:a16="http://schemas.microsoft.com/office/drawing/2014/main" id="{FFD9DFF3-666A-4EC3-9DFA-276B19436913}"/>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FEEA22F7-B259-42A0-9E4A-659B934973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36EAD222-6C21-4735-8546-7BE21F999F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CA7EA15F-3920-46B1-8C1D-DA19BFDECB8C}" type="slidenum">
              <a:rPr lang="cs-CZ" altLang="cs-CZ" sz="1200">
                <a:solidFill>
                  <a:schemeClr val="tx1"/>
                </a:solidFill>
              </a:rPr>
              <a:pPr eaLnBrk="1" hangingPunct="1"/>
              <a:t>56</a:t>
            </a:fld>
            <a:endParaRPr lang="cs-CZ" altLang="cs-CZ" sz="1200">
              <a:solidFill>
                <a:schemeClr val="tx1"/>
              </a:solidFill>
            </a:endParaRPr>
          </a:p>
        </p:txBody>
      </p:sp>
      <p:sp>
        <p:nvSpPr>
          <p:cNvPr id="110595" name="Rectangle 2">
            <a:extLst>
              <a:ext uri="{FF2B5EF4-FFF2-40B4-BE49-F238E27FC236}">
                <a16:creationId xmlns:a16="http://schemas.microsoft.com/office/drawing/2014/main" id="{06E16F73-3E3E-48F5-BF79-2C5724D2AF88}"/>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49B5EC81-5785-4ABF-BC45-757B5E786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F6404DF1-79B9-4F4C-B319-459F95D298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55A6CB47-52A0-4E2B-9C7A-D06578CBEC17}" type="slidenum">
              <a:rPr lang="cs-CZ" altLang="cs-CZ" sz="1200">
                <a:solidFill>
                  <a:schemeClr val="tx1"/>
                </a:solidFill>
              </a:rPr>
              <a:pPr eaLnBrk="1" hangingPunct="1"/>
              <a:t>6</a:t>
            </a:fld>
            <a:endParaRPr lang="cs-CZ" altLang="cs-CZ" sz="1200">
              <a:solidFill>
                <a:schemeClr val="tx1"/>
              </a:solidFill>
            </a:endParaRPr>
          </a:p>
        </p:txBody>
      </p:sp>
      <p:sp>
        <p:nvSpPr>
          <p:cNvPr id="65539" name="Rectangle 2">
            <a:extLst>
              <a:ext uri="{FF2B5EF4-FFF2-40B4-BE49-F238E27FC236}">
                <a16:creationId xmlns:a16="http://schemas.microsoft.com/office/drawing/2014/main" id="{1AF83A9F-3F35-4D1A-89D9-7FA1DCF3E81C}"/>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52B57917-EAA0-42D1-B2E4-ED5B8930EA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09412EBE-BB71-49E4-823C-966C0F2775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36DF7BEF-1AF0-4630-83D2-55D8876186B6}" type="slidenum">
              <a:rPr lang="cs-CZ" altLang="cs-CZ" sz="1200">
                <a:solidFill>
                  <a:schemeClr val="tx1"/>
                </a:solidFill>
              </a:rPr>
              <a:pPr eaLnBrk="1" hangingPunct="1"/>
              <a:t>7</a:t>
            </a:fld>
            <a:endParaRPr lang="cs-CZ" altLang="cs-CZ" sz="1200">
              <a:solidFill>
                <a:schemeClr val="tx1"/>
              </a:solidFill>
            </a:endParaRPr>
          </a:p>
        </p:txBody>
      </p:sp>
      <p:sp>
        <p:nvSpPr>
          <p:cNvPr id="66563" name="Rectangle 2">
            <a:extLst>
              <a:ext uri="{FF2B5EF4-FFF2-40B4-BE49-F238E27FC236}">
                <a16:creationId xmlns:a16="http://schemas.microsoft.com/office/drawing/2014/main" id="{7F7F8EF7-3E31-4ED8-A6BF-5AE09FDA713A}"/>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F4BD4631-9BCF-453A-9052-AECFB1860F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BE5A89AE-FECB-42BC-88E5-A4605E12EB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0396CB70-E818-4AC0-8BD8-1E60E4032822}" type="slidenum">
              <a:rPr lang="cs-CZ" altLang="cs-CZ" sz="1200">
                <a:solidFill>
                  <a:schemeClr val="tx1"/>
                </a:solidFill>
              </a:rPr>
              <a:pPr eaLnBrk="1" hangingPunct="1"/>
              <a:t>8</a:t>
            </a:fld>
            <a:endParaRPr lang="cs-CZ" altLang="cs-CZ" sz="1200">
              <a:solidFill>
                <a:schemeClr val="tx1"/>
              </a:solidFill>
            </a:endParaRPr>
          </a:p>
        </p:txBody>
      </p:sp>
      <p:sp>
        <p:nvSpPr>
          <p:cNvPr id="67587" name="Rectangle 2">
            <a:extLst>
              <a:ext uri="{FF2B5EF4-FFF2-40B4-BE49-F238E27FC236}">
                <a16:creationId xmlns:a16="http://schemas.microsoft.com/office/drawing/2014/main" id="{8FF25D64-3D5E-4E7B-9F61-DA89138D3A56}"/>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5B67AD2A-A480-4241-8E29-DEB55581EB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3AE688FC-DBF3-40DB-89FE-1572636A91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5F8C2534-C23E-4159-A266-98B72132B6DA}" type="slidenum">
              <a:rPr lang="cs-CZ" altLang="cs-CZ" sz="1200">
                <a:solidFill>
                  <a:schemeClr val="tx1"/>
                </a:solidFill>
              </a:rPr>
              <a:pPr eaLnBrk="1" hangingPunct="1"/>
              <a:t>9</a:t>
            </a:fld>
            <a:endParaRPr lang="cs-CZ" altLang="cs-CZ" sz="1200">
              <a:solidFill>
                <a:schemeClr val="tx1"/>
              </a:solidFill>
            </a:endParaRPr>
          </a:p>
        </p:txBody>
      </p:sp>
      <p:sp>
        <p:nvSpPr>
          <p:cNvPr id="68611" name="Rectangle 2">
            <a:extLst>
              <a:ext uri="{FF2B5EF4-FFF2-40B4-BE49-F238E27FC236}">
                <a16:creationId xmlns:a16="http://schemas.microsoft.com/office/drawing/2014/main" id="{CEB7C9AA-9F60-401B-94BA-321EE90F8F8D}"/>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1F7AF4B3-29BC-4743-AC96-8FEE3E3624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a:extLst>
              <a:ext uri="{FF2B5EF4-FFF2-40B4-BE49-F238E27FC236}">
                <a16:creationId xmlns:a16="http://schemas.microsoft.com/office/drawing/2014/main" id="{8ABE8669-D43B-45F5-9A4E-7215E152FD6B}"/>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95A9E201-CC08-4453-9E8F-A43970B16021}"/>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66358797-1E1F-47D2-A173-F0BAE6EA4A8D}"/>
              </a:ext>
            </a:extLst>
          </p:cNvPr>
          <p:cNvSpPr>
            <a:spLocks noGrp="1" noChangeArrowheads="1"/>
          </p:cNvSpPr>
          <p:nvPr>
            <p:ph type="sldNum" sz="quarter" idx="12"/>
          </p:nvPr>
        </p:nvSpPr>
        <p:spPr>
          <a:ln/>
        </p:spPr>
        <p:txBody>
          <a:bodyPr/>
          <a:lstStyle>
            <a:lvl1pPr>
              <a:defRPr/>
            </a:lvl1pPr>
          </a:lstStyle>
          <a:p>
            <a:fld id="{2612CF90-CA0F-45D3-8CC4-EE9C32D7C4B0}" type="slidenum">
              <a:rPr lang="cs-CZ" altLang="cs-CZ"/>
              <a:pPr/>
              <a:t>‹#›</a:t>
            </a:fld>
            <a:endParaRPr lang="cs-CZ" altLang="cs-CZ"/>
          </a:p>
        </p:txBody>
      </p:sp>
    </p:spTree>
    <p:extLst>
      <p:ext uri="{BB962C8B-B14F-4D97-AF65-F5344CB8AC3E}">
        <p14:creationId xmlns:p14="http://schemas.microsoft.com/office/powerpoint/2010/main" val="33999779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0D587173-9F33-49FE-AAFF-5E0ED4B8B33B}"/>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06847A5A-C2E4-4A46-8D8A-5DB11BD2E7D0}"/>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1EE8A0CA-2697-47E7-B9C8-38140EFF649E}"/>
              </a:ext>
            </a:extLst>
          </p:cNvPr>
          <p:cNvSpPr>
            <a:spLocks noGrp="1" noChangeArrowheads="1"/>
          </p:cNvSpPr>
          <p:nvPr>
            <p:ph type="sldNum" sz="quarter" idx="12"/>
          </p:nvPr>
        </p:nvSpPr>
        <p:spPr>
          <a:ln/>
        </p:spPr>
        <p:txBody>
          <a:bodyPr/>
          <a:lstStyle>
            <a:lvl1pPr>
              <a:defRPr/>
            </a:lvl1pPr>
          </a:lstStyle>
          <a:p>
            <a:fld id="{9D9F99C1-63D5-4626-9045-4DA115CF1657}" type="slidenum">
              <a:rPr lang="cs-CZ" altLang="cs-CZ"/>
              <a:pPr/>
              <a:t>‹#›</a:t>
            </a:fld>
            <a:endParaRPr lang="cs-CZ" altLang="cs-CZ"/>
          </a:p>
        </p:txBody>
      </p:sp>
    </p:spTree>
    <p:extLst>
      <p:ext uri="{BB962C8B-B14F-4D97-AF65-F5344CB8AC3E}">
        <p14:creationId xmlns:p14="http://schemas.microsoft.com/office/powerpoint/2010/main" val="78075650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4F0C23F2-CA70-4636-B45A-42658BE0499E}"/>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92537928-BAA4-4CAB-B68C-DA3126CCCFD0}"/>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D1A9709E-FC50-4CF9-9B45-90F674201C63}"/>
              </a:ext>
            </a:extLst>
          </p:cNvPr>
          <p:cNvSpPr>
            <a:spLocks noGrp="1" noChangeArrowheads="1"/>
          </p:cNvSpPr>
          <p:nvPr>
            <p:ph type="sldNum" sz="quarter" idx="12"/>
          </p:nvPr>
        </p:nvSpPr>
        <p:spPr>
          <a:ln/>
        </p:spPr>
        <p:txBody>
          <a:bodyPr/>
          <a:lstStyle>
            <a:lvl1pPr>
              <a:defRPr/>
            </a:lvl1pPr>
          </a:lstStyle>
          <a:p>
            <a:fld id="{FA4A768A-08BD-4AE9-B0D8-4D6BD598449F}" type="slidenum">
              <a:rPr lang="cs-CZ" altLang="cs-CZ"/>
              <a:pPr/>
              <a:t>‹#›</a:t>
            </a:fld>
            <a:endParaRPr lang="cs-CZ" altLang="cs-CZ"/>
          </a:p>
        </p:txBody>
      </p:sp>
    </p:spTree>
    <p:extLst>
      <p:ext uri="{BB962C8B-B14F-4D97-AF65-F5344CB8AC3E}">
        <p14:creationId xmlns:p14="http://schemas.microsoft.com/office/powerpoint/2010/main" val="386621854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80DF1F5B-47EB-44FF-AE62-AF883A9A6067}"/>
              </a:ext>
            </a:extLst>
          </p:cNvPr>
          <p:cNvSpPr>
            <a:spLocks noGrp="1" noChangeArrowheads="1"/>
          </p:cNvSpPr>
          <p:nvPr>
            <p:ph type="dt" sz="half" idx="10"/>
          </p:nvPr>
        </p:nvSpPr>
        <p:spPr>
          <a:ln/>
        </p:spPr>
        <p:txBody>
          <a:bodyPr/>
          <a:lstStyle>
            <a:lvl1pPr>
              <a:defRPr/>
            </a:lvl1pPr>
          </a:lstStyle>
          <a:p>
            <a:pPr>
              <a:defRPr/>
            </a:pPr>
            <a:endParaRPr lang="cs-CZ"/>
          </a:p>
        </p:txBody>
      </p:sp>
      <p:sp>
        <p:nvSpPr>
          <p:cNvPr id="7" name="Rectangle 5">
            <a:extLst>
              <a:ext uri="{FF2B5EF4-FFF2-40B4-BE49-F238E27FC236}">
                <a16:creationId xmlns:a16="http://schemas.microsoft.com/office/drawing/2014/main" id="{C2158B2D-BDE1-42BD-95CE-4D7F7D0B945F}"/>
              </a:ext>
            </a:extLst>
          </p:cNvPr>
          <p:cNvSpPr>
            <a:spLocks noGrp="1" noChangeArrowheads="1"/>
          </p:cNvSpPr>
          <p:nvPr>
            <p:ph type="ftr" sz="quarter" idx="11"/>
          </p:nvPr>
        </p:nvSpPr>
        <p:spPr>
          <a:ln/>
        </p:spPr>
        <p:txBody>
          <a:bodyPr/>
          <a:lstStyle>
            <a:lvl1pPr>
              <a:defRPr/>
            </a:lvl1pPr>
          </a:lstStyle>
          <a:p>
            <a:pPr>
              <a:defRPr/>
            </a:pPr>
            <a:endParaRPr lang="cs-CZ"/>
          </a:p>
        </p:txBody>
      </p:sp>
      <p:sp>
        <p:nvSpPr>
          <p:cNvPr id="8" name="Rectangle 6">
            <a:extLst>
              <a:ext uri="{FF2B5EF4-FFF2-40B4-BE49-F238E27FC236}">
                <a16:creationId xmlns:a16="http://schemas.microsoft.com/office/drawing/2014/main" id="{DC78AB72-77D1-4AF1-8188-9E052BC7AC07}"/>
              </a:ext>
            </a:extLst>
          </p:cNvPr>
          <p:cNvSpPr>
            <a:spLocks noGrp="1" noChangeArrowheads="1"/>
          </p:cNvSpPr>
          <p:nvPr>
            <p:ph type="sldNum" sz="quarter" idx="12"/>
          </p:nvPr>
        </p:nvSpPr>
        <p:spPr>
          <a:ln/>
        </p:spPr>
        <p:txBody>
          <a:bodyPr/>
          <a:lstStyle>
            <a:lvl1pPr>
              <a:defRPr/>
            </a:lvl1pPr>
          </a:lstStyle>
          <a:p>
            <a:fld id="{6B6218F0-27AE-4543-8178-F14878CEB0CA}" type="slidenum">
              <a:rPr lang="cs-CZ" altLang="cs-CZ"/>
              <a:pPr/>
              <a:t>‹#›</a:t>
            </a:fld>
            <a:endParaRPr lang="cs-CZ" altLang="cs-CZ"/>
          </a:p>
        </p:txBody>
      </p:sp>
    </p:spTree>
    <p:extLst>
      <p:ext uri="{BB962C8B-B14F-4D97-AF65-F5344CB8AC3E}">
        <p14:creationId xmlns:p14="http://schemas.microsoft.com/office/powerpoint/2010/main" val="319849257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8E1C140D-F733-4F17-9B5D-EAC79AD89F88}"/>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C318B15B-C39B-420A-9BA7-22DD556D993D}"/>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2258E679-4031-4454-9FD3-E482CDE88076}"/>
              </a:ext>
            </a:extLst>
          </p:cNvPr>
          <p:cNvSpPr>
            <a:spLocks noGrp="1" noChangeArrowheads="1"/>
          </p:cNvSpPr>
          <p:nvPr>
            <p:ph type="sldNum" sz="quarter" idx="12"/>
          </p:nvPr>
        </p:nvSpPr>
        <p:spPr>
          <a:ln/>
        </p:spPr>
        <p:txBody>
          <a:bodyPr/>
          <a:lstStyle>
            <a:lvl1pPr>
              <a:defRPr/>
            </a:lvl1pPr>
          </a:lstStyle>
          <a:p>
            <a:fld id="{56201AD8-5900-4543-A6E9-27EA231AC3FB}" type="slidenum">
              <a:rPr lang="cs-CZ" altLang="cs-CZ"/>
              <a:pPr/>
              <a:t>‹#›</a:t>
            </a:fld>
            <a:endParaRPr lang="cs-CZ" altLang="cs-CZ"/>
          </a:p>
        </p:txBody>
      </p:sp>
    </p:spTree>
    <p:extLst>
      <p:ext uri="{BB962C8B-B14F-4D97-AF65-F5344CB8AC3E}">
        <p14:creationId xmlns:p14="http://schemas.microsoft.com/office/powerpoint/2010/main" val="234928736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abulku 2"/>
          <p:cNvSpPr>
            <a:spLocks noGrp="1"/>
          </p:cNvSpPr>
          <p:nvPr>
            <p:ph type="tbl" idx="1"/>
          </p:nvPr>
        </p:nvSpPr>
        <p:spPr>
          <a:xfrm>
            <a:off x="457200" y="1600200"/>
            <a:ext cx="8229600" cy="4525963"/>
          </a:xfrm>
        </p:spPr>
        <p:txBody>
          <a:bodyPr/>
          <a:lstStyle/>
          <a:p>
            <a:pPr lvl="0"/>
            <a:endParaRPr lang="cs-CZ" noProof="0"/>
          </a:p>
        </p:txBody>
      </p:sp>
      <p:sp>
        <p:nvSpPr>
          <p:cNvPr id="4" name="Rectangle 4">
            <a:extLst>
              <a:ext uri="{FF2B5EF4-FFF2-40B4-BE49-F238E27FC236}">
                <a16:creationId xmlns:a16="http://schemas.microsoft.com/office/drawing/2014/main" id="{E1E24359-8AB4-401D-822F-BFB2F7A509CB}"/>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B36A70BD-4A0D-4F16-89DF-236BC22DBDCF}"/>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FA228F20-635B-41DB-8CDE-22E4F3B68BA4}"/>
              </a:ext>
            </a:extLst>
          </p:cNvPr>
          <p:cNvSpPr>
            <a:spLocks noGrp="1" noChangeArrowheads="1"/>
          </p:cNvSpPr>
          <p:nvPr>
            <p:ph type="sldNum" sz="quarter" idx="12"/>
          </p:nvPr>
        </p:nvSpPr>
        <p:spPr>
          <a:ln/>
        </p:spPr>
        <p:txBody>
          <a:bodyPr/>
          <a:lstStyle>
            <a:lvl1pPr>
              <a:defRPr/>
            </a:lvl1pPr>
          </a:lstStyle>
          <a:p>
            <a:fld id="{7C381043-4AB0-4C66-90AD-1B24F27A20D5}" type="slidenum">
              <a:rPr lang="cs-CZ" altLang="cs-CZ"/>
              <a:pPr/>
              <a:t>‹#›</a:t>
            </a:fld>
            <a:endParaRPr lang="cs-CZ" altLang="cs-CZ"/>
          </a:p>
        </p:txBody>
      </p:sp>
    </p:spTree>
    <p:extLst>
      <p:ext uri="{BB962C8B-B14F-4D97-AF65-F5344CB8AC3E}">
        <p14:creationId xmlns:p14="http://schemas.microsoft.com/office/powerpoint/2010/main" val="247885522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B7EC960D-78C1-4065-A178-8BE81A50C132}"/>
              </a:ext>
            </a:extLst>
          </p:cNvPr>
          <p:cNvSpPr>
            <a:spLocks noGrp="1" noChangeArrowheads="1"/>
          </p:cNvSpPr>
          <p:nvPr>
            <p:ph type="dt" sz="half" idx="10"/>
          </p:nvPr>
        </p:nvSpPr>
        <p:spPr>
          <a:ln/>
        </p:spPr>
        <p:txBody>
          <a:bodyPr/>
          <a:lstStyle>
            <a:lvl1pPr>
              <a:defRPr/>
            </a:lvl1pPr>
          </a:lstStyle>
          <a:p>
            <a:pPr>
              <a:defRPr/>
            </a:pPr>
            <a:endParaRPr lang="cs-CZ"/>
          </a:p>
        </p:txBody>
      </p:sp>
      <p:sp>
        <p:nvSpPr>
          <p:cNvPr id="7" name="Rectangle 5">
            <a:extLst>
              <a:ext uri="{FF2B5EF4-FFF2-40B4-BE49-F238E27FC236}">
                <a16:creationId xmlns:a16="http://schemas.microsoft.com/office/drawing/2014/main" id="{86B0F93D-97C3-4031-BFF7-1C5C1D3E19D2}"/>
              </a:ext>
            </a:extLst>
          </p:cNvPr>
          <p:cNvSpPr>
            <a:spLocks noGrp="1" noChangeArrowheads="1"/>
          </p:cNvSpPr>
          <p:nvPr>
            <p:ph type="ftr" sz="quarter" idx="11"/>
          </p:nvPr>
        </p:nvSpPr>
        <p:spPr>
          <a:ln/>
        </p:spPr>
        <p:txBody>
          <a:bodyPr/>
          <a:lstStyle>
            <a:lvl1pPr>
              <a:defRPr/>
            </a:lvl1pPr>
          </a:lstStyle>
          <a:p>
            <a:pPr>
              <a:defRPr/>
            </a:pPr>
            <a:endParaRPr lang="cs-CZ"/>
          </a:p>
        </p:txBody>
      </p:sp>
      <p:sp>
        <p:nvSpPr>
          <p:cNvPr id="8" name="Rectangle 6">
            <a:extLst>
              <a:ext uri="{FF2B5EF4-FFF2-40B4-BE49-F238E27FC236}">
                <a16:creationId xmlns:a16="http://schemas.microsoft.com/office/drawing/2014/main" id="{43AE4151-82D5-475A-A384-0B5593BA66F5}"/>
              </a:ext>
            </a:extLst>
          </p:cNvPr>
          <p:cNvSpPr>
            <a:spLocks noGrp="1" noChangeArrowheads="1"/>
          </p:cNvSpPr>
          <p:nvPr>
            <p:ph type="sldNum" sz="quarter" idx="12"/>
          </p:nvPr>
        </p:nvSpPr>
        <p:spPr>
          <a:ln/>
        </p:spPr>
        <p:txBody>
          <a:bodyPr/>
          <a:lstStyle>
            <a:lvl1pPr>
              <a:defRPr/>
            </a:lvl1pPr>
          </a:lstStyle>
          <a:p>
            <a:fld id="{A0D0A9DE-3665-4DB7-9665-ECE71646CDE8}" type="slidenum">
              <a:rPr lang="cs-CZ" altLang="cs-CZ"/>
              <a:pPr/>
              <a:t>‹#›</a:t>
            </a:fld>
            <a:endParaRPr lang="cs-CZ" altLang="cs-CZ"/>
          </a:p>
        </p:txBody>
      </p:sp>
    </p:spTree>
    <p:extLst>
      <p:ext uri="{BB962C8B-B14F-4D97-AF65-F5344CB8AC3E}">
        <p14:creationId xmlns:p14="http://schemas.microsoft.com/office/powerpoint/2010/main" val="337222406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457200" y="274638"/>
            <a:ext cx="8229600" cy="1143000"/>
          </a:xfrm>
        </p:spPr>
        <p:txBody>
          <a:bodyPr/>
          <a:lstStyle/>
          <a:p>
            <a:r>
              <a:rPr lang="cs-CZ"/>
              <a:t>Klepnutím lze upravit styl předlohy nadpisů.</a:t>
            </a:r>
          </a:p>
        </p:txBody>
      </p:sp>
      <p:sp>
        <p:nvSpPr>
          <p:cNvPr id="3" name="Zástupný symbol pro obsah 2"/>
          <p:cNvSpPr>
            <a:spLocks noGrp="1"/>
          </p:cNvSpPr>
          <p:nvPr>
            <p:ph sz="quarter" idx="1"/>
          </p:nvPr>
        </p:nvSpPr>
        <p:spPr>
          <a:xfrm>
            <a:off x="457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57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CD3276C9-AB72-4298-9BA0-790C501A4186}"/>
              </a:ext>
            </a:extLst>
          </p:cNvPr>
          <p:cNvSpPr>
            <a:spLocks noGrp="1" noChangeArrowheads="1"/>
          </p:cNvSpPr>
          <p:nvPr>
            <p:ph type="dt" sz="half" idx="10"/>
          </p:nvPr>
        </p:nvSpPr>
        <p:spPr>
          <a:ln/>
        </p:spPr>
        <p:txBody>
          <a:bodyPr/>
          <a:lstStyle>
            <a:lvl1pPr>
              <a:defRPr/>
            </a:lvl1pPr>
          </a:lstStyle>
          <a:p>
            <a:pPr>
              <a:defRPr/>
            </a:pPr>
            <a:endParaRPr lang="cs-CZ"/>
          </a:p>
        </p:txBody>
      </p:sp>
      <p:sp>
        <p:nvSpPr>
          <p:cNvPr id="8" name="Rectangle 5">
            <a:extLst>
              <a:ext uri="{FF2B5EF4-FFF2-40B4-BE49-F238E27FC236}">
                <a16:creationId xmlns:a16="http://schemas.microsoft.com/office/drawing/2014/main" id="{8321D093-3E37-4389-B8ED-B195A8DAD2ED}"/>
              </a:ext>
            </a:extLst>
          </p:cNvPr>
          <p:cNvSpPr>
            <a:spLocks noGrp="1" noChangeArrowheads="1"/>
          </p:cNvSpPr>
          <p:nvPr>
            <p:ph type="ftr" sz="quarter" idx="11"/>
          </p:nvPr>
        </p:nvSpPr>
        <p:spPr>
          <a:ln/>
        </p:spPr>
        <p:txBody>
          <a:bodyPr/>
          <a:lstStyle>
            <a:lvl1pPr>
              <a:defRPr/>
            </a:lvl1pPr>
          </a:lstStyle>
          <a:p>
            <a:pPr>
              <a:defRPr/>
            </a:pPr>
            <a:endParaRPr lang="cs-CZ"/>
          </a:p>
        </p:txBody>
      </p:sp>
      <p:sp>
        <p:nvSpPr>
          <p:cNvPr id="9" name="Rectangle 6">
            <a:extLst>
              <a:ext uri="{FF2B5EF4-FFF2-40B4-BE49-F238E27FC236}">
                <a16:creationId xmlns:a16="http://schemas.microsoft.com/office/drawing/2014/main" id="{7A326960-CB7F-4E99-8870-90CB4F505CCD}"/>
              </a:ext>
            </a:extLst>
          </p:cNvPr>
          <p:cNvSpPr>
            <a:spLocks noGrp="1" noChangeArrowheads="1"/>
          </p:cNvSpPr>
          <p:nvPr>
            <p:ph type="sldNum" sz="quarter" idx="12"/>
          </p:nvPr>
        </p:nvSpPr>
        <p:spPr>
          <a:ln/>
        </p:spPr>
        <p:txBody>
          <a:bodyPr/>
          <a:lstStyle>
            <a:lvl1pPr>
              <a:defRPr/>
            </a:lvl1pPr>
          </a:lstStyle>
          <a:p>
            <a:fld id="{5C17C7D5-0F9D-4A8A-8C84-9AAAF200548C}" type="slidenum">
              <a:rPr lang="cs-CZ" altLang="cs-CZ"/>
              <a:pPr/>
              <a:t>‹#›</a:t>
            </a:fld>
            <a:endParaRPr lang="cs-CZ" altLang="cs-CZ"/>
          </a:p>
        </p:txBody>
      </p:sp>
    </p:spTree>
    <p:extLst>
      <p:ext uri="{BB962C8B-B14F-4D97-AF65-F5344CB8AC3E}">
        <p14:creationId xmlns:p14="http://schemas.microsoft.com/office/powerpoint/2010/main" val="420955725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8CE6329D-9DC0-43F1-9A3C-387DBBA80846}"/>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D4D6117B-2CE0-424D-8796-F19780240D73}"/>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93BB35C5-F1AB-4D54-9886-BD6DFBEC1FC4}"/>
              </a:ext>
            </a:extLst>
          </p:cNvPr>
          <p:cNvSpPr>
            <a:spLocks noGrp="1" noChangeArrowheads="1"/>
          </p:cNvSpPr>
          <p:nvPr>
            <p:ph type="sldNum" sz="quarter" idx="12"/>
          </p:nvPr>
        </p:nvSpPr>
        <p:spPr>
          <a:ln/>
        </p:spPr>
        <p:txBody>
          <a:bodyPr/>
          <a:lstStyle>
            <a:lvl1pPr>
              <a:defRPr/>
            </a:lvl1pPr>
          </a:lstStyle>
          <a:p>
            <a:fld id="{8A71021D-A166-4471-832A-E37618296962}" type="slidenum">
              <a:rPr lang="cs-CZ" altLang="cs-CZ"/>
              <a:pPr/>
              <a:t>‹#›</a:t>
            </a:fld>
            <a:endParaRPr lang="cs-CZ" altLang="cs-CZ"/>
          </a:p>
        </p:txBody>
      </p:sp>
    </p:spTree>
    <p:extLst>
      <p:ext uri="{BB962C8B-B14F-4D97-AF65-F5344CB8AC3E}">
        <p14:creationId xmlns:p14="http://schemas.microsoft.com/office/powerpoint/2010/main" val="201549010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a:extLst>
              <a:ext uri="{FF2B5EF4-FFF2-40B4-BE49-F238E27FC236}">
                <a16:creationId xmlns:a16="http://schemas.microsoft.com/office/drawing/2014/main" id="{4DDA3370-C3B4-43B7-8A6B-E17F0190DD2F}"/>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4318AD2B-AFCC-441D-B187-DF338AD582E0}"/>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37A407E1-F0CA-421C-AB06-CAF5D47DC2AB}"/>
              </a:ext>
            </a:extLst>
          </p:cNvPr>
          <p:cNvSpPr>
            <a:spLocks noGrp="1" noChangeArrowheads="1"/>
          </p:cNvSpPr>
          <p:nvPr>
            <p:ph type="sldNum" sz="quarter" idx="12"/>
          </p:nvPr>
        </p:nvSpPr>
        <p:spPr>
          <a:ln/>
        </p:spPr>
        <p:txBody>
          <a:bodyPr/>
          <a:lstStyle>
            <a:lvl1pPr>
              <a:defRPr/>
            </a:lvl1pPr>
          </a:lstStyle>
          <a:p>
            <a:fld id="{26BC42F5-BCFF-429D-AF33-67EBA8D02AC1}" type="slidenum">
              <a:rPr lang="cs-CZ" altLang="cs-CZ"/>
              <a:pPr/>
              <a:t>‹#›</a:t>
            </a:fld>
            <a:endParaRPr lang="cs-CZ" altLang="cs-CZ"/>
          </a:p>
        </p:txBody>
      </p:sp>
    </p:spTree>
    <p:extLst>
      <p:ext uri="{BB962C8B-B14F-4D97-AF65-F5344CB8AC3E}">
        <p14:creationId xmlns:p14="http://schemas.microsoft.com/office/powerpoint/2010/main" val="125386011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33D76C58-CCE2-4D51-9E66-F0021E994B24}"/>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91C406CF-3E0E-47E2-B475-C60DEB52DE52}"/>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AC2E9E17-C946-46F9-91E8-0CBDE085DE28}"/>
              </a:ext>
            </a:extLst>
          </p:cNvPr>
          <p:cNvSpPr>
            <a:spLocks noGrp="1" noChangeArrowheads="1"/>
          </p:cNvSpPr>
          <p:nvPr>
            <p:ph type="sldNum" sz="quarter" idx="12"/>
          </p:nvPr>
        </p:nvSpPr>
        <p:spPr>
          <a:ln/>
        </p:spPr>
        <p:txBody>
          <a:bodyPr/>
          <a:lstStyle>
            <a:lvl1pPr>
              <a:defRPr/>
            </a:lvl1pPr>
          </a:lstStyle>
          <a:p>
            <a:fld id="{4DF87160-9053-48A6-95DD-7B3312C076A2}" type="slidenum">
              <a:rPr lang="cs-CZ" altLang="cs-CZ"/>
              <a:pPr/>
              <a:t>‹#›</a:t>
            </a:fld>
            <a:endParaRPr lang="cs-CZ" altLang="cs-CZ"/>
          </a:p>
        </p:txBody>
      </p:sp>
    </p:spTree>
    <p:extLst>
      <p:ext uri="{BB962C8B-B14F-4D97-AF65-F5344CB8AC3E}">
        <p14:creationId xmlns:p14="http://schemas.microsoft.com/office/powerpoint/2010/main" val="298505298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60783530-4DAE-4917-A01A-329D94B3D452}"/>
              </a:ext>
            </a:extLst>
          </p:cNvPr>
          <p:cNvSpPr>
            <a:spLocks noGrp="1" noChangeArrowheads="1"/>
          </p:cNvSpPr>
          <p:nvPr>
            <p:ph type="dt" sz="half" idx="10"/>
          </p:nvPr>
        </p:nvSpPr>
        <p:spPr>
          <a:ln/>
        </p:spPr>
        <p:txBody>
          <a:bodyPr/>
          <a:lstStyle>
            <a:lvl1pPr>
              <a:defRPr/>
            </a:lvl1pPr>
          </a:lstStyle>
          <a:p>
            <a:pPr>
              <a:defRPr/>
            </a:pPr>
            <a:endParaRPr lang="cs-CZ"/>
          </a:p>
        </p:txBody>
      </p:sp>
      <p:sp>
        <p:nvSpPr>
          <p:cNvPr id="8" name="Rectangle 5">
            <a:extLst>
              <a:ext uri="{FF2B5EF4-FFF2-40B4-BE49-F238E27FC236}">
                <a16:creationId xmlns:a16="http://schemas.microsoft.com/office/drawing/2014/main" id="{82D577BD-0646-4E7D-8613-F96BC9769CAD}"/>
              </a:ext>
            </a:extLst>
          </p:cNvPr>
          <p:cNvSpPr>
            <a:spLocks noGrp="1" noChangeArrowheads="1"/>
          </p:cNvSpPr>
          <p:nvPr>
            <p:ph type="ftr" sz="quarter" idx="11"/>
          </p:nvPr>
        </p:nvSpPr>
        <p:spPr>
          <a:ln/>
        </p:spPr>
        <p:txBody>
          <a:bodyPr/>
          <a:lstStyle>
            <a:lvl1pPr>
              <a:defRPr/>
            </a:lvl1pPr>
          </a:lstStyle>
          <a:p>
            <a:pPr>
              <a:defRPr/>
            </a:pPr>
            <a:endParaRPr lang="cs-CZ"/>
          </a:p>
        </p:txBody>
      </p:sp>
      <p:sp>
        <p:nvSpPr>
          <p:cNvPr id="9" name="Rectangle 6">
            <a:extLst>
              <a:ext uri="{FF2B5EF4-FFF2-40B4-BE49-F238E27FC236}">
                <a16:creationId xmlns:a16="http://schemas.microsoft.com/office/drawing/2014/main" id="{613B329E-AA8C-4036-AC95-F4E2A3AC2D4E}"/>
              </a:ext>
            </a:extLst>
          </p:cNvPr>
          <p:cNvSpPr>
            <a:spLocks noGrp="1" noChangeArrowheads="1"/>
          </p:cNvSpPr>
          <p:nvPr>
            <p:ph type="sldNum" sz="quarter" idx="12"/>
          </p:nvPr>
        </p:nvSpPr>
        <p:spPr>
          <a:ln/>
        </p:spPr>
        <p:txBody>
          <a:bodyPr/>
          <a:lstStyle>
            <a:lvl1pPr>
              <a:defRPr/>
            </a:lvl1pPr>
          </a:lstStyle>
          <a:p>
            <a:fld id="{280E5051-646D-4444-B483-399CA9848965}" type="slidenum">
              <a:rPr lang="cs-CZ" altLang="cs-CZ"/>
              <a:pPr/>
              <a:t>‹#›</a:t>
            </a:fld>
            <a:endParaRPr lang="cs-CZ" altLang="cs-CZ"/>
          </a:p>
        </p:txBody>
      </p:sp>
    </p:spTree>
    <p:extLst>
      <p:ext uri="{BB962C8B-B14F-4D97-AF65-F5344CB8AC3E}">
        <p14:creationId xmlns:p14="http://schemas.microsoft.com/office/powerpoint/2010/main" val="50088354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a:extLst>
              <a:ext uri="{FF2B5EF4-FFF2-40B4-BE49-F238E27FC236}">
                <a16:creationId xmlns:a16="http://schemas.microsoft.com/office/drawing/2014/main" id="{EA749DFF-6333-441D-922C-4AAAAE71DDCB}"/>
              </a:ext>
            </a:extLst>
          </p:cNvPr>
          <p:cNvSpPr>
            <a:spLocks noGrp="1" noChangeArrowheads="1"/>
          </p:cNvSpPr>
          <p:nvPr>
            <p:ph type="dt" sz="half" idx="10"/>
          </p:nvPr>
        </p:nvSpPr>
        <p:spPr>
          <a:ln/>
        </p:spPr>
        <p:txBody>
          <a:bodyPr/>
          <a:lstStyle>
            <a:lvl1pPr>
              <a:defRPr/>
            </a:lvl1pPr>
          </a:lstStyle>
          <a:p>
            <a:pPr>
              <a:defRPr/>
            </a:pPr>
            <a:endParaRPr lang="cs-CZ"/>
          </a:p>
        </p:txBody>
      </p:sp>
      <p:sp>
        <p:nvSpPr>
          <p:cNvPr id="4" name="Rectangle 5">
            <a:extLst>
              <a:ext uri="{FF2B5EF4-FFF2-40B4-BE49-F238E27FC236}">
                <a16:creationId xmlns:a16="http://schemas.microsoft.com/office/drawing/2014/main" id="{896F3C22-9EE3-4635-9452-2FD1AD328924}"/>
              </a:ext>
            </a:extLst>
          </p:cNvPr>
          <p:cNvSpPr>
            <a:spLocks noGrp="1" noChangeArrowheads="1"/>
          </p:cNvSpPr>
          <p:nvPr>
            <p:ph type="ftr" sz="quarter" idx="11"/>
          </p:nvPr>
        </p:nvSpPr>
        <p:spPr>
          <a:ln/>
        </p:spPr>
        <p:txBody>
          <a:bodyPr/>
          <a:lstStyle>
            <a:lvl1pPr>
              <a:defRPr/>
            </a:lvl1pPr>
          </a:lstStyle>
          <a:p>
            <a:pPr>
              <a:defRPr/>
            </a:pPr>
            <a:endParaRPr lang="cs-CZ"/>
          </a:p>
        </p:txBody>
      </p:sp>
      <p:sp>
        <p:nvSpPr>
          <p:cNvPr id="5" name="Rectangle 6">
            <a:extLst>
              <a:ext uri="{FF2B5EF4-FFF2-40B4-BE49-F238E27FC236}">
                <a16:creationId xmlns:a16="http://schemas.microsoft.com/office/drawing/2014/main" id="{8868DAB9-F621-41D0-A346-18035FDA6B3E}"/>
              </a:ext>
            </a:extLst>
          </p:cNvPr>
          <p:cNvSpPr>
            <a:spLocks noGrp="1" noChangeArrowheads="1"/>
          </p:cNvSpPr>
          <p:nvPr>
            <p:ph type="sldNum" sz="quarter" idx="12"/>
          </p:nvPr>
        </p:nvSpPr>
        <p:spPr>
          <a:ln/>
        </p:spPr>
        <p:txBody>
          <a:bodyPr/>
          <a:lstStyle>
            <a:lvl1pPr>
              <a:defRPr/>
            </a:lvl1pPr>
          </a:lstStyle>
          <a:p>
            <a:fld id="{EDB3C1FA-DEA3-4844-8155-0D8D58E8D3E7}" type="slidenum">
              <a:rPr lang="cs-CZ" altLang="cs-CZ"/>
              <a:pPr/>
              <a:t>‹#›</a:t>
            </a:fld>
            <a:endParaRPr lang="cs-CZ" altLang="cs-CZ"/>
          </a:p>
        </p:txBody>
      </p:sp>
    </p:spTree>
    <p:extLst>
      <p:ext uri="{BB962C8B-B14F-4D97-AF65-F5344CB8AC3E}">
        <p14:creationId xmlns:p14="http://schemas.microsoft.com/office/powerpoint/2010/main" val="339175590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4411C2B-688E-4397-A507-BFFBFFCFBAE3}"/>
              </a:ext>
            </a:extLst>
          </p:cNvPr>
          <p:cNvSpPr>
            <a:spLocks noGrp="1" noChangeArrowheads="1"/>
          </p:cNvSpPr>
          <p:nvPr>
            <p:ph type="dt" sz="half" idx="10"/>
          </p:nvPr>
        </p:nvSpPr>
        <p:spPr>
          <a:ln/>
        </p:spPr>
        <p:txBody>
          <a:bodyPr/>
          <a:lstStyle>
            <a:lvl1pPr>
              <a:defRPr/>
            </a:lvl1pPr>
          </a:lstStyle>
          <a:p>
            <a:pPr>
              <a:defRPr/>
            </a:pPr>
            <a:endParaRPr lang="cs-CZ"/>
          </a:p>
        </p:txBody>
      </p:sp>
      <p:sp>
        <p:nvSpPr>
          <p:cNvPr id="3" name="Rectangle 5">
            <a:extLst>
              <a:ext uri="{FF2B5EF4-FFF2-40B4-BE49-F238E27FC236}">
                <a16:creationId xmlns:a16="http://schemas.microsoft.com/office/drawing/2014/main" id="{E8573D0D-F43C-47E6-B5CB-07232D4B3BC4}"/>
              </a:ext>
            </a:extLst>
          </p:cNvPr>
          <p:cNvSpPr>
            <a:spLocks noGrp="1" noChangeArrowheads="1"/>
          </p:cNvSpPr>
          <p:nvPr>
            <p:ph type="ftr" sz="quarter" idx="11"/>
          </p:nvPr>
        </p:nvSpPr>
        <p:spPr>
          <a:ln/>
        </p:spPr>
        <p:txBody>
          <a:bodyPr/>
          <a:lstStyle>
            <a:lvl1pPr>
              <a:defRPr/>
            </a:lvl1pPr>
          </a:lstStyle>
          <a:p>
            <a:pPr>
              <a:defRPr/>
            </a:pPr>
            <a:endParaRPr lang="cs-CZ"/>
          </a:p>
        </p:txBody>
      </p:sp>
      <p:sp>
        <p:nvSpPr>
          <p:cNvPr id="4" name="Rectangle 6">
            <a:extLst>
              <a:ext uri="{FF2B5EF4-FFF2-40B4-BE49-F238E27FC236}">
                <a16:creationId xmlns:a16="http://schemas.microsoft.com/office/drawing/2014/main" id="{C04E3B8E-BEFA-4E8F-8348-0A0AD3C4BFFA}"/>
              </a:ext>
            </a:extLst>
          </p:cNvPr>
          <p:cNvSpPr>
            <a:spLocks noGrp="1" noChangeArrowheads="1"/>
          </p:cNvSpPr>
          <p:nvPr>
            <p:ph type="sldNum" sz="quarter" idx="12"/>
          </p:nvPr>
        </p:nvSpPr>
        <p:spPr>
          <a:ln/>
        </p:spPr>
        <p:txBody>
          <a:bodyPr/>
          <a:lstStyle>
            <a:lvl1pPr>
              <a:defRPr/>
            </a:lvl1pPr>
          </a:lstStyle>
          <a:p>
            <a:fld id="{F6EA50C7-EAD6-44F1-94AB-705ACAF83622}" type="slidenum">
              <a:rPr lang="cs-CZ" altLang="cs-CZ"/>
              <a:pPr/>
              <a:t>‹#›</a:t>
            </a:fld>
            <a:endParaRPr lang="cs-CZ" altLang="cs-CZ"/>
          </a:p>
        </p:txBody>
      </p:sp>
    </p:spTree>
    <p:extLst>
      <p:ext uri="{BB962C8B-B14F-4D97-AF65-F5344CB8AC3E}">
        <p14:creationId xmlns:p14="http://schemas.microsoft.com/office/powerpoint/2010/main" val="404735713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AA0CA0DE-C79D-4D93-8DFC-170D7E45B8BA}"/>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9FD29220-2C44-4C11-913E-E0B6854D75F5}"/>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C6712D53-0B20-4A5E-A297-BD50A9227105}"/>
              </a:ext>
            </a:extLst>
          </p:cNvPr>
          <p:cNvSpPr>
            <a:spLocks noGrp="1" noChangeArrowheads="1"/>
          </p:cNvSpPr>
          <p:nvPr>
            <p:ph type="sldNum" sz="quarter" idx="12"/>
          </p:nvPr>
        </p:nvSpPr>
        <p:spPr>
          <a:ln/>
        </p:spPr>
        <p:txBody>
          <a:bodyPr/>
          <a:lstStyle>
            <a:lvl1pPr>
              <a:defRPr/>
            </a:lvl1pPr>
          </a:lstStyle>
          <a:p>
            <a:fld id="{782FF666-45AF-49DC-ADB2-4ACE23E0FDCC}" type="slidenum">
              <a:rPr lang="cs-CZ" altLang="cs-CZ"/>
              <a:pPr/>
              <a:t>‹#›</a:t>
            </a:fld>
            <a:endParaRPr lang="cs-CZ" altLang="cs-CZ"/>
          </a:p>
        </p:txBody>
      </p:sp>
    </p:spTree>
    <p:extLst>
      <p:ext uri="{BB962C8B-B14F-4D97-AF65-F5344CB8AC3E}">
        <p14:creationId xmlns:p14="http://schemas.microsoft.com/office/powerpoint/2010/main" val="350626947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F75DDE4F-9440-49B6-B818-E9ED82E3D781}"/>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784443A9-8FBD-4E6F-940A-BADC6C5471E6}"/>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979778DC-973C-4D1F-961C-FE6309597532}"/>
              </a:ext>
            </a:extLst>
          </p:cNvPr>
          <p:cNvSpPr>
            <a:spLocks noGrp="1" noChangeArrowheads="1"/>
          </p:cNvSpPr>
          <p:nvPr>
            <p:ph type="sldNum" sz="quarter" idx="12"/>
          </p:nvPr>
        </p:nvSpPr>
        <p:spPr>
          <a:ln/>
        </p:spPr>
        <p:txBody>
          <a:bodyPr/>
          <a:lstStyle>
            <a:lvl1pPr>
              <a:defRPr/>
            </a:lvl1pPr>
          </a:lstStyle>
          <a:p>
            <a:fld id="{BD899100-B301-402B-B15F-3E2A77396E40}" type="slidenum">
              <a:rPr lang="cs-CZ" altLang="cs-CZ"/>
              <a:pPr/>
              <a:t>‹#›</a:t>
            </a:fld>
            <a:endParaRPr lang="cs-CZ" altLang="cs-CZ"/>
          </a:p>
        </p:txBody>
      </p:sp>
    </p:spTree>
    <p:extLst>
      <p:ext uri="{BB962C8B-B14F-4D97-AF65-F5344CB8AC3E}">
        <p14:creationId xmlns:p14="http://schemas.microsoft.com/office/powerpoint/2010/main" val="142675692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9900CC"/>
            </a:gs>
            <a:gs pos="50000">
              <a:schemeClr val="accent2"/>
            </a:gs>
            <a:gs pos="100000">
              <a:srgbClr val="9900CC"/>
            </a:gs>
          </a:gsLst>
          <a:lin ang="2700000" scaled="1"/>
        </a:gra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8768FDD0-54C7-40FA-8593-75E78CFDB38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43" name="Rectangle 3">
            <a:extLst>
              <a:ext uri="{FF2B5EF4-FFF2-40B4-BE49-F238E27FC236}">
                <a16:creationId xmlns:a16="http://schemas.microsoft.com/office/drawing/2014/main" id="{8CA0AFE6-3E26-4B0F-AD23-CEB1A0B5601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a:extLst>
              <a:ext uri="{FF2B5EF4-FFF2-40B4-BE49-F238E27FC236}">
                <a16:creationId xmlns:a16="http://schemas.microsoft.com/office/drawing/2014/main" id="{755ED9AC-4B04-42A4-9B3A-D378892E50B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buFontTx/>
              <a:buNone/>
              <a:defRPr sz="1400">
                <a:solidFill>
                  <a:schemeClr val="tx1"/>
                </a:solidFill>
                <a:latin typeface="Arial" charset="0"/>
              </a:defRPr>
            </a:lvl1pPr>
          </a:lstStyle>
          <a:p>
            <a:pPr>
              <a:defRPr/>
            </a:pPr>
            <a:endParaRPr lang="cs-CZ"/>
          </a:p>
        </p:txBody>
      </p:sp>
      <p:sp>
        <p:nvSpPr>
          <p:cNvPr id="1029" name="Rectangle 5">
            <a:extLst>
              <a:ext uri="{FF2B5EF4-FFF2-40B4-BE49-F238E27FC236}">
                <a16:creationId xmlns:a16="http://schemas.microsoft.com/office/drawing/2014/main" id="{189D804C-7E88-440C-9925-B7541027D73D}"/>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FontTx/>
              <a:buNone/>
              <a:defRPr sz="1400">
                <a:solidFill>
                  <a:schemeClr val="tx1"/>
                </a:solidFill>
                <a:latin typeface="Arial" charset="0"/>
              </a:defRPr>
            </a:lvl1pPr>
          </a:lstStyle>
          <a:p>
            <a:pPr>
              <a:defRPr/>
            </a:pPr>
            <a:endParaRPr lang="cs-CZ"/>
          </a:p>
        </p:txBody>
      </p:sp>
      <p:sp>
        <p:nvSpPr>
          <p:cNvPr id="1030" name="Rectangle 6">
            <a:extLst>
              <a:ext uri="{FF2B5EF4-FFF2-40B4-BE49-F238E27FC236}">
                <a16:creationId xmlns:a16="http://schemas.microsoft.com/office/drawing/2014/main" id="{36B2E73B-352D-4829-8597-230EE9A3DF97}"/>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FontTx/>
              <a:buNone/>
              <a:defRPr sz="1400">
                <a:solidFill>
                  <a:schemeClr val="tx1"/>
                </a:solidFill>
              </a:defRPr>
            </a:lvl1pPr>
          </a:lstStyle>
          <a:p>
            <a:fld id="{C0336536-01B7-40DC-A860-4FEB4086C768}"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0.png"/><Relationship Id="rId3" Type="http://schemas.openxmlformats.org/officeDocument/2006/relationships/audio" Target="../media/media7.m4a"/><Relationship Id="rId7" Type="http://schemas.openxmlformats.org/officeDocument/2006/relationships/notesSlide" Target="../notesSlides/notesSlide10.xml"/><Relationship Id="rId12" Type="http://schemas.openxmlformats.org/officeDocument/2006/relationships/oleObject" Target="../embeddings/oleObject5.bin"/><Relationship Id="rId17" Type="http://schemas.openxmlformats.org/officeDocument/2006/relationships/image" Target="../media/image3.png"/><Relationship Id="rId2" Type="http://schemas.microsoft.com/office/2007/relationships/media" Target="../media/media7.m4a"/><Relationship Id="rId16" Type="http://schemas.openxmlformats.org/officeDocument/2006/relationships/image" Target="../media/image2.png"/><Relationship Id="rId1" Type="http://schemas.openxmlformats.org/officeDocument/2006/relationships/vmlDrawing" Target="../drawings/vmlDrawing3.vml"/><Relationship Id="rId6" Type="http://schemas.openxmlformats.org/officeDocument/2006/relationships/slideLayout" Target="../slideLayouts/slideLayout12.xml"/><Relationship Id="rId11" Type="http://schemas.openxmlformats.org/officeDocument/2006/relationships/image" Target="../media/image9.png"/><Relationship Id="rId5" Type="http://schemas.openxmlformats.org/officeDocument/2006/relationships/audio" Target="../media/media8.m4a"/><Relationship Id="rId15" Type="http://schemas.openxmlformats.org/officeDocument/2006/relationships/image" Target="../media/image11.png"/><Relationship Id="rId10" Type="http://schemas.openxmlformats.org/officeDocument/2006/relationships/oleObject" Target="../embeddings/oleObject4.bin"/><Relationship Id="rId4" Type="http://schemas.microsoft.com/office/2007/relationships/media" Target="../media/media8.m4a"/><Relationship Id="rId9" Type="http://schemas.openxmlformats.org/officeDocument/2006/relationships/image" Target="../media/image8.png"/><Relationship Id="rId14" Type="http://schemas.openxmlformats.org/officeDocument/2006/relationships/oleObject" Target="../embeddings/oleObject6.bin"/></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9.m4a"/><Relationship Id="rId7" Type="http://schemas.openxmlformats.org/officeDocument/2006/relationships/image" Target="../media/image12.png"/><Relationship Id="rId2" Type="http://schemas.microsoft.com/office/2007/relationships/media" Target="../media/media9.m4a"/><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notesSlide" Target="../notesSlides/notesSlide11.xml"/><Relationship Id="rId4" Type="http://schemas.openxmlformats.org/officeDocument/2006/relationships/slideLayout" Target="../slideLayouts/slideLayout13.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3.m4a"/><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audio" Target="../media/media13.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microsoft.com/office/2007/relationships/media" Target="../media/media16.m4a"/><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16.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9.m4a"/><Relationship Id="rId7" Type="http://schemas.openxmlformats.org/officeDocument/2006/relationships/image" Target="../media/image15.wmf"/><Relationship Id="rId2" Type="http://schemas.microsoft.com/office/2007/relationships/media" Target="../media/media19.m4a"/><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notesSlide" Target="../notesSlides/notesSlide17.xml"/><Relationship Id="rId4" Type="http://schemas.openxmlformats.org/officeDocument/2006/relationships/slideLayout" Target="../slideLayouts/slideLayout13.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1.m4a"/><Relationship Id="rId7" Type="http://schemas.openxmlformats.org/officeDocument/2006/relationships/image" Target="../media/image16.wmf"/><Relationship Id="rId2" Type="http://schemas.microsoft.com/office/2007/relationships/media" Target="../media/media21.m4a"/><Relationship Id="rId1" Type="http://schemas.openxmlformats.org/officeDocument/2006/relationships/vmlDrawing" Target="../drawings/vmlDrawing6.vml"/><Relationship Id="rId6" Type="http://schemas.openxmlformats.org/officeDocument/2006/relationships/oleObject" Target="../embeddings/oleObject9.bin"/><Relationship Id="rId5" Type="http://schemas.openxmlformats.org/officeDocument/2006/relationships/notesSlide" Target="../notesSlides/notesSlide18.xml"/><Relationship Id="rId4" Type="http://schemas.openxmlformats.org/officeDocument/2006/relationships/slideLayout" Target="../slideLayouts/slideLayout13.xml"/><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6.m4a"/><Relationship Id="rId7" Type="http://schemas.openxmlformats.org/officeDocument/2006/relationships/image" Target="../media/image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notesSlide" Target="../notesSlides/notesSlide21.xml"/><Relationship Id="rId5" Type="http://schemas.openxmlformats.org/officeDocument/2006/relationships/slideLayout" Target="../slideLayouts/slideLayout2.xml"/><Relationship Id="rId4" Type="http://schemas.openxmlformats.org/officeDocument/2006/relationships/audio" Target="../media/media26.m4a"/></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audio" Target="../media/media27.m4a"/><Relationship Id="rId7" Type="http://schemas.openxmlformats.org/officeDocument/2006/relationships/image" Target="../media/image17.wmf"/><Relationship Id="rId2" Type="http://schemas.microsoft.com/office/2007/relationships/media" Target="../media/media27.m4a"/><Relationship Id="rId1" Type="http://schemas.openxmlformats.org/officeDocument/2006/relationships/vmlDrawing" Target="../drawings/vmlDrawing7.vml"/><Relationship Id="rId6" Type="http://schemas.openxmlformats.org/officeDocument/2006/relationships/oleObject" Target="../embeddings/oleObject10.bin"/><Relationship Id="rId11" Type="http://schemas.openxmlformats.org/officeDocument/2006/relationships/image" Target="../media/image3.png"/><Relationship Id="rId5" Type="http://schemas.openxmlformats.org/officeDocument/2006/relationships/notesSlide" Target="../notesSlides/notesSlide22.xml"/><Relationship Id="rId10" Type="http://schemas.openxmlformats.org/officeDocument/2006/relationships/image" Target="../media/image2.png"/><Relationship Id="rId4" Type="http://schemas.openxmlformats.org/officeDocument/2006/relationships/slideLayout" Target="../slideLayouts/slideLayout12.xml"/><Relationship Id="rId9" Type="http://schemas.openxmlformats.org/officeDocument/2006/relationships/image" Target="../media/image18.wm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9.m4a"/><Relationship Id="rId7" Type="http://schemas.openxmlformats.org/officeDocument/2006/relationships/image" Target="../media/image19.wmf"/><Relationship Id="rId2" Type="http://schemas.microsoft.com/office/2007/relationships/media" Target="../media/media29.m4a"/><Relationship Id="rId1" Type="http://schemas.openxmlformats.org/officeDocument/2006/relationships/vmlDrawing" Target="../drawings/vmlDrawing8.vml"/><Relationship Id="rId6" Type="http://schemas.openxmlformats.org/officeDocument/2006/relationships/oleObject" Target="../embeddings/oleObject12.bin"/><Relationship Id="rId5" Type="http://schemas.openxmlformats.org/officeDocument/2006/relationships/notesSlide" Target="../notesSlides/notesSlide24.xml"/><Relationship Id="rId4" Type="http://schemas.openxmlformats.org/officeDocument/2006/relationships/slideLayout" Target="../slideLayouts/slideLayout13.xml"/><Relationship Id="rId9"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m4a"/><Relationship Id="rId7" Type="http://schemas.openxmlformats.org/officeDocument/2006/relationships/image" Target="../media/image4.png"/><Relationship Id="rId2" Type="http://schemas.microsoft.com/office/2007/relationships/media" Target="../media/media3.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3.xml"/><Relationship Id="rId4" Type="http://schemas.openxmlformats.org/officeDocument/2006/relationships/slideLayout" Target="../slideLayouts/slideLayout12.xml"/><Relationship Id="rId9"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audio" Target="../media/media31.m4a"/><Relationship Id="rId7" Type="http://schemas.openxmlformats.org/officeDocument/2006/relationships/notesSlide" Target="../notesSlides/notesSlide26.xml"/><Relationship Id="rId2" Type="http://schemas.microsoft.com/office/2007/relationships/media" Target="../media/media31.m4a"/><Relationship Id="rId1" Type="http://schemas.openxmlformats.org/officeDocument/2006/relationships/vmlDrawing" Target="../drawings/vmlDrawing9.vml"/><Relationship Id="rId6" Type="http://schemas.openxmlformats.org/officeDocument/2006/relationships/slideLayout" Target="../slideLayouts/slideLayout2.xml"/><Relationship Id="rId11" Type="http://schemas.openxmlformats.org/officeDocument/2006/relationships/image" Target="../media/image3.png"/><Relationship Id="rId5" Type="http://schemas.microsoft.com/office/2007/relationships/media" Target="../media/media32.m4a"/><Relationship Id="rId10" Type="http://schemas.openxmlformats.org/officeDocument/2006/relationships/image" Target="../media/image2.png"/><Relationship Id="rId4" Type="http://schemas.openxmlformats.org/officeDocument/2006/relationships/audio" Target="NULL" TargetMode="External"/><Relationship Id="rId9" Type="http://schemas.openxmlformats.org/officeDocument/2006/relationships/image" Target="../media/image20.wmf"/></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2.jpeg"/></Relationships>
</file>

<file path=ppt/slides/_rels/slide34.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36.m4a"/><Relationship Id="rId7" Type="http://schemas.openxmlformats.org/officeDocument/2006/relationships/image" Target="../media/image2.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notesSlide" Target="../notesSlides/notesSlide29.xml"/><Relationship Id="rId5" Type="http://schemas.openxmlformats.org/officeDocument/2006/relationships/slideLayout" Target="../slideLayouts/slideLayout2.xml"/><Relationship Id="rId4" Type="http://schemas.openxmlformats.org/officeDocument/2006/relationships/audio" Target="../media/media36.m4a"/></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image" Target="../media/image26.jpe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 Id="rId9"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notesSlide" Target="../notesSlides/notesSlide37.xml"/></Relationships>
</file>

<file path=ppt/slides/_rels/slide4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16.xml"/><Relationship Id="rId7" Type="http://schemas.openxmlformats.org/officeDocument/2006/relationships/image" Target="../media/image31.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30.png"/><Relationship Id="rId11" Type="http://schemas.openxmlformats.org/officeDocument/2006/relationships/image" Target="../media/image3.png"/><Relationship Id="rId5" Type="http://schemas.openxmlformats.org/officeDocument/2006/relationships/image" Target="../media/image29.jpeg"/><Relationship Id="rId10" Type="http://schemas.openxmlformats.org/officeDocument/2006/relationships/image" Target="../media/image2.png"/><Relationship Id="rId4" Type="http://schemas.openxmlformats.org/officeDocument/2006/relationships/notesSlide" Target="../notesSlides/notesSlide38.xml"/><Relationship Id="rId9" Type="http://schemas.openxmlformats.org/officeDocument/2006/relationships/image" Target="../media/image33.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notesSlide" Target="../notesSlides/notesSlide40.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41.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4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44.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notesSlide" Target="../notesSlides/notesSlide45.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46.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47.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48.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2.png"/><Relationship Id="rId5" Type="http://schemas.openxmlformats.org/officeDocument/2006/relationships/image" Target="../media/image36.png"/><Relationship Id="rId4" Type="http://schemas.openxmlformats.org/officeDocument/2006/relationships/notesSlide" Target="../notesSlides/notesSlide4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6.m4a"/><Relationship Id="rId7" Type="http://schemas.openxmlformats.org/officeDocument/2006/relationships/image" Target="../media/image7.png"/><Relationship Id="rId2" Type="http://schemas.openxmlformats.org/officeDocument/2006/relationships/audio" Target="NULL" TargetMode="Externa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9.xml"/><Relationship Id="rId4" Type="http://schemas.openxmlformats.org/officeDocument/2006/relationships/slideLayout" Target="../slideLayouts/slideLayout13.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Zástupný symbol pro číslo snímku 5">
            <a:extLst>
              <a:ext uri="{FF2B5EF4-FFF2-40B4-BE49-F238E27FC236}">
                <a16:creationId xmlns:a16="http://schemas.microsoft.com/office/drawing/2014/main" id="{CB22A73F-109C-4497-9BDE-11019FAAF5F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7EEC5D23-06BC-42D5-B9B5-FE9C24DA8580}" type="slidenum">
              <a:rPr lang="cs-CZ" altLang="cs-CZ" sz="1400">
                <a:solidFill>
                  <a:schemeClr val="tx1"/>
                </a:solidFill>
              </a:rPr>
              <a:pPr eaLnBrk="1" hangingPunct="1"/>
              <a:t>1</a:t>
            </a:fld>
            <a:endParaRPr lang="cs-CZ" altLang="cs-CZ" sz="1400">
              <a:solidFill>
                <a:schemeClr val="tx1"/>
              </a:solidFill>
            </a:endParaRPr>
          </a:p>
        </p:txBody>
      </p:sp>
      <p:sp>
        <p:nvSpPr>
          <p:cNvPr id="11267" name="Rectangle 2">
            <a:extLst>
              <a:ext uri="{FF2B5EF4-FFF2-40B4-BE49-F238E27FC236}">
                <a16:creationId xmlns:a16="http://schemas.microsoft.com/office/drawing/2014/main" id="{D4585AEC-4B11-4BD0-B9A8-F441BA752E4D}"/>
              </a:ext>
            </a:extLst>
          </p:cNvPr>
          <p:cNvSpPr>
            <a:spLocks noGrp="1" noChangeArrowheads="1"/>
          </p:cNvSpPr>
          <p:nvPr>
            <p:ph type="ctrTitle"/>
          </p:nvPr>
        </p:nvSpPr>
        <p:spPr>
          <a:xfrm>
            <a:off x="755650" y="692150"/>
            <a:ext cx="7772400" cy="2187575"/>
          </a:xfrm>
        </p:spPr>
        <p:txBody>
          <a:bodyPr/>
          <a:lstStyle/>
          <a:p>
            <a:pPr eaLnBrk="1" hangingPunct="1"/>
            <a:r>
              <a:rPr lang="cs-CZ" altLang="cs-CZ" sz="3600" dirty="0">
                <a:solidFill>
                  <a:srgbClr val="FFFFCC"/>
                </a:solidFill>
              </a:rPr>
              <a:t>Biofyzikální ústav</a:t>
            </a:r>
            <a:br>
              <a:rPr lang="cs-CZ" altLang="cs-CZ" sz="3600" dirty="0">
                <a:solidFill>
                  <a:srgbClr val="FFFFCC"/>
                </a:solidFill>
              </a:rPr>
            </a:br>
            <a:r>
              <a:rPr lang="cs-CZ" altLang="cs-CZ" sz="3600" dirty="0">
                <a:solidFill>
                  <a:srgbClr val="FFFFCC"/>
                </a:solidFill>
              </a:rPr>
              <a:t>Lékařské fakulty </a:t>
            </a:r>
            <a:br>
              <a:rPr lang="cs-CZ" altLang="cs-CZ" sz="3600" dirty="0">
                <a:solidFill>
                  <a:srgbClr val="FFFFCC"/>
                </a:solidFill>
              </a:rPr>
            </a:br>
            <a:r>
              <a:rPr lang="cs-CZ" altLang="cs-CZ" sz="3600" dirty="0">
                <a:solidFill>
                  <a:srgbClr val="FFFFCC"/>
                </a:solidFill>
              </a:rPr>
              <a:t>Masarykovy university, Brno</a:t>
            </a:r>
          </a:p>
        </p:txBody>
      </p:sp>
      <p:sp>
        <p:nvSpPr>
          <p:cNvPr id="11268" name="Rectangle 3">
            <a:extLst>
              <a:ext uri="{FF2B5EF4-FFF2-40B4-BE49-F238E27FC236}">
                <a16:creationId xmlns:a16="http://schemas.microsoft.com/office/drawing/2014/main" id="{E959C840-04BE-48CB-8434-FA296079BAF2}"/>
              </a:ext>
            </a:extLst>
          </p:cNvPr>
          <p:cNvSpPr>
            <a:spLocks noGrp="1" noChangeArrowheads="1"/>
          </p:cNvSpPr>
          <p:nvPr>
            <p:ph type="subTitle" idx="1"/>
          </p:nvPr>
        </p:nvSpPr>
        <p:spPr>
          <a:xfrm>
            <a:off x="1403350" y="5229225"/>
            <a:ext cx="6400800" cy="792163"/>
          </a:xfrm>
        </p:spPr>
        <p:txBody>
          <a:bodyPr/>
          <a:lstStyle/>
          <a:p>
            <a:pPr eaLnBrk="1" hangingPunct="1">
              <a:lnSpc>
                <a:spcPct val="80000"/>
              </a:lnSpc>
            </a:pPr>
            <a:r>
              <a:rPr lang="cs-CZ" altLang="cs-CZ" sz="3600" b="1" dirty="0">
                <a:solidFill>
                  <a:srgbClr val="CCFFFF"/>
                </a:solidFill>
              </a:rPr>
              <a:t>Detekce a dozimetrie ionizujícího záření pro RA</a:t>
            </a:r>
          </a:p>
        </p:txBody>
      </p:sp>
      <p:pic>
        <p:nvPicPr>
          <p:cNvPr id="11269" name="Picture 17" descr="radiationlogo">
            <a:extLst>
              <a:ext uri="{FF2B5EF4-FFF2-40B4-BE49-F238E27FC236}">
                <a16:creationId xmlns:a16="http://schemas.microsoft.com/office/drawing/2014/main" id="{3839A2CB-9EC1-4964-91CD-4139F21490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938" y="2854325"/>
            <a:ext cx="2178050"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ek 2" descr="Obsah obrázku vsedě&#10;&#10;Popis byl vytvořen automaticky">
            <a:extLst>
              <a:ext uri="{FF2B5EF4-FFF2-40B4-BE49-F238E27FC236}">
                <a16:creationId xmlns:a16="http://schemas.microsoft.com/office/drawing/2014/main" id="{54CB6646-BC3B-4ACF-AD59-828EC74532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8384" y="175053"/>
            <a:ext cx="934358" cy="902791"/>
          </a:xfrm>
          <a:prstGeom prst="rect">
            <a:avLst/>
          </a:prstGeom>
        </p:spPr>
      </p:pic>
      <p:pic>
        <p:nvPicPr>
          <p:cNvPr id="4" name="Nahraný zvuk">
            <a:hlinkClick r:id="" action="ppaction://media"/>
            <a:extLst>
              <a:ext uri="{FF2B5EF4-FFF2-40B4-BE49-F238E27FC236}">
                <a16:creationId xmlns:a16="http://schemas.microsoft.com/office/drawing/2014/main" id="{5FE42B2F-E05E-4F1B-8B86-221706A8E2F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38996" y="377032"/>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Zástupný symbol pro číslo snímku 7">
            <a:extLst>
              <a:ext uri="{FF2B5EF4-FFF2-40B4-BE49-F238E27FC236}">
                <a16:creationId xmlns:a16="http://schemas.microsoft.com/office/drawing/2014/main" id="{B2A5DDE8-691E-476F-A14D-3A8AC93E080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1BE9D13E-8330-455D-991F-BDA6F0A440D7}" type="slidenum">
              <a:rPr lang="cs-CZ" altLang="cs-CZ" sz="1400">
                <a:solidFill>
                  <a:schemeClr val="tx1"/>
                </a:solidFill>
              </a:rPr>
              <a:pPr eaLnBrk="1" hangingPunct="1"/>
              <a:t>10</a:t>
            </a:fld>
            <a:endParaRPr lang="cs-CZ" altLang="cs-CZ" sz="1400">
              <a:solidFill>
                <a:schemeClr val="tx1"/>
              </a:solidFill>
            </a:endParaRPr>
          </a:p>
        </p:txBody>
      </p:sp>
      <p:graphicFrame>
        <p:nvGraphicFramePr>
          <p:cNvPr id="3074" name="Object 23">
            <a:extLst>
              <a:ext uri="{FF2B5EF4-FFF2-40B4-BE49-F238E27FC236}">
                <a16:creationId xmlns:a16="http://schemas.microsoft.com/office/drawing/2014/main" id="{2B9B0D3D-ED74-47A6-B19E-32F5609CE470}"/>
              </a:ext>
            </a:extLst>
          </p:cNvPr>
          <p:cNvGraphicFramePr>
            <a:graphicFrameLocks noChangeAspect="1"/>
          </p:cNvGraphicFramePr>
          <p:nvPr/>
        </p:nvGraphicFramePr>
        <p:xfrm>
          <a:off x="4356100" y="1989138"/>
          <a:ext cx="304800" cy="431800"/>
        </p:xfrm>
        <a:graphic>
          <a:graphicData uri="http://schemas.openxmlformats.org/presentationml/2006/ole">
            <mc:AlternateContent xmlns:mc="http://schemas.openxmlformats.org/markup-compatibility/2006">
              <mc:Choice xmlns:v="urn:schemas-microsoft-com:vml" Requires="v">
                <p:oleObj spid="_x0000_s3171" name="Fotografie" r:id="rId8" imgW="161990" imgH="228571" progId="MSPhotoEd.3">
                  <p:embed/>
                </p:oleObj>
              </mc:Choice>
              <mc:Fallback>
                <p:oleObj name="Fotografie" r:id="rId8" imgW="161990" imgH="228571" progId="MSPhotoEd.3">
                  <p:embed/>
                  <p:pic>
                    <p:nvPicPr>
                      <p:cNvPr id="0" name="Object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56100" y="1989138"/>
                        <a:ext cx="3048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9" name="Rectangle 2">
            <a:extLst>
              <a:ext uri="{FF2B5EF4-FFF2-40B4-BE49-F238E27FC236}">
                <a16:creationId xmlns:a16="http://schemas.microsoft.com/office/drawing/2014/main" id="{EE57634E-C4E6-4739-906A-300F4C0AF593}"/>
              </a:ext>
            </a:extLst>
          </p:cNvPr>
          <p:cNvSpPr>
            <a:spLocks noGrp="1" noChangeArrowheads="1"/>
          </p:cNvSpPr>
          <p:nvPr>
            <p:ph type="title"/>
          </p:nvPr>
        </p:nvSpPr>
        <p:spPr/>
        <p:txBody>
          <a:bodyPr/>
          <a:lstStyle/>
          <a:p>
            <a:pPr eaLnBrk="1" hangingPunct="1"/>
            <a:r>
              <a:rPr lang="cs-CZ" altLang="cs-CZ" sz="4000">
                <a:solidFill>
                  <a:srgbClr val="CCFFFF"/>
                </a:solidFill>
              </a:rPr>
              <a:t>Druhy radioaktivního rozpadu (přeměny)</a:t>
            </a:r>
          </a:p>
        </p:txBody>
      </p:sp>
      <p:sp>
        <p:nvSpPr>
          <p:cNvPr id="3080" name="Rectangle 3">
            <a:extLst>
              <a:ext uri="{FF2B5EF4-FFF2-40B4-BE49-F238E27FC236}">
                <a16:creationId xmlns:a16="http://schemas.microsoft.com/office/drawing/2014/main" id="{57ED8A95-DDBF-464E-8844-D9747C834001}"/>
              </a:ext>
            </a:extLst>
          </p:cNvPr>
          <p:cNvSpPr>
            <a:spLocks noGrp="1" noChangeArrowheads="1"/>
          </p:cNvSpPr>
          <p:nvPr>
            <p:ph type="body" sz="half" idx="1"/>
          </p:nvPr>
        </p:nvSpPr>
        <p:spPr>
          <a:xfrm>
            <a:off x="755650" y="5445125"/>
            <a:ext cx="4038600" cy="965200"/>
          </a:xfrm>
        </p:spPr>
        <p:txBody>
          <a:bodyPr/>
          <a:lstStyle/>
          <a:p>
            <a:pPr eaLnBrk="1" hangingPunct="1">
              <a:buFontTx/>
              <a:buNone/>
            </a:pPr>
            <a:r>
              <a:rPr lang="cs-CZ" altLang="cs-CZ" sz="2400">
                <a:solidFill>
                  <a:srgbClr val="FFFFCC"/>
                </a:solidFill>
              </a:rPr>
              <a:t>    Rozpad </a:t>
            </a:r>
            <a:r>
              <a:rPr lang="cs-CZ" altLang="cs-CZ" sz="2400">
                <a:solidFill>
                  <a:srgbClr val="FFFFCC"/>
                </a:solidFill>
                <a:latin typeface="Symbol" panose="05050102010706020507" pitchFamily="18" charset="2"/>
              </a:rPr>
              <a:t>b</a:t>
            </a:r>
            <a:r>
              <a:rPr lang="cs-CZ" altLang="cs-CZ" sz="2400">
                <a:solidFill>
                  <a:srgbClr val="FFFFCC"/>
                </a:solidFill>
              </a:rPr>
              <a:t> (beta), vyzáření elektronu nebo pozitronu</a:t>
            </a:r>
          </a:p>
        </p:txBody>
      </p:sp>
      <p:graphicFrame>
        <p:nvGraphicFramePr>
          <p:cNvPr id="3075" name="Object 12">
            <a:extLst>
              <a:ext uri="{FF2B5EF4-FFF2-40B4-BE49-F238E27FC236}">
                <a16:creationId xmlns:a16="http://schemas.microsoft.com/office/drawing/2014/main" id="{B9083E67-2FB0-42FC-BE36-DDF8B7695812}"/>
              </a:ext>
            </a:extLst>
          </p:cNvPr>
          <p:cNvGraphicFramePr>
            <a:graphicFrameLocks noChangeAspect="1"/>
          </p:cNvGraphicFramePr>
          <p:nvPr/>
        </p:nvGraphicFramePr>
        <p:xfrm>
          <a:off x="5003800" y="2492375"/>
          <a:ext cx="3168650" cy="458788"/>
        </p:xfrm>
        <a:graphic>
          <a:graphicData uri="http://schemas.openxmlformats.org/presentationml/2006/ole">
            <mc:AlternateContent xmlns:mc="http://schemas.openxmlformats.org/markup-compatibility/2006">
              <mc:Choice xmlns:v="urn:schemas-microsoft-com:vml" Requires="v">
                <p:oleObj spid="_x0000_s3172" name="Rastrový obrázek" r:id="rId10" imgW="2104762" imgH="304923" progId="Paint.Picture">
                  <p:embed/>
                </p:oleObj>
              </mc:Choice>
              <mc:Fallback>
                <p:oleObj name="Rastrový obrázek" r:id="rId10" imgW="2104762" imgH="304923" progId="Paint.Picture">
                  <p:embed/>
                  <p:pic>
                    <p:nvPicPr>
                      <p:cNvPr id="0" name="Object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03800" y="2492375"/>
                        <a:ext cx="316865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81" name="Text Box 14">
            <a:extLst>
              <a:ext uri="{FF2B5EF4-FFF2-40B4-BE49-F238E27FC236}">
                <a16:creationId xmlns:a16="http://schemas.microsoft.com/office/drawing/2014/main" id="{DF9DD35D-D860-40F5-B94B-36281C8B9A78}"/>
              </a:ext>
            </a:extLst>
          </p:cNvPr>
          <p:cNvSpPr txBox="1">
            <a:spLocks noChangeArrowheads="1"/>
          </p:cNvSpPr>
          <p:nvPr/>
        </p:nvSpPr>
        <p:spPr bwMode="auto">
          <a:xfrm>
            <a:off x="4932363" y="5805488"/>
            <a:ext cx="2808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spcBef>
                <a:spcPct val="50000"/>
              </a:spcBef>
              <a:buFontTx/>
              <a:buNone/>
            </a:pPr>
            <a:r>
              <a:rPr lang="cs-CZ" altLang="cs-CZ" sz="2400"/>
              <a:t>K - záchyt</a:t>
            </a:r>
          </a:p>
        </p:txBody>
      </p:sp>
      <p:graphicFrame>
        <p:nvGraphicFramePr>
          <p:cNvPr id="3076" name="Object 15">
            <a:extLst>
              <a:ext uri="{FF2B5EF4-FFF2-40B4-BE49-F238E27FC236}">
                <a16:creationId xmlns:a16="http://schemas.microsoft.com/office/drawing/2014/main" id="{6D3427DD-943F-4AC1-A624-7BAE53F32914}"/>
              </a:ext>
            </a:extLst>
          </p:cNvPr>
          <p:cNvGraphicFramePr>
            <a:graphicFrameLocks noGrp="1" noChangeAspect="1"/>
          </p:cNvGraphicFramePr>
          <p:nvPr>
            <p:ph sz="quarter" idx="2"/>
          </p:nvPr>
        </p:nvGraphicFramePr>
        <p:xfrm>
          <a:off x="755650" y="2492375"/>
          <a:ext cx="3959225" cy="2657475"/>
        </p:xfrm>
        <a:graphic>
          <a:graphicData uri="http://schemas.openxmlformats.org/presentationml/2006/ole">
            <mc:AlternateContent xmlns:mc="http://schemas.openxmlformats.org/markup-compatibility/2006">
              <mc:Choice xmlns:v="urn:schemas-microsoft-com:vml" Requires="v">
                <p:oleObj spid="_x0000_s3173" name="Rastrový obrázek" r:id="rId12" imgW="3476190" imgH="2333333" progId="Paint.Picture">
                  <p:embed/>
                </p:oleObj>
              </mc:Choice>
              <mc:Fallback>
                <p:oleObj name="Rastrový obrázek" r:id="rId12" imgW="3476190" imgH="2333333" progId="Paint.Picture">
                  <p:embed/>
                  <p:pic>
                    <p:nvPicPr>
                      <p:cNvPr id="0" name="Object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5650" y="2492375"/>
                        <a:ext cx="3959225" cy="2657475"/>
                      </a:xfrm>
                      <a:prstGeom prst="rect">
                        <a:avLst/>
                      </a:prstGeom>
                    </p:spPr>
                  </p:pic>
                </p:oleObj>
              </mc:Fallback>
            </mc:AlternateContent>
          </a:graphicData>
        </a:graphic>
      </p:graphicFrame>
      <p:graphicFrame>
        <p:nvGraphicFramePr>
          <p:cNvPr id="3077" name="Object 16">
            <a:extLst>
              <a:ext uri="{FF2B5EF4-FFF2-40B4-BE49-F238E27FC236}">
                <a16:creationId xmlns:a16="http://schemas.microsoft.com/office/drawing/2014/main" id="{62C79246-77C5-4C03-942F-D96BDAD90BAC}"/>
              </a:ext>
            </a:extLst>
          </p:cNvPr>
          <p:cNvGraphicFramePr>
            <a:graphicFrameLocks noGrp="1" noChangeAspect="1"/>
          </p:cNvGraphicFramePr>
          <p:nvPr>
            <p:ph sz="quarter" idx="3"/>
          </p:nvPr>
        </p:nvGraphicFramePr>
        <p:xfrm>
          <a:off x="5003800" y="2997200"/>
          <a:ext cx="3671888" cy="2803525"/>
        </p:xfrm>
        <a:graphic>
          <a:graphicData uri="http://schemas.openxmlformats.org/presentationml/2006/ole">
            <mc:AlternateContent xmlns:mc="http://schemas.openxmlformats.org/markup-compatibility/2006">
              <mc:Choice xmlns:v="urn:schemas-microsoft-com:vml" Requires="v">
                <p:oleObj spid="_x0000_s3174" name="Rastrový obrázek" r:id="rId14" imgW="2895238" imgH="2209524" progId="Paint.Picture">
                  <p:embed/>
                </p:oleObj>
              </mc:Choice>
              <mc:Fallback>
                <p:oleObj name="Rastrový obrázek" r:id="rId14" imgW="2895238" imgH="2209524" progId="Paint.Picture">
                  <p:embed/>
                  <p:pic>
                    <p:nvPicPr>
                      <p:cNvPr id="0" name="Object 1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03800" y="2997200"/>
                        <a:ext cx="3671888" cy="2803525"/>
                      </a:xfrm>
                      <a:prstGeom prst="rect">
                        <a:avLst/>
                      </a:prstGeom>
                    </p:spPr>
                  </p:pic>
                </p:oleObj>
              </mc:Fallback>
            </mc:AlternateContent>
          </a:graphicData>
        </a:graphic>
      </p:graphicFrame>
      <p:sp>
        <p:nvSpPr>
          <p:cNvPr id="3082" name="Text Box 17">
            <a:extLst>
              <a:ext uri="{FF2B5EF4-FFF2-40B4-BE49-F238E27FC236}">
                <a16:creationId xmlns:a16="http://schemas.microsoft.com/office/drawing/2014/main" id="{0BC556D5-9DBA-4209-81AE-AAE916B4C014}"/>
              </a:ext>
            </a:extLst>
          </p:cNvPr>
          <p:cNvSpPr txBox="1">
            <a:spLocks noChangeArrowheads="1"/>
          </p:cNvSpPr>
          <p:nvPr/>
        </p:nvSpPr>
        <p:spPr bwMode="auto">
          <a:xfrm>
            <a:off x="395288" y="1700213"/>
            <a:ext cx="83534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spcBef>
                <a:spcPct val="50000"/>
              </a:spcBef>
              <a:buFontTx/>
              <a:buNone/>
            </a:pPr>
            <a:r>
              <a:rPr lang="cs-CZ" altLang="cs-CZ">
                <a:latin typeface="Symbol" panose="05050102010706020507" pitchFamily="18" charset="2"/>
              </a:rPr>
              <a:t>b</a:t>
            </a:r>
            <a:r>
              <a:rPr lang="cs-CZ" altLang="cs-CZ"/>
              <a:t> rozpad je izobarická transmutace, při které vznikají vedle </a:t>
            </a:r>
            <a:r>
              <a:rPr lang="cs-CZ" altLang="cs-CZ">
                <a:latin typeface="Symbol" panose="05050102010706020507" pitchFamily="18" charset="2"/>
              </a:rPr>
              <a:t>b</a:t>
            </a:r>
            <a:r>
              <a:rPr lang="cs-CZ" altLang="cs-CZ"/>
              <a:t> částic i neutrina (elektronové antineutrino      a elektronové neutrino </a:t>
            </a:r>
            <a:r>
              <a:rPr lang="cs-CZ" altLang="cs-CZ">
                <a:latin typeface="Symbol" panose="05050102010706020507" pitchFamily="18" charset="2"/>
              </a:rPr>
              <a:t>n</a:t>
            </a:r>
            <a:r>
              <a:rPr lang="cs-CZ" altLang="cs-CZ" baseline="-25000"/>
              <a:t>e</a:t>
            </a:r>
            <a:r>
              <a:rPr lang="cs-CZ" altLang="cs-CZ"/>
              <a:t>)</a:t>
            </a:r>
          </a:p>
        </p:txBody>
      </p:sp>
      <p:pic>
        <p:nvPicPr>
          <p:cNvPr id="11" name="Obrázek 10" descr="Obsah obrázku vsedě&#10;&#10;Popis byl vytvořen automaticky">
            <a:extLst>
              <a:ext uri="{FF2B5EF4-FFF2-40B4-BE49-F238E27FC236}">
                <a16:creationId xmlns:a16="http://schemas.microsoft.com/office/drawing/2014/main" id="{AE5A999E-F104-4E7C-B899-15FE23E5567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172450" y="219479"/>
            <a:ext cx="934358" cy="902791"/>
          </a:xfrm>
          <a:prstGeom prst="rect">
            <a:avLst/>
          </a:prstGeom>
        </p:spPr>
      </p:pic>
      <p:pic>
        <p:nvPicPr>
          <p:cNvPr id="2" name="Nahraný zvuk">
            <a:hlinkClick r:id="" action="ppaction://media"/>
            <a:extLst>
              <a:ext uri="{FF2B5EF4-FFF2-40B4-BE49-F238E27FC236}">
                <a16:creationId xmlns:a16="http://schemas.microsoft.com/office/drawing/2014/main" id="{6935C0D8-F391-44BE-8D7E-E2341F8051C1}"/>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490404" y="442815"/>
            <a:ext cx="406400" cy="406400"/>
          </a:xfrm>
          <a:prstGeom prst="rect">
            <a:avLst/>
          </a:prstGeom>
        </p:spPr>
      </p:pic>
      <p:pic>
        <p:nvPicPr>
          <p:cNvPr id="4" name="Nahraný zvuk">
            <a:hlinkClick r:id="" action="ppaction://media"/>
            <a:extLst>
              <a:ext uri="{FF2B5EF4-FFF2-40B4-BE49-F238E27FC236}">
                <a16:creationId xmlns:a16="http://schemas.microsoft.com/office/drawing/2014/main" id="{66FAFA47-B135-4222-BF5E-40A1C22F06E6}"/>
              </a:ext>
            </a:extLst>
          </p:cNvPr>
          <p:cNvPicPr>
            <a:picLocks noChangeAspect="1"/>
          </p:cNvPicPr>
          <p:nvPr>
            <a:audioFile r:link="rId5"/>
            <p:extLst>
              <p:ext uri="{DAA4B4D4-6D71-4841-9C94-3DE7FCFB9230}">
                <p14:media xmlns:p14="http://schemas.microsoft.com/office/powerpoint/2010/main" r:embed="rId4"/>
              </p:ext>
            </p:extLst>
          </p:nvPr>
        </p:nvPicPr>
        <p:blipFill>
          <a:blip r:embed="rId17"/>
          <a:stretch>
            <a:fillRect/>
          </a:stretch>
        </p:blipFill>
        <p:spPr>
          <a:xfrm>
            <a:off x="8104552" y="4559207"/>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18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70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Zástupný symbol pro číslo snímku 6">
            <a:extLst>
              <a:ext uri="{FF2B5EF4-FFF2-40B4-BE49-F238E27FC236}">
                <a16:creationId xmlns:a16="http://schemas.microsoft.com/office/drawing/2014/main" id="{C6118E59-8912-4955-B519-8AE37C00651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AD6BE01B-FCBF-46A8-963A-641CA79BF3DF}" type="slidenum">
              <a:rPr lang="cs-CZ" altLang="cs-CZ" sz="1400">
                <a:solidFill>
                  <a:schemeClr val="tx1"/>
                </a:solidFill>
              </a:rPr>
              <a:pPr eaLnBrk="1" hangingPunct="1"/>
              <a:t>11</a:t>
            </a:fld>
            <a:endParaRPr lang="cs-CZ" altLang="cs-CZ" sz="1400">
              <a:solidFill>
                <a:schemeClr val="tx1"/>
              </a:solidFill>
            </a:endParaRPr>
          </a:p>
        </p:txBody>
      </p:sp>
      <p:sp>
        <p:nvSpPr>
          <p:cNvPr id="4100" name="Rectangle 2">
            <a:extLst>
              <a:ext uri="{FF2B5EF4-FFF2-40B4-BE49-F238E27FC236}">
                <a16:creationId xmlns:a16="http://schemas.microsoft.com/office/drawing/2014/main" id="{2134B59B-9E5F-4409-8388-5F2AFC90E9D1}"/>
              </a:ext>
            </a:extLst>
          </p:cNvPr>
          <p:cNvSpPr>
            <a:spLocks noGrp="1" noChangeArrowheads="1"/>
          </p:cNvSpPr>
          <p:nvPr>
            <p:ph type="title"/>
          </p:nvPr>
        </p:nvSpPr>
        <p:spPr/>
        <p:txBody>
          <a:bodyPr/>
          <a:lstStyle/>
          <a:p>
            <a:pPr eaLnBrk="1" hangingPunct="1"/>
            <a:r>
              <a:rPr lang="cs-CZ" altLang="cs-CZ" sz="4000">
                <a:solidFill>
                  <a:srgbClr val="CCFFFF"/>
                </a:solidFill>
              </a:rPr>
              <a:t>Druhy radioaktivního rozpadu (přeměny)</a:t>
            </a:r>
          </a:p>
        </p:txBody>
      </p:sp>
      <p:sp>
        <p:nvSpPr>
          <p:cNvPr id="4101" name="Rectangle 3">
            <a:extLst>
              <a:ext uri="{FF2B5EF4-FFF2-40B4-BE49-F238E27FC236}">
                <a16:creationId xmlns:a16="http://schemas.microsoft.com/office/drawing/2014/main" id="{3AEA15C0-275C-4DBD-8BA0-86767E158D9A}"/>
              </a:ext>
            </a:extLst>
          </p:cNvPr>
          <p:cNvSpPr>
            <a:spLocks noGrp="1" noChangeArrowheads="1"/>
          </p:cNvSpPr>
          <p:nvPr>
            <p:ph type="body" sz="half" idx="1"/>
          </p:nvPr>
        </p:nvSpPr>
        <p:spPr/>
        <p:txBody>
          <a:bodyPr/>
          <a:lstStyle/>
          <a:p>
            <a:pPr eaLnBrk="1" hangingPunct="1"/>
            <a:r>
              <a:rPr lang="cs-CZ" altLang="cs-CZ" sz="2800">
                <a:solidFill>
                  <a:srgbClr val="FFFFCC"/>
                </a:solidFill>
              </a:rPr>
              <a:t>Rozpad </a:t>
            </a:r>
            <a:r>
              <a:rPr lang="cs-CZ" altLang="cs-CZ" sz="2800">
                <a:solidFill>
                  <a:srgbClr val="FFFFCC"/>
                </a:solidFill>
                <a:latin typeface="Symbol" panose="05050102010706020507" pitchFamily="18" charset="2"/>
              </a:rPr>
              <a:t>g</a:t>
            </a:r>
            <a:r>
              <a:rPr lang="cs-CZ" altLang="cs-CZ" sz="2800">
                <a:solidFill>
                  <a:srgbClr val="FFFFCC"/>
                </a:solidFill>
              </a:rPr>
              <a:t> (gama)</a:t>
            </a:r>
          </a:p>
        </p:txBody>
      </p:sp>
      <p:sp>
        <p:nvSpPr>
          <p:cNvPr id="4102" name="Text Box 7">
            <a:extLst>
              <a:ext uri="{FF2B5EF4-FFF2-40B4-BE49-F238E27FC236}">
                <a16:creationId xmlns:a16="http://schemas.microsoft.com/office/drawing/2014/main" id="{C9F86695-4C7E-4B1F-9E63-52C5D14FCF13}"/>
              </a:ext>
            </a:extLst>
          </p:cNvPr>
          <p:cNvSpPr txBox="1">
            <a:spLocks noChangeArrowheads="1"/>
          </p:cNvSpPr>
          <p:nvPr/>
        </p:nvSpPr>
        <p:spPr bwMode="auto">
          <a:xfrm>
            <a:off x="2051050" y="5300663"/>
            <a:ext cx="57610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spcBef>
                <a:spcPct val="50000"/>
              </a:spcBef>
              <a:buFontTx/>
              <a:buNone/>
            </a:pPr>
            <a:r>
              <a:rPr lang="cs-CZ" altLang="cs-CZ"/>
              <a:t>Přeměna dysprosia v metastabilním stavu</a:t>
            </a:r>
          </a:p>
        </p:txBody>
      </p:sp>
      <p:graphicFrame>
        <p:nvGraphicFramePr>
          <p:cNvPr id="4098" name="Object 8">
            <a:extLst>
              <a:ext uri="{FF2B5EF4-FFF2-40B4-BE49-F238E27FC236}">
                <a16:creationId xmlns:a16="http://schemas.microsoft.com/office/drawing/2014/main" id="{3111A1CA-43B9-4031-BE60-AAC7EF052E38}"/>
              </a:ext>
            </a:extLst>
          </p:cNvPr>
          <p:cNvGraphicFramePr>
            <a:graphicFrameLocks noGrp="1" noChangeAspect="1"/>
          </p:cNvGraphicFramePr>
          <p:nvPr>
            <p:ph sz="half" idx="2"/>
          </p:nvPr>
        </p:nvGraphicFramePr>
        <p:xfrm>
          <a:off x="2051050" y="2781300"/>
          <a:ext cx="5041900" cy="1763713"/>
        </p:xfrm>
        <a:graphic>
          <a:graphicData uri="http://schemas.openxmlformats.org/presentationml/2006/ole">
            <mc:AlternateContent xmlns:mc="http://schemas.openxmlformats.org/markup-compatibility/2006">
              <mc:Choice xmlns:v="urn:schemas-microsoft-com:vml" Requires="v">
                <p:oleObj spid="_x0000_s4125" name="Rastrový obrázek" r:id="rId6" imgW="3866667" imgH="1352381" progId="Paint.Picture">
                  <p:embed/>
                </p:oleObj>
              </mc:Choice>
              <mc:Fallback>
                <p:oleObj name="Rastrový obrázek" r:id="rId6" imgW="3866667" imgH="1352381" progId="Paint.Picture">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1050" y="2781300"/>
                        <a:ext cx="5041900" cy="1763713"/>
                      </a:xfrm>
                      <a:prstGeom prst="rect">
                        <a:avLst/>
                      </a:prstGeom>
                    </p:spPr>
                  </p:pic>
                </p:oleObj>
              </mc:Fallback>
            </mc:AlternateContent>
          </a:graphicData>
        </a:graphic>
      </p:graphicFrame>
      <p:pic>
        <p:nvPicPr>
          <p:cNvPr id="7" name="Obrázek 6" descr="Obsah obrázku vsedě&#10;&#10;Popis byl vytvořen automaticky">
            <a:extLst>
              <a:ext uri="{FF2B5EF4-FFF2-40B4-BE49-F238E27FC236}">
                <a16:creationId xmlns:a16="http://schemas.microsoft.com/office/drawing/2014/main" id="{168B15BC-EB85-4A89-A77E-7EED460882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28384" y="175053"/>
            <a:ext cx="934358" cy="902791"/>
          </a:xfrm>
          <a:prstGeom prst="rect">
            <a:avLst/>
          </a:prstGeom>
        </p:spPr>
      </p:pic>
      <p:pic>
        <p:nvPicPr>
          <p:cNvPr id="2" name="Nahraný zvuk">
            <a:hlinkClick r:id="" action="ppaction://media"/>
            <a:extLst>
              <a:ext uri="{FF2B5EF4-FFF2-40B4-BE49-F238E27FC236}">
                <a16:creationId xmlns:a16="http://schemas.microsoft.com/office/drawing/2014/main" id="{C9EA01D1-1E50-4E35-BAF2-2971407EBF24}"/>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292363" y="423248"/>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Zástupný symbol pro číslo snímku 6">
            <a:extLst>
              <a:ext uri="{FF2B5EF4-FFF2-40B4-BE49-F238E27FC236}">
                <a16:creationId xmlns:a16="http://schemas.microsoft.com/office/drawing/2014/main" id="{A66B7772-843F-4429-A25D-EC63AB36C7B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AEA3D3D0-B603-4760-903A-89F89A9AC436}" type="slidenum">
              <a:rPr lang="cs-CZ" altLang="cs-CZ" sz="1400">
                <a:solidFill>
                  <a:schemeClr val="tx1"/>
                </a:solidFill>
              </a:rPr>
              <a:pPr eaLnBrk="1" hangingPunct="1"/>
              <a:t>12</a:t>
            </a:fld>
            <a:endParaRPr lang="cs-CZ" altLang="cs-CZ" sz="1400">
              <a:solidFill>
                <a:schemeClr val="tx1"/>
              </a:solidFill>
            </a:endParaRPr>
          </a:p>
        </p:txBody>
      </p:sp>
      <p:sp>
        <p:nvSpPr>
          <p:cNvPr id="18435" name="Rectangle 2">
            <a:extLst>
              <a:ext uri="{FF2B5EF4-FFF2-40B4-BE49-F238E27FC236}">
                <a16:creationId xmlns:a16="http://schemas.microsoft.com/office/drawing/2014/main" id="{413A6818-98F3-4BC7-A0BD-24033E447A4B}"/>
              </a:ext>
            </a:extLst>
          </p:cNvPr>
          <p:cNvSpPr>
            <a:spLocks noGrp="1" noChangeArrowheads="1"/>
          </p:cNvSpPr>
          <p:nvPr>
            <p:ph type="title"/>
          </p:nvPr>
        </p:nvSpPr>
        <p:spPr/>
        <p:txBody>
          <a:bodyPr/>
          <a:lstStyle/>
          <a:p>
            <a:pPr eaLnBrk="1" hangingPunct="1"/>
            <a:r>
              <a:rPr lang="cs-CZ" altLang="cs-CZ" sz="4000">
                <a:solidFill>
                  <a:srgbClr val="CCFFFF"/>
                </a:solidFill>
              </a:rPr>
              <a:t>Druhy radioaktivního rozpadu (přeměny)</a:t>
            </a:r>
          </a:p>
        </p:txBody>
      </p:sp>
      <p:sp>
        <p:nvSpPr>
          <p:cNvPr id="18436" name="Rectangle 3">
            <a:extLst>
              <a:ext uri="{FF2B5EF4-FFF2-40B4-BE49-F238E27FC236}">
                <a16:creationId xmlns:a16="http://schemas.microsoft.com/office/drawing/2014/main" id="{30F6DC65-2886-4E6F-AF7F-DF5C7F712B65}"/>
              </a:ext>
            </a:extLst>
          </p:cNvPr>
          <p:cNvSpPr>
            <a:spLocks noGrp="1" noChangeArrowheads="1"/>
          </p:cNvSpPr>
          <p:nvPr>
            <p:ph type="body" sz="half" idx="1"/>
          </p:nvPr>
        </p:nvSpPr>
        <p:spPr>
          <a:xfrm>
            <a:off x="457200" y="1600200"/>
            <a:ext cx="7715250" cy="1684338"/>
          </a:xfrm>
        </p:spPr>
        <p:txBody>
          <a:bodyPr/>
          <a:lstStyle/>
          <a:p>
            <a:pPr eaLnBrk="1" hangingPunct="1"/>
            <a:r>
              <a:rPr lang="cs-CZ" altLang="cs-CZ" sz="2800">
                <a:solidFill>
                  <a:srgbClr val="FFFFCC"/>
                </a:solidFill>
              </a:rPr>
              <a:t>Jiné druhy radioaktivního rozpadu:</a:t>
            </a:r>
          </a:p>
          <a:p>
            <a:pPr eaLnBrk="1" hangingPunct="1"/>
            <a:r>
              <a:rPr lang="cs-CZ" altLang="cs-CZ" sz="2800">
                <a:solidFill>
                  <a:srgbClr val="FFFFCC"/>
                </a:solidFill>
              </a:rPr>
              <a:t>Emise protonu, deuteronu, neutronu …</a:t>
            </a:r>
          </a:p>
          <a:p>
            <a:pPr eaLnBrk="1" hangingPunct="1"/>
            <a:r>
              <a:rPr lang="cs-CZ" altLang="cs-CZ" sz="2800">
                <a:solidFill>
                  <a:srgbClr val="FFFFCC"/>
                </a:solidFill>
              </a:rPr>
              <a:t>Štěpení těžkých jader</a:t>
            </a:r>
          </a:p>
        </p:txBody>
      </p:sp>
      <p:pic>
        <p:nvPicPr>
          <p:cNvPr id="18437" name="Picture 5" descr="FG19_07">
            <a:extLst>
              <a:ext uri="{FF2B5EF4-FFF2-40B4-BE49-F238E27FC236}">
                <a16:creationId xmlns:a16="http://schemas.microsoft.com/office/drawing/2014/main" id="{C4922D6C-A75A-4A2F-A3B6-32270CD450D5}"/>
              </a:ext>
            </a:extLst>
          </p:cNvPr>
          <p:cNvPicPr>
            <a:picLocks noGrp="1" noChangeAspect="1" noChangeArrowheads="1"/>
          </p:cNvPicPr>
          <p:nvPr>
            <p:ph sz="half" idx="2"/>
          </p:nvPr>
        </p:nvPicPr>
        <p:blipFill>
          <a:blip r:embed="rId5">
            <a:lum bright="-12000" contrast="12000"/>
            <a:extLst>
              <a:ext uri="{28A0092B-C50C-407E-A947-70E740481C1C}">
                <a14:useLocalDpi xmlns:a14="http://schemas.microsoft.com/office/drawing/2010/main" val="0"/>
              </a:ext>
            </a:extLst>
          </a:blip>
          <a:srcRect/>
          <a:stretch>
            <a:fillRect/>
          </a:stretch>
        </p:blipFill>
        <p:spPr>
          <a:xfrm>
            <a:off x="2484438" y="3644900"/>
            <a:ext cx="4038600" cy="1984375"/>
          </a:xfrm>
          <a:noFill/>
        </p:spPr>
      </p:pic>
      <p:pic>
        <p:nvPicPr>
          <p:cNvPr id="6" name="Obrázek 5" descr="Obsah obrázku vsedě&#10;&#10;Popis byl vytvořen automaticky">
            <a:extLst>
              <a:ext uri="{FF2B5EF4-FFF2-40B4-BE49-F238E27FC236}">
                <a16:creationId xmlns:a16="http://schemas.microsoft.com/office/drawing/2014/main" id="{BDC33772-1487-4CD9-B720-B68AB4CD31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0392" y="2688456"/>
            <a:ext cx="934358" cy="902791"/>
          </a:xfrm>
          <a:prstGeom prst="rect">
            <a:avLst/>
          </a:prstGeom>
        </p:spPr>
      </p:pic>
      <p:pic>
        <p:nvPicPr>
          <p:cNvPr id="2" name="Nahraný zvuk">
            <a:hlinkClick r:id="" action="ppaction://media"/>
            <a:extLst>
              <a:ext uri="{FF2B5EF4-FFF2-40B4-BE49-F238E27FC236}">
                <a16:creationId xmlns:a16="http://schemas.microsoft.com/office/drawing/2014/main" id="{D5CED1BC-4B13-4925-8986-5AF78299018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00400" y="2906392"/>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Zástupný symbol pro číslo snímku 5">
            <a:extLst>
              <a:ext uri="{FF2B5EF4-FFF2-40B4-BE49-F238E27FC236}">
                <a16:creationId xmlns:a16="http://schemas.microsoft.com/office/drawing/2014/main" id="{7299C69A-E2E0-44BC-80A5-3C99F783CA2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7A98F953-0672-437C-B881-7EA8592AE011}" type="slidenum">
              <a:rPr lang="cs-CZ" altLang="cs-CZ" sz="1400">
                <a:solidFill>
                  <a:schemeClr val="tx1"/>
                </a:solidFill>
              </a:rPr>
              <a:pPr eaLnBrk="1" hangingPunct="1"/>
              <a:t>13</a:t>
            </a:fld>
            <a:endParaRPr lang="cs-CZ" altLang="cs-CZ" sz="1400">
              <a:solidFill>
                <a:schemeClr val="tx1"/>
              </a:solidFill>
            </a:endParaRPr>
          </a:p>
        </p:txBody>
      </p:sp>
      <p:sp>
        <p:nvSpPr>
          <p:cNvPr id="19459" name="Rectangle 2">
            <a:extLst>
              <a:ext uri="{FF2B5EF4-FFF2-40B4-BE49-F238E27FC236}">
                <a16:creationId xmlns:a16="http://schemas.microsoft.com/office/drawing/2014/main" id="{D836642F-8963-4BEB-AA48-2E4B34941B0D}"/>
              </a:ext>
            </a:extLst>
          </p:cNvPr>
          <p:cNvSpPr>
            <a:spLocks noGrp="1" noChangeArrowheads="1"/>
          </p:cNvSpPr>
          <p:nvPr>
            <p:ph type="title"/>
          </p:nvPr>
        </p:nvSpPr>
        <p:spPr/>
        <p:txBody>
          <a:bodyPr/>
          <a:lstStyle/>
          <a:p>
            <a:pPr eaLnBrk="1" hangingPunct="1"/>
            <a:r>
              <a:rPr lang="cs-CZ" altLang="cs-CZ" sz="4000">
                <a:solidFill>
                  <a:srgbClr val="CCFFFF"/>
                </a:solidFill>
              </a:rPr>
              <a:t>Interakce ionizujícího záření s hmotou</a:t>
            </a:r>
          </a:p>
        </p:txBody>
      </p:sp>
      <p:sp>
        <p:nvSpPr>
          <p:cNvPr id="19460" name="Rectangle 3">
            <a:extLst>
              <a:ext uri="{FF2B5EF4-FFF2-40B4-BE49-F238E27FC236}">
                <a16:creationId xmlns:a16="http://schemas.microsoft.com/office/drawing/2014/main" id="{63AD1071-B17D-412E-BE54-91A85E6DD88D}"/>
              </a:ext>
            </a:extLst>
          </p:cNvPr>
          <p:cNvSpPr>
            <a:spLocks noGrp="1" noChangeArrowheads="1"/>
          </p:cNvSpPr>
          <p:nvPr>
            <p:ph type="body" idx="1"/>
          </p:nvPr>
        </p:nvSpPr>
        <p:spPr/>
        <p:txBody>
          <a:bodyPr/>
          <a:lstStyle/>
          <a:p>
            <a:pPr eaLnBrk="1" hangingPunct="1"/>
            <a:r>
              <a:rPr lang="cs-CZ" altLang="cs-CZ" sz="2800" dirty="0">
                <a:solidFill>
                  <a:srgbClr val="FFFFCC"/>
                </a:solidFill>
              </a:rPr>
              <a:t>Důsledkem interakce záření s hmotou je zpravidla vznik </a:t>
            </a:r>
            <a:r>
              <a:rPr lang="cs-CZ" altLang="cs-CZ" sz="2800" dirty="0">
                <a:solidFill>
                  <a:srgbClr val="FF0066"/>
                </a:solidFill>
              </a:rPr>
              <a:t>sekundárního záření</a:t>
            </a:r>
            <a:r>
              <a:rPr lang="cs-CZ" altLang="cs-CZ" sz="2800" dirty="0">
                <a:solidFill>
                  <a:srgbClr val="FFFFCC"/>
                </a:solidFill>
              </a:rPr>
              <a:t>, které se od primárního </a:t>
            </a:r>
            <a:r>
              <a:rPr lang="cs-CZ" altLang="cs-CZ" sz="2800" dirty="0">
                <a:solidFill>
                  <a:srgbClr val="FFC000"/>
                </a:solidFill>
              </a:rPr>
              <a:t>liší energií a často i druhem částic. </a:t>
            </a:r>
          </a:p>
          <a:p>
            <a:pPr eaLnBrk="1" hangingPunct="1"/>
            <a:r>
              <a:rPr lang="cs-CZ" altLang="cs-CZ" sz="2800" dirty="0">
                <a:solidFill>
                  <a:srgbClr val="FFFFCC"/>
                </a:solidFill>
              </a:rPr>
              <a:t>Primární i sekundární záření přímo nebo nepřímo </a:t>
            </a:r>
            <a:r>
              <a:rPr lang="cs-CZ" altLang="cs-CZ" sz="2800" dirty="0">
                <a:solidFill>
                  <a:srgbClr val="FF0066"/>
                </a:solidFill>
              </a:rPr>
              <a:t>ionizuje</a:t>
            </a:r>
            <a:r>
              <a:rPr lang="cs-CZ" altLang="cs-CZ" sz="2800" dirty="0">
                <a:solidFill>
                  <a:srgbClr val="FFFFCC"/>
                </a:solidFill>
              </a:rPr>
              <a:t> prostředí a vytváří i </a:t>
            </a:r>
            <a:r>
              <a:rPr lang="cs-CZ" altLang="cs-CZ" sz="2800" dirty="0">
                <a:solidFill>
                  <a:srgbClr val="FF0066"/>
                </a:solidFill>
              </a:rPr>
              <a:t>volné radikály</a:t>
            </a:r>
            <a:r>
              <a:rPr lang="cs-CZ" altLang="cs-CZ" sz="2800" dirty="0">
                <a:solidFill>
                  <a:srgbClr val="FFFFCC"/>
                </a:solidFill>
              </a:rPr>
              <a:t>.</a:t>
            </a:r>
          </a:p>
          <a:p>
            <a:pPr eaLnBrk="1" hangingPunct="1"/>
            <a:r>
              <a:rPr lang="cs-CZ" altLang="cs-CZ" sz="2800" dirty="0">
                <a:solidFill>
                  <a:srgbClr val="FF0066"/>
                </a:solidFill>
              </a:rPr>
              <a:t>Největší podíl na ionizaci částic prostředí mají sekundární elektrony!!!</a:t>
            </a:r>
          </a:p>
          <a:p>
            <a:pPr eaLnBrk="1" hangingPunct="1"/>
            <a:r>
              <a:rPr lang="cs-CZ" altLang="cs-CZ" sz="2800" dirty="0">
                <a:solidFill>
                  <a:srgbClr val="FFFFCC"/>
                </a:solidFill>
              </a:rPr>
              <a:t>Část energie záření se vždy přeměňuje v </a:t>
            </a:r>
            <a:r>
              <a:rPr lang="cs-CZ" altLang="cs-CZ" sz="2800" dirty="0">
                <a:solidFill>
                  <a:srgbClr val="FF0066"/>
                </a:solidFill>
              </a:rPr>
              <a:t>teplo</a:t>
            </a:r>
            <a:r>
              <a:rPr lang="cs-CZ" altLang="cs-CZ" sz="2800" dirty="0">
                <a:solidFill>
                  <a:srgbClr val="FFFFCC"/>
                </a:solidFill>
              </a:rPr>
              <a:t>.</a:t>
            </a:r>
            <a:endParaRPr lang="cs-CZ" altLang="cs-CZ" sz="2800" dirty="0">
              <a:solidFill>
                <a:srgbClr val="FF0066"/>
              </a:solidFill>
            </a:endParaRPr>
          </a:p>
        </p:txBody>
      </p:sp>
      <p:pic>
        <p:nvPicPr>
          <p:cNvPr id="5" name="Obrázek 4" descr="Obsah obrázku vsedě&#10;&#10;Popis byl vytvořen automaticky">
            <a:extLst>
              <a:ext uri="{FF2B5EF4-FFF2-40B4-BE49-F238E27FC236}">
                <a16:creationId xmlns:a16="http://schemas.microsoft.com/office/drawing/2014/main" id="{B1C66FCF-9756-46EE-907B-CA38F6CFCF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0392" y="186483"/>
            <a:ext cx="934358" cy="902791"/>
          </a:xfrm>
          <a:prstGeom prst="rect">
            <a:avLst/>
          </a:prstGeom>
        </p:spPr>
      </p:pic>
      <p:pic>
        <p:nvPicPr>
          <p:cNvPr id="2" name="Nahraný zvuk">
            <a:hlinkClick r:id="" action="ppaction://media"/>
            <a:extLst>
              <a:ext uri="{FF2B5EF4-FFF2-40B4-BE49-F238E27FC236}">
                <a16:creationId xmlns:a16="http://schemas.microsoft.com/office/drawing/2014/main" id="{9FC767E7-7574-4315-9B4C-B936CCCCCB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54375" y="325437"/>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7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Zástupný symbol pro číslo snímku 5">
            <a:extLst>
              <a:ext uri="{FF2B5EF4-FFF2-40B4-BE49-F238E27FC236}">
                <a16:creationId xmlns:a16="http://schemas.microsoft.com/office/drawing/2014/main" id="{2449DDF2-725B-4D9D-ADBE-4F2D3A94348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DA30FE6C-E733-43FF-AD6F-4B94C20ED6DC}" type="slidenum">
              <a:rPr lang="cs-CZ" altLang="cs-CZ" sz="1400">
                <a:solidFill>
                  <a:schemeClr val="tx1"/>
                </a:solidFill>
              </a:rPr>
              <a:pPr eaLnBrk="1" hangingPunct="1"/>
              <a:t>14</a:t>
            </a:fld>
            <a:endParaRPr lang="cs-CZ" altLang="cs-CZ" sz="1400">
              <a:solidFill>
                <a:schemeClr val="tx1"/>
              </a:solidFill>
            </a:endParaRPr>
          </a:p>
        </p:txBody>
      </p:sp>
      <p:sp>
        <p:nvSpPr>
          <p:cNvPr id="20483" name="Rectangle 2">
            <a:extLst>
              <a:ext uri="{FF2B5EF4-FFF2-40B4-BE49-F238E27FC236}">
                <a16:creationId xmlns:a16="http://schemas.microsoft.com/office/drawing/2014/main" id="{96993655-3C5E-47CA-AEAE-2EE9ED9CF00C}"/>
              </a:ext>
            </a:extLst>
          </p:cNvPr>
          <p:cNvSpPr>
            <a:spLocks noGrp="1" noChangeArrowheads="1"/>
          </p:cNvSpPr>
          <p:nvPr>
            <p:ph type="title"/>
          </p:nvPr>
        </p:nvSpPr>
        <p:spPr>
          <a:xfrm>
            <a:off x="457200" y="274638"/>
            <a:ext cx="8229600" cy="922337"/>
          </a:xfrm>
        </p:spPr>
        <p:txBody>
          <a:bodyPr/>
          <a:lstStyle/>
          <a:p>
            <a:pPr eaLnBrk="1" hangingPunct="1"/>
            <a:r>
              <a:rPr lang="cs-CZ" altLang="cs-CZ" sz="3200">
                <a:solidFill>
                  <a:srgbClr val="CCFFFF"/>
                </a:solidFill>
              </a:rPr>
              <a:t>Veličiny a jednotky charakterizující ionizující záření</a:t>
            </a:r>
          </a:p>
        </p:txBody>
      </p:sp>
      <p:sp>
        <p:nvSpPr>
          <p:cNvPr id="20484" name="Rectangle 3">
            <a:extLst>
              <a:ext uri="{FF2B5EF4-FFF2-40B4-BE49-F238E27FC236}">
                <a16:creationId xmlns:a16="http://schemas.microsoft.com/office/drawing/2014/main" id="{46784EEA-89FD-4B02-AE6C-B10288986B70}"/>
              </a:ext>
            </a:extLst>
          </p:cNvPr>
          <p:cNvSpPr>
            <a:spLocks noGrp="1" noChangeArrowheads="1"/>
          </p:cNvSpPr>
          <p:nvPr>
            <p:ph type="body" idx="1"/>
          </p:nvPr>
        </p:nvSpPr>
        <p:spPr>
          <a:xfrm>
            <a:off x="250825" y="1484313"/>
            <a:ext cx="8713788" cy="5040312"/>
          </a:xfrm>
        </p:spPr>
        <p:txBody>
          <a:bodyPr/>
          <a:lstStyle/>
          <a:p>
            <a:pPr marL="609600" indent="-609600" eaLnBrk="1" hangingPunct="1">
              <a:lnSpc>
                <a:spcPct val="80000"/>
              </a:lnSpc>
            </a:pPr>
            <a:r>
              <a:rPr lang="cs-CZ" altLang="cs-CZ" sz="2800" dirty="0">
                <a:solidFill>
                  <a:srgbClr val="FFFFCC"/>
                </a:solidFill>
              </a:rPr>
              <a:t>Absolutní hodnota energie částic je velmi malá. Proto zaveden </a:t>
            </a:r>
            <a:r>
              <a:rPr lang="cs-CZ" altLang="cs-CZ" sz="2800" dirty="0">
                <a:solidFill>
                  <a:srgbClr val="FF0066"/>
                </a:solidFill>
              </a:rPr>
              <a:t>elektronvolt</a:t>
            </a:r>
            <a:r>
              <a:rPr lang="cs-CZ" altLang="cs-CZ" sz="2800" dirty="0">
                <a:solidFill>
                  <a:srgbClr val="FFFFCC"/>
                </a:solidFill>
              </a:rPr>
              <a:t> (eV). </a:t>
            </a:r>
          </a:p>
          <a:p>
            <a:pPr marL="609600" indent="-609600" eaLnBrk="1" hangingPunct="1">
              <a:lnSpc>
                <a:spcPct val="80000"/>
              </a:lnSpc>
            </a:pPr>
            <a:endParaRPr lang="cs-CZ" altLang="cs-CZ" sz="2800" dirty="0">
              <a:solidFill>
                <a:srgbClr val="FFFFCC"/>
              </a:solidFill>
            </a:endParaRPr>
          </a:p>
          <a:p>
            <a:pPr marL="609600" indent="-609600" eaLnBrk="1" hangingPunct="1">
              <a:lnSpc>
                <a:spcPct val="80000"/>
              </a:lnSpc>
            </a:pPr>
            <a:r>
              <a:rPr lang="cs-CZ" altLang="cs-CZ" sz="2800" dirty="0">
                <a:solidFill>
                  <a:srgbClr val="FFFFCC"/>
                </a:solidFill>
              </a:rPr>
              <a:t>1 eV je kinetická energie elektronu urychleného z klidu elektrostatickým polem o potenciálovém rozdílu 1 volt. </a:t>
            </a:r>
            <a:r>
              <a:rPr lang="cs-CZ" altLang="cs-CZ" sz="2800" b="1" i="1" dirty="0">
                <a:solidFill>
                  <a:srgbClr val="FFFFCC"/>
                </a:solidFill>
              </a:rPr>
              <a:t>1 eV = 1,602.10</a:t>
            </a:r>
            <a:r>
              <a:rPr lang="cs-CZ" altLang="cs-CZ" sz="2800" b="1" i="1" baseline="30000" dirty="0">
                <a:solidFill>
                  <a:srgbClr val="FFFFCC"/>
                </a:solidFill>
              </a:rPr>
              <a:t>-19</a:t>
            </a:r>
            <a:r>
              <a:rPr lang="cs-CZ" altLang="cs-CZ" sz="2800" b="1" i="1" dirty="0">
                <a:solidFill>
                  <a:srgbClr val="FFFFCC"/>
                </a:solidFill>
              </a:rPr>
              <a:t> J.</a:t>
            </a:r>
          </a:p>
          <a:p>
            <a:pPr marL="609600" indent="-609600" algn="ctr" eaLnBrk="1" hangingPunct="1">
              <a:lnSpc>
                <a:spcPct val="80000"/>
              </a:lnSpc>
              <a:buFontTx/>
              <a:buNone/>
            </a:pPr>
            <a:endParaRPr lang="cs-CZ" altLang="cs-CZ" sz="2800" dirty="0">
              <a:solidFill>
                <a:srgbClr val="FFFFCC"/>
              </a:solidFill>
            </a:endParaRPr>
          </a:p>
          <a:p>
            <a:pPr marL="609600" indent="-609600" algn="ctr" eaLnBrk="1" hangingPunct="1">
              <a:lnSpc>
                <a:spcPct val="80000"/>
              </a:lnSpc>
              <a:buFontTx/>
              <a:buNone/>
            </a:pPr>
            <a:r>
              <a:rPr lang="cs-CZ" altLang="cs-CZ" sz="2800" dirty="0">
                <a:solidFill>
                  <a:srgbClr val="FF0000"/>
                </a:solidFill>
              </a:rPr>
              <a:t>Následující veličiny mají stochastický (pravděpodobnostní) charakter</a:t>
            </a:r>
          </a:p>
          <a:p>
            <a:pPr marL="609600" indent="-609600" eaLnBrk="1" hangingPunct="1">
              <a:lnSpc>
                <a:spcPct val="80000"/>
              </a:lnSpc>
              <a:buFontTx/>
              <a:buNone/>
            </a:pPr>
            <a:endParaRPr lang="cs-CZ" altLang="cs-CZ" sz="2800" dirty="0">
              <a:solidFill>
                <a:srgbClr val="FF0000"/>
              </a:solidFill>
            </a:endParaRPr>
          </a:p>
        </p:txBody>
      </p:sp>
      <p:pic>
        <p:nvPicPr>
          <p:cNvPr id="5" name="Obrázek 4" descr="Obsah obrázku vsedě&#10;&#10;Popis byl vytvořen automaticky">
            <a:extLst>
              <a:ext uri="{FF2B5EF4-FFF2-40B4-BE49-F238E27FC236}">
                <a16:creationId xmlns:a16="http://schemas.microsoft.com/office/drawing/2014/main" id="{E1EB0039-7CDD-4205-8506-52E9AB9576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04821" y="5517232"/>
            <a:ext cx="934358" cy="902791"/>
          </a:xfrm>
          <a:prstGeom prst="rect">
            <a:avLst/>
          </a:prstGeom>
        </p:spPr>
      </p:pic>
      <p:pic>
        <p:nvPicPr>
          <p:cNvPr id="2" name="Nahraný zvuk">
            <a:hlinkClick r:id="" action="ppaction://media"/>
            <a:extLst>
              <a:ext uri="{FF2B5EF4-FFF2-40B4-BE49-F238E27FC236}">
                <a16:creationId xmlns:a16="http://schemas.microsoft.com/office/drawing/2014/main" id="{76DE28EE-C9DD-4CF1-B685-FB61C51269E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01319" y="5562227"/>
            <a:ext cx="406400" cy="406400"/>
          </a:xfrm>
          <a:prstGeom prst="rect">
            <a:avLst/>
          </a:prstGeom>
        </p:spPr>
      </p:pic>
      <p:pic>
        <p:nvPicPr>
          <p:cNvPr id="3" name="Nahraný zvuk">
            <a:hlinkClick r:id="" action="ppaction://media"/>
            <a:extLst>
              <a:ext uri="{FF2B5EF4-FFF2-40B4-BE49-F238E27FC236}">
                <a16:creationId xmlns:a16="http://schemas.microsoft.com/office/drawing/2014/main" id="{D387AFDB-52C7-4588-BB00-BEC5BAA7C6E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574248" y="5937102"/>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62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78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Nadpis 1">
            <a:extLst>
              <a:ext uri="{FF2B5EF4-FFF2-40B4-BE49-F238E27FC236}">
                <a16:creationId xmlns:a16="http://schemas.microsoft.com/office/drawing/2014/main" id="{ABF71037-2E70-4975-ABAC-04AE5EC04A40}"/>
              </a:ext>
            </a:extLst>
          </p:cNvPr>
          <p:cNvSpPr>
            <a:spLocks noGrp="1"/>
          </p:cNvSpPr>
          <p:nvPr>
            <p:ph type="title"/>
          </p:nvPr>
        </p:nvSpPr>
        <p:spPr/>
        <p:txBody>
          <a:bodyPr/>
          <a:lstStyle/>
          <a:p>
            <a:r>
              <a:rPr lang="cs-CZ" altLang="cs-CZ">
                <a:solidFill>
                  <a:schemeClr val="bg1"/>
                </a:solidFill>
              </a:rPr>
              <a:t>Co nás čeká?</a:t>
            </a:r>
          </a:p>
        </p:txBody>
      </p:sp>
      <p:sp>
        <p:nvSpPr>
          <p:cNvPr id="3" name="Zástupný symbol pro obsah 2">
            <a:extLst>
              <a:ext uri="{FF2B5EF4-FFF2-40B4-BE49-F238E27FC236}">
                <a16:creationId xmlns:a16="http://schemas.microsoft.com/office/drawing/2014/main" id="{81B5FFF2-AB42-4A28-9263-9A99A93882EC}"/>
              </a:ext>
            </a:extLst>
          </p:cNvPr>
          <p:cNvSpPr>
            <a:spLocks noGrp="1"/>
          </p:cNvSpPr>
          <p:nvPr>
            <p:ph idx="1"/>
          </p:nvPr>
        </p:nvSpPr>
        <p:spPr/>
        <p:txBody>
          <a:bodyPr/>
          <a:lstStyle/>
          <a:p>
            <a:pPr>
              <a:defRPr/>
            </a:pPr>
            <a:r>
              <a:rPr lang="cs-CZ" sz="2400" dirty="0">
                <a:solidFill>
                  <a:schemeClr val="bg1"/>
                </a:solidFill>
                <a:latin typeface="Comic Sans MS" pitchFamily="66" charset="0"/>
              </a:rPr>
              <a:t>Popis pole ionizujícího záření v prostoru:</a:t>
            </a:r>
          </a:p>
          <a:p>
            <a:pPr>
              <a:defRPr/>
            </a:pPr>
            <a:r>
              <a:rPr lang="cs-CZ" sz="2000" dirty="0">
                <a:solidFill>
                  <a:schemeClr val="bg1"/>
                </a:solidFill>
              </a:rPr>
              <a:t>(</a:t>
            </a:r>
            <a:r>
              <a:rPr lang="cs-CZ" sz="2000" dirty="0" err="1">
                <a:solidFill>
                  <a:schemeClr val="bg1"/>
                </a:solidFill>
              </a:rPr>
              <a:t>fluence</a:t>
            </a:r>
            <a:r>
              <a:rPr lang="cs-CZ" sz="2000" dirty="0">
                <a:solidFill>
                  <a:schemeClr val="bg1"/>
                </a:solidFill>
              </a:rPr>
              <a:t> částic, příkon </a:t>
            </a:r>
            <a:r>
              <a:rPr lang="cs-CZ" sz="2000" dirty="0" err="1">
                <a:solidFill>
                  <a:schemeClr val="bg1"/>
                </a:solidFill>
              </a:rPr>
              <a:t>fluence</a:t>
            </a:r>
            <a:r>
              <a:rPr lang="cs-CZ" sz="2000" dirty="0">
                <a:solidFill>
                  <a:schemeClr val="bg1"/>
                </a:solidFill>
              </a:rPr>
              <a:t> částic, </a:t>
            </a:r>
            <a:r>
              <a:rPr lang="cs-CZ" sz="2000" dirty="0" err="1">
                <a:solidFill>
                  <a:schemeClr val="bg1"/>
                </a:solidFill>
              </a:rPr>
              <a:t>fluence</a:t>
            </a:r>
            <a:r>
              <a:rPr lang="cs-CZ" sz="2000" dirty="0">
                <a:solidFill>
                  <a:schemeClr val="bg1"/>
                </a:solidFill>
              </a:rPr>
              <a:t> energie, příkon </a:t>
            </a:r>
            <a:r>
              <a:rPr lang="cs-CZ" sz="2000" dirty="0" err="1">
                <a:solidFill>
                  <a:schemeClr val="bg1"/>
                </a:solidFill>
              </a:rPr>
              <a:t>fluence</a:t>
            </a:r>
            <a:r>
              <a:rPr lang="cs-CZ" sz="2000" dirty="0">
                <a:solidFill>
                  <a:schemeClr val="bg1"/>
                </a:solidFill>
              </a:rPr>
              <a:t> energie) </a:t>
            </a:r>
          </a:p>
          <a:p>
            <a:pPr>
              <a:defRPr/>
            </a:pPr>
            <a:endParaRPr lang="cs-CZ" sz="2000" dirty="0">
              <a:solidFill>
                <a:schemeClr val="bg1"/>
              </a:solidFill>
            </a:endParaRPr>
          </a:p>
          <a:p>
            <a:pPr>
              <a:defRPr/>
            </a:pPr>
            <a:r>
              <a:rPr lang="cs-CZ" sz="2400" dirty="0">
                <a:solidFill>
                  <a:schemeClr val="bg1"/>
                </a:solidFill>
                <a:latin typeface="Comic Sans MS" pitchFamily="66" charset="0"/>
              </a:rPr>
              <a:t>Popis interakce ionizujícího záření s látkou:</a:t>
            </a:r>
          </a:p>
          <a:p>
            <a:pPr>
              <a:defRPr/>
            </a:pPr>
            <a:r>
              <a:rPr lang="cs-CZ" sz="2000" dirty="0">
                <a:solidFill>
                  <a:schemeClr val="bg1"/>
                </a:solidFill>
              </a:rPr>
              <a:t>(účinný průřez, součinitelé zeslabení a absorpce, součinitelé přenosu a absorpce energie, lineární brzdná schopnost, LET)</a:t>
            </a:r>
          </a:p>
          <a:p>
            <a:pPr>
              <a:defRPr/>
            </a:pPr>
            <a:endParaRPr lang="cs-CZ" sz="2000" dirty="0">
              <a:solidFill>
                <a:schemeClr val="bg1"/>
              </a:solidFill>
            </a:endParaRPr>
          </a:p>
          <a:p>
            <a:pPr>
              <a:defRPr/>
            </a:pPr>
            <a:r>
              <a:rPr lang="cs-CZ" sz="2400" dirty="0">
                <a:solidFill>
                  <a:schemeClr val="bg1"/>
                </a:solidFill>
                <a:latin typeface="Comic Sans MS" pitchFamily="66" charset="0"/>
              </a:rPr>
              <a:t>Veličiny dozimetrie ionizujícího záření:</a:t>
            </a:r>
          </a:p>
          <a:p>
            <a:pPr>
              <a:defRPr/>
            </a:pPr>
            <a:r>
              <a:rPr lang="cs-CZ" sz="2000" dirty="0">
                <a:solidFill>
                  <a:schemeClr val="bg1"/>
                </a:solidFill>
                <a:latin typeface="+mj-lt"/>
              </a:rPr>
              <a:t>(sdělená energie, absorbovaná dávka, dávkový příkon, </a:t>
            </a:r>
            <a:r>
              <a:rPr lang="cs-CZ" sz="2000" dirty="0" err="1">
                <a:solidFill>
                  <a:schemeClr val="bg1"/>
                </a:solidFill>
                <a:latin typeface="+mj-lt"/>
              </a:rPr>
              <a:t>kerma</a:t>
            </a:r>
            <a:r>
              <a:rPr lang="cs-CZ" sz="2000" dirty="0">
                <a:solidFill>
                  <a:schemeClr val="bg1"/>
                </a:solidFill>
                <a:latin typeface="+mj-lt"/>
              </a:rPr>
              <a:t>, </a:t>
            </a:r>
            <a:r>
              <a:rPr lang="cs-CZ" sz="2000" dirty="0" err="1">
                <a:solidFill>
                  <a:schemeClr val="bg1"/>
                </a:solidFill>
                <a:latin typeface="+mj-lt"/>
              </a:rPr>
              <a:t>kermový</a:t>
            </a:r>
            <a:r>
              <a:rPr lang="cs-CZ" sz="2000" dirty="0">
                <a:solidFill>
                  <a:schemeClr val="bg1"/>
                </a:solidFill>
                <a:latin typeface="+mj-lt"/>
              </a:rPr>
              <a:t> příkon, expozice, příkon expozice, dávkový ekvivalent, efektivní dávka, RBE)</a:t>
            </a:r>
          </a:p>
          <a:p>
            <a:pPr>
              <a:defRPr/>
            </a:pPr>
            <a:endParaRPr lang="cs-CZ" dirty="0">
              <a:latin typeface="+mj-lt"/>
            </a:endParaRPr>
          </a:p>
        </p:txBody>
      </p:sp>
      <p:sp>
        <p:nvSpPr>
          <p:cNvPr id="21508" name="Zástupný symbol pro číslo snímku 3">
            <a:extLst>
              <a:ext uri="{FF2B5EF4-FFF2-40B4-BE49-F238E27FC236}">
                <a16:creationId xmlns:a16="http://schemas.microsoft.com/office/drawing/2014/main" id="{EF4323CF-1896-4B98-9E72-062944187A5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49FC7E1D-84C8-4A8D-A995-B0DEC81C21E0}" type="slidenum">
              <a:rPr lang="cs-CZ" altLang="cs-CZ" sz="1400">
                <a:solidFill>
                  <a:schemeClr val="tx1"/>
                </a:solidFill>
              </a:rPr>
              <a:pPr eaLnBrk="1" hangingPunct="1"/>
              <a:t>15</a:t>
            </a:fld>
            <a:endParaRPr lang="cs-CZ" altLang="cs-CZ" sz="1400">
              <a:solidFill>
                <a:schemeClr val="tx1"/>
              </a:solidFill>
            </a:endParaRPr>
          </a:p>
        </p:txBody>
      </p:sp>
      <p:pic>
        <p:nvPicPr>
          <p:cNvPr id="5" name="Obrázek 4" descr="Obsah obrázku vsedě&#10;&#10;Popis byl vytvořen automaticky">
            <a:extLst>
              <a:ext uri="{FF2B5EF4-FFF2-40B4-BE49-F238E27FC236}">
                <a16:creationId xmlns:a16="http://schemas.microsoft.com/office/drawing/2014/main" id="{8D6E5A69-9E36-49A0-B83F-B6809F6CA7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8384" y="175053"/>
            <a:ext cx="934358" cy="902791"/>
          </a:xfrm>
          <a:prstGeom prst="rect">
            <a:avLst/>
          </a:prstGeom>
        </p:spPr>
      </p:pic>
      <p:pic>
        <p:nvPicPr>
          <p:cNvPr id="2" name="Nahraný zvuk">
            <a:hlinkClick r:id="" action="ppaction://media"/>
            <a:extLst>
              <a:ext uri="{FF2B5EF4-FFF2-40B4-BE49-F238E27FC236}">
                <a16:creationId xmlns:a16="http://schemas.microsoft.com/office/drawing/2014/main" id="{08C0665D-28BE-4A3B-8CE8-B774D0B571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92363" y="423248"/>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6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vsedě&#10;&#10;Popis byl vytvořen automaticky">
            <a:extLst>
              <a:ext uri="{FF2B5EF4-FFF2-40B4-BE49-F238E27FC236}">
                <a16:creationId xmlns:a16="http://schemas.microsoft.com/office/drawing/2014/main" id="{C9FFE181-2621-48C3-93EA-7CD221BC0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8384" y="136525"/>
            <a:ext cx="983842" cy="950603"/>
          </a:xfrm>
          <a:prstGeom prst="rect">
            <a:avLst/>
          </a:prstGeom>
        </p:spPr>
      </p:pic>
      <p:sp>
        <p:nvSpPr>
          <p:cNvPr id="22530" name="Nadpis 1">
            <a:extLst>
              <a:ext uri="{FF2B5EF4-FFF2-40B4-BE49-F238E27FC236}">
                <a16:creationId xmlns:a16="http://schemas.microsoft.com/office/drawing/2014/main" id="{A825E5AE-3676-4739-953D-8DEE0529F9C6}"/>
              </a:ext>
            </a:extLst>
          </p:cNvPr>
          <p:cNvSpPr>
            <a:spLocks noGrp="1"/>
          </p:cNvSpPr>
          <p:nvPr>
            <p:ph type="title"/>
          </p:nvPr>
        </p:nvSpPr>
        <p:spPr>
          <a:xfrm>
            <a:off x="457200" y="274638"/>
            <a:ext cx="7355160" cy="1858218"/>
          </a:xfrm>
        </p:spPr>
        <p:txBody>
          <a:bodyPr/>
          <a:lstStyle/>
          <a:p>
            <a:r>
              <a:rPr lang="cs-CZ" altLang="cs-CZ" dirty="0">
                <a:solidFill>
                  <a:srgbClr val="CCFFFF"/>
                </a:solidFill>
              </a:rPr>
              <a:t>Veličiny a jednotky charakterizující ionizující záření</a:t>
            </a:r>
            <a:endParaRPr lang="cs-CZ" altLang="cs-CZ" dirty="0"/>
          </a:p>
        </p:txBody>
      </p:sp>
      <p:sp>
        <p:nvSpPr>
          <p:cNvPr id="3" name="Zástupný symbol pro obsah 2">
            <a:extLst>
              <a:ext uri="{FF2B5EF4-FFF2-40B4-BE49-F238E27FC236}">
                <a16:creationId xmlns:a16="http://schemas.microsoft.com/office/drawing/2014/main" id="{8CBAA201-59C9-4882-BFEC-D23E1FE17C8A}"/>
              </a:ext>
            </a:extLst>
          </p:cNvPr>
          <p:cNvSpPr>
            <a:spLocks noGrp="1"/>
          </p:cNvSpPr>
          <p:nvPr>
            <p:ph idx="1"/>
          </p:nvPr>
        </p:nvSpPr>
        <p:spPr/>
        <p:txBody>
          <a:bodyPr/>
          <a:lstStyle/>
          <a:p>
            <a:pPr marL="609600" indent="-609600" eaLnBrk="1" hangingPunct="1">
              <a:lnSpc>
                <a:spcPct val="80000"/>
              </a:lnSpc>
              <a:buFontTx/>
              <a:buAutoNum type="alphaLcParenR"/>
              <a:defRPr/>
            </a:pPr>
            <a:endParaRPr lang="cs-CZ" sz="2400" dirty="0">
              <a:solidFill>
                <a:schemeClr val="bg1"/>
              </a:solidFill>
              <a:latin typeface="Comic Sans MS" pitchFamily="66" charset="0"/>
            </a:endParaRPr>
          </a:p>
          <a:p>
            <a:pPr marL="609600" indent="-609600" eaLnBrk="1" hangingPunct="1">
              <a:lnSpc>
                <a:spcPct val="80000"/>
              </a:lnSpc>
              <a:buFontTx/>
              <a:buAutoNum type="alphaLcParenR"/>
              <a:defRPr/>
            </a:pPr>
            <a:endParaRPr lang="cs-CZ" sz="2400" dirty="0">
              <a:solidFill>
                <a:schemeClr val="bg1"/>
              </a:solidFill>
              <a:latin typeface="Comic Sans MS" pitchFamily="66" charset="0"/>
            </a:endParaRPr>
          </a:p>
          <a:p>
            <a:pPr marL="609600" indent="-609600" eaLnBrk="1" hangingPunct="1">
              <a:lnSpc>
                <a:spcPct val="80000"/>
              </a:lnSpc>
              <a:buFontTx/>
              <a:buAutoNum type="alphaLcParenR"/>
              <a:defRPr/>
            </a:pPr>
            <a:r>
              <a:rPr lang="cs-CZ" sz="2400" dirty="0">
                <a:solidFill>
                  <a:schemeClr val="bg1"/>
                </a:solidFill>
                <a:latin typeface="Comic Sans MS" pitchFamily="66" charset="0"/>
              </a:rPr>
              <a:t>Popis pole ionizujícího záření v prostoru:</a:t>
            </a:r>
          </a:p>
          <a:p>
            <a:pPr marL="609600" indent="-609600" eaLnBrk="1" hangingPunct="1">
              <a:lnSpc>
                <a:spcPct val="80000"/>
              </a:lnSpc>
              <a:buFontTx/>
              <a:buNone/>
              <a:defRPr/>
            </a:pPr>
            <a:r>
              <a:rPr lang="cs-CZ" sz="2400" dirty="0">
                <a:solidFill>
                  <a:srgbClr val="FFFFCC"/>
                </a:solidFill>
              </a:rPr>
              <a:t>Základní veličinou je </a:t>
            </a:r>
            <a:r>
              <a:rPr lang="cs-CZ" sz="2400" dirty="0" err="1">
                <a:solidFill>
                  <a:srgbClr val="FF0066"/>
                </a:solidFill>
              </a:rPr>
              <a:t>fluence</a:t>
            </a:r>
            <a:r>
              <a:rPr lang="cs-CZ" sz="2400" dirty="0">
                <a:solidFill>
                  <a:srgbClr val="FF0066"/>
                </a:solidFill>
              </a:rPr>
              <a:t> částic</a:t>
            </a:r>
            <a:r>
              <a:rPr lang="cs-CZ" sz="2400" dirty="0">
                <a:solidFill>
                  <a:srgbClr val="FFFFCC"/>
                </a:solidFill>
              </a:rPr>
              <a:t> – podíl počtu částic </a:t>
            </a:r>
            <a:r>
              <a:rPr lang="cs-CZ" sz="2400" dirty="0" err="1">
                <a:solidFill>
                  <a:srgbClr val="FFFFCC"/>
                </a:solidFill>
              </a:rPr>
              <a:t>d</a:t>
            </a:r>
            <a:r>
              <a:rPr lang="cs-CZ" sz="2400" i="1" dirty="0" err="1">
                <a:solidFill>
                  <a:srgbClr val="FFFFCC"/>
                </a:solidFill>
              </a:rPr>
              <a:t>N</a:t>
            </a:r>
            <a:r>
              <a:rPr lang="cs-CZ" sz="2400" dirty="0">
                <a:solidFill>
                  <a:srgbClr val="FFFFCC"/>
                </a:solidFill>
              </a:rPr>
              <a:t>, které dopadly (i z různých směrů) v daném bodě prostoru na </a:t>
            </a:r>
            <a:r>
              <a:rPr lang="cs-CZ" sz="2400" u="sng" dirty="0">
                <a:solidFill>
                  <a:srgbClr val="FFFFCC"/>
                </a:solidFill>
              </a:rPr>
              <a:t>kouli</a:t>
            </a:r>
            <a:r>
              <a:rPr lang="cs-CZ" sz="2400" dirty="0">
                <a:solidFill>
                  <a:srgbClr val="FFFFCC"/>
                </a:solidFill>
              </a:rPr>
              <a:t> s plochou hlavního řezu </a:t>
            </a:r>
            <a:r>
              <a:rPr lang="cs-CZ" sz="2400" dirty="0" err="1">
                <a:solidFill>
                  <a:srgbClr val="FFFFCC"/>
                </a:solidFill>
              </a:rPr>
              <a:t>d</a:t>
            </a:r>
            <a:r>
              <a:rPr lang="cs-CZ" sz="2400" i="1" dirty="0" err="1">
                <a:solidFill>
                  <a:srgbClr val="FFFFCC"/>
                </a:solidFill>
              </a:rPr>
              <a:t>a</a:t>
            </a:r>
            <a:r>
              <a:rPr lang="cs-CZ" sz="2400" i="1" dirty="0">
                <a:solidFill>
                  <a:srgbClr val="FFFFCC"/>
                </a:solidFill>
              </a:rPr>
              <a:t>, </a:t>
            </a:r>
            <a:r>
              <a:rPr lang="cs-CZ" sz="2400" dirty="0">
                <a:solidFill>
                  <a:srgbClr val="FFFFCC"/>
                </a:solidFill>
              </a:rPr>
              <a:t>a této plochy:</a:t>
            </a:r>
          </a:p>
          <a:p>
            <a:pPr marL="609600" indent="-609600" algn="ctr" eaLnBrk="1" hangingPunct="1">
              <a:lnSpc>
                <a:spcPct val="80000"/>
              </a:lnSpc>
              <a:buFontTx/>
              <a:buNone/>
              <a:defRPr/>
            </a:pPr>
            <a:r>
              <a:rPr lang="el-GR" sz="2400" i="1" dirty="0">
                <a:solidFill>
                  <a:srgbClr val="FFFFCC"/>
                </a:solidFill>
                <a:cs typeface="Arial" charset="0"/>
              </a:rPr>
              <a:t>Φ</a:t>
            </a:r>
            <a:r>
              <a:rPr lang="cs-CZ" sz="2400" i="1" dirty="0">
                <a:solidFill>
                  <a:srgbClr val="FFFFCC"/>
                </a:solidFill>
                <a:cs typeface="Arial" charset="0"/>
              </a:rPr>
              <a:t> = </a:t>
            </a:r>
            <a:r>
              <a:rPr lang="cs-CZ" sz="2400" i="1" dirty="0" err="1">
                <a:solidFill>
                  <a:srgbClr val="FFFFCC"/>
                </a:solidFill>
                <a:cs typeface="Arial" charset="0"/>
              </a:rPr>
              <a:t>dN</a:t>
            </a:r>
            <a:r>
              <a:rPr lang="cs-CZ" sz="2400" i="1" dirty="0">
                <a:solidFill>
                  <a:srgbClr val="FFFFCC"/>
                </a:solidFill>
                <a:cs typeface="Arial" charset="0"/>
              </a:rPr>
              <a:t>/</a:t>
            </a:r>
            <a:r>
              <a:rPr lang="cs-CZ" sz="2400" i="1" dirty="0" err="1">
                <a:solidFill>
                  <a:srgbClr val="FFFFCC"/>
                </a:solidFill>
                <a:cs typeface="Arial" charset="0"/>
              </a:rPr>
              <a:t>da</a:t>
            </a:r>
            <a:r>
              <a:rPr lang="cs-CZ" sz="2400" i="1" dirty="0">
                <a:solidFill>
                  <a:srgbClr val="FFFFCC"/>
                </a:solidFill>
                <a:cs typeface="Arial" charset="0"/>
              </a:rPr>
              <a:t>                  </a:t>
            </a:r>
            <a:r>
              <a:rPr lang="cs-CZ" sz="2400" dirty="0">
                <a:solidFill>
                  <a:srgbClr val="FFFFCC"/>
                </a:solidFill>
                <a:cs typeface="Arial" charset="0"/>
              </a:rPr>
              <a:t>[m</a:t>
            </a:r>
            <a:r>
              <a:rPr lang="cs-CZ" sz="2400" baseline="30000" dirty="0">
                <a:solidFill>
                  <a:srgbClr val="FFFFCC"/>
                </a:solidFill>
                <a:cs typeface="Arial" charset="0"/>
              </a:rPr>
              <a:t>-2</a:t>
            </a:r>
            <a:r>
              <a:rPr lang="cs-CZ" sz="2400" dirty="0">
                <a:solidFill>
                  <a:srgbClr val="FFFFCC"/>
                </a:solidFill>
                <a:cs typeface="Arial" charset="0"/>
              </a:rPr>
              <a:t>]</a:t>
            </a:r>
            <a:endParaRPr lang="cs-CZ" sz="2400" i="1" dirty="0">
              <a:solidFill>
                <a:srgbClr val="FFFFCC"/>
              </a:solidFill>
              <a:cs typeface="Arial" charset="0"/>
            </a:endParaRPr>
          </a:p>
          <a:p>
            <a:pPr marL="609600" indent="-609600" eaLnBrk="1" hangingPunct="1">
              <a:lnSpc>
                <a:spcPct val="80000"/>
              </a:lnSpc>
              <a:buFontTx/>
              <a:buNone/>
              <a:defRPr/>
            </a:pPr>
            <a:endParaRPr lang="cs-CZ" sz="2400" i="1" dirty="0">
              <a:solidFill>
                <a:srgbClr val="FFFFCC"/>
              </a:solidFill>
              <a:cs typeface="Arial" charset="0"/>
            </a:endParaRPr>
          </a:p>
          <a:p>
            <a:pPr marL="609600" indent="-609600" eaLnBrk="1" hangingPunct="1">
              <a:lnSpc>
                <a:spcPct val="80000"/>
              </a:lnSpc>
              <a:buFontTx/>
              <a:buNone/>
              <a:defRPr/>
            </a:pPr>
            <a:r>
              <a:rPr lang="cs-CZ" sz="2400" i="1" u="sng" dirty="0">
                <a:solidFill>
                  <a:srgbClr val="FFFFCC"/>
                </a:solidFill>
                <a:cs typeface="Arial" charset="0"/>
              </a:rPr>
              <a:t>Pokud by </a:t>
            </a:r>
            <a:r>
              <a:rPr lang="cs-CZ" sz="2400" i="1" dirty="0">
                <a:solidFill>
                  <a:srgbClr val="FFFFCC"/>
                </a:solidFill>
                <a:cs typeface="Arial" charset="0"/>
              </a:rPr>
              <a:t>pole záření mělo podobu </a:t>
            </a:r>
            <a:r>
              <a:rPr lang="cs-CZ" sz="2400" i="1" dirty="0">
                <a:solidFill>
                  <a:srgbClr val="FFC000"/>
                </a:solidFill>
                <a:cs typeface="Arial" charset="0"/>
              </a:rPr>
              <a:t>širokého homogenního rovnoběžného svazku</a:t>
            </a:r>
            <a:r>
              <a:rPr lang="cs-CZ" sz="2400" i="1" dirty="0">
                <a:solidFill>
                  <a:srgbClr val="FFFFCC"/>
                </a:solidFill>
                <a:cs typeface="Arial" charset="0"/>
              </a:rPr>
              <a:t>, pak by se hodnota této veličiny rovnala počtu částic, prošlých za uvažovanou dobu jednotkovou </a:t>
            </a:r>
            <a:r>
              <a:rPr lang="cs-CZ" sz="2400" i="1" u="sng" dirty="0">
                <a:solidFill>
                  <a:srgbClr val="FFFFCC"/>
                </a:solidFill>
                <a:cs typeface="Arial" charset="0"/>
              </a:rPr>
              <a:t>plochou</a:t>
            </a:r>
            <a:r>
              <a:rPr lang="cs-CZ" sz="2400" i="1" dirty="0">
                <a:solidFill>
                  <a:srgbClr val="FFFFCC"/>
                </a:solidFill>
                <a:cs typeface="Arial" charset="0"/>
              </a:rPr>
              <a:t> kolmou ke směru svazku. </a:t>
            </a:r>
            <a:endParaRPr lang="el-GR" sz="2400" i="1" dirty="0">
              <a:solidFill>
                <a:srgbClr val="FFFFCC"/>
              </a:solidFill>
              <a:cs typeface="Arial" charset="0"/>
            </a:endParaRPr>
          </a:p>
          <a:p>
            <a:pPr>
              <a:defRPr/>
            </a:pPr>
            <a:endParaRPr lang="cs-CZ" dirty="0"/>
          </a:p>
        </p:txBody>
      </p:sp>
      <p:sp>
        <p:nvSpPr>
          <p:cNvPr id="22532" name="Zástupný symbol pro číslo snímku 3">
            <a:extLst>
              <a:ext uri="{FF2B5EF4-FFF2-40B4-BE49-F238E27FC236}">
                <a16:creationId xmlns:a16="http://schemas.microsoft.com/office/drawing/2014/main" id="{1E666362-AD8E-4FC7-86E8-163FEC88128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B39E244B-680B-4168-B8E6-C35EBD1C23B9}" type="slidenum">
              <a:rPr lang="cs-CZ" altLang="cs-CZ" sz="1400">
                <a:solidFill>
                  <a:schemeClr val="tx1"/>
                </a:solidFill>
              </a:rPr>
              <a:pPr eaLnBrk="1" hangingPunct="1"/>
              <a:t>16</a:t>
            </a:fld>
            <a:endParaRPr lang="cs-CZ" altLang="cs-CZ" sz="1400">
              <a:solidFill>
                <a:schemeClr val="tx1"/>
              </a:solidFill>
            </a:endParaRPr>
          </a:p>
        </p:txBody>
      </p:sp>
      <p:pic>
        <p:nvPicPr>
          <p:cNvPr id="2" name="Nahraný zvuk">
            <a:hlinkClick r:id="" action="ppaction://media"/>
            <a:extLst>
              <a:ext uri="{FF2B5EF4-FFF2-40B4-BE49-F238E27FC236}">
                <a16:creationId xmlns:a16="http://schemas.microsoft.com/office/drawing/2014/main" id="{FED66341-0573-4DF5-B0BE-CC7A502431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39254" y="205426"/>
            <a:ext cx="406400" cy="406400"/>
          </a:xfrm>
          <a:prstGeom prst="rect">
            <a:avLst/>
          </a:prstGeom>
        </p:spPr>
      </p:pic>
      <p:pic>
        <p:nvPicPr>
          <p:cNvPr id="6" name="Nahraný zvuk">
            <a:hlinkClick r:id="" action="ppaction://media"/>
            <a:extLst>
              <a:ext uri="{FF2B5EF4-FFF2-40B4-BE49-F238E27FC236}">
                <a16:creationId xmlns:a16="http://schemas.microsoft.com/office/drawing/2014/main" id="{09E4C247-4EA3-4AF3-9122-5DC31DE908C5}"/>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55014" y="588709"/>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40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04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ástupný symbol pro číslo snímku 5">
            <a:extLst>
              <a:ext uri="{FF2B5EF4-FFF2-40B4-BE49-F238E27FC236}">
                <a16:creationId xmlns:a16="http://schemas.microsoft.com/office/drawing/2014/main" id="{A675332C-48EE-4B9D-8F09-52E41851781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C7179FED-2F37-4374-B0A4-42A38D5FABD7}" type="slidenum">
              <a:rPr lang="cs-CZ" altLang="cs-CZ" sz="1400">
                <a:solidFill>
                  <a:schemeClr val="tx1"/>
                </a:solidFill>
              </a:rPr>
              <a:pPr eaLnBrk="1" hangingPunct="1"/>
              <a:t>17</a:t>
            </a:fld>
            <a:endParaRPr lang="cs-CZ" altLang="cs-CZ" sz="1400">
              <a:solidFill>
                <a:schemeClr val="tx1"/>
              </a:solidFill>
            </a:endParaRPr>
          </a:p>
        </p:txBody>
      </p:sp>
      <p:sp>
        <p:nvSpPr>
          <p:cNvPr id="23555" name="Rectangle 2">
            <a:extLst>
              <a:ext uri="{FF2B5EF4-FFF2-40B4-BE49-F238E27FC236}">
                <a16:creationId xmlns:a16="http://schemas.microsoft.com/office/drawing/2014/main" id="{7CC3576E-0E57-4AE5-83A3-3A2627790FD1}"/>
              </a:ext>
            </a:extLst>
          </p:cNvPr>
          <p:cNvSpPr>
            <a:spLocks noGrp="1" noChangeArrowheads="1"/>
          </p:cNvSpPr>
          <p:nvPr>
            <p:ph type="title"/>
          </p:nvPr>
        </p:nvSpPr>
        <p:spPr/>
        <p:txBody>
          <a:bodyPr/>
          <a:lstStyle/>
          <a:p>
            <a:pPr eaLnBrk="1" hangingPunct="1"/>
            <a:r>
              <a:rPr lang="cs-CZ" altLang="cs-CZ" sz="3200">
                <a:solidFill>
                  <a:srgbClr val="CCFFFF"/>
                </a:solidFill>
              </a:rPr>
              <a:t>Veličiny a jednotky charakterizující ionizující záření</a:t>
            </a:r>
          </a:p>
        </p:txBody>
      </p:sp>
      <p:sp>
        <p:nvSpPr>
          <p:cNvPr id="23556" name="Rectangle 3">
            <a:extLst>
              <a:ext uri="{FF2B5EF4-FFF2-40B4-BE49-F238E27FC236}">
                <a16:creationId xmlns:a16="http://schemas.microsoft.com/office/drawing/2014/main" id="{F7EDCC4D-01C5-481E-8E1F-68BDF17CF413}"/>
              </a:ext>
            </a:extLst>
          </p:cNvPr>
          <p:cNvSpPr>
            <a:spLocks noGrp="1" noChangeArrowheads="1"/>
          </p:cNvSpPr>
          <p:nvPr>
            <p:ph type="body" idx="1"/>
          </p:nvPr>
        </p:nvSpPr>
        <p:spPr>
          <a:xfrm>
            <a:off x="323850" y="1600200"/>
            <a:ext cx="8496300" cy="4997450"/>
          </a:xfrm>
        </p:spPr>
        <p:txBody>
          <a:bodyPr/>
          <a:lstStyle/>
          <a:p>
            <a:pPr eaLnBrk="1" hangingPunct="1">
              <a:lnSpc>
                <a:spcPct val="90000"/>
              </a:lnSpc>
              <a:buFontTx/>
              <a:buNone/>
            </a:pPr>
            <a:r>
              <a:rPr lang="cs-CZ" altLang="cs-CZ" sz="2800" dirty="0">
                <a:solidFill>
                  <a:schemeClr val="bg1"/>
                </a:solidFill>
              </a:rPr>
              <a:t>Dále můžeme definovat „rychlost </a:t>
            </a:r>
            <a:r>
              <a:rPr lang="cs-CZ" altLang="cs-CZ" sz="2800" dirty="0" err="1">
                <a:solidFill>
                  <a:schemeClr val="bg1"/>
                </a:solidFill>
              </a:rPr>
              <a:t>fluence</a:t>
            </a:r>
            <a:r>
              <a:rPr lang="cs-CZ" altLang="cs-CZ" sz="2800" dirty="0">
                <a:solidFill>
                  <a:schemeClr val="bg1"/>
                </a:solidFill>
              </a:rPr>
              <a:t>“ – </a:t>
            </a:r>
            <a:r>
              <a:rPr lang="cs-CZ" altLang="cs-CZ" sz="2800" dirty="0">
                <a:solidFill>
                  <a:srgbClr val="FF0066"/>
                </a:solidFill>
              </a:rPr>
              <a:t>příkon </a:t>
            </a:r>
            <a:r>
              <a:rPr lang="cs-CZ" altLang="cs-CZ" sz="2800" dirty="0" err="1">
                <a:solidFill>
                  <a:srgbClr val="FF0066"/>
                </a:solidFill>
              </a:rPr>
              <a:t>fluence</a:t>
            </a:r>
            <a:r>
              <a:rPr lang="cs-CZ" altLang="cs-CZ" sz="2800" dirty="0">
                <a:solidFill>
                  <a:srgbClr val="FF0066"/>
                </a:solidFill>
              </a:rPr>
              <a:t> částic</a:t>
            </a:r>
            <a:r>
              <a:rPr lang="cs-CZ" altLang="cs-CZ" sz="2800" i="1" dirty="0">
                <a:solidFill>
                  <a:schemeClr val="bg1"/>
                </a:solidFill>
              </a:rPr>
              <a:t>:</a:t>
            </a:r>
          </a:p>
          <a:p>
            <a:pPr algn="ctr" eaLnBrk="1" hangingPunct="1">
              <a:lnSpc>
                <a:spcPct val="90000"/>
              </a:lnSpc>
              <a:buFont typeface="Symbol" panose="05050102010706020507" pitchFamily="18" charset="2"/>
              <a:buChar char="f"/>
            </a:pPr>
            <a:r>
              <a:rPr lang="cs-CZ" altLang="cs-CZ" sz="2800" i="1" dirty="0">
                <a:solidFill>
                  <a:schemeClr val="bg1"/>
                </a:solidFill>
                <a:sym typeface="Symbol" panose="05050102010706020507" pitchFamily="18" charset="2"/>
              </a:rPr>
              <a:t>= d</a:t>
            </a:r>
            <a:r>
              <a:rPr lang="el-GR" altLang="cs-CZ" sz="2800" i="1" dirty="0">
                <a:solidFill>
                  <a:schemeClr val="bg1"/>
                </a:solidFill>
                <a:cs typeface="Arial" panose="020B0604020202020204" pitchFamily="34" charset="0"/>
                <a:sym typeface="Symbol" panose="05050102010706020507" pitchFamily="18" charset="2"/>
              </a:rPr>
              <a:t>Φ</a:t>
            </a:r>
            <a:r>
              <a:rPr lang="cs-CZ" altLang="cs-CZ" sz="2800" i="1" dirty="0">
                <a:solidFill>
                  <a:schemeClr val="bg1"/>
                </a:solidFill>
                <a:cs typeface="Arial" panose="020B0604020202020204" pitchFamily="34" charset="0"/>
                <a:sym typeface="Symbol" panose="05050102010706020507" pitchFamily="18" charset="2"/>
              </a:rPr>
              <a:t>/</a:t>
            </a:r>
            <a:r>
              <a:rPr lang="cs-CZ" altLang="cs-CZ" sz="2800" i="1" dirty="0" err="1">
                <a:solidFill>
                  <a:schemeClr val="bg1"/>
                </a:solidFill>
                <a:cs typeface="Arial" panose="020B0604020202020204" pitchFamily="34" charset="0"/>
                <a:sym typeface="Symbol" panose="05050102010706020507" pitchFamily="18" charset="2"/>
              </a:rPr>
              <a:t>dt</a:t>
            </a:r>
            <a:r>
              <a:rPr lang="cs-CZ" altLang="cs-CZ" sz="2800" i="1" dirty="0">
                <a:solidFill>
                  <a:schemeClr val="bg1"/>
                </a:solidFill>
                <a:cs typeface="Arial" panose="020B0604020202020204" pitchFamily="34" charset="0"/>
                <a:sym typeface="Symbol" panose="05050102010706020507" pitchFamily="18" charset="2"/>
              </a:rPr>
              <a:t>            </a:t>
            </a:r>
            <a:r>
              <a:rPr lang="cs-CZ" altLang="cs-CZ" sz="2800" dirty="0">
                <a:solidFill>
                  <a:schemeClr val="bg1"/>
                </a:solidFill>
                <a:cs typeface="Arial" panose="020B0604020202020204" pitchFamily="34" charset="0"/>
                <a:sym typeface="Symbol" panose="05050102010706020507" pitchFamily="18" charset="2"/>
              </a:rPr>
              <a:t>[m</a:t>
            </a:r>
            <a:r>
              <a:rPr lang="cs-CZ" altLang="cs-CZ" sz="2800" baseline="30000" dirty="0">
                <a:solidFill>
                  <a:schemeClr val="bg1"/>
                </a:solidFill>
                <a:cs typeface="Arial" panose="020B0604020202020204" pitchFamily="34" charset="0"/>
                <a:sym typeface="Symbol" panose="05050102010706020507" pitchFamily="18" charset="2"/>
              </a:rPr>
              <a:t>-2</a:t>
            </a:r>
            <a:r>
              <a:rPr lang="cs-CZ" altLang="cs-CZ" sz="2800" dirty="0">
                <a:solidFill>
                  <a:schemeClr val="bg1"/>
                </a:solidFill>
                <a:cs typeface="Arial" panose="020B0604020202020204" pitchFamily="34" charset="0"/>
                <a:sym typeface="Symbol" panose="05050102010706020507" pitchFamily="18" charset="2"/>
              </a:rPr>
              <a:t>.s</a:t>
            </a:r>
            <a:r>
              <a:rPr lang="cs-CZ" altLang="cs-CZ" sz="2800" baseline="30000" dirty="0">
                <a:solidFill>
                  <a:schemeClr val="bg1"/>
                </a:solidFill>
                <a:cs typeface="Arial" panose="020B0604020202020204" pitchFamily="34" charset="0"/>
                <a:sym typeface="Symbol" panose="05050102010706020507" pitchFamily="18" charset="2"/>
              </a:rPr>
              <a:t>-1</a:t>
            </a:r>
            <a:r>
              <a:rPr lang="cs-CZ" altLang="cs-CZ" sz="2800" dirty="0">
                <a:solidFill>
                  <a:schemeClr val="bg1"/>
                </a:solidFill>
                <a:cs typeface="Arial" panose="020B0604020202020204" pitchFamily="34" charset="0"/>
                <a:sym typeface="Symbol" panose="05050102010706020507" pitchFamily="18" charset="2"/>
              </a:rPr>
              <a:t>]</a:t>
            </a:r>
          </a:p>
          <a:p>
            <a:pPr eaLnBrk="1" hangingPunct="1">
              <a:lnSpc>
                <a:spcPct val="90000"/>
              </a:lnSpc>
              <a:buFont typeface="Symbol" panose="05050102010706020507" pitchFamily="18" charset="2"/>
              <a:buNone/>
            </a:pPr>
            <a:endParaRPr lang="cs-CZ" altLang="cs-CZ" sz="2800" dirty="0">
              <a:solidFill>
                <a:schemeClr val="bg1"/>
              </a:solidFill>
              <a:cs typeface="Arial" panose="020B0604020202020204" pitchFamily="34" charset="0"/>
              <a:sym typeface="Symbol" panose="05050102010706020507" pitchFamily="18" charset="2"/>
            </a:endParaRPr>
          </a:p>
          <a:p>
            <a:pPr eaLnBrk="1" hangingPunct="1">
              <a:lnSpc>
                <a:spcPct val="90000"/>
              </a:lnSpc>
              <a:buFont typeface="Symbol" panose="05050102010706020507" pitchFamily="18" charset="2"/>
              <a:buNone/>
            </a:pPr>
            <a:r>
              <a:rPr lang="cs-CZ" altLang="cs-CZ" sz="2800" dirty="0">
                <a:solidFill>
                  <a:schemeClr val="bg1"/>
                </a:solidFill>
                <a:cs typeface="Arial" panose="020B0604020202020204" pitchFamily="34" charset="0"/>
                <a:sym typeface="Symbol" panose="05050102010706020507" pitchFamily="18" charset="2"/>
              </a:rPr>
              <a:t>Analogicky můžeme zavést </a:t>
            </a:r>
            <a:r>
              <a:rPr lang="cs-CZ" altLang="cs-CZ" sz="2800" dirty="0" err="1">
                <a:solidFill>
                  <a:srgbClr val="FF0066"/>
                </a:solidFill>
                <a:cs typeface="Arial" panose="020B0604020202020204" pitchFamily="34" charset="0"/>
                <a:sym typeface="Symbol" panose="05050102010706020507" pitchFamily="18" charset="2"/>
              </a:rPr>
              <a:t>fluenci</a:t>
            </a:r>
            <a:r>
              <a:rPr lang="cs-CZ" altLang="cs-CZ" sz="2800" dirty="0">
                <a:solidFill>
                  <a:srgbClr val="FF0066"/>
                </a:solidFill>
                <a:cs typeface="Arial" panose="020B0604020202020204" pitchFamily="34" charset="0"/>
                <a:sym typeface="Symbol" panose="05050102010706020507" pitchFamily="18" charset="2"/>
              </a:rPr>
              <a:t> energie</a:t>
            </a:r>
            <a:r>
              <a:rPr lang="cs-CZ" altLang="cs-CZ" sz="2800" i="1" dirty="0">
                <a:solidFill>
                  <a:schemeClr val="bg1"/>
                </a:solidFill>
                <a:cs typeface="Arial" panose="020B0604020202020204" pitchFamily="34" charset="0"/>
                <a:sym typeface="Symbol" panose="05050102010706020507" pitchFamily="18" charset="2"/>
              </a:rPr>
              <a:t> – </a:t>
            </a:r>
            <a:r>
              <a:rPr lang="cs-CZ" altLang="cs-CZ" sz="2800" dirty="0">
                <a:solidFill>
                  <a:schemeClr val="bg1"/>
                </a:solidFill>
                <a:cs typeface="Arial" panose="020B0604020202020204" pitchFamily="34" charset="0"/>
                <a:sym typeface="Symbol" panose="05050102010706020507" pitchFamily="18" charset="2"/>
              </a:rPr>
              <a:t>podíl součtu energií </a:t>
            </a:r>
            <a:r>
              <a:rPr lang="cs-CZ" altLang="cs-CZ" sz="2800" dirty="0" err="1">
                <a:solidFill>
                  <a:schemeClr val="bg1"/>
                </a:solidFill>
                <a:cs typeface="Arial" panose="020B0604020202020204" pitchFamily="34" charset="0"/>
                <a:sym typeface="Symbol" panose="05050102010706020507" pitchFamily="18" charset="2"/>
              </a:rPr>
              <a:t>d</a:t>
            </a:r>
            <a:r>
              <a:rPr lang="cs-CZ" altLang="cs-CZ" sz="2800" i="1" dirty="0" err="1">
                <a:solidFill>
                  <a:schemeClr val="bg1"/>
                </a:solidFill>
                <a:cs typeface="Arial" panose="020B0604020202020204" pitchFamily="34" charset="0"/>
                <a:sym typeface="Symbol" panose="05050102010706020507" pitchFamily="18" charset="2"/>
              </a:rPr>
              <a:t>R</a:t>
            </a:r>
            <a:r>
              <a:rPr lang="cs-CZ" altLang="cs-CZ" sz="2800" dirty="0">
                <a:solidFill>
                  <a:schemeClr val="bg1"/>
                </a:solidFill>
                <a:cs typeface="Arial" panose="020B0604020202020204" pitchFamily="34" charset="0"/>
                <a:sym typeface="Symbol" panose="05050102010706020507" pitchFamily="18" charset="2"/>
              </a:rPr>
              <a:t> všech částic </a:t>
            </a:r>
            <a:r>
              <a:rPr lang="cs-CZ" altLang="cs-CZ" sz="2800" dirty="0" err="1">
                <a:solidFill>
                  <a:schemeClr val="bg1"/>
                </a:solidFill>
                <a:cs typeface="Arial" panose="020B0604020202020204" pitchFamily="34" charset="0"/>
                <a:sym typeface="Symbol" panose="05050102010706020507" pitchFamily="18" charset="2"/>
              </a:rPr>
              <a:t>dopadlých</a:t>
            </a:r>
            <a:r>
              <a:rPr lang="cs-CZ" altLang="cs-CZ" sz="2800" dirty="0">
                <a:solidFill>
                  <a:schemeClr val="bg1"/>
                </a:solidFill>
                <a:cs typeface="Arial" panose="020B0604020202020204" pitchFamily="34" charset="0"/>
                <a:sym typeface="Symbol" panose="05050102010706020507" pitchFamily="18" charset="2"/>
              </a:rPr>
              <a:t> v daném bodě do koule s plochou hlavního řezu d</a:t>
            </a:r>
            <a:r>
              <a:rPr lang="cs-CZ" altLang="cs-CZ" sz="2800" i="1" dirty="0">
                <a:solidFill>
                  <a:schemeClr val="bg1"/>
                </a:solidFill>
                <a:cs typeface="Arial" panose="020B0604020202020204" pitchFamily="34" charset="0"/>
                <a:sym typeface="Symbol" panose="05050102010706020507" pitchFamily="18" charset="2"/>
              </a:rPr>
              <a:t>a</a:t>
            </a:r>
            <a:r>
              <a:rPr lang="cs-CZ" altLang="cs-CZ" sz="2800" dirty="0">
                <a:solidFill>
                  <a:schemeClr val="bg1"/>
                </a:solidFill>
                <a:cs typeface="Arial" panose="020B0604020202020204" pitchFamily="34" charset="0"/>
                <a:sym typeface="Symbol" panose="05050102010706020507" pitchFamily="18" charset="2"/>
              </a:rPr>
              <a:t> a této plochy:</a:t>
            </a:r>
          </a:p>
          <a:p>
            <a:pPr algn="ctr" eaLnBrk="1" hangingPunct="1">
              <a:lnSpc>
                <a:spcPct val="90000"/>
              </a:lnSpc>
              <a:buFont typeface="Symbol" panose="05050102010706020507" pitchFamily="18" charset="2"/>
              <a:buChar char="Y"/>
            </a:pPr>
            <a:r>
              <a:rPr lang="cs-CZ" altLang="cs-CZ" sz="2800" dirty="0">
                <a:solidFill>
                  <a:schemeClr val="bg1"/>
                </a:solidFill>
                <a:cs typeface="Arial" panose="020B0604020202020204" pitchFamily="34" charset="0"/>
                <a:sym typeface="Symbol" panose="05050102010706020507" pitchFamily="18" charset="2"/>
              </a:rPr>
              <a:t>= </a:t>
            </a:r>
            <a:r>
              <a:rPr lang="cs-CZ" altLang="cs-CZ" sz="2800" i="1" dirty="0" err="1">
                <a:solidFill>
                  <a:schemeClr val="bg1"/>
                </a:solidFill>
                <a:cs typeface="Arial" panose="020B0604020202020204" pitchFamily="34" charset="0"/>
                <a:sym typeface="Symbol" panose="05050102010706020507" pitchFamily="18" charset="2"/>
              </a:rPr>
              <a:t>dR</a:t>
            </a:r>
            <a:r>
              <a:rPr lang="cs-CZ" altLang="cs-CZ" sz="2800" i="1" dirty="0">
                <a:solidFill>
                  <a:schemeClr val="bg1"/>
                </a:solidFill>
                <a:cs typeface="Arial" panose="020B0604020202020204" pitchFamily="34" charset="0"/>
                <a:sym typeface="Symbol" panose="05050102010706020507" pitchFamily="18" charset="2"/>
              </a:rPr>
              <a:t>/da      </a:t>
            </a:r>
            <a:r>
              <a:rPr lang="cs-CZ" altLang="cs-CZ" sz="2800" dirty="0">
                <a:solidFill>
                  <a:schemeClr val="bg1"/>
                </a:solidFill>
                <a:cs typeface="Arial" panose="020B0604020202020204" pitchFamily="34" charset="0"/>
                <a:sym typeface="Symbol" panose="05050102010706020507" pitchFamily="18" charset="2"/>
              </a:rPr>
              <a:t>[J.m</a:t>
            </a:r>
            <a:r>
              <a:rPr lang="cs-CZ" altLang="cs-CZ" sz="2800" baseline="30000" dirty="0">
                <a:solidFill>
                  <a:schemeClr val="bg1"/>
                </a:solidFill>
                <a:cs typeface="Arial" panose="020B0604020202020204" pitchFamily="34" charset="0"/>
                <a:sym typeface="Symbol" panose="05050102010706020507" pitchFamily="18" charset="2"/>
              </a:rPr>
              <a:t>-2</a:t>
            </a:r>
            <a:r>
              <a:rPr lang="cs-CZ" altLang="cs-CZ" sz="2800" dirty="0">
                <a:solidFill>
                  <a:schemeClr val="bg1"/>
                </a:solidFill>
                <a:cs typeface="Arial" panose="020B0604020202020204" pitchFamily="34" charset="0"/>
                <a:sym typeface="Symbol" panose="05050102010706020507" pitchFamily="18" charset="2"/>
              </a:rPr>
              <a:t>, resp. MeV.m</a:t>
            </a:r>
            <a:r>
              <a:rPr lang="cs-CZ" altLang="cs-CZ" sz="2800" baseline="30000" dirty="0">
                <a:solidFill>
                  <a:schemeClr val="bg1"/>
                </a:solidFill>
                <a:cs typeface="Arial" panose="020B0604020202020204" pitchFamily="34" charset="0"/>
                <a:sym typeface="Symbol" panose="05050102010706020507" pitchFamily="18" charset="2"/>
              </a:rPr>
              <a:t>-2</a:t>
            </a:r>
            <a:r>
              <a:rPr lang="cs-CZ" altLang="cs-CZ" sz="2800" dirty="0">
                <a:solidFill>
                  <a:schemeClr val="bg1"/>
                </a:solidFill>
                <a:cs typeface="Arial" panose="020B0604020202020204" pitchFamily="34" charset="0"/>
                <a:sym typeface="Symbol" panose="05050102010706020507" pitchFamily="18" charset="2"/>
              </a:rPr>
              <a:t>]</a:t>
            </a:r>
          </a:p>
          <a:p>
            <a:pPr eaLnBrk="1" hangingPunct="1">
              <a:lnSpc>
                <a:spcPct val="90000"/>
              </a:lnSpc>
              <a:buFont typeface="Symbol" panose="05050102010706020507" pitchFamily="18" charset="2"/>
              <a:buNone/>
            </a:pPr>
            <a:r>
              <a:rPr lang="cs-CZ" altLang="cs-CZ" sz="2800" dirty="0">
                <a:solidFill>
                  <a:schemeClr val="bg1"/>
                </a:solidFill>
                <a:cs typeface="Arial" panose="020B0604020202020204" pitchFamily="34" charset="0"/>
                <a:sym typeface="Symbol" panose="05050102010706020507" pitchFamily="18" charset="2"/>
              </a:rPr>
              <a:t>a </a:t>
            </a:r>
            <a:r>
              <a:rPr lang="cs-CZ" altLang="cs-CZ" sz="2800" dirty="0">
                <a:solidFill>
                  <a:srgbClr val="FF0066"/>
                </a:solidFill>
                <a:cs typeface="Arial" panose="020B0604020202020204" pitchFamily="34" charset="0"/>
                <a:sym typeface="Symbol" panose="05050102010706020507" pitchFamily="18" charset="2"/>
              </a:rPr>
              <a:t>příkon </a:t>
            </a:r>
            <a:r>
              <a:rPr lang="cs-CZ" altLang="cs-CZ" sz="2800" dirty="0" err="1">
                <a:solidFill>
                  <a:srgbClr val="FF0066"/>
                </a:solidFill>
                <a:cs typeface="Arial" panose="020B0604020202020204" pitchFamily="34" charset="0"/>
                <a:sym typeface="Symbol" panose="05050102010706020507" pitchFamily="18" charset="2"/>
              </a:rPr>
              <a:t>fluence</a:t>
            </a:r>
            <a:r>
              <a:rPr lang="cs-CZ" altLang="cs-CZ" sz="2800" dirty="0">
                <a:solidFill>
                  <a:srgbClr val="FF0066"/>
                </a:solidFill>
                <a:cs typeface="Arial" panose="020B0604020202020204" pitchFamily="34" charset="0"/>
                <a:sym typeface="Symbol" panose="05050102010706020507" pitchFamily="18" charset="2"/>
              </a:rPr>
              <a:t> energie</a:t>
            </a:r>
            <a:r>
              <a:rPr lang="cs-CZ" altLang="cs-CZ" sz="2800" dirty="0">
                <a:solidFill>
                  <a:schemeClr val="bg1"/>
                </a:solidFill>
                <a:cs typeface="Arial" panose="020B0604020202020204" pitchFamily="34" charset="0"/>
                <a:sym typeface="Symbol" panose="05050102010706020507" pitchFamily="18" charset="2"/>
              </a:rPr>
              <a:t>:</a:t>
            </a:r>
          </a:p>
          <a:p>
            <a:pPr algn="ctr" eaLnBrk="1" hangingPunct="1">
              <a:lnSpc>
                <a:spcPct val="90000"/>
              </a:lnSpc>
              <a:buFont typeface="Symbol" panose="05050102010706020507" pitchFamily="18" charset="2"/>
              <a:buNone/>
            </a:pPr>
            <a:r>
              <a:rPr lang="cs-CZ" altLang="cs-CZ" sz="2800" dirty="0">
                <a:solidFill>
                  <a:schemeClr val="bg1"/>
                </a:solidFill>
                <a:cs typeface="Arial" panose="020B0604020202020204" pitchFamily="34" charset="0"/>
                <a:sym typeface="Symbol" panose="05050102010706020507" pitchFamily="18" charset="2"/>
              </a:rPr>
              <a:t> = d/</a:t>
            </a:r>
            <a:r>
              <a:rPr lang="cs-CZ" altLang="cs-CZ" sz="2800" dirty="0" err="1">
                <a:solidFill>
                  <a:schemeClr val="bg1"/>
                </a:solidFill>
                <a:cs typeface="Arial" panose="020B0604020202020204" pitchFamily="34" charset="0"/>
                <a:sym typeface="Symbol" panose="05050102010706020507" pitchFamily="18" charset="2"/>
              </a:rPr>
              <a:t>dt</a:t>
            </a:r>
            <a:endParaRPr lang="cs-CZ" altLang="cs-CZ" sz="2800" dirty="0">
              <a:solidFill>
                <a:schemeClr val="bg1"/>
              </a:solidFill>
              <a:cs typeface="Arial" panose="020B0604020202020204" pitchFamily="34" charset="0"/>
              <a:sym typeface="Symbol" panose="05050102010706020507" pitchFamily="18" charset="2"/>
            </a:endParaRPr>
          </a:p>
        </p:txBody>
      </p:sp>
      <p:pic>
        <p:nvPicPr>
          <p:cNvPr id="5" name="Obrázek 4" descr="Obsah obrázku vsedě&#10;&#10;Popis byl vytvořen automaticky">
            <a:extLst>
              <a:ext uri="{FF2B5EF4-FFF2-40B4-BE49-F238E27FC236}">
                <a16:creationId xmlns:a16="http://schemas.microsoft.com/office/drawing/2014/main" id="{3EFD2B69-3F10-4F93-B799-0BB7D409BE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8384" y="4782498"/>
            <a:ext cx="983842" cy="950603"/>
          </a:xfrm>
          <a:prstGeom prst="rect">
            <a:avLst/>
          </a:prstGeom>
        </p:spPr>
      </p:pic>
      <p:pic>
        <p:nvPicPr>
          <p:cNvPr id="2" name="Nahraný zvuk">
            <a:hlinkClick r:id="" action="ppaction://media"/>
            <a:extLst>
              <a:ext uri="{FF2B5EF4-FFF2-40B4-BE49-F238E27FC236}">
                <a16:creationId xmlns:a16="http://schemas.microsoft.com/office/drawing/2014/main" id="{023D9363-4ABE-4D98-9D23-9C7F3CFCEB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31771" y="5054599"/>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číslo snímku 6">
            <a:extLst>
              <a:ext uri="{FF2B5EF4-FFF2-40B4-BE49-F238E27FC236}">
                <a16:creationId xmlns:a16="http://schemas.microsoft.com/office/drawing/2014/main" id="{0C9D9E20-F88F-4D4E-BE80-E281E939499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4CE3CEB3-730B-4C2A-BC98-44C09E7E0BB5}" type="slidenum">
              <a:rPr lang="cs-CZ" altLang="cs-CZ" sz="1400">
                <a:solidFill>
                  <a:schemeClr val="tx1"/>
                </a:solidFill>
              </a:rPr>
              <a:pPr eaLnBrk="1" hangingPunct="1"/>
              <a:t>18</a:t>
            </a:fld>
            <a:endParaRPr lang="cs-CZ" altLang="cs-CZ" sz="1400">
              <a:solidFill>
                <a:schemeClr val="tx1"/>
              </a:solidFill>
            </a:endParaRPr>
          </a:p>
        </p:txBody>
      </p:sp>
      <p:sp>
        <p:nvSpPr>
          <p:cNvPr id="24579" name="Rectangle 2">
            <a:extLst>
              <a:ext uri="{FF2B5EF4-FFF2-40B4-BE49-F238E27FC236}">
                <a16:creationId xmlns:a16="http://schemas.microsoft.com/office/drawing/2014/main" id="{2CCB89A1-3344-4C9A-A807-9F99C4F09E96}"/>
              </a:ext>
            </a:extLst>
          </p:cNvPr>
          <p:cNvSpPr>
            <a:spLocks noGrp="1" noChangeArrowheads="1"/>
          </p:cNvSpPr>
          <p:nvPr>
            <p:ph type="title"/>
          </p:nvPr>
        </p:nvSpPr>
        <p:spPr>
          <a:xfrm>
            <a:off x="457200" y="274638"/>
            <a:ext cx="8229600" cy="850900"/>
          </a:xfrm>
        </p:spPr>
        <p:txBody>
          <a:bodyPr/>
          <a:lstStyle/>
          <a:p>
            <a:pPr eaLnBrk="1" hangingPunct="1"/>
            <a:r>
              <a:rPr lang="cs-CZ" altLang="cs-CZ" sz="3200">
                <a:solidFill>
                  <a:srgbClr val="CCFFFF"/>
                </a:solidFill>
              </a:rPr>
              <a:t>Veličiny a jednotky charakterizující ionizující záření</a:t>
            </a:r>
          </a:p>
        </p:txBody>
      </p:sp>
      <p:sp>
        <p:nvSpPr>
          <p:cNvPr id="24580" name="Rectangle 3">
            <a:extLst>
              <a:ext uri="{FF2B5EF4-FFF2-40B4-BE49-F238E27FC236}">
                <a16:creationId xmlns:a16="http://schemas.microsoft.com/office/drawing/2014/main" id="{1ABD8DB2-1B95-450F-B33D-AF2A79A8341B}"/>
              </a:ext>
            </a:extLst>
          </p:cNvPr>
          <p:cNvSpPr>
            <a:spLocks noGrp="1" noChangeArrowheads="1"/>
          </p:cNvSpPr>
          <p:nvPr>
            <p:ph type="body" sz="half" idx="1"/>
          </p:nvPr>
        </p:nvSpPr>
        <p:spPr>
          <a:xfrm>
            <a:off x="323850" y="1341438"/>
            <a:ext cx="8569325" cy="3959225"/>
          </a:xfrm>
        </p:spPr>
        <p:txBody>
          <a:bodyPr/>
          <a:lstStyle/>
          <a:p>
            <a:pPr marL="609600" indent="-609600" eaLnBrk="1" hangingPunct="1">
              <a:lnSpc>
                <a:spcPct val="90000"/>
              </a:lnSpc>
              <a:buFontTx/>
              <a:buNone/>
            </a:pPr>
            <a:r>
              <a:rPr lang="cs-CZ" altLang="cs-CZ" sz="2400" dirty="0">
                <a:solidFill>
                  <a:schemeClr val="bg1"/>
                </a:solidFill>
                <a:latin typeface="Comic Sans MS" panose="030F0702030302020204" pitchFamily="66" charset="0"/>
              </a:rPr>
              <a:t>B) Popis interakce ionizujícího záření s látkou:</a:t>
            </a:r>
          </a:p>
          <a:p>
            <a:pPr marL="609600" indent="-609600" eaLnBrk="1" hangingPunct="1">
              <a:lnSpc>
                <a:spcPct val="90000"/>
              </a:lnSpc>
              <a:buFontTx/>
              <a:buNone/>
            </a:pPr>
            <a:endParaRPr lang="cs-CZ" altLang="cs-CZ" sz="2400" dirty="0">
              <a:solidFill>
                <a:schemeClr val="bg1"/>
              </a:solidFill>
            </a:endParaRPr>
          </a:p>
          <a:p>
            <a:pPr marL="609600" indent="-609600" eaLnBrk="1" hangingPunct="1">
              <a:lnSpc>
                <a:spcPct val="90000"/>
              </a:lnSpc>
              <a:buFontTx/>
              <a:buNone/>
            </a:pPr>
            <a:r>
              <a:rPr lang="cs-CZ" altLang="cs-CZ" sz="2000" dirty="0">
                <a:solidFill>
                  <a:schemeClr val="bg1"/>
                </a:solidFill>
              </a:rPr>
              <a:t>Mírou </a:t>
            </a:r>
            <a:r>
              <a:rPr lang="cs-CZ" altLang="cs-CZ" sz="2000" dirty="0">
                <a:solidFill>
                  <a:srgbClr val="FFC000"/>
                </a:solidFill>
              </a:rPr>
              <a:t>pravděpodobnosti interakce </a:t>
            </a:r>
            <a:r>
              <a:rPr lang="cs-CZ" altLang="cs-CZ" sz="2000" dirty="0">
                <a:solidFill>
                  <a:schemeClr val="bg1"/>
                </a:solidFill>
              </a:rPr>
              <a:t>částice záření s částicí prostředí je veličina </a:t>
            </a:r>
            <a:r>
              <a:rPr lang="cs-CZ" altLang="cs-CZ" sz="2000" dirty="0">
                <a:solidFill>
                  <a:srgbClr val="FF0066"/>
                </a:solidFill>
              </a:rPr>
              <a:t>účinný průřez </a:t>
            </a:r>
            <a:r>
              <a:rPr lang="cs-CZ" altLang="cs-CZ" sz="2000" dirty="0">
                <a:solidFill>
                  <a:srgbClr val="FF0066"/>
                </a:solidFill>
                <a:latin typeface="Symbol" panose="05050102010706020507" pitchFamily="18" charset="2"/>
              </a:rPr>
              <a:t>s</a:t>
            </a:r>
            <a:r>
              <a:rPr lang="cs-CZ" altLang="cs-CZ" sz="2000" i="1" dirty="0">
                <a:solidFill>
                  <a:schemeClr val="bg1"/>
                </a:solidFill>
                <a:latin typeface="Symbol" panose="05050102010706020507" pitchFamily="18" charset="2"/>
              </a:rPr>
              <a:t> </a:t>
            </a:r>
            <a:r>
              <a:rPr lang="cs-CZ" altLang="cs-CZ" sz="2000" dirty="0">
                <a:solidFill>
                  <a:schemeClr val="bg1"/>
                </a:solidFill>
              </a:rPr>
              <a:t>: </a:t>
            </a:r>
          </a:p>
          <a:p>
            <a:pPr marL="609600" indent="-609600" eaLnBrk="1" hangingPunct="1">
              <a:lnSpc>
                <a:spcPct val="90000"/>
              </a:lnSpc>
              <a:buFontTx/>
              <a:buNone/>
            </a:pPr>
            <a:endParaRPr lang="cs-CZ" altLang="cs-CZ" sz="2000" dirty="0"/>
          </a:p>
          <a:p>
            <a:pPr marL="609600" indent="-609600" eaLnBrk="1" hangingPunct="1">
              <a:lnSpc>
                <a:spcPct val="90000"/>
              </a:lnSpc>
              <a:buFontTx/>
              <a:buNone/>
            </a:pPr>
            <a:endParaRPr lang="cs-CZ" altLang="cs-CZ" sz="2000" dirty="0"/>
          </a:p>
          <a:p>
            <a:pPr marL="609600" indent="-609600" eaLnBrk="1" hangingPunct="1">
              <a:lnSpc>
                <a:spcPct val="90000"/>
              </a:lnSpc>
              <a:buFontTx/>
              <a:buNone/>
            </a:pPr>
            <a:r>
              <a:rPr lang="cs-CZ" altLang="cs-CZ" sz="2000" dirty="0">
                <a:solidFill>
                  <a:schemeClr val="bg1"/>
                </a:solidFill>
              </a:rPr>
              <a:t>Definovaný jako </a:t>
            </a:r>
            <a:r>
              <a:rPr lang="cs-CZ" altLang="cs-CZ" sz="2000" u="sng" dirty="0">
                <a:solidFill>
                  <a:schemeClr val="bg1"/>
                </a:solidFill>
              </a:rPr>
              <a:t>podíl </a:t>
            </a:r>
          </a:p>
          <a:p>
            <a:pPr marL="609600" indent="-609600" eaLnBrk="1" hangingPunct="1">
              <a:lnSpc>
                <a:spcPct val="90000"/>
              </a:lnSpc>
              <a:buFontTx/>
              <a:buNone/>
            </a:pPr>
            <a:r>
              <a:rPr lang="cs-CZ" altLang="cs-CZ" sz="2000" b="1" u="sng" dirty="0">
                <a:solidFill>
                  <a:schemeClr val="bg1"/>
                </a:solidFill>
              </a:rPr>
              <a:t>pravděpodobnosti</a:t>
            </a:r>
            <a:r>
              <a:rPr lang="cs-CZ" altLang="cs-CZ" sz="2000" dirty="0">
                <a:solidFill>
                  <a:schemeClr val="bg1"/>
                </a:solidFill>
              </a:rPr>
              <a:t>, že pro danou terčovou entitu nastane určitá interakce (</a:t>
            </a:r>
            <a:r>
              <a:rPr lang="cs-CZ" altLang="cs-CZ" sz="2000" b="1" i="1" dirty="0">
                <a:solidFill>
                  <a:schemeClr val="bg1"/>
                </a:solidFill>
              </a:rPr>
              <a:t>R/N</a:t>
            </a:r>
            <a:r>
              <a:rPr lang="cs-CZ" altLang="cs-CZ" sz="2000" dirty="0">
                <a:solidFill>
                  <a:schemeClr val="bg1"/>
                </a:solidFill>
              </a:rPr>
              <a:t>, kde </a:t>
            </a:r>
            <a:r>
              <a:rPr lang="cs-CZ" altLang="cs-CZ" sz="2000" i="1" dirty="0">
                <a:solidFill>
                  <a:schemeClr val="bg1"/>
                </a:solidFill>
              </a:rPr>
              <a:t>R</a:t>
            </a:r>
            <a:r>
              <a:rPr lang="cs-CZ" altLang="cs-CZ" sz="2000" dirty="0">
                <a:solidFill>
                  <a:schemeClr val="bg1"/>
                </a:solidFill>
              </a:rPr>
              <a:t> je počet srážek za sekundu neboli jejich četnost a N je počet „terčových entit“), vyvolaná dopadem částic určitého druhu a energie, </a:t>
            </a:r>
          </a:p>
          <a:p>
            <a:pPr marL="609600" indent="-609600" eaLnBrk="1" hangingPunct="1">
              <a:lnSpc>
                <a:spcPct val="90000"/>
              </a:lnSpc>
              <a:buFontTx/>
              <a:buNone/>
            </a:pPr>
            <a:r>
              <a:rPr lang="cs-CZ" altLang="cs-CZ" sz="2000" u="sng" dirty="0">
                <a:solidFill>
                  <a:schemeClr val="bg1"/>
                </a:solidFill>
              </a:rPr>
              <a:t>a</a:t>
            </a:r>
            <a:r>
              <a:rPr lang="cs-CZ" altLang="cs-CZ" sz="2000" dirty="0">
                <a:solidFill>
                  <a:schemeClr val="bg1"/>
                </a:solidFill>
              </a:rPr>
              <a:t> </a:t>
            </a:r>
          </a:p>
          <a:p>
            <a:pPr marL="609600" indent="-609600" eaLnBrk="1" hangingPunct="1">
              <a:lnSpc>
                <a:spcPct val="90000"/>
              </a:lnSpc>
              <a:buFontTx/>
              <a:buNone/>
            </a:pPr>
            <a:r>
              <a:rPr lang="cs-CZ" altLang="cs-CZ" sz="2000" b="1" u="sng" dirty="0" err="1">
                <a:solidFill>
                  <a:schemeClr val="bg1"/>
                </a:solidFill>
              </a:rPr>
              <a:t>fluence</a:t>
            </a:r>
            <a:r>
              <a:rPr lang="cs-CZ" altLang="cs-CZ" sz="2000" dirty="0">
                <a:solidFill>
                  <a:schemeClr val="bg1"/>
                </a:solidFill>
              </a:rPr>
              <a:t> těchto částic </a:t>
            </a:r>
            <a:r>
              <a:rPr lang="cs-CZ" altLang="cs-CZ" sz="2000" i="1" dirty="0">
                <a:solidFill>
                  <a:schemeClr val="bg1"/>
                </a:solidFill>
                <a:latin typeface="Symbol" panose="05050102010706020507" pitchFamily="18" charset="2"/>
              </a:rPr>
              <a:t>F</a:t>
            </a:r>
            <a:r>
              <a:rPr lang="cs-CZ" altLang="cs-CZ" sz="2000" dirty="0">
                <a:solidFill>
                  <a:schemeClr val="bg1"/>
                </a:solidFill>
              </a:rPr>
              <a:t>. Jednotkou je m</a:t>
            </a:r>
            <a:r>
              <a:rPr lang="cs-CZ" altLang="cs-CZ" sz="2000" baseline="30000" dirty="0">
                <a:solidFill>
                  <a:schemeClr val="bg1"/>
                </a:solidFill>
              </a:rPr>
              <a:t>2 </a:t>
            </a:r>
            <a:r>
              <a:rPr lang="cs-CZ" altLang="cs-CZ" sz="2000" dirty="0">
                <a:solidFill>
                  <a:schemeClr val="bg1"/>
                </a:solidFill>
              </a:rPr>
              <a:t>(ověřte si!)</a:t>
            </a:r>
            <a:endParaRPr lang="cs-CZ" altLang="cs-CZ" sz="2000" baseline="30000" dirty="0">
              <a:solidFill>
                <a:schemeClr val="bg1"/>
              </a:solidFill>
            </a:endParaRPr>
          </a:p>
          <a:p>
            <a:pPr marL="609600" indent="-609600" eaLnBrk="1" hangingPunct="1">
              <a:lnSpc>
                <a:spcPct val="90000"/>
              </a:lnSpc>
              <a:buFontTx/>
              <a:buNone/>
            </a:pPr>
            <a:r>
              <a:rPr lang="cs-CZ" altLang="cs-CZ" sz="2000" dirty="0">
                <a:solidFill>
                  <a:schemeClr val="bg1"/>
                </a:solidFill>
              </a:rPr>
              <a:t>Starší jednotkou je </a:t>
            </a:r>
            <a:r>
              <a:rPr lang="cs-CZ" altLang="cs-CZ" sz="2000" b="1" dirty="0">
                <a:solidFill>
                  <a:schemeClr val="bg1"/>
                </a:solidFill>
              </a:rPr>
              <a:t>barn</a:t>
            </a:r>
            <a:r>
              <a:rPr lang="cs-CZ" altLang="cs-CZ" sz="2000" dirty="0">
                <a:solidFill>
                  <a:schemeClr val="bg1"/>
                </a:solidFill>
              </a:rPr>
              <a:t> (b) = 10</a:t>
            </a:r>
            <a:r>
              <a:rPr lang="cs-CZ" altLang="cs-CZ" sz="2000" baseline="30000" dirty="0">
                <a:solidFill>
                  <a:schemeClr val="bg1"/>
                </a:solidFill>
              </a:rPr>
              <a:t>-28</a:t>
            </a:r>
            <a:r>
              <a:rPr lang="cs-CZ" altLang="cs-CZ" sz="2000" dirty="0">
                <a:solidFill>
                  <a:schemeClr val="bg1"/>
                </a:solidFill>
              </a:rPr>
              <a:t> m</a:t>
            </a:r>
            <a:r>
              <a:rPr lang="cs-CZ" altLang="cs-CZ" sz="2000" baseline="30000" dirty="0">
                <a:solidFill>
                  <a:schemeClr val="bg1"/>
                </a:solidFill>
              </a:rPr>
              <a:t>2</a:t>
            </a:r>
            <a:r>
              <a:rPr lang="cs-CZ" altLang="cs-CZ" sz="2000" dirty="0">
                <a:solidFill>
                  <a:schemeClr val="bg1"/>
                </a:solidFill>
              </a:rPr>
              <a:t>, který odpovídá přibližně průřezu jádra uranu.</a:t>
            </a:r>
          </a:p>
        </p:txBody>
      </p:sp>
      <p:sp>
        <p:nvSpPr>
          <p:cNvPr id="24581" name="Rectangle 7">
            <a:extLst>
              <a:ext uri="{FF2B5EF4-FFF2-40B4-BE49-F238E27FC236}">
                <a16:creationId xmlns:a16="http://schemas.microsoft.com/office/drawing/2014/main" id="{6210BDE8-D311-418E-802E-3F792471E524}"/>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endParaRPr lang="cs-CZ" altLang="cs-CZ"/>
          </a:p>
        </p:txBody>
      </p:sp>
      <p:sp>
        <p:nvSpPr>
          <p:cNvPr id="24582" name="Rectangle 9">
            <a:extLst>
              <a:ext uri="{FF2B5EF4-FFF2-40B4-BE49-F238E27FC236}">
                <a16:creationId xmlns:a16="http://schemas.microsoft.com/office/drawing/2014/main" id="{80BF3EE4-EB16-4179-A1E5-75C964CD24CF}"/>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endParaRPr lang="cs-CZ" altLang="cs-CZ"/>
          </a:p>
        </p:txBody>
      </p:sp>
      <p:pic>
        <p:nvPicPr>
          <p:cNvPr id="24583" name="Picture 8">
            <a:extLst>
              <a:ext uri="{FF2B5EF4-FFF2-40B4-BE49-F238E27FC236}">
                <a16:creationId xmlns:a16="http://schemas.microsoft.com/office/drawing/2014/main" id="{54342677-AEB7-4F45-92A4-095879C34AF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24300" y="2924175"/>
            <a:ext cx="1295400" cy="8143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 name="Obrázek 7" descr="Obsah obrázku vsedě&#10;&#10;Popis byl vytvořen automaticky">
            <a:extLst>
              <a:ext uri="{FF2B5EF4-FFF2-40B4-BE49-F238E27FC236}">
                <a16:creationId xmlns:a16="http://schemas.microsoft.com/office/drawing/2014/main" id="{33FA22B9-CDA2-4479-A644-0127764724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1558" y="924874"/>
            <a:ext cx="983842" cy="950603"/>
          </a:xfrm>
          <a:prstGeom prst="rect">
            <a:avLst/>
          </a:prstGeom>
        </p:spPr>
      </p:pic>
      <p:pic>
        <p:nvPicPr>
          <p:cNvPr id="2" name="Nahraný zvuk">
            <a:hlinkClick r:id="" action="ppaction://media"/>
            <a:extLst>
              <a:ext uri="{FF2B5EF4-FFF2-40B4-BE49-F238E27FC236}">
                <a16:creationId xmlns:a16="http://schemas.microsoft.com/office/drawing/2014/main" id="{C7348CE8-EA86-437E-900F-EEC5BF3855F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20279" y="1184243"/>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6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Zástupný symbol pro číslo snímku 6">
            <a:extLst>
              <a:ext uri="{FF2B5EF4-FFF2-40B4-BE49-F238E27FC236}">
                <a16:creationId xmlns:a16="http://schemas.microsoft.com/office/drawing/2014/main" id="{895166EC-744C-4D57-B691-892DE7E9274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1D9D8F8F-EF60-4410-9DD3-E70E499DA6F9}" type="slidenum">
              <a:rPr lang="cs-CZ" altLang="cs-CZ" sz="1400">
                <a:solidFill>
                  <a:schemeClr val="tx1"/>
                </a:solidFill>
              </a:rPr>
              <a:pPr eaLnBrk="1" hangingPunct="1"/>
              <a:t>19</a:t>
            </a:fld>
            <a:endParaRPr lang="cs-CZ" altLang="cs-CZ" sz="1400">
              <a:solidFill>
                <a:schemeClr val="tx1"/>
              </a:solidFill>
            </a:endParaRPr>
          </a:p>
        </p:txBody>
      </p:sp>
      <p:sp>
        <p:nvSpPr>
          <p:cNvPr id="5124" name="Rectangle 2">
            <a:extLst>
              <a:ext uri="{FF2B5EF4-FFF2-40B4-BE49-F238E27FC236}">
                <a16:creationId xmlns:a16="http://schemas.microsoft.com/office/drawing/2014/main" id="{B653341D-C798-46BB-81FD-DCE5123C5CE2}"/>
              </a:ext>
            </a:extLst>
          </p:cNvPr>
          <p:cNvSpPr>
            <a:spLocks noGrp="1" noChangeArrowheads="1"/>
          </p:cNvSpPr>
          <p:nvPr>
            <p:ph type="title"/>
          </p:nvPr>
        </p:nvSpPr>
        <p:spPr>
          <a:xfrm>
            <a:off x="457200" y="274638"/>
            <a:ext cx="8229600" cy="850900"/>
          </a:xfrm>
        </p:spPr>
        <p:txBody>
          <a:bodyPr/>
          <a:lstStyle/>
          <a:p>
            <a:pPr eaLnBrk="1" hangingPunct="1"/>
            <a:r>
              <a:rPr lang="cs-CZ" altLang="cs-CZ" sz="3200">
                <a:solidFill>
                  <a:srgbClr val="CCFFFF"/>
                </a:solidFill>
              </a:rPr>
              <a:t>Veličiny a jednotky charakterizující ionizující záření</a:t>
            </a:r>
          </a:p>
        </p:txBody>
      </p:sp>
      <p:sp>
        <p:nvSpPr>
          <p:cNvPr id="5125" name="Rectangle 3">
            <a:extLst>
              <a:ext uri="{FF2B5EF4-FFF2-40B4-BE49-F238E27FC236}">
                <a16:creationId xmlns:a16="http://schemas.microsoft.com/office/drawing/2014/main" id="{E236DABF-8173-461C-A8A2-BFBB44B89304}"/>
              </a:ext>
            </a:extLst>
          </p:cNvPr>
          <p:cNvSpPr>
            <a:spLocks noGrp="1" noChangeArrowheads="1"/>
          </p:cNvSpPr>
          <p:nvPr>
            <p:ph type="body" sz="half" idx="1"/>
          </p:nvPr>
        </p:nvSpPr>
        <p:spPr>
          <a:xfrm>
            <a:off x="323850" y="1341438"/>
            <a:ext cx="8569325" cy="3959225"/>
          </a:xfrm>
        </p:spPr>
        <p:txBody>
          <a:bodyPr/>
          <a:lstStyle/>
          <a:p>
            <a:pPr marL="609600" indent="-609600" eaLnBrk="1" hangingPunct="1">
              <a:lnSpc>
                <a:spcPct val="90000"/>
              </a:lnSpc>
              <a:buFontTx/>
              <a:buNone/>
            </a:pPr>
            <a:r>
              <a:rPr lang="cs-CZ" altLang="cs-CZ" sz="2400">
                <a:solidFill>
                  <a:schemeClr val="bg1"/>
                </a:solidFill>
              </a:rPr>
              <a:t>Podobný charakter jako účinný průřez mají i veličiny označované jako </a:t>
            </a:r>
            <a:r>
              <a:rPr lang="cs-CZ" altLang="cs-CZ" sz="2400">
                <a:solidFill>
                  <a:srgbClr val="FF0066"/>
                </a:solidFill>
              </a:rPr>
              <a:t>součinitele zeslabení</a:t>
            </a:r>
            <a:r>
              <a:rPr lang="cs-CZ" altLang="cs-CZ" sz="2400">
                <a:solidFill>
                  <a:schemeClr val="bg1"/>
                </a:solidFill>
              </a:rPr>
              <a:t>. Za základní veličinu tohoto druhu považujeme </a:t>
            </a:r>
            <a:r>
              <a:rPr lang="cs-CZ" altLang="cs-CZ" sz="2400" b="1">
                <a:solidFill>
                  <a:srgbClr val="FF0066"/>
                </a:solidFill>
              </a:rPr>
              <a:t>lineární součinitel zeslabení </a:t>
            </a:r>
            <a:r>
              <a:rPr lang="cs-CZ" altLang="cs-CZ" sz="2400" b="1">
                <a:solidFill>
                  <a:srgbClr val="FF0066"/>
                </a:solidFill>
                <a:latin typeface="Symbol" panose="05050102010706020507" pitchFamily="18" charset="2"/>
              </a:rPr>
              <a:t>m</a:t>
            </a:r>
            <a:r>
              <a:rPr lang="cs-CZ" altLang="cs-CZ" sz="2400">
                <a:solidFill>
                  <a:schemeClr val="bg1"/>
                </a:solidFill>
              </a:rPr>
              <a:t>. Je určen vztahem (J je hustota proudu částic ve svazku rovnoběžném se směrem x, J můžeme chápat jako analogii intenzity):</a:t>
            </a:r>
          </a:p>
        </p:txBody>
      </p:sp>
      <p:graphicFrame>
        <p:nvGraphicFramePr>
          <p:cNvPr id="5122" name="Object 2">
            <a:extLst>
              <a:ext uri="{FF2B5EF4-FFF2-40B4-BE49-F238E27FC236}">
                <a16:creationId xmlns:a16="http://schemas.microsoft.com/office/drawing/2014/main" id="{1ED9BCC0-C901-4148-BE5F-F6BCF98D55EE}"/>
              </a:ext>
            </a:extLst>
          </p:cNvPr>
          <p:cNvGraphicFramePr>
            <a:graphicFrameLocks noGrp="1" noChangeAspect="1"/>
          </p:cNvGraphicFramePr>
          <p:nvPr>
            <p:ph sz="half" idx="2"/>
          </p:nvPr>
        </p:nvGraphicFramePr>
        <p:xfrm>
          <a:off x="1258888" y="3644900"/>
          <a:ext cx="6913562" cy="1212850"/>
        </p:xfrm>
        <a:graphic>
          <a:graphicData uri="http://schemas.openxmlformats.org/presentationml/2006/ole">
            <mc:AlternateContent xmlns:mc="http://schemas.openxmlformats.org/markup-compatibility/2006">
              <mc:Choice xmlns:v="urn:schemas-microsoft-com:vml" Requires="v">
                <p:oleObj spid="_x0000_s5154" name="Rovnice" r:id="rId6" imgW="2247840" imgH="393480" progId="Equation.3">
                  <p:embed/>
                </p:oleObj>
              </mc:Choice>
              <mc:Fallback>
                <p:oleObj name="Rovnice" r:id="rId6" imgW="2247840" imgH="393480" progId="Equation.3">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8888" y="3644900"/>
                        <a:ext cx="6913562" cy="12128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26" name="Rectangle 7">
            <a:extLst>
              <a:ext uri="{FF2B5EF4-FFF2-40B4-BE49-F238E27FC236}">
                <a16:creationId xmlns:a16="http://schemas.microsoft.com/office/drawing/2014/main" id="{E497A726-DC07-4026-8331-AC6CC790E2C9}"/>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endParaRPr lang="cs-CZ" altLang="cs-CZ"/>
          </a:p>
        </p:txBody>
      </p:sp>
      <p:sp>
        <p:nvSpPr>
          <p:cNvPr id="5127" name="Rectangle 9">
            <a:extLst>
              <a:ext uri="{FF2B5EF4-FFF2-40B4-BE49-F238E27FC236}">
                <a16:creationId xmlns:a16="http://schemas.microsoft.com/office/drawing/2014/main" id="{088FCFC3-77D9-41F4-AC10-23ADFB612AC2}"/>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endParaRPr lang="cs-CZ" altLang="cs-CZ"/>
          </a:p>
        </p:txBody>
      </p:sp>
      <p:sp>
        <p:nvSpPr>
          <p:cNvPr id="5128" name="Elipsa 7">
            <a:extLst>
              <a:ext uri="{FF2B5EF4-FFF2-40B4-BE49-F238E27FC236}">
                <a16:creationId xmlns:a16="http://schemas.microsoft.com/office/drawing/2014/main" id="{432D0E31-342E-4386-9EFC-C2275D661C5F}"/>
              </a:ext>
            </a:extLst>
          </p:cNvPr>
          <p:cNvSpPr>
            <a:spLocks noChangeArrowheads="1"/>
          </p:cNvSpPr>
          <p:nvPr/>
        </p:nvSpPr>
        <p:spPr bwMode="auto">
          <a:xfrm>
            <a:off x="5724525" y="4221163"/>
            <a:ext cx="2735263" cy="10795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endParaRPr lang="cs-CZ" altLang="cs-CZ"/>
          </a:p>
        </p:txBody>
      </p:sp>
      <p:sp>
        <p:nvSpPr>
          <p:cNvPr id="5129" name="Obdélník 8">
            <a:extLst>
              <a:ext uri="{FF2B5EF4-FFF2-40B4-BE49-F238E27FC236}">
                <a16:creationId xmlns:a16="http://schemas.microsoft.com/office/drawing/2014/main" id="{AA4C65BF-5CEB-4D20-8D38-9DCD712E16F4}"/>
              </a:ext>
            </a:extLst>
          </p:cNvPr>
          <p:cNvSpPr>
            <a:spLocks noChangeArrowheads="1"/>
          </p:cNvSpPr>
          <p:nvPr/>
        </p:nvSpPr>
        <p:spPr bwMode="auto">
          <a:xfrm>
            <a:off x="827088" y="5373688"/>
            <a:ext cx="77057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lnSpc>
                <a:spcPct val="80000"/>
              </a:lnSpc>
              <a:buFontTx/>
              <a:buNone/>
            </a:pPr>
            <a:r>
              <a:rPr lang="cs-CZ" altLang="cs-CZ" dirty="0">
                <a:solidFill>
                  <a:schemeClr val="bg1"/>
                </a:solidFill>
              </a:rPr>
              <a:t>Součinitele zeslabení má smysl používat jen pro </a:t>
            </a:r>
            <a:r>
              <a:rPr lang="cs-CZ" altLang="cs-CZ" i="1" dirty="0">
                <a:solidFill>
                  <a:schemeClr val="bg1"/>
                </a:solidFill>
              </a:rPr>
              <a:t>nenabité</a:t>
            </a:r>
            <a:r>
              <a:rPr lang="cs-CZ" altLang="cs-CZ" dirty="0">
                <a:solidFill>
                  <a:schemeClr val="bg1"/>
                </a:solidFill>
              </a:rPr>
              <a:t> částice, zejména fotony. Dále se setkáváme s </a:t>
            </a:r>
            <a:r>
              <a:rPr lang="cs-CZ" altLang="cs-CZ" dirty="0">
                <a:solidFill>
                  <a:srgbClr val="FF0066"/>
                </a:solidFill>
              </a:rPr>
              <a:t>hmotnostním součinitelem zeslabení</a:t>
            </a:r>
            <a:r>
              <a:rPr lang="cs-CZ" altLang="cs-CZ" dirty="0">
                <a:solidFill>
                  <a:schemeClr val="bg1"/>
                </a:solidFill>
              </a:rPr>
              <a:t>:</a:t>
            </a:r>
          </a:p>
          <a:p>
            <a:pPr algn="ctr" eaLnBrk="1" hangingPunct="1">
              <a:lnSpc>
                <a:spcPct val="80000"/>
              </a:lnSpc>
              <a:buFontTx/>
              <a:buNone/>
            </a:pPr>
            <a:r>
              <a:rPr lang="cs-CZ" altLang="cs-CZ" dirty="0">
                <a:solidFill>
                  <a:srgbClr val="FF0066"/>
                </a:solidFill>
                <a:latin typeface="Symbol" panose="05050102010706020507" pitchFamily="18" charset="2"/>
              </a:rPr>
              <a:t>m</a:t>
            </a:r>
            <a:r>
              <a:rPr lang="cs-CZ" altLang="cs-CZ" baseline="-25000" dirty="0">
                <a:solidFill>
                  <a:srgbClr val="FF0066"/>
                </a:solidFill>
              </a:rPr>
              <a:t>m</a:t>
            </a:r>
            <a:r>
              <a:rPr lang="cs-CZ" altLang="cs-CZ" dirty="0">
                <a:solidFill>
                  <a:srgbClr val="FF0066"/>
                </a:solidFill>
              </a:rPr>
              <a:t> =</a:t>
            </a:r>
            <a:r>
              <a:rPr lang="cs-CZ" altLang="cs-CZ" dirty="0">
                <a:solidFill>
                  <a:srgbClr val="FF0066"/>
                </a:solidFill>
                <a:latin typeface="Symbol" panose="05050102010706020507" pitchFamily="18" charset="2"/>
              </a:rPr>
              <a:t> m/r</a:t>
            </a:r>
          </a:p>
        </p:txBody>
      </p:sp>
      <p:pic>
        <p:nvPicPr>
          <p:cNvPr id="10" name="Obrázek 9" descr="Obsah obrázku vsedě&#10;&#10;Popis byl vytvořen automaticky">
            <a:extLst>
              <a:ext uri="{FF2B5EF4-FFF2-40B4-BE49-F238E27FC236}">
                <a16:creationId xmlns:a16="http://schemas.microsoft.com/office/drawing/2014/main" id="{836610AB-DC67-4E4E-A10B-1FDE445665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72450" y="772611"/>
            <a:ext cx="983842" cy="950603"/>
          </a:xfrm>
          <a:prstGeom prst="rect">
            <a:avLst/>
          </a:prstGeom>
        </p:spPr>
      </p:pic>
      <p:pic>
        <p:nvPicPr>
          <p:cNvPr id="2" name="Nahraný zvuk">
            <a:hlinkClick r:id="" action="ppaction://media"/>
            <a:extLst>
              <a:ext uri="{FF2B5EF4-FFF2-40B4-BE49-F238E27FC236}">
                <a16:creationId xmlns:a16="http://schemas.microsoft.com/office/drawing/2014/main" id="{6E58727C-F446-40CD-AA95-0E572BAA7AB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486490" y="1034549"/>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0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Zástupný symbol pro číslo snímku 5">
            <a:extLst>
              <a:ext uri="{FF2B5EF4-FFF2-40B4-BE49-F238E27FC236}">
                <a16:creationId xmlns:a16="http://schemas.microsoft.com/office/drawing/2014/main" id="{974EC400-FD18-4FD1-B7DA-C6CD60A2C79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7497A391-A716-4A66-BB71-6FAF5E656569}" type="slidenum">
              <a:rPr lang="cs-CZ" altLang="cs-CZ" sz="1400">
                <a:solidFill>
                  <a:schemeClr val="tx1"/>
                </a:solidFill>
              </a:rPr>
              <a:pPr eaLnBrk="1" hangingPunct="1"/>
              <a:t>2</a:t>
            </a:fld>
            <a:endParaRPr lang="cs-CZ" altLang="cs-CZ" sz="1400">
              <a:solidFill>
                <a:schemeClr val="tx1"/>
              </a:solidFill>
            </a:endParaRPr>
          </a:p>
        </p:txBody>
      </p:sp>
      <p:sp>
        <p:nvSpPr>
          <p:cNvPr id="12291" name="Rectangle 2">
            <a:extLst>
              <a:ext uri="{FF2B5EF4-FFF2-40B4-BE49-F238E27FC236}">
                <a16:creationId xmlns:a16="http://schemas.microsoft.com/office/drawing/2014/main" id="{F7FA2782-8405-43EB-86E1-2300A7202C35}"/>
              </a:ext>
            </a:extLst>
          </p:cNvPr>
          <p:cNvSpPr>
            <a:spLocks noGrp="1" noChangeArrowheads="1"/>
          </p:cNvSpPr>
          <p:nvPr>
            <p:ph type="title"/>
          </p:nvPr>
        </p:nvSpPr>
        <p:spPr/>
        <p:txBody>
          <a:bodyPr/>
          <a:lstStyle/>
          <a:p>
            <a:pPr eaLnBrk="1" hangingPunct="1"/>
            <a:r>
              <a:rPr lang="cs-CZ" altLang="cs-CZ" sz="4000" dirty="0">
                <a:solidFill>
                  <a:srgbClr val="CCFFFF"/>
                </a:solidFill>
              </a:rPr>
              <a:t>Zákony platné při radioaktivním rozpadu (přeměně)</a:t>
            </a:r>
          </a:p>
        </p:txBody>
      </p:sp>
      <p:sp>
        <p:nvSpPr>
          <p:cNvPr id="12292" name="Rectangle 3">
            <a:extLst>
              <a:ext uri="{FF2B5EF4-FFF2-40B4-BE49-F238E27FC236}">
                <a16:creationId xmlns:a16="http://schemas.microsoft.com/office/drawing/2014/main" id="{C8D9276B-E7EE-4422-82FC-F9390B716186}"/>
              </a:ext>
            </a:extLst>
          </p:cNvPr>
          <p:cNvSpPr>
            <a:spLocks noGrp="1" noChangeArrowheads="1"/>
          </p:cNvSpPr>
          <p:nvPr>
            <p:ph type="body" idx="1"/>
          </p:nvPr>
        </p:nvSpPr>
        <p:spPr>
          <a:xfrm>
            <a:off x="539750" y="2060575"/>
            <a:ext cx="8229600" cy="3744913"/>
          </a:xfrm>
        </p:spPr>
        <p:txBody>
          <a:bodyPr/>
          <a:lstStyle/>
          <a:p>
            <a:pPr eaLnBrk="1" hangingPunct="1"/>
            <a:r>
              <a:rPr lang="cs-CZ" altLang="cs-CZ">
                <a:solidFill>
                  <a:srgbClr val="FFFFCC"/>
                </a:solidFill>
              </a:rPr>
              <a:t>Zákon zachování hmoty (spojení zákona zachování hmotnosti a zákona zachování energie</a:t>
            </a:r>
          </a:p>
          <a:p>
            <a:pPr eaLnBrk="1" hangingPunct="1"/>
            <a:r>
              <a:rPr lang="cs-CZ" altLang="cs-CZ">
                <a:solidFill>
                  <a:srgbClr val="FFFFCC"/>
                </a:solidFill>
              </a:rPr>
              <a:t>Zákon zachování elektrického náboje</a:t>
            </a:r>
          </a:p>
          <a:p>
            <a:pPr eaLnBrk="1" hangingPunct="1"/>
            <a:r>
              <a:rPr lang="cs-CZ" altLang="cs-CZ">
                <a:solidFill>
                  <a:srgbClr val="FFFFCC"/>
                </a:solidFill>
              </a:rPr>
              <a:t>Zákon zachování počtu nukleonů</a:t>
            </a:r>
          </a:p>
          <a:p>
            <a:pPr eaLnBrk="1" hangingPunct="1"/>
            <a:r>
              <a:rPr lang="cs-CZ" altLang="cs-CZ">
                <a:solidFill>
                  <a:srgbClr val="FFFFCC"/>
                </a:solidFill>
              </a:rPr>
              <a:t>Zákon zachování hybnosti</a:t>
            </a:r>
          </a:p>
        </p:txBody>
      </p:sp>
      <p:pic>
        <p:nvPicPr>
          <p:cNvPr id="5" name="Obrázek 4" descr="Obsah obrázku vsedě&#10;&#10;Popis byl vytvořen automaticky">
            <a:extLst>
              <a:ext uri="{FF2B5EF4-FFF2-40B4-BE49-F238E27FC236}">
                <a16:creationId xmlns:a16="http://schemas.microsoft.com/office/drawing/2014/main" id="{66EF8175-A851-4433-B9C9-336C6A7DE8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9642" y="871014"/>
            <a:ext cx="934358" cy="902791"/>
          </a:xfrm>
          <a:prstGeom prst="rect">
            <a:avLst/>
          </a:prstGeom>
        </p:spPr>
      </p:pic>
      <p:pic>
        <p:nvPicPr>
          <p:cNvPr id="2" name="Nahraný zvuk">
            <a:hlinkClick r:id="" action="ppaction://media"/>
            <a:extLst>
              <a:ext uri="{FF2B5EF4-FFF2-40B4-BE49-F238E27FC236}">
                <a16:creationId xmlns:a16="http://schemas.microsoft.com/office/drawing/2014/main" id="{82AEC5F6-1C26-4AFB-A37D-A59F678D49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73621" y="1075567"/>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Nadpis 1">
            <a:extLst>
              <a:ext uri="{FF2B5EF4-FFF2-40B4-BE49-F238E27FC236}">
                <a16:creationId xmlns:a16="http://schemas.microsoft.com/office/drawing/2014/main" id="{882DD7B6-25C3-465D-9820-A633C8C17C70}"/>
              </a:ext>
            </a:extLst>
          </p:cNvPr>
          <p:cNvSpPr>
            <a:spLocks noGrp="1"/>
          </p:cNvSpPr>
          <p:nvPr>
            <p:ph type="title"/>
          </p:nvPr>
        </p:nvSpPr>
        <p:spPr>
          <a:xfrm>
            <a:off x="457200" y="223267"/>
            <a:ext cx="8229600" cy="1143000"/>
          </a:xfrm>
        </p:spPr>
        <p:txBody>
          <a:bodyPr/>
          <a:lstStyle/>
          <a:p>
            <a:r>
              <a:rPr lang="cs-CZ" altLang="cs-CZ" sz="3200" i="1">
                <a:solidFill>
                  <a:schemeClr val="bg1"/>
                </a:solidFill>
              </a:rPr>
              <a:t>Dodatek</a:t>
            </a:r>
          </a:p>
        </p:txBody>
      </p:sp>
      <p:sp>
        <p:nvSpPr>
          <p:cNvPr id="25603" name="Zástupný symbol pro text 2">
            <a:extLst>
              <a:ext uri="{FF2B5EF4-FFF2-40B4-BE49-F238E27FC236}">
                <a16:creationId xmlns:a16="http://schemas.microsoft.com/office/drawing/2014/main" id="{5B4766CD-4057-405B-A1E5-869D60032529}"/>
              </a:ext>
            </a:extLst>
          </p:cNvPr>
          <p:cNvSpPr>
            <a:spLocks noGrp="1"/>
          </p:cNvSpPr>
          <p:nvPr>
            <p:ph type="body" sz="half" idx="1"/>
          </p:nvPr>
        </p:nvSpPr>
        <p:spPr/>
        <p:txBody>
          <a:bodyPr/>
          <a:lstStyle/>
          <a:p>
            <a:r>
              <a:rPr lang="cs-CZ" altLang="cs-CZ">
                <a:solidFill>
                  <a:srgbClr val="FF0000"/>
                </a:solidFill>
              </a:rPr>
              <a:t>Klidně lze přijmout:</a:t>
            </a:r>
          </a:p>
        </p:txBody>
      </p:sp>
      <p:sp>
        <p:nvSpPr>
          <p:cNvPr id="25604" name="Zástupný symbol pro obsah 3">
            <a:extLst>
              <a:ext uri="{FF2B5EF4-FFF2-40B4-BE49-F238E27FC236}">
                <a16:creationId xmlns:a16="http://schemas.microsoft.com/office/drawing/2014/main" id="{D0777D43-40D2-48DA-841C-BBDBEC6F4660}"/>
              </a:ext>
            </a:extLst>
          </p:cNvPr>
          <p:cNvSpPr>
            <a:spLocks noGrp="1"/>
          </p:cNvSpPr>
          <p:nvPr>
            <p:ph sz="half" idx="2"/>
          </p:nvPr>
        </p:nvSpPr>
        <p:spPr/>
        <p:txBody>
          <a:bodyPr/>
          <a:lstStyle/>
          <a:p>
            <a:r>
              <a:rPr lang="cs-CZ" altLang="cs-CZ">
                <a:solidFill>
                  <a:schemeClr val="bg1"/>
                </a:solidFill>
              </a:rPr>
              <a:t>Nenabité částice = fotony rtg</a:t>
            </a:r>
          </a:p>
          <a:p>
            <a:r>
              <a:rPr lang="cs-CZ" altLang="cs-CZ">
                <a:solidFill>
                  <a:schemeClr val="bg1"/>
                </a:solidFill>
              </a:rPr>
              <a:t>Nabité částice = elektrony</a:t>
            </a:r>
          </a:p>
        </p:txBody>
      </p:sp>
      <p:sp>
        <p:nvSpPr>
          <p:cNvPr id="25605" name="Zástupný symbol pro číslo snímku 4">
            <a:extLst>
              <a:ext uri="{FF2B5EF4-FFF2-40B4-BE49-F238E27FC236}">
                <a16:creationId xmlns:a16="http://schemas.microsoft.com/office/drawing/2014/main" id="{B67F8157-11A4-43C6-9F4E-84B00081A49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EAEA74C7-6FC4-46FD-AD3B-EB6B90ED359A}" type="slidenum">
              <a:rPr lang="cs-CZ" altLang="cs-CZ" sz="1400">
                <a:solidFill>
                  <a:schemeClr val="tx1"/>
                </a:solidFill>
              </a:rPr>
              <a:pPr eaLnBrk="1" hangingPunct="1"/>
              <a:t>20</a:t>
            </a:fld>
            <a:endParaRPr lang="cs-CZ" altLang="cs-CZ" sz="1400">
              <a:solidFill>
                <a:schemeClr val="tx1"/>
              </a:solidFill>
            </a:endParaRPr>
          </a:p>
        </p:txBody>
      </p:sp>
      <p:pic>
        <p:nvPicPr>
          <p:cNvPr id="6" name="Obrázek 5" descr="Obsah obrázku vsedě&#10;&#10;Popis byl vytvořen automaticky">
            <a:extLst>
              <a:ext uri="{FF2B5EF4-FFF2-40B4-BE49-F238E27FC236}">
                <a16:creationId xmlns:a16="http://schemas.microsoft.com/office/drawing/2014/main" id="{F00383AF-84F8-49DF-80F9-0F39FA4E04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3968" y="4581128"/>
            <a:ext cx="983842" cy="950603"/>
          </a:xfrm>
          <a:prstGeom prst="rect">
            <a:avLst/>
          </a:prstGeom>
        </p:spPr>
      </p:pic>
      <p:pic>
        <p:nvPicPr>
          <p:cNvPr id="2" name="Nahraný zvuk">
            <a:hlinkClick r:id="" action="ppaction://media"/>
            <a:extLst>
              <a:ext uri="{FF2B5EF4-FFF2-40B4-BE49-F238E27FC236}">
                <a16:creationId xmlns:a16="http://schemas.microsoft.com/office/drawing/2014/main" id="{4EC971EE-3B8F-4F38-B9E5-5F0B8F6D79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689" y="4851400"/>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Zástupný symbol pro číslo snímku 6">
            <a:extLst>
              <a:ext uri="{FF2B5EF4-FFF2-40B4-BE49-F238E27FC236}">
                <a16:creationId xmlns:a16="http://schemas.microsoft.com/office/drawing/2014/main" id="{87AE4539-2E1C-490A-ADF7-8AC8C93678A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C7EAA8D2-5917-494A-86B9-42000228A23C}" type="slidenum">
              <a:rPr lang="cs-CZ" altLang="cs-CZ" sz="1400">
                <a:solidFill>
                  <a:schemeClr val="tx1"/>
                </a:solidFill>
              </a:rPr>
              <a:pPr eaLnBrk="1" hangingPunct="1"/>
              <a:t>21</a:t>
            </a:fld>
            <a:endParaRPr lang="cs-CZ" altLang="cs-CZ" sz="1400">
              <a:solidFill>
                <a:schemeClr val="tx1"/>
              </a:solidFill>
            </a:endParaRPr>
          </a:p>
        </p:txBody>
      </p:sp>
      <p:sp>
        <p:nvSpPr>
          <p:cNvPr id="6148" name="Rectangle 2">
            <a:extLst>
              <a:ext uri="{FF2B5EF4-FFF2-40B4-BE49-F238E27FC236}">
                <a16:creationId xmlns:a16="http://schemas.microsoft.com/office/drawing/2014/main" id="{383C38F8-77DA-4059-8CE9-EAA4C5B1ECE7}"/>
              </a:ext>
            </a:extLst>
          </p:cNvPr>
          <p:cNvSpPr>
            <a:spLocks noGrp="1" noChangeArrowheads="1"/>
          </p:cNvSpPr>
          <p:nvPr>
            <p:ph type="title"/>
          </p:nvPr>
        </p:nvSpPr>
        <p:spPr/>
        <p:txBody>
          <a:bodyPr/>
          <a:lstStyle/>
          <a:p>
            <a:pPr eaLnBrk="1" hangingPunct="1"/>
            <a:r>
              <a:rPr lang="cs-CZ" altLang="cs-CZ" sz="3200" dirty="0">
                <a:solidFill>
                  <a:srgbClr val="CCFFFF"/>
                </a:solidFill>
              </a:rPr>
              <a:t>Veličiny a jednotky charakterizující ionizující záření</a:t>
            </a:r>
          </a:p>
        </p:txBody>
      </p:sp>
      <p:sp>
        <p:nvSpPr>
          <p:cNvPr id="6149" name="Rectangle 3">
            <a:extLst>
              <a:ext uri="{FF2B5EF4-FFF2-40B4-BE49-F238E27FC236}">
                <a16:creationId xmlns:a16="http://schemas.microsoft.com/office/drawing/2014/main" id="{835F5E41-688B-4717-B1EC-0D2858097EC1}"/>
              </a:ext>
            </a:extLst>
          </p:cNvPr>
          <p:cNvSpPr>
            <a:spLocks noGrp="1" noChangeArrowheads="1"/>
          </p:cNvSpPr>
          <p:nvPr>
            <p:ph type="body" sz="half" idx="1"/>
          </p:nvPr>
        </p:nvSpPr>
        <p:spPr>
          <a:xfrm>
            <a:off x="457200" y="1600200"/>
            <a:ext cx="8291513" cy="2333625"/>
          </a:xfrm>
        </p:spPr>
        <p:txBody>
          <a:bodyPr/>
          <a:lstStyle/>
          <a:p>
            <a:pPr eaLnBrk="1" hangingPunct="1">
              <a:lnSpc>
                <a:spcPct val="80000"/>
              </a:lnSpc>
              <a:buFontTx/>
              <a:buNone/>
            </a:pPr>
            <a:r>
              <a:rPr lang="cs-CZ" altLang="cs-CZ" sz="2400" dirty="0">
                <a:solidFill>
                  <a:schemeClr val="bg1"/>
                </a:solidFill>
              </a:rPr>
              <a:t>Upřesnění: Pro kvantifikaci přenosu energie </a:t>
            </a:r>
            <a:r>
              <a:rPr lang="cs-CZ" altLang="cs-CZ" sz="2400" dirty="0">
                <a:solidFill>
                  <a:srgbClr val="FFC000"/>
                </a:solidFill>
              </a:rPr>
              <a:t>z primárních </a:t>
            </a:r>
            <a:r>
              <a:rPr lang="cs-CZ" altLang="cs-CZ" sz="2400" i="1" dirty="0">
                <a:solidFill>
                  <a:srgbClr val="FFC000"/>
                </a:solidFill>
              </a:rPr>
              <a:t>nenabitých</a:t>
            </a:r>
            <a:r>
              <a:rPr lang="cs-CZ" altLang="cs-CZ" sz="2400" dirty="0">
                <a:solidFill>
                  <a:srgbClr val="FFC000"/>
                </a:solidFill>
              </a:rPr>
              <a:t> </a:t>
            </a:r>
            <a:r>
              <a:rPr lang="cs-CZ" altLang="cs-CZ" sz="2400" dirty="0">
                <a:solidFill>
                  <a:schemeClr val="bg1"/>
                </a:solidFill>
              </a:rPr>
              <a:t>částic </a:t>
            </a:r>
            <a:r>
              <a:rPr lang="cs-CZ" altLang="cs-CZ" sz="2400" dirty="0">
                <a:solidFill>
                  <a:srgbClr val="FFC000"/>
                </a:solidFill>
              </a:rPr>
              <a:t>na </a:t>
            </a:r>
            <a:r>
              <a:rPr lang="cs-CZ" altLang="cs-CZ" sz="2400" i="1" dirty="0">
                <a:solidFill>
                  <a:srgbClr val="FFC000"/>
                </a:solidFill>
              </a:rPr>
              <a:t>sekundární nabité</a:t>
            </a:r>
            <a:r>
              <a:rPr lang="cs-CZ" altLang="cs-CZ" sz="2400" dirty="0">
                <a:solidFill>
                  <a:srgbClr val="FFC000"/>
                </a:solidFill>
              </a:rPr>
              <a:t> </a:t>
            </a:r>
            <a:r>
              <a:rPr lang="cs-CZ" altLang="cs-CZ" sz="2400" dirty="0">
                <a:solidFill>
                  <a:schemeClr val="bg1"/>
                </a:solidFill>
              </a:rPr>
              <a:t>(např. z fotonů na elektrony) používáme </a:t>
            </a:r>
            <a:r>
              <a:rPr lang="cs-CZ" altLang="cs-CZ" sz="2400" dirty="0">
                <a:solidFill>
                  <a:srgbClr val="FF0066"/>
                </a:solidFill>
              </a:rPr>
              <a:t>lineární součinitel přenosu energie</a:t>
            </a:r>
            <a:r>
              <a:rPr lang="cs-CZ" altLang="cs-CZ" sz="2400" dirty="0">
                <a:solidFill>
                  <a:schemeClr val="bg1"/>
                </a:solidFill>
              </a:rPr>
              <a:t>:</a:t>
            </a:r>
          </a:p>
        </p:txBody>
      </p:sp>
      <p:graphicFrame>
        <p:nvGraphicFramePr>
          <p:cNvPr id="6146" name="Object 4">
            <a:extLst>
              <a:ext uri="{FF2B5EF4-FFF2-40B4-BE49-F238E27FC236}">
                <a16:creationId xmlns:a16="http://schemas.microsoft.com/office/drawing/2014/main" id="{E4DB570F-B467-447F-BF4A-93E67B010986}"/>
              </a:ext>
            </a:extLst>
          </p:cNvPr>
          <p:cNvGraphicFramePr>
            <a:graphicFrameLocks noGrp="1" noChangeAspect="1"/>
          </p:cNvGraphicFramePr>
          <p:nvPr>
            <p:ph sz="half" idx="2"/>
          </p:nvPr>
        </p:nvGraphicFramePr>
        <p:xfrm>
          <a:off x="684213" y="2852738"/>
          <a:ext cx="7466012" cy="1152525"/>
        </p:xfrm>
        <a:graphic>
          <a:graphicData uri="http://schemas.openxmlformats.org/presentationml/2006/ole">
            <mc:AlternateContent xmlns:mc="http://schemas.openxmlformats.org/markup-compatibility/2006">
              <mc:Choice xmlns:v="urn:schemas-microsoft-com:vml" Requires="v">
                <p:oleObj spid="_x0000_s6176" name="Rovnice" r:id="rId6" imgW="2552400" imgH="393480" progId="Equation.3">
                  <p:embed/>
                </p:oleObj>
              </mc:Choice>
              <mc:Fallback>
                <p:oleObj name="Rovnice" r:id="rId6" imgW="2552400" imgH="393480"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213" y="2852738"/>
                        <a:ext cx="7466012" cy="1152525"/>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0" name="Text Box 6">
            <a:extLst>
              <a:ext uri="{FF2B5EF4-FFF2-40B4-BE49-F238E27FC236}">
                <a16:creationId xmlns:a16="http://schemas.microsoft.com/office/drawing/2014/main" id="{CD48B581-3CDC-42F1-B0CF-5350057D08ED}"/>
              </a:ext>
            </a:extLst>
          </p:cNvPr>
          <p:cNvSpPr txBox="1">
            <a:spLocks noChangeArrowheads="1"/>
          </p:cNvSpPr>
          <p:nvPr/>
        </p:nvSpPr>
        <p:spPr bwMode="auto">
          <a:xfrm>
            <a:off x="250825" y="4365625"/>
            <a:ext cx="871378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spcBef>
                <a:spcPct val="50000"/>
              </a:spcBef>
              <a:buFontTx/>
              <a:buNone/>
            </a:pPr>
            <a:r>
              <a:rPr lang="cs-CZ" altLang="cs-CZ" i="1"/>
              <a:t>E</a:t>
            </a:r>
            <a:r>
              <a:rPr lang="cs-CZ" altLang="cs-CZ"/>
              <a:t> je energie </a:t>
            </a:r>
            <a:r>
              <a:rPr lang="cs-CZ" altLang="cs-CZ" i="1"/>
              <a:t>nenabité</a:t>
            </a:r>
            <a:r>
              <a:rPr lang="cs-CZ" altLang="cs-CZ"/>
              <a:t> částice záření, </a:t>
            </a:r>
          </a:p>
          <a:p>
            <a:pPr eaLnBrk="1" hangingPunct="1">
              <a:spcBef>
                <a:spcPct val="50000"/>
              </a:spcBef>
              <a:buFontTx/>
              <a:buNone/>
            </a:pPr>
            <a:r>
              <a:rPr lang="cs-CZ" altLang="cs-CZ" i="1"/>
              <a:t>N</a:t>
            </a:r>
            <a:r>
              <a:rPr lang="cs-CZ" altLang="cs-CZ"/>
              <a:t> je počet těchto částic dopadajících  na vrstvu o tloušťce d</a:t>
            </a:r>
            <a:r>
              <a:rPr lang="cs-CZ" altLang="cs-CZ" i="1"/>
              <a:t>x</a:t>
            </a:r>
            <a:r>
              <a:rPr lang="cs-CZ" altLang="cs-CZ"/>
              <a:t>, </a:t>
            </a:r>
            <a:r>
              <a:rPr lang="cs-CZ" altLang="cs-CZ" i="1"/>
              <a:t>N.E</a:t>
            </a:r>
            <a:r>
              <a:rPr lang="cs-CZ" altLang="cs-CZ"/>
              <a:t> je energie všech nenabitých částic, </a:t>
            </a:r>
          </a:p>
          <a:p>
            <a:pPr eaLnBrk="1" hangingPunct="1">
              <a:spcBef>
                <a:spcPct val="50000"/>
              </a:spcBef>
              <a:buFontTx/>
              <a:buNone/>
            </a:pPr>
            <a:r>
              <a:rPr lang="cs-CZ" altLang="cs-CZ"/>
              <a:t>d</a:t>
            </a:r>
            <a:r>
              <a:rPr lang="cs-CZ" altLang="cs-CZ" i="1"/>
              <a:t>E</a:t>
            </a:r>
            <a:r>
              <a:rPr lang="cs-CZ" altLang="cs-CZ" i="1" baseline="-25000"/>
              <a:t>k</a:t>
            </a:r>
            <a:r>
              <a:rPr lang="cs-CZ" altLang="cs-CZ"/>
              <a:t> je součet kinetických energií všech </a:t>
            </a:r>
            <a:r>
              <a:rPr lang="cs-CZ" altLang="cs-CZ" i="1"/>
              <a:t>nabitých</a:t>
            </a:r>
            <a:r>
              <a:rPr lang="cs-CZ" altLang="cs-CZ"/>
              <a:t> částic uvolněných </a:t>
            </a:r>
            <a:r>
              <a:rPr lang="cs-CZ" altLang="cs-CZ" i="1"/>
              <a:t>nenabitými</a:t>
            </a:r>
            <a:r>
              <a:rPr lang="cs-CZ" altLang="cs-CZ"/>
              <a:t> částicemi v této vrstvě.</a:t>
            </a:r>
          </a:p>
        </p:txBody>
      </p:sp>
      <p:pic>
        <p:nvPicPr>
          <p:cNvPr id="7" name="Obrázek 6" descr="Obsah obrázku vsedě&#10;&#10;Popis byl vytvořen automaticky">
            <a:extLst>
              <a:ext uri="{FF2B5EF4-FFF2-40B4-BE49-F238E27FC236}">
                <a16:creationId xmlns:a16="http://schemas.microsoft.com/office/drawing/2014/main" id="{12E224E8-7414-49E3-B5EB-F059123532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35082" y="4276206"/>
            <a:ext cx="983842" cy="950603"/>
          </a:xfrm>
          <a:prstGeom prst="rect">
            <a:avLst/>
          </a:prstGeom>
        </p:spPr>
      </p:pic>
      <p:pic>
        <p:nvPicPr>
          <p:cNvPr id="2" name="Nahraný zvuk">
            <a:hlinkClick r:id="" action="ppaction://media"/>
            <a:extLst>
              <a:ext uri="{FF2B5EF4-FFF2-40B4-BE49-F238E27FC236}">
                <a16:creationId xmlns:a16="http://schemas.microsoft.com/office/drawing/2014/main" id="{FDF74C15-AA62-4046-8DAB-498A0B439C0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432169" y="4544314"/>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číslo snímku 5">
            <a:extLst>
              <a:ext uri="{FF2B5EF4-FFF2-40B4-BE49-F238E27FC236}">
                <a16:creationId xmlns:a16="http://schemas.microsoft.com/office/drawing/2014/main" id="{3C17208B-87A9-4D32-A4C5-94F26159098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F3BCC10F-70A8-464C-9E97-81015AE29682}" type="slidenum">
              <a:rPr lang="cs-CZ" altLang="cs-CZ" sz="1400">
                <a:solidFill>
                  <a:schemeClr val="tx1"/>
                </a:solidFill>
              </a:rPr>
              <a:pPr eaLnBrk="1" hangingPunct="1"/>
              <a:t>22</a:t>
            </a:fld>
            <a:endParaRPr lang="cs-CZ" altLang="cs-CZ" sz="1400">
              <a:solidFill>
                <a:schemeClr val="tx1"/>
              </a:solidFill>
            </a:endParaRPr>
          </a:p>
        </p:txBody>
      </p:sp>
      <p:sp>
        <p:nvSpPr>
          <p:cNvPr id="26627" name="Rectangle 2">
            <a:extLst>
              <a:ext uri="{FF2B5EF4-FFF2-40B4-BE49-F238E27FC236}">
                <a16:creationId xmlns:a16="http://schemas.microsoft.com/office/drawing/2014/main" id="{D3AB698F-C807-4DBF-9D5B-97735E53D050}"/>
              </a:ext>
            </a:extLst>
          </p:cNvPr>
          <p:cNvSpPr>
            <a:spLocks noGrp="1" noChangeArrowheads="1"/>
          </p:cNvSpPr>
          <p:nvPr>
            <p:ph type="title"/>
          </p:nvPr>
        </p:nvSpPr>
        <p:spPr/>
        <p:txBody>
          <a:bodyPr/>
          <a:lstStyle/>
          <a:p>
            <a:pPr eaLnBrk="1" hangingPunct="1"/>
            <a:r>
              <a:rPr lang="cs-CZ" altLang="cs-CZ" sz="3200">
                <a:solidFill>
                  <a:srgbClr val="CCFFFF"/>
                </a:solidFill>
              </a:rPr>
              <a:t>Veličiny a jednotky charakterizující ionizující záření</a:t>
            </a:r>
          </a:p>
        </p:txBody>
      </p:sp>
      <p:sp>
        <p:nvSpPr>
          <p:cNvPr id="26628" name="Rectangle 3">
            <a:extLst>
              <a:ext uri="{FF2B5EF4-FFF2-40B4-BE49-F238E27FC236}">
                <a16:creationId xmlns:a16="http://schemas.microsoft.com/office/drawing/2014/main" id="{95D52D22-5E3B-44ED-9D93-797B01C3CADA}"/>
              </a:ext>
            </a:extLst>
          </p:cNvPr>
          <p:cNvSpPr>
            <a:spLocks noGrp="1" noChangeArrowheads="1"/>
          </p:cNvSpPr>
          <p:nvPr>
            <p:ph type="body" idx="1"/>
          </p:nvPr>
        </p:nvSpPr>
        <p:spPr>
          <a:xfrm>
            <a:off x="457200" y="1600200"/>
            <a:ext cx="8362950" cy="4997450"/>
          </a:xfrm>
        </p:spPr>
        <p:txBody>
          <a:bodyPr/>
          <a:lstStyle/>
          <a:p>
            <a:pPr eaLnBrk="1" hangingPunct="1">
              <a:lnSpc>
                <a:spcPct val="80000"/>
              </a:lnSpc>
              <a:buFontTx/>
              <a:buNone/>
            </a:pPr>
            <a:endParaRPr lang="cs-CZ" altLang="cs-CZ" sz="2400" dirty="0">
              <a:solidFill>
                <a:schemeClr val="bg1"/>
              </a:solidFill>
            </a:endParaRPr>
          </a:p>
          <a:p>
            <a:pPr eaLnBrk="1" hangingPunct="1">
              <a:lnSpc>
                <a:spcPct val="80000"/>
              </a:lnSpc>
              <a:buFontTx/>
              <a:buNone/>
            </a:pPr>
            <a:r>
              <a:rPr lang="cs-CZ" altLang="cs-CZ" sz="2400" dirty="0">
                <a:solidFill>
                  <a:schemeClr val="bg1"/>
                </a:solidFill>
              </a:rPr>
              <a:t>Má-li být uvážena i energie odnesená z </a:t>
            </a:r>
            <a:r>
              <a:rPr lang="cs-CZ" altLang="cs-CZ" sz="2400" u="sng" dirty="0">
                <a:solidFill>
                  <a:schemeClr val="bg1"/>
                </a:solidFill>
              </a:rPr>
              <a:t>bezprostředního okolí místa interakce </a:t>
            </a:r>
            <a:r>
              <a:rPr lang="cs-CZ" altLang="cs-CZ" sz="2400" i="1" dirty="0">
                <a:solidFill>
                  <a:schemeClr val="bg1"/>
                </a:solidFill>
              </a:rPr>
              <a:t>brzdným zářením </a:t>
            </a:r>
            <a:r>
              <a:rPr lang="cs-CZ" altLang="cs-CZ" sz="1600" dirty="0">
                <a:solidFill>
                  <a:schemeClr val="bg1"/>
                </a:solidFill>
              </a:rPr>
              <a:t>(které není zahrnuto v změřitelné energii nabitých částic E</a:t>
            </a:r>
            <a:r>
              <a:rPr lang="cs-CZ" altLang="cs-CZ" sz="1600" baseline="-25000" dirty="0">
                <a:solidFill>
                  <a:schemeClr val="bg1"/>
                </a:solidFill>
              </a:rPr>
              <a:t>K</a:t>
            </a:r>
            <a:r>
              <a:rPr lang="cs-CZ" altLang="cs-CZ" sz="1600" dirty="0">
                <a:solidFill>
                  <a:schemeClr val="bg1"/>
                </a:solidFill>
              </a:rPr>
              <a:t>)</a:t>
            </a:r>
            <a:r>
              <a:rPr lang="cs-CZ" altLang="cs-CZ" sz="2400" dirty="0">
                <a:solidFill>
                  <a:schemeClr val="bg1"/>
                </a:solidFill>
              </a:rPr>
              <a:t>, je nutno provést další korekci a zavést </a:t>
            </a:r>
            <a:r>
              <a:rPr lang="cs-CZ" altLang="cs-CZ" sz="2400" dirty="0">
                <a:solidFill>
                  <a:srgbClr val="FF0066"/>
                </a:solidFill>
              </a:rPr>
              <a:t>lineární součinitel </a:t>
            </a:r>
            <a:r>
              <a:rPr lang="cs-CZ" altLang="cs-CZ" sz="2400" dirty="0" err="1">
                <a:solidFill>
                  <a:srgbClr val="FF0066"/>
                </a:solidFill>
              </a:rPr>
              <a:t>absorbce</a:t>
            </a:r>
            <a:r>
              <a:rPr lang="cs-CZ" altLang="cs-CZ" sz="2400" dirty="0">
                <a:solidFill>
                  <a:srgbClr val="FF0066"/>
                </a:solidFill>
              </a:rPr>
              <a:t> energie</a:t>
            </a:r>
            <a:r>
              <a:rPr lang="cs-CZ" altLang="cs-CZ" sz="2400" dirty="0">
                <a:solidFill>
                  <a:schemeClr val="bg1"/>
                </a:solidFill>
              </a:rPr>
              <a:t>:</a:t>
            </a:r>
          </a:p>
          <a:p>
            <a:pPr eaLnBrk="1" hangingPunct="1">
              <a:lnSpc>
                <a:spcPct val="80000"/>
              </a:lnSpc>
              <a:buFontTx/>
              <a:buNone/>
            </a:pPr>
            <a:endParaRPr lang="cs-CZ" altLang="cs-CZ" sz="2400" dirty="0">
              <a:solidFill>
                <a:schemeClr val="bg1"/>
              </a:solidFill>
            </a:endParaRPr>
          </a:p>
          <a:p>
            <a:pPr algn="ctr" eaLnBrk="1" hangingPunct="1">
              <a:lnSpc>
                <a:spcPct val="80000"/>
              </a:lnSpc>
              <a:buFontTx/>
              <a:buNone/>
            </a:pPr>
            <a:r>
              <a:rPr lang="cs-CZ" altLang="cs-CZ" sz="2400" dirty="0" err="1">
                <a:solidFill>
                  <a:srgbClr val="FF0066"/>
                </a:solidFill>
                <a:latin typeface="Symbol" panose="05050102010706020507" pitchFamily="18" charset="2"/>
              </a:rPr>
              <a:t>m</a:t>
            </a:r>
            <a:r>
              <a:rPr lang="cs-CZ" altLang="cs-CZ" sz="2400" baseline="-25000" dirty="0" err="1">
                <a:solidFill>
                  <a:srgbClr val="FF0066"/>
                </a:solidFill>
              </a:rPr>
              <a:t>E</a:t>
            </a:r>
            <a:r>
              <a:rPr lang="cs-CZ" altLang="cs-CZ" sz="2400" dirty="0">
                <a:solidFill>
                  <a:srgbClr val="FF0066"/>
                </a:solidFill>
              </a:rPr>
              <a:t> = </a:t>
            </a:r>
            <a:r>
              <a:rPr lang="cs-CZ" altLang="cs-CZ" sz="2400" dirty="0" err="1">
                <a:solidFill>
                  <a:srgbClr val="FF0066"/>
                </a:solidFill>
                <a:latin typeface="Symbol" panose="05050102010706020507" pitchFamily="18" charset="2"/>
              </a:rPr>
              <a:t>m</a:t>
            </a:r>
            <a:r>
              <a:rPr lang="cs-CZ" altLang="cs-CZ" sz="2400" baseline="-25000" dirty="0" err="1">
                <a:solidFill>
                  <a:srgbClr val="FF0066"/>
                </a:solidFill>
              </a:rPr>
              <a:t>K</a:t>
            </a:r>
            <a:r>
              <a:rPr lang="cs-CZ" altLang="cs-CZ" sz="2400" dirty="0">
                <a:solidFill>
                  <a:srgbClr val="FF0066"/>
                </a:solidFill>
              </a:rPr>
              <a:t>(1-G)</a:t>
            </a:r>
          </a:p>
          <a:p>
            <a:pPr algn="ctr" eaLnBrk="1" hangingPunct="1">
              <a:lnSpc>
                <a:spcPct val="80000"/>
              </a:lnSpc>
              <a:buFontTx/>
              <a:buNone/>
            </a:pPr>
            <a:endParaRPr lang="cs-CZ" altLang="cs-CZ" sz="2400" dirty="0">
              <a:solidFill>
                <a:srgbClr val="FF0066"/>
              </a:solidFill>
            </a:endParaRPr>
          </a:p>
          <a:p>
            <a:pPr eaLnBrk="1" hangingPunct="1">
              <a:lnSpc>
                <a:spcPct val="80000"/>
              </a:lnSpc>
              <a:buFontTx/>
              <a:buNone/>
            </a:pPr>
            <a:r>
              <a:rPr lang="cs-CZ" altLang="cs-CZ" sz="2400" dirty="0">
                <a:solidFill>
                  <a:schemeClr val="bg1"/>
                </a:solidFill>
              </a:rPr>
              <a:t>kde </a:t>
            </a:r>
            <a:r>
              <a:rPr lang="cs-CZ" altLang="cs-CZ" sz="2400" i="1" dirty="0">
                <a:solidFill>
                  <a:schemeClr val="bg1"/>
                </a:solidFill>
              </a:rPr>
              <a:t>G</a:t>
            </a:r>
            <a:r>
              <a:rPr lang="cs-CZ" altLang="cs-CZ" sz="2400" dirty="0">
                <a:solidFill>
                  <a:schemeClr val="bg1"/>
                </a:solidFill>
              </a:rPr>
              <a:t> je (bezrozměrná) část energie </a:t>
            </a:r>
            <a:r>
              <a:rPr lang="cs-CZ" altLang="cs-CZ" sz="2400" i="1" dirty="0">
                <a:solidFill>
                  <a:schemeClr val="bg1"/>
                </a:solidFill>
              </a:rPr>
              <a:t>nabitých</a:t>
            </a:r>
            <a:r>
              <a:rPr lang="cs-CZ" altLang="cs-CZ" sz="2400" dirty="0">
                <a:solidFill>
                  <a:schemeClr val="bg1"/>
                </a:solidFill>
              </a:rPr>
              <a:t> částic uvolněných v látce </a:t>
            </a:r>
            <a:r>
              <a:rPr lang="cs-CZ" altLang="cs-CZ" sz="2400" i="1" dirty="0">
                <a:solidFill>
                  <a:schemeClr val="bg1"/>
                </a:solidFill>
              </a:rPr>
              <a:t>nenabitými</a:t>
            </a:r>
            <a:r>
              <a:rPr lang="cs-CZ" altLang="cs-CZ" sz="2400" dirty="0">
                <a:solidFill>
                  <a:schemeClr val="bg1"/>
                </a:solidFill>
              </a:rPr>
              <a:t> částicemi, která se v této látce vynaloží na </a:t>
            </a:r>
            <a:r>
              <a:rPr lang="cs-CZ" altLang="cs-CZ" sz="2400" i="1" dirty="0">
                <a:solidFill>
                  <a:schemeClr val="bg1"/>
                </a:solidFill>
              </a:rPr>
              <a:t>brzdné záření, </a:t>
            </a:r>
            <a:r>
              <a:rPr lang="cs-CZ" altLang="cs-CZ" sz="1600" i="1" dirty="0">
                <a:solidFill>
                  <a:schemeClr val="bg1"/>
                </a:solidFill>
              </a:rPr>
              <a:t>tedy nikoliv na kinetickou energii nabitých částic</a:t>
            </a:r>
            <a:r>
              <a:rPr lang="cs-CZ" altLang="cs-CZ" sz="1600" dirty="0">
                <a:solidFill>
                  <a:schemeClr val="bg1"/>
                </a:solidFill>
              </a:rPr>
              <a:t>. </a:t>
            </a:r>
          </a:p>
        </p:txBody>
      </p:sp>
      <p:cxnSp>
        <p:nvCxnSpPr>
          <p:cNvPr id="26629" name="Přímá spojovací šipka 5">
            <a:extLst>
              <a:ext uri="{FF2B5EF4-FFF2-40B4-BE49-F238E27FC236}">
                <a16:creationId xmlns:a16="http://schemas.microsoft.com/office/drawing/2014/main" id="{10D2F278-CFE4-4060-A02E-8EB68244E4B4}"/>
              </a:ext>
            </a:extLst>
          </p:cNvPr>
          <p:cNvCxnSpPr>
            <a:cxnSpLocks noChangeShapeType="1"/>
          </p:cNvCxnSpPr>
          <p:nvPr/>
        </p:nvCxnSpPr>
        <p:spPr bwMode="auto">
          <a:xfrm flipH="1" flipV="1">
            <a:off x="3779838" y="5300663"/>
            <a:ext cx="720725" cy="792162"/>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26630" name="TextovéPole 10">
            <a:extLst>
              <a:ext uri="{FF2B5EF4-FFF2-40B4-BE49-F238E27FC236}">
                <a16:creationId xmlns:a16="http://schemas.microsoft.com/office/drawing/2014/main" id="{91EBADBE-B27F-4721-81F4-29F2FC4609A9}"/>
              </a:ext>
            </a:extLst>
          </p:cNvPr>
          <p:cNvSpPr txBox="1">
            <a:spLocks noChangeArrowheads="1"/>
          </p:cNvSpPr>
          <p:nvPr/>
        </p:nvSpPr>
        <p:spPr bwMode="auto">
          <a:xfrm>
            <a:off x="4284663" y="6021388"/>
            <a:ext cx="29516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buFontTx/>
              <a:buNone/>
            </a:pPr>
            <a:r>
              <a:rPr lang="cs-CZ" altLang="cs-CZ" sz="1800" dirty="0"/>
              <a:t>Uteče daleko, v místě interakce se neprojeví.</a:t>
            </a:r>
          </a:p>
        </p:txBody>
      </p:sp>
      <p:pic>
        <p:nvPicPr>
          <p:cNvPr id="7" name="Obrázek 6" descr="Obsah obrázku vsedě&#10;&#10;Popis byl vytvořen automaticky">
            <a:extLst>
              <a:ext uri="{FF2B5EF4-FFF2-40B4-BE49-F238E27FC236}">
                <a16:creationId xmlns:a16="http://schemas.microsoft.com/office/drawing/2014/main" id="{0AD84528-A856-4BA8-8920-1C84DDF421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0158" y="840280"/>
            <a:ext cx="983842" cy="950603"/>
          </a:xfrm>
          <a:prstGeom prst="rect">
            <a:avLst/>
          </a:prstGeom>
        </p:spPr>
      </p:pic>
      <p:pic>
        <p:nvPicPr>
          <p:cNvPr id="3" name="Nahraný zvuk">
            <a:hlinkClick r:id="" action="ppaction://media"/>
            <a:extLst>
              <a:ext uri="{FF2B5EF4-FFF2-40B4-BE49-F238E27FC236}">
                <a16:creationId xmlns:a16="http://schemas.microsoft.com/office/drawing/2014/main" id="{20A35541-A6B7-4D66-B55D-2ACA9EB458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3600" y="1081882"/>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Nadpis 1">
            <a:extLst>
              <a:ext uri="{FF2B5EF4-FFF2-40B4-BE49-F238E27FC236}">
                <a16:creationId xmlns:a16="http://schemas.microsoft.com/office/drawing/2014/main" id="{65C18011-02E3-4410-83EC-D09D9EF6E0EC}"/>
              </a:ext>
            </a:extLst>
          </p:cNvPr>
          <p:cNvSpPr>
            <a:spLocks noGrp="1"/>
          </p:cNvSpPr>
          <p:nvPr>
            <p:ph type="title"/>
          </p:nvPr>
        </p:nvSpPr>
        <p:spPr/>
        <p:txBody>
          <a:bodyPr/>
          <a:lstStyle/>
          <a:p>
            <a:r>
              <a:rPr lang="cs-CZ" altLang="cs-CZ" sz="3200">
                <a:solidFill>
                  <a:srgbClr val="CCFFFF"/>
                </a:solidFill>
              </a:rPr>
              <a:t>Veličiny a jednotky charakterizující ionizující záření</a:t>
            </a:r>
            <a:endParaRPr lang="cs-CZ" altLang="cs-CZ" sz="3200"/>
          </a:p>
        </p:txBody>
      </p:sp>
      <p:sp>
        <p:nvSpPr>
          <p:cNvPr id="27651" name="Zástupný symbol pro obsah 2">
            <a:extLst>
              <a:ext uri="{FF2B5EF4-FFF2-40B4-BE49-F238E27FC236}">
                <a16:creationId xmlns:a16="http://schemas.microsoft.com/office/drawing/2014/main" id="{16BF0E41-D386-4E6D-A6F0-B7E41CB29E46}"/>
              </a:ext>
            </a:extLst>
          </p:cNvPr>
          <p:cNvSpPr>
            <a:spLocks noGrp="1"/>
          </p:cNvSpPr>
          <p:nvPr>
            <p:ph idx="1"/>
          </p:nvPr>
        </p:nvSpPr>
        <p:spPr/>
        <p:txBody>
          <a:bodyPr/>
          <a:lstStyle/>
          <a:p>
            <a:pPr eaLnBrk="1" hangingPunct="1">
              <a:lnSpc>
                <a:spcPct val="80000"/>
              </a:lnSpc>
              <a:buFontTx/>
              <a:buNone/>
            </a:pPr>
            <a:r>
              <a:rPr lang="cs-CZ" altLang="cs-CZ" sz="2800" dirty="0">
                <a:solidFill>
                  <a:schemeClr val="bg1"/>
                </a:solidFill>
              </a:rPr>
              <a:t>Pro celkovou míru energetických ztrát podél dráhy nabité částice byla zavedena veličina zvaná </a:t>
            </a:r>
            <a:r>
              <a:rPr lang="cs-CZ" altLang="cs-CZ" sz="2800" dirty="0">
                <a:solidFill>
                  <a:srgbClr val="FF0066"/>
                </a:solidFill>
              </a:rPr>
              <a:t>(celková) </a:t>
            </a:r>
            <a:r>
              <a:rPr lang="cs-CZ" altLang="cs-CZ" sz="2800" b="1" dirty="0">
                <a:solidFill>
                  <a:srgbClr val="FF0066"/>
                </a:solidFill>
              </a:rPr>
              <a:t>lineární brzdná schopnost</a:t>
            </a:r>
            <a:r>
              <a:rPr lang="cs-CZ" altLang="cs-CZ" sz="2800" dirty="0">
                <a:solidFill>
                  <a:schemeClr val="bg1"/>
                </a:solidFill>
              </a:rPr>
              <a:t>:</a:t>
            </a:r>
          </a:p>
          <a:p>
            <a:pPr eaLnBrk="1" hangingPunct="1">
              <a:lnSpc>
                <a:spcPct val="80000"/>
              </a:lnSpc>
              <a:buFontTx/>
              <a:buNone/>
            </a:pPr>
            <a:endParaRPr lang="cs-CZ" altLang="cs-CZ" sz="2800" dirty="0">
              <a:solidFill>
                <a:schemeClr val="bg1"/>
              </a:solidFill>
            </a:endParaRPr>
          </a:p>
          <a:p>
            <a:pPr algn="ctr" eaLnBrk="1" hangingPunct="1">
              <a:lnSpc>
                <a:spcPct val="80000"/>
              </a:lnSpc>
              <a:buFontTx/>
              <a:buNone/>
            </a:pPr>
            <a:r>
              <a:rPr lang="cs-CZ" altLang="cs-CZ" sz="2800" dirty="0">
                <a:solidFill>
                  <a:srgbClr val="FF0066"/>
                </a:solidFill>
              </a:rPr>
              <a:t>S = - </a:t>
            </a:r>
            <a:r>
              <a:rPr lang="cs-CZ" altLang="cs-CZ" sz="2800" dirty="0" err="1">
                <a:solidFill>
                  <a:srgbClr val="FF0066"/>
                </a:solidFill>
              </a:rPr>
              <a:t>dE</a:t>
            </a:r>
            <a:r>
              <a:rPr lang="cs-CZ" altLang="cs-CZ" sz="2800" dirty="0">
                <a:solidFill>
                  <a:srgbClr val="FF0066"/>
                </a:solidFill>
              </a:rPr>
              <a:t>/</a:t>
            </a:r>
            <a:r>
              <a:rPr lang="cs-CZ" altLang="cs-CZ" sz="2800" dirty="0" err="1">
                <a:solidFill>
                  <a:srgbClr val="FF0066"/>
                </a:solidFill>
              </a:rPr>
              <a:t>dx</a:t>
            </a:r>
            <a:r>
              <a:rPr lang="cs-CZ" altLang="cs-CZ" sz="2800" dirty="0">
                <a:solidFill>
                  <a:srgbClr val="FF0066"/>
                </a:solidFill>
              </a:rPr>
              <a:t>         [J.m</a:t>
            </a:r>
            <a:r>
              <a:rPr lang="cs-CZ" altLang="cs-CZ" sz="2800" baseline="30000" dirty="0">
                <a:solidFill>
                  <a:srgbClr val="FF0066"/>
                </a:solidFill>
              </a:rPr>
              <a:t>-1</a:t>
            </a:r>
            <a:r>
              <a:rPr lang="cs-CZ" altLang="cs-CZ" sz="2800" dirty="0">
                <a:solidFill>
                  <a:srgbClr val="FF0066"/>
                </a:solidFill>
              </a:rPr>
              <a:t>, resp. eV.m</a:t>
            </a:r>
            <a:r>
              <a:rPr lang="cs-CZ" altLang="cs-CZ" sz="2800" baseline="30000" dirty="0">
                <a:solidFill>
                  <a:srgbClr val="FF0066"/>
                </a:solidFill>
              </a:rPr>
              <a:t>-1</a:t>
            </a:r>
            <a:r>
              <a:rPr lang="cs-CZ" altLang="cs-CZ" sz="2800" dirty="0">
                <a:solidFill>
                  <a:srgbClr val="FF0066"/>
                </a:solidFill>
              </a:rPr>
              <a:t>, keV.</a:t>
            </a:r>
            <a:r>
              <a:rPr lang="cs-CZ" altLang="cs-CZ" sz="2800" dirty="0">
                <a:solidFill>
                  <a:srgbClr val="FF0066"/>
                </a:solidFill>
                <a:latin typeface="Symbol" panose="05050102010706020507" pitchFamily="18" charset="2"/>
              </a:rPr>
              <a:t>m</a:t>
            </a:r>
            <a:r>
              <a:rPr lang="cs-CZ" altLang="cs-CZ" sz="2800" dirty="0">
                <a:solidFill>
                  <a:srgbClr val="FF0066"/>
                </a:solidFill>
              </a:rPr>
              <a:t>m</a:t>
            </a:r>
            <a:r>
              <a:rPr lang="cs-CZ" altLang="cs-CZ" sz="2800" baseline="30000" dirty="0">
                <a:solidFill>
                  <a:srgbClr val="FF0066"/>
                </a:solidFill>
              </a:rPr>
              <a:t>-1</a:t>
            </a:r>
            <a:r>
              <a:rPr lang="cs-CZ" altLang="cs-CZ" sz="2800" dirty="0">
                <a:solidFill>
                  <a:srgbClr val="FF0066"/>
                </a:solidFill>
              </a:rPr>
              <a:t>]</a:t>
            </a:r>
          </a:p>
          <a:p>
            <a:pPr eaLnBrk="1" hangingPunct="1">
              <a:lnSpc>
                <a:spcPct val="80000"/>
              </a:lnSpc>
              <a:buFontTx/>
              <a:buNone/>
            </a:pPr>
            <a:endParaRPr lang="cs-CZ" altLang="cs-CZ" sz="2800" dirty="0">
              <a:solidFill>
                <a:schemeClr val="bg1"/>
              </a:solidFill>
            </a:endParaRPr>
          </a:p>
          <a:p>
            <a:pPr eaLnBrk="1" hangingPunct="1">
              <a:lnSpc>
                <a:spcPct val="80000"/>
              </a:lnSpc>
              <a:buFontTx/>
              <a:buNone/>
            </a:pPr>
            <a:r>
              <a:rPr lang="cs-CZ" altLang="cs-CZ" sz="2800" dirty="0">
                <a:solidFill>
                  <a:schemeClr val="bg1"/>
                </a:solidFill>
              </a:rPr>
              <a:t>kde </a:t>
            </a:r>
            <a:r>
              <a:rPr lang="cs-CZ" altLang="cs-CZ" sz="2800" dirty="0" err="1">
                <a:solidFill>
                  <a:schemeClr val="bg1"/>
                </a:solidFill>
              </a:rPr>
              <a:t>d</a:t>
            </a:r>
            <a:r>
              <a:rPr lang="cs-CZ" altLang="cs-CZ" sz="2800" i="1" dirty="0" err="1">
                <a:solidFill>
                  <a:schemeClr val="bg1"/>
                </a:solidFill>
              </a:rPr>
              <a:t>E</a:t>
            </a:r>
            <a:r>
              <a:rPr lang="cs-CZ" altLang="cs-CZ" sz="2800" dirty="0">
                <a:solidFill>
                  <a:schemeClr val="bg1"/>
                </a:solidFill>
              </a:rPr>
              <a:t> je změna energie </a:t>
            </a:r>
            <a:r>
              <a:rPr lang="cs-CZ" altLang="cs-CZ" sz="2800" i="1" dirty="0">
                <a:solidFill>
                  <a:schemeClr val="bg1"/>
                </a:solidFill>
              </a:rPr>
              <a:t>nabité</a:t>
            </a:r>
            <a:r>
              <a:rPr lang="cs-CZ" altLang="cs-CZ" sz="2800" dirty="0">
                <a:solidFill>
                  <a:schemeClr val="bg1"/>
                </a:solidFill>
              </a:rPr>
              <a:t> částice při jejím průchodu látkou po dráze </a:t>
            </a:r>
            <a:r>
              <a:rPr lang="cs-CZ" altLang="cs-CZ" sz="2800" dirty="0" err="1">
                <a:solidFill>
                  <a:schemeClr val="bg1"/>
                </a:solidFill>
              </a:rPr>
              <a:t>d</a:t>
            </a:r>
            <a:r>
              <a:rPr lang="cs-CZ" altLang="cs-CZ" sz="2800" i="1" dirty="0" err="1">
                <a:solidFill>
                  <a:schemeClr val="bg1"/>
                </a:solidFill>
              </a:rPr>
              <a:t>x</a:t>
            </a:r>
            <a:r>
              <a:rPr lang="cs-CZ" altLang="cs-CZ" sz="2800" dirty="0">
                <a:solidFill>
                  <a:schemeClr val="bg1"/>
                </a:solidFill>
              </a:rPr>
              <a:t>, dělená touto dráhou. </a:t>
            </a:r>
          </a:p>
          <a:p>
            <a:pPr eaLnBrk="1" hangingPunct="1">
              <a:lnSpc>
                <a:spcPct val="80000"/>
              </a:lnSpc>
              <a:buFontTx/>
              <a:buNone/>
            </a:pPr>
            <a:r>
              <a:rPr lang="cs-CZ" altLang="cs-CZ" sz="2800" dirty="0">
                <a:solidFill>
                  <a:srgbClr val="FFC000"/>
                </a:solidFill>
              </a:rPr>
              <a:t>Část těchto ztrát </a:t>
            </a:r>
            <a:r>
              <a:rPr lang="cs-CZ" altLang="cs-CZ" sz="2800" dirty="0">
                <a:solidFill>
                  <a:schemeClr val="bg1"/>
                </a:solidFill>
              </a:rPr>
              <a:t>připadá na </a:t>
            </a:r>
            <a:r>
              <a:rPr lang="cs-CZ" altLang="cs-CZ" sz="2800" dirty="0">
                <a:solidFill>
                  <a:srgbClr val="FFC000"/>
                </a:solidFill>
              </a:rPr>
              <a:t>srážky a část </a:t>
            </a:r>
            <a:r>
              <a:rPr lang="cs-CZ" altLang="cs-CZ" sz="2800" dirty="0">
                <a:solidFill>
                  <a:schemeClr val="bg1"/>
                </a:solidFill>
              </a:rPr>
              <a:t>na vyzařování</a:t>
            </a:r>
            <a:r>
              <a:rPr lang="cs-CZ" altLang="cs-CZ" sz="2800" dirty="0">
                <a:solidFill>
                  <a:srgbClr val="FFC000"/>
                </a:solidFill>
              </a:rPr>
              <a:t> brzdného záření</a:t>
            </a:r>
            <a:r>
              <a:rPr lang="cs-CZ" altLang="cs-CZ" sz="2800" dirty="0">
                <a:solidFill>
                  <a:schemeClr val="bg1"/>
                </a:solidFill>
              </a:rPr>
              <a:t>.</a:t>
            </a:r>
          </a:p>
          <a:p>
            <a:endParaRPr lang="cs-CZ" altLang="cs-CZ" dirty="0"/>
          </a:p>
        </p:txBody>
      </p:sp>
      <p:sp>
        <p:nvSpPr>
          <p:cNvPr id="27652" name="Zástupný symbol pro číslo snímku 3">
            <a:extLst>
              <a:ext uri="{FF2B5EF4-FFF2-40B4-BE49-F238E27FC236}">
                <a16:creationId xmlns:a16="http://schemas.microsoft.com/office/drawing/2014/main" id="{6D3EDF2F-DC27-4E43-A226-60F5BA7C6D0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9FC01141-00EF-452C-9A18-31331A735385}" type="slidenum">
              <a:rPr lang="cs-CZ" altLang="cs-CZ" sz="1400">
                <a:solidFill>
                  <a:schemeClr val="tx1"/>
                </a:solidFill>
              </a:rPr>
              <a:pPr eaLnBrk="1" hangingPunct="1"/>
              <a:t>23</a:t>
            </a:fld>
            <a:endParaRPr lang="cs-CZ" altLang="cs-CZ" sz="1400">
              <a:solidFill>
                <a:schemeClr val="tx1"/>
              </a:solidFill>
            </a:endParaRPr>
          </a:p>
        </p:txBody>
      </p:sp>
      <p:pic>
        <p:nvPicPr>
          <p:cNvPr id="5" name="Obrázek 4" descr="Obsah obrázku vsedě&#10;&#10;Popis byl vytvořen automaticky">
            <a:extLst>
              <a:ext uri="{FF2B5EF4-FFF2-40B4-BE49-F238E27FC236}">
                <a16:creationId xmlns:a16="http://schemas.microsoft.com/office/drawing/2014/main" id="{123E4A45-39F2-4EA1-A46B-242E282C45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4879" y="4941168"/>
            <a:ext cx="983842" cy="950603"/>
          </a:xfrm>
          <a:prstGeom prst="rect">
            <a:avLst/>
          </a:prstGeom>
        </p:spPr>
      </p:pic>
      <p:pic>
        <p:nvPicPr>
          <p:cNvPr id="2" name="Nahraný zvuk">
            <a:hlinkClick r:id="" action="ppaction://media"/>
            <a:extLst>
              <a:ext uri="{FF2B5EF4-FFF2-40B4-BE49-F238E27FC236}">
                <a16:creationId xmlns:a16="http://schemas.microsoft.com/office/drawing/2014/main" id="{7674709D-F101-4999-B487-EA91F8B1AD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6360" y="5213269"/>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3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číslo snímku 5">
            <a:extLst>
              <a:ext uri="{FF2B5EF4-FFF2-40B4-BE49-F238E27FC236}">
                <a16:creationId xmlns:a16="http://schemas.microsoft.com/office/drawing/2014/main" id="{BA95DFE0-AE27-4F3E-B097-3CBDAF92302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96E204A1-2154-49FB-99D5-C66115CD35F1}" type="slidenum">
              <a:rPr lang="cs-CZ" altLang="cs-CZ" sz="1400">
                <a:solidFill>
                  <a:schemeClr val="tx1"/>
                </a:solidFill>
              </a:rPr>
              <a:pPr eaLnBrk="1" hangingPunct="1"/>
              <a:t>24</a:t>
            </a:fld>
            <a:endParaRPr lang="cs-CZ" altLang="cs-CZ" sz="1400">
              <a:solidFill>
                <a:schemeClr val="tx1"/>
              </a:solidFill>
            </a:endParaRPr>
          </a:p>
        </p:txBody>
      </p:sp>
      <p:sp>
        <p:nvSpPr>
          <p:cNvPr id="28675" name="Rectangle 2">
            <a:extLst>
              <a:ext uri="{FF2B5EF4-FFF2-40B4-BE49-F238E27FC236}">
                <a16:creationId xmlns:a16="http://schemas.microsoft.com/office/drawing/2014/main" id="{F2E212A5-5DB0-46A0-8268-0EC5DCC65338}"/>
              </a:ext>
            </a:extLst>
          </p:cNvPr>
          <p:cNvSpPr>
            <a:spLocks noGrp="1" noChangeArrowheads="1"/>
          </p:cNvSpPr>
          <p:nvPr>
            <p:ph type="title"/>
          </p:nvPr>
        </p:nvSpPr>
        <p:spPr/>
        <p:txBody>
          <a:bodyPr/>
          <a:lstStyle/>
          <a:p>
            <a:pPr eaLnBrk="1" hangingPunct="1"/>
            <a:r>
              <a:rPr lang="cs-CZ" altLang="cs-CZ" sz="3200" dirty="0">
                <a:solidFill>
                  <a:srgbClr val="CCFFFF"/>
                </a:solidFill>
              </a:rPr>
              <a:t>Veličiny a jednotky charakterizující ionizující záření</a:t>
            </a:r>
          </a:p>
        </p:txBody>
      </p:sp>
      <p:sp>
        <p:nvSpPr>
          <p:cNvPr id="28676" name="Rectangle 3">
            <a:extLst>
              <a:ext uri="{FF2B5EF4-FFF2-40B4-BE49-F238E27FC236}">
                <a16:creationId xmlns:a16="http://schemas.microsoft.com/office/drawing/2014/main" id="{68A25877-9E7D-499F-A93C-7DD916CD8AFA}"/>
              </a:ext>
            </a:extLst>
          </p:cNvPr>
          <p:cNvSpPr>
            <a:spLocks noGrp="1" noChangeArrowheads="1"/>
          </p:cNvSpPr>
          <p:nvPr>
            <p:ph type="body" idx="1"/>
          </p:nvPr>
        </p:nvSpPr>
        <p:spPr/>
        <p:txBody>
          <a:bodyPr/>
          <a:lstStyle/>
          <a:p>
            <a:pPr eaLnBrk="1" hangingPunct="1">
              <a:lnSpc>
                <a:spcPct val="90000"/>
              </a:lnSpc>
              <a:buFontTx/>
              <a:buNone/>
            </a:pPr>
            <a:r>
              <a:rPr lang="cs-CZ" altLang="cs-CZ" sz="2400">
                <a:solidFill>
                  <a:schemeClr val="bg1"/>
                </a:solidFill>
              </a:rPr>
              <a:t>Lineární brzdné schopnosti příbuznou veličinou je </a:t>
            </a:r>
            <a:r>
              <a:rPr lang="cs-CZ" altLang="cs-CZ" sz="2400" b="1" i="1">
                <a:solidFill>
                  <a:srgbClr val="FF0066"/>
                </a:solidFill>
              </a:rPr>
              <a:t>lineární přenos energie L </a:t>
            </a:r>
            <a:r>
              <a:rPr lang="cs-CZ" altLang="cs-CZ" sz="2400" b="1">
                <a:solidFill>
                  <a:srgbClr val="FF0066"/>
                </a:solidFill>
              </a:rPr>
              <a:t>(též LET – linear energy transfer).</a:t>
            </a:r>
            <a:r>
              <a:rPr lang="cs-CZ" altLang="cs-CZ" sz="2400">
                <a:solidFill>
                  <a:schemeClr val="bg1"/>
                </a:solidFill>
              </a:rPr>
              <a:t> Je to </a:t>
            </a:r>
            <a:r>
              <a:rPr lang="cs-CZ" altLang="cs-CZ" sz="2400">
                <a:solidFill>
                  <a:srgbClr val="FFC000"/>
                </a:solidFill>
              </a:rPr>
              <a:t>energie, která je při zpomalování nabité částice </a:t>
            </a:r>
            <a:r>
              <a:rPr lang="cs-CZ" altLang="cs-CZ" sz="2400" i="1">
                <a:solidFill>
                  <a:srgbClr val="FFC000"/>
                </a:solidFill>
              </a:rPr>
              <a:t>předávána elektronům</a:t>
            </a:r>
            <a:r>
              <a:rPr lang="cs-CZ" altLang="cs-CZ" sz="2400">
                <a:solidFill>
                  <a:srgbClr val="FFC000"/>
                </a:solidFill>
              </a:rPr>
              <a:t> látky</a:t>
            </a:r>
            <a:r>
              <a:rPr lang="cs-CZ" altLang="cs-CZ" sz="2400">
                <a:solidFill>
                  <a:schemeClr val="bg1"/>
                </a:solidFill>
              </a:rPr>
              <a:t>:</a:t>
            </a:r>
          </a:p>
          <a:p>
            <a:pPr algn="ctr" eaLnBrk="1" hangingPunct="1">
              <a:lnSpc>
                <a:spcPct val="90000"/>
              </a:lnSpc>
              <a:buFontTx/>
              <a:buNone/>
            </a:pPr>
            <a:r>
              <a:rPr lang="cs-CZ" altLang="cs-CZ" sz="2400" b="1">
                <a:solidFill>
                  <a:srgbClr val="FF0066"/>
                </a:solidFill>
              </a:rPr>
              <a:t>L = dE/dx</a:t>
            </a:r>
          </a:p>
          <a:p>
            <a:pPr eaLnBrk="1" hangingPunct="1">
              <a:lnSpc>
                <a:spcPct val="90000"/>
              </a:lnSpc>
              <a:buFontTx/>
              <a:buNone/>
            </a:pPr>
            <a:r>
              <a:rPr lang="cs-CZ" altLang="cs-CZ" sz="2400">
                <a:solidFill>
                  <a:schemeClr val="bg1"/>
                </a:solidFill>
              </a:rPr>
              <a:t>kde dE je energie přenesená v daném místě </a:t>
            </a:r>
            <a:r>
              <a:rPr lang="cs-CZ" altLang="cs-CZ" sz="2400" i="1">
                <a:solidFill>
                  <a:schemeClr val="bg1"/>
                </a:solidFill>
              </a:rPr>
              <a:t>nabitou</a:t>
            </a:r>
            <a:r>
              <a:rPr lang="cs-CZ" altLang="cs-CZ" sz="2400">
                <a:solidFill>
                  <a:schemeClr val="bg1"/>
                </a:solidFill>
              </a:rPr>
              <a:t> částicí na </a:t>
            </a:r>
            <a:r>
              <a:rPr lang="cs-CZ" altLang="cs-CZ" sz="2400" i="1">
                <a:solidFill>
                  <a:schemeClr val="bg1"/>
                </a:solidFill>
              </a:rPr>
              <a:t>elektrony</a:t>
            </a:r>
            <a:r>
              <a:rPr lang="cs-CZ" altLang="cs-CZ" sz="2400">
                <a:solidFill>
                  <a:schemeClr val="bg1"/>
                </a:solidFill>
              </a:rPr>
              <a:t>. Sekundární elektrony však mají často tak velkou energii, že se od dráhy původní nabité částice velmi vzdálí, nejde tedy o energii přenesenou v daném místě. </a:t>
            </a:r>
          </a:p>
          <a:p>
            <a:pPr eaLnBrk="1" hangingPunct="1">
              <a:lnSpc>
                <a:spcPct val="90000"/>
              </a:lnSpc>
              <a:buFontTx/>
              <a:buNone/>
            </a:pPr>
            <a:r>
              <a:rPr lang="cs-CZ" altLang="cs-CZ" sz="2400">
                <a:solidFill>
                  <a:schemeClr val="bg1"/>
                </a:solidFill>
              </a:rPr>
              <a:t>Musí proto být určen i energetický limit </a:t>
            </a:r>
            <a:r>
              <a:rPr lang="cs-CZ" altLang="cs-CZ" sz="2400">
                <a:solidFill>
                  <a:schemeClr val="bg1"/>
                </a:solidFill>
                <a:latin typeface="Symbol" panose="05050102010706020507" pitchFamily="18" charset="2"/>
              </a:rPr>
              <a:t>D</a:t>
            </a:r>
            <a:r>
              <a:rPr lang="cs-CZ" altLang="cs-CZ" sz="2400">
                <a:solidFill>
                  <a:schemeClr val="bg1"/>
                </a:solidFill>
              </a:rPr>
              <a:t> [eV], nad který jsou dráhy sekundárních elektronů brány jako samostatné, zapisuje se např. jako L</a:t>
            </a:r>
            <a:r>
              <a:rPr lang="cs-CZ" altLang="cs-CZ" sz="2400" baseline="-25000">
                <a:solidFill>
                  <a:schemeClr val="bg1"/>
                </a:solidFill>
              </a:rPr>
              <a:t>100</a:t>
            </a:r>
            <a:r>
              <a:rPr lang="cs-CZ" altLang="cs-CZ" sz="2400">
                <a:solidFill>
                  <a:schemeClr val="bg1"/>
                </a:solidFill>
              </a:rPr>
              <a:t>.</a:t>
            </a:r>
            <a:endParaRPr lang="cs-CZ" altLang="cs-CZ" sz="2400" i="1">
              <a:solidFill>
                <a:schemeClr val="bg1"/>
              </a:solidFill>
            </a:endParaRPr>
          </a:p>
        </p:txBody>
      </p:sp>
      <p:pic>
        <p:nvPicPr>
          <p:cNvPr id="5" name="Obrázek 4" descr="Obsah obrázku vsedě&#10;&#10;Popis byl vytvořen automaticky">
            <a:extLst>
              <a:ext uri="{FF2B5EF4-FFF2-40B4-BE49-F238E27FC236}">
                <a16:creationId xmlns:a16="http://schemas.microsoft.com/office/drawing/2014/main" id="{F3A12E7E-9F6D-4C8D-B4B1-E27EC7AF74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8304" y="5770872"/>
            <a:ext cx="983842" cy="950603"/>
          </a:xfrm>
          <a:prstGeom prst="rect">
            <a:avLst/>
          </a:prstGeom>
        </p:spPr>
      </p:pic>
      <p:pic>
        <p:nvPicPr>
          <p:cNvPr id="2" name="Nahraný zvuk">
            <a:hlinkClick r:id="" action="ppaction://media"/>
            <a:extLst>
              <a:ext uri="{FF2B5EF4-FFF2-40B4-BE49-F238E27FC236}">
                <a16:creationId xmlns:a16="http://schemas.microsoft.com/office/drawing/2014/main" id="{27975BBD-B4FB-4557-B5BF-EF70CA78B0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20000" y="6031296"/>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3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číslo snímku 5">
            <a:extLst>
              <a:ext uri="{FF2B5EF4-FFF2-40B4-BE49-F238E27FC236}">
                <a16:creationId xmlns:a16="http://schemas.microsoft.com/office/drawing/2014/main" id="{949123DC-2C88-4B66-99C0-9F3A2D99C2E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7E028F65-5E67-4E0B-9F9A-FCC35A8603CD}" type="slidenum">
              <a:rPr lang="cs-CZ" altLang="cs-CZ" sz="1400">
                <a:solidFill>
                  <a:schemeClr val="tx1"/>
                </a:solidFill>
              </a:rPr>
              <a:pPr eaLnBrk="1" hangingPunct="1"/>
              <a:t>25</a:t>
            </a:fld>
            <a:endParaRPr lang="cs-CZ" altLang="cs-CZ" sz="1400">
              <a:solidFill>
                <a:schemeClr val="tx1"/>
              </a:solidFill>
            </a:endParaRPr>
          </a:p>
        </p:txBody>
      </p:sp>
      <p:sp>
        <p:nvSpPr>
          <p:cNvPr id="29699" name="Rectangle 2">
            <a:extLst>
              <a:ext uri="{FF2B5EF4-FFF2-40B4-BE49-F238E27FC236}">
                <a16:creationId xmlns:a16="http://schemas.microsoft.com/office/drawing/2014/main" id="{28B7B5FA-03BD-4D6C-A72E-D423609567EA}"/>
              </a:ext>
            </a:extLst>
          </p:cNvPr>
          <p:cNvSpPr>
            <a:spLocks noGrp="1" noChangeArrowheads="1"/>
          </p:cNvSpPr>
          <p:nvPr>
            <p:ph type="title"/>
          </p:nvPr>
        </p:nvSpPr>
        <p:spPr/>
        <p:txBody>
          <a:bodyPr/>
          <a:lstStyle/>
          <a:p>
            <a:pPr eaLnBrk="1" hangingPunct="1"/>
            <a:r>
              <a:rPr lang="cs-CZ" altLang="cs-CZ" sz="3200" dirty="0">
                <a:solidFill>
                  <a:srgbClr val="CCFFFF"/>
                </a:solidFill>
              </a:rPr>
              <a:t>Veličiny a jednotky charakterizující ionizující záření</a:t>
            </a:r>
          </a:p>
        </p:txBody>
      </p:sp>
      <p:sp>
        <p:nvSpPr>
          <p:cNvPr id="29700" name="Rectangle 3">
            <a:extLst>
              <a:ext uri="{FF2B5EF4-FFF2-40B4-BE49-F238E27FC236}">
                <a16:creationId xmlns:a16="http://schemas.microsoft.com/office/drawing/2014/main" id="{7DB50836-811B-4B3E-91DC-003FF8621CCC}"/>
              </a:ext>
            </a:extLst>
          </p:cNvPr>
          <p:cNvSpPr>
            <a:spLocks noGrp="1" noChangeArrowheads="1"/>
          </p:cNvSpPr>
          <p:nvPr>
            <p:ph type="body" idx="1"/>
          </p:nvPr>
        </p:nvSpPr>
        <p:spPr/>
        <p:txBody>
          <a:bodyPr/>
          <a:lstStyle/>
          <a:p>
            <a:pPr marL="609600" indent="-609600" eaLnBrk="1" hangingPunct="1">
              <a:lnSpc>
                <a:spcPct val="80000"/>
              </a:lnSpc>
              <a:buFontTx/>
              <a:buNone/>
            </a:pPr>
            <a:r>
              <a:rPr lang="cs-CZ" altLang="cs-CZ" sz="2800" dirty="0">
                <a:solidFill>
                  <a:schemeClr val="bg1"/>
                </a:solidFill>
                <a:latin typeface="Comic Sans MS" panose="030F0702030302020204" pitchFamily="66" charset="0"/>
              </a:rPr>
              <a:t>c) Veličiny dozimetrie ionizujícího záření:</a:t>
            </a:r>
          </a:p>
          <a:p>
            <a:pPr marL="609600" indent="-609600" eaLnBrk="1" hangingPunct="1">
              <a:lnSpc>
                <a:spcPct val="80000"/>
              </a:lnSpc>
              <a:buFontTx/>
              <a:buNone/>
            </a:pPr>
            <a:endParaRPr lang="cs-CZ" altLang="cs-CZ" sz="2000" dirty="0">
              <a:solidFill>
                <a:schemeClr val="bg1"/>
              </a:solidFill>
            </a:endParaRPr>
          </a:p>
          <a:p>
            <a:pPr marL="609600" indent="-609600" eaLnBrk="1" hangingPunct="1">
              <a:lnSpc>
                <a:spcPct val="80000"/>
              </a:lnSpc>
              <a:buFontTx/>
              <a:buNone/>
            </a:pPr>
            <a:r>
              <a:rPr lang="cs-CZ" altLang="cs-CZ" sz="2000" dirty="0">
                <a:solidFill>
                  <a:schemeClr val="bg1"/>
                </a:solidFill>
              </a:rPr>
              <a:t>Základní (</a:t>
            </a:r>
            <a:r>
              <a:rPr lang="cs-CZ" altLang="cs-CZ" sz="2000" b="1" dirty="0">
                <a:solidFill>
                  <a:schemeClr val="bg1"/>
                </a:solidFill>
              </a:rPr>
              <a:t>stochastickou</a:t>
            </a:r>
            <a:r>
              <a:rPr lang="cs-CZ" altLang="cs-CZ" sz="2000" dirty="0">
                <a:solidFill>
                  <a:schemeClr val="bg1"/>
                </a:solidFill>
              </a:rPr>
              <a:t>) veličinou, z níž je vhodné vyjít, je </a:t>
            </a:r>
            <a:r>
              <a:rPr lang="cs-CZ" altLang="cs-CZ" sz="2000" dirty="0">
                <a:solidFill>
                  <a:srgbClr val="FF0066"/>
                </a:solidFill>
              </a:rPr>
              <a:t>sdělená energie </a:t>
            </a:r>
            <a:r>
              <a:rPr lang="cs-CZ" altLang="cs-CZ" sz="2400" dirty="0">
                <a:solidFill>
                  <a:srgbClr val="FF0066"/>
                </a:solidFill>
                <a:latin typeface="Symbol" panose="05050102010706020507" pitchFamily="18" charset="2"/>
              </a:rPr>
              <a:t>e</a:t>
            </a:r>
            <a:r>
              <a:rPr lang="cs-CZ" altLang="cs-CZ" sz="2000" dirty="0">
                <a:solidFill>
                  <a:schemeClr val="bg1"/>
                </a:solidFill>
              </a:rPr>
              <a:t>. Je to energie, kterou předalo ionizující záření látce v určitém objemu:</a:t>
            </a:r>
          </a:p>
          <a:p>
            <a:pPr marL="609600" indent="-609600" algn="ctr" eaLnBrk="1" hangingPunct="1">
              <a:lnSpc>
                <a:spcPct val="80000"/>
              </a:lnSpc>
              <a:buFontTx/>
              <a:buNone/>
            </a:pPr>
            <a:r>
              <a:rPr lang="cs-CZ" altLang="cs-CZ" sz="2400" dirty="0">
                <a:solidFill>
                  <a:srgbClr val="FFC000"/>
                </a:solidFill>
                <a:latin typeface="Symbol" panose="05050102010706020507" pitchFamily="18" charset="2"/>
              </a:rPr>
              <a:t>e</a:t>
            </a:r>
            <a:r>
              <a:rPr lang="cs-CZ" altLang="cs-CZ" sz="2000" dirty="0">
                <a:solidFill>
                  <a:srgbClr val="FFC000"/>
                </a:solidFill>
              </a:rPr>
              <a:t> = R</a:t>
            </a:r>
            <a:r>
              <a:rPr lang="cs-CZ" altLang="cs-CZ" sz="2000" baseline="-25000" dirty="0">
                <a:solidFill>
                  <a:srgbClr val="FFC000"/>
                </a:solidFill>
              </a:rPr>
              <a:t>in</a:t>
            </a:r>
            <a:r>
              <a:rPr lang="cs-CZ" altLang="cs-CZ" sz="2000" dirty="0">
                <a:solidFill>
                  <a:srgbClr val="FFC000"/>
                </a:solidFill>
              </a:rPr>
              <a:t> - R</a:t>
            </a:r>
            <a:r>
              <a:rPr lang="cs-CZ" altLang="cs-CZ" sz="2000" baseline="-25000" dirty="0">
                <a:solidFill>
                  <a:srgbClr val="FFC000"/>
                </a:solidFill>
              </a:rPr>
              <a:t>out</a:t>
            </a:r>
            <a:r>
              <a:rPr lang="cs-CZ" altLang="cs-CZ" sz="2000" dirty="0">
                <a:solidFill>
                  <a:srgbClr val="FFC000"/>
                </a:solidFill>
              </a:rPr>
              <a:t> + </a:t>
            </a:r>
            <a:r>
              <a:rPr lang="cs-CZ" altLang="cs-CZ" sz="2000" dirty="0">
                <a:solidFill>
                  <a:srgbClr val="FFC000"/>
                </a:solidFill>
                <a:latin typeface="Symbol" panose="05050102010706020507" pitchFamily="18" charset="2"/>
              </a:rPr>
              <a:t>S</a:t>
            </a:r>
            <a:r>
              <a:rPr lang="cs-CZ" altLang="cs-CZ" sz="2000" dirty="0">
                <a:solidFill>
                  <a:srgbClr val="FFC000"/>
                </a:solidFill>
              </a:rPr>
              <a:t>Q</a:t>
            </a:r>
          </a:p>
          <a:p>
            <a:pPr marL="609600" indent="-609600" eaLnBrk="1" hangingPunct="1">
              <a:lnSpc>
                <a:spcPct val="80000"/>
              </a:lnSpc>
              <a:buFontTx/>
              <a:buNone/>
            </a:pPr>
            <a:r>
              <a:rPr lang="cs-CZ" altLang="cs-CZ" sz="2000" dirty="0">
                <a:solidFill>
                  <a:schemeClr val="bg1"/>
                </a:solidFill>
              </a:rPr>
              <a:t>R</a:t>
            </a:r>
            <a:r>
              <a:rPr lang="cs-CZ" altLang="cs-CZ" sz="2000" baseline="-25000" dirty="0">
                <a:solidFill>
                  <a:schemeClr val="bg1"/>
                </a:solidFill>
              </a:rPr>
              <a:t>in</a:t>
            </a:r>
            <a:r>
              <a:rPr lang="cs-CZ" altLang="cs-CZ" sz="2000" dirty="0">
                <a:solidFill>
                  <a:schemeClr val="bg1"/>
                </a:solidFill>
              </a:rPr>
              <a:t> je zářivá energie, která vstoupila do objemu, R</a:t>
            </a:r>
            <a:r>
              <a:rPr lang="cs-CZ" altLang="cs-CZ" sz="2000" baseline="-25000" dirty="0">
                <a:solidFill>
                  <a:schemeClr val="bg1"/>
                </a:solidFill>
              </a:rPr>
              <a:t>out</a:t>
            </a:r>
            <a:r>
              <a:rPr lang="cs-CZ" altLang="cs-CZ" sz="2000" dirty="0">
                <a:solidFill>
                  <a:schemeClr val="bg1"/>
                </a:solidFill>
              </a:rPr>
              <a:t> je suma energií částic, které objem opustily. </a:t>
            </a:r>
            <a:r>
              <a:rPr lang="cs-CZ" altLang="cs-CZ" sz="2000" dirty="0">
                <a:solidFill>
                  <a:schemeClr val="bg1"/>
                </a:solidFill>
                <a:latin typeface="Symbol" panose="05050102010706020507" pitchFamily="18" charset="2"/>
              </a:rPr>
              <a:t>S</a:t>
            </a:r>
            <a:r>
              <a:rPr lang="cs-CZ" altLang="cs-CZ" sz="2000" dirty="0">
                <a:solidFill>
                  <a:schemeClr val="bg1"/>
                </a:solidFill>
              </a:rPr>
              <a:t>Q je suma všech změn klidových energií jader a elementárních částic v jakýchkoliv jaderných přeměnách, ke kterým v objemu došlo. Odpovídající </a:t>
            </a:r>
            <a:r>
              <a:rPr lang="cs-CZ" altLang="cs-CZ" sz="2000" b="1" dirty="0" err="1">
                <a:solidFill>
                  <a:schemeClr val="bg1"/>
                </a:solidFill>
              </a:rPr>
              <a:t>nestochastickou</a:t>
            </a:r>
            <a:r>
              <a:rPr lang="cs-CZ" altLang="cs-CZ" sz="2000" dirty="0">
                <a:solidFill>
                  <a:schemeClr val="bg1"/>
                </a:solidFill>
              </a:rPr>
              <a:t> veličinou je </a:t>
            </a:r>
            <a:r>
              <a:rPr lang="cs-CZ" altLang="cs-CZ" sz="2000" dirty="0">
                <a:solidFill>
                  <a:srgbClr val="FF0066"/>
                </a:solidFill>
              </a:rPr>
              <a:t>střední sdělená energie </a:t>
            </a:r>
            <a:r>
              <a:rPr lang="cs-CZ" altLang="cs-CZ" sz="2400" dirty="0">
                <a:solidFill>
                  <a:srgbClr val="FF0066"/>
                </a:solidFill>
                <a:latin typeface="Symbol" panose="05050102010706020507" pitchFamily="18" charset="2"/>
              </a:rPr>
              <a:t>e</a:t>
            </a:r>
            <a:r>
              <a:rPr lang="cs-CZ" altLang="cs-CZ" sz="2000" baseline="-25000" dirty="0">
                <a:solidFill>
                  <a:srgbClr val="FF0066"/>
                </a:solidFill>
              </a:rPr>
              <a:t>s</a:t>
            </a:r>
            <a:r>
              <a:rPr lang="cs-CZ" altLang="cs-CZ" sz="2000" i="1" dirty="0">
                <a:solidFill>
                  <a:schemeClr val="bg1"/>
                </a:solidFill>
              </a:rPr>
              <a:t>.</a:t>
            </a:r>
            <a:r>
              <a:rPr lang="cs-CZ" altLang="cs-CZ" sz="2000" dirty="0">
                <a:solidFill>
                  <a:schemeClr val="bg1"/>
                </a:solidFill>
              </a:rPr>
              <a:t> </a:t>
            </a:r>
          </a:p>
          <a:p>
            <a:pPr marL="609600" indent="-609600" eaLnBrk="1" hangingPunct="1">
              <a:lnSpc>
                <a:spcPct val="80000"/>
              </a:lnSpc>
              <a:buFontTx/>
              <a:buNone/>
            </a:pPr>
            <a:r>
              <a:rPr lang="cs-CZ" altLang="cs-CZ" sz="2000" dirty="0">
                <a:solidFill>
                  <a:schemeClr val="bg1"/>
                </a:solidFill>
              </a:rPr>
              <a:t>Sdělenou energii můžeme vztáhnout na jednotku hmotnosti látky, čímž dostaneme </a:t>
            </a:r>
            <a:r>
              <a:rPr lang="cs-CZ" altLang="cs-CZ" sz="2000" b="1" dirty="0">
                <a:solidFill>
                  <a:srgbClr val="FF0066"/>
                </a:solidFill>
              </a:rPr>
              <a:t>měrnou (sdělenou) energii z</a:t>
            </a:r>
            <a:r>
              <a:rPr lang="cs-CZ" altLang="cs-CZ" sz="2000" i="1" dirty="0">
                <a:solidFill>
                  <a:schemeClr val="bg1"/>
                </a:solidFill>
              </a:rPr>
              <a:t>:</a:t>
            </a:r>
          </a:p>
          <a:p>
            <a:pPr marL="609600" indent="-609600" algn="ctr" eaLnBrk="1" hangingPunct="1">
              <a:lnSpc>
                <a:spcPct val="80000"/>
              </a:lnSpc>
              <a:buFontTx/>
              <a:buNone/>
            </a:pPr>
            <a:r>
              <a:rPr lang="cs-CZ" altLang="cs-CZ" sz="2000" i="1" dirty="0">
                <a:solidFill>
                  <a:srgbClr val="FF0066"/>
                </a:solidFill>
              </a:rPr>
              <a:t>Z = </a:t>
            </a:r>
            <a:r>
              <a:rPr lang="cs-CZ" altLang="cs-CZ" sz="2000" i="1" dirty="0">
                <a:solidFill>
                  <a:srgbClr val="FF0066"/>
                </a:solidFill>
                <a:latin typeface="Symbol" panose="05050102010706020507" pitchFamily="18" charset="2"/>
              </a:rPr>
              <a:t>e</a:t>
            </a:r>
            <a:r>
              <a:rPr lang="cs-CZ" altLang="cs-CZ" sz="2000" i="1" dirty="0">
                <a:solidFill>
                  <a:srgbClr val="FF0066"/>
                </a:solidFill>
              </a:rPr>
              <a:t>/m                  </a:t>
            </a:r>
            <a:r>
              <a:rPr lang="cs-CZ" altLang="cs-CZ" sz="2000" dirty="0">
                <a:solidFill>
                  <a:srgbClr val="FF0066"/>
                </a:solidFill>
              </a:rPr>
              <a:t>[J.kg</a:t>
            </a:r>
            <a:r>
              <a:rPr lang="cs-CZ" altLang="cs-CZ" sz="2000" baseline="30000" dirty="0">
                <a:solidFill>
                  <a:srgbClr val="FF0066"/>
                </a:solidFill>
              </a:rPr>
              <a:t>-1</a:t>
            </a:r>
            <a:r>
              <a:rPr lang="cs-CZ" altLang="cs-CZ" sz="2000" dirty="0">
                <a:solidFill>
                  <a:srgbClr val="FF0066"/>
                </a:solidFill>
              </a:rPr>
              <a:t> = </a:t>
            </a:r>
            <a:r>
              <a:rPr lang="cs-CZ" altLang="cs-CZ" sz="2000" dirty="0" err="1">
                <a:solidFill>
                  <a:srgbClr val="FF0066"/>
                </a:solidFill>
              </a:rPr>
              <a:t>gray</a:t>
            </a:r>
            <a:r>
              <a:rPr lang="cs-CZ" altLang="cs-CZ" sz="2000" dirty="0">
                <a:solidFill>
                  <a:srgbClr val="FF0066"/>
                </a:solidFill>
              </a:rPr>
              <a:t> - </a:t>
            </a:r>
            <a:r>
              <a:rPr lang="cs-CZ" altLang="cs-CZ" sz="2000" dirty="0" err="1">
                <a:solidFill>
                  <a:srgbClr val="FF0066"/>
                </a:solidFill>
              </a:rPr>
              <a:t>Gy</a:t>
            </a:r>
            <a:r>
              <a:rPr lang="cs-CZ" altLang="cs-CZ" sz="2000" dirty="0">
                <a:solidFill>
                  <a:srgbClr val="FF0066"/>
                </a:solidFill>
              </a:rPr>
              <a:t>]</a:t>
            </a:r>
          </a:p>
          <a:p>
            <a:pPr marL="609600" indent="-609600" eaLnBrk="1" hangingPunct="1">
              <a:lnSpc>
                <a:spcPct val="80000"/>
              </a:lnSpc>
              <a:buFontTx/>
              <a:buNone/>
            </a:pPr>
            <a:r>
              <a:rPr lang="cs-CZ" altLang="cs-CZ" sz="2000" dirty="0">
                <a:solidFill>
                  <a:schemeClr val="bg1"/>
                </a:solidFill>
              </a:rPr>
              <a:t>Odpovídající </a:t>
            </a:r>
            <a:r>
              <a:rPr lang="cs-CZ" altLang="cs-CZ" sz="2000" dirty="0" err="1">
                <a:solidFill>
                  <a:schemeClr val="bg1"/>
                </a:solidFill>
              </a:rPr>
              <a:t>nestochastickou</a:t>
            </a:r>
            <a:r>
              <a:rPr lang="cs-CZ" altLang="cs-CZ" sz="2000" dirty="0">
                <a:solidFill>
                  <a:schemeClr val="bg1"/>
                </a:solidFill>
              </a:rPr>
              <a:t> veličinou je </a:t>
            </a:r>
            <a:r>
              <a:rPr lang="cs-CZ" altLang="cs-CZ" sz="2000" dirty="0">
                <a:solidFill>
                  <a:srgbClr val="FF0066"/>
                </a:solidFill>
              </a:rPr>
              <a:t>střední měrná energie </a:t>
            </a:r>
            <a:r>
              <a:rPr lang="cs-CZ" altLang="cs-CZ" sz="2000" dirty="0" err="1">
                <a:solidFill>
                  <a:srgbClr val="FF0066"/>
                </a:solidFill>
              </a:rPr>
              <a:t>z</a:t>
            </a:r>
            <a:r>
              <a:rPr lang="cs-CZ" altLang="cs-CZ" sz="2000" baseline="-25000" dirty="0" err="1">
                <a:solidFill>
                  <a:srgbClr val="FF0066"/>
                </a:solidFill>
              </a:rPr>
              <a:t>s</a:t>
            </a:r>
            <a:r>
              <a:rPr lang="cs-CZ" altLang="cs-CZ" sz="2000" dirty="0">
                <a:solidFill>
                  <a:schemeClr val="bg1"/>
                </a:solidFill>
              </a:rPr>
              <a:t>.</a:t>
            </a:r>
          </a:p>
          <a:p>
            <a:pPr marL="609600" indent="-609600" eaLnBrk="1" hangingPunct="1">
              <a:lnSpc>
                <a:spcPct val="80000"/>
              </a:lnSpc>
            </a:pPr>
            <a:endParaRPr lang="cs-CZ" altLang="cs-CZ" sz="1600" dirty="0">
              <a:solidFill>
                <a:schemeClr val="bg1"/>
              </a:solidFill>
            </a:endParaRPr>
          </a:p>
        </p:txBody>
      </p:sp>
      <p:pic>
        <p:nvPicPr>
          <p:cNvPr id="5" name="Obrázek 4" descr="Obsah obrázku vsedě&#10;&#10;Popis byl vytvořen automaticky">
            <a:extLst>
              <a:ext uri="{FF2B5EF4-FFF2-40B4-BE49-F238E27FC236}">
                <a16:creationId xmlns:a16="http://schemas.microsoft.com/office/drawing/2014/main" id="{4727CC01-8848-4350-BAAC-80F89C708C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4225" y="1065368"/>
            <a:ext cx="983842" cy="950603"/>
          </a:xfrm>
          <a:prstGeom prst="rect">
            <a:avLst/>
          </a:prstGeom>
        </p:spPr>
      </p:pic>
      <p:pic>
        <p:nvPicPr>
          <p:cNvPr id="2" name="Nahraný zvuk">
            <a:hlinkClick r:id="" action="ppaction://media"/>
            <a:extLst>
              <a:ext uri="{FF2B5EF4-FFF2-40B4-BE49-F238E27FC236}">
                <a16:creationId xmlns:a16="http://schemas.microsoft.com/office/drawing/2014/main" id="{229ADC3A-82A1-4CAB-8A37-332A22AD27B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80400" y="1130300"/>
            <a:ext cx="406400" cy="406400"/>
          </a:xfrm>
          <a:prstGeom prst="rect">
            <a:avLst/>
          </a:prstGeom>
        </p:spPr>
      </p:pic>
      <p:pic>
        <p:nvPicPr>
          <p:cNvPr id="3" name="Nahraný zvuk">
            <a:hlinkClick r:id="" action="ppaction://media"/>
            <a:extLst>
              <a:ext uri="{FF2B5EF4-FFF2-40B4-BE49-F238E27FC236}">
                <a16:creationId xmlns:a16="http://schemas.microsoft.com/office/drawing/2014/main" id="{19663240-E20F-418F-8C38-4F3AA955366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686800" y="1578987"/>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6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2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Zástupný symbol pro číslo snímku 7">
            <a:extLst>
              <a:ext uri="{FF2B5EF4-FFF2-40B4-BE49-F238E27FC236}">
                <a16:creationId xmlns:a16="http://schemas.microsoft.com/office/drawing/2014/main" id="{A5EFAA7D-BFC2-468B-ACCF-CFA615E0914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80BD47AF-C55B-4018-A204-39D4DC8291BC}" type="slidenum">
              <a:rPr lang="cs-CZ" altLang="cs-CZ" sz="1400">
                <a:solidFill>
                  <a:schemeClr val="tx1"/>
                </a:solidFill>
              </a:rPr>
              <a:pPr eaLnBrk="1" hangingPunct="1"/>
              <a:t>26</a:t>
            </a:fld>
            <a:endParaRPr lang="cs-CZ" altLang="cs-CZ" sz="1400">
              <a:solidFill>
                <a:schemeClr val="tx1"/>
              </a:solidFill>
            </a:endParaRPr>
          </a:p>
        </p:txBody>
      </p:sp>
      <p:sp>
        <p:nvSpPr>
          <p:cNvPr id="7173" name="Rectangle 2">
            <a:extLst>
              <a:ext uri="{FF2B5EF4-FFF2-40B4-BE49-F238E27FC236}">
                <a16:creationId xmlns:a16="http://schemas.microsoft.com/office/drawing/2014/main" id="{B7A0FE3A-53AA-4715-BD86-44E9B331C695}"/>
              </a:ext>
            </a:extLst>
          </p:cNvPr>
          <p:cNvSpPr>
            <a:spLocks noGrp="1" noChangeArrowheads="1"/>
          </p:cNvSpPr>
          <p:nvPr>
            <p:ph type="title"/>
          </p:nvPr>
        </p:nvSpPr>
        <p:spPr/>
        <p:txBody>
          <a:bodyPr/>
          <a:lstStyle/>
          <a:p>
            <a:pPr eaLnBrk="1" hangingPunct="1"/>
            <a:r>
              <a:rPr lang="cs-CZ" altLang="cs-CZ" sz="3200">
                <a:solidFill>
                  <a:srgbClr val="CCFFFF"/>
                </a:solidFill>
              </a:rPr>
              <a:t>Veličiny a jednotky charakterizující ionizující záření</a:t>
            </a:r>
          </a:p>
        </p:txBody>
      </p:sp>
      <p:sp>
        <p:nvSpPr>
          <p:cNvPr id="7174" name="Rectangle 3">
            <a:extLst>
              <a:ext uri="{FF2B5EF4-FFF2-40B4-BE49-F238E27FC236}">
                <a16:creationId xmlns:a16="http://schemas.microsoft.com/office/drawing/2014/main" id="{B356AB4C-B826-4528-A71F-7463BE4E1DDD}"/>
              </a:ext>
            </a:extLst>
          </p:cNvPr>
          <p:cNvSpPr>
            <a:spLocks noGrp="1" noChangeArrowheads="1"/>
          </p:cNvSpPr>
          <p:nvPr>
            <p:ph type="body" sz="half" idx="1"/>
          </p:nvPr>
        </p:nvSpPr>
        <p:spPr>
          <a:xfrm>
            <a:off x="457200" y="1600200"/>
            <a:ext cx="7715250" cy="1181100"/>
          </a:xfrm>
        </p:spPr>
        <p:txBody>
          <a:bodyPr/>
          <a:lstStyle/>
          <a:p>
            <a:pPr eaLnBrk="1" hangingPunct="1">
              <a:lnSpc>
                <a:spcPct val="90000"/>
              </a:lnSpc>
              <a:buFontTx/>
              <a:buNone/>
            </a:pPr>
            <a:r>
              <a:rPr lang="cs-CZ" altLang="cs-CZ" sz="2400">
                <a:solidFill>
                  <a:schemeClr val="bg1"/>
                </a:solidFill>
              </a:rPr>
              <a:t>Na základě střední měrné (sdělené) energie můžeme definovat </a:t>
            </a:r>
            <a:r>
              <a:rPr lang="cs-CZ" altLang="cs-CZ" sz="2400" b="1">
                <a:solidFill>
                  <a:srgbClr val="FF0066"/>
                </a:solidFill>
              </a:rPr>
              <a:t>absorbovanou dávku</a:t>
            </a:r>
            <a:r>
              <a:rPr lang="cs-CZ" altLang="cs-CZ" sz="2400">
                <a:solidFill>
                  <a:schemeClr val="bg1"/>
                </a:solidFill>
              </a:rPr>
              <a:t> (často jen </a:t>
            </a:r>
            <a:r>
              <a:rPr lang="cs-CZ" altLang="cs-CZ" sz="2400" b="1">
                <a:solidFill>
                  <a:srgbClr val="FF0066"/>
                </a:solidFill>
              </a:rPr>
              <a:t>dávku</a:t>
            </a:r>
            <a:r>
              <a:rPr lang="cs-CZ" altLang="cs-CZ" sz="2400">
                <a:solidFill>
                  <a:schemeClr val="bg1"/>
                </a:solidFill>
              </a:rPr>
              <a:t>):</a:t>
            </a:r>
          </a:p>
        </p:txBody>
      </p:sp>
      <p:graphicFrame>
        <p:nvGraphicFramePr>
          <p:cNvPr id="7170" name="Object 4">
            <a:extLst>
              <a:ext uri="{FF2B5EF4-FFF2-40B4-BE49-F238E27FC236}">
                <a16:creationId xmlns:a16="http://schemas.microsoft.com/office/drawing/2014/main" id="{547B4F3F-EB2D-4EFC-B966-2C15DA693CE4}"/>
              </a:ext>
            </a:extLst>
          </p:cNvPr>
          <p:cNvGraphicFramePr>
            <a:graphicFrameLocks noGrp="1" noChangeAspect="1"/>
          </p:cNvGraphicFramePr>
          <p:nvPr>
            <p:ph sz="quarter" idx="2"/>
          </p:nvPr>
        </p:nvGraphicFramePr>
        <p:xfrm>
          <a:off x="3616325" y="2565400"/>
          <a:ext cx="1192213" cy="936625"/>
        </p:xfrm>
        <a:graphic>
          <a:graphicData uri="http://schemas.openxmlformats.org/presentationml/2006/ole">
            <mc:AlternateContent xmlns:mc="http://schemas.openxmlformats.org/markup-compatibility/2006">
              <mc:Choice xmlns:v="urn:schemas-microsoft-com:vml" Requires="v">
                <p:oleObj spid="_x0000_s7222" name="Rovnice" r:id="rId6" imgW="533160" imgH="419040" progId="Equation.3">
                  <p:embed/>
                </p:oleObj>
              </mc:Choice>
              <mc:Fallback>
                <p:oleObj name="Rovnice" r:id="rId6" imgW="533160" imgH="419040"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6325" y="2565400"/>
                        <a:ext cx="1192213" cy="936625"/>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5" name="Text Box 6">
            <a:extLst>
              <a:ext uri="{FF2B5EF4-FFF2-40B4-BE49-F238E27FC236}">
                <a16:creationId xmlns:a16="http://schemas.microsoft.com/office/drawing/2014/main" id="{61BB28BA-E13C-42E5-8370-DCF0AFF57AB2}"/>
              </a:ext>
            </a:extLst>
          </p:cNvPr>
          <p:cNvSpPr txBox="1">
            <a:spLocks noChangeArrowheads="1"/>
          </p:cNvSpPr>
          <p:nvPr/>
        </p:nvSpPr>
        <p:spPr bwMode="auto">
          <a:xfrm>
            <a:off x="539750" y="3860800"/>
            <a:ext cx="80645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spcBef>
                <a:spcPct val="50000"/>
              </a:spcBef>
              <a:buFontTx/>
              <a:buNone/>
            </a:pPr>
            <a:r>
              <a:rPr lang="cs-CZ" altLang="cs-CZ"/>
              <a:t>Absorbovaná dávka je měřena opět v jednotkách gray. Starší jednotkou je rad (1 gray = 100 rad). </a:t>
            </a:r>
          </a:p>
          <a:p>
            <a:pPr eaLnBrk="1" hangingPunct="1">
              <a:spcBef>
                <a:spcPct val="50000"/>
              </a:spcBef>
              <a:buFontTx/>
              <a:buNone/>
            </a:pPr>
            <a:r>
              <a:rPr lang="cs-CZ" altLang="cs-CZ" i="1"/>
              <a:t>Je nutno si uvědomit, že </a:t>
            </a:r>
            <a:r>
              <a:rPr lang="cs-CZ" altLang="cs-CZ" i="1">
                <a:solidFill>
                  <a:srgbClr val="FFC000"/>
                </a:solidFill>
              </a:rPr>
              <a:t>neexistuje absorbovaná dávka jako taková, vždy ji musíme vztahovat k nějakému konkrétnímu prostředí</a:t>
            </a:r>
            <a:r>
              <a:rPr lang="cs-CZ" altLang="cs-CZ">
                <a:solidFill>
                  <a:srgbClr val="FFC000"/>
                </a:solidFill>
              </a:rPr>
              <a:t> </a:t>
            </a:r>
            <a:r>
              <a:rPr lang="cs-CZ" altLang="cs-CZ"/>
              <a:t>(pro vodu, měkké tkáně, vzduch, určitý fantom atp.). </a:t>
            </a:r>
          </a:p>
          <a:p>
            <a:pPr eaLnBrk="1" hangingPunct="1">
              <a:spcBef>
                <a:spcPct val="50000"/>
              </a:spcBef>
              <a:buFontTx/>
              <a:buNone/>
            </a:pPr>
            <a:r>
              <a:rPr lang="cs-CZ" altLang="cs-CZ"/>
              <a:t>Dávka popisuje předávání energie za určité časové období. Okamžitou situaci vyjadřuje </a:t>
            </a:r>
            <a:r>
              <a:rPr lang="cs-CZ" altLang="cs-CZ">
                <a:solidFill>
                  <a:srgbClr val="FF0066"/>
                </a:solidFill>
              </a:rPr>
              <a:t>dávkový příkon </a:t>
            </a:r>
            <a:r>
              <a:rPr lang="cs-CZ" altLang="cs-CZ">
                <a:solidFill>
                  <a:schemeClr val="bg1"/>
                </a:solidFill>
              </a:rPr>
              <a:t>(lze hovořit i </a:t>
            </a:r>
          </a:p>
          <a:p>
            <a:pPr eaLnBrk="1" hangingPunct="1">
              <a:spcBef>
                <a:spcPct val="50000"/>
              </a:spcBef>
              <a:buFontTx/>
              <a:buNone/>
            </a:pPr>
            <a:r>
              <a:rPr lang="cs-CZ" altLang="cs-CZ">
                <a:solidFill>
                  <a:schemeClr val="bg1"/>
                </a:solidFill>
              </a:rPr>
              <a:t>o dávkové rychlosti):</a:t>
            </a:r>
          </a:p>
        </p:txBody>
      </p:sp>
      <p:graphicFrame>
        <p:nvGraphicFramePr>
          <p:cNvPr id="7171" name="Object 7">
            <a:extLst>
              <a:ext uri="{FF2B5EF4-FFF2-40B4-BE49-F238E27FC236}">
                <a16:creationId xmlns:a16="http://schemas.microsoft.com/office/drawing/2014/main" id="{8E01EEEE-BE10-4A49-A2E9-295C886A838A}"/>
              </a:ext>
            </a:extLst>
          </p:cNvPr>
          <p:cNvGraphicFramePr>
            <a:graphicFrameLocks noGrp="1" noChangeAspect="1"/>
          </p:cNvGraphicFramePr>
          <p:nvPr>
            <p:ph sz="quarter" idx="3"/>
          </p:nvPr>
        </p:nvGraphicFramePr>
        <p:xfrm>
          <a:off x="7092950" y="6092825"/>
          <a:ext cx="879475" cy="649288"/>
        </p:xfrm>
        <a:graphic>
          <a:graphicData uri="http://schemas.openxmlformats.org/presentationml/2006/ole">
            <mc:AlternateContent xmlns:mc="http://schemas.openxmlformats.org/markup-compatibility/2006">
              <mc:Choice xmlns:v="urn:schemas-microsoft-com:vml" Requires="v">
                <p:oleObj spid="_x0000_s7223" name="Rovnice" r:id="rId8" imgW="533160" imgH="393480" progId="Equation.3">
                  <p:embed/>
                </p:oleObj>
              </mc:Choice>
              <mc:Fallback>
                <p:oleObj name="Rovnice" r:id="rId8" imgW="533160" imgH="393480" progId="Equation.3">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92950" y="6092825"/>
                        <a:ext cx="879475" cy="64928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 name="Obrázek 2" descr="Obsah obrázku vsedě&#10;&#10;Popis byl vytvořen automaticky">
            <a:extLst>
              <a:ext uri="{FF2B5EF4-FFF2-40B4-BE49-F238E27FC236}">
                <a16:creationId xmlns:a16="http://schemas.microsoft.com/office/drawing/2014/main" id="{698B19F1-3C6F-4D1D-AEA4-33E4D02404A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67662" y="2474728"/>
            <a:ext cx="1068834" cy="986868"/>
          </a:xfrm>
          <a:prstGeom prst="rect">
            <a:avLst/>
          </a:prstGeom>
        </p:spPr>
      </p:pic>
      <p:pic>
        <p:nvPicPr>
          <p:cNvPr id="4" name="Nahraný zvuk">
            <a:hlinkClick r:id="" action="ppaction://media"/>
            <a:extLst>
              <a:ext uri="{FF2B5EF4-FFF2-40B4-BE49-F238E27FC236}">
                <a16:creationId xmlns:a16="http://schemas.microsoft.com/office/drawing/2014/main" id="{6E058DC9-FBE1-4E0B-9784-0DEBEFBA3CCC}"/>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298879" y="2764962"/>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6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číslo snímku 5">
            <a:extLst>
              <a:ext uri="{FF2B5EF4-FFF2-40B4-BE49-F238E27FC236}">
                <a16:creationId xmlns:a16="http://schemas.microsoft.com/office/drawing/2014/main" id="{9BE8F097-A295-45FE-B290-CAC107E08BE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BF30BF8A-87EB-498D-BC5E-05A7FE6F3719}" type="slidenum">
              <a:rPr lang="cs-CZ" altLang="cs-CZ" sz="1400">
                <a:solidFill>
                  <a:schemeClr val="tx1"/>
                </a:solidFill>
              </a:rPr>
              <a:pPr eaLnBrk="1" hangingPunct="1"/>
              <a:t>27</a:t>
            </a:fld>
            <a:endParaRPr lang="cs-CZ" altLang="cs-CZ" sz="1400">
              <a:solidFill>
                <a:schemeClr val="tx1"/>
              </a:solidFill>
            </a:endParaRPr>
          </a:p>
        </p:txBody>
      </p:sp>
      <p:sp>
        <p:nvSpPr>
          <p:cNvPr id="30723" name="Rectangle 2">
            <a:extLst>
              <a:ext uri="{FF2B5EF4-FFF2-40B4-BE49-F238E27FC236}">
                <a16:creationId xmlns:a16="http://schemas.microsoft.com/office/drawing/2014/main" id="{CF6F3A61-D2E6-4626-AE52-72ADC6BD27D0}"/>
              </a:ext>
            </a:extLst>
          </p:cNvPr>
          <p:cNvSpPr>
            <a:spLocks noGrp="1" noChangeArrowheads="1"/>
          </p:cNvSpPr>
          <p:nvPr>
            <p:ph type="title"/>
          </p:nvPr>
        </p:nvSpPr>
        <p:spPr/>
        <p:txBody>
          <a:bodyPr/>
          <a:lstStyle/>
          <a:p>
            <a:pPr eaLnBrk="1" hangingPunct="1"/>
            <a:r>
              <a:rPr lang="cs-CZ" altLang="cs-CZ" sz="3200">
                <a:solidFill>
                  <a:srgbClr val="CCFFFF"/>
                </a:solidFill>
              </a:rPr>
              <a:t>Veličiny a jednotky charakterizující ionizující záření</a:t>
            </a:r>
          </a:p>
        </p:txBody>
      </p:sp>
      <p:sp>
        <p:nvSpPr>
          <p:cNvPr id="30724" name="Rectangle 3">
            <a:extLst>
              <a:ext uri="{FF2B5EF4-FFF2-40B4-BE49-F238E27FC236}">
                <a16:creationId xmlns:a16="http://schemas.microsoft.com/office/drawing/2014/main" id="{D9711DC2-4406-4FD0-811A-05EC75F0023E}"/>
              </a:ext>
            </a:extLst>
          </p:cNvPr>
          <p:cNvSpPr>
            <a:spLocks noGrp="1" noChangeArrowheads="1"/>
          </p:cNvSpPr>
          <p:nvPr>
            <p:ph type="body" idx="1"/>
          </p:nvPr>
        </p:nvSpPr>
        <p:spPr/>
        <p:txBody>
          <a:bodyPr/>
          <a:lstStyle/>
          <a:p>
            <a:pPr eaLnBrk="1" hangingPunct="1">
              <a:lnSpc>
                <a:spcPct val="80000"/>
              </a:lnSpc>
              <a:buFontTx/>
              <a:buNone/>
            </a:pPr>
            <a:r>
              <a:rPr lang="cs-CZ" altLang="cs-CZ" sz="2000" i="1" dirty="0">
                <a:solidFill>
                  <a:schemeClr val="bg1"/>
                </a:solidFill>
              </a:rPr>
              <a:t>Dávka se vztahuje k předávání energie nabitými částicemi. </a:t>
            </a:r>
            <a:r>
              <a:rPr lang="cs-CZ" altLang="cs-CZ" sz="2000" dirty="0">
                <a:solidFill>
                  <a:schemeClr val="bg1"/>
                </a:solidFill>
              </a:rPr>
              <a:t>Jsou-li primární částice nenabité, prvním krokem jejich interakce s látkou je předání energie na nabitou částici. Tento krok popisuje veličina </a:t>
            </a:r>
            <a:r>
              <a:rPr lang="cs-CZ" altLang="cs-CZ" sz="2000" b="1" dirty="0" err="1">
                <a:solidFill>
                  <a:srgbClr val="FF0066"/>
                </a:solidFill>
              </a:rPr>
              <a:t>kerma</a:t>
            </a:r>
            <a:r>
              <a:rPr lang="cs-CZ" altLang="cs-CZ" sz="2000" dirty="0">
                <a:solidFill>
                  <a:srgbClr val="FF0066"/>
                </a:solidFill>
              </a:rPr>
              <a:t> </a:t>
            </a:r>
            <a:r>
              <a:rPr lang="cs-CZ" altLang="cs-CZ" sz="2000" dirty="0">
                <a:solidFill>
                  <a:schemeClr val="bg1"/>
                </a:solidFill>
              </a:rPr>
              <a:t>(</a:t>
            </a:r>
            <a:r>
              <a:rPr lang="cs-CZ" altLang="cs-CZ" sz="2000" dirty="0" err="1">
                <a:solidFill>
                  <a:schemeClr val="bg1"/>
                </a:solidFill>
              </a:rPr>
              <a:t>Kinetic</a:t>
            </a:r>
            <a:r>
              <a:rPr lang="cs-CZ" altLang="cs-CZ" sz="2000" dirty="0">
                <a:solidFill>
                  <a:schemeClr val="bg1"/>
                </a:solidFill>
              </a:rPr>
              <a:t> </a:t>
            </a:r>
            <a:r>
              <a:rPr lang="cs-CZ" altLang="cs-CZ" sz="2000" dirty="0" err="1">
                <a:solidFill>
                  <a:schemeClr val="bg1"/>
                </a:solidFill>
              </a:rPr>
              <a:t>Energy</a:t>
            </a:r>
            <a:r>
              <a:rPr lang="cs-CZ" altLang="cs-CZ" sz="2000" dirty="0">
                <a:solidFill>
                  <a:schemeClr val="bg1"/>
                </a:solidFill>
              </a:rPr>
              <a:t> </a:t>
            </a:r>
            <a:r>
              <a:rPr lang="cs-CZ" altLang="cs-CZ" sz="2000" dirty="0" err="1">
                <a:solidFill>
                  <a:schemeClr val="bg1"/>
                </a:solidFill>
              </a:rPr>
              <a:t>Released</a:t>
            </a:r>
            <a:r>
              <a:rPr lang="cs-CZ" altLang="cs-CZ" sz="2000" dirty="0">
                <a:solidFill>
                  <a:schemeClr val="bg1"/>
                </a:solidFill>
              </a:rPr>
              <a:t> in </a:t>
            </a:r>
            <a:r>
              <a:rPr lang="cs-CZ" altLang="cs-CZ" sz="2000" dirty="0" err="1">
                <a:solidFill>
                  <a:schemeClr val="bg1"/>
                </a:solidFill>
              </a:rPr>
              <a:t>MAtter</a:t>
            </a:r>
            <a:r>
              <a:rPr lang="cs-CZ" altLang="cs-CZ" sz="2000" dirty="0">
                <a:solidFill>
                  <a:schemeClr val="bg1"/>
                </a:solidFill>
              </a:rPr>
              <a:t>). </a:t>
            </a:r>
          </a:p>
          <a:p>
            <a:pPr eaLnBrk="1" hangingPunct="1">
              <a:lnSpc>
                <a:spcPct val="80000"/>
              </a:lnSpc>
              <a:buFontTx/>
              <a:buNone/>
            </a:pPr>
            <a:r>
              <a:rPr lang="cs-CZ" altLang="cs-CZ" sz="2000" dirty="0">
                <a:solidFill>
                  <a:schemeClr val="bg1"/>
                </a:solidFill>
              </a:rPr>
              <a:t>Je definována jako v daném bodě určený </a:t>
            </a:r>
            <a:r>
              <a:rPr lang="cs-CZ" altLang="cs-CZ" sz="2000" u="sng" dirty="0">
                <a:solidFill>
                  <a:schemeClr val="bg1"/>
                </a:solidFill>
              </a:rPr>
              <a:t>podíl</a:t>
            </a:r>
            <a:r>
              <a:rPr lang="cs-CZ" altLang="cs-CZ" sz="2000" dirty="0">
                <a:solidFill>
                  <a:schemeClr val="bg1"/>
                </a:solidFill>
              </a:rPr>
              <a:t> </a:t>
            </a:r>
            <a:r>
              <a:rPr lang="cs-CZ" altLang="cs-CZ" sz="2000" u="sng" dirty="0">
                <a:solidFill>
                  <a:schemeClr val="bg1"/>
                </a:solidFill>
              </a:rPr>
              <a:t>součtu počátečních kinetických energií </a:t>
            </a:r>
            <a:r>
              <a:rPr lang="cs-CZ" altLang="cs-CZ" sz="2000" dirty="0" err="1">
                <a:solidFill>
                  <a:schemeClr val="bg1"/>
                </a:solidFill>
              </a:rPr>
              <a:t>d</a:t>
            </a:r>
            <a:r>
              <a:rPr lang="cs-CZ" altLang="cs-CZ" sz="2000" i="1" dirty="0" err="1">
                <a:solidFill>
                  <a:schemeClr val="bg1"/>
                </a:solidFill>
              </a:rPr>
              <a:t>E</a:t>
            </a:r>
            <a:r>
              <a:rPr lang="cs-CZ" altLang="cs-CZ" sz="2000" i="1" baseline="-25000" dirty="0" err="1">
                <a:solidFill>
                  <a:schemeClr val="bg1"/>
                </a:solidFill>
              </a:rPr>
              <a:t>k</a:t>
            </a:r>
            <a:r>
              <a:rPr lang="cs-CZ" altLang="cs-CZ" sz="2000" dirty="0">
                <a:solidFill>
                  <a:schemeClr val="bg1"/>
                </a:solidFill>
              </a:rPr>
              <a:t> všech nabitých částic uvolněných nenabitými ionizujícími částicemi v elementu látky o hmotnosti </a:t>
            </a:r>
            <a:r>
              <a:rPr lang="cs-CZ" altLang="cs-CZ" sz="2000" u="sng" dirty="0">
                <a:solidFill>
                  <a:schemeClr val="bg1"/>
                </a:solidFill>
              </a:rPr>
              <a:t>d</a:t>
            </a:r>
            <a:r>
              <a:rPr lang="cs-CZ" altLang="cs-CZ" sz="2000" i="1" u="sng" dirty="0">
                <a:solidFill>
                  <a:schemeClr val="bg1"/>
                </a:solidFill>
              </a:rPr>
              <a:t>m</a:t>
            </a:r>
            <a:r>
              <a:rPr lang="cs-CZ" altLang="cs-CZ" sz="2000" dirty="0">
                <a:solidFill>
                  <a:schemeClr val="bg1"/>
                </a:solidFill>
              </a:rPr>
              <a:t> </a:t>
            </a:r>
          </a:p>
          <a:p>
            <a:pPr eaLnBrk="1" hangingPunct="1">
              <a:lnSpc>
                <a:spcPct val="80000"/>
              </a:lnSpc>
              <a:buFontTx/>
              <a:buNone/>
            </a:pPr>
            <a:r>
              <a:rPr lang="cs-CZ" altLang="cs-CZ" sz="2000" dirty="0">
                <a:solidFill>
                  <a:schemeClr val="bg1"/>
                </a:solidFill>
              </a:rPr>
              <a:t>a této </a:t>
            </a:r>
            <a:r>
              <a:rPr lang="cs-CZ" altLang="cs-CZ" sz="2000" u="sng" dirty="0">
                <a:solidFill>
                  <a:schemeClr val="bg1"/>
                </a:solidFill>
              </a:rPr>
              <a:t>hmotnosti</a:t>
            </a:r>
            <a:r>
              <a:rPr lang="cs-CZ" altLang="cs-CZ" sz="2000" dirty="0">
                <a:solidFill>
                  <a:schemeClr val="bg1"/>
                </a:solidFill>
              </a:rPr>
              <a:t>:</a:t>
            </a:r>
          </a:p>
          <a:p>
            <a:pPr algn="ctr" eaLnBrk="1" hangingPunct="1">
              <a:lnSpc>
                <a:spcPct val="80000"/>
              </a:lnSpc>
              <a:buFontTx/>
              <a:buNone/>
            </a:pPr>
            <a:r>
              <a:rPr lang="cs-CZ" altLang="cs-CZ" sz="2000" dirty="0">
                <a:solidFill>
                  <a:srgbClr val="FF0066"/>
                </a:solidFill>
              </a:rPr>
              <a:t>K = </a:t>
            </a:r>
            <a:r>
              <a:rPr lang="cs-CZ" altLang="cs-CZ" sz="2000" dirty="0" err="1">
                <a:solidFill>
                  <a:srgbClr val="FF0066"/>
                </a:solidFill>
              </a:rPr>
              <a:t>dE</a:t>
            </a:r>
            <a:r>
              <a:rPr lang="cs-CZ" altLang="cs-CZ" sz="2000" baseline="-25000" dirty="0" err="1">
                <a:solidFill>
                  <a:srgbClr val="FF0066"/>
                </a:solidFill>
              </a:rPr>
              <a:t>k</a:t>
            </a:r>
            <a:r>
              <a:rPr lang="cs-CZ" altLang="cs-CZ" sz="2000" dirty="0">
                <a:solidFill>
                  <a:srgbClr val="FF0066"/>
                </a:solidFill>
              </a:rPr>
              <a:t>/dm</a:t>
            </a:r>
          </a:p>
          <a:p>
            <a:pPr eaLnBrk="1" hangingPunct="1">
              <a:lnSpc>
                <a:spcPct val="80000"/>
              </a:lnSpc>
              <a:buFontTx/>
              <a:buNone/>
            </a:pPr>
            <a:r>
              <a:rPr lang="cs-CZ" altLang="cs-CZ" sz="2000" dirty="0" err="1">
                <a:solidFill>
                  <a:schemeClr val="bg1"/>
                </a:solidFill>
              </a:rPr>
              <a:t>Kerma</a:t>
            </a:r>
            <a:r>
              <a:rPr lang="cs-CZ" altLang="cs-CZ" sz="2000" dirty="0">
                <a:solidFill>
                  <a:schemeClr val="bg1"/>
                </a:solidFill>
              </a:rPr>
              <a:t> je tedy opět definována ve vztahu k dané látce a z definice je použitelná pouze pro nenabité částice. Jednotka je </a:t>
            </a:r>
            <a:r>
              <a:rPr lang="cs-CZ" altLang="cs-CZ" sz="2000" dirty="0" err="1">
                <a:solidFill>
                  <a:schemeClr val="bg1"/>
                </a:solidFill>
              </a:rPr>
              <a:t>gray</a:t>
            </a:r>
            <a:r>
              <a:rPr lang="cs-CZ" altLang="cs-CZ" sz="2000" dirty="0">
                <a:solidFill>
                  <a:schemeClr val="bg1"/>
                </a:solidFill>
              </a:rPr>
              <a:t>. Stejně jako dávkový příkon můžeme definovat </a:t>
            </a:r>
            <a:r>
              <a:rPr lang="cs-CZ" altLang="cs-CZ" sz="2000" dirty="0" err="1">
                <a:solidFill>
                  <a:srgbClr val="FF0066"/>
                </a:solidFill>
              </a:rPr>
              <a:t>kermový</a:t>
            </a:r>
            <a:r>
              <a:rPr lang="cs-CZ" altLang="cs-CZ" sz="2000" dirty="0">
                <a:solidFill>
                  <a:srgbClr val="FF0066"/>
                </a:solidFill>
              </a:rPr>
              <a:t> příkon</a:t>
            </a:r>
            <a:r>
              <a:rPr lang="cs-CZ" altLang="cs-CZ" sz="2000" dirty="0">
                <a:solidFill>
                  <a:schemeClr val="bg1"/>
                </a:solidFill>
              </a:rPr>
              <a:t>. </a:t>
            </a:r>
          </a:p>
          <a:p>
            <a:pPr eaLnBrk="1" hangingPunct="1">
              <a:lnSpc>
                <a:spcPct val="80000"/>
              </a:lnSpc>
              <a:buFontTx/>
              <a:buNone/>
            </a:pPr>
            <a:endParaRPr lang="cs-CZ" altLang="cs-CZ" sz="2000" dirty="0">
              <a:solidFill>
                <a:schemeClr val="bg1"/>
              </a:solidFill>
            </a:endParaRPr>
          </a:p>
          <a:p>
            <a:pPr eaLnBrk="1" hangingPunct="1">
              <a:lnSpc>
                <a:spcPct val="80000"/>
              </a:lnSpc>
              <a:buFontTx/>
              <a:buNone/>
            </a:pPr>
            <a:r>
              <a:rPr lang="cs-CZ" altLang="cs-CZ" sz="1800" dirty="0">
                <a:solidFill>
                  <a:schemeClr val="bg1"/>
                </a:solidFill>
              </a:rPr>
              <a:t>Z definic veličin lze odvodit následující vztah:</a:t>
            </a:r>
          </a:p>
          <a:p>
            <a:pPr eaLnBrk="1" hangingPunct="1">
              <a:lnSpc>
                <a:spcPct val="80000"/>
              </a:lnSpc>
              <a:buFontTx/>
              <a:buNone/>
            </a:pPr>
            <a:r>
              <a:rPr lang="cs-CZ" altLang="cs-CZ" sz="1800" dirty="0">
                <a:solidFill>
                  <a:schemeClr val="bg1"/>
                </a:solidFill>
              </a:rPr>
              <a:t>K = </a:t>
            </a:r>
            <a:r>
              <a:rPr lang="el-GR" altLang="cs-CZ" sz="1800" dirty="0">
                <a:solidFill>
                  <a:schemeClr val="bg1"/>
                </a:solidFill>
                <a:cs typeface="Arial" panose="020B0604020202020204" pitchFamily="34" charset="0"/>
              </a:rPr>
              <a:t>Ψμ</a:t>
            </a:r>
            <a:r>
              <a:rPr lang="cs-CZ" altLang="cs-CZ" sz="1800" baseline="-25000" dirty="0" err="1">
                <a:solidFill>
                  <a:schemeClr val="bg1"/>
                </a:solidFill>
                <a:cs typeface="Arial" panose="020B0604020202020204" pitchFamily="34" charset="0"/>
              </a:rPr>
              <a:t>K,m</a:t>
            </a:r>
            <a:r>
              <a:rPr lang="cs-CZ" altLang="cs-CZ" sz="1800" dirty="0">
                <a:solidFill>
                  <a:schemeClr val="bg1"/>
                </a:solidFill>
                <a:cs typeface="Arial" panose="020B0604020202020204" pitchFamily="34" charset="0"/>
              </a:rPr>
              <a:t> = </a:t>
            </a:r>
            <a:r>
              <a:rPr lang="el-GR" altLang="cs-CZ" sz="1800" dirty="0">
                <a:solidFill>
                  <a:schemeClr val="bg1"/>
                </a:solidFill>
                <a:cs typeface="Arial" panose="020B0604020202020204" pitchFamily="34" charset="0"/>
              </a:rPr>
              <a:t>Φ</a:t>
            </a:r>
            <a:r>
              <a:rPr lang="cs-CZ" altLang="cs-CZ" sz="1800" dirty="0">
                <a:solidFill>
                  <a:schemeClr val="bg1"/>
                </a:solidFill>
                <a:cs typeface="Arial" panose="020B0604020202020204" pitchFamily="34" charset="0"/>
              </a:rPr>
              <a:t>E</a:t>
            </a:r>
            <a:r>
              <a:rPr lang="el-GR" altLang="cs-CZ" sz="1800" dirty="0">
                <a:solidFill>
                  <a:schemeClr val="bg1"/>
                </a:solidFill>
                <a:cs typeface="Arial" panose="020B0604020202020204" pitchFamily="34" charset="0"/>
              </a:rPr>
              <a:t>μ</a:t>
            </a:r>
            <a:r>
              <a:rPr lang="cs-CZ" altLang="cs-CZ" sz="1800" baseline="-25000" dirty="0" err="1">
                <a:solidFill>
                  <a:schemeClr val="bg1"/>
                </a:solidFill>
                <a:cs typeface="Arial" panose="020B0604020202020204" pitchFamily="34" charset="0"/>
              </a:rPr>
              <a:t>K,m</a:t>
            </a:r>
            <a:r>
              <a:rPr lang="cs-CZ" altLang="cs-CZ" sz="1800" dirty="0">
                <a:solidFill>
                  <a:schemeClr val="bg1"/>
                </a:solidFill>
                <a:cs typeface="Arial" panose="020B0604020202020204" pitchFamily="34" charset="0"/>
              </a:rPr>
              <a:t>,</a:t>
            </a:r>
          </a:p>
          <a:p>
            <a:pPr eaLnBrk="1" hangingPunct="1">
              <a:lnSpc>
                <a:spcPct val="80000"/>
              </a:lnSpc>
              <a:buFontTx/>
              <a:buNone/>
            </a:pPr>
            <a:r>
              <a:rPr lang="cs-CZ" altLang="cs-CZ" sz="1800" dirty="0">
                <a:solidFill>
                  <a:schemeClr val="bg1"/>
                </a:solidFill>
                <a:cs typeface="Arial" panose="020B0604020202020204" pitchFamily="34" charset="0"/>
              </a:rPr>
              <a:t>Kde </a:t>
            </a:r>
            <a:r>
              <a:rPr lang="el-GR" altLang="cs-CZ" sz="1800" dirty="0">
                <a:solidFill>
                  <a:schemeClr val="bg1"/>
                </a:solidFill>
                <a:cs typeface="Arial" panose="020B0604020202020204" pitchFamily="34" charset="0"/>
              </a:rPr>
              <a:t>Ψ</a:t>
            </a:r>
            <a:r>
              <a:rPr lang="cs-CZ" altLang="cs-CZ" sz="1800" dirty="0">
                <a:solidFill>
                  <a:schemeClr val="bg1"/>
                </a:solidFill>
                <a:cs typeface="Arial" panose="020B0604020202020204" pitchFamily="34" charset="0"/>
              </a:rPr>
              <a:t> je </a:t>
            </a:r>
            <a:r>
              <a:rPr lang="cs-CZ" altLang="cs-CZ" sz="1800" dirty="0" err="1">
                <a:solidFill>
                  <a:schemeClr val="bg1"/>
                </a:solidFill>
                <a:cs typeface="Arial" panose="020B0604020202020204" pitchFamily="34" charset="0"/>
              </a:rPr>
              <a:t>fluence</a:t>
            </a:r>
            <a:r>
              <a:rPr lang="cs-CZ" altLang="cs-CZ" sz="1800" dirty="0">
                <a:solidFill>
                  <a:schemeClr val="bg1"/>
                </a:solidFill>
                <a:cs typeface="Arial" panose="020B0604020202020204" pitchFamily="34" charset="0"/>
              </a:rPr>
              <a:t> energie, </a:t>
            </a:r>
            <a:r>
              <a:rPr lang="el-GR" altLang="cs-CZ" sz="1800" dirty="0">
                <a:solidFill>
                  <a:schemeClr val="bg1"/>
                </a:solidFill>
                <a:cs typeface="Arial" panose="020B0604020202020204" pitchFamily="34" charset="0"/>
              </a:rPr>
              <a:t>Φ</a:t>
            </a:r>
            <a:r>
              <a:rPr lang="cs-CZ" altLang="cs-CZ" sz="1800" dirty="0">
                <a:solidFill>
                  <a:schemeClr val="bg1"/>
                </a:solidFill>
                <a:cs typeface="Arial" panose="020B0604020202020204" pitchFamily="34" charset="0"/>
              </a:rPr>
              <a:t> </a:t>
            </a:r>
            <a:r>
              <a:rPr lang="cs-CZ" altLang="cs-CZ" sz="1800" dirty="0" err="1">
                <a:solidFill>
                  <a:schemeClr val="bg1"/>
                </a:solidFill>
                <a:cs typeface="Arial" panose="020B0604020202020204" pitchFamily="34" charset="0"/>
              </a:rPr>
              <a:t>fluence</a:t>
            </a:r>
            <a:r>
              <a:rPr lang="cs-CZ" altLang="cs-CZ" sz="1800" dirty="0">
                <a:solidFill>
                  <a:schemeClr val="bg1"/>
                </a:solidFill>
                <a:cs typeface="Arial" panose="020B0604020202020204" pitchFamily="34" charset="0"/>
              </a:rPr>
              <a:t> částic a E energie primárních nenabitých částic. Součin E</a:t>
            </a:r>
            <a:r>
              <a:rPr lang="el-GR" altLang="cs-CZ" sz="1800" dirty="0">
                <a:solidFill>
                  <a:schemeClr val="bg1"/>
                </a:solidFill>
                <a:cs typeface="Arial" panose="020B0604020202020204" pitchFamily="34" charset="0"/>
              </a:rPr>
              <a:t>μ</a:t>
            </a:r>
            <a:r>
              <a:rPr lang="cs-CZ" altLang="cs-CZ" sz="1800" baseline="-25000" dirty="0" err="1">
                <a:solidFill>
                  <a:schemeClr val="bg1"/>
                </a:solidFill>
                <a:cs typeface="Arial" panose="020B0604020202020204" pitchFamily="34" charset="0"/>
              </a:rPr>
              <a:t>K,m</a:t>
            </a:r>
            <a:r>
              <a:rPr lang="cs-CZ" altLang="cs-CZ" sz="1800" dirty="0">
                <a:solidFill>
                  <a:schemeClr val="bg1"/>
                </a:solidFill>
                <a:cs typeface="Arial" panose="020B0604020202020204" pitchFamily="34" charset="0"/>
              </a:rPr>
              <a:t> se někdy označuje jako </a:t>
            </a:r>
            <a:r>
              <a:rPr lang="cs-CZ" altLang="cs-CZ" sz="1800" dirty="0" err="1">
                <a:solidFill>
                  <a:srgbClr val="FF0066"/>
                </a:solidFill>
                <a:cs typeface="Arial" panose="020B0604020202020204" pitchFamily="34" charset="0"/>
              </a:rPr>
              <a:t>kermový</a:t>
            </a:r>
            <a:r>
              <a:rPr lang="cs-CZ" altLang="cs-CZ" sz="1800" dirty="0">
                <a:solidFill>
                  <a:srgbClr val="FF0066"/>
                </a:solidFill>
                <a:cs typeface="Arial" panose="020B0604020202020204" pitchFamily="34" charset="0"/>
              </a:rPr>
              <a:t> faktor</a:t>
            </a:r>
            <a:endParaRPr lang="el-GR" altLang="cs-CZ" sz="1800" dirty="0">
              <a:solidFill>
                <a:srgbClr val="FF0066"/>
              </a:solidFill>
              <a:cs typeface="Arial" panose="020B0604020202020204" pitchFamily="34" charset="0"/>
            </a:endParaRPr>
          </a:p>
          <a:p>
            <a:pPr eaLnBrk="1" hangingPunct="1">
              <a:lnSpc>
                <a:spcPct val="80000"/>
              </a:lnSpc>
              <a:buFontTx/>
              <a:buNone/>
            </a:pPr>
            <a:endParaRPr lang="el-GR" altLang="cs-CZ" sz="2000" dirty="0">
              <a:solidFill>
                <a:schemeClr val="bg1"/>
              </a:solidFill>
              <a:cs typeface="Arial" panose="020B0604020202020204" pitchFamily="34" charset="0"/>
            </a:endParaRPr>
          </a:p>
        </p:txBody>
      </p:sp>
      <p:pic>
        <p:nvPicPr>
          <p:cNvPr id="5" name="Obrázek 4" descr="Obsah obrázku vsedě&#10;&#10;Popis byl vytvořen automaticky">
            <a:extLst>
              <a:ext uri="{FF2B5EF4-FFF2-40B4-BE49-F238E27FC236}">
                <a16:creationId xmlns:a16="http://schemas.microsoft.com/office/drawing/2014/main" id="{2A3A03F5-0352-4656-A738-6EF4220855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0158" y="4653136"/>
            <a:ext cx="983842" cy="950603"/>
          </a:xfrm>
          <a:prstGeom prst="rect">
            <a:avLst/>
          </a:prstGeom>
        </p:spPr>
      </p:pic>
      <p:pic>
        <p:nvPicPr>
          <p:cNvPr id="2" name="Nahraný zvuk">
            <a:hlinkClick r:id="" action="ppaction://media"/>
            <a:extLst>
              <a:ext uri="{FF2B5EF4-FFF2-40B4-BE49-F238E27FC236}">
                <a16:creationId xmlns:a16="http://schemas.microsoft.com/office/drawing/2014/main" id="{EAB1D60C-9A07-4788-8AC2-7FC76CFC52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3600" y="4889928"/>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Zástupný symbol pro číslo snímku 6">
            <a:extLst>
              <a:ext uri="{FF2B5EF4-FFF2-40B4-BE49-F238E27FC236}">
                <a16:creationId xmlns:a16="http://schemas.microsoft.com/office/drawing/2014/main" id="{36C65769-8A43-4842-97CC-92270C3967B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75F30AFF-E4EF-4125-BA3F-9A06D82112F5}" type="slidenum">
              <a:rPr lang="cs-CZ" altLang="cs-CZ" sz="1400">
                <a:solidFill>
                  <a:schemeClr val="tx1"/>
                </a:solidFill>
              </a:rPr>
              <a:pPr eaLnBrk="1" hangingPunct="1"/>
              <a:t>28</a:t>
            </a:fld>
            <a:endParaRPr lang="cs-CZ" altLang="cs-CZ" sz="1400">
              <a:solidFill>
                <a:schemeClr val="tx1"/>
              </a:solidFill>
            </a:endParaRPr>
          </a:p>
        </p:txBody>
      </p:sp>
      <p:sp>
        <p:nvSpPr>
          <p:cNvPr id="8196" name="Rectangle 2">
            <a:extLst>
              <a:ext uri="{FF2B5EF4-FFF2-40B4-BE49-F238E27FC236}">
                <a16:creationId xmlns:a16="http://schemas.microsoft.com/office/drawing/2014/main" id="{7E952026-4878-4C9C-B016-2F7A96A8FC11}"/>
              </a:ext>
            </a:extLst>
          </p:cNvPr>
          <p:cNvSpPr>
            <a:spLocks noGrp="1" noChangeArrowheads="1"/>
          </p:cNvSpPr>
          <p:nvPr>
            <p:ph type="title"/>
          </p:nvPr>
        </p:nvSpPr>
        <p:spPr/>
        <p:txBody>
          <a:bodyPr/>
          <a:lstStyle/>
          <a:p>
            <a:pPr eaLnBrk="1" hangingPunct="1"/>
            <a:r>
              <a:rPr lang="cs-CZ" altLang="cs-CZ" sz="3200">
                <a:solidFill>
                  <a:srgbClr val="CCFFFF"/>
                </a:solidFill>
              </a:rPr>
              <a:t>Veličiny a jednotky charakterizující ionizující záření</a:t>
            </a:r>
          </a:p>
        </p:txBody>
      </p:sp>
      <p:sp>
        <p:nvSpPr>
          <p:cNvPr id="8197" name="Rectangle 3">
            <a:extLst>
              <a:ext uri="{FF2B5EF4-FFF2-40B4-BE49-F238E27FC236}">
                <a16:creationId xmlns:a16="http://schemas.microsoft.com/office/drawing/2014/main" id="{42AC4C9F-0EB1-4297-8934-7C0A67DF6CE8}"/>
              </a:ext>
            </a:extLst>
          </p:cNvPr>
          <p:cNvSpPr>
            <a:spLocks noGrp="1" noChangeArrowheads="1"/>
          </p:cNvSpPr>
          <p:nvPr>
            <p:ph type="body" sz="half" idx="1"/>
          </p:nvPr>
        </p:nvSpPr>
        <p:spPr>
          <a:xfrm>
            <a:off x="457200" y="1600200"/>
            <a:ext cx="7859713" cy="3124200"/>
          </a:xfrm>
        </p:spPr>
        <p:txBody>
          <a:bodyPr/>
          <a:lstStyle/>
          <a:p>
            <a:pPr eaLnBrk="1" hangingPunct="1">
              <a:lnSpc>
                <a:spcPct val="80000"/>
              </a:lnSpc>
            </a:pPr>
            <a:r>
              <a:rPr lang="cs-CZ" altLang="cs-CZ" sz="1600" dirty="0" err="1">
                <a:solidFill>
                  <a:srgbClr val="FFFFCC"/>
                </a:solidFill>
              </a:rPr>
              <a:t>Rtg</a:t>
            </a:r>
            <a:r>
              <a:rPr lang="cs-CZ" altLang="cs-CZ" sz="1600" dirty="0">
                <a:solidFill>
                  <a:srgbClr val="FFFFCC"/>
                </a:solidFill>
              </a:rPr>
              <a:t> záření nebo záření </a:t>
            </a:r>
            <a:r>
              <a:rPr lang="cs-CZ" altLang="cs-CZ" sz="1800" dirty="0">
                <a:solidFill>
                  <a:srgbClr val="FFFFCC"/>
                </a:solidFill>
                <a:latin typeface="Symbol" panose="05050102010706020507" pitchFamily="18" charset="2"/>
              </a:rPr>
              <a:t>g</a:t>
            </a:r>
            <a:r>
              <a:rPr lang="cs-CZ" altLang="cs-CZ" sz="1600" dirty="0">
                <a:solidFill>
                  <a:srgbClr val="FFFFCC"/>
                </a:solidFill>
              </a:rPr>
              <a:t>, které prochází </a:t>
            </a:r>
            <a:r>
              <a:rPr lang="cs-CZ" altLang="cs-CZ" sz="1600" dirty="0">
                <a:solidFill>
                  <a:srgbClr val="FF0066"/>
                </a:solidFill>
              </a:rPr>
              <a:t>vzduchem</a:t>
            </a:r>
            <a:r>
              <a:rPr lang="cs-CZ" altLang="cs-CZ" sz="1600" dirty="0">
                <a:solidFill>
                  <a:srgbClr val="FFFFCC"/>
                </a:solidFill>
              </a:rPr>
              <a:t>, můžeme kvantifikovat pomocí </a:t>
            </a:r>
            <a:r>
              <a:rPr lang="cs-CZ" altLang="cs-CZ" sz="1600" dirty="0">
                <a:solidFill>
                  <a:srgbClr val="FF0066"/>
                </a:solidFill>
              </a:rPr>
              <a:t>expozice</a:t>
            </a:r>
            <a:r>
              <a:rPr lang="cs-CZ" altLang="cs-CZ" sz="1600" dirty="0">
                <a:solidFill>
                  <a:srgbClr val="FFFFCC"/>
                </a:solidFill>
              </a:rPr>
              <a:t> (ozáření): V jednotlivém místě svazku záření je dána poměrem</a:t>
            </a:r>
          </a:p>
          <a:p>
            <a:pPr algn="ctr" eaLnBrk="1" hangingPunct="1">
              <a:lnSpc>
                <a:spcPct val="80000"/>
              </a:lnSpc>
              <a:buFontTx/>
              <a:buNone/>
            </a:pPr>
            <a:r>
              <a:rPr lang="cs-CZ" altLang="cs-CZ" sz="1600" i="1" dirty="0">
                <a:solidFill>
                  <a:srgbClr val="FFFFCC"/>
                </a:solidFill>
              </a:rPr>
              <a:t>X</a:t>
            </a:r>
            <a:r>
              <a:rPr lang="cs-CZ" altLang="cs-CZ" sz="1600" dirty="0">
                <a:solidFill>
                  <a:srgbClr val="FFFFCC"/>
                </a:solidFill>
              </a:rPr>
              <a:t> = </a:t>
            </a:r>
            <a:r>
              <a:rPr lang="cs-CZ" altLang="cs-CZ" sz="1600" dirty="0" err="1">
                <a:solidFill>
                  <a:srgbClr val="FFFFCC"/>
                </a:solidFill>
              </a:rPr>
              <a:t>dQ</a:t>
            </a:r>
            <a:r>
              <a:rPr lang="cs-CZ" altLang="cs-CZ" sz="1600" i="1" dirty="0">
                <a:solidFill>
                  <a:srgbClr val="FFFFCC"/>
                </a:solidFill>
              </a:rPr>
              <a:t>/dm</a:t>
            </a:r>
            <a:r>
              <a:rPr lang="cs-CZ" altLang="cs-CZ" sz="1600" dirty="0">
                <a:solidFill>
                  <a:srgbClr val="FFFFCC"/>
                </a:solidFill>
              </a:rPr>
              <a:t>, </a:t>
            </a:r>
          </a:p>
          <a:p>
            <a:pPr eaLnBrk="1" hangingPunct="1">
              <a:lnSpc>
                <a:spcPct val="80000"/>
              </a:lnSpc>
              <a:buFontTx/>
              <a:buNone/>
            </a:pPr>
            <a:r>
              <a:rPr lang="cs-CZ" altLang="cs-CZ" sz="1600" dirty="0">
                <a:solidFill>
                  <a:srgbClr val="FFFFCC"/>
                </a:solidFill>
              </a:rPr>
              <a:t>kde Q je celkový záporný (nebo kladný) náboj vytvořený v malém objemu vzduchu o hmotnosti d</a:t>
            </a:r>
            <a:r>
              <a:rPr lang="cs-CZ" altLang="cs-CZ" sz="1600" i="1" dirty="0">
                <a:solidFill>
                  <a:srgbClr val="FFFFCC"/>
                </a:solidFill>
              </a:rPr>
              <a:t>m</a:t>
            </a:r>
            <a:r>
              <a:rPr lang="cs-CZ" altLang="cs-CZ" sz="1600" dirty="0">
                <a:solidFill>
                  <a:srgbClr val="FFFFCC"/>
                </a:solidFill>
              </a:rPr>
              <a:t>. Jednotkou expozice je </a:t>
            </a:r>
            <a:r>
              <a:rPr lang="cs-CZ" altLang="cs-CZ" sz="1600" dirty="0">
                <a:solidFill>
                  <a:srgbClr val="FF0066"/>
                </a:solidFill>
              </a:rPr>
              <a:t>coulomb na kilogram (C.kg</a:t>
            </a:r>
            <a:r>
              <a:rPr lang="cs-CZ" altLang="cs-CZ" sz="1600" baseline="30000" dirty="0">
                <a:solidFill>
                  <a:srgbClr val="FF0066"/>
                </a:solidFill>
              </a:rPr>
              <a:t>-1</a:t>
            </a:r>
            <a:r>
              <a:rPr lang="cs-CZ" altLang="cs-CZ" sz="1600" dirty="0">
                <a:solidFill>
                  <a:srgbClr val="FF0066"/>
                </a:solidFill>
              </a:rPr>
              <a:t>).</a:t>
            </a:r>
            <a:r>
              <a:rPr lang="cs-CZ" altLang="cs-CZ" sz="1600" dirty="0">
                <a:solidFill>
                  <a:srgbClr val="FFFFCC"/>
                </a:solidFill>
              </a:rPr>
              <a:t> Starší jednotkou expozice je </a:t>
            </a:r>
            <a:r>
              <a:rPr lang="cs-CZ" altLang="cs-CZ" sz="1600" dirty="0">
                <a:solidFill>
                  <a:srgbClr val="FF0066"/>
                </a:solidFill>
              </a:rPr>
              <a:t>rentgen (R):</a:t>
            </a:r>
            <a:endParaRPr lang="cs-CZ" altLang="cs-CZ" sz="1600" i="1" dirty="0">
              <a:solidFill>
                <a:srgbClr val="FF0066"/>
              </a:solidFill>
            </a:endParaRPr>
          </a:p>
          <a:p>
            <a:pPr algn="ctr" eaLnBrk="1" hangingPunct="1">
              <a:lnSpc>
                <a:spcPct val="80000"/>
              </a:lnSpc>
              <a:buFontTx/>
              <a:buNone/>
            </a:pPr>
            <a:r>
              <a:rPr lang="cs-CZ" altLang="cs-CZ" sz="1800" i="1" dirty="0">
                <a:solidFill>
                  <a:srgbClr val="FF0066"/>
                </a:solidFill>
              </a:rPr>
              <a:t>1 R = 2,58.10</a:t>
            </a:r>
            <a:r>
              <a:rPr lang="cs-CZ" altLang="cs-CZ" sz="1800" i="1" baseline="30000" dirty="0">
                <a:solidFill>
                  <a:srgbClr val="FF0066"/>
                </a:solidFill>
              </a:rPr>
              <a:t>-4</a:t>
            </a:r>
            <a:r>
              <a:rPr lang="cs-CZ" altLang="cs-CZ" sz="1800" i="1" dirty="0">
                <a:solidFill>
                  <a:srgbClr val="FF0066"/>
                </a:solidFill>
              </a:rPr>
              <a:t> C.kg</a:t>
            </a:r>
            <a:r>
              <a:rPr lang="cs-CZ" altLang="cs-CZ" sz="1800" i="1" baseline="30000" dirty="0">
                <a:solidFill>
                  <a:srgbClr val="FF0066"/>
                </a:solidFill>
              </a:rPr>
              <a:t>-1</a:t>
            </a:r>
            <a:r>
              <a:rPr lang="cs-CZ" altLang="cs-CZ" sz="1800" dirty="0">
                <a:solidFill>
                  <a:srgbClr val="FF0066"/>
                </a:solidFill>
              </a:rPr>
              <a:t>.</a:t>
            </a:r>
          </a:p>
          <a:p>
            <a:pPr eaLnBrk="1" hangingPunct="1">
              <a:lnSpc>
                <a:spcPct val="80000"/>
              </a:lnSpc>
            </a:pPr>
            <a:r>
              <a:rPr lang="cs-CZ" altLang="cs-CZ" sz="1600" dirty="0">
                <a:solidFill>
                  <a:srgbClr val="FFFFCC"/>
                </a:solidFill>
              </a:rPr>
              <a:t>Expozice se někdy označuje jako absorbovaná dávka ve vzduchu a dříve byl populární přibližný vztah (ekvivalence) 1 R = 1 rad. </a:t>
            </a:r>
          </a:p>
          <a:p>
            <a:pPr eaLnBrk="1" hangingPunct="1">
              <a:lnSpc>
                <a:spcPct val="80000"/>
              </a:lnSpc>
            </a:pPr>
            <a:r>
              <a:rPr lang="cs-CZ" altLang="cs-CZ" sz="1600" dirty="0">
                <a:solidFill>
                  <a:srgbClr val="FFFFCC"/>
                </a:solidFill>
              </a:rPr>
              <a:t>Od expozice je odvozena míra intenzity </a:t>
            </a:r>
            <a:r>
              <a:rPr lang="cs-CZ" altLang="cs-CZ" sz="1600" dirty="0" err="1">
                <a:solidFill>
                  <a:srgbClr val="FFFFCC"/>
                </a:solidFill>
              </a:rPr>
              <a:t>rtg</a:t>
            </a:r>
            <a:r>
              <a:rPr lang="cs-CZ" altLang="cs-CZ" sz="1600" dirty="0">
                <a:solidFill>
                  <a:srgbClr val="FFFFCC"/>
                </a:solidFill>
              </a:rPr>
              <a:t> či </a:t>
            </a:r>
            <a:r>
              <a:rPr lang="cs-CZ" altLang="cs-CZ" sz="1600" dirty="0">
                <a:solidFill>
                  <a:srgbClr val="FFFFCC"/>
                </a:solidFill>
                <a:latin typeface="Symbol" panose="05050102010706020507" pitchFamily="18" charset="2"/>
              </a:rPr>
              <a:t>g</a:t>
            </a:r>
            <a:r>
              <a:rPr lang="cs-CZ" altLang="cs-CZ" sz="1600" dirty="0">
                <a:solidFill>
                  <a:srgbClr val="FFFFCC"/>
                </a:solidFill>
              </a:rPr>
              <a:t>-záření, zahrnující časový faktor - </a:t>
            </a:r>
            <a:r>
              <a:rPr lang="cs-CZ" altLang="cs-CZ" sz="1600" dirty="0">
                <a:solidFill>
                  <a:srgbClr val="FF0066"/>
                </a:solidFill>
              </a:rPr>
              <a:t>expoziční příkon (rychlost)</a:t>
            </a:r>
            <a:r>
              <a:rPr lang="cs-CZ" altLang="cs-CZ" sz="1600" dirty="0">
                <a:solidFill>
                  <a:srgbClr val="FFFFCC"/>
                </a:solidFill>
              </a:rPr>
              <a:t> -  definovaná jako </a:t>
            </a:r>
            <a:r>
              <a:rPr lang="cs-CZ" altLang="cs-CZ" sz="1600" b="1" dirty="0">
                <a:solidFill>
                  <a:srgbClr val="FF0066"/>
                </a:solidFill>
              </a:rPr>
              <a:t>coulomb na kilogram za sekundu (C.kg</a:t>
            </a:r>
            <a:r>
              <a:rPr lang="cs-CZ" altLang="cs-CZ" sz="1600" b="1" baseline="30000" dirty="0">
                <a:solidFill>
                  <a:srgbClr val="FF0066"/>
                </a:solidFill>
              </a:rPr>
              <a:t>-1</a:t>
            </a:r>
            <a:r>
              <a:rPr lang="cs-CZ" altLang="cs-CZ" sz="1600" b="1" dirty="0">
                <a:solidFill>
                  <a:srgbClr val="FF0066"/>
                </a:solidFill>
              </a:rPr>
              <a:t>.s</a:t>
            </a:r>
            <a:r>
              <a:rPr lang="cs-CZ" altLang="cs-CZ" sz="1600" b="1" baseline="30000" dirty="0">
                <a:solidFill>
                  <a:srgbClr val="FF0066"/>
                </a:solidFill>
              </a:rPr>
              <a:t>-1</a:t>
            </a:r>
            <a:r>
              <a:rPr lang="cs-CZ" altLang="cs-CZ" sz="1600" b="1" dirty="0">
                <a:solidFill>
                  <a:srgbClr val="FF0066"/>
                </a:solidFill>
              </a:rPr>
              <a:t>)</a:t>
            </a:r>
            <a:r>
              <a:rPr lang="cs-CZ" altLang="cs-CZ" sz="1600" dirty="0">
                <a:solidFill>
                  <a:srgbClr val="FF0066"/>
                </a:solidFill>
              </a:rPr>
              <a:t>.</a:t>
            </a:r>
            <a:r>
              <a:rPr lang="cs-CZ" altLang="cs-CZ" sz="1600" dirty="0">
                <a:solidFill>
                  <a:srgbClr val="FFFFCC"/>
                </a:solidFill>
              </a:rPr>
              <a:t> Starší jednotkou expozičního příkonu (rychlosti) je rentgen za sekundu. Expozice souvisí s </a:t>
            </a:r>
            <a:r>
              <a:rPr lang="cs-CZ" altLang="cs-CZ" sz="1600" dirty="0" err="1">
                <a:solidFill>
                  <a:srgbClr val="FFFFCC"/>
                </a:solidFill>
              </a:rPr>
              <a:t>fluencí</a:t>
            </a:r>
            <a:r>
              <a:rPr lang="cs-CZ" altLang="cs-CZ" sz="1600" dirty="0">
                <a:solidFill>
                  <a:srgbClr val="FFFFCC"/>
                </a:solidFill>
              </a:rPr>
              <a:t> energie fotonů ve vzduchu </a:t>
            </a:r>
            <a:r>
              <a:rPr lang="el-GR" altLang="cs-CZ" sz="1600" dirty="0">
                <a:solidFill>
                  <a:srgbClr val="FFFFCC"/>
                </a:solidFill>
                <a:cs typeface="Arial" panose="020B0604020202020204" pitchFamily="34" charset="0"/>
              </a:rPr>
              <a:t>Ψ</a:t>
            </a:r>
            <a:r>
              <a:rPr lang="cs-CZ" altLang="cs-CZ" sz="1600" dirty="0">
                <a:solidFill>
                  <a:srgbClr val="FFFFCC"/>
                </a:solidFill>
              </a:rPr>
              <a:t>:</a:t>
            </a:r>
          </a:p>
        </p:txBody>
      </p:sp>
      <p:graphicFrame>
        <p:nvGraphicFramePr>
          <p:cNvPr id="8194" name="Object 4">
            <a:extLst>
              <a:ext uri="{FF2B5EF4-FFF2-40B4-BE49-F238E27FC236}">
                <a16:creationId xmlns:a16="http://schemas.microsoft.com/office/drawing/2014/main" id="{7C4AB31E-D82B-4AE4-82B2-A8F7444C912E}"/>
              </a:ext>
            </a:extLst>
          </p:cNvPr>
          <p:cNvGraphicFramePr>
            <a:graphicFrameLocks noGrp="1" noChangeAspect="1"/>
          </p:cNvGraphicFramePr>
          <p:nvPr>
            <p:ph sz="half" idx="2"/>
          </p:nvPr>
        </p:nvGraphicFramePr>
        <p:xfrm>
          <a:off x="827088" y="4941888"/>
          <a:ext cx="2519362" cy="1189037"/>
        </p:xfrm>
        <a:graphic>
          <a:graphicData uri="http://schemas.openxmlformats.org/presentationml/2006/ole">
            <mc:AlternateContent xmlns:mc="http://schemas.openxmlformats.org/markup-compatibility/2006">
              <mc:Choice xmlns:v="urn:schemas-microsoft-com:vml" Requires="v">
                <p:oleObj spid="_x0000_s8224" name="Rovnice" r:id="rId6" imgW="914400" imgH="431640" progId="Equation.3">
                  <p:embed/>
                </p:oleObj>
              </mc:Choice>
              <mc:Fallback>
                <p:oleObj name="Rovnice" r:id="rId6" imgW="914400" imgH="431640"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4941888"/>
                        <a:ext cx="2519362" cy="1189037"/>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198" name="Text Box 6">
            <a:extLst>
              <a:ext uri="{FF2B5EF4-FFF2-40B4-BE49-F238E27FC236}">
                <a16:creationId xmlns:a16="http://schemas.microsoft.com/office/drawing/2014/main" id="{C130C227-EBB3-4CE5-B12E-0746260225E8}"/>
              </a:ext>
            </a:extLst>
          </p:cNvPr>
          <p:cNvSpPr txBox="1">
            <a:spLocks noChangeArrowheads="1"/>
          </p:cNvSpPr>
          <p:nvPr/>
        </p:nvSpPr>
        <p:spPr bwMode="auto">
          <a:xfrm>
            <a:off x="3635375" y="4797425"/>
            <a:ext cx="4751388"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spcBef>
                <a:spcPct val="50000"/>
              </a:spcBef>
              <a:buFontTx/>
              <a:buNone/>
            </a:pPr>
            <a:r>
              <a:rPr lang="el-GR" altLang="cs-CZ" sz="1800">
                <a:cs typeface="Arial" panose="020B0604020202020204" pitchFamily="34" charset="0"/>
              </a:rPr>
              <a:t>μ</a:t>
            </a:r>
            <a:r>
              <a:rPr lang="cs-CZ" altLang="cs-CZ" sz="1800" baseline="-25000">
                <a:cs typeface="Arial" panose="020B0604020202020204" pitchFamily="34" charset="0"/>
              </a:rPr>
              <a:t>E,m</a:t>
            </a:r>
            <a:r>
              <a:rPr lang="cs-CZ" altLang="cs-CZ" sz="1800">
                <a:cs typeface="Arial" panose="020B0604020202020204" pitchFamily="34" charset="0"/>
              </a:rPr>
              <a:t> je hmotnostní součinitel absorpce energie fotonů ve vzduchu,</a:t>
            </a:r>
          </a:p>
          <a:p>
            <a:pPr eaLnBrk="1" hangingPunct="1">
              <a:spcBef>
                <a:spcPct val="50000"/>
              </a:spcBef>
              <a:buFontTx/>
              <a:buNone/>
            </a:pPr>
            <a:r>
              <a:rPr lang="cs-CZ" altLang="cs-CZ" sz="1800">
                <a:cs typeface="Arial" panose="020B0604020202020204" pitchFamily="34" charset="0"/>
              </a:rPr>
              <a:t>e je elementární náboj</a:t>
            </a:r>
          </a:p>
          <a:p>
            <a:pPr eaLnBrk="1" hangingPunct="1">
              <a:spcBef>
                <a:spcPct val="50000"/>
              </a:spcBef>
              <a:buFontTx/>
              <a:buNone/>
            </a:pPr>
            <a:r>
              <a:rPr lang="cs-CZ" altLang="cs-CZ" sz="1800">
                <a:cs typeface="Arial" panose="020B0604020202020204" pitchFamily="34" charset="0"/>
              </a:rPr>
              <a:t>W</a:t>
            </a:r>
            <a:r>
              <a:rPr lang="cs-CZ" altLang="cs-CZ" sz="1800" baseline="-25000">
                <a:cs typeface="Arial" panose="020B0604020202020204" pitchFamily="34" charset="0"/>
              </a:rPr>
              <a:t>i</a:t>
            </a:r>
            <a:r>
              <a:rPr lang="cs-CZ" altLang="cs-CZ" sz="1800">
                <a:cs typeface="Arial" panose="020B0604020202020204" pitchFamily="34" charset="0"/>
              </a:rPr>
              <a:t> je střední hodnota ionizace ve vzduchu</a:t>
            </a:r>
            <a:endParaRPr lang="el-GR" altLang="cs-CZ" sz="1800">
              <a:cs typeface="Arial" panose="020B0604020202020204" pitchFamily="34" charset="0"/>
            </a:endParaRPr>
          </a:p>
        </p:txBody>
      </p:sp>
      <p:pic>
        <p:nvPicPr>
          <p:cNvPr id="7" name="Obrázek 6" descr="Obsah obrázku vsedě&#10;&#10;Popis byl vytvořen automaticky">
            <a:extLst>
              <a:ext uri="{FF2B5EF4-FFF2-40B4-BE49-F238E27FC236}">
                <a16:creationId xmlns:a16="http://schemas.microsoft.com/office/drawing/2014/main" id="{D1B21A8C-FF1F-4743-8353-FB8029B6EA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60158" y="4340225"/>
            <a:ext cx="983842" cy="950603"/>
          </a:xfrm>
          <a:prstGeom prst="rect">
            <a:avLst/>
          </a:prstGeom>
        </p:spPr>
      </p:pic>
      <p:pic>
        <p:nvPicPr>
          <p:cNvPr id="3" name="Nahraný zvuk">
            <a:hlinkClick r:id="" action="ppaction://media"/>
            <a:extLst>
              <a:ext uri="{FF2B5EF4-FFF2-40B4-BE49-F238E27FC236}">
                <a16:creationId xmlns:a16="http://schemas.microsoft.com/office/drawing/2014/main" id="{7E2A20FD-EB63-40AD-A81C-9290CDD58764}"/>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492331" y="4612326"/>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7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číslo snímku 5">
            <a:extLst>
              <a:ext uri="{FF2B5EF4-FFF2-40B4-BE49-F238E27FC236}">
                <a16:creationId xmlns:a16="http://schemas.microsoft.com/office/drawing/2014/main" id="{3FBA656F-E20D-4390-BC9C-1A2F5FAC7F8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0F29CC9D-4E0B-4434-BE32-B9DBCAD1D38D}" type="slidenum">
              <a:rPr lang="cs-CZ" altLang="cs-CZ" sz="1400">
                <a:solidFill>
                  <a:schemeClr val="tx1"/>
                </a:solidFill>
              </a:rPr>
              <a:pPr eaLnBrk="1" hangingPunct="1"/>
              <a:t>29</a:t>
            </a:fld>
            <a:endParaRPr lang="cs-CZ" altLang="cs-CZ" sz="1400">
              <a:solidFill>
                <a:schemeClr val="tx1"/>
              </a:solidFill>
            </a:endParaRPr>
          </a:p>
        </p:txBody>
      </p:sp>
      <p:sp>
        <p:nvSpPr>
          <p:cNvPr id="31747" name="Rectangle 2">
            <a:extLst>
              <a:ext uri="{FF2B5EF4-FFF2-40B4-BE49-F238E27FC236}">
                <a16:creationId xmlns:a16="http://schemas.microsoft.com/office/drawing/2014/main" id="{AFD0FA66-29D6-4E39-8299-FEC179B546E7}"/>
              </a:ext>
            </a:extLst>
          </p:cNvPr>
          <p:cNvSpPr>
            <a:spLocks noGrp="1" noChangeArrowheads="1"/>
          </p:cNvSpPr>
          <p:nvPr>
            <p:ph type="title"/>
          </p:nvPr>
        </p:nvSpPr>
        <p:spPr/>
        <p:txBody>
          <a:bodyPr/>
          <a:lstStyle/>
          <a:p>
            <a:pPr eaLnBrk="1" hangingPunct="1"/>
            <a:r>
              <a:rPr lang="cs-CZ" altLang="cs-CZ" sz="3200">
                <a:solidFill>
                  <a:srgbClr val="CCFFFF"/>
                </a:solidFill>
              </a:rPr>
              <a:t>Veličiny a jednotky pro odhad biologického rizika</a:t>
            </a:r>
          </a:p>
        </p:txBody>
      </p:sp>
      <p:sp>
        <p:nvSpPr>
          <p:cNvPr id="31748" name="Rectangle 3">
            <a:extLst>
              <a:ext uri="{FF2B5EF4-FFF2-40B4-BE49-F238E27FC236}">
                <a16:creationId xmlns:a16="http://schemas.microsoft.com/office/drawing/2014/main" id="{DFA94751-E845-4719-9549-42A3E811BA90}"/>
              </a:ext>
            </a:extLst>
          </p:cNvPr>
          <p:cNvSpPr>
            <a:spLocks noGrp="1" noChangeArrowheads="1"/>
          </p:cNvSpPr>
          <p:nvPr>
            <p:ph type="body" idx="1"/>
          </p:nvPr>
        </p:nvSpPr>
        <p:spPr>
          <a:xfrm>
            <a:off x="457200" y="1600200"/>
            <a:ext cx="8229600" cy="4924425"/>
          </a:xfrm>
        </p:spPr>
        <p:txBody>
          <a:bodyPr/>
          <a:lstStyle/>
          <a:p>
            <a:pPr eaLnBrk="1" hangingPunct="1">
              <a:lnSpc>
                <a:spcPct val="80000"/>
              </a:lnSpc>
            </a:pPr>
            <a:r>
              <a:rPr lang="cs-CZ" altLang="cs-CZ" sz="2800" i="1" dirty="0">
                <a:solidFill>
                  <a:srgbClr val="FFFFCC"/>
                </a:solidFill>
              </a:rPr>
              <a:t>Stupeň poškození biologických objektů zářením závisí především na absorbované dávce, zatímco dávková rychlost určuje dobu, za kterou k poškození dojde. </a:t>
            </a:r>
          </a:p>
          <a:p>
            <a:pPr eaLnBrk="1" hangingPunct="1">
              <a:lnSpc>
                <a:spcPct val="80000"/>
              </a:lnSpc>
            </a:pPr>
            <a:r>
              <a:rPr lang="cs-CZ" altLang="cs-CZ" sz="2800" dirty="0">
                <a:solidFill>
                  <a:srgbClr val="FF0066"/>
                </a:solidFill>
              </a:rPr>
              <a:t>Dávkový ekvivalent</a:t>
            </a:r>
            <a:r>
              <a:rPr lang="cs-CZ" altLang="cs-CZ" sz="2800" dirty="0">
                <a:solidFill>
                  <a:srgbClr val="FFFFCC"/>
                </a:solidFill>
              </a:rPr>
              <a:t> </a:t>
            </a:r>
            <a:r>
              <a:rPr lang="cs-CZ" altLang="cs-CZ" sz="2800" dirty="0">
                <a:solidFill>
                  <a:srgbClr val="FF0066"/>
                </a:solidFill>
              </a:rPr>
              <a:t>D</a:t>
            </a:r>
            <a:r>
              <a:rPr lang="cs-CZ" altLang="cs-CZ" sz="2800" baseline="-25000" dirty="0">
                <a:solidFill>
                  <a:srgbClr val="FF0066"/>
                </a:solidFill>
              </a:rPr>
              <a:t>e</a:t>
            </a:r>
            <a:r>
              <a:rPr lang="cs-CZ" altLang="cs-CZ" sz="2800" dirty="0">
                <a:solidFill>
                  <a:srgbClr val="FFFFCC"/>
                </a:solidFill>
              </a:rPr>
              <a:t> (též </a:t>
            </a:r>
            <a:r>
              <a:rPr lang="cs-CZ" altLang="cs-CZ" sz="2800" dirty="0">
                <a:solidFill>
                  <a:srgbClr val="FF0066"/>
                </a:solidFill>
              </a:rPr>
              <a:t>H</a:t>
            </a:r>
            <a:r>
              <a:rPr lang="cs-CZ" altLang="cs-CZ" sz="2800" dirty="0">
                <a:solidFill>
                  <a:srgbClr val="FFFFCC"/>
                </a:solidFill>
              </a:rPr>
              <a:t>) vyjadřuje relativní biologickou účinnost záření. Je dán součinem dávky záření a faktoru jakosti (QF) - dohodnutého faktoru odvozeného od LET ve vodě. QF slouží k posouzení rizikovosti jednotlivých druhů záření </a:t>
            </a:r>
            <a:r>
              <a:rPr lang="cs-CZ" altLang="cs-CZ" sz="2800" u="sng" dirty="0">
                <a:solidFill>
                  <a:srgbClr val="FFFFCC"/>
                </a:solidFill>
              </a:rPr>
              <a:t>pro člověka</a:t>
            </a:r>
            <a:r>
              <a:rPr lang="cs-CZ" altLang="cs-CZ" sz="2800" dirty="0">
                <a:solidFill>
                  <a:srgbClr val="FFFFCC"/>
                </a:solidFill>
              </a:rPr>
              <a:t>. Dávkový ekvivalent má rozměr J.kg</a:t>
            </a:r>
            <a:r>
              <a:rPr lang="cs-CZ" altLang="cs-CZ" sz="2800" baseline="30000" dirty="0">
                <a:solidFill>
                  <a:srgbClr val="FFFFCC"/>
                </a:solidFill>
              </a:rPr>
              <a:t>-1</a:t>
            </a:r>
            <a:r>
              <a:rPr lang="cs-CZ" altLang="cs-CZ" sz="2800" dirty="0">
                <a:solidFill>
                  <a:srgbClr val="FFFFCC"/>
                </a:solidFill>
              </a:rPr>
              <a:t>. Jednotkou je </a:t>
            </a:r>
            <a:r>
              <a:rPr lang="cs-CZ" altLang="cs-CZ" sz="2800" dirty="0" err="1">
                <a:solidFill>
                  <a:srgbClr val="FF0066"/>
                </a:solidFill>
              </a:rPr>
              <a:t>sievert</a:t>
            </a:r>
            <a:r>
              <a:rPr lang="cs-CZ" altLang="cs-CZ" sz="2800" dirty="0">
                <a:solidFill>
                  <a:srgbClr val="FF0066"/>
                </a:solidFill>
              </a:rPr>
              <a:t> </a:t>
            </a:r>
            <a:r>
              <a:rPr lang="cs-CZ" altLang="cs-CZ" sz="2800" dirty="0">
                <a:solidFill>
                  <a:srgbClr val="FFFFCC"/>
                </a:solidFill>
              </a:rPr>
              <a:t>(</a:t>
            </a:r>
            <a:r>
              <a:rPr lang="cs-CZ" altLang="cs-CZ" sz="2800" dirty="0">
                <a:solidFill>
                  <a:srgbClr val="FF0066"/>
                </a:solidFill>
              </a:rPr>
              <a:t>Sv</a:t>
            </a:r>
            <a:r>
              <a:rPr lang="cs-CZ" altLang="cs-CZ" sz="2800" dirty="0">
                <a:solidFill>
                  <a:srgbClr val="FFFFCC"/>
                </a:solidFill>
              </a:rPr>
              <a:t>).</a:t>
            </a:r>
          </a:p>
          <a:p>
            <a:pPr eaLnBrk="1" hangingPunct="1">
              <a:lnSpc>
                <a:spcPct val="80000"/>
              </a:lnSpc>
              <a:buFontTx/>
              <a:buNone/>
            </a:pPr>
            <a:r>
              <a:rPr lang="cs-CZ" altLang="cs-CZ" sz="2800" dirty="0">
                <a:solidFill>
                  <a:srgbClr val="FFFFCC"/>
                </a:solidFill>
              </a:rPr>
              <a:t>                             1 Sv = 100 </a:t>
            </a:r>
            <a:r>
              <a:rPr lang="cs-CZ" altLang="cs-CZ" sz="2800" dirty="0" err="1">
                <a:solidFill>
                  <a:srgbClr val="FFFFCC"/>
                </a:solidFill>
              </a:rPr>
              <a:t>rem</a:t>
            </a:r>
            <a:endParaRPr lang="cs-CZ" altLang="cs-CZ" sz="2800" dirty="0">
              <a:solidFill>
                <a:srgbClr val="FFFFCC"/>
              </a:solidFill>
            </a:endParaRPr>
          </a:p>
        </p:txBody>
      </p:sp>
      <p:pic>
        <p:nvPicPr>
          <p:cNvPr id="5" name="Obrázek 4" descr="Obsah obrázku vsedě&#10;&#10;Popis byl vytvořen automaticky">
            <a:extLst>
              <a:ext uri="{FF2B5EF4-FFF2-40B4-BE49-F238E27FC236}">
                <a16:creationId xmlns:a16="http://schemas.microsoft.com/office/drawing/2014/main" id="{FCB69D44-4156-4A56-BFD5-370D4151FE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6940" y="5197146"/>
            <a:ext cx="983842" cy="950603"/>
          </a:xfrm>
          <a:prstGeom prst="rect">
            <a:avLst/>
          </a:prstGeom>
        </p:spPr>
      </p:pic>
      <p:pic>
        <p:nvPicPr>
          <p:cNvPr id="2" name="Nahraný zvuk">
            <a:hlinkClick r:id="" action="ppaction://media"/>
            <a:extLst>
              <a:ext uri="{FF2B5EF4-FFF2-40B4-BE49-F238E27FC236}">
                <a16:creationId xmlns:a16="http://schemas.microsoft.com/office/drawing/2014/main" id="{448E6389-7F6F-4D24-B088-954505578C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3600" y="5469247"/>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9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Zástupný symbol pro číslo snímku 7">
            <a:extLst>
              <a:ext uri="{FF2B5EF4-FFF2-40B4-BE49-F238E27FC236}">
                <a16:creationId xmlns:a16="http://schemas.microsoft.com/office/drawing/2014/main" id="{C32F3E61-D717-4CCB-96ED-C5032C0BA80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AA10EBA2-A154-47FF-B708-60D20984F560}" type="slidenum">
              <a:rPr lang="cs-CZ" altLang="cs-CZ" sz="1400">
                <a:solidFill>
                  <a:schemeClr val="tx1"/>
                </a:solidFill>
              </a:rPr>
              <a:pPr eaLnBrk="1" hangingPunct="1"/>
              <a:t>3</a:t>
            </a:fld>
            <a:endParaRPr lang="cs-CZ" altLang="cs-CZ" sz="1400">
              <a:solidFill>
                <a:schemeClr val="tx1"/>
              </a:solidFill>
            </a:endParaRPr>
          </a:p>
        </p:txBody>
      </p:sp>
      <p:sp>
        <p:nvSpPr>
          <p:cNvPr id="1028" name="Rectangle 2">
            <a:extLst>
              <a:ext uri="{FF2B5EF4-FFF2-40B4-BE49-F238E27FC236}">
                <a16:creationId xmlns:a16="http://schemas.microsoft.com/office/drawing/2014/main" id="{E7FE0C05-3C14-450E-81C6-34AAB5155F5D}"/>
              </a:ext>
            </a:extLst>
          </p:cNvPr>
          <p:cNvSpPr>
            <a:spLocks noGrp="1" noChangeArrowheads="1"/>
          </p:cNvSpPr>
          <p:nvPr>
            <p:ph type="title"/>
          </p:nvPr>
        </p:nvSpPr>
        <p:spPr/>
        <p:txBody>
          <a:bodyPr/>
          <a:lstStyle/>
          <a:p>
            <a:pPr eaLnBrk="1" hangingPunct="1"/>
            <a:r>
              <a:rPr lang="cs-CZ" altLang="cs-CZ" b="1">
                <a:solidFill>
                  <a:srgbClr val="CCFFFF"/>
                </a:solidFill>
              </a:rPr>
              <a:t>Zákon radioaktivní přeměny</a:t>
            </a:r>
            <a:endParaRPr lang="en-GB" altLang="cs-CZ" b="1">
              <a:solidFill>
                <a:srgbClr val="CCFFFF"/>
              </a:solidFill>
            </a:endParaRPr>
          </a:p>
        </p:txBody>
      </p:sp>
      <p:sp>
        <p:nvSpPr>
          <p:cNvPr id="1029" name="Rectangle 3">
            <a:extLst>
              <a:ext uri="{FF2B5EF4-FFF2-40B4-BE49-F238E27FC236}">
                <a16:creationId xmlns:a16="http://schemas.microsoft.com/office/drawing/2014/main" id="{12C59296-B481-47A8-9D8C-F7E60A85274D}"/>
              </a:ext>
            </a:extLst>
          </p:cNvPr>
          <p:cNvSpPr>
            <a:spLocks noGrp="1" noChangeArrowheads="1"/>
          </p:cNvSpPr>
          <p:nvPr>
            <p:ph type="body" sz="half" idx="1"/>
          </p:nvPr>
        </p:nvSpPr>
        <p:spPr>
          <a:xfrm>
            <a:off x="468313" y="1557338"/>
            <a:ext cx="8218487" cy="1223962"/>
          </a:xfrm>
          <a:solidFill>
            <a:schemeClr val="bg1">
              <a:alpha val="0"/>
            </a:schemeClr>
          </a:solidFill>
        </p:spPr>
        <p:txBody>
          <a:bodyPr/>
          <a:lstStyle/>
          <a:p>
            <a:pPr marL="0" indent="0" eaLnBrk="1" hangingPunct="1">
              <a:lnSpc>
                <a:spcPct val="80000"/>
              </a:lnSpc>
              <a:buFontTx/>
              <a:buNone/>
            </a:pPr>
            <a:r>
              <a:rPr lang="cs-CZ" altLang="cs-CZ" sz="2200">
                <a:solidFill>
                  <a:schemeClr val="bg1"/>
                </a:solidFill>
              </a:rPr>
              <a:t>Aktivita</a:t>
            </a:r>
            <a:r>
              <a:rPr lang="en-GB" altLang="cs-CZ" sz="2200">
                <a:solidFill>
                  <a:schemeClr val="bg1"/>
                </a:solidFill>
              </a:rPr>
              <a:t> A </a:t>
            </a:r>
            <a:r>
              <a:rPr lang="cs-CZ" altLang="cs-CZ" sz="2200">
                <a:solidFill>
                  <a:schemeClr val="bg1"/>
                </a:solidFill>
              </a:rPr>
              <a:t>radioaktivního vzorku v daném okamžiku</a:t>
            </a:r>
            <a:r>
              <a:rPr lang="en-GB" altLang="cs-CZ" sz="2200">
                <a:solidFill>
                  <a:schemeClr val="bg1"/>
                </a:solidFill>
              </a:rPr>
              <a:t> (</a:t>
            </a:r>
            <a:r>
              <a:rPr lang="cs-CZ" altLang="cs-CZ" sz="2200">
                <a:solidFill>
                  <a:schemeClr val="bg1"/>
                </a:solidFill>
              </a:rPr>
              <a:t>tj. počet jader rozpadajících se za sekundu,</a:t>
            </a:r>
            <a:r>
              <a:rPr lang="en-GB" altLang="cs-CZ" sz="2200">
                <a:solidFill>
                  <a:schemeClr val="bg1"/>
                </a:solidFill>
              </a:rPr>
              <a:t> A = </a:t>
            </a:r>
            <a:r>
              <a:rPr lang="en-GB" altLang="cs-CZ" sz="2200" i="1">
                <a:solidFill>
                  <a:schemeClr val="bg1"/>
                </a:solidFill>
              </a:rPr>
              <a:t>dN/dt</a:t>
            </a:r>
            <a:r>
              <a:rPr lang="en-GB" altLang="cs-CZ" sz="2200">
                <a:solidFill>
                  <a:schemeClr val="bg1"/>
                </a:solidFill>
              </a:rPr>
              <a:t>) </a:t>
            </a:r>
            <a:r>
              <a:rPr lang="cs-CZ" altLang="cs-CZ" sz="2200">
                <a:solidFill>
                  <a:schemeClr val="bg1"/>
                </a:solidFill>
              </a:rPr>
              <a:t>je úměrná celkovému počtu </a:t>
            </a:r>
            <a:r>
              <a:rPr lang="cs-CZ" altLang="cs-CZ" sz="2200" i="1">
                <a:solidFill>
                  <a:schemeClr val="bg1"/>
                </a:solidFill>
              </a:rPr>
              <a:t>nepřeměněných</a:t>
            </a:r>
            <a:r>
              <a:rPr lang="cs-CZ" altLang="cs-CZ" sz="2200">
                <a:solidFill>
                  <a:schemeClr val="bg1"/>
                </a:solidFill>
              </a:rPr>
              <a:t> jader přítomných ve vzorku v daném okamžiku</a:t>
            </a:r>
            <a:r>
              <a:rPr lang="en-GB" altLang="cs-CZ" sz="2200">
                <a:solidFill>
                  <a:schemeClr val="bg1"/>
                </a:solidFill>
              </a:rPr>
              <a:t>:</a:t>
            </a:r>
          </a:p>
        </p:txBody>
      </p:sp>
      <p:graphicFrame>
        <p:nvGraphicFramePr>
          <p:cNvPr id="1026" name="Object 4">
            <a:extLst>
              <a:ext uri="{FF2B5EF4-FFF2-40B4-BE49-F238E27FC236}">
                <a16:creationId xmlns:a16="http://schemas.microsoft.com/office/drawing/2014/main" id="{A9B7BBD8-77B8-41D2-822F-F347DFC81DBA}"/>
              </a:ext>
            </a:extLst>
          </p:cNvPr>
          <p:cNvGraphicFramePr>
            <a:graphicFrameLocks noGrp="1" noChangeAspect="1"/>
          </p:cNvGraphicFramePr>
          <p:nvPr>
            <p:ph sz="quarter" idx="2"/>
          </p:nvPr>
        </p:nvGraphicFramePr>
        <p:xfrm>
          <a:off x="3563938" y="3068638"/>
          <a:ext cx="1771650" cy="876300"/>
        </p:xfrm>
        <a:graphic>
          <a:graphicData uri="http://schemas.openxmlformats.org/presentationml/2006/ole">
            <mc:AlternateContent xmlns:mc="http://schemas.openxmlformats.org/markup-compatibility/2006">
              <mc:Choice xmlns:v="urn:schemas-microsoft-com:vml" Requires="v">
                <p:oleObj spid="_x0000_s1054" name="Bitmap Image" r:id="rId6" imgW="1771429" imgH="876190" progId="Paint.Picture">
                  <p:embed/>
                </p:oleObj>
              </mc:Choice>
              <mc:Fallback>
                <p:oleObj name="Bitmap Image" r:id="rId6" imgW="1771429" imgH="876190" progId="Paint.Picture">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3938" y="3068638"/>
                        <a:ext cx="177165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0" name="Text Box 5">
            <a:extLst>
              <a:ext uri="{FF2B5EF4-FFF2-40B4-BE49-F238E27FC236}">
                <a16:creationId xmlns:a16="http://schemas.microsoft.com/office/drawing/2014/main" id="{674944F6-CE91-4D81-A256-F45F60DCA406}"/>
              </a:ext>
            </a:extLst>
          </p:cNvPr>
          <p:cNvSpPr txBox="1">
            <a:spLocks noChangeArrowheads="1"/>
          </p:cNvSpPr>
          <p:nvPr/>
        </p:nvSpPr>
        <p:spPr bwMode="auto">
          <a:xfrm>
            <a:off x="611188" y="4221163"/>
            <a:ext cx="7705725" cy="1900237"/>
          </a:xfrm>
          <a:prstGeom prst="rect">
            <a:avLst/>
          </a:prstGeom>
          <a:solidFill>
            <a:schemeClr val="bg1">
              <a:alpha val="0"/>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spcBef>
                <a:spcPct val="50000"/>
              </a:spcBef>
              <a:buFont typeface="Symbol" panose="05050102010706020507" pitchFamily="18" charset="2"/>
              <a:buChar char="l"/>
            </a:pPr>
            <a:r>
              <a:rPr lang="en-GB" altLang="cs-CZ" sz="2200">
                <a:solidFill>
                  <a:schemeClr val="bg1"/>
                </a:solidFill>
              </a:rPr>
              <a:t> </a:t>
            </a:r>
            <a:r>
              <a:rPr lang="cs-CZ" altLang="cs-CZ" sz="2200">
                <a:solidFill>
                  <a:schemeClr val="bg1"/>
                </a:solidFill>
              </a:rPr>
              <a:t>je přeměnová konstanta</a:t>
            </a:r>
            <a:endParaRPr lang="en-GB" altLang="cs-CZ" sz="2200">
              <a:solidFill>
                <a:schemeClr val="bg1"/>
              </a:solidFill>
            </a:endParaRPr>
          </a:p>
          <a:p>
            <a:pPr eaLnBrk="1" hangingPunct="1">
              <a:spcBef>
                <a:spcPct val="20000"/>
              </a:spcBef>
              <a:buFontTx/>
              <a:buNone/>
            </a:pPr>
            <a:r>
              <a:rPr lang="cs-CZ" altLang="cs-CZ" sz="2200">
                <a:solidFill>
                  <a:schemeClr val="bg1"/>
                </a:solidFill>
              </a:rPr>
              <a:t>Jednotkou aktivity</a:t>
            </a:r>
            <a:r>
              <a:rPr lang="en-GB" altLang="cs-CZ" sz="2200">
                <a:solidFill>
                  <a:schemeClr val="bg1"/>
                </a:solidFill>
              </a:rPr>
              <a:t> A </a:t>
            </a:r>
            <a:r>
              <a:rPr lang="cs-CZ" altLang="cs-CZ" sz="2200">
                <a:solidFill>
                  <a:schemeClr val="bg1"/>
                </a:solidFill>
              </a:rPr>
              <a:t>je</a:t>
            </a:r>
            <a:r>
              <a:rPr lang="en-GB" altLang="cs-CZ" sz="2200">
                <a:solidFill>
                  <a:schemeClr val="bg1"/>
                </a:solidFill>
              </a:rPr>
              <a:t> </a:t>
            </a:r>
            <a:r>
              <a:rPr lang="en-GB" altLang="cs-CZ" sz="2200" b="1">
                <a:solidFill>
                  <a:schemeClr val="bg1"/>
                </a:solidFill>
              </a:rPr>
              <a:t>becquerel (Bq) [</a:t>
            </a:r>
            <a:r>
              <a:rPr lang="cs-CZ" altLang="cs-CZ" sz="2200" b="1">
                <a:solidFill>
                  <a:schemeClr val="bg1"/>
                </a:solidFill>
              </a:rPr>
              <a:t>s</a:t>
            </a:r>
            <a:r>
              <a:rPr lang="en-GB" altLang="cs-CZ" sz="2200" b="1" baseline="30000">
                <a:solidFill>
                  <a:schemeClr val="bg1"/>
                </a:solidFill>
              </a:rPr>
              <a:t>-1</a:t>
            </a:r>
            <a:r>
              <a:rPr lang="en-GB" altLang="cs-CZ" sz="2200" b="1">
                <a:solidFill>
                  <a:schemeClr val="bg1"/>
                </a:solidFill>
              </a:rPr>
              <a:t>]</a:t>
            </a:r>
            <a:endParaRPr lang="cs-CZ" altLang="cs-CZ" sz="2200" b="1">
              <a:solidFill>
                <a:schemeClr val="bg1"/>
              </a:solidFill>
            </a:endParaRPr>
          </a:p>
          <a:p>
            <a:pPr eaLnBrk="1" hangingPunct="1">
              <a:spcBef>
                <a:spcPct val="20000"/>
              </a:spcBef>
              <a:buFontTx/>
              <a:buNone/>
            </a:pPr>
            <a:r>
              <a:rPr lang="cs-CZ" altLang="cs-CZ" sz="2200">
                <a:solidFill>
                  <a:schemeClr val="bg1"/>
                </a:solidFill>
              </a:rPr>
              <a:t>(dříve</a:t>
            </a:r>
            <a:r>
              <a:rPr lang="en-GB" altLang="cs-CZ" sz="2200">
                <a:solidFill>
                  <a:schemeClr val="bg1"/>
                </a:solidFill>
              </a:rPr>
              <a:t>:</a:t>
            </a:r>
            <a:r>
              <a:rPr lang="cs-CZ" altLang="cs-CZ" sz="2200">
                <a:solidFill>
                  <a:schemeClr val="bg1"/>
                </a:solidFill>
              </a:rPr>
              <a:t> </a:t>
            </a:r>
            <a:r>
              <a:rPr lang="en-GB" altLang="cs-CZ" sz="2200">
                <a:solidFill>
                  <a:schemeClr val="bg1"/>
                </a:solidFill>
              </a:rPr>
              <a:t>curie</a:t>
            </a:r>
            <a:r>
              <a:rPr lang="cs-CZ" altLang="cs-CZ" sz="2200">
                <a:solidFill>
                  <a:schemeClr val="bg1"/>
                </a:solidFill>
              </a:rPr>
              <a:t>, </a:t>
            </a:r>
            <a:r>
              <a:rPr lang="en-GB" altLang="cs-CZ" sz="2200">
                <a:solidFill>
                  <a:schemeClr val="bg1"/>
                </a:solidFill>
              </a:rPr>
              <a:t>1 Ci = 3,7 x 10</a:t>
            </a:r>
            <a:r>
              <a:rPr lang="en-GB" altLang="cs-CZ" sz="2200" baseline="30000">
                <a:solidFill>
                  <a:schemeClr val="bg1"/>
                </a:solidFill>
              </a:rPr>
              <a:t>10</a:t>
            </a:r>
            <a:r>
              <a:rPr lang="en-GB" altLang="cs-CZ" sz="2200">
                <a:solidFill>
                  <a:schemeClr val="bg1"/>
                </a:solidFill>
              </a:rPr>
              <a:t> Bq</a:t>
            </a:r>
            <a:r>
              <a:rPr lang="cs-CZ" altLang="cs-CZ" sz="2200">
                <a:solidFill>
                  <a:schemeClr val="bg1"/>
                </a:solidFill>
              </a:rPr>
              <a:t>)</a:t>
            </a:r>
            <a:endParaRPr lang="en-GB" altLang="cs-CZ" sz="2200">
              <a:solidFill>
                <a:schemeClr val="bg1"/>
              </a:solidFill>
            </a:endParaRPr>
          </a:p>
          <a:p>
            <a:pPr algn="ctr" eaLnBrk="1" hangingPunct="1">
              <a:lnSpc>
                <a:spcPct val="90000"/>
              </a:lnSpc>
              <a:spcBef>
                <a:spcPct val="20000"/>
              </a:spcBef>
              <a:buFontTx/>
              <a:buNone/>
            </a:pPr>
            <a:r>
              <a:rPr lang="cs-CZ" altLang="cs-CZ" sz="2200">
                <a:solidFill>
                  <a:schemeClr val="bg1"/>
                </a:solidFill>
              </a:rPr>
              <a:t>Záporné znaménko v uvedené rovnici udává, že počet </a:t>
            </a:r>
            <a:r>
              <a:rPr lang="cs-CZ" altLang="cs-CZ" sz="2200" i="1">
                <a:solidFill>
                  <a:schemeClr val="bg1"/>
                </a:solidFill>
              </a:rPr>
              <a:t>nepřeměněných</a:t>
            </a:r>
            <a:r>
              <a:rPr lang="cs-CZ" altLang="cs-CZ" sz="2200">
                <a:solidFill>
                  <a:schemeClr val="bg1"/>
                </a:solidFill>
              </a:rPr>
              <a:t> jader se snižuje</a:t>
            </a:r>
            <a:r>
              <a:rPr lang="en-GB" altLang="cs-CZ" sz="2200">
                <a:solidFill>
                  <a:schemeClr val="bg1"/>
                </a:solidFill>
              </a:rPr>
              <a:t>. </a:t>
            </a:r>
          </a:p>
        </p:txBody>
      </p:sp>
      <p:sp>
        <p:nvSpPr>
          <p:cNvPr id="1031" name="Rectangle 6">
            <a:extLst>
              <a:ext uri="{FF2B5EF4-FFF2-40B4-BE49-F238E27FC236}">
                <a16:creationId xmlns:a16="http://schemas.microsoft.com/office/drawing/2014/main" id="{97CEAB8F-C0FB-4257-ADE8-FB4DB4BFE969}"/>
              </a:ext>
            </a:extLst>
          </p:cNvPr>
          <p:cNvSpPr>
            <a:spLocks noChangeArrowheads="1"/>
          </p:cNvSpPr>
          <p:nvPr/>
        </p:nvSpPr>
        <p:spPr bwMode="auto">
          <a:xfrm>
            <a:off x="0" y="0"/>
            <a:ext cx="3132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tabLst>
                <a:tab pos="2593975" algn="l"/>
              </a:tabLst>
              <a:defRPr sz="2000">
                <a:solidFill>
                  <a:srgbClr val="FFFFCC"/>
                </a:solidFill>
                <a:latin typeface="Arial" panose="020B0604020202020204" pitchFamily="34" charset="0"/>
              </a:defRPr>
            </a:lvl1pPr>
            <a:lvl2pPr marL="742950" indent="-285750" eaLnBrk="0" hangingPunct="0">
              <a:tabLst>
                <a:tab pos="2593975" algn="l"/>
              </a:tabLst>
              <a:defRPr sz="2000">
                <a:solidFill>
                  <a:srgbClr val="FFFFCC"/>
                </a:solidFill>
                <a:latin typeface="Arial" panose="020B0604020202020204" pitchFamily="34" charset="0"/>
              </a:defRPr>
            </a:lvl2pPr>
            <a:lvl3pPr marL="1143000" indent="-228600" eaLnBrk="0" hangingPunct="0">
              <a:tabLst>
                <a:tab pos="2593975" algn="l"/>
              </a:tabLst>
              <a:defRPr sz="2000">
                <a:solidFill>
                  <a:srgbClr val="FFFFCC"/>
                </a:solidFill>
                <a:latin typeface="Arial" panose="020B0604020202020204" pitchFamily="34" charset="0"/>
              </a:defRPr>
            </a:lvl3pPr>
            <a:lvl4pPr marL="1600200" indent="-228600" eaLnBrk="0" hangingPunct="0">
              <a:tabLst>
                <a:tab pos="2593975" algn="l"/>
              </a:tabLst>
              <a:defRPr sz="2000">
                <a:solidFill>
                  <a:srgbClr val="FFFFCC"/>
                </a:solidFill>
                <a:latin typeface="Arial" panose="020B0604020202020204" pitchFamily="34" charset="0"/>
              </a:defRPr>
            </a:lvl4pPr>
            <a:lvl5pPr marL="2057400" indent="-228600" eaLnBrk="0" hangingPunct="0">
              <a:tabLst>
                <a:tab pos="2593975" algn="l"/>
              </a:tabLst>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tabLst>
                <a:tab pos="2593975" algn="l"/>
              </a:tabLst>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tabLst>
                <a:tab pos="2593975" algn="l"/>
              </a:tabLst>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tabLst>
                <a:tab pos="2593975" algn="l"/>
              </a:tabLst>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tabLst>
                <a:tab pos="2593975" algn="l"/>
              </a:tabLst>
              <a:defRPr sz="2000">
                <a:solidFill>
                  <a:srgbClr val="FFFFCC"/>
                </a:solidFill>
                <a:latin typeface="Arial" panose="020B0604020202020204" pitchFamily="34" charset="0"/>
              </a:defRPr>
            </a:lvl9pPr>
          </a:lstStyle>
          <a:p>
            <a:pPr eaLnBrk="1" hangingPunct="1">
              <a:spcBef>
                <a:spcPct val="20000"/>
              </a:spcBef>
              <a:buFontTx/>
              <a:buNone/>
            </a:pPr>
            <a:r>
              <a:rPr lang="cs-CZ" altLang="cs-CZ" b="1">
                <a:solidFill>
                  <a:srgbClr val="808080"/>
                </a:solidFill>
              </a:rPr>
              <a:t>Radioaktivní přeměna</a:t>
            </a:r>
          </a:p>
        </p:txBody>
      </p:sp>
      <p:pic>
        <p:nvPicPr>
          <p:cNvPr id="8" name="Obrázek 7" descr="Obsah obrázku vsedě&#10;&#10;Popis byl vytvořen automaticky">
            <a:extLst>
              <a:ext uri="{FF2B5EF4-FFF2-40B4-BE49-F238E27FC236}">
                <a16:creationId xmlns:a16="http://schemas.microsoft.com/office/drawing/2014/main" id="{CA566F8D-49EF-4ECF-B278-7926297D33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35169" y="2977604"/>
            <a:ext cx="934358" cy="902791"/>
          </a:xfrm>
          <a:prstGeom prst="rect">
            <a:avLst/>
          </a:prstGeom>
        </p:spPr>
      </p:pic>
      <p:pic>
        <p:nvPicPr>
          <p:cNvPr id="2" name="Nahraný zvuk">
            <a:hlinkClick r:id="" action="ppaction://media"/>
            <a:extLst>
              <a:ext uri="{FF2B5EF4-FFF2-40B4-BE49-F238E27FC236}">
                <a16:creationId xmlns:a16="http://schemas.microsoft.com/office/drawing/2014/main" id="{4B2C666D-494F-4466-8767-E106A4BAF7C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483600" y="3225799"/>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Zástupný symbol pro číslo snímku 5">
            <a:extLst>
              <a:ext uri="{FF2B5EF4-FFF2-40B4-BE49-F238E27FC236}">
                <a16:creationId xmlns:a16="http://schemas.microsoft.com/office/drawing/2014/main" id="{4890887B-E219-42B5-9749-1BC00E60825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CD4BBAB1-6C16-41E5-A231-6881263C02B4}" type="slidenum">
              <a:rPr lang="cs-CZ" altLang="cs-CZ" sz="1400">
                <a:solidFill>
                  <a:schemeClr val="tx1"/>
                </a:solidFill>
              </a:rPr>
              <a:pPr eaLnBrk="1" hangingPunct="1"/>
              <a:t>30</a:t>
            </a:fld>
            <a:endParaRPr lang="cs-CZ" altLang="cs-CZ" sz="1400">
              <a:solidFill>
                <a:schemeClr val="tx1"/>
              </a:solidFill>
            </a:endParaRPr>
          </a:p>
        </p:txBody>
      </p:sp>
      <p:sp>
        <p:nvSpPr>
          <p:cNvPr id="9220" name="Rectangle 2">
            <a:extLst>
              <a:ext uri="{FF2B5EF4-FFF2-40B4-BE49-F238E27FC236}">
                <a16:creationId xmlns:a16="http://schemas.microsoft.com/office/drawing/2014/main" id="{E47CD63B-ABBD-4BA3-AC2D-B6762AFF7295}"/>
              </a:ext>
            </a:extLst>
          </p:cNvPr>
          <p:cNvSpPr>
            <a:spLocks noGrp="1" noChangeArrowheads="1"/>
          </p:cNvSpPr>
          <p:nvPr>
            <p:ph type="title"/>
          </p:nvPr>
        </p:nvSpPr>
        <p:spPr>
          <a:xfrm>
            <a:off x="468313" y="260350"/>
            <a:ext cx="8135937" cy="865188"/>
          </a:xfrm>
        </p:spPr>
        <p:txBody>
          <a:bodyPr/>
          <a:lstStyle/>
          <a:p>
            <a:pPr eaLnBrk="1" hangingPunct="1"/>
            <a:r>
              <a:rPr lang="cs-CZ" altLang="cs-CZ" sz="3200" dirty="0">
                <a:solidFill>
                  <a:srgbClr val="CCFFFF"/>
                </a:solidFill>
              </a:rPr>
              <a:t>Veličiny a jednotky pro odhad biologického rizika</a:t>
            </a:r>
            <a:endParaRPr lang="en-GB" altLang="cs-CZ" sz="3200" dirty="0">
              <a:solidFill>
                <a:srgbClr val="CCFFFF"/>
              </a:solidFill>
            </a:endParaRPr>
          </a:p>
        </p:txBody>
      </p:sp>
      <p:sp>
        <p:nvSpPr>
          <p:cNvPr id="9221" name="Rectangle 3">
            <a:extLst>
              <a:ext uri="{FF2B5EF4-FFF2-40B4-BE49-F238E27FC236}">
                <a16:creationId xmlns:a16="http://schemas.microsoft.com/office/drawing/2014/main" id="{8D64753C-5052-4D9F-8A38-0C13D0676982}"/>
              </a:ext>
            </a:extLst>
          </p:cNvPr>
          <p:cNvSpPr>
            <a:spLocks noGrp="1" noChangeArrowheads="1"/>
          </p:cNvSpPr>
          <p:nvPr>
            <p:ph type="body" idx="1"/>
          </p:nvPr>
        </p:nvSpPr>
        <p:spPr>
          <a:xfrm>
            <a:off x="323850" y="1052513"/>
            <a:ext cx="8569325" cy="561975"/>
          </a:xfrm>
        </p:spPr>
        <p:txBody>
          <a:bodyPr/>
          <a:lstStyle/>
          <a:p>
            <a:pPr marL="1588" indent="12700" eaLnBrk="1" hangingPunct="1">
              <a:buFontTx/>
              <a:buNone/>
            </a:pPr>
            <a:r>
              <a:rPr lang="cs-CZ" altLang="cs-CZ" sz="2800" dirty="0">
                <a:solidFill>
                  <a:schemeClr val="bg1"/>
                </a:solidFill>
              </a:rPr>
              <a:t>Efektivní dávka</a:t>
            </a:r>
            <a:r>
              <a:rPr lang="en-GB" altLang="cs-CZ" sz="2800" dirty="0">
                <a:solidFill>
                  <a:schemeClr val="bg1"/>
                </a:solidFill>
              </a:rPr>
              <a:t>:</a:t>
            </a:r>
            <a:endParaRPr lang="en-GB" altLang="cs-CZ" dirty="0">
              <a:solidFill>
                <a:schemeClr val="bg1"/>
              </a:solidFill>
            </a:endParaRPr>
          </a:p>
        </p:txBody>
      </p:sp>
      <p:graphicFrame>
        <p:nvGraphicFramePr>
          <p:cNvPr id="9218" name="Object 4">
            <a:extLst>
              <a:ext uri="{FF2B5EF4-FFF2-40B4-BE49-F238E27FC236}">
                <a16:creationId xmlns:a16="http://schemas.microsoft.com/office/drawing/2014/main" id="{74648274-43F2-410D-A304-09A2660222E0}"/>
              </a:ext>
            </a:extLst>
          </p:cNvPr>
          <p:cNvGraphicFramePr>
            <a:graphicFrameLocks noChangeAspect="1"/>
          </p:cNvGraphicFramePr>
          <p:nvPr/>
        </p:nvGraphicFramePr>
        <p:xfrm>
          <a:off x="63500" y="1773238"/>
          <a:ext cx="4262438" cy="869950"/>
        </p:xfrm>
        <a:graphic>
          <a:graphicData uri="http://schemas.openxmlformats.org/presentationml/2006/ole">
            <mc:AlternateContent xmlns:mc="http://schemas.openxmlformats.org/markup-compatibility/2006">
              <mc:Choice xmlns:v="urn:schemas-microsoft-com:vml" Requires="v">
                <p:oleObj spid="_x0000_s9249" name="Rovnice" r:id="rId8" imgW="863280" imgH="177480" progId="Equation.3">
                  <p:embed/>
                </p:oleObj>
              </mc:Choice>
              <mc:Fallback>
                <p:oleObj name="Rovnice" r:id="rId8" imgW="863280" imgH="177480" progId="Equation.3">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500" y="1773238"/>
                        <a:ext cx="4262438" cy="8699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22" name="Text Box 5">
            <a:extLst>
              <a:ext uri="{FF2B5EF4-FFF2-40B4-BE49-F238E27FC236}">
                <a16:creationId xmlns:a16="http://schemas.microsoft.com/office/drawing/2014/main" id="{B980ADCC-EC2A-4BB4-8543-3032E14ADC0E}"/>
              </a:ext>
            </a:extLst>
          </p:cNvPr>
          <p:cNvSpPr txBox="1">
            <a:spLocks noChangeArrowheads="1"/>
          </p:cNvSpPr>
          <p:nvPr/>
        </p:nvSpPr>
        <p:spPr bwMode="auto">
          <a:xfrm>
            <a:off x="228600" y="2819400"/>
            <a:ext cx="8548688"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a:spcBef>
                <a:spcPct val="50000"/>
              </a:spcBef>
              <a:buFontTx/>
              <a:buNone/>
            </a:pPr>
            <a:r>
              <a:rPr lang="cs-CZ" altLang="cs-CZ" sz="1800" dirty="0"/>
              <a:t>D = ABSORBOVANÁ DÁVKA, množství energie pohlcené ve tkáni o jednotkové hmotnosti.  Jednotka JKg</a:t>
            </a:r>
            <a:r>
              <a:rPr lang="cs-CZ" altLang="cs-CZ" sz="1800" baseline="30000" dirty="0"/>
              <a:t>-1</a:t>
            </a:r>
            <a:r>
              <a:rPr lang="cs-CZ" altLang="cs-CZ" sz="1800" dirty="0"/>
              <a:t> (</a:t>
            </a:r>
            <a:r>
              <a:rPr lang="cs-CZ" altLang="cs-CZ" sz="1800" dirty="0" err="1"/>
              <a:t>Gray</a:t>
            </a:r>
            <a:r>
              <a:rPr lang="cs-CZ" altLang="cs-CZ" sz="1800" dirty="0"/>
              <a:t> </a:t>
            </a:r>
            <a:r>
              <a:rPr lang="cs-CZ" altLang="cs-CZ" sz="1800" dirty="0" err="1"/>
              <a:t>Gy</a:t>
            </a:r>
            <a:r>
              <a:rPr lang="cs-CZ" altLang="cs-CZ" sz="1800" dirty="0"/>
              <a:t>).  Čím vyšší je absorbovaná dávka (pohlcená energie), tím více iontů se vytváří a tím je vyšší riziko.</a:t>
            </a:r>
          </a:p>
          <a:p>
            <a:pPr>
              <a:spcBef>
                <a:spcPct val="50000"/>
              </a:spcBef>
              <a:buFontTx/>
              <a:buNone/>
            </a:pPr>
            <a:r>
              <a:rPr lang="cs-CZ" altLang="cs-CZ" sz="1800" dirty="0"/>
              <a:t>Váhový faktor záření (identický s faktorem kvality) je nutný, protože některé druhy záření jsou nebezpečnější než jiné: hodnota 1 platí pro záření gama a </a:t>
            </a:r>
            <a:r>
              <a:rPr lang="cs-CZ" altLang="cs-CZ" sz="1800" dirty="0" err="1"/>
              <a:t>rtg</a:t>
            </a:r>
            <a:r>
              <a:rPr lang="cs-CZ" altLang="cs-CZ" sz="1800" dirty="0"/>
              <a:t> (vnější i vnitřní ozáření), 0 pro alfa (vnější), 20 pro alfa (vnitřní). Tkáňový váhový faktor je nutný, protože různé tkáně mají různou </a:t>
            </a:r>
            <a:r>
              <a:rPr lang="cs-CZ" altLang="cs-CZ" sz="1800" i="1" dirty="0" err="1"/>
              <a:t>radiosenzitivitu</a:t>
            </a:r>
            <a:r>
              <a:rPr lang="cs-CZ" altLang="cs-CZ" sz="1800" dirty="0"/>
              <a:t>. </a:t>
            </a:r>
            <a:r>
              <a:rPr lang="cs-CZ" altLang="cs-CZ" sz="1800" dirty="0">
                <a:solidFill>
                  <a:srgbClr val="FF0066"/>
                </a:solidFill>
              </a:rPr>
              <a:t>Platí </a:t>
            </a:r>
            <a:r>
              <a:rPr lang="cs-CZ" altLang="cs-CZ" sz="1800" dirty="0" err="1">
                <a:solidFill>
                  <a:srgbClr val="FF0066"/>
                </a:solidFill>
                <a:latin typeface="Symbol" panose="05050102010706020507" pitchFamily="18" charset="2"/>
              </a:rPr>
              <a:t>S</a:t>
            </a:r>
            <a:r>
              <a:rPr lang="cs-CZ" altLang="cs-CZ" sz="1800" dirty="0" err="1">
                <a:solidFill>
                  <a:srgbClr val="FF0066"/>
                </a:solidFill>
              </a:rPr>
              <a:t>w</a:t>
            </a:r>
            <a:r>
              <a:rPr lang="cs-CZ" altLang="cs-CZ" sz="1800" baseline="-25000" dirty="0" err="1">
                <a:solidFill>
                  <a:srgbClr val="FF0066"/>
                </a:solidFill>
              </a:rPr>
              <a:t>T</a:t>
            </a:r>
            <a:r>
              <a:rPr lang="cs-CZ" altLang="cs-CZ" sz="1800" dirty="0">
                <a:solidFill>
                  <a:srgbClr val="FF0066"/>
                </a:solidFill>
              </a:rPr>
              <a:t> = 1.</a:t>
            </a:r>
          </a:p>
          <a:p>
            <a:pPr>
              <a:spcBef>
                <a:spcPct val="50000"/>
              </a:spcBef>
              <a:buFontTx/>
              <a:buNone/>
            </a:pPr>
            <a:r>
              <a:rPr lang="cs-CZ" altLang="cs-CZ" sz="1800" dirty="0"/>
              <a:t>Efektivní dávka se též často označuje jednoduše jako „dávka“. Jednotkou je </a:t>
            </a:r>
            <a:r>
              <a:rPr lang="cs-CZ" altLang="cs-CZ" sz="1800" dirty="0" err="1"/>
              <a:t>sievert</a:t>
            </a:r>
            <a:r>
              <a:rPr lang="cs-CZ" altLang="cs-CZ" sz="1800" dirty="0"/>
              <a:t> Sv (obvykle se používá </a:t>
            </a:r>
            <a:r>
              <a:rPr lang="cs-CZ" altLang="cs-CZ" sz="1800" dirty="0" err="1"/>
              <a:t>mSv</a:t>
            </a:r>
            <a:r>
              <a:rPr lang="cs-CZ" altLang="cs-CZ" sz="1800" dirty="0"/>
              <a:t>). </a:t>
            </a:r>
          </a:p>
          <a:p>
            <a:pPr>
              <a:spcBef>
                <a:spcPct val="50000"/>
              </a:spcBef>
              <a:buFontTx/>
              <a:buNone/>
            </a:pPr>
            <a:r>
              <a:rPr lang="cs-CZ" altLang="cs-CZ" sz="1800" dirty="0"/>
              <a:t>Riziko nějakého druhu poškození (tj. pravděpodobnost jeho výskytu) je spojeno s každým </a:t>
            </a:r>
            <a:r>
              <a:rPr lang="cs-CZ" altLang="cs-CZ" sz="1800" dirty="0" err="1"/>
              <a:t>mSv</a:t>
            </a:r>
            <a:r>
              <a:rPr lang="cs-CZ" altLang="cs-CZ" sz="1800" dirty="0"/>
              <a:t>, např. </a:t>
            </a:r>
            <a:r>
              <a:rPr lang="cs-CZ" altLang="cs-CZ" sz="1800" b="1" dirty="0"/>
              <a:t>pro vznik leukémie to je 2 případy na 1 milion lidí ozářených 1 </a:t>
            </a:r>
            <a:r>
              <a:rPr lang="cs-CZ" altLang="cs-CZ" sz="1800" b="1" dirty="0" err="1"/>
              <a:t>mSv</a:t>
            </a:r>
            <a:r>
              <a:rPr lang="cs-CZ" altLang="cs-CZ" sz="1800" b="1" dirty="0"/>
              <a:t>.</a:t>
            </a:r>
          </a:p>
          <a:p>
            <a:pPr>
              <a:spcBef>
                <a:spcPct val="50000"/>
              </a:spcBef>
              <a:buFontTx/>
              <a:buNone/>
            </a:pPr>
            <a:endParaRPr lang="cs-CZ" altLang="cs-CZ" sz="1800" b="1" dirty="0"/>
          </a:p>
        </p:txBody>
      </p:sp>
      <p:sp>
        <p:nvSpPr>
          <p:cNvPr id="9223" name="Text Box 6">
            <a:extLst>
              <a:ext uri="{FF2B5EF4-FFF2-40B4-BE49-F238E27FC236}">
                <a16:creationId xmlns:a16="http://schemas.microsoft.com/office/drawing/2014/main" id="{AEF14247-9CD7-40E1-8C21-04046DC10E51}"/>
              </a:ext>
            </a:extLst>
          </p:cNvPr>
          <p:cNvSpPr txBox="1">
            <a:spLocks noChangeArrowheads="1"/>
          </p:cNvSpPr>
          <p:nvPr/>
        </p:nvSpPr>
        <p:spPr bwMode="auto">
          <a:xfrm>
            <a:off x="4284663" y="1484313"/>
            <a:ext cx="475138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a:buFontTx/>
              <a:buNone/>
            </a:pPr>
            <a:r>
              <a:rPr lang="cs-CZ" altLang="cs-CZ" sz="3600" i="1">
                <a:latin typeface="Monotype Corsiva" panose="03010101010201010101" pitchFamily="66" charset="0"/>
              </a:rPr>
              <a:t>w</a:t>
            </a:r>
            <a:r>
              <a:rPr lang="cs-CZ" altLang="cs-CZ" sz="2400" i="1" baseline="-25000"/>
              <a:t>T</a:t>
            </a:r>
            <a:r>
              <a:rPr lang="cs-CZ" altLang="cs-CZ" sz="2400"/>
              <a:t> = tkáňový váhový faktor</a:t>
            </a:r>
          </a:p>
          <a:p>
            <a:pPr>
              <a:buFontTx/>
              <a:buNone/>
            </a:pPr>
            <a:r>
              <a:rPr lang="cs-CZ" altLang="cs-CZ" sz="3600" i="1">
                <a:latin typeface="Monotype Corsiva" panose="03010101010201010101" pitchFamily="66" charset="0"/>
              </a:rPr>
              <a:t>w</a:t>
            </a:r>
            <a:r>
              <a:rPr lang="cs-CZ" altLang="cs-CZ" sz="2400" i="1" baseline="-25000"/>
              <a:t>R</a:t>
            </a:r>
            <a:r>
              <a:rPr lang="cs-CZ" altLang="cs-CZ" sz="2400"/>
              <a:t> = váhový faktor záření </a:t>
            </a:r>
            <a:r>
              <a:rPr lang="cs-CZ" altLang="cs-CZ" sz="2400">
                <a:solidFill>
                  <a:srgbClr val="FF0066"/>
                </a:solidFill>
              </a:rPr>
              <a:t>(= QF)</a:t>
            </a:r>
            <a:endParaRPr lang="en-GB" altLang="cs-CZ" sz="2400">
              <a:solidFill>
                <a:srgbClr val="FF0066"/>
              </a:solidFill>
            </a:endParaRPr>
          </a:p>
        </p:txBody>
      </p:sp>
      <p:pic>
        <p:nvPicPr>
          <p:cNvPr id="8" name="Obrázek 7" descr="Obsah obrázku vsedě&#10;&#10;Popis byl vytvořen automaticky">
            <a:extLst>
              <a:ext uri="{FF2B5EF4-FFF2-40B4-BE49-F238E27FC236}">
                <a16:creationId xmlns:a16="http://schemas.microsoft.com/office/drawing/2014/main" id="{D8207EF6-ED7D-4B4C-A588-E343C5CC0EC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94879" y="669287"/>
            <a:ext cx="983842" cy="950603"/>
          </a:xfrm>
          <a:prstGeom prst="rect">
            <a:avLst/>
          </a:prstGeom>
        </p:spPr>
      </p:pic>
      <p:pic>
        <p:nvPicPr>
          <p:cNvPr id="2" name="Nahraný zvuk">
            <a:hlinkClick r:id="" action="ppaction://media"/>
            <a:extLst>
              <a:ext uri="{FF2B5EF4-FFF2-40B4-BE49-F238E27FC236}">
                <a16:creationId xmlns:a16="http://schemas.microsoft.com/office/drawing/2014/main" id="{97470D13-E8BA-44B1-BDCA-DBE6989361E0}"/>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290585" y="760413"/>
            <a:ext cx="406400" cy="406400"/>
          </a:xfrm>
          <a:prstGeom prst="rect">
            <a:avLst/>
          </a:prstGeom>
        </p:spPr>
      </p:pic>
      <p:pic>
        <p:nvPicPr>
          <p:cNvPr id="3" name="Nahraný zvuk">
            <a:hlinkClick r:id="" action="ppaction://media"/>
            <a:extLst>
              <a:ext uri="{FF2B5EF4-FFF2-40B4-BE49-F238E27FC236}">
                <a16:creationId xmlns:a16="http://schemas.microsoft.com/office/drawing/2014/main" id="{ADCE6A27-2159-4E7E-AFE0-4954A6256EF9}"/>
              </a:ext>
            </a:extLst>
          </p:cNvPr>
          <p:cNvPicPr>
            <a:picLocks noChangeAspect="1"/>
          </p:cNvPicPr>
          <p:nvPr>
            <a:audioFile r:link="rId4"/>
            <p:extLst>
              <p:ext uri="{DAA4B4D4-6D71-4841-9C94-3DE7FCFB9230}">
                <p14:media xmlns:p14="http://schemas.microsoft.com/office/powerpoint/2010/main" r:embed="rId5">
                  <p14:trim end="36710.5283"/>
                </p14:media>
              </p:ext>
            </p:extLst>
          </p:nvPr>
        </p:nvPicPr>
        <p:blipFill>
          <a:blip r:embed="rId11"/>
          <a:stretch>
            <a:fillRect/>
          </a:stretch>
        </p:blipFill>
        <p:spPr>
          <a:xfrm>
            <a:off x="8652045" y="1164244"/>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0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93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číslo snímku 5">
            <a:extLst>
              <a:ext uri="{FF2B5EF4-FFF2-40B4-BE49-F238E27FC236}">
                <a16:creationId xmlns:a16="http://schemas.microsoft.com/office/drawing/2014/main" id="{D294B26A-40BC-45CB-807C-95422269571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A72CA7E8-67AC-420F-80F3-F51511F7D719}" type="slidenum">
              <a:rPr lang="cs-CZ" altLang="cs-CZ" sz="1400">
                <a:solidFill>
                  <a:schemeClr val="tx1"/>
                </a:solidFill>
              </a:rPr>
              <a:pPr eaLnBrk="1" hangingPunct="1"/>
              <a:t>31</a:t>
            </a:fld>
            <a:endParaRPr lang="cs-CZ" altLang="cs-CZ" sz="1400">
              <a:solidFill>
                <a:schemeClr val="tx1"/>
              </a:solidFill>
            </a:endParaRPr>
          </a:p>
        </p:txBody>
      </p:sp>
      <p:sp>
        <p:nvSpPr>
          <p:cNvPr id="32771" name="Rectangle 2">
            <a:extLst>
              <a:ext uri="{FF2B5EF4-FFF2-40B4-BE49-F238E27FC236}">
                <a16:creationId xmlns:a16="http://schemas.microsoft.com/office/drawing/2014/main" id="{3FE190D1-85A5-41C5-8867-B4EA7A9B621F}"/>
              </a:ext>
            </a:extLst>
          </p:cNvPr>
          <p:cNvSpPr>
            <a:spLocks noGrp="1" noChangeArrowheads="1"/>
          </p:cNvSpPr>
          <p:nvPr>
            <p:ph type="title"/>
          </p:nvPr>
        </p:nvSpPr>
        <p:spPr>
          <a:xfrm>
            <a:off x="179388" y="304800"/>
            <a:ext cx="8964612" cy="1252538"/>
          </a:xfrm>
        </p:spPr>
        <p:txBody>
          <a:bodyPr/>
          <a:lstStyle/>
          <a:p>
            <a:pPr eaLnBrk="1" hangingPunct="1"/>
            <a:r>
              <a:rPr lang="cs-CZ" altLang="cs-CZ" sz="3200">
                <a:solidFill>
                  <a:srgbClr val="CCFFFF"/>
                </a:solidFill>
              </a:rPr>
              <a:t>Radiosensitivita (pro kancerogenezi, mutagenezi): tkáňový váhový faktor</a:t>
            </a:r>
          </a:p>
        </p:txBody>
      </p:sp>
      <p:pic>
        <p:nvPicPr>
          <p:cNvPr id="32772" name="Picture 3">
            <a:extLst>
              <a:ext uri="{FF2B5EF4-FFF2-40B4-BE49-F238E27FC236}">
                <a16:creationId xmlns:a16="http://schemas.microsoft.com/office/drawing/2014/main" id="{95C15F46-C1E7-4F43-B4E9-78FC301F48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628775"/>
            <a:ext cx="8688387"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4">
            <a:extLst>
              <a:ext uri="{FF2B5EF4-FFF2-40B4-BE49-F238E27FC236}">
                <a16:creationId xmlns:a16="http://schemas.microsoft.com/office/drawing/2014/main" id="{A0DF5F7A-901C-43A5-9158-C356109FF8D3}"/>
              </a:ext>
            </a:extLst>
          </p:cNvPr>
          <p:cNvSpPr txBox="1">
            <a:spLocks noChangeArrowheads="1"/>
          </p:cNvSpPr>
          <p:nvPr/>
        </p:nvSpPr>
        <p:spPr bwMode="auto">
          <a:xfrm>
            <a:off x="0" y="6553200"/>
            <a:ext cx="289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a:spcBef>
                <a:spcPct val="50000"/>
              </a:spcBef>
              <a:buFontTx/>
              <a:buNone/>
            </a:pPr>
            <a:r>
              <a:rPr lang="en-GB" altLang="cs-CZ" sz="1400">
                <a:solidFill>
                  <a:schemeClr val="tx2"/>
                </a:solidFill>
              </a:rPr>
              <a:t>(Ref. 96/29/Euratom)</a:t>
            </a:r>
            <a:endParaRPr lang="en-US" altLang="cs-CZ" sz="1400">
              <a:solidFill>
                <a:schemeClr val="tx2"/>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ástupný symbol pro číslo snímku 5">
            <a:extLst>
              <a:ext uri="{FF2B5EF4-FFF2-40B4-BE49-F238E27FC236}">
                <a16:creationId xmlns:a16="http://schemas.microsoft.com/office/drawing/2014/main" id="{8E81996A-609A-4A56-B258-503A9594A2E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6C985AFA-7792-493E-A95E-2D05BD264906}" type="slidenum">
              <a:rPr lang="cs-CZ" altLang="cs-CZ" sz="1400">
                <a:solidFill>
                  <a:schemeClr val="tx1"/>
                </a:solidFill>
              </a:rPr>
              <a:pPr eaLnBrk="1" hangingPunct="1"/>
              <a:t>32</a:t>
            </a:fld>
            <a:endParaRPr lang="cs-CZ" altLang="cs-CZ" sz="1400">
              <a:solidFill>
                <a:schemeClr val="tx1"/>
              </a:solidFill>
            </a:endParaRPr>
          </a:p>
        </p:txBody>
      </p:sp>
      <p:sp>
        <p:nvSpPr>
          <p:cNvPr id="33795" name="Rectangle 2">
            <a:extLst>
              <a:ext uri="{FF2B5EF4-FFF2-40B4-BE49-F238E27FC236}">
                <a16:creationId xmlns:a16="http://schemas.microsoft.com/office/drawing/2014/main" id="{D521DA3B-D372-484B-A754-A668AA18700C}"/>
              </a:ext>
            </a:extLst>
          </p:cNvPr>
          <p:cNvSpPr>
            <a:spLocks noGrp="1" noChangeArrowheads="1"/>
          </p:cNvSpPr>
          <p:nvPr>
            <p:ph type="title"/>
          </p:nvPr>
        </p:nvSpPr>
        <p:spPr>
          <a:xfrm>
            <a:off x="468313" y="0"/>
            <a:ext cx="8229600" cy="1143000"/>
          </a:xfrm>
        </p:spPr>
        <p:txBody>
          <a:bodyPr/>
          <a:lstStyle/>
          <a:p>
            <a:pPr eaLnBrk="1" hangingPunct="1"/>
            <a:r>
              <a:rPr lang="cs-CZ" altLang="cs-CZ" sz="3200">
                <a:solidFill>
                  <a:srgbClr val="CCFFFF"/>
                </a:solidFill>
              </a:rPr>
              <a:t>Faktor kvality</a:t>
            </a:r>
          </a:p>
        </p:txBody>
      </p:sp>
      <p:graphicFrame>
        <p:nvGraphicFramePr>
          <p:cNvPr id="138431" name="Group 191">
            <a:extLst>
              <a:ext uri="{FF2B5EF4-FFF2-40B4-BE49-F238E27FC236}">
                <a16:creationId xmlns:a16="http://schemas.microsoft.com/office/drawing/2014/main" id="{332D75A5-DD5F-437E-A297-C4EAAB1FC217}"/>
              </a:ext>
            </a:extLst>
          </p:cNvPr>
          <p:cNvGraphicFramePr>
            <a:graphicFrameLocks noGrp="1"/>
          </p:cNvGraphicFramePr>
          <p:nvPr>
            <p:ph idx="1"/>
          </p:nvPr>
        </p:nvGraphicFramePr>
        <p:xfrm>
          <a:off x="34925" y="981075"/>
          <a:ext cx="9145588" cy="5334954"/>
        </p:xfrm>
        <a:graphic>
          <a:graphicData uri="http://schemas.openxmlformats.org/drawingml/2006/table">
            <a:tbl>
              <a:tblPr/>
              <a:tblGrid>
                <a:gridCol w="1944688">
                  <a:extLst>
                    <a:ext uri="{9D8B030D-6E8A-4147-A177-3AD203B41FA5}">
                      <a16:colId xmlns:a16="http://schemas.microsoft.com/office/drawing/2014/main" val="699755977"/>
                    </a:ext>
                  </a:extLst>
                </a:gridCol>
                <a:gridCol w="2555875">
                  <a:extLst>
                    <a:ext uri="{9D8B030D-6E8A-4147-A177-3AD203B41FA5}">
                      <a16:colId xmlns:a16="http://schemas.microsoft.com/office/drawing/2014/main" val="695129471"/>
                    </a:ext>
                  </a:extLst>
                </a:gridCol>
                <a:gridCol w="2484437">
                  <a:extLst>
                    <a:ext uri="{9D8B030D-6E8A-4147-A177-3AD203B41FA5}">
                      <a16:colId xmlns:a16="http://schemas.microsoft.com/office/drawing/2014/main" val="3716530549"/>
                    </a:ext>
                  </a:extLst>
                </a:gridCol>
                <a:gridCol w="2160588">
                  <a:extLst>
                    <a:ext uri="{9D8B030D-6E8A-4147-A177-3AD203B41FA5}">
                      <a16:colId xmlns:a16="http://schemas.microsoft.com/office/drawing/2014/main" val="314244625"/>
                    </a:ext>
                  </a:extLst>
                </a:gridCol>
              </a:tblGrid>
              <a:tr h="1512888">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Druh záření</a:t>
                      </a:r>
                      <a:endParaRPr kumimoji="0" lang="cs-CZ" altLang="cs-CZ" sz="2400" b="1" i="0" u="none" strike="noStrike" cap="none" normalizeH="0" baseline="0">
                        <a:ln>
                          <a:noFill/>
                        </a:ln>
                        <a:solidFill>
                          <a:schemeClr val="tx1"/>
                        </a:solidFill>
                        <a:effectLst/>
                        <a:latin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FF"/>
                    </a:solid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 hustota střední</a:t>
                      </a:r>
                    </a:p>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 ionizace </a:t>
                      </a:r>
                    </a:p>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 [iont. párů/</a:t>
                      </a:r>
                      <a:r>
                        <a:rPr kumimoji="0" lang="cs-CZ" altLang="cs-CZ" sz="2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Symbol" panose="05050102010706020507" pitchFamily="18" charset="2"/>
                        </a:rPr>
                        <a:t>m</a:t>
                      </a:r>
                      <a:r>
                        <a:rPr kumimoji="0" lang="cs-CZ" altLang="cs-CZ" sz="24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m]</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FF"/>
                    </a:solid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Lineární přenos</a:t>
                      </a:r>
                    </a:p>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energie* </a:t>
                      </a:r>
                    </a:p>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[keV/</a:t>
                      </a:r>
                      <a:r>
                        <a:rPr kumimoji="0" lang="cs-CZ" altLang="cs-CZ" sz="2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Symbol" panose="05050102010706020507" pitchFamily="18" charset="2"/>
                        </a:rPr>
                        <a:t>m</a:t>
                      </a:r>
                      <a:r>
                        <a:rPr kumimoji="0" lang="cs-CZ" altLang="cs-CZ" sz="24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m]</a:t>
                      </a:r>
                      <a:endParaRPr kumimoji="0" lang="cs-CZ" altLang="cs-CZ" sz="2400" b="1"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FF"/>
                    </a:solid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Faktor kvality</a:t>
                      </a:r>
                      <a:endParaRPr kumimoji="0" lang="cs-CZ" altLang="cs-CZ" sz="2400" b="1"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FF"/>
                    </a:solidFill>
                  </a:tcPr>
                </a:tc>
                <a:extLst>
                  <a:ext uri="{0D108BD9-81ED-4DB2-BD59-A6C34878D82A}">
                    <a16:rowId xmlns:a16="http://schemas.microsoft.com/office/drawing/2014/main" val="663485066"/>
                  </a:ext>
                </a:extLst>
              </a:tr>
              <a:tr h="493713">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chemeClr val="tx1"/>
                          </a:solidFill>
                          <a:effectLst/>
                          <a:latin typeface="Symbol" panose="05050102010706020507" pitchFamily="18" charset="2"/>
                          <a:ea typeface="Times New Roman" panose="02020603050405020304" pitchFamily="18" charset="0"/>
                          <a:cs typeface="Symbol" panose="05050102010706020507" pitchFamily="18" charset="2"/>
                        </a:rPr>
                        <a:t>g</a:t>
                      </a:r>
                      <a:r>
                        <a:rPr kumimoji="0" lang="cs-CZ" altLang="cs-CZ" sz="2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Symbol" panose="05050102010706020507" pitchFamily="18" charset="2"/>
                        </a:rPr>
                        <a:t>, rtg</a:t>
                      </a:r>
                      <a:r>
                        <a:rPr kumimoji="0" lang="cs-CZ" altLang="cs-CZ" sz="2400" b="1" i="0" u="none" strike="noStrike" cap="none" normalizeH="0" baseline="0">
                          <a:ln>
                            <a:noFill/>
                          </a:ln>
                          <a:solidFill>
                            <a:srgbClr val="FF0066"/>
                          </a:solidFill>
                          <a:effectLst/>
                          <a:latin typeface="Arial" panose="020B0604020202020204" pitchFamily="34" charset="0"/>
                          <a:ea typeface="Times New Roman" panose="02020603050405020304" pitchFamily="18" charset="0"/>
                          <a:cs typeface="Symbol" panose="05050102010706020507" pitchFamily="18" charset="2"/>
                        </a:rPr>
                        <a:t>, </a:t>
                      </a:r>
                      <a:r>
                        <a:rPr kumimoji="0" lang="cs-CZ" altLang="cs-CZ" sz="2400" b="1" i="0" u="none" strike="noStrike" cap="none" normalizeH="0" baseline="0">
                          <a:ln>
                            <a:noFill/>
                          </a:ln>
                          <a:solidFill>
                            <a:srgbClr val="FF0066"/>
                          </a:solidFill>
                          <a:effectLst/>
                          <a:latin typeface="Symbol" panose="05050102010706020507" pitchFamily="18" charset="2"/>
                          <a:ea typeface="Times New Roman" panose="02020603050405020304" pitchFamily="18" charset="0"/>
                          <a:cs typeface="Symbol" panose="05050102010706020507" pitchFamily="18" charset="2"/>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100</a:t>
                      </a:r>
                      <a:endParaRPr kumimoji="0" lang="cs-CZ" altLang="cs-CZ" sz="2400" b="1"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FF"/>
                    </a:solid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2 - 40</a:t>
                      </a:r>
                      <a:endParaRPr kumimoji="0" lang="cs-CZ" altLang="cs-CZ" sz="2400" b="1"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FF"/>
                    </a:solid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rgbClr val="FF0066"/>
                          </a:solidFill>
                          <a:effectLst/>
                          <a:latin typeface="Arial" panose="020B0604020202020204" pitchFamily="34" charset="0"/>
                          <a:cs typeface="Times New Roman" panose="02020603050405020304" pitchFamily="18" charset="0"/>
                        </a:rPr>
                        <a:t>1</a:t>
                      </a:r>
                      <a:endParaRPr kumimoji="0" lang="cs-CZ" altLang="cs-CZ" sz="2400" b="1" i="0" u="none" strike="noStrike" cap="none" normalizeH="0" baseline="0">
                        <a:ln>
                          <a:noFill/>
                        </a:ln>
                        <a:solidFill>
                          <a:srgbClr val="FF0066"/>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2905157165"/>
                  </a:ext>
                </a:extLst>
              </a:tr>
              <a:tr h="566738">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pomalé neutrony</a:t>
                      </a:r>
                      <a:endParaRPr kumimoji="0" lang="cs-CZ" altLang="cs-CZ" sz="2400" b="1"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100 - 500</a:t>
                      </a:r>
                      <a:endParaRPr kumimoji="0" lang="cs-CZ" altLang="cs-CZ" sz="2400" b="1"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FF"/>
                    </a:solid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5 - 50</a:t>
                      </a:r>
                      <a:endParaRPr kumimoji="0" lang="cs-CZ" altLang="cs-CZ" sz="2400" b="1"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FF"/>
                    </a:solid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rgbClr val="FF0066"/>
                          </a:solidFill>
                          <a:effectLst/>
                          <a:latin typeface="Arial" panose="020B0604020202020204" pitchFamily="34" charset="0"/>
                          <a:cs typeface="Times New Roman" panose="02020603050405020304" pitchFamily="18" charset="0"/>
                        </a:rPr>
                        <a:t>3</a:t>
                      </a:r>
                      <a:endParaRPr kumimoji="0" lang="cs-CZ" altLang="cs-CZ" sz="2400" b="1" i="0" u="none" strike="noStrike" cap="none" normalizeH="0" baseline="0">
                        <a:ln>
                          <a:noFill/>
                        </a:ln>
                        <a:solidFill>
                          <a:srgbClr val="FF0066"/>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2047778366"/>
                  </a:ext>
                </a:extLst>
              </a:tr>
              <a:tr h="884238">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rychlé neutrony, </a:t>
                      </a:r>
                      <a:r>
                        <a:rPr kumimoji="0" lang="cs-CZ" altLang="cs-CZ" sz="2400" b="1" i="0" u="none" strike="noStrike" cap="none" normalizeH="0" baseline="0">
                          <a:ln>
                            <a:noFill/>
                          </a:ln>
                          <a:solidFill>
                            <a:srgbClr val="FF0066"/>
                          </a:solidFill>
                          <a:effectLst/>
                          <a:latin typeface="Arial" panose="020B0604020202020204" pitchFamily="34" charset="0"/>
                          <a:cs typeface="Times New Roman" panose="02020603050405020304" pitchFamily="18" charset="0"/>
                        </a:rPr>
                        <a:t>protony</a:t>
                      </a:r>
                      <a:endParaRPr kumimoji="0" lang="cs-CZ" altLang="cs-CZ" sz="2400" b="1" i="0" u="none" strike="noStrike" cap="none" normalizeH="0" baseline="0">
                        <a:ln>
                          <a:noFill/>
                        </a:ln>
                        <a:solidFill>
                          <a:srgbClr val="FF0066"/>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200 - 1000</a:t>
                      </a:r>
                      <a:endParaRPr kumimoji="0" lang="cs-CZ" altLang="cs-CZ" sz="2400" b="1"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FF"/>
                    </a:solid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20 - 80</a:t>
                      </a:r>
                      <a:endParaRPr kumimoji="0" lang="cs-CZ" altLang="cs-CZ" sz="2400" b="1"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FF"/>
                    </a:solid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rgbClr val="FF0066"/>
                          </a:solidFill>
                          <a:effectLst/>
                          <a:latin typeface="Arial" panose="020B0604020202020204" pitchFamily="34" charset="0"/>
                          <a:cs typeface="Times New Roman" panose="02020603050405020304" pitchFamily="18" charset="0"/>
                        </a:rPr>
                        <a:t>5 a více</a:t>
                      </a:r>
                      <a:endParaRPr kumimoji="0" lang="cs-CZ" altLang="cs-CZ" sz="2400" b="1" i="0" u="none" strike="noStrike" cap="none" normalizeH="0" baseline="0">
                        <a:ln>
                          <a:noFill/>
                        </a:ln>
                        <a:solidFill>
                          <a:srgbClr val="FF0066"/>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203374982"/>
                  </a:ext>
                </a:extLst>
              </a:tr>
              <a:tr h="493713">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rgbClr val="FF0066"/>
                          </a:solidFill>
                          <a:effectLst/>
                          <a:latin typeface="Symbol" panose="05050102010706020507" pitchFamily="18" charset="2"/>
                          <a:ea typeface="Times New Roman" panose="02020603050405020304" pitchFamily="18" charset="0"/>
                          <a:cs typeface="Symbol" panose="05050102010706020507" pitchFamily="18" charset="2"/>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1000 - 3000</a:t>
                      </a:r>
                      <a:endParaRPr kumimoji="0" lang="cs-CZ" altLang="cs-CZ" sz="2400" b="1"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FF"/>
                    </a:solid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50 - 150</a:t>
                      </a:r>
                      <a:endParaRPr kumimoji="0" lang="cs-CZ" altLang="cs-CZ" sz="2400" b="1"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FF"/>
                    </a:solid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rgbClr val="FF0066"/>
                          </a:solidFill>
                          <a:effectLst/>
                          <a:latin typeface="Arial" panose="020B0604020202020204" pitchFamily="34" charset="0"/>
                          <a:cs typeface="Times New Roman" panose="02020603050405020304" pitchFamily="18" charset="0"/>
                        </a:rPr>
                        <a:t>10</a:t>
                      </a:r>
                      <a:endParaRPr kumimoji="0" lang="cs-CZ" altLang="cs-CZ" sz="2400" b="1" i="0" u="none" strike="noStrike" cap="none" normalizeH="0" baseline="0">
                        <a:ln>
                          <a:noFill/>
                        </a:ln>
                        <a:solidFill>
                          <a:srgbClr val="FF0066"/>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3872261732"/>
                  </a:ext>
                </a:extLst>
              </a:tr>
              <a:tr h="531813">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rgbClr val="FF0066"/>
                          </a:solidFill>
                          <a:effectLst/>
                          <a:latin typeface="Arial" panose="020B0604020202020204" pitchFamily="34" charset="0"/>
                          <a:cs typeface="Times New Roman" panose="02020603050405020304" pitchFamily="18" charset="0"/>
                        </a:rPr>
                        <a:t>štěpné produkty</a:t>
                      </a:r>
                      <a:endParaRPr kumimoji="0" lang="cs-CZ" altLang="cs-CZ" sz="2400" b="1" i="0" u="none" strike="noStrike" cap="none" normalizeH="0" baseline="0">
                        <a:ln>
                          <a:noFill/>
                        </a:ln>
                        <a:solidFill>
                          <a:srgbClr val="FF0066"/>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3000 - 5000</a:t>
                      </a:r>
                      <a:endParaRPr kumimoji="0" lang="cs-CZ" altLang="cs-CZ" sz="2400" b="1"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FF"/>
                    </a:solid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100 - 200</a:t>
                      </a:r>
                      <a:endParaRPr kumimoji="0" lang="cs-CZ" altLang="cs-CZ" sz="2400" b="1"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FF"/>
                    </a:solid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2400" b="1" i="0" u="none" strike="noStrike" cap="none" normalizeH="0" baseline="0">
                          <a:ln>
                            <a:noFill/>
                          </a:ln>
                          <a:solidFill>
                            <a:srgbClr val="FF0066"/>
                          </a:solidFill>
                          <a:effectLst/>
                          <a:latin typeface="Arial" panose="020B0604020202020204" pitchFamily="34" charset="0"/>
                          <a:cs typeface="Times New Roman" panose="02020603050405020304" pitchFamily="18" charset="0"/>
                        </a:rPr>
                        <a:t>10 - 20</a:t>
                      </a:r>
                      <a:endParaRPr kumimoji="0" lang="cs-CZ" altLang="cs-CZ" sz="2400" b="1" i="0" u="none" strike="noStrike" cap="none" normalizeH="0" baseline="0">
                        <a:ln>
                          <a:noFill/>
                        </a:ln>
                        <a:solidFill>
                          <a:srgbClr val="FF0066"/>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3981311132"/>
                  </a:ext>
                </a:extLst>
              </a:tr>
            </a:tbl>
          </a:graphicData>
        </a:graphic>
      </p:graphicFrame>
      <p:sp>
        <p:nvSpPr>
          <p:cNvPr id="33833" name="TextovéPole 4">
            <a:extLst>
              <a:ext uri="{FF2B5EF4-FFF2-40B4-BE49-F238E27FC236}">
                <a16:creationId xmlns:a16="http://schemas.microsoft.com/office/drawing/2014/main" id="{DEDB6C4D-EFF7-4DCB-80D0-7FA9CD294809}"/>
              </a:ext>
            </a:extLst>
          </p:cNvPr>
          <p:cNvSpPr txBox="1">
            <a:spLocks noChangeArrowheads="1"/>
          </p:cNvSpPr>
          <p:nvPr/>
        </p:nvSpPr>
        <p:spPr bwMode="auto">
          <a:xfrm>
            <a:off x="2051050" y="6453188"/>
            <a:ext cx="6049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buFontTx/>
              <a:buNone/>
            </a:pPr>
            <a:r>
              <a:rPr lang="cs-CZ" altLang="cs-CZ"/>
              <a:t>*Lineární brzdná schopnost pro částice nenabité</a:t>
            </a:r>
          </a:p>
        </p:txBody>
      </p:sp>
      <p:pic>
        <p:nvPicPr>
          <p:cNvPr id="6" name="Obrázek 5" descr="Obsah obrázku vsedě&#10;&#10;Popis byl vytvořen automaticky">
            <a:extLst>
              <a:ext uri="{FF2B5EF4-FFF2-40B4-BE49-F238E27FC236}">
                <a16:creationId xmlns:a16="http://schemas.microsoft.com/office/drawing/2014/main" id="{215C3DC0-977A-45B9-9F21-09835EFBC9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7459" y="3888"/>
            <a:ext cx="983842" cy="950603"/>
          </a:xfrm>
          <a:prstGeom prst="rect">
            <a:avLst/>
          </a:prstGeom>
        </p:spPr>
      </p:pic>
      <p:pic>
        <p:nvPicPr>
          <p:cNvPr id="2" name="Nahraný zvuk">
            <a:hlinkClick r:id="" action="ppaction://media"/>
            <a:extLst>
              <a:ext uri="{FF2B5EF4-FFF2-40B4-BE49-F238E27FC236}">
                <a16:creationId xmlns:a16="http://schemas.microsoft.com/office/drawing/2014/main" id="{D8ACFE67-E5F1-43D4-AA0B-C67E0D4FAC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91258" y="275989"/>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F2E7A644-2C0F-4E57-9A48-17EB6A513225}"/>
              </a:ext>
            </a:extLst>
          </p:cNvPr>
          <p:cNvSpPr>
            <a:spLocks noGrp="1"/>
          </p:cNvSpPr>
          <p:nvPr>
            <p:ph idx="1"/>
          </p:nvPr>
        </p:nvSpPr>
        <p:spPr/>
        <p:txBody>
          <a:bodyPr/>
          <a:lstStyle/>
          <a:p>
            <a:pPr>
              <a:buFontTx/>
              <a:buNone/>
              <a:defRPr/>
            </a:pPr>
            <a:r>
              <a:rPr lang="cs-CZ" sz="5400" dirty="0">
                <a:solidFill>
                  <a:schemeClr val="bg1"/>
                </a:solidFill>
                <a:effectLst>
                  <a:outerShdw blurRad="38100" dist="38100" dir="2700000" algn="tl">
                    <a:srgbClr val="000000">
                      <a:alpha val="43137"/>
                    </a:srgbClr>
                  </a:outerShdw>
                </a:effectLst>
              </a:rPr>
              <a:t>Dozimetrie</a:t>
            </a:r>
          </a:p>
        </p:txBody>
      </p:sp>
      <p:sp>
        <p:nvSpPr>
          <p:cNvPr id="34819" name="Zástupný symbol pro číslo snímku 3">
            <a:extLst>
              <a:ext uri="{FF2B5EF4-FFF2-40B4-BE49-F238E27FC236}">
                <a16:creationId xmlns:a16="http://schemas.microsoft.com/office/drawing/2014/main" id="{D85F8BB6-FE16-498C-B8D9-D180335A1C7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5BEDE731-49DD-4EAC-B422-21495AA5B5F0}" type="slidenum">
              <a:rPr lang="cs-CZ" altLang="cs-CZ" sz="1400">
                <a:solidFill>
                  <a:schemeClr val="tx1"/>
                </a:solidFill>
              </a:rPr>
              <a:pPr eaLnBrk="1" hangingPunct="1"/>
              <a:t>33</a:t>
            </a:fld>
            <a:endParaRPr lang="cs-CZ" altLang="cs-CZ" sz="1400">
              <a:solidFill>
                <a:schemeClr val="tx1"/>
              </a:solidFill>
            </a:endParaRPr>
          </a:p>
        </p:txBody>
      </p:sp>
      <p:pic>
        <p:nvPicPr>
          <p:cNvPr id="34820" name="Picture 4" descr="http://i.ytimg.com/vi/eryQnOMxtpc/0.jpg">
            <a:extLst>
              <a:ext uri="{FF2B5EF4-FFF2-40B4-BE49-F238E27FC236}">
                <a16:creationId xmlns:a16="http://schemas.microsoft.com/office/drawing/2014/main" id="{9AFAB107-1E16-459E-A377-1A518A2AA6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975" y="27813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4" descr="Obsah obrázku vsedě&#10;&#10;Popis byl vytvořen automaticky">
            <a:extLst>
              <a:ext uri="{FF2B5EF4-FFF2-40B4-BE49-F238E27FC236}">
                <a16:creationId xmlns:a16="http://schemas.microsoft.com/office/drawing/2014/main" id="{2D39BF07-8912-411F-B348-35A05485F3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7738" y="85154"/>
            <a:ext cx="1014488" cy="980214"/>
          </a:xfrm>
          <a:prstGeom prst="rect">
            <a:avLst/>
          </a:prstGeom>
        </p:spPr>
      </p:pic>
      <p:pic>
        <p:nvPicPr>
          <p:cNvPr id="2" name="Nahraný zvuk">
            <a:hlinkClick r:id="" action="ppaction://media"/>
            <a:extLst>
              <a:ext uri="{FF2B5EF4-FFF2-40B4-BE49-F238E27FC236}">
                <a16:creationId xmlns:a16="http://schemas.microsoft.com/office/drawing/2014/main" id="{14AE6F10-365E-4077-8524-7C74381710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7105" y="408626"/>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číslo snímku 5">
            <a:extLst>
              <a:ext uri="{FF2B5EF4-FFF2-40B4-BE49-F238E27FC236}">
                <a16:creationId xmlns:a16="http://schemas.microsoft.com/office/drawing/2014/main" id="{ADAF036D-DCD9-4206-B486-C3545CBFA99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770591B0-DF78-42A1-8ED3-11889E003C86}" type="slidenum">
              <a:rPr lang="cs-CZ" altLang="cs-CZ" sz="1400">
                <a:solidFill>
                  <a:schemeClr val="tx1"/>
                </a:solidFill>
              </a:rPr>
              <a:pPr eaLnBrk="1" hangingPunct="1"/>
              <a:t>34</a:t>
            </a:fld>
            <a:endParaRPr lang="cs-CZ" altLang="cs-CZ" sz="1400">
              <a:solidFill>
                <a:schemeClr val="tx1"/>
              </a:solidFill>
            </a:endParaRPr>
          </a:p>
        </p:txBody>
      </p:sp>
      <p:sp>
        <p:nvSpPr>
          <p:cNvPr id="35843" name="Rectangle 2">
            <a:extLst>
              <a:ext uri="{FF2B5EF4-FFF2-40B4-BE49-F238E27FC236}">
                <a16:creationId xmlns:a16="http://schemas.microsoft.com/office/drawing/2014/main" id="{09B0EF15-7420-4567-95EC-CCBA96737FA4}"/>
              </a:ext>
            </a:extLst>
          </p:cNvPr>
          <p:cNvSpPr>
            <a:spLocks noGrp="1" noChangeArrowheads="1"/>
          </p:cNvSpPr>
          <p:nvPr>
            <p:ph type="title"/>
          </p:nvPr>
        </p:nvSpPr>
        <p:spPr>
          <a:xfrm>
            <a:off x="685800" y="304800"/>
            <a:ext cx="8062913" cy="531813"/>
          </a:xfrm>
        </p:spPr>
        <p:txBody>
          <a:bodyPr/>
          <a:lstStyle/>
          <a:p>
            <a:pPr algn="l" eaLnBrk="1" hangingPunct="1"/>
            <a:r>
              <a:rPr lang="cs-CZ" altLang="cs-CZ" sz="3200">
                <a:solidFill>
                  <a:srgbClr val="CCFFFF"/>
                </a:solidFill>
              </a:rPr>
              <a:t>Dozimetry (čidla absorbované dávky)</a:t>
            </a:r>
          </a:p>
        </p:txBody>
      </p:sp>
      <p:sp>
        <p:nvSpPr>
          <p:cNvPr id="35844" name="Rectangle 3">
            <a:extLst>
              <a:ext uri="{FF2B5EF4-FFF2-40B4-BE49-F238E27FC236}">
                <a16:creationId xmlns:a16="http://schemas.microsoft.com/office/drawing/2014/main" id="{9853DBD7-EBC2-452D-8DDD-F0578470AB76}"/>
              </a:ext>
            </a:extLst>
          </p:cNvPr>
          <p:cNvSpPr>
            <a:spLocks noGrp="1" noChangeArrowheads="1"/>
          </p:cNvSpPr>
          <p:nvPr>
            <p:ph type="body" idx="1"/>
          </p:nvPr>
        </p:nvSpPr>
        <p:spPr>
          <a:xfrm>
            <a:off x="179388" y="981075"/>
            <a:ext cx="8785225" cy="5688013"/>
          </a:xfrm>
          <a:solidFill>
            <a:srgbClr val="66CCFF">
              <a:alpha val="0"/>
            </a:srgbClr>
          </a:solidFill>
        </p:spPr>
        <p:txBody>
          <a:bodyPr/>
          <a:lstStyle/>
          <a:p>
            <a:pPr eaLnBrk="1" hangingPunct="1">
              <a:lnSpc>
                <a:spcPct val="80000"/>
              </a:lnSpc>
              <a:buFontTx/>
              <a:buNone/>
            </a:pPr>
            <a:r>
              <a:rPr lang="cs-CZ" altLang="cs-CZ" sz="2400" dirty="0">
                <a:solidFill>
                  <a:srgbClr val="FFFFCC"/>
                </a:solidFill>
              </a:rPr>
              <a:t>Jsou používány pro měření absorbovaných dávek u pacientů nebo zaměstnanců i pro mnoho jiných účelů. Zaměříme se pouze na některé vybrané druhy detektorů, některým nebudeme věnovat pozornost vůbec (detektory neutronů aj. používané v jaderné energetice, některá výzkumná zařízení apod.) Dozimetry používané dnes v medicíně:</a:t>
            </a:r>
          </a:p>
          <a:p>
            <a:pPr eaLnBrk="1" hangingPunct="1">
              <a:lnSpc>
                <a:spcPct val="80000"/>
              </a:lnSpc>
              <a:buFontTx/>
              <a:buNone/>
            </a:pPr>
            <a:endParaRPr lang="cs-CZ" altLang="cs-CZ" sz="2400" dirty="0">
              <a:solidFill>
                <a:srgbClr val="FFFFCC"/>
              </a:solidFill>
            </a:endParaRPr>
          </a:p>
          <a:p>
            <a:pPr eaLnBrk="1" hangingPunct="1">
              <a:lnSpc>
                <a:spcPct val="80000"/>
              </a:lnSpc>
              <a:buFontTx/>
              <a:buNone/>
            </a:pPr>
            <a:r>
              <a:rPr lang="cs-CZ" altLang="cs-CZ" sz="2400" dirty="0">
                <a:solidFill>
                  <a:srgbClr val="FFFFCC"/>
                </a:solidFill>
              </a:rPr>
              <a:t> </a:t>
            </a:r>
            <a:r>
              <a:rPr lang="cs-CZ" altLang="cs-CZ" sz="2400" dirty="0">
                <a:solidFill>
                  <a:srgbClr val="FFFFCC"/>
                </a:solidFill>
                <a:latin typeface="Symbol" panose="05050102010706020507" pitchFamily="18" charset="2"/>
              </a:rPr>
              <a:t>a</a:t>
            </a:r>
            <a:r>
              <a:rPr lang="cs-CZ" altLang="cs-CZ" sz="2400" dirty="0">
                <a:solidFill>
                  <a:srgbClr val="FFFFCC"/>
                </a:solidFill>
              </a:rPr>
              <a:t>) </a:t>
            </a:r>
            <a:r>
              <a:rPr lang="cs-CZ" altLang="cs-CZ" sz="2400" dirty="0">
                <a:solidFill>
                  <a:srgbClr val="FF0066"/>
                </a:solidFill>
              </a:rPr>
              <a:t>Založené na </a:t>
            </a:r>
            <a:r>
              <a:rPr lang="cs-CZ" altLang="cs-CZ" sz="2400" b="1" dirty="0">
                <a:solidFill>
                  <a:srgbClr val="FF0066"/>
                </a:solidFill>
              </a:rPr>
              <a:t>fotochemickém procesu</a:t>
            </a:r>
            <a:r>
              <a:rPr lang="cs-CZ" altLang="cs-CZ" sz="2400" dirty="0">
                <a:solidFill>
                  <a:srgbClr val="FFFFCC"/>
                </a:solidFill>
              </a:rPr>
              <a:t>. Lze rozlišit dva hlavní detektory tohoto typu – radiografické filmy a </a:t>
            </a:r>
            <a:r>
              <a:rPr lang="cs-CZ" altLang="cs-CZ" sz="2400" dirty="0">
                <a:solidFill>
                  <a:srgbClr val="FF0066"/>
                </a:solidFill>
              </a:rPr>
              <a:t>jaderné emulze</a:t>
            </a:r>
            <a:r>
              <a:rPr lang="cs-CZ" altLang="cs-CZ" sz="2400" dirty="0">
                <a:solidFill>
                  <a:srgbClr val="FFFFCC"/>
                </a:solidFill>
              </a:rPr>
              <a:t>. O druhém z obou typů lze říci to, že jde o fotografické emulze silné a poněkud odlišného složení od emulzí běžných. Jaderné emulze zobrazují dráhy jednotlivých částic ionizujícího záření a ještě dnes sehrávají významnou roli v jaderném výzkumu a fyzice vysokých energií. Ve fotografické emulzi se nacházejí zrníčka </a:t>
            </a:r>
            <a:r>
              <a:rPr lang="cs-CZ" altLang="cs-CZ" sz="2400" dirty="0" err="1">
                <a:solidFill>
                  <a:srgbClr val="FFFFCC"/>
                </a:solidFill>
              </a:rPr>
              <a:t>halidů</a:t>
            </a:r>
            <a:r>
              <a:rPr lang="cs-CZ" altLang="cs-CZ" sz="2400" dirty="0">
                <a:solidFill>
                  <a:srgbClr val="FFFFCC"/>
                </a:solidFill>
              </a:rPr>
              <a:t> stříbra v želatinové matrix, v nichž záření stejně jako viditelné světlo aktivuje některé stříbrné atomy. </a:t>
            </a:r>
          </a:p>
        </p:txBody>
      </p:sp>
      <p:pic>
        <p:nvPicPr>
          <p:cNvPr id="5" name="Obrázek 4" descr="Obsah obrázku vsedě&#10;&#10;Popis byl vytvořen automaticky">
            <a:extLst>
              <a:ext uri="{FF2B5EF4-FFF2-40B4-BE49-F238E27FC236}">
                <a16:creationId xmlns:a16="http://schemas.microsoft.com/office/drawing/2014/main" id="{393C4598-ACCD-49C1-9688-5433340969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97738" y="85154"/>
            <a:ext cx="1014488" cy="980214"/>
          </a:xfrm>
          <a:prstGeom prst="rect">
            <a:avLst/>
          </a:prstGeom>
        </p:spPr>
      </p:pic>
      <p:pic>
        <p:nvPicPr>
          <p:cNvPr id="2" name="Nahraný zvuk">
            <a:hlinkClick r:id="" action="ppaction://media"/>
            <a:extLst>
              <a:ext uri="{FF2B5EF4-FFF2-40B4-BE49-F238E27FC236}">
                <a16:creationId xmlns:a16="http://schemas.microsoft.com/office/drawing/2014/main" id="{F5CE24BC-3F00-4169-B472-B9F05865267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98582" y="196618"/>
            <a:ext cx="406400" cy="406400"/>
          </a:xfrm>
          <a:prstGeom prst="rect">
            <a:avLst/>
          </a:prstGeom>
        </p:spPr>
      </p:pic>
      <p:pic>
        <p:nvPicPr>
          <p:cNvPr id="3" name="Nahraný zvuk">
            <a:hlinkClick r:id="" action="ppaction://media"/>
            <a:extLst>
              <a:ext uri="{FF2B5EF4-FFF2-40B4-BE49-F238E27FC236}">
                <a16:creationId xmlns:a16="http://schemas.microsoft.com/office/drawing/2014/main" id="{CC376CB2-A525-4B89-98F4-E6720E97269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04982" y="524322"/>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0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1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číslo snímku 5">
            <a:extLst>
              <a:ext uri="{FF2B5EF4-FFF2-40B4-BE49-F238E27FC236}">
                <a16:creationId xmlns:a16="http://schemas.microsoft.com/office/drawing/2014/main" id="{91150BEF-60E1-4640-8522-5EE77FD7936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A9E93191-FDE1-4C35-8733-86B1F64BC553}" type="slidenum">
              <a:rPr lang="cs-CZ" altLang="cs-CZ" sz="1400">
                <a:solidFill>
                  <a:schemeClr val="tx1"/>
                </a:solidFill>
              </a:rPr>
              <a:pPr eaLnBrk="1" hangingPunct="1"/>
              <a:t>35</a:t>
            </a:fld>
            <a:endParaRPr lang="cs-CZ" altLang="cs-CZ" sz="1400">
              <a:solidFill>
                <a:schemeClr val="tx1"/>
              </a:solidFill>
            </a:endParaRPr>
          </a:p>
        </p:txBody>
      </p:sp>
      <p:sp>
        <p:nvSpPr>
          <p:cNvPr id="36867" name="Rectangle 2">
            <a:extLst>
              <a:ext uri="{FF2B5EF4-FFF2-40B4-BE49-F238E27FC236}">
                <a16:creationId xmlns:a16="http://schemas.microsoft.com/office/drawing/2014/main" id="{AE47C3BA-440D-41FC-8FE8-89396D89077B}"/>
              </a:ext>
            </a:extLst>
          </p:cNvPr>
          <p:cNvSpPr>
            <a:spLocks noGrp="1" noChangeArrowheads="1"/>
          </p:cNvSpPr>
          <p:nvPr>
            <p:ph type="title"/>
          </p:nvPr>
        </p:nvSpPr>
        <p:spPr>
          <a:xfrm>
            <a:off x="457200" y="274638"/>
            <a:ext cx="8229600" cy="706437"/>
          </a:xfrm>
        </p:spPr>
        <p:txBody>
          <a:bodyPr/>
          <a:lstStyle/>
          <a:p>
            <a:pPr eaLnBrk="1" hangingPunct="1"/>
            <a:r>
              <a:rPr lang="cs-CZ" altLang="cs-CZ" sz="3200">
                <a:solidFill>
                  <a:srgbClr val="CCFFFF"/>
                </a:solidFill>
              </a:rPr>
              <a:t>Dozimetry (čidla absorbované dávky)</a:t>
            </a:r>
          </a:p>
        </p:txBody>
      </p:sp>
      <p:sp>
        <p:nvSpPr>
          <p:cNvPr id="36868" name="Rectangle 3">
            <a:extLst>
              <a:ext uri="{FF2B5EF4-FFF2-40B4-BE49-F238E27FC236}">
                <a16:creationId xmlns:a16="http://schemas.microsoft.com/office/drawing/2014/main" id="{4B6A8CB3-1FDB-4BE2-9616-B61379028172}"/>
              </a:ext>
            </a:extLst>
          </p:cNvPr>
          <p:cNvSpPr>
            <a:spLocks noGrp="1" noChangeArrowheads="1"/>
          </p:cNvSpPr>
          <p:nvPr>
            <p:ph type="body" idx="1"/>
          </p:nvPr>
        </p:nvSpPr>
        <p:spPr>
          <a:xfrm>
            <a:off x="323850" y="1052513"/>
            <a:ext cx="8640763" cy="5616575"/>
          </a:xfrm>
        </p:spPr>
        <p:txBody>
          <a:bodyPr/>
          <a:lstStyle/>
          <a:p>
            <a:pPr marL="3175" indent="11113" eaLnBrk="1" hangingPunct="1">
              <a:lnSpc>
                <a:spcPct val="80000"/>
              </a:lnSpc>
              <a:buFontTx/>
              <a:buNone/>
            </a:pPr>
            <a:r>
              <a:rPr lang="cs-CZ" altLang="cs-CZ" sz="2400" b="1" dirty="0">
                <a:solidFill>
                  <a:srgbClr val="FF0066"/>
                </a:solidFill>
              </a:rPr>
              <a:t>Radiografické filmy</a:t>
            </a:r>
            <a:r>
              <a:rPr lang="cs-CZ" altLang="cs-CZ" sz="2400" dirty="0">
                <a:solidFill>
                  <a:srgbClr val="FFFFCC"/>
                </a:solidFill>
              </a:rPr>
              <a:t> jsou vybaveny emulzemi o tloušťce 10-20 </a:t>
            </a:r>
            <a:r>
              <a:rPr lang="cs-CZ" altLang="cs-CZ" sz="2400" dirty="0">
                <a:solidFill>
                  <a:srgbClr val="FFFFCC"/>
                </a:solidFill>
                <a:latin typeface="Symbol" panose="05050102010706020507" pitchFamily="18" charset="2"/>
              </a:rPr>
              <a:t>m</a:t>
            </a:r>
            <a:r>
              <a:rPr lang="cs-CZ" altLang="cs-CZ" sz="2400" dirty="0">
                <a:solidFill>
                  <a:srgbClr val="FFFFCC"/>
                </a:solidFill>
              </a:rPr>
              <a:t>m na obou stranách filmu. V emulzi však fotony </a:t>
            </a:r>
            <a:r>
              <a:rPr lang="cs-CZ" altLang="cs-CZ" sz="2400" dirty="0" err="1">
                <a:solidFill>
                  <a:srgbClr val="FFFFCC"/>
                </a:solidFill>
              </a:rPr>
              <a:t>rtg</a:t>
            </a:r>
            <a:r>
              <a:rPr lang="cs-CZ" altLang="cs-CZ" sz="2400" dirty="0">
                <a:solidFill>
                  <a:srgbClr val="FFFFCC"/>
                </a:solidFill>
              </a:rPr>
              <a:t> záření předávají jen zlomek energie, takže je vhodné účinnost procesu zvýšit – přidávají se fólie z materiálů o vysokém nukleonovém čísle, v nichž dochází k fotoelektrickému jevu nebo </a:t>
            </a:r>
            <a:r>
              <a:rPr lang="cs-CZ" altLang="cs-CZ" sz="2400" dirty="0" err="1">
                <a:solidFill>
                  <a:srgbClr val="FFFFCC"/>
                </a:solidFill>
              </a:rPr>
              <a:t>Comptonovu</a:t>
            </a:r>
            <a:r>
              <a:rPr lang="cs-CZ" altLang="cs-CZ" sz="2400" dirty="0">
                <a:solidFill>
                  <a:srgbClr val="FFFFCC"/>
                </a:solidFill>
              </a:rPr>
              <a:t> rozptylu. Využívají se též tenká zesilovací luminiscenční stínítka, např. z wolframanu vápenatého. </a:t>
            </a:r>
          </a:p>
          <a:p>
            <a:pPr marL="3175" indent="11113" eaLnBrk="1" hangingPunct="1">
              <a:lnSpc>
                <a:spcPct val="80000"/>
              </a:lnSpc>
              <a:buFontTx/>
              <a:buNone/>
            </a:pPr>
            <a:r>
              <a:rPr lang="cs-CZ" altLang="cs-CZ" sz="2400" b="1" dirty="0">
                <a:solidFill>
                  <a:srgbClr val="FF0066"/>
                </a:solidFill>
              </a:rPr>
              <a:t>Neutronová radiografie</a:t>
            </a:r>
            <a:r>
              <a:rPr lang="cs-CZ" altLang="cs-CZ" sz="2400" dirty="0">
                <a:solidFill>
                  <a:srgbClr val="FFFFCC"/>
                </a:solidFill>
              </a:rPr>
              <a:t> – zesilovací folie s gadoliniem (produkce elektronů)</a:t>
            </a:r>
          </a:p>
          <a:p>
            <a:pPr marL="3175" indent="11113" eaLnBrk="1" hangingPunct="1">
              <a:lnSpc>
                <a:spcPct val="80000"/>
              </a:lnSpc>
              <a:buFontTx/>
              <a:buNone/>
            </a:pPr>
            <a:r>
              <a:rPr lang="cs-CZ" altLang="cs-CZ" sz="2400" b="1" dirty="0">
                <a:solidFill>
                  <a:srgbClr val="FF0066"/>
                </a:solidFill>
              </a:rPr>
              <a:t>Autoradiografie</a:t>
            </a:r>
            <a:r>
              <a:rPr lang="cs-CZ" altLang="cs-CZ" sz="2400" dirty="0">
                <a:solidFill>
                  <a:srgbClr val="FFFFCC"/>
                </a:solidFill>
              </a:rPr>
              <a:t> – radionuklidy biogenních prvků.</a:t>
            </a:r>
          </a:p>
          <a:p>
            <a:pPr marL="3175" indent="11113" eaLnBrk="1" hangingPunct="1">
              <a:lnSpc>
                <a:spcPct val="80000"/>
              </a:lnSpc>
              <a:buFontTx/>
              <a:buNone/>
            </a:pPr>
            <a:r>
              <a:rPr lang="cs-CZ" altLang="cs-CZ" sz="2400" dirty="0">
                <a:solidFill>
                  <a:srgbClr val="FFFFCC"/>
                </a:solidFill>
              </a:rPr>
              <a:t>Fotografickým dozimetrem v užším slova smyslu je </a:t>
            </a:r>
            <a:r>
              <a:rPr lang="cs-CZ" altLang="cs-CZ" sz="2400" b="1" dirty="0">
                <a:solidFill>
                  <a:srgbClr val="FF0066"/>
                </a:solidFill>
              </a:rPr>
              <a:t>osobní filmový dozimetr</a:t>
            </a:r>
            <a:r>
              <a:rPr lang="cs-CZ" altLang="cs-CZ" sz="2400" dirty="0">
                <a:solidFill>
                  <a:srgbClr val="FFFFCC"/>
                </a:solidFill>
              </a:rPr>
              <a:t>, který byl zejména dříve používán na pracovištích se zvýšeným radiačním rizikem. V plastovém obalu tohoto dozimetru se nachází mnoho destiček z různých kovů o různé tloušťce, které umožňují identifikovat různé druhy záření a odhadnout jejich dávky (včetně pomalých neutronů, rychlé neutrony lze v emulzi identifikovat jako jednotlivé stopy).</a:t>
            </a:r>
            <a:endParaRPr lang="cs-CZ" altLang="cs-CZ" sz="2400" dirty="0"/>
          </a:p>
        </p:txBody>
      </p:sp>
      <p:pic>
        <p:nvPicPr>
          <p:cNvPr id="5" name="Obrázek 4" descr="Obsah obrázku vsedě&#10;&#10;Popis byl vytvořen automaticky">
            <a:extLst>
              <a:ext uri="{FF2B5EF4-FFF2-40B4-BE49-F238E27FC236}">
                <a16:creationId xmlns:a16="http://schemas.microsoft.com/office/drawing/2014/main" id="{F1D1467E-A629-4801-A962-17EC912113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3827" y="2996952"/>
            <a:ext cx="1014488" cy="980214"/>
          </a:xfrm>
          <a:prstGeom prst="rect">
            <a:avLst/>
          </a:prstGeom>
        </p:spPr>
      </p:pic>
      <p:pic>
        <p:nvPicPr>
          <p:cNvPr id="2" name="Nahraný zvuk">
            <a:hlinkClick r:id="" action="ppaction://media"/>
            <a:extLst>
              <a:ext uri="{FF2B5EF4-FFF2-40B4-BE49-F238E27FC236}">
                <a16:creationId xmlns:a16="http://schemas.microsoft.com/office/drawing/2014/main" id="{E6FA6BA0-B849-48D8-A40F-BFD230C28F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2049" y="3249134"/>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Zástupný symbol pro číslo snímku 5">
            <a:extLst>
              <a:ext uri="{FF2B5EF4-FFF2-40B4-BE49-F238E27FC236}">
                <a16:creationId xmlns:a16="http://schemas.microsoft.com/office/drawing/2014/main" id="{057D31DA-0C0A-43A5-A8FF-F01E4309E86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276BF11B-56FB-4B27-932E-33BF828863DE}" type="slidenum">
              <a:rPr lang="cs-CZ" altLang="cs-CZ" sz="1400">
                <a:solidFill>
                  <a:schemeClr val="tx1"/>
                </a:solidFill>
              </a:rPr>
              <a:pPr eaLnBrk="1" hangingPunct="1"/>
              <a:t>36</a:t>
            </a:fld>
            <a:endParaRPr lang="cs-CZ" altLang="cs-CZ" sz="1400">
              <a:solidFill>
                <a:schemeClr val="tx1"/>
              </a:solidFill>
            </a:endParaRPr>
          </a:p>
        </p:txBody>
      </p:sp>
      <p:sp>
        <p:nvSpPr>
          <p:cNvPr id="37891" name="Rectangle 2">
            <a:extLst>
              <a:ext uri="{FF2B5EF4-FFF2-40B4-BE49-F238E27FC236}">
                <a16:creationId xmlns:a16="http://schemas.microsoft.com/office/drawing/2014/main" id="{9CD665EF-24CE-44FA-84AA-E33A00DFFC5A}"/>
              </a:ext>
            </a:extLst>
          </p:cNvPr>
          <p:cNvSpPr>
            <a:spLocks noGrp="1" noChangeArrowheads="1"/>
          </p:cNvSpPr>
          <p:nvPr>
            <p:ph type="title"/>
          </p:nvPr>
        </p:nvSpPr>
        <p:spPr>
          <a:xfrm>
            <a:off x="457200" y="274638"/>
            <a:ext cx="8229600" cy="777875"/>
          </a:xfrm>
        </p:spPr>
        <p:txBody>
          <a:bodyPr/>
          <a:lstStyle/>
          <a:p>
            <a:pPr eaLnBrk="1" hangingPunct="1"/>
            <a:r>
              <a:rPr lang="cs-CZ" altLang="cs-CZ" sz="3200">
                <a:solidFill>
                  <a:srgbClr val="CCFFFF"/>
                </a:solidFill>
              </a:rPr>
              <a:t>Dozimetry (čidla absorbované dávky)</a:t>
            </a:r>
          </a:p>
        </p:txBody>
      </p:sp>
      <p:sp>
        <p:nvSpPr>
          <p:cNvPr id="37892" name="Rectangle 3">
            <a:extLst>
              <a:ext uri="{FF2B5EF4-FFF2-40B4-BE49-F238E27FC236}">
                <a16:creationId xmlns:a16="http://schemas.microsoft.com/office/drawing/2014/main" id="{943A2825-637C-44B5-A4CC-56B844FC342C}"/>
              </a:ext>
            </a:extLst>
          </p:cNvPr>
          <p:cNvSpPr>
            <a:spLocks noGrp="1" noChangeArrowheads="1"/>
          </p:cNvSpPr>
          <p:nvPr>
            <p:ph type="body" idx="1"/>
          </p:nvPr>
        </p:nvSpPr>
        <p:spPr>
          <a:xfrm>
            <a:off x="323850" y="1196975"/>
            <a:ext cx="8374063" cy="5327650"/>
          </a:xfrm>
        </p:spPr>
        <p:txBody>
          <a:bodyPr/>
          <a:lstStyle/>
          <a:p>
            <a:pPr marL="457200" indent="-457200" eaLnBrk="1" hangingPunct="1">
              <a:lnSpc>
                <a:spcPct val="90000"/>
              </a:lnSpc>
              <a:buFontTx/>
              <a:buAutoNum type="alphaLcParenR"/>
            </a:pPr>
            <a:r>
              <a:rPr lang="cs-CZ" altLang="cs-CZ" sz="2400">
                <a:solidFill>
                  <a:schemeClr val="bg1"/>
                </a:solidFill>
              </a:rPr>
              <a:t>Založené na </a:t>
            </a:r>
            <a:r>
              <a:rPr lang="cs-CZ" altLang="cs-CZ" sz="2400" b="1">
                <a:solidFill>
                  <a:srgbClr val="FF0066"/>
                </a:solidFill>
              </a:rPr>
              <a:t>termoluminiscenci</a:t>
            </a:r>
            <a:r>
              <a:rPr lang="cs-CZ" altLang="cs-CZ" sz="2400" b="1">
                <a:solidFill>
                  <a:schemeClr val="bg1"/>
                </a:solidFill>
              </a:rPr>
              <a:t> </a:t>
            </a:r>
            <a:r>
              <a:rPr lang="cs-CZ" altLang="cs-CZ" sz="2400">
                <a:solidFill>
                  <a:schemeClr val="bg1"/>
                </a:solidFill>
              </a:rPr>
              <a:t>některých anorganických krystalů, např. </a:t>
            </a:r>
            <a:r>
              <a:rPr lang="cs-CZ" altLang="cs-CZ" sz="2400" b="1">
                <a:solidFill>
                  <a:schemeClr val="bg1"/>
                </a:solidFill>
              </a:rPr>
              <a:t>fluoridu lithného </a:t>
            </a:r>
            <a:r>
              <a:rPr lang="cs-CZ" altLang="cs-CZ" sz="2400">
                <a:solidFill>
                  <a:schemeClr val="bg1"/>
                </a:solidFill>
              </a:rPr>
              <a:t>(</a:t>
            </a:r>
            <a:r>
              <a:rPr lang="cs-CZ" altLang="cs-CZ" sz="2400" b="1">
                <a:solidFill>
                  <a:schemeClr val="bg1"/>
                </a:solidFill>
              </a:rPr>
              <a:t>Mg</a:t>
            </a:r>
            <a:r>
              <a:rPr lang="cs-CZ" altLang="cs-CZ" sz="2400">
                <a:solidFill>
                  <a:schemeClr val="bg1"/>
                </a:solidFill>
              </a:rPr>
              <a:t>, Ti), síranu vápenatého (Mn) nebo fluoridu vápenatého (Mn). V závorkách jsou uvedeny příměsové aktivátory. Ionizující záření uvádí některé elektrony do stabilních excitovaných stavů (elektronových pastí, podobně mohou existovat pasti pro kladné díry), kde mají vyšší energii než ve stavu základním, ale nemohou deexcitovat. </a:t>
            </a:r>
          </a:p>
          <a:p>
            <a:pPr marL="457200" indent="-457200" eaLnBrk="1" hangingPunct="1">
              <a:lnSpc>
                <a:spcPct val="90000"/>
              </a:lnSpc>
              <a:buFontTx/>
              <a:buNone/>
            </a:pPr>
            <a:r>
              <a:rPr lang="cs-CZ" altLang="cs-CZ" sz="2400">
                <a:solidFill>
                  <a:schemeClr val="bg1"/>
                </a:solidFill>
              </a:rPr>
              <a:t>     Po zahřátí látky (dodání energie) se elektrony nejprve dostanou do normálního excitovaného stavu, odkud se pak vracejí do stavu základního, což je doprovázeno vyzářením viditelného světla. Intenzita tohoto světla je úměrná absorbované dávce. </a:t>
            </a:r>
          </a:p>
        </p:txBody>
      </p:sp>
      <p:pic>
        <p:nvPicPr>
          <p:cNvPr id="5" name="Obrázek 4" descr="Obsah obrázku vsedě&#10;&#10;Popis byl vytvořen automaticky">
            <a:extLst>
              <a:ext uri="{FF2B5EF4-FFF2-40B4-BE49-F238E27FC236}">
                <a16:creationId xmlns:a16="http://schemas.microsoft.com/office/drawing/2014/main" id="{BBC70F1C-60B9-4546-9EF7-FCF00431B2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7738" y="85154"/>
            <a:ext cx="1014488" cy="980214"/>
          </a:xfrm>
          <a:prstGeom prst="rect">
            <a:avLst/>
          </a:prstGeom>
        </p:spPr>
      </p:pic>
      <p:pic>
        <p:nvPicPr>
          <p:cNvPr id="2" name="Nahraný zvuk">
            <a:hlinkClick r:id="" action="ppaction://media"/>
            <a:extLst>
              <a:ext uri="{FF2B5EF4-FFF2-40B4-BE49-F238E27FC236}">
                <a16:creationId xmlns:a16="http://schemas.microsoft.com/office/drawing/2014/main" id="{593A340D-03FA-4923-AA68-034603D4F1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1782" y="372061"/>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Zástupný symbol pro číslo snímku 7">
            <a:extLst>
              <a:ext uri="{FF2B5EF4-FFF2-40B4-BE49-F238E27FC236}">
                <a16:creationId xmlns:a16="http://schemas.microsoft.com/office/drawing/2014/main" id="{83F3F370-F77E-4943-B91D-9ED9238176A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48C84D9E-A613-4EFE-BBC3-F90C2581E3FE}" type="slidenum">
              <a:rPr lang="cs-CZ" altLang="cs-CZ" sz="1400">
                <a:solidFill>
                  <a:schemeClr val="tx1"/>
                </a:solidFill>
              </a:rPr>
              <a:pPr eaLnBrk="1" hangingPunct="1"/>
              <a:t>37</a:t>
            </a:fld>
            <a:endParaRPr lang="cs-CZ" altLang="cs-CZ" sz="1400">
              <a:solidFill>
                <a:schemeClr val="tx1"/>
              </a:solidFill>
            </a:endParaRPr>
          </a:p>
        </p:txBody>
      </p:sp>
      <p:pic>
        <p:nvPicPr>
          <p:cNvPr id="38915" name="Picture 5" descr="GDStld_rgb">
            <a:extLst>
              <a:ext uri="{FF2B5EF4-FFF2-40B4-BE49-F238E27FC236}">
                <a16:creationId xmlns:a16="http://schemas.microsoft.com/office/drawing/2014/main" id="{94FAF0E3-8758-483E-94B7-DA8EC7F31C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333375"/>
            <a:ext cx="25717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7" descr="Luxel OSL">
            <a:extLst>
              <a:ext uri="{FF2B5EF4-FFF2-40B4-BE49-F238E27FC236}">
                <a16:creationId xmlns:a16="http://schemas.microsoft.com/office/drawing/2014/main" id="{E9061339-2E8B-4FD3-82A6-346716680421}"/>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311151" y="4293096"/>
            <a:ext cx="4593245" cy="1952129"/>
          </a:xfrm>
          <a:noFill/>
        </p:spPr>
      </p:pic>
      <p:pic>
        <p:nvPicPr>
          <p:cNvPr id="38917" name="Picture 10" descr="TLD ring">
            <a:extLst>
              <a:ext uri="{FF2B5EF4-FFF2-40B4-BE49-F238E27FC236}">
                <a16:creationId xmlns:a16="http://schemas.microsoft.com/office/drawing/2014/main" id="{B9C7063D-6E4E-4F65-AC36-2C6047B7DC58}"/>
              </a:ext>
            </a:extLst>
          </p:cNvPr>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5364163" y="765175"/>
            <a:ext cx="2587625" cy="2185988"/>
          </a:xfrm>
          <a:noFill/>
        </p:spPr>
      </p:pic>
      <p:pic>
        <p:nvPicPr>
          <p:cNvPr id="38918" name="Picture 14" descr="TL-dosimeter">
            <a:extLst>
              <a:ext uri="{FF2B5EF4-FFF2-40B4-BE49-F238E27FC236}">
                <a16:creationId xmlns:a16="http://schemas.microsoft.com/office/drawing/2014/main" id="{54AF4782-F5DB-4461-BBDF-30BDEDB7D7CC}"/>
              </a:ext>
            </a:extLst>
          </p:cNvPr>
          <p:cNvPicPr>
            <a:picLocks noGrp="1" noChangeAspect="1" noChangeArrowheads="1"/>
          </p:cNvPicPr>
          <p:nvPr>
            <p:ph sz="quarter" idx="3"/>
          </p:nvPr>
        </p:nvPicPr>
        <p:blipFill>
          <a:blip r:embed="rId7">
            <a:extLst>
              <a:ext uri="{28A0092B-C50C-407E-A947-70E740481C1C}">
                <a14:useLocalDpi xmlns:a14="http://schemas.microsoft.com/office/drawing/2010/main" val="0"/>
              </a:ext>
            </a:extLst>
          </a:blip>
          <a:srcRect/>
          <a:stretch>
            <a:fillRect/>
          </a:stretch>
        </p:blipFill>
        <p:spPr>
          <a:xfrm>
            <a:off x="5240908" y="3717033"/>
            <a:ext cx="3684170" cy="2284782"/>
          </a:xfrm>
          <a:noFill/>
        </p:spPr>
      </p:pic>
      <p:pic>
        <p:nvPicPr>
          <p:cNvPr id="7" name="Obrázek 6" descr="Obsah obrázku vsedě&#10;&#10;Popis byl vytvořen automaticky">
            <a:extLst>
              <a:ext uri="{FF2B5EF4-FFF2-40B4-BE49-F238E27FC236}">
                <a16:creationId xmlns:a16="http://schemas.microsoft.com/office/drawing/2014/main" id="{3650B760-DEF1-4048-8780-4F04C88B16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181" y="2834025"/>
            <a:ext cx="1014488" cy="980214"/>
          </a:xfrm>
          <a:prstGeom prst="rect">
            <a:avLst/>
          </a:prstGeom>
        </p:spPr>
      </p:pic>
      <p:pic>
        <p:nvPicPr>
          <p:cNvPr id="3" name="Nahraný zvuk">
            <a:hlinkClick r:id="" action="ppaction://media"/>
            <a:extLst>
              <a:ext uri="{FF2B5EF4-FFF2-40B4-BE49-F238E27FC236}">
                <a16:creationId xmlns:a16="http://schemas.microsoft.com/office/drawing/2014/main" id="{10221EB4-04F7-4A92-98ED-32436A856C1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22225" y="3120932"/>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Zástupný symbol pro číslo snímku 5">
            <a:extLst>
              <a:ext uri="{FF2B5EF4-FFF2-40B4-BE49-F238E27FC236}">
                <a16:creationId xmlns:a16="http://schemas.microsoft.com/office/drawing/2014/main" id="{7376D10B-9188-4579-86B8-180339B086E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77BA71FC-7456-46A1-9DF8-96830DCA7C06}" type="slidenum">
              <a:rPr lang="cs-CZ" altLang="cs-CZ" sz="1400">
                <a:solidFill>
                  <a:schemeClr val="tx1"/>
                </a:solidFill>
              </a:rPr>
              <a:pPr eaLnBrk="1" hangingPunct="1"/>
              <a:t>38</a:t>
            </a:fld>
            <a:endParaRPr lang="cs-CZ" altLang="cs-CZ" sz="1400">
              <a:solidFill>
                <a:schemeClr val="tx1"/>
              </a:solidFill>
            </a:endParaRPr>
          </a:p>
        </p:txBody>
      </p:sp>
      <p:sp>
        <p:nvSpPr>
          <p:cNvPr id="39939" name="Rectangle 2">
            <a:extLst>
              <a:ext uri="{FF2B5EF4-FFF2-40B4-BE49-F238E27FC236}">
                <a16:creationId xmlns:a16="http://schemas.microsoft.com/office/drawing/2014/main" id="{5D301188-33B5-4290-8A9A-616E5A123C7D}"/>
              </a:ext>
            </a:extLst>
          </p:cNvPr>
          <p:cNvSpPr>
            <a:spLocks noGrp="1" noChangeArrowheads="1"/>
          </p:cNvSpPr>
          <p:nvPr>
            <p:ph type="title"/>
          </p:nvPr>
        </p:nvSpPr>
        <p:spPr/>
        <p:txBody>
          <a:bodyPr/>
          <a:lstStyle/>
          <a:p>
            <a:pPr eaLnBrk="1" hangingPunct="1"/>
            <a:r>
              <a:rPr lang="cs-CZ" altLang="cs-CZ" sz="3200">
                <a:solidFill>
                  <a:srgbClr val="CCFFFF"/>
                </a:solidFill>
              </a:rPr>
              <a:t>Dozimetry (čidla absorbované dávky)</a:t>
            </a:r>
          </a:p>
        </p:txBody>
      </p:sp>
      <p:sp>
        <p:nvSpPr>
          <p:cNvPr id="39940" name="Rectangle 3">
            <a:extLst>
              <a:ext uri="{FF2B5EF4-FFF2-40B4-BE49-F238E27FC236}">
                <a16:creationId xmlns:a16="http://schemas.microsoft.com/office/drawing/2014/main" id="{3EA55119-2C6C-450E-A452-51B2B9D82672}"/>
              </a:ext>
            </a:extLst>
          </p:cNvPr>
          <p:cNvSpPr>
            <a:spLocks noGrp="1" noChangeArrowheads="1"/>
          </p:cNvSpPr>
          <p:nvPr>
            <p:ph type="body" idx="1"/>
          </p:nvPr>
        </p:nvSpPr>
        <p:spPr/>
        <p:txBody>
          <a:bodyPr/>
          <a:lstStyle/>
          <a:p>
            <a:pPr eaLnBrk="1" hangingPunct="1">
              <a:lnSpc>
                <a:spcPct val="80000"/>
              </a:lnSpc>
              <a:buFontTx/>
              <a:buNone/>
            </a:pPr>
            <a:r>
              <a:rPr lang="cs-CZ" altLang="cs-CZ" sz="2400">
                <a:solidFill>
                  <a:schemeClr val="bg1"/>
                </a:solidFill>
              </a:rPr>
              <a:t>Většina medicínských osobních dozimetrů je dnes tohoto typu. Jejich výhodou je chemické složení blízké živé tkáni. Mohou být vyráběny i jako prsteny pro měření absorbované dávky v prstech, například při intervenčních radiologických výkonech. Jsou kladeny i na kůži pacientů pro měření vstupních dávek.</a:t>
            </a:r>
          </a:p>
          <a:p>
            <a:pPr eaLnBrk="1" hangingPunct="1">
              <a:lnSpc>
                <a:spcPct val="80000"/>
              </a:lnSpc>
            </a:pPr>
            <a:r>
              <a:rPr lang="cs-CZ" altLang="cs-CZ" sz="2400">
                <a:solidFill>
                  <a:schemeClr val="bg1"/>
                </a:solidFill>
              </a:rPr>
              <a:t>Luminiscence může být stimulována i silným (laserovým) světlem, což vedlo ke konstrukci tzv. </a:t>
            </a:r>
            <a:r>
              <a:rPr lang="cs-CZ" altLang="cs-CZ" sz="2400">
                <a:solidFill>
                  <a:srgbClr val="FF0066"/>
                </a:solidFill>
              </a:rPr>
              <a:t>obrazových destiček (paměťových stínítek atp.)</a:t>
            </a:r>
            <a:r>
              <a:rPr lang="cs-CZ" altLang="cs-CZ" sz="2400">
                <a:solidFill>
                  <a:schemeClr val="bg1"/>
                </a:solidFill>
              </a:rPr>
              <a:t> Luminiscenční látkou je nejčastěji BaFBr:Eu</a:t>
            </a:r>
            <a:r>
              <a:rPr lang="cs-CZ" altLang="cs-CZ" sz="2400" baseline="30000">
                <a:solidFill>
                  <a:schemeClr val="bg1"/>
                </a:solidFill>
              </a:rPr>
              <a:t>2+</a:t>
            </a:r>
            <a:r>
              <a:rPr lang="cs-CZ" altLang="cs-CZ" sz="2400">
                <a:solidFill>
                  <a:schemeClr val="bg1"/>
                </a:solidFill>
              </a:rPr>
              <a:t>. Tyto obrazové senzory jsou velmi účinné pro měkké rtg záření. Saturační křivka má větší rozpětí než saturační křivka radiografického filmu. Obrazové destičky se využívají u některých typů zubních rentgenů.</a:t>
            </a:r>
            <a:endParaRPr lang="cs-CZ" altLang="cs-CZ" sz="2400"/>
          </a:p>
        </p:txBody>
      </p:sp>
      <p:pic>
        <p:nvPicPr>
          <p:cNvPr id="5" name="Obrázek 4" descr="Obsah obrázku vsedě&#10;&#10;Popis byl vytvořen automaticky">
            <a:extLst>
              <a:ext uri="{FF2B5EF4-FFF2-40B4-BE49-F238E27FC236}">
                <a16:creationId xmlns:a16="http://schemas.microsoft.com/office/drawing/2014/main" id="{4575A11D-9230-4ACB-BD77-A52424A9E0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7738" y="85154"/>
            <a:ext cx="1014488" cy="980214"/>
          </a:xfrm>
          <a:prstGeom prst="rect">
            <a:avLst/>
          </a:prstGeom>
        </p:spPr>
      </p:pic>
      <p:pic>
        <p:nvPicPr>
          <p:cNvPr id="2" name="Nahraný zvuk">
            <a:hlinkClick r:id="" action="ppaction://media"/>
            <a:extLst>
              <a:ext uri="{FF2B5EF4-FFF2-40B4-BE49-F238E27FC236}">
                <a16:creationId xmlns:a16="http://schemas.microsoft.com/office/drawing/2014/main" id="{92C86663-FB89-4B76-855C-151C46176B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1782" y="372061"/>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ástupný symbol pro číslo snímku 5">
            <a:extLst>
              <a:ext uri="{FF2B5EF4-FFF2-40B4-BE49-F238E27FC236}">
                <a16:creationId xmlns:a16="http://schemas.microsoft.com/office/drawing/2014/main" id="{F966A4D3-5BBE-4130-9D04-FEE98B00594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2FB8ED11-5185-4A3A-9C9D-785A73B60DAB}" type="slidenum">
              <a:rPr lang="cs-CZ" altLang="cs-CZ" sz="1400">
                <a:solidFill>
                  <a:schemeClr val="tx1"/>
                </a:solidFill>
              </a:rPr>
              <a:pPr eaLnBrk="1" hangingPunct="1"/>
              <a:t>39</a:t>
            </a:fld>
            <a:endParaRPr lang="cs-CZ" altLang="cs-CZ" sz="1400">
              <a:solidFill>
                <a:schemeClr val="tx1"/>
              </a:solidFill>
            </a:endParaRPr>
          </a:p>
        </p:txBody>
      </p:sp>
      <p:sp>
        <p:nvSpPr>
          <p:cNvPr id="40963" name="Rectangle 2">
            <a:extLst>
              <a:ext uri="{FF2B5EF4-FFF2-40B4-BE49-F238E27FC236}">
                <a16:creationId xmlns:a16="http://schemas.microsoft.com/office/drawing/2014/main" id="{EDF5750B-8D27-43F7-943B-5BC7AFC1566F}"/>
              </a:ext>
            </a:extLst>
          </p:cNvPr>
          <p:cNvSpPr>
            <a:spLocks noGrp="1" noChangeArrowheads="1"/>
          </p:cNvSpPr>
          <p:nvPr>
            <p:ph type="title"/>
          </p:nvPr>
        </p:nvSpPr>
        <p:spPr>
          <a:xfrm>
            <a:off x="457200" y="274638"/>
            <a:ext cx="8229600" cy="1282700"/>
          </a:xfrm>
        </p:spPr>
        <p:txBody>
          <a:bodyPr/>
          <a:lstStyle/>
          <a:p>
            <a:pPr eaLnBrk="1" hangingPunct="1"/>
            <a:r>
              <a:rPr lang="cs-CZ" altLang="cs-CZ" sz="3200">
                <a:solidFill>
                  <a:srgbClr val="CCFFFF"/>
                </a:solidFill>
              </a:rPr>
              <a:t>Dozimetry (čidla absorbované dávky) založené na polovodičových diodách</a:t>
            </a:r>
          </a:p>
        </p:txBody>
      </p:sp>
      <p:sp>
        <p:nvSpPr>
          <p:cNvPr id="40964" name="Rectangle 3">
            <a:extLst>
              <a:ext uri="{FF2B5EF4-FFF2-40B4-BE49-F238E27FC236}">
                <a16:creationId xmlns:a16="http://schemas.microsoft.com/office/drawing/2014/main" id="{9EF49DEB-6D23-4A98-A360-2C363E4E2799}"/>
              </a:ext>
            </a:extLst>
          </p:cNvPr>
          <p:cNvSpPr>
            <a:spLocks noGrp="1" noChangeArrowheads="1"/>
          </p:cNvSpPr>
          <p:nvPr>
            <p:ph type="body" idx="1"/>
          </p:nvPr>
        </p:nvSpPr>
        <p:spPr>
          <a:xfrm>
            <a:off x="395288" y="1916113"/>
            <a:ext cx="8353425" cy="4681537"/>
          </a:xfrm>
          <a:noFill/>
        </p:spPr>
        <p:txBody>
          <a:bodyPr/>
          <a:lstStyle/>
          <a:p>
            <a:pPr eaLnBrk="1" hangingPunct="1">
              <a:lnSpc>
                <a:spcPct val="80000"/>
              </a:lnSpc>
              <a:buFontTx/>
              <a:buNone/>
            </a:pPr>
            <a:r>
              <a:rPr lang="cs-CZ" altLang="cs-CZ" sz="2400" dirty="0">
                <a:solidFill>
                  <a:schemeClr val="bg1"/>
                </a:solidFill>
              </a:rPr>
              <a:t>b) </a:t>
            </a:r>
            <a:r>
              <a:rPr lang="cs-CZ" altLang="cs-CZ" sz="2400" dirty="0">
                <a:solidFill>
                  <a:srgbClr val="FF0066"/>
                </a:solidFill>
              </a:rPr>
              <a:t>Založené na </a:t>
            </a:r>
            <a:r>
              <a:rPr lang="cs-CZ" altLang="cs-CZ" sz="2400" b="1" dirty="0">
                <a:solidFill>
                  <a:srgbClr val="FF0066"/>
                </a:solidFill>
              </a:rPr>
              <a:t>polovodičích (polovodičových diodách)</a:t>
            </a:r>
            <a:r>
              <a:rPr lang="cs-CZ" altLang="cs-CZ" sz="2400" dirty="0">
                <a:solidFill>
                  <a:srgbClr val="FF0066"/>
                </a:solidFill>
              </a:rPr>
              <a:t>:</a:t>
            </a:r>
            <a:r>
              <a:rPr lang="cs-CZ" altLang="cs-CZ" sz="2400" dirty="0">
                <a:solidFill>
                  <a:schemeClr val="bg1"/>
                </a:solidFill>
              </a:rPr>
              <a:t> Ionizující záření způsobuje tvorbu párů elektron – díra, navyšuje tím počet  elektronů ve vodivostním pásu u polovodičů (vnitřní fotoefekt) a zvyšuje takto jejich elektrickou vodivost. Na vytvoření zmiňovaného páru je třeba asi 3 eV energie, což je cca desetkrát méně než energie potřebná na tvorbu iontového páru v plynu. Detekce záření se ovšem děje na základě ovlivňování závěrného směru p-n přechodu. Záření značně zvyšuje tzv. závěrný proud.</a:t>
            </a:r>
          </a:p>
          <a:p>
            <a:pPr eaLnBrk="1" hangingPunct="1">
              <a:lnSpc>
                <a:spcPct val="80000"/>
              </a:lnSpc>
              <a:buFontTx/>
              <a:buNone/>
            </a:pPr>
            <a:r>
              <a:rPr lang="cs-CZ" altLang="cs-CZ" sz="2400" dirty="0">
                <a:solidFill>
                  <a:schemeClr val="bg1"/>
                </a:solidFill>
              </a:rPr>
              <a:t>S polovodičovými dozimetry se příležitostně setkáváme jako s miniaturizovanými sondami, které se zavádějí do tělesných dutin. Měří přímo dávku absorbovanou pacientem.</a:t>
            </a:r>
          </a:p>
        </p:txBody>
      </p:sp>
      <p:pic>
        <p:nvPicPr>
          <p:cNvPr id="5" name="Obrázek 4" descr="Obsah obrázku vsedě&#10;&#10;Popis byl vytvořen automaticky">
            <a:extLst>
              <a:ext uri="{FF2B5EF4-FFF2-40B4-BE49-F238E27FC236}">
                <a16:creationId xmlns:a16="http://schemas.microsoft.com/office/drawing/2014/main" id="{0238A927-26FB-45B9-98CD-3C6EDEE53D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7738" y="85154"/>
            <a:ext cx="1014488" cy="980214"/>
          </a:xfrm>
          <a:prstGeom prst="rect">
            <a:avLst/>
          </a:prstGeom>
        </p:spPr>
      </p:pic>
      <p:pic>
        <p:nvPicPr>
          <p:cNvPr id="2" name="Nahraný zvuk">
            <a:hlinkClick r:id="" action="ppaction://media"/>
            <a:extLst>
              <a:ext uri="{FF2B5EF4-FFF2-40B4-BE49-F238E27FC236}">
                <a16:creationId xmlns:a16="http://schemas.microsoft.com/office/drawing/2014/main" id="{424D26D6-7755-47BC-B4B7-E2BC3DD725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42313" y="372061"/>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Zástupný symbol pro číslo snímku 6">
            <a:extLst>
              <a:ext uri="{FF2B5EF4-FFF2-40B4-BE49-F238E27FC236}">
                <a16:creationId xmlns:a16="http://schemas.microsoft.com/office/drawing/2014/main" id="{F4C3EF6C-B8C1-4A6E-BB25-7D62AAEF5D4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E1B61A69-1ECF-462A-B0EB-64DE07BBF5B8}" type="slidenum">
              <a:rPr lang="cs-CZ" altLang="cs-CZ" sz="1400">
                <a:solidFill>
                  <a:schemeClr val="tx1"/>
                </a:solidFill>
              </a:rPr>
              <a:pPr eaLnBrk="1" hangingPunct="1"/>
              <a:t>4</a:t>
            </a:fld>
            <a:endParaRPr lang="cs-CZ" altLang="cs-CZ" sz="1400">
              <a:solidFill>
                <a:schemeClr val="tx1"/>
              </a:solidFill>
            </a:endParaRPr>
          </a:p>
        </p:txBody>
      </p:sp>
      <p:sp>
        <p:nvSpPr>
          <p:cNvPr id="13315" name="Rectangle 2">
            <a:extLst>
              <a:ext uri="{FF2B5EF4-FFF2-40B4-BE49-F238E27FC236}">
                <a16:creationId xmlns:a16="http://schemas.microsoft.com/office/drawing/2014/main" id="{0978D975-E722-4E22-A7F8-FCF6EC8F9471}"/>
              </a:ext>
            </a:extLst>
          </p:cNvPr>
          <p:cNvSpPr>
            <a:spLocks noGrp="1" noChangeArrowheads="1"/>
          </p:cNvSpPr>
          <p:nvPr>
            <p:ph type="body" sz="half" idx="1"/>
          </p:nvPr>
        </p:nvSpPr>
        <p:spPr>
          <a:xfrm>
            <a:off x="457200" y="1196975"/>
            <a:ext cx="8147050" cy="5184775"/>
          </a:xfrm>
          <a:solidFill>
            <a:schemeClr val="bg1">
              <a:alpha val="0"/>
            </a:schemeClr>
          </a:solidFill>
        </p:spPr>
        <p:txBody>
          <a:bodyPr/>
          <a:lstStyle/>
          <a:p>
            <a:pPr marL="0" indent="0" eaLnBrk="1" hangingPunct="1">
              <a:buFontTx/>
              <a:buNone/>
            </a:pPr>
            <a:r>
              <a:rPr lang="cs-CZ" altLang="cs-CZ" sz="2400">
                <a:solidFill>
                  <a:schemeClr val="bg1"/>
                </a:solidFill>
              </a:rPr>
              <a:t>Posledně uvedená rovnice se řeší integrací</a:t>
            </a:r>
            <a:r>
              <a:rPr lang="en-GB" altLang="cs-CZ" sz="2400">
                <a:solidFill>
                  <a:schemeClr val="bg1"/>
                </a:solidFill>
              </a:rPr>
              <a:t>:</a:t>
            </a:r>
            <a:endParaRPr lang="en-GB" altLang="cs-CZ" sz="2400" i="1">
              <a:solidFill>
                <a:schemeClr val="bg1"/>
              </a:solidFill>
            </a:endParaRPr>
          </a:p>
          <a:p>
            <a:pPr marL="0" indent="0" algn="ctr" eaLnBrk="1" hangingPunct="1">
              <a:buFontTx/>
              <a:buNone/>
            </a:pPr>
            <a:r>
              <a:rPr lang="en-GB" altLang="cs-CZ" i="1">
                <a:solidFill>
                  <a:schemeClr val="bg1"/>
                </a:solidFill>
              </a:rPr>
              <a:t>N</a:t>
            </a:r>
            <a:r>
              <a:rPr lang="en-GB" altLang="cs-CZ" i="1" baseline="-25000">
                <a:solidFill>
                  <a:schemeClr val="bg1"/>
                </a:solidFill>
              </a:rPr>
              <a:t>t</a:t>
            </a:r>
            <a:r>
              <a:rPr lang="en-GB" altLang="cs-CZ" i="1">
                <a:solidFill>
                  <a:schemeClr val="bg1"/>
                </a:solidFill>
              </a:rPr>
              <a:t> = N</a:t>
            </a:r>
            <a:r>
              <a:rPr lang="en-GB" altLang="cs-CZ" i="1" baseline="-25000">
                <a:solidFill>
                  <a:schemeClr val="bg1"/>
                </a:solidFill>
              </a:rPr>
              <a:t>0</a:t>
            </a:r>
            <a:r>
              <a:rPr lang="en-GB" altLang="cs-CZ">
                <a:solidFill>
                  <a:schemeClr val="bg1"/>
                </a:solidFill>
              </a:rPr>
              <a:t>.e</a:t>
            </a:r>
            <a:r>
              <a:rPr lang="en-GB" altLang="cs-CZ" baseline="30000">
                <a:solidFill>
                  <a:schemeClr val="bg1"/>
                </a:solidFill>
              </a:rPr>
              <a:t>-</a:t>
            </a:r>
            <a:r>
              <a:rPr lang="en-GB" altLang="cs-CZ" baseline="30000">
                <a:solidFill>
                  <a:schemeClr val="bg1"/>
                </a:solidFill>
                <a:latin typeface="Symbol" panose="05050102010706020507" pitchFamily="18" charset="2"/>
              </a:rPr>
              <a:t>l</a:t>
            </a:r>
            <a:r>
              <a:rPr lang="en-GB" altLang="cs-CZ" baseline="30000">
                <a:solidFill>
                  <a:schemeClr val="bg1"/>
                </a:solidFill>
              </a:rPr>
              <a:t>.</a:t>
            </a:r>
            <a:r>
              <a:rPr lang="en-GB" altLang="cs-CZ" i="1" baseline="30000">
                <a:solidFill>
                  <a:schemeClr val="bg1"/>
                </a:solidFill>
              </a:rPr>
              <a:t>t</a:t>
            </a:r>
          </a:p>
          <a:p>
            <a:pPr marL="0" indent="0" algn="ctr" eaLnBrk="1" hangingPunct="1">
              <a:buFontTx/>
              <a:buNone/>
            </a:pPr>
            <a:endParaRPr lang="en-GB" altLang="cs-CZ" i="1" baseline="30000">
              <a:solidFill>
                <a:schemeClr val="bg1"/>
              </a:solidFill>
            </a:endParaRPr>
          </a:p>
          <a:p>
            <a:pPr marL="0" indent="0" eaLnBrk="1" hangingPunct="1">
              <a:buFontTx/>
              <a:buNone/>
            </a:pPr>
            <a:r>
              <a:rPr lang="cs-CZ" altLang="cs-CZ">
                <a:solidFill>
                  <a:schemeClr val="bg1"/>
                </a:solidFill>
              </a:rPr>
              <a:t>Užitečnější rovnicí</a:t>
            </a:r>
            <a:r>
              <a:rPr lang="en-GB" altLang="cs-CZ">
                <a:solidFill>
                  <a:schemeClr val="bg1"/>
                </a:solidFill>
              </a:rPr>
              <a:t> (</a:t>
            </a:r>
            <a:r>
              <a:rPr lang="cs-CZ" altLang="cs-CZ">
                <a:solidFill>
                  <a:schemeClr val="bg1"/>
                </a:solidFill>
              </a:rPr>
              <a:t>zkuste si odvodit za pomoci definice aktivity</a:t>
            </a:r>
            <a:r>
              <a:rPr lang="en-GB" altLang="cs-CZ">
                <a:solidFill>
                  <a:schemeClr val="bg1"/>
                </a:solidFill>
              </a:rPr>
              <a:t>) </a:t>
            </a:r>
            <a:r>
              <a:rPr lang="cs-CZ" altLang="cs-CZ">
                <a:solidFill>
                  <a:schemeClr val="bg1"/>
                </a:solidFill>
              </a:rPr>
              <a:t>v oblasti nukleární medicíny a radioterapie je</a:t>
            </a:r>
            <a:r>
              <a:rPr lang="en-GB" altLang="cs-CZ">
                <a:solidFill>
                  <a:schemeClr val="bg1"/>
                </a:solidFill>
              </a:rPr>
              <a:t>:</a:t>
            </a:r>
          </a:p>
          <a:p>
            <a:pPr marL="0" indent="0" eaLnBrk="1" hangingPunct="1">
              <a:buFontTx/>
              <a:buNone/>
            </a:pPr>
            <a:endParaRPr lang="en-GB" altLang="cs-CZ" i="1">
              <a:solidFill>
                <a:schemeClr val="bg1"/>
              </a:solidFill>
            </a:endParaRPr>
          </a:p>
          <a:p>
            <a:pPr marL="0" indent="0" eaLnBrk="1" hangingPunct="1">
              <a:buFontTx/>
              <a:buNone/>
            </a:pPr>
            <a:r>
              <a:rPr lang="en-GB" altLang="cs-CZ" i="1">
                <a:solidFill>
                  <a:schemeClr val="bg1"/>
                </a:solidFill>
              </a:rPr>
              <a:t>A</a:t>
            </a:r>
            <a:r>
              <a:rPr lang="en-GB" altLang="cs-CZ" i="1" baseline="-25000">
                <a:solidFill>
                  <a:schemeClr val="bg1"/>
                </a:solidFill>
              </a:rPr>
              <a:t>t</a:t>
            </a:r>
            <a:r>
              <a:rPr lang="en-GB" altLang="cs-CZ" i="1">
                <a:solidFill>
                  <a:schemeClr val="bg1"/>
                </a:solidFill>
              </a:rPr>
              <a:t> = A</a:t>
            </a:r>
            <a:r>
              <a:rPr lang="en-GB" altLang="cs-CZ" i="1" baseline="-25000">
                <a:solidFill>
                  <a:schemeClr val="bg1"/>
                </a:solidFill>
              </a:rPr>
              <a:t>0</a:t>
            </a:r>
            <a:r>
              <a:rPr lang="en-GB" altLang="cs-CZ">
                <a:solidFill>
                  <a:schemeClr val="bg1"/>
                </a:solidFill>
              </a:rPr>
              <a:t>.e</a:t>
            </a:r>
            <a:r>
              <a:rPr lang="en-GB" altLang="cs-CZ" baseline="30000">
                <a:solidFill>
                  <a:schemeClr val="bg1"/>
                </a:solidFill>
              </a:rPr>
              <a:t>-</a:t>
            </a:r>
            <a:r>
              <a:rPr lang="en-GB" altLang="cs-CZ" baseline="30000">
                <a:solidFill>
                  <a:schemeClr val="bg1"/>
                </a:solidFill>
                <a:latin typeface="Symbol" panose="05050102010706020507" pitchFamily="18" charset="2"/>
              </a:rPr>
              <a:t>l</a:t>
            </a:r>
            <a:r>
              <a:rPr lang="en-GB" altLang="cs-CZ" baseline="30000">
                <a:solidFill>
                  <a:schemeClr val="bg1"/>
                </a:solidFill>
              </a:rPr>
              <a:t>.</a:t>
            </a:r>
            <a:r>
              <a:rPr lang="en-GB" altLang="cs-CZ" i="1" baseline="30000">
                <a:solidFill>
                  <a:schemeClr val="bg1"/>
                </a:solidFill>
              </a:rPr>
              <a:t>t </a:t>
            </a:r>
            <a:r>
              <a:rPr lang="cs-CZ" altLang="cs-CZ">
                <a:solidFill>
                  <a:schemeClr val="bg1"/>
                </a:solidFill>
              </a:rPr>
              <a:t>,</a:t>
            </a:r>
            <a:r>
              <a:rPr lang="en-GB" altLang="cs-CZ">
                <a:solidFill>
                  <a:schemeClr val="bg1"/>
                </a:solidFill>
              </a:rPr>
              <a:t>                    </a:t>
            </a:r>
            <a:r>
              <a:rPr lang="cs-CZ" altLang="cs-CZ">
                <a:solidFill>
                  <a:schemeClr val="bg1"/>
                </a:solidFill>
              </a:rPr>
              <a:t>kde</a:t>
            </a:r>
            <a:r>
              <a:rPr lang="en-GB" altLang="cs-CZ" baseline="30000">
                <a:solidFill>
                  <a:schemeClr val="bg1"/>
                </a:solidFill>
              </a:rPr>
              <a:t> </a:t>
            </a:r>
            <a:r>
              <a:rPr lang="en-GB" altLang="cs-CZ">
                <a:solidFill>
                  <a:schemeClr val="bg1"/>
                </a:solidFill>
              </a:rPr>
              <a:t>A </a:t>
            </a:r>
            <a:r>
              <a:rPr lang="cs-CZ" altLang="cs-CZ">
                <a:solidFill>
                  <a:schemeClr val="bg1"/>
                </a:solidFill>
              </a:rPr>
              <a:t>je aktivita</a:t>
            </a:r>
            <a:endParaRPr lang="en-GB" altLang="cs-CZ">
              <a:solidFill>
                <a:schemeClr val="bg1"/>
              </a:solidFill>
            </a:endParaRPr>
          </a:p>
        </p:txBody>
      </p:sp>
      <p:sp>
        <p:nvSpPr>
          <p:cNvPr id="13316" name="Rectangle 3">
            <a:extLst>
              <a:ext uri="{FF2B5EF4-FFF2-40B4-BE49-F238E27FC236}">
                <a16:creationId xmlns:a16="http://schemas.microsoft.com/office/drawing/2014/main" id="{A68F617A-15A3-4B78-9EF7-3034368DE0AF}"/>
              </a:ext>
            </a:extLst>
          </p:cNvPr>
          <p:cNvSpPr>
            <a:spLocks noChangeArrowheads="1"/>
          </p:cNvSpPr>
          <p:nvPr/>
        </p:nvSpPr>
        <p:spPr bwMode="auto">
          <a:xfrm>
            <a:off x="1331913" y="260350"/>
            <a:ext cx="61563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tabLst>
                <a:tab pos="2593975" algn="l"/>
              </a:tabLst>
              <a:defRPr sz="2000">
                <a:solidFill>
                  <a:srgbClr val="FFFFCC"/>
                </a:solidFill>
                <a:latin typeface="Arial" panose="020B0604020202020204" pitchFamily="34" charset="0"/>
              </a:defRPr>
            </a:lvl1pPr>
            <a:lvl2pPr marL="742950" indent="-285750" eaLnBrk="0" hangingPunct="0">
              <a:tabLst>
                <a:tab pos="2593975" algn="l"/>
              </a:tabLst>
              <a:defRPr sz="2000">
                <a:solidFill>
                  <a:srgbClr val="FFFFCC"/>
                </a:solidFill>
                <a:latin typeface="Arial" panose="020B0604020202020204" pitchFamily="34" charset="0"/>
              </a:defRPr>
            </a:lvl2pPr>
            <a:lvl3pPr marL="1143000" indent="-228600" eaLnBrk="0" hangingPunct="0">
              <a:tabLst>
                <a:tab pos="2593975" algn="l"/>
              </a:tabLst>
              <a:defRPr sz="2000">
                <a:solidFill>
                  <a:srgbClr val="FFFFCC"/>
                </a:solidFill>
                <a:latin typeface="Arial" panose="020B0604020202020204" pitchFamily="34" charset="0"/>
              </a:defRPr>
            </a:lvl3pPr>
            <a:lvl4pPr marL="1600200" indent="-228600" eaLnBrk="0" hangingPunct="0">
              <a:tabLst>
                <a:tab pos="2593975" algn="l"/>
              </a:tabLst>
              <a:defRPr sz="2000">
                <a:solidFill>
                  <a:srgbClr val="FFFFCC"/>
                </a:solidFill>
                <a:latin typeface="Arial" panose="020B0604020202020204" pitchFamily="34" charset="0"/>
              </a:defRPr>
            </a:lvl4pPr>
            <a:lvl5pPr marL="2057400" indent="-228600" eaLnBrk="0" hangingPunct="0">
              <a:tabLst>
                <a:tab pos="2593975" algn="l"/>
              </a:tabLst>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tabLst>
                <a:tab pos="2593975" algn="l"/>
              </a:tabLst>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tabLst>
                <a:tab pos="2593975" algn="l"/>
              </a:tabLst>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tabLst>
                <a:tab pos="2593975" algn="l"/>
              </a:tabLst>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tabLst>
                <a:tab pos="2593975" algn="l"/>
              </a:tabLst>
              <a:defRPr sz="2000">
                <a:solidFill>
                  <a:srgbClr val="FFFFCC"/>
                </a:solidFill>
                <a:latin typeface="Arial" panose="020B0604020202020204" pitchFamily="34" charset="0"/>
              </a:defRPr>
            </a:lvl9pPr>
          </a:lstStyle>
          <a:p>
            <a:pPr eaLnBrk="1" hangingPunct="1">
              <a:spcBef>
                <a:spcPct val="20000"/>
              </a:spcBef>
              <a:buFontTx/>
              <a:buNone/>
            </a:pPr>
            <a:r>
              <a:rPr lang="cs-CZ" altLang="cs-CZ" sz="3600" b="1">
                <a:solidFill>
                  <a:srgbClr val="CCFFFF"/>
                </a:solidFill>
              </a:rPr>
              <a:t>Radioaktivní přeměna</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Zástupný symbol pro číslo snímku 5">
            <a:extLst>
              <a:ext uri="{FF2B5EF4-FFF2-40B4-BE49-F238E27FC236}">
                <a16:creationId xmlns:a16="http://schemas.microsoft.com/office/drawing/2014/main" id="{31720293-EE49-4FE7-8F46-9969BD446C0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771BB961-5E94-4D65-8B77-84109D727078}" type="slidenum">
              <a:rPr lang="cs-CZ" altLang="cs-CZ" sz="1400">
                <a:solidFill>
                  <a:schemeClr val="tx1"/>
                </a:solidFill>
              </a:rPr>
              <a:pPr eaLnBrk="1" hangingPunct="1"/>
              <a:t>40</a:t>
            </a:fld>
            <a:endParaRPr lang="cs-CZ" altLang="cs-CZ" sz="1400">
              <a:solidFill>
                <a:schemeClr val="tx1"/>
              </a:solidFill>
            </a:endParaRPr>
          </a:p>
        </p:txBody>
      </p:sp>
      <p:sp>
        <p:nvSpPr>
          <p:cNvPr id="41987" name="Rectangle 2">
            <a:extLst>
              <a:ext uri="{FF2B5EF4-FFF2-40B4-BE49-F238E27FC236}">
                <a16:creationId xmlns:a16="http://schemas.microsoft.com/office/drawing/2014/main" id="{ECB20BB1-95E9-47FA-A487-0E1486205CDA}"/>
              </a:ext>
            </a:extLst>
          </p:cNvPr>
          <p:cNvSpPr>
            <a:spLocks noGrp="1" noChangeArrowheads="1"/>
          </p:cNvSpPr>
          <p:nvPr>
            <p:ph type="title"/>
          </p:nvPr>
        </p:nvSpPr>
        <p:spPr>
          <a:xfrm>
            <a:off x="457200" y="274638"/>
            <a:ext cx="8229600" cy="1354137"/>
          </a:xfrm>
        </p:spPr>
        <p:txBody>
          <a:bodyPr/>
          <a:lstStyle/>
          <a:p>
            <a:pPr eaLnBrk="1" hangingPunct="1"/>
            <a:r>
              <a:rPr lang="cs-CZ" altLang="cs-CZ" sz="3200">
                <a:solidFill>
                  <a:srgbClr val="CCFFFF"/>
                </a:solidFill>
              </a:rPr>
              <a:t>Dozimetry (čidla absorbované dávky)</a:t>
            </a:r>
            <a:br>
              <a:rPr lang="cs-CZ" altLang="cs-CZ" sz="3200">
                <a:solidFill>
                  <a:srgbClr val="CCFFFF"/>
                </a:solidFill>
              </a:rPr>
            </a:br>
            <a:r>
              <a:rPr lang="cs-CZ" altLang="cs-CZ" sz="3200">
                <a:solidFill>
                  <a:srgbClr val="CCFFFF"/>
                </a:solidFill>
              </a:rPr>
              <a:t> založené na polovodičových diodách</a:t>
            </a:r>
          </a:p>
        </p:txBody>
      </p:sp>
      <p:sp>
        <p:nvSpPr>
          <p:cNvPr id="41988" name="Rectangle 3">
            <a:extLst>
              <a:ext uri="{FF2B5EF4-FFF2-40B4-BE49-F238E27FC236}">
                <a16:creationId xmlns:a16="http://schemas.microsoft.com/office/drawing/2014/main" id="{D24BD469-6621-4982-A0FA-940179FE8A5E}"/>
              </a:ext>
            </a:extLst>
          </p:cNvPr>
          <p:cNvSpPr>
            <a:spLocks noGrp="1" noChangeArrowheads="1"/>
          </p:cNvSpPr>
          <p:nvPr>
            <p:ph type="body" idx="1"/>
          </p:nvPr>
        </p:nvSpPr>
        <p:spPr>
          <a:xfrm>
            <a:off x="457200" y="1989138"/>
            <a:ext cx="8229600" cy="4137025"/>
          </a:xfrm>
        </p:spPr>
        <p:txBody>
          <a:bodyPr/>
          <a:lstStyle/>
          <a:p>
            <a:pPr eaLnBrk="1" hangingPunct="1">
              <a:lnSpc>
                <a:spcPct val="90000"/>
              </a:lnSpc>
              <a:buFontTx/>
              <a:buNone/>
            </a:pPr>
            <a:r>
              <a:rPr lang="cs-CZ" altLang="cs-CZ" sz="2400">
                <a:solidFill>
                  <a:schemeClr val="bg1"/>
                </a:solidFill>
              </a:rPr>
              <a:t>Polovodičové diody jsou konstruovány na bázi křemíku, germania i jiných materiálů. Křemíkové detektory umožňují provádět spektrální analýzu (energetické spektrum) a identifikovat různé druhy záření, včetně těžkých iontů. Vyrábějí se z nich i </a:t>
            </a:r>
            <a:r>
              <a:rPr lang="cs-CZ" altLang="cs-CZ" sz="2400">
                <a:solidFill>
                  <a:srgbClr val="FF0066"/>
                </a:solidFill>
              </a:rPr>
              <a:t>osobní dozimetry</a:t>
            </a:r>
            <a:r>
              <a:rPr lang="cs-CZ" altLang="cs-CZ" sz="2400">
                <a:solidFill>
                  <a:schemeClr val="bg1"/>
                </a:solidFill>
              </a:rPr>
              <a:t>, které na rozdíl od dozimetrů na bázi filmu nebo termoluminiscence umožňují průběžné hodnocení absorbované dávky.</a:t>
            </a:r>
          </a:p>
          <a:p>
            <a:pPr eaLnBrk="1" hangingPunct="1">
              <a:lnSpc>
                <a:spcPct val="90000"/>
              </a:lnSpc>
              <a:buFontTx/>
              <a:buNone/>
            </a:pPr>
            <a:r>
              <a:rPr lang="cs-CZ" altLang="cs-CZ" sz="2400">
                <a:solidFill>
                  <a:schemeClr val="bg1"/>
                </a:solidFill>
              </a:rPr>
              <a:t>Zvláštní skupinu polovodičových detektorů představují </a:t>
            </a:r>
            <a:r>
              <a:rPr lang="cs-CZ" altLang="cs-CZ" sz="2400">
                <a:solidFill>
                  <a:srgbClr val="FF0066"/>
                </a:solidFill>
              </a:rPr>
              <a:t>CCD</a:t>
            </a:r>
            <a:r>
              <a:rPr lang="cs-CZ" altLang="cs-CZ" sz="2400">
                <a:solidFill>
                  <a:schemeClr val="bg1"/>
                </a:solidFill>
              </a:rPr>
              <a:t> (Charge coupled devices), což jsou detektory složené z až 10</a:t>
            </a:r>
            <a:r>
              <a:rPr lang="cs-CZ" altLang="cs-CZ" sz="2400" baseline="30000">
                <a:solidFill>
                  <a:schemeClr val="bg1"/>
                </a:solidFill>
              </a:rPr>
              <a:t>6</a:t>
            </a:r>
            <a:r>
              <a:rPr lang="cs-CZ" altLang="cs-CZ" sz="2400">
                <a:solidFill>
                  <a:schemeClr val="bg1"/>
                </a:solidFill>
              </a:rPr>
              <a:t> políček - pixelů</a:t>
            </a:r>
          </a:p>
        </p:txBody>
      </p:sp>
      <p:pic>
        <p:nvPicPr>
          <p:cNvPr id="5" name="Obrázek 4" descr="Obsah obrázku vsedě&#10;&#10;Popis byl vytvořen automaticky">
            <a:extLst>
              <a:ext uri="{FF2B5EF4-FFF2-40B4-BE49-F238E27FC236}">
                <a16:creationId xmlns:a16="http://schemas.microsoft.com/office/drawing/2014/main" id="{62D9A283-133C-425F-A191-663496EA0A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7738" y="85154"/>
            <a:ext cx="1014488" cy="980214"/>
          </a:xfrm>
          <a:prstGeom prst="rect">
            <a:avLst/>
          </a:prstGeom>
        </p:spPr>
      </p:pic>
      <p:pic>
        <p:nvPicPr>
          <p:cNvPr id="2" name="Nahraný zvuk">
            <a:hlinkClick r:id="" action="ppaction://media"/>
            <a:extLst>
              <a:ext uri="{FF2B5EF4-FFF2-40B4-BE49-F238E27FC236}">
                <a16:creationId xmlns:a16="http://schemas.microsoft.com/office/drawing/2014/main" id="{5477B0B1-7B8F-4FE1-B526-A5AEDB3C50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1782" y="374239"/>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Zástupný symbol pro číslo snímku 5">
            <a:extLst>
              <a:ext uri="{FF2B5EF4-FFF2-40B4-BE49-F238E27FC236}">
                <a16:creationId xmlns:a16="http://schemas.microsoft.com/office/drawing/2014/main" id="{95BF165D-ACFB-4368-A5CE-85DE1EB9780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7B021B3C-A28E-489A-A602-E507BC7A285D}" type="slidenum">
              <a:rPr lang="cs-CZ" altLang="cs-CZ" sz="1400">
                <a:solidFill>
                  <a:schemeClr val="tx1"/>
                </a:solidFill>
              </a:rPr>
              <a:pPr eaLnBrk="1" hangingPunct="1"/>
              <a:t>41</a:t>
            </a:fld>
            <a:endParaRPr lang="cs-CZ" altLang="cs-CZ" sz="1400">
              <a:solidFill>
                <a:schemeClr val="tx1"/>
              </a:solidFill>
            </a:endParaRPr>
          </a:p>
        </p:txBody>
      </p:sp>
      <p:sp>
        <p:nvSpPr>
          <p:cNvPr id="43011" name="Rectangle 2">
            <a:extLst>
              <a:ext uri="{FF2B5EF4-FFF2-40B4-BE49-F238E27FC236}">
                <a16:creationId xmlns:a16="http://schemas.microsoft.com/office/drawing/2014/main" id="{D223D15A-4F08-46D5-B962-6A75A110F28F}"/>
              </a:ext>
            </a:extLst>
          </p:cNvPr>
          <p:cNvSpPr>
            <a:spLocks noGrp="1" noChangeArrowheads="1"/>
          </p:cNvSpPr>
          <p:nvPr>
            <p:ph type="title"/>
          </p:nvPr>
        </p:nvSpPr>
        <p:spPr>
          <a:xfrm>
            <a:off x="457200" y="274638"/>
            <a:ext cx="8229600" cy="935037"/>
          </a:xfrm>
        </p:spPr>
        <p:txBody>
          <a:bodyPr/>
          <a:lstStyle/>
          <a:p>
            <a:pPr eaLnBrk="1" hangingPunct="1"/>
            <a:r>
              <a:rPr lang="cs-CZ" altLang="cs-CZ" sz="3200">
                <a:solidFill>
                  <a:srgbClr val="CCFFFF"/>
                </a:solidFill>
              </a:rPr>
              <a:t>Dozimetry (čidla absorbované dávky)</a:t>
            </a:r>
          </a:p>
        </p:txBody>
      </p:sp>
      <p:sp>
        <p:nvSpPr>
          <p:cNvPr id="43012" name="Rectangle 3">
            <a:extLst>
              <a:ext uri="{FF2B5EF4-FFF2-40B4-BE49-F238E27FC236}">
                <a16:creationId xmlns:a16="http://schemas.microsoft.com/office/drawing/2014/main" id="{70AD41A8-4B1B-459A-9D57-23EE0730B596}"/>
              </a:ext>
            </a:extLst>
          </p:cNvPr>
          <p:cNvSpPr>
            <a:spLocks noGrp="1" noChangeArrowheads="1"/>
          </p:cNvSpPr>
          <p:nvPr>
            <p:ph type="body" idx="1"/>
          </p:nvPr>
        </p:nvSpPr>
        <p:spPr>
          <a:xfrm>
            <a:off x="250825" y="1143000"/>
            <a:ext cx="8569325" cy="5310188"/>
          </a:xfrm>
          <a:solidFill>
            <a:srgbClr val="66CCFF">
              <a:alpha val="0"/>
            </a:srgbClr>
          </a:solidFill>
        </p:spPr>
        <p:txBody>
          <a:bodyPr/>
          <a:lstStyle/>
          <a:p>
            <a:pPr marL="266700" indent="-238125" eaLnBrk="1" hangingPunct="1">
              <a:buFontTx/>
              <a:buAutoNum type="alphaLcParenR" startAt="3"/>
            </a:pPr>
            <a:r>
              <a:rPr lang="cs-CZ" altLang="cs-CZ" b="1">
                <a:solidFill>
                  <a:srgbClr val="FF0066"/>
                </a:solidFill>
              </a:rPr>
              <a:t>Metody založené na ionizaci plynu (ionizační komory</a:t>
            </a:r>
            <a:r>
              <a:rPr lang="en-GB" altLang="cs-CZ" b="1">
                <a:solidFill>
                  <a:srgbClr val="FF0066"/>
                </a:solidFill>
              </a:rPr>
              <a:t>)</a:t>
            </a:r>
            <a:r>
              <a:rPr lang="en-GB" altLang="cs-CZ" b="1">
                <a:solidFill>
                  <a:srgbClr val="FFFFCC"/>
                </a:solidFill>
              </a:rPr>
              <a:t> </a:t>
            </a:r>
            <a:r>
              <a:rPr lang="cs-CZ" altLang="cs-CZ">
                <a:solidFill>
                  <a:srgbClr val="FFFFCC"/>
                </a:solidFill>
              </a:rPr>
              <a:t>využívají schopnosti ionizujícího záření vytvářet podél své dráhy ionty</a:t>
            </a:r>
            <a:r>
              <a:rPr lang="en-GB" altLang="cs-CZ">
                <a:solidFill>
                  <a:srgbClr val="FFFFCC"/>
                </a:solidFill>
              </a:rPr>
              <a:t>. </a:t>
            </a:r>
            <a:endParaRPr lang="cs-CZ" altLang="cs-CZ">
              <a:solidFill>
                <a:srgbClr val="FFFFCC"/>
              </a:solidFill>
            </a:endParaRPr>
          </a:p>
          <a:p>
            <a:pPr marL="266700" indent="-238125" eaLnBrk="1" hangingPunct="1">
              <a:buFontTx/>
              <a:buNone/>
            </a:pPr>
            <a:r>
              <a:rPr lang="cs-CZ" altLang="cs-CZ">
                <a:solidFill>
                  <a:srgbClr val="FFFFCC"/>
                </a:solidFill>
              </a:rPr>
              <a:t>Přítomnost iontů zvyšuje elektrickou vodivost plynu</a:t>
            </a:r>
            <a:r>
              <a:rPr lang="en-GB" altLang="cs-CZ">
                <a:solidFill>
                  <a:srgbClr val="FFFFCC"/>
                </a:solidFill>
              </a:rPr>
              <a:t>. </a:t>
            </a:r>
            <a:r>
              <a:rPr lang="cs-CZ" altLang="cs-CZ">
                <a:solidFill>
                  <a:srgbClr val="FFFFCC"/>
                </a:solidFill>
              </a:rPr>
              <a:t>Vytvořený náboj je úměrný dávce, velikost proudu dávkové rychlosti</a:t>
            </a:r>
            <a:r>
              <a:rPr lang="en-GB" altLang="cs-CZ">
                <a:solidFill>
                  <a:srgbClr val="FFFFCC"/>
                </a:solidFill>
              </a:rPr>
              <a:t>. </a:t>
            </a:r>
            <a:r>
              <a:rPr lang="cs-CZ" altLang="cs-CZ">
                <a:solidFill>
                  <a:srgbClr val="FFFFCC"/>
                </a:solidFill>
              </a:rPr>
              <a:t>Ionty zanikají rekombinací a čidlo může být znovu použito.</a:t>
            </a:r>
            <a:endParaRPr lang="en-GB" altLang="cs-CZ" sz="2800">
              <a:solidFill>
                <a:srgbClr val="FFFFCC"/>
              </a:solidFill>
            </a:endParaRPr>
          </a:p>
        </p:txBody>
      </p:sp>
      <p:pic>
        <p:nvPicPr>
          <p:cNvPr id="5" name="Obrázek 4" descr="Obsah obrázku vsedě&#10;&#10;Popis byl vytvořen automaticky">
            <a:extLst>
              <a:ext uri="{FF2B5EF4-FFF2-40B4-BE49-F238E27FC236}">
                <a16:creationId xmlns:a16="http://schemas.microsoft.com/office/drawing/2014/main" id="{ADCA6BF4-F969-4CBE-91C5-492CEF2904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7738" y="85154"/>
            <a:ext cx="1014488" cy="980214"/>
          </a:xfrm>
          <a:prstGeom prst="rect">
            <a:avLst/>
          </a:prstGeom>
        </p:spPr>
      </p:pic>
      <p:pic>
        <p:nvPicPr>
          <p:cNvPr id="2" name="Nahraný zvuk">
            <a:hlinkClick r:id="" action="ppaction://media"/>
            <a:extLst>
              <a:ext uri="{FF2B5EF4-FFF2-40B4-BE49-F238E27FC236}">
                <a16:creationId xmlns:a16="http://schemas.microsoft.com/office/drawing/2014/main" id="{59DBB742-B30A-4B54-B6B2-2F4097635A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1782" y="33575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Zástupný symbol pro číslo snímku 5">
            <a:extLst>
              <a:ext uri="{FF2B5EF4-FFF2-40B4-BE49-F238E27FC236}">
                <a16:creationId xmlns:a16="http://schemas.microsoft.com/office/drawing/2014/main" id="{ABCCC5AE-493D-4057-83F2-0779EBB8931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77540453-CB7A-4908-9ADF-AACA5788D220}" type="slidenum">
              <a:rPr lang="cs-CZ" altLang="cs-CZ" sz="1400">
                <a:solidFill>
                  <a:schemeClr val="tx1"/>
                </a:solidFill>
              </a:rPr>
              <a:pPr eaLnBrk="1" hangingPunct="1"/>
              <a:t>42</a:t>
            </a:fld>
            <a:endParaRPr lang="cs-CZ" altLang="cs-CZ" sz="1400">
              <a:solidFill>
                <a:schemeClr val="tx1"/>
              </a:solidFill>
            </a:endParaRPr>
          </a:p>
        </p:txBody>
      </p:sp>
      <p:sp>
        <p:nvSpPr>
          <p:cNvPr id="44035" name="Rectangle 5">
            <a:extLst>
              <a:ext uri="{FF2B5EF4-FFF2-40B4-BE49-F238E27FC236}">
                <a16:creationId xmlns:a16="http://schemas.microsoft.com/office/drawing/2014/main" id="{D6C866F8-369A-4E3E-A62C-ADBB51802B6C}"/>
              </a:ext>
            </a:extLst>
          </p:cNvPr>
          <p:cNvSpPr>
            <a:spLocks noGrp="1" noChangeArrowheads="1"/>
          </p:cNvSpPr>
          <p:nvPr>
            <p:ph type="title"/>
          </p:nvPr>
        </p:nvSpPr>
        <p:spPr>
          <a:xfrm>
            <a:off x="457200" y="274638"/>
            <a:ext cx="3178175" cy="2433637"/>
          </a:xfrm>
        </p:spPr>
        <p:txBody>
          <a:bodyPr/>
          <a:lstStyle/>
          <a:p>
            <a:pPr eaLnBrk="1" hangingPunct="1"/>
            <a:r>
              <a:rPr lang="cs-CZ" altLang="cs-CZ" sz="3200">
                <a:solidFill>
                  <a:srgbClr val="CCFFFF"/>
                </a:solidFill>
              </a:rPr>
              <a:t>Metody založené na ionizaci plynu</a:t>
            </a:r>
          </a:p>
        </p:txBody>
      </p:sp>
      <p:pic>
        <p:nvPicPr>
          <p:cNvPr id="44036" name="Picture 4" descr="IONCURR">
            <a:extLst>
              <a:ext uri="{FF2B5EF4-FFF2-40B4-BE49-F238E27FC236}">
                <a16:creationId xmlns:a16="http://schemas.microsoft.com/office/drawing/2014/main" id="{F046AF91-279A-4F86-92B8-BB143E7E1978}"/>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3995738" y="260350"/>
            <a:ext cx="4581525" cy="3286125"/>
          </a:xfrm>
          <a:noFill/>
        </p:spPr>
      </p:pic>
      <p:sp>
        <p:nvSpPr>
          <p:cNvPr id="44037" name="Text Box 7">
            <a:extLst>
              <a:ext uri="{FF2B5EF4-FFF2-40B4-BE49-F238E27FC236}">
                <a16:creationId xmlns:a16="http://schemas.microsoft.com/office/drawing/2014/main" id="{1D3BC96E-C48E-41EC-B508-EDE5A8185732}"/>
              </a:ext>
            </a:extLst>
          </p:cNvPr>
          <p:cNvSpPr txBox="1">
            <a:spLocks noChangeArrowheads="1"/>
          </p:cNvSpPr>
          <p:nvPr/>
        </p:nvSpPr>
        <p:spPr bwMode="auto">
          <a:xfrm>
            <a:off x="684213" y="3860800"/>
            <a:ext cx="7991475"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buFontTx/>
              <a:buNone/>
            </a:pPr>
            <a:r>
              <a:rPr lang="cs-CZ" altLang="cs-CZ"/>
              <a:t>V části křivky (I) platí plně </a:t>
            </a:r>
            <a:r>
              <a:rPr lang="cs-CZ" altLang="cs-CZ" b="1"/>
              <a:t>Ohmův zákon</a:t>
            </a:r>
            <a:r>
              <a:rPr lang="cs-CZ" altLang="cs-CZ"/>
              <a:t>, protože proud je přímo úměrný napětí. Do přenosu el. náboje se s rostoucím napětím  zapojuje stále více iontů. V části (II) je </a:t>
            </a:r>
            <a:r>
              <a:rPr lang="cs-CZ" altLang="cs-CZ" b="1"/>
              <a:t>proud nasycený</a:t>
            </a:r>
            <a:r>
              <a:rPr lang="cs-CZ" altLang="cs-CZ"/>
              <a:t>, tj. Ohmův zákon přestává platit - zvyšování napětí nevede k růstu proudu. V části (III) mohou přítomné ionty </a:t>
            </a:r>
            <a:r>
              <a:rPr lang="cs-CZ" altLang="cs-CZ" b="1"/>
              <a:t>ionizovat nárazem neutrální molekuly</a:t>
            </a:r>
            <a:r>
              <a:rPr lang="cs-CZ" altLang="cs-CZ"/>
              <a:t>, takže při zvyšování napětí proud prudce roste až  přechází do elektrického výboje.</a:t>
            </a:r>
          </a:p>
        </p:txBody>
      </p:sp>
      <p:sp>
        <p:nvSpPr>
          <p:cNvPr id="44038" name="Text Box 8">
            <a:extLst>
              <a:ext uri="{FF2B5EF4-FFF2-40B4-BE49-F238E27FC236}">
                <a16:creationId xmlns:a16="http://schemas.microsoft.com/office/drawing/2014/main" id="{0337C281-5980-4CD9-9CDC-4C89812687D5}"/>
              </a:ext>
            </a:extLst>
          </p:cNvPr>
          <p:cNvSpPr txBox="1">
            <a:spLocks noChangeArrowheads="1"/>
          </p:cNvSpPr>
          <p:nvPr/>
        </p:nvSpPr>
        <p:spPr bwMode="auto">
          <a:xfrm>
            <a:off x="1042988" y="2492375"/>
            <a:ext cx="28797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spcBef>
                <a:spcPct val="50000"/>
              </a:spcBef>
              <a:buFontTx/>
              <a:buNone/>
            </a:pPr>
            <a:r>
              <a:rPr lang="cs-CZ" altLang="cs-CZ"/>
              <a:t>Předpokládejme, že plyn obsahuje určité množství iontů </a:t>
            </a:r>
            <a:r>
              <a:rPr lang="cs-CZ" altLang="cs-CZ">
                <a:cs typeface="Arial" panose="020B0604020202020204" pitchFamily="34" charset="0"/>
              </a:rPr>
              <a:t>→</a:t>
            </a:r>
          </a:p>
        </p:txBody>
      </p:sp>
      <p:pic>
        <p:nvPicPr>
          <p:cNvPr id="2" name="Nahraný zvuk">
            <a:hlinkClick r:id="" action="ppaction://media"/>
            <a:extLst>
              <a:ext uri="{FF2B5EF4-FFF2-40B4-BE49-F238E27FC236}">
                <a16:creationId xmlns:a16="http://schemas.microsoft.com/office/drawing/2014/main" id="{6EAB90B2-022C-444A-AAEB-6F2F216CD8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06357" y="568324"/>
            <a:ext cx="628427" cy="62842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0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Zástupný symbol pro číslo snímku 6">
            <a:extLst>
              <a:ext uri="{FF2B5EF4-FFF2-40B4-BE49-F238E27FC236}">
                <a16:creationId xmlns:a16="http://schemas.microsoft.com/office/drawing/2014/main" id="{4BBECEA2-94DF-418D-B90C-5AED62D0F0E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FEDB236B-BC47-4772-9099-F6B7A752E54A}" type="slidenum">
              <a:rPr lang="cs-CZ" altLang="cs-CZ" sz="1400">
                <a:solidFill>
                  <a:schemeClr val="tx1"/>
                </a:solidFill>
              </a:rPr>
              <a:pPr eaLnBrk="1" hangingPunct="1"/>
              <a:t>43</a:t>
            </a:fld>
            <a:endParaRPr lang="cs-CZ" altLang="cs-CZ" sz="1400">
              <a:solidFill>
                <a:schemeClr val="tx1"/>
              </a:solidFill>
            </a:endParaRPr>
          </a:p>
        </p:txBody>
      </p:sp>
      <p:sp>
        <p:nvSpPr>
          <p:cNvPr id="45059" name="Rectangle 2">
            <a:extLst>
              <a:ext uri="{FF2B5EF4-FFF2-40B4-BE49-F238E27FC236}">
                <a16:creationId xmlns:a16="http://schemas.microsoft.com/office/drawing/2014/main" id="{8D876756-68DC-435E-B77E-D25CDC98E36E}"/>
              </a:ext>
            </a:extLst>
          </p:cNvPr>
          <p:cNvSpPr>
            <a:spLocks noGrp="1" noChangeArrowheads="1"/>
          </p:cNvSpPr>
          <p:nvPr>
            <p:ph type="title"/>
          </p:nvPr>
        </p:nvSpPr>
        <p:spPr>
          <a:xfrm>
            <a:off x="457200" y="274638"/>
            <a:ext cx="8229600" cy="850900"/>
          </a:xfrm>
        </p:spPr>
        <p:txBody>
          <a:bodyPr/>
          <a:lstStyle/>
          <a:p>
            <a:pPr eaLnBrk="1" hangingPunct="1"/>
            <a:r>
              <a:rPr lang="cs-CZ" altLang="cs-CZ" sz="3200">
                <a:solidFill>
                  <a:srgbClr val="CCFFFF"/>
                </a:solidFill>
              </a:rPr>
              <a:t>Ionizační komůrka</a:t>
            </a:r>
          </a:p>
        </p:txBody>
      </p:sp>
      <p:sp>
        <p:nvSpPr>
          <p:cNvPr id="45060" name="Rectangle 3">
            <a:extLst>
              <a:ext uri="{FF2B5EF4-FFF2-40B4-BE49-F238E27FC236}">
                <a16:creationId xmlns:a16="http://schemas.microsoft.com/office/drawing/2014/main" id="{757B70C0-4048-40DB-BE94-8D52CA8BF838}"/>
              </a:ext>
            </a:extLst>
          </p:cNvPr>
          <p:cNvSpPr>
            <a:spLocks noGrp="1" noChangeArrowheads="1"/>
          </p:cNvSpPr>
          <p:nvPr>
            <p:ph type="body" sz="half" idx="1"/>
          </p:nvPr>
        </p:nvSpPr>
        <p:spPr>
          <a:xfrm>
            <a:off x="323850" y="1341438"/>
            <a:ext cx="5472113" cy="5256212"/>
          </a:xfrm>
        </p:spPr>
        <p:txBody>
          <a:bodyPr/>
          <a:lstStyle/>
          <a:p>
            <a:pPr marL="0" indent="19050" eaLnBrk="1" hangingPunct="1">
              <a:lnSpc>
                <a:spcPct val="80000"/>
              </a:lnSpc>
              <a:spcBef>
                <a:spcPct val="0"/>
              </a:spcBef>
              <a:buFontTx/>
              <a:buNone/>
            </a:pPr>
            <a:r>
              <a:rPr lang="cs-CZ" altLang="cs-CZ" sz="2000">
                <a:solidFill>
                  <a:srgbClr val="FFC000"/>
                </a:solidFill>
              </a:rPr>
              <a:t>Část (I)</a:t>
            </a:r>
            <a:r>
              <a:rPr lang="cs-CZ" altLang="cs-CZ" sz="2000">
                <a:solidFill>
                  <a:srgbClr val="FFFFCC"/>
                </a:solidFill>
              </a:rPr>
              <a:t> není obvykle pro měření využívána. </a:t>
            </a:r>
          </a:p>
          <a:p>
            <a:pPr marL="0" indent="19050" eaLnBrk="1" hangingPunct="1">
              <a:lnSpc>
                <a:spcPct val="80000"/>
              </a:lnSpc>
              <a:spcBef>
                <a:spcPct val="0"/>
              </a:spcBef>
              <a:buFontTx/>
              <a:buNone/>
            </a:pPr>
            <a:endParaRPr lang="cs-CZ" altLang="cs-CZ" sz="2000">
              <a:solidFill>
                <a:srgbClr val="FFFFCC"/>
              </a:solidFill>
            </a:endParaRPr>
          </a:p>
          <a:p>
            <a:pPr marL="0" indent="19050" eaLnBrk="1" hangingPunct="1">
              <a:lnSpc>
                <a:spcPct val="80000"/>
              </a:lnSpc>
              <a:spcBef>
                <a:spcPct val="0"/>
              </a:spcBef>
              <a:buFontTx/>
              <a:buNone/>
            </a:pPr>
            <a:r>
              <a:rPr lang="cs-CZ" altLang="cs-CZ" sz="2000">
                <a:solidFill>
                  <a:srgbClr val="FFC000"/>
                </a:solidFill>
              </a:rPr>
              <a:t>V části (II) </a:t>
            </a:r>
            <a:r>
              <a:rPr lang="cs-CZ" altLang="cs-CZ" sz="2000">
                <a:solidFill>
                  <a:srgbClr val="FFFFCC"/>
                </a:solidFill>
              </a:rPr>
              <a:t>ionty dopadnou na elektrody ještě před svou rekombinací (čím vyšší je U, tím méně pravděpodobná rekombinace). Růst intenzity záření (</a:t>
            </a:r>
            <a:r>
              <a:rPr lang="cs-CZ" altLang="cs-CZ" sz="2000">
                <a:solidFill>
                  <a:srgbClr val="FF0000"/>
                </a:solidFill>
              </a:rPr>
              <a:t>červená křivka </a:t>
            </a:r>
            <a:r>
              <a:rPr lang="cs-CZ" altLang="cs-CZ" sz="2000">
                <a:solidFill>
                  <a:srgbClr val="FFFFCC"/>
                </a:solidFill>
              </a:rPr>
              <a:t>na obr. byla naměřena při vyšší intenzitě) se projeví růstem </a:t>
            </a:r>
            <a:r>
              <a:rPr lang="cs-CZ" altLang="cs-CZ" sz="2000" u="sng">
                <a:solidFill>
                  <a:srgbClr val="FFFFCC"/>
                </a:solidFill>
              </a:rPr>
              <a:t>nasyceného</a:t>
            </a:r>
            <a:r>
              <a:rPr lang="cs-CZ" altLang="cs-CZ" sz="2000">
                <a:solidFill>
                  <a:srgbClr val="FFFFCC"/>
                </a:solidFill>
              </a:rPr>
              <a:t> proudu (</a:t>
            </a:r>
            <a:r>
              <a:rPr lang="cs-CZ" altLang="cs-CZ" sz="2000">
                <a:solidFill>
                  <a:srgbClr val="00B0F0"/>
                </a:solidFill>
              </a:rPr>
              <a:t>modrý rámeček</a:t>
            </a:r>
            <a:r>
              <a:rPr lang="cs-CZ" altLang="cs-CZ" sz="2000">
                <a:solidFill>
                  <a:srgbClr val="FFFFCC"/>
                </a:solidFill>
              </a:rPr>
              <a:t>). I jediná částice vytvoří dost iontů pro měřitelný napěťový impuls. </a:t>
            </a:r>
          </a:p>
          <a:p>
            <a:pPr marL="0" indent="19050" eaLnBrk="1" hangingPunct="1">
              <a:lnSpc>
                <a:spcPct val="80000"/>
              </a:lnSpc>
              <a:spcBef>
                <a:spcPct val="0"/>
              </a:spcBef>
              <a:buFontTx/>
              <a:buNone/>
            </a:pPr>
            <a:r>
              <a:rPr lang="cs-CZ" altLang="cs-CZ" sz="2000">
                <a:solidFill>
                  <a:srgbClr val="FFFFCC"/>
                </a:solidFill>
              </a:rPr>
              <a:t>Elektrodový systém (izolovaný od prostředí nebo umístěný ve vzduchu) se nazývá </a:t>
            </a:r>
            <a:r>
              <a:rPr lang="cs-CZ" altLang="cs-CZ" sz="2000" b="1">
                <a:solidFill>
                  <a:srgbClr val="FF0066"/>
                </a:solidFill>
              </a:rPr>
              <a:t>ionizační komůrka</a:t>
            </a:r>
            <a:r>
              <a:rPr lang="cs-CZ" altLang="cs-CZ" sz="2000">
                <a:solidFill>
                  <a:srgbClr val="FFFFCC"/>
                </a:solidFill>
              </a:rPr>
              <a:t>. Měříme buď jen proud, úměrný intenzitě záření (statické komůrky), nebo počítáme napěťové impulsy, odpovídající průletům jednotlivých částic komůrkou (impulsní komůrky). Časté jsou tzv. náprstkové komůrky, které se skládají z izolujícího kloboučku, v něm uzavřeného vzduchu a pozitivně nabité elektrody. Na bázi ionizačních komůrek jsou vyráběny i osobní dozimetry.</a:t>
            </a:r>
            <a:endParaRPr lang="cs-CZ" altLang="cs-CZ" sz="2000"/>
          </a:p>
        </p:txBody>
      </p:sp>
      <p:pic>
        <p:nvPicPr>
          <p:cNvPr id="45061" name="Picture 4" descr="ionkomora">
            <a:extLst>
              <a:ext uri="{FF2B5EF4-FFF2-40B4-BE49-F238E27FC236}">
                <a16:creationId xmlns:a16="http://schemas.microsoft.com/office/drawing/2014/main" id="{74A938D3-BBDC-48DA-9638-BF308FB7E568}"/>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6011863" y="1700213"/>
            <a:ext cx="2809875" cy="2552700"/>
          </a:xfrm>
          <a:noFill/>
        </p:spPr>
      </p:pic>
      <p:pic>
        <p:nvPicPr>
          <p:cNvPr id="2" name="Nahraný zvuk">
            <a:hlinkClick r:id="" action="ppaction://media"/>
            <a:extLst>
              <a:ext uri="{FF2B5EF4-FFF2-40B4-BE49-F238E27FC236}">
                <a16:creationId xmlns:a16="http://schemas.microsoft.com/office/drawing/2014/main" id="{C9BAC0DA-5807-4CCA-BAD0-A99F299C2E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2400" y="2773362"/>
            <a:ext cx="619211" cy="61921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Zástupný symbol pro číslo snímku 8">
            <a:extLst>
              <a:ext uri="{FF2B5EF4-FFF2-40B4-BE49-F238E27FC236}">
                <a16:creationId xmlns:a16="http://schemas.microsoft.com/office/drawing/2014/main" id="{0E50E30E-068A-4A6C-9D5D-6EAABBF8E9C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F3C33AAB-F16D-49E8-9769-2D0DBF742F53}" type="slidenum">
              <a:rPr lang="cs-CZ" altLang="cs-CZ" sz="1400">
                <a:solidFill>
                  <a:schemeClr val="tx1"/>
                </a:solidFill>
              </a:rPr>
              <a:pPr eaLnBrk="1" hangingPunct="1"/>
              <a:t>44</a:t>
            </a:fld>
            <a:endParaRPr lang="cs-CZ" altLang="cs-CZ" sz="1400">
              <a:solidFill>
                <a:schemeClr val="tx1"/>
              </a:solidFill>
            </a:endParaRPr>
          </a:p>
        </p:txBody>
      </p:sp>
      <p:sp>
        <p:nvSpPr>
          <p:cNvPr id="46083" name="Rectangle 2">
            <a:extLst>
              <a:ext uri="{FF2B5EF4-FFF2-40B4-BE49-F238E27FC236}">
                <a16:creationId xmlns:a16="http://schemas.microsoft.com/office/drawing/2014/main" id="{E02A2EC7-DCC5-4F31-A5B9-F8E1A9874FC5}"/>
              </a:ext>
            </a:extLst>
          </p:cNvPr>
          <p:cNvSpPr>
            <a:spLocks noGrp="1" noChangeArrowheads="1"/>
          </p:cNvSpPr>
          <p:nvPr>
            <p:ph type="title" sz="quarter"/>
          </p:nvPr>
        </p:nvSpPr>
        <p:spPr/>
        <p:txBody>
          <a:bodyPr/>
          <a:lstStyle/>
          <a:p>
            <a:pPr eaLnBrk="1" hangingPunct="1"/>
            <a:r>
              <a:rPr lang="cs-CZ" altLang="cs-CZ" sz="3200">
                <a:solidFill>
                  <a:srgbClr val="CCFFFF"/>
                </a:solidFill>
              </a:rPr>
              <a:t>Ionizační komůrka</a:t>
            </a:r>
          </a:p>
        </p:txBody>
      </p:sp>
      <p:pic>
        <p:nvPicPr>
          <p:cNvPr id="46084" name="Picture 7" descr="10l_chamber">
            <a:extLst>
              <a:ext uri="{FF2B5EF4-FFF2-40B4-BE49-F238E27FC236}">
                <a16:creationId xmlns:a16="http://schemas.microsoft.com/office/drawing/2014/main" id="{747DF59A-7CE6-4922-8D7A-CCB8BF22830A}"/>
              </a:ext>
            </a:extLst>
          </p:cNvPr>
          <p:cNvPicPr>
            <a:picLocks noGrp="1" noChangeAspect="1" noChangeArrowheads="1"/>
          </p:cNvPicPr>
          <p:nvPr>
            <p:ph sz="quarter" idx="1"/>
          </p:nvPr>
        </p:nvPicPr>
        <p:blipFill>
          <a:blip r:embed="rId5">
            <a:extLst>
              <a:ext uri="{28A0092B-C50C-407E-A947-70E740481C1C}">
                <a14:useLocalDpi xmlns:a14="http://schemas.microsoft.com/office/drawing/2010/main" val="0"/>
              </a:ext>
            </a:extLst>
          </a:blip>
          <a:srcRect/>
          <a:stretch>
            <a:fillRect/>
          </a:stretch>
        </p:blipFill>
        <p:spPr>
          <a:xfrm>
            <a:off x="3348038" y="1557338"/>
            <a:ext cx="1828800" cy="1316037"/>
          </a:xfrm>
          <a:noFill/>
        </p:spPr>
      </p:pic>
      <p:pic>
        <p:nvPicPr>
          <p:cNvPr id="46085" name="Picture 10" descr="tactic_transp3">
            <a:extLst>
              <a:ext uri="{FF2B5EF4-FFF2-40B4-BE49-F238E27FC236}">
                <a16:creationId xmlns:a16="http://schemas.microsoft.com/office/drawing/2014/main" id="{B589917F-8853-4DD1-B631-87C536F2E614}"/>
              </a:ext>
            </a:extLst>
          </p:cNvPr>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5795963" y="1765300"/>
            <a:ext cx="2890837" cy="1327150"/>
          </a:xfrm>
          <a:noFill/>
        </p:spPr>
      </p:pic>
      <p:pic>
        <p:nvPicPr>
          <p:cNvPr id="46086" name="Picture 13" descr="Cylindrical graphite cavity ionization chambers">
            <a:extLst>
              <a:ext uri="{FF2B5EF4-FFF2-40B4-BE49-F238E27FC236}">
                <a16:creationId xmlns:a16="http://schemas.microsoft.com/office/drawing/2014/main" id="{4B789BD8-3D11-4CAE-9230-1710FD05FEE2}"/>
              </a:ext>
            </a:extLst>
          </p:cNvPr>
          <p:cNvPicPr>
            <a:picLocks noGrp="1" noChangeAspect="1" noChangeArrowheads="1"/>
          </p:cNvPicPr>
          <p:nvPr>
            <p:ph sz="quarter" idx="3"/>
          </p:nvPr>
        </p:nvPicPr>
        <p:blipFill>
          <a:blip r:embed="rId7">
            <a:extLst>
              <a:ext uri="{28A0092B-C50C-407E-A947-70E740481C1C}">
                <a14:useLocalDpi xmlns:a14="http://schemas.microsoft.com/office/drawing/2010/main" val="0"/>
              </a:ext>
            </a:extLst>
          </a:blip>
          <a:srcRect/>
          <a:stretch>
            <a:fillRect/>
          </a:stretch>
        </p:blipFill>
        <p:spPr>
          <a:xfrm>
            <a:off x="539750" y="4076700"/>
            <a:ext cx="2857500" cy="1781175"/>
          </a:xfrm>
          <a:noFill/>
        </p:spPr>
      </p:pic>
      <p:pic>
        <p:nvPicPr>
          <p:cNvPr id="46087" name="Picture 5" descr="FH39_1.jpg (5087 Byte)">
            <a:extLst>
              <a:ext uri="{FF2B5EF4-FFF2-40B4-BE49-F238E27FC236}">
                <a16:creationId xmlns:a16="http://schemas.microsoft.com/office/drawing/2014/main" id="{22CF18E4-9064-498D-B0D2-387864A75A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288" y="1557338"/>
            <a:ext cx="23336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16" descr="VacuDap">
            <a:extLst>
              <a:ext uri="{FF2B5EF4-FFF2-40B4-BE49-F238E27FC236}">
                <a16:creationId xmlns:a16="http://schemas.microsoft.com/office/drawing/2014/main" id="{6050C0F4-E6E5-4AFD-8E9F-F60C88A70A62}"/>
              </a:ext>
            </a:extLst>
          </p:cNvPr>
          <p:cNvPicPr>
            <a:picLocks noGrp="1" noChangeAspect="1" noChangeArrowheads="1"/>
          </p:cNvPicPr>
          <p:nvPr>
            <p:ph sz="quarter" idx="4"/>
          </p:nvPr>
        </p:nvPicPr>
        <p:blipFill>
          <a:blip r:embed="rId9">
            <a:extLst>
              <a:ext uri="{28A0092B-C50C-407E-A947-70E740481C1C}">
                <a14:useLocalDpi xmlns:a14="http://schemas.microsoft.com/office/drawing/2010/main" val="0"/>
              </a:ext>
            </a:extLst>
          </a:blip>
          <a:srcRect/>
          <a:stretch>
            <a:fillRect/>
          </a:stretch>
        </p:blipFill>
        <p:spPr>
          <a:xfrm>
            <a:off x="6804025" y="3716338"/>
            <a:ext cx="2105025" cy="2187575"/>
          </a:xfrm>
          <a:noFill/>
        </p:spPr>
      </p:pic>
      <p:sp>
        <p:nvSpPr>
          <p:cNvPr id="46089" name="Text Box 18">
            <a:extLst>
              <a:ext uri="{FF2B5EF4-FFF2-40B4-BE49-F238E27FC236}">
                <a16:creationId xmlns:a16="http://schemas.microsoft.com/office/drawing/2014/main" id="{7E445D3F-A592-4E74-A5A8-F76A78BBA315}"/>
              </a:ext>
            </a:extLst>
          </p:cNvPr>
          <p:cNvSpPr txBox="1">
            <a:spLocks noChangeArrowheads="1"/>
          </p:cNvSpPr>
          <p:nvPr/>
        </p:nvSpPr>
        <p:spPr bwMode="auto">
          <a:xfrm>
            <a:off x="3912394" y="3327400"/>
            <a:ext cx="2376487"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spcBef>
                <a:spcPct val="50000"/>
              </a:spcBef>
              <a:buFontTx/>
              <a:buNone/>
            </a:pPr>
            <a:r>
              <a:rPr lang="cs-CZ" altLang="cs-CZ" dirty="0"/>
              <a:t>Ionizační komůrky se vyrábějí v nejrůznějších provedeních, pro kalibrační i běžné měřicí účely. Jsou mj. hlavní součástí i tzv. DAP metrů</a:t>
            </a:r>
          </a:p>
        </p:txBody>
      </p:sp>
      <p:sp>
        <p:nvSpPr>
          <p:cNvPr id="46090" name="Line 19">
            <a:extLst>
              <a:ext uri="{FF2B5EF4-FFF2-40B4-BE49-F238E27FC236}">
                <a16:creationId xmlns:a16="http://schemas.microsoft.com/office/drawing/2014/main" id="{B7304CCB-96D1-49F1-97CE-0ABD72A44F4A}"/>
              </a:ext>
            </a:extLst>
          </p:cNvPr>
          <p:cNvSpPr>
            <a:spLocks noChangeShapeType="1"/>
          </p:cNvSpPr>
          <p:nvPr/>
        </p:nvSpPr>
        <p:spPr bwMode="auto">
          <a:xfrm flipV="1">
            <a:off x="6516688" y="5300663"/>
            <a:ext cx="576262" cy="649287"/>
          </a:xfrm>
          <a:prstGeom prst="line">
            <a:avLst/>
          </a:prstGeom>
          <a:noFill/>
          <a:ln w="31750">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pic>
        <p:nvPicPr>
          <p:cNvPr id="11" name="Obrázek 10" descr="Obsah obrázku vsedě&#10;&#10;Popis byl vytvořen automaticky">
            <a:extLst>
              <a:ext uri="{FF2B5EF4-FFF2-40B4-BE49-F238E27FC236}">
                <a16:creationId xmlns:a16="http://schemas.microsoft.com/office/drawing/2014/main" id="{39778D58-7AF8-4A55-858D-8A7AFA66358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97738" y="85154"/>
            <a:ext cx="1014488" cy="980214"/>
          </a:xfrm>
          <a:prstGeom prst="rect">
            <a:avLst/>
          </a:prstGeom>
        </p:spPr>
      </p:pic>
      <p:pic>
        <p:nvPicPr>
          <p:cNvPr id="3" name="Nahraný zvuk">
            <a:hlinkClick r:id="" action="ppaction://media"/>
            <a:extLst>
              <a:ext uri="{FF2B5EF4-FFF2-40B4-BE49-F238E27FC236}">
                <a16:creationId xmlns:a16="http://schemas.microsoft.com/office/drawing/2014/main" id="{5AAE9C57-E9D6-40BD-9966-2C2C5888D6E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31771" y="369085"/>
            <a:ext cx="406400" cy="406400"/>
          </a:xfrm>
          <a:prstGeom prst="rect">
            <a:avLst/>
          </a:prstGeom>
        </p:spPr>
      </p:pic>
      <p:sp>
        <p:nvSpPr>
          <p:cNvPr id="4" name="TextovéPole 3">
            <a:extLst>
              <a:ext uri="{FF2B5EF4-FFF2-40B4-BE49-F238E27FC236}">
                <a16:creationId xmlns:a16="http://schemas.microsoft.com/office/drawing/2014/main" id="{9CF5A701-2940-4B72-A307-5A281D14DAE8}"/>
              </a:ext>
            </a:extLst>
          </p:cNvPr>
          <p:cNvSpPr txBox="1"/>
          <p:nvPr/>
        </p:nvSpPr>
        <p:spPr>
          <a:xfrm>
            <a:off x="457200" y="6319838"/>
            <a:ext cx="6563072" cy="369332"/>
          </a:xfrm>
          <a:prstGeom prst="rect">
            <a:avLst/>
          </a:prstGeom>
          <a:noFill/>
        </p:spPr>
        <p:txBody>
          <a:bodyPr wrap="square" rtlCol="0">
            <a:spAutoFit/>
          </a:bodyPr>
          <a:lstStyle/>
          <a:p>
            <a:r>
              <a:rPr lang="cs-CZ" sz="1800" dirty="0"/>
              <a:t>DAP = dose and area </a:t>
            </a:r>
            <a:r>
              <a:rPr lang="cs-CZ" sz="1800" dirty="0" err="1"/>
              <a:t>product</a:t>
            </a:r>
            <a:r>
              <a:rPr lang="cs-CZ" sz="1800" dirty="0"/>
              <a:t> = součin dávky a plochy</a:t>
            </a:r>
            <a:endParaRPr lang="en-GB" sz="1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8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Zástupný symbol pro číslo snímku 6">
            <a:extLst>
              <a:ext uri="{FF2B5EF4-FFF2-40B4-BE49-F238E27FC236}">
                <a16:creationId xmlns:a16="http://schemas.microsoft.com/office/drawing/2014/main" id="{93EC6D7A-FBB8-4DD1-946F-C8838005BD9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B2049670-22AB-4BF6-9C7E-3E6B288A56B5}" type="slidenum">
              <a:rPr lang="cs-CZ" altLang="cs-CZ" sz="1400">
                <a:solidFill>
                  <a:schemeClr val="tx1"/>
                </a:solidFill>
              </a:rPr>
              <a:pPr eaLnBrk="1" hangingPunct="1"/>
              <a:t>45</a:t>
            </a:fld>
            <a:endParaRPr lang="cs-CZ" altLang="cs-CZ" sz="1400">
              <a:solidFill>
                <a:schemeClr val="tx1"/>
              </a:solidFill>
            </a:endParaRPr>
          </a:p>
        </p:txBody>
      </p:sp>
      <p:sp>
        <p:nvSpPr>
          <p:cNvPr id="47107" name="Rectangle 2">
            <a:extLst>
              <a:ext uri="{FF2B5EF4-FFF2-40B4-BE49-F238E27FC236}">
                <a16:creationId xmlns:a16="http://schemas.microsoft.com/office/drawing/2014/main" id="{357B4A92-BCE7-4E82-BEA1-6F3D0768A8A7}"/>
              </a:ext>
            </a:extLst>
          </p:cNvPr>
          <p:cNvSpPr>
            <a:spLocks noGrp="1" noChangeArrowheads="1"/>
          </p:cNvSpPr>
          <p:nvPr>
            <p:ph type="title"/>
          </p:nvPr>
        </p:nvSpPr>
        <p:spPr/>
        <p:txBody>
          <a:bodyPr/>
          <a:lstStyle/>
          <a:p>
            <a:pPr eaLnBrk="1" hangingPunct="1"/>
            <a:r>
              <a:rPr lang="cs-CZ" altLang="cs-CZ" sz="3200">
                <a:solidFill>
                  <a:srgbClr val="CCFFFF"/>
                </a:solidFill>
              </a:rPr>
              <a:t>Ionizační komůrka</a:t>
            </a:r>
          </a:p>
        </p:txBody>
      </p:sp>
      <p:sp>
        <p:nvSpPr>
          <p:cNvPr id="47108" name="Rectangle 3">
            <a:extLst>
              <a:ext uri="{FF2B5EF4-FFF2-40B4-BE49-F238E27FC236}">
                <a16:creationId xmlns:a16="http://schemas.microsoft.com/office/drawing/2014/main" id="{F4671D35-0B7D-46A2-889B-29A15AF816CB}"/>
              </a:ext>
            </a:extLst>
          </p:cNvPr>
          <p:cNvSpPr>
            <a:spLocks noGrp="1" noChangeArrowheads="1"/>
          </p:cNvSpPr>
          <p:nvPr>
            <p:ph type="body" sz="half" idx="1"/>
          </p:nvPr>
        </p:nvSpPr>
        <p:spPr>
          <a:xfrm>
            <a:off x="429419" y="1417638"/>
            <a:ext cx="8002588" cy="3220243"/>
          </a:xfrm>
        </p:spPr>
        <p:txBody>
          <a:bodyPr/>
          <a:lstStyle/>
          <a:p>
            <a:pPr eaLnBrk="1" hangingPunct="1">
              <a:lnSpc>
                <a:spcPct val="80000"/>
              </a:lnSpc>
              <a:buFontTx/>
              <a:buNone/>
            </a:pPr>
            <a:r>
              <a:rPr lang="cs-CZ" altLang="cs-CZ" sz="2000" dirty="0">
                <a:solidFill>
                  <a:srgbClr val="FFFFCC"/>
                </a:solidFill>
              </a:rPr>
              <a:t>Ionizační komora může být použita pro měření dávky pokud je nějakým způsobem splněna </a:t>
            </a:r>
            <a:r>
              <a:rPr lang="cs-CZ" altLang="cs-CZ" sz="2000" dirty="0">
                <a:solidFill>
                  <a:srgbClr val="FF0066"/>
                </a:solidFill>
              </a:rPr>
              <a:t>podmínka kompenzace</a:t>
            </a:r>
            <a:r>
              <a:rPr lang="cs-CZ" altLang="cs-CZ" sz="2000" dirty="0">
                <a:solidFill>
                  <a:srgbClr val="FFFFCC"/>
                </a:solidFill>
              </a:rPr>
              <a:t>. Jde (zjednodušeně) o to, že k dávce přispívá nejen záření procházející daným místem ale i záření procházející okolním prostorem v důsledku rozptylu a tzv. delta-záření (energetických elektronů). </a:t>
            </a:r>
            <a:r>
              <a:rPr lang="cs-CZ" altLang="cs-CZ" sz="2000" dirty="0">
                <a:solidFill>
                  <a:srgbClr val="FFC000"/>
                </a:solidFill>
              </a:rPr>
              <a:t>Toto sekundární záření přicházející z okolí kompenzuje snížení hodnoty ionizace v důsledku sekundárního záření unikajícího ze svazku do okolí. </a:t>
            </a:r>
            <a:r>
              <a:rPr lang="cs-CZ" altLang="cs-CZ" sz="2000" dirty="0">
                <a:solidFill>
                  <a:srgbClr val="FFFFCC"/>
                </a:solidFill>
              </a:rPr>
              <a:t>Aby ionizační komora změřila veškeré záření, včetně sekundárního, musela by být příliš velká (pro vyšší energie záření, kdy sekundární elektrony mohou mít ve vzduchu dolet i několik metrů). Kompenzace může být dosaženo materiálem v okolí elektrody, který je svým složením ekvivalentem stlačeného vzduchu. </a:t>
            </a:r>
          </a:p>
        </p:txBody>
      </p:sp>
      <p:pic>
        <p:nvPicPr>
          <p:cNvPr id="47109" name="Picture 4" descr="kompenzace ion komora">
            <a:extLst>
              <a:ext uri="{FF2B5EF4-FFF2-40B4-BE49-F238E27FC236}">
                <a16:creationId xmlns:a16="http://schemas.microsoft.com/office/drawing/2014/main" id="{509B9345-266D-454A-A331-B7FE1354ED9F}"/>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2411413" y="4868863"/>
            <a:ext cx="4038600" cy="1646237"/>
          </a:xfrm>
          <a:noFill/>
        </p:spPr>
      </p:pic>
      <p:pic>
        <p:nvPicPr>
          <p:cNvPr id="2" name="Nahraný zvuk">
            <a:hlinkClick r:id="" action="ppaction://media"/>
            <a:extLst>
              <a:ext uri="{FF2B5EF4-FFF2-40B4-BE49-F238E27FC236}">
                <a16:creationId xmlns:a16="http://schemas.microsoft.com/office/drawing/2014/main" id="{DB9D0717-0321-437C-B075-FBF70D8CFF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599" y="5257800"/>
            <a:ext cx="637381" cy="63738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Zástupný symbol pro číslo snímku 6">
            <a:extLst>
              <a:ext uri="{FF2B5EF4-FFF2-40B4-BE49-F238E27FC236}">
                <a16:creationId xmlns:a16="http://schemas.microsoft.com/office/drawing/2014/main" id="{59DED640-6B25-4105-BA75-2BF40D48F61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9925F3E6-FC05-4D3C-ACE7-F80A211C7B09}" type="slidenum">
              <a:rPr lang="cs-CZ" altLang="cs-CZ" sz="1400">
                <a:solidFill>
                  <a:schemeClr val="tx1"/>
                </a:solidFill>
              </a:rPr>
              <a:pPr eaLnBrk="1" hangingPunct="1"/>
              <a:t>46</a:t>
            </a:fld>
            <a:endParaRPr lang="cs-CZ" altLang="cs-CZ" sz="1400">
              <a:solidFill>
                <a:schemeClr val="tx1"/>
              </a:solidFill>
            </a:endParaRPr>
          </a:p>
        </p:txBody>
      </p:sp>
      <p:sp>
        <p:nvSpPr>
          <p:cNvPr id="48131" name="Rectangle 2">
            <a:extLst>
              <a:ext uri="{FF2B5EF4-FFF2-40B4-BE49-F238E27FC236}">
                <a16:creationId xmlns:a16="http://schemas.microsoft.com/office/drawing/2014/main" id="{98180696-0DFD-44D6-B1F1-E0A1129B7D86}"/>
              </a:ext>
            </a:extLst>
          </p:cNvPr>
          <p:cNvSpPr>
            <a:spLocks noGrp="1" noChangeArrowheads="1"/>
          </p:cNvSpPr>
          <p:nvPr>
            <p:ph type="title"/>
          </p:nvPr>
        </p:nvSpPr>
        <p:spPr>
          <a:xfrm>
            <a:off x="457200" y="274638"/>
            <a:ext cx="4906963" cy="1143000"/>
          </a:xfrm>
        </p:spPr>
        <p:txBody>
          <a:bodyPr/>
          <a:lstStyle/>
          <a:p>
            <a:pPr eaLnBrk="1" hangingPunct="1"/>
            <a:r>
              <a:rPr lang="cs-CZ" altLang="cs-CZ" sz="3200">
                <a:solidFill>
                  <a:srgbClr val="CCFFFF"/>
                </a:solidFill>
              </a:rPr>
              <a:t>Proporcionální počítače</a:t>
            </a:r>
          </a:p>
        </p:txBody>
      </p:sp>
      <p:sp>
        <p:nvSpPr>
          <p:cNvPr id="48132" name="Rectangle 3">
            <a:extLst>
              <a:ext uri="{FF2B5EF4-FFF2-40B4-BE49-F238E27FC236}">
                <a16:creationId xmlns:a16="http://schemas.microsoft.com/office/drawing/2014/main" id="{9F9C75DC-667B-46F0-BD68-5B4E1F49F11E}"/>
              </a:ext>
            </a:extLst>
          </p:cNvPr>
          <p:cNvSpPr>
            <a:spLocks noGrp="1" noChangeArrowheads="1"/>
          </p:cNvSpPr>
          <p:nvPr>
            <p:ph type="body" sz="half" idx="1"/>
          </p:nvPr>
        </p:nvSpPr>
        <p:spPr>
          <a:xfrm>
            <a:off x="468313" y="2492375"/>
            <a:ext cx="8218487" cy="4249738"/>
          </a:xfrm>
          <a:noFill/>
        </p:spPr>
        <p:txBody>
          <a:bodyPr>
            <a:spAutoFit/>
          </a:bodyPr>
          <a:lstStyle/>
          <a:p>
            <a:pPr eaLnBrk="1" hangingPunct="1">
              <a:lnSpc>
                <a:spcPct val="80000"/>
              </a:lnSpc>
            </a:pPr>
            <a:r>
              <a:rPr lang="cs-CZ" altLang="cs-CZ" sz="2200" dirty="0">
                <a:solidFill>
                  <a:srgbClr val="FFC000"/>
                </a:solidFill>
              </a:rPr>
              <a:t>V třetí části křivky (III) </a:t>
            </a:r>
            <a:r>
              <a:rPr lang="cs-CZ" altLang="cs-CZ" sz="2200" dirty="0">
                <a:solidFill>
                  <a:srgbClr val="FFFFCC"/>
                </a:solidFill>
              </a:rPr>
              <a:t>je napětí mezi elektrodami velké a způsobuje tak vysoké urychlení vznikajících volných elektronů, že mohou nárazem ionizovat elektroneutrální molekuly – vznikají „laviny“ elektronů. Ionty získávají mezi nárazy jen malou energii, proto příliš neionizují.</a:t>
            </a:r>
          </a:p>
          <a:p>
            <a:pPr eaLnBrk="1" hangingPunct="1">
              <a:lnSpc>
                <a:spcPct val="80000"/>
              </a:lnSpc>
            </a:pPr>
            <a:r>
              <a:rPr lang="cs-CZ" altLang="cs-CZ" sz="2200" dirty="0">
                <a:solidFill>
                  <a:srgbClr val="FFFFCC"/>
                </a:solidFill>
              </a:rPr>
              <a:t>Typickou limitní hodnotou intenzity elektrického pole potřebnou pro vznik lavinové ionizace je hodnota 10</a:t>
            </a:r>
            <a:r>
              <a:rPr lang="cs-CZ" altLang="cs-CZ" sz="2200" baseline="30000" dirty="0">
                <a:solidFill>
                  <a:srgbClr val="FFFFCC"/>
                </a:solidFill>
              </a:rPr>
              <a:t>6</a:t>
            </a:r>
            <a:r>
              <a:rPr lang="cs-CZ" altLang="cs-CZ" sz="2200" dirty="0">
                <a:solidFill>
                  <a:srgbClr val="FFFFCC"/>
                </a:solidFill>
              </a:rPr>
              <a:t> V/m. </a:t>
            </a:r>
          </a:p>
          <a:p>
            <a:pPr eaLnBrk="1" hangingPunct="1">
              <a:lnSpc>
                <a:spcPct val="80000"/>
              </a:lnSpc>
            </a:pPr>
            <a:r>
              <a:rPr lang="cs-CZ" altLang="cs-CZ" sz="2200" dirty="0">
                <a:solidFill>
                  <a:srgbClr val="FFFFCC"/>
                </a:solidFill>
              </a:rPr>
              <a:t>Tuto oblast lze rozdělit na tři </a:t>
            </a:r>
            <a:r>
              <a:rPr lang="cs-CZ" altLang="cs-CZ" sz="2200" dirty="0" err="1">
                <a:solidFill>
                  <a:srgbClr val="FFFFCC"/>
                </a:solidFill>
              </a:rPr>
              <a:t>podúseky</a:t>
            </a:r>
            <a:r>
              <a:rPr lang="cs-CZ" altLang="cs-CZ" sz="2200" dirty="0">
                <a:solidFill>
                  <a:srgbClr val="FFFFCC"/>
                </a:solidFill>
              </a:rPr>
              <a:t>. V prvním z nich (</a:t>
            </a:r>
            <a:r>
              <a:rPr lang="cs-CZ" altLang="cs-CZ" sz="2200" dirty="0" err="1">
                <a:solidFill>
                  <a:srgbClr val="FFFFCC"/>
                </a:solidFill>
              </a:rPr>
              <a:t>IIIa</a:t>
            </a:r>
            <a:r>
              <a:rPr lang="cs-CZ" altLang="cs-CZ" sz="2200" dirty="0">
                <a:solidFill>
                  <a:srgbClr val="FFFFCC"/>
                </a:solidFill>
              </a:rPr>
              <a:t>) elektrony primární vytvářejí víceméně konstantní množství elektronů sekundárních, které pak přispívají k vodivosti prostředí. Tento úsek se nazývá </a:t>
            </a:r>
            <a:r>
              <a:rPr lang="cs-CZ" altLang="cs-CZ" sz="2200" dirty="0">
                <a:solidFill>
                  <a:srgbClr val="FF0066"/>
                </a:solidFill>
              </a:rPr>
              <a:t>úsek (úplné) </a:t>
            </a:r>
            <a:r>
              <a:rPr lang="cs-CZ" altLang="cs-CZ" sz="2200" b="1" dirty="0">
                <a:solidFill>
                  <a:srgbClr val="FF0066"/>
                </a:solidFill>
              </a:rPr>
              <a:t>proporcionality </a:t>
            </a:r>
            <a:r>
              <a:rPr lang="cs-CZ" altLang="cs-CZ" sz="2200" dirty="0">
                <a:solidFill>
                  <a:srgbClr val="FF0066"/>
                </a:solidFill>
              </a:rPr>
              <a:t>(úměrnosti)</a:t>
            </a:r>
            <a:r>
              <a:rPr lang="cs-CZ" altLang="cs-CZ" sz="2200" dirty="0">
                <a:solidFill>
                  <a:srgbClr val="FFFFCC"/>
                </a:solidFill>
              </a:rPr>
              <a:t> a pracují v něm tzv. </a:t>
            </a:r>
            <a:r>
              <a:rPr lang="cs-CZ" altLang="cs-CZ" sz="2200" b="1" dirty="0">
                <a:solidFill>
                  <a:srgbClr val="FFFFCC"/>
                </a:solidFill>
              </a:rPr>
              <a:t>proporcionální počítače - PP</a:t>
            </a:r>
            <a:r>
              <a:rPr lang="cs-CZ" altLang="cs-CZ" sz="2200" dirty="0">
                <a:solidFill>
                  <a:srgbClr val="FFFFCC"/>
                </a:solidFill>
              </a:rPr>
              <a:t>. Množství vytvářených iontů je úměrné intenzitě záření, podobně jako u ionizačních komůrek. </a:t>
            </a:r>
          </a:p>
        </p:txBody>
      </p:sp>
      <p:pic>
        <p:nvPicPr>
          <p:cNvPr id="48133" name="Picture 4" descr="IONCURR">
            <a:extLst>
              <a:ext uri="{FF2B5EF4-FFF2-40B4-BE49-F238E27FC236}">
                <a16:creationId xmlns:a16="http://schemas.microsoft.com/office/drawing/2014/main" id="{85FB2D4C-DC66-4257-9DEB-E008D0F09C5D}"/>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6011863" y="115888"/>
            <a:ext cx="2732087" cy="1960562"/>
          </a:xfrm>
          <a:noFill/>
        </p:spPr>
      </p:pic>
      <p:cxnSp>
        <p:nvCxnSpPr>
          <p:cNvPr id="7" name="Přímá spojovací šipka 6">
            <a:extLst>
              <a:ext uri="{FF2B5EF4-FFF2-40B4-BE49-F238E27FC236}">
                <a16:creationId xmlns:a16="http://schemas.microsoft.com/office/drawing/2014/main" id="{39D110C8-7950-4437-9D2B-3A672F932AB6}"/>
              </a:ext>
            </a:extLst>
          </p:cNvPr>
          <p:cNvCxnSpPr/>
          <p:nvPr/>
        </p:nvCxnSpPr>
        <p:spPr bwMode="auto">
          <a:xfrm flipV="1">
            <a:off x="2627313" y="1268413"/>
            <a:ext cx="5040312" cy="1081087"/>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pic>
        <p:nvPicPr>
          <p:cNvPr id="8" name="Obrázek 7" descr="Obsah obrázku vsedě&#10;&#10;Popis byl vytvořen automaticky">
            <a:extLst>
              <a:ext uri="{FF2B5EF4-FFF2-40B4-BE49-F238E27FC236}">
                <a16:creationId xmlns:a16="http://schemas.microsoft.com/office/drawing/2014/main" id="{D7EBEE5F-859E-4B03-AB46-E0C9225559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731" y="1268413"/>
            <a:ext cx="1014488" cy="980214"/>
          </a:xfrm>
          <a:prstGeom prst="rect">
            <a:avLst/>
          </a:prstGeom>
        </p:spPr>
      </p:pic>
      <p:pic>
        <p:nvPicPr>
          <p:cNvPr id="2" name="Nahraný zvuk">
            <a:hlinkClick r:id="" action="ppaction://media"/>
            <a:extLst>
              <a:ext uri="{FF2B5EF4-FFF2-40B4-BE49-F238E27FC236}">
                <a16:creationId xmlns:a16="http://schemas.microsoft.com/office/drawing/2014/main" id="{36880E89-4418-4EAE-B60A-78C7881FCB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5775" y="1527122"/>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Zástupný symbol pro číslo snímku 5">
            <a:extLst>
              <a:ext uri="{FF2B5EF4-FFF2-40B4-BE49-F238E27FC236}">
                <a16:creationId xmlns:a16="http://schemas.microsoft.com/office/drawing/2014/main" id="{498BBB75-7089-4900-963B-6FE42BAAD16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ACA5217F-AADF-4EA5-B9C9-58C2F283F603}" type="slidenum">
              <a:rPr lang="cs-CZ" altLang="cs-CZ" sz="1400">
                <a:solidFill>
                  <a:schemeClr val="tx1"/>
                </a:solidFill>
              </a:rPr>
              <a:pPr eaLnBrk="1" hangingPunct="1"/>
              <a:t>47</a:t>
            </a:fld>
            <a:endParaRPr lang="cs-CZ" altLang="cs-CZ" sz="1400">
              <a:solidFill>
                <a:schemeClr val="tx1"/>
              </a:solidFill>
            </a:endParaRPr>
          </a:p>
        </p:txBody>
      </p:sp>
      <p:sp>
        <p:nvSpPr>
          <p:cNvPr id="49155" name="Rectangle 2">
            <a:extLst>
              <a:ext uri="{FF2B5EF4-FFF2-40B4-BE49-F238E27FC236}">
                <a16:creationId xmlns:a16="http://schemas.microsoft.com/office/drawing/2014/main" id="{A99ADC95-DDB9-4DC6-99C7-7CF7967D50B4}"/>
              </a:ext>
            </a:extLst>
          </p:cNvPr>
          <p:cNvSpPr>
            <a:spLocks noGrp="1" noChangeArrowheads="1"/>
          </p:cNvSpPr>
          <p:nvPr>
            <p:ph type="title"/>
          </p:nvPr>
        </p:nvSpPr>
        <p:spPr>
          <a:xfrm>
            <a:off x="457200" y="274638"/>
            <a:ext cx="8229600" cy="633412"/>
          </a:xfrm>
        </p:spPr>
        <p:txBody>
          <a:bodyPr/>
          <a:lstStyle/>
          <a:p>
            <a:pPr eaLnBrk="1" hangingPunct="1"/>
            <a:r>
              <a:rPr lang="cs-CZ" altLang="cs-CZ" sz="3200">
                <a:solidFill>
                  <a:srgbClr val="CCFFFF"/>
                </a:solidFill>
              </a:rPr>
              <a:t>Proporcionální počítače</a:t>
            </a:r>
          </a:p>
        </p:txBody>
      </p:sp>
      <p:sp>
        <p:nvSpPr>
          <p:cNvPr id="49156" name="Rectangle 3">
            <a:extLst>
              <a:ext uri="{FF2B5EF4-FFF2-40B4-BE49-F238E27FC236}">
                <a16:creationId xmlns:a16="http://schemas.microsoft.com/office/drawing/2014/main" id="{86B0F128-ECF0-4898-95C7-E72DDBB2F6A7}"/>
              </a:ext>
            </a:extLst>
          </p:cNvPr>
          <p:cNvSpPr>
            <a:spLocks noGrp="1" noChangeArrowheads="1"/>
          </p:cNvSpPr>
          <p:nvPr>
            <p:ph type="body" idx="1"/>
          </p:nvPr>
        </p:nvSpPr>
        <p:spPr>
          <a:xfrm>
            <a:off x="395288" y="1125538"/>
            <a:ext cx="8424862" cy="5410712"/>
          </a:xfrm>
          <a:noFill/>
        </p:spPr>
        <p:txBody>
          <a:bodyPr>
            <a:spAutoFit/>
          </a:bodyPr>
          <a:lstStyle/>
          <a:p>
            <a:pPr eaLnBrk="1" hangingPunct="1">
              <a:lnSpc>
                <a:spcPct val="80000"/>
              </a:lnSpc>
              <a:buFontTx/>
              <a:buNone/>
            </a:pPr>
            <a:r>
              <a:rPr lang="cs-CZ" altLang="cs-CZ" sz="2700" dirty="0">
                <a:solidFill>
                  <a:schemeClr val="bg1"/>
                </a:solidFill>
              </a:rPr>
              <a:t>Multiplikační kaskádový proces je znám jako </a:t>
            </a:r>
            <a:r>
              <a:rPr lang="cs-CZ" altLang="cs-CZ" sz="2700" dirty="0" err="1">
                <a:solidFill>
                  <a:srgbClr val="FF0066"/>
                </a:solidFill>
              </a:rPr>
              <a:t>Townsendova</a:t>
            </a:r>
            <a:r>
              <a:rPr lang="cs-CZ" altLang="cs-CZ" sz="2700" dirty="0">
                <a:solidFill>
                  <a:srgbClr val="FF0066"/>
                </a:solidFill>
              </a:rPr>
              <a:t> lavina</a:t>
            </a:r>
            <a:r>
              <a:rPr lang="cs-CZ" altLang="cs-CZ" sz="2700" dirty="0">
                <a:solidFill>
                  <a:schemeClr val="bg1"/>
                </a:solidFill>
              </a:rPr>
              <a:t> – každý volný elektron vytvořený v ní srážkou může potenciálně vytvořit více volných elektronů týmž procesem. Poměrné zvýšení počtu elektronů na jednotkové dráze je dáno </a:t>
            </a:r>
            <a:r>
              <a:rPr lang="cs-CZ" altLang="cs-CZ" sz="2700" dirty="0" err="1">
                <a:solidFill>
                  <a:schemeClr val="bg1"/>
                </a:solidFill>
              </a:rPr>
              <a:t>Townsendovou</a:t>
            </a:r>
            <a:r>
              <a:rPr lang="cs-CZ" altLang="cs-CZ" sz="2700" dirty="0">
                <a:solidFill>
                  <a:schemeClr val="bg1"/>
                </a:solidFill>
              </a:rPr>
              <a:t> rovnicí:</a:t>
            </a:r>
          </a:p>
          <a:p>
            <a:pPr algn="ctr" eaLnBrk="1" hangingPunct="1">
              <a:lnSpc>
                <a:spcPct val="80000"/>
              </a:lnSpc>
              <a:buFontTx/>
              <a:buNone/>
            </a:pPr>
            <a:r>
              <a:rPr lang="cs-CZ" altLang="cs-CZ" sz="2700" dirty="0" err="1">
                <a:solidFill>
                  <a:srgbClr val="FF0066"/>
                </a:solidFill>
              </a:rPr>
              <a:t>dn</a:t>
            </a:r>
            <a:r>
              <a:rPr lang="cs-CZ" altLang="cs-CZ" sz="2700" dirty="0">
                <a:solidFill>
                  <a:srgbClr val="FF0066"/>
                </a:solidFill>
              </a:rPr>
              <a:t>/n = </a:t>
            </a:r>
            <a:r>
              <a:rPr lang="cs-CZ" altLang="cs-CZ" sz="2700" dirty="0" err="1">
                <a:solidFill>
                  <a:srgbClr val="FF0066"/>
                </a:solidFill>
                <a:latin typeface="Symbol" panose="05050102010706020507" pitchFamily="18" charset="2"/>
              </a:rPr>
              <a:t>a</a:t>
            </a:r>
            <a:r>
              <a:rPr lang="cs-CZ" altLang="cs-CZ" sz="2700" dirty="0" err="1">
                <a:solidFill>
                  <a:srgbClr val="FF0066"/>
                </a:solidFill>
              </a:rPr>
              <a:t>.dx</a:t>
            </a:r>
            <a:r>
              <a:rPr lang="cs-CZ" altLang="cs-CZ" sz="2700" dirty="0">
                <a:solidFill>
                  <a:srgbClr val="FF0066"/>
                </a:solidFill>
              </a:rPr>
              <a:t>,</a:t>
            </a:r>
          </a:p>
          <a:p>
            <a:pPr eaLnBrk="1" hangingPunct="1">
              <a:lnSpc>
                <a:spcPct val="80000"/>
              </a:lnSpc>
              <a:buFontTx/>
              <a:buNone/>
            </a:pPr>
            <a:r>
              <a:rPr lang="cs-CZ" altLang="cs-CZ" sz="2700" dirty="0">
                <a:solidFill>
                  <a:schemeClr val="bg1"/>
                </a:solidFill>
              </a:rPr>
              <a:t>kde </a:t>
            </a:r>
            <a:r>
              <a:rPr lang="cs-CZ" altLang="cs-CZ" sz="2700" dirty="0">
                <a:solidFill>
                  <a:schemeClr val="bg1"/>
                </a:solidFill>
                <a:latin typeface="Symbol" panose="05050102010706020507" pitchFamily="18" charset="2"/>
              </a:rPr>
              <a:t>a</a:t>
            </a:r>
            <a:r>
              <a:rPr lang="cs-CZ" altLang="cs-CZ" sz="2700" dirty="0">
                <a:solidFill>
                  <a:schemeClr val="bg1"/>
                </a:solidFill>
              </a:rPr>
              <a:t> je </a:t>
            </a:r>
            <a:r>
              <a:rPr lang="cs-CZ" altLang="cs-CZ" sz="2700" dirty="0" err="1">
                <a:solidFill>
                  <a:schemeClr val="bg1"/>
                </a:solidFill>
              </a:rPr>
              <a:t>Townsendův</a:t>
            </a:r>
            <a:r>
              <a:rPr lang="cs-CZ" altLang="cs-CZ" sz="2700" dirty="0">
                <a:solidFill>
                  <a:schemeClr val="bg1"/>
                </a:solidFill>
              </a:rPr>
              <a:t> koeficient plynu. Jeho hodnota je nula pro </a:t>
            </a:r>
            <a:r>
              <a:rPr lang="cs-CZ" altLang="cs-CZ" sz="2700" dirty="0" err="1">
                <a:solidFill>
                  <a:schemeClr val="bg1"/>
                </a:solidFill>
              </a:rPr>
              <a:t>podkritickou</a:t>
            </a:r>
            <a:r>
              <a:rPr lang="cs-CZ" altLang="cs-CZ" sz="2700" dirty="0">
                <a:solidFill>
                  <a:schemeClr val="bg1"/>
                </a:solidFill>
              </a:rPr>
              <a:t> intenzitu el. pole a pak roste s různou strmostí v závislosti na E. V homogenním elektrickém poli platí:</a:t>
            </a:r>
          </a:p>
          <a:p>
            <a:pPr algn="ctr" eaLnBrk="1" hangingPunct="1">
              <a:lnSpc>
                <a:spcPct val="80000"/>
              </a:lnSpc>
              <a:buFontTx/>
              <a:buNone/>
            </a:pPr>
            <a:r>
              <a:rPr lang="cs-CZ" altLang="cs-CZ" sz="2700" dirty="0">
                <a:solidFill>
                  <a:srgbClr val="FF0066"/>
                </a:solidFill>
              </a:rPr>
              <a:t>n(x) = n(0).</a:t>
            </a:r>
            <a:r>
              <a:rPr lang="cs-CZ" altLang="cs-CZ" sz="2700" dirty="0" err="1">
                <a:solidFill>
                  <a:srgbClr val="FF0066"/>
                </a:solidFill>
              </a:rPr>
              <a:t>exp</a:t>
            </a:r>
            <a:r>
              <a:rPr lang="cs-CZ" altLang="cs-CZ" sz="2700" dirty="0">
                <a:solidFill>
                  <a:srgbClr val="FF0066"/>
                </a:solidFill>
              </a:rPr>
              <a:t>(</a:t>
            </a:r>
            <a:r>
              <a:rPr lang="cs-CZ" altLang="cs-CZ" sz="2700" dirty="0" err="1">
                <a:solidFill>
                  <a:srgbClr val="FF0066"/>
                </a:solidFill>
                <a:latin typeface="Symbol" panose="05050102010706020507" pitchFamily="18" charset="2"/>
              </a:rPr>
              <a:t>a</a:t>
            </a:r>
            <a:r>
              <a:rPr lang="cs-CZ" altLang="cs-CZ" sz="2700" dirty="0" err="1">
                <a:solidFill>
                  <a:srgbClr val="FF0066"/>
                </a:solidFill>
              </a:rPr>
              <a:t>x</a:t>
            </a:r>
            <a:r>
              <a:rPr lang="cs-CZ" altLang="cs-CZ" sz="2700" dirty="0">
                <a:solidFill>
                  <a:srgbClr val="FF0066"/>
                </a:solidFill>
              </a:rPr>
              <a:t>)</a:t>
            </a:r>
          </a:p>
          <a:p>
            <a:pPr eaLnBrk="1" hangingPunct="1">
              <a:lnSpc>
                <a:spcPct val="80000"/>
              </a:lnSpc>
              <a:buFontTx/>
              <a:buNone/>
            </a:pPr>
            <a:r>
              <a:rPr lang="cs-CZ" altLang="cs-CZ" sz="2700" dirty="0">
                <a:solidFill>
                  <a:schemeClr val="bg1"/>
                </a:solidFill>
              </a:rPr>
              <a:t>Většina proporcionálních počítačů (PP) však má válcovou geometrii, kdy intenzita pole směrem k anodě roste. </a:t>
            </a:r>
          </a:p>
        </p:txBody>
      </p:sp>
      <p:pic>
        <p:nvPicPr>
          <p:cNvPr id="6" name="Obrázek 5" descr="Obsah obrázku vsedě&#10;&#10;Popis byl vytvořen automaticky">
            <a:extLst>
              <a:ext uri="{FF2B5EF4-FFF2-40B4-BE49-F238E27FC236}">
                <a16:creationId xmlns:a16="http://schemas.microsoft.com/office/drawing/2014/main" id="{E4EC7EBE-BC63-48F6-B12D-E88C89508B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7738" y="85154"/>
            <a:ext cx="1014488" cy="980214"/>
          </a:xfrm>
          <a:prstGeom prst="rect">
            <a:avLst/>
          </a:prstGeom>
        </p:spPr>
      </p:pic>
      <p:pic>
        <p:nvPicPr>
          <p:cNvPr id="3" name="Nahraný zvuk">
            <a:hlinkClick r:id="" action="ppaction://media"/>
            <a:extLst>
              <a:ext uri="{FF2B5EF4-FFF2-40B4-BE49-F238E27FC236}">
                <a16:creationId xmlns:a16="http://schemas.microsoft.com/office/drawing/2014/main" id="{68925677-D396-4CE6-9B6D-5A8CBC3482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1782" y="364266"/>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Zástupný symbol pro číslo snímku 5">
            <a:extLst>
              <a:ext uri="{FF2B5EF4-FFF2-40B4-BE49-F238E27FC236}">
                <a16:creationId xmlns:a16="http://schemas.microsoft.com/office/drawing/2014/main" id="{91358928-88D4-497B-B315-A510F60839A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C06E3C71-5E95-42CB-9FD8-A1FC1AA6DD0D}" type="slidenum">
              <a:rPr lang="cs-CZ" altLang="cs-CZ" sz="1400">
                <a:solidFill>
                  <a:schemeClr val="tx1"/>
                </a:solidFill>
              </a:rPr>
              <a:pPr eaLnBrk="1" hangingPunct="1"/>
              <a:t>48</a:t>
            </a:fld>
            <a:endParaRPr lang="cs-CZ" altLang="cs-CZ" sz="1400">
              <a:solidFill>
                <a:schemeClr val="tx1"/>
              </a:solidFill>
            </a:endParaRPr>
          </a:p>
        </p:txBody>
      </p:sp>
      <p:sp>
        <p:nvSpPr>
          <p:cNvPr id="50179" name="Rectangle 2">
            <a:extLst>
              <a:ext uri="{FF2B5EF4-FFF2-40B4-BE49-F238E27FC236}">
                <a16:creationId xmlns:a16="http://schemas.microsoft.com/office/drawing/2014/main" id="{5F302E38-EDFA-492C-8B46-76D8D4A68D99}"/>
              </a:ext>
            </a:extLst>
          </p:cNvPr>
          <p:cNvSpPr>
            <a:spLocks noGrp="1" noChangeArrowheads="1"/>
          </p:cNvSpPr>
          <p:nvPr>
            <p:ph type="title"/>
          </p:nvPr>
        </p:nvSpPr>
        <p:spPr/>
        <p:txBody>
          <a:bodyPr/>
          <a:lstStyle/>
          <a:p>
            <a:pPr eaLnBrk="1" hangingPunct="1"/>
            <a:r>
              <a:rPr lang="cs-CZ" altLang="cs-CZ" sz="3200">
                <a:solidFill>
                  <a:srgbClr val="CCFFFF"/>
                </a:solidFill>
              </a:rPr>
              <a:t>Proporcionální počítače</a:t>
            </a:r>
          </a:p>
        </p:txBody>
      </p:sp>
      <p:sp>
        <p:nvSpPr>
          <p:cNvPr id="50180" name="Rectangle 3">
            <a:extLst>
              <a:ext uri="{FF2B5EF4-FFF2-40B4-BE49-F238E27FC236}">
                <a16:creationId xmlns:a16="http://schemas.microsoft.com/office/drawing/2014/main" id="{982F699E-2968-42BB-88FB-D1410D0902B2}"/>
              </a:ext>
            </a:extLst>
          </p:cNvPr>
          <p:cNvSpPr>
            <a:spLocks noGrp="1" noChangeArrowheads="1"/>
          </p:cNvSpPr>
          <p:nvPr>
            <p:ph type="body" idx="1"/>
          </p:nvPr>
        </p:nvSpPr>
        <p:spPr>
          <a:xfrm>
            <a:off x="323528" y="1247775"/>
            <a:ext cx="8569647" cy="4997450"/>
          </a:xfrm>
        </p:spPr>
        <p:txBody>
          <a:bodyPr/>
          <a:lstStyle/>
          <a:p>
            <a:pPr eaLnBrk="1" hangingPunct="1">
              <a:lnSpc>
                <a:spcPct val="80000"/>
              </a:lnSpc>
              <a:buFontTx/>
              <a:buNone/>
            </a:pPr>
            <a:r>
              <a:rPr lang="cs-CZ" altLang="cs-CZ" sz="2400" dirty="0">
                <a:solidFill>
                  <a:schemeClr val="bg1"/>
                </a:solidFill>
              </a:rPr>
              <a:t>Vzhledem k velkému multiplikačnímu faktoru jsou PP citlivější a vhodnější pro počítání jednotlivých částic než pulsní ionizační komůrky (mají lepší poměr signál/šum). </a:t>
            </a:r>
          </a:p>
          <a:p>
            <a:pPr eaLnBrk="1" hangingPunct="1">
              <a:lnSpc>
                <a:spcPct val="80000"/>
              </a:lnSpc>
              <a:buFontTx/>
              <a:buNone/>
            </a:pPr>
            <a:r>
              <a:rPr lang="cs-CZ" altLang="cs-CZ" sz="2400" dirty="0">
                <a:solidFill>
                  <a:schemeClr val="bg1"/>
                </a:solidFill>
              </a:rPr>
              <a:t> </a:t>
            </a:r>
            <a:r>
              <a:rPr lang="cs-CZ" altLang="cs-CZ" sz="2400" dirty="0">
                <a:solidFill>
                  <a:srgbClr val="FF0066"/>
                </a:solidFill>
              </a:rPr>
              <a:t>Vysokých intenzit elektrického pole se dosahuje kolem velmi tenkých anodových drátků</a:t>
            </a:r>
            <a:r>
              <a:rPr lang="cs-CZ" altLang="cs-CZ" sz="2400" dirty="0">
                <a:solidFill>
                  <a:schemeClr val="bg1"/>
                </a:solidFill>
              </a:rPr>
              <a:t>.</a:t>
            </a:r>
          </a:p>
          <a:p>
            <a:pPr eaLnBrk="1" hangingPunct="1">
              <a:lnSpc>
                <a:spcPct val="80000"/>
              </a:lnSpc>
              <a:buFontTx/>
              <a:buNone/>
            </a:pPr>
            <a:r>
              <a:rPr lang="cs-CZ" altLang="cs-CZ" sz="2400" dirty="0">
                <a:solidFill>
                  <a:schemeClr val="bg1"/>
                </a:solidFill>
              </a:rPr>
              <a:t>Kvalitu a reprodukovatelnost elektrického pole v okolí anody lze zlepšit přídatnými elektrodami (mřížkou). Anoda např. prochází středem hustě vinuté pružiny, která má funkci mřížky. Existují PP s mnoha anodami a páskovými katodami, umožňující </a:t>
            </a:r>
            <a:r>
              <a:rPr lang="cs-CZ" altLang="cs-CZ" sz="2400" dirty="0">
                <a:solidFill>
                  <a:srgbClr val="FF0066"/>
                </a:solidFill>
              </a:rPr>
              <a:t>lokalizaci průletů</a:t>
            </a:r>
            <a:r>
              <a:rPr lang="cs-CZ" altLang="cs-CZ" sz="2400" dirty="0">
                <a:solidFill>
                  <a:schemeClr val="bg1"/>
                </a:solidFill>
              </a:rPr>
              <a:t> částic.</a:t>
            </a:r>
          </a:p>
          <a:p>
            <a:pPr eaLnBrk="1" hangingPunct="1">
              <a:lnSpc>
                <a:spcPct val="80000"/>
              </a:lnSpc>
              <a:buFontTx/>
              <a:buNone/>
            </a:pPr>
            <a:r>
              <a:rPr lang="cs-CZ" altLang="cs-CZ" sz="2400" dirty="0">
                <a:solidFill>
                  <a:schemeClr val="bg1"/>
                </a:solidFill>
              </a:rPr>
              <a:t>Speciální typy „trubic“ PP jsou používány pro měření aktivity radioaktivních vzorků vkládaných přímo do těchto „trubic“. </a:t>
            </a:r>
          </a:p>
          <a:p>
            <a:pPr eaLnBrk="1" hangingPunct="1">
              <a:lnSpc>
                <a:spcPct val="90000"/>
              </a:lnSpc>
              <a:buFontTx/>
              <a:buNone/>
            </a:pPr>
            <a:r>
              <a:rPr lang="cs-CZ" altLang="cs-CZ" sz="2400" dirty="0">
                <a:solidFill>
                  <a:srgbClr val="FFFFCC"/>
                </a:solidFill>
              </a:rPr>
              <a:t>Podobně jako ionizační komůrky mohou být PP plněny různými plyny nebo jejich směsmi. </a:t>
            </a:r>
          </a:p>
          <a:p>
            <a:pPr eaLnBrk="1" hangingPunct="1">
              <a:lnSpc>
                <a:spcPct val="80000"/>
              </a:lnSpc>
              <a:buFontTx/>
              <a:buNone/>
            </a:pPr>
            <a:endParaRPr lang="cs-CZ" altLang="cs-CZ" sz="2400" dirty="0"/>
          </a:p>
        </p:txBody>
      </p:sp>
      <p:pic>
        <p:nvPicPr>
          <p:cNvPr id="3" name="Obrázek 2" descr="Obsah obrázku vsedě&#10;&#10;Popis byl vytvořen automaticky">
            <a:extLst>
              <a:ext uri="{FF2B5EF4-FFF2-40B4-BE49-F238E27FC236}">
                <a16:creationId xmlns:a16="http://schemas.microsoft.com/office/drawing/2014/main" id="{4F6D8F6B-94A1-4CC7-9356-AD72F0526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0392" y="0"/>
            <a:ext cx="1033334" cy="998423"/>
          </a:xfrm>
          <a:prstGeom prst="rect">
            <a:avLst/>
          </a:prstGeom>
        </p:spPr>
      </p:pic>
      <p:pic>
        <p:nvPicPr>
          <p:cNvPr id="4" name="Nahraný zvuk">
            <a:hlinkClick r:id="" action="ppaction://media"/>
            <a:extLst>
              <a:ext uri="{FF2B5EF4-FFF2-40B4-BE49-F238E27FC236}">
                <a16:creationId xmlns:a16="http://schemas.microsoft.com/office/drawing/2014/main" id="{016E5C66-8F70-4B0D-8957-65995EE076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3588" y="206375"/>
            <a:ext cx="565150" cy="5651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číslo snímku 5">
            <a:extLst>
              <a:ext uri="{FF2B5EF4-FFF2-40B4-BE49-F238E27FC236}">
                <a16:creationId xmlns:a16="http://schemas.microsoft.com/office/drawing/2014/main" id="{FD646A20-0E98-4253-B9D6-6D1C7D3B12B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8035B160-078B-4B22-9329-0592BD4AD4A9}" type="slidenum">
              <a:rPr lang="cs-CZ" altLang="cs-CZ" sz="1400">
                <a:solidFill>
                  <a:schemeClr val="tx1"/>
                </a:solidFill>
              </a:rPr>
              <a:pPr eaLnBrk="1" hangingPunct="1"/>
              <a:t>49</a:t>
            </a:fld>
            <a:endParaRPr lang="cs-CZ" altLang="cs-CZ" sz="1400">
              <a:solidFill>
                <a:schemeClr val="tx1"/>
              </a:solidFill>
            </a:endParaRPr>
          </a:p>
        </p:txBody>
      </p:sp>
      <p:sp>
        <p:nvSpPr>
          <p:cNvPr id="51203" name="Rectangle 2">
            <a:extLst>
              <a:ext uri="{FF2B5EF4-FFF2-40B4-BE49-F238E27FC236}">
                <a16:creationId xmlns:a16="http://schemas.microsoft.com/office/drawing/2014/main" id="{24825D73-AE27-49DD-9186-416AE815598D}"/>
              </a:ext>
            </a:extLst>
          </p:cNvPr>
          <p:cNvSpPr>
            <a:spLocks noGrp="1" noChangeArrowheads="1"/>
          </p:cNvSpPr>
          <p:nvPr>
            <p:ph type="title"/>
          </p:nvPr>
        </p:nvSpPr>
        <p:spPr>
          <a:xfrm>
            <a:off x="457200" y="274638"/>
            <a:ext cx="8229600" cy="633412"/>
          </a:xfrm>
        </p:spPr>
        <p:txBody>
          <a:bodyPr/>
          <a:lstStyle/>
          <a:p>
            <a:pPr eaLnBrk="1" hangingPunct="1"/>
            <a:r>
              <a:rPr lang="cs-CZ" altLang="cs-CZ" sz="3200" dirty="0">
                <a:solidFill>
                  <a:srgbClr val="CCFFFF"/>
                </a:solidFill>
              </a:rPr>
              <a:t>Proporcionální počítače</a:t>
            </a:r>
          </a:p>
        </p:txBody>
      </p:sp>
      <p:sp>
        <p:nvSpPr>
          <p:cNvPr id="51204" name="Rectangle 3">
            <a:extLst>
              <a:ext uri="{FF2B5EF4-FFF2-40B4-BE49-F238E27FC236}">
                <a16:creationId xmlns:a16="http://schemas.microsoft.com/office/drawing/2014/main" id="{BBBB4392-F974-4927-9141-5B1D6C2B1027}"/>
              </a:ext>
            </a:extLst>
          </p:cNvPr>
          <p:cNvSpPr>
            <a:spLocks noGrp="1" noChangeArrowheads="1"/>
          </p:cNvSpPr>
          <p:nvPr>
            <p:ph type="body" idx="1"/>
          </p:nvPr>
        </p:nvSpPr>
        <p:spPr>
          <a:xfrm>
            <a:off x="179388" y="1125538"/>
            <a:ext cx="8713787" cy="5399087"/>
          </a:xfrm>
        </p:spPr>
        <p:txBody>
          <a:bodyPr/>
          <a:lstStyle/>
          <a:p>
            <a:pPr eaLnBrk="1" hangingPunct="1">
              <a:lnSpc>
                <a:spcPct val="90000"/>
              </a:lnSpc>
              <a:buNone/>
            </a:pPr>
            <a:r>
              <a:rPr lang="cs-CZ" altLang="cs-CZ" sz="2400" dirty="0">
                <a:solidFill>
                  <a:srgbClr val="FFFFCC"/>
                </a:solidFill>
              </a:rPr>
              <a:t>Pro medicínská měření, která jsou však málo frekventovaná, může být výhodné použít jako náplň směs plynů o podobném atomovém složení jako má lidské tělo (např. 64,4% methanu, 32,4% oxidu uhličitého, 3,2% dusíku).</a:t>
            </a:r>
          </a:p>
          <a:p>
            <a:pPr eaLnBrk="1" hangingPunct="1">
              <a:lnSpc>
                <a:spcPct val="90000"/>
              </a:lnSpc>
              <a:buNone/>
            </a:pPr>
            <a:endParaRPr lang="cs-CZ" altLang="cs-CZ" sz="2400" dirty="0">
              <a:solidFill>
                <a:srgbClr val="FFFFCC"/>
              </a:solidFill>
            </a:endParaRPr>
          </a:p>
          <a:p>
            <a:pPr eaLnBrk="1" hangingPunct="1">
              <a:lnSpc>
                <a:spcPct val="90000"/>
              </a:lnSpc>
              <a:buFontTx/>
              <a:buNone/>
            </a:pPr>
            <a:r>
              <a:rPr lang="cs-CZ" altLang="cs-CZ" sz="2400" dirty="0">
                <a:solidFill>
                  <a:srgbClr val="FFFFCC"/>
                </a:solidFill>
              </a:rPr>
              <a:t>I u PP se mohou pozitivně uplatnit </a:t>
            </a:r>
            <a:r>
              <a:rPr lang="cs-CZ" altLang="cs-CZ" sz="2400" dirty="0" err="1">
                <a:solidFill>
                  <a:srgbClr val="FFFFCC"/>
                </a:solidFill>
              </a:rPr>
              <a:t>zhášedla</a:t>
            </a:r>
            <a:r>
              <a:rPr lang="cs-CZ" altLang="cs-CZ" sz="2400" dirty="0">
                <a:solidFill>
                  <a:srgbClr val="FFFFCC"/>
                </a:solidFill>
              </a:rPr>
              <a:t> – pohlcují fotony schopné vyvolat falešné impulsy. Falešné impulzy mají původ např. ve fotoelektronech, které vyrazily z katody fotony vzniklé při </a:t>
            </a:r>
            <a:r>
              <a:rPr lang="cs-CZ" altLang="cs-CZ" sz="2400" dirty="0" err="1">
                <a:solidFill>
                  <a:srgbClr val="FFFFCC"/>
                </a:solidFill>
              </a:rPr>
              <a:t>deexcitačních</a:t>
            </a:r>
            <a:r>
              <a:rPr lang="cs-CZ" altLang="cs-CZ" sz="2400" dirty="0">
                <a:solidFill>
                  <a:srgbClr val="FFFFCC"/>
                </a:solidFill>
              </a:rPr>
              <a:t> procesech.</a:t>
            </a:r>
          </a:p>
          <a:p>
            <a:pPr eaLnBrk="1" hangingPunct="1">
              <a:lnSpc>
                <a:spcPct val="90000"/>
              </a:lnSpc>
              <a:buFontTx/>
              <a:buNone/>
            </a:pPr>
            <a:endParaRPr lang="cs-CZ" altLang="cs-CZ" sz="2400" dirty="0">
              <a:solidFill>
                <a:srgbClr val="FFFFCC"/>
              </a:solidFill>
            </a:endParaRPr>
          </a:p>
          <a:p>
            <a:pPr eaLnBrk="1" hangingPunct="1">
              <a:lnSpc>
                <a:spcPct val="90000"/>
              </a:lnSpc>
              <a:buFontTx/>
              <a:buNone/>
            </a:pPr>
            <a:r>
              <a:rPr lang="cs-CZ" altLang="cs-CZ" sz="2400" dirty="0">
                <a:solidFill>
                  <a:srgbClr val="FFFFCC"/>
                </a:solidFill>
              </a:rPr>
              <a:t>PP umožňují rozlišit a změřit energii neutronů, alfa, beta, nízkoenergetického </a:t>
            </a:r>
            <a:r>
              <a:rPr lang="cs-CZ" altLang="cs-CZ" sz="2400" dirty="0" err="1">
                <a:solidFill>
                  <a:srgbClr val="FFFFCC"/>
                </a:solidFill>
              </a:rPr>
              <a:t>rtg</a:t>
            </a:r>
            <a:r>
              <a:rPr lang="cs-CZ" altLang="cs-CZ" sz="2400" dirty="0">
                <a:solidFill>
                  <a:srgbClr val="FFFFCC"/>
                </a:solidFill>
              </a:rPr>
              <a:t> a gama záření.</a:t>
            </a:r>
          </a:p>
          <a:p>
            <a:pPr eaLnBrk="1" hangingPunct="1">
              <a:lnSpc>
                <a:spcPct val="90000"/>
              </a:lnSpc>
              <a:buFontTx/>
              <a:buNone/>
            </a:pPr>
            <a:endParaRPr lang="cs-CZ" altLang="cs-CZ" sz="2000" dirty="0">
              <a:solidFill>
                <a:srgbClr val="FFFFCC"/>
              </a:solidFill>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Zástupný symbol pro číslo snímku 5">
            <a:extLst>
              <a:ext uri="{FF2B5EF4-FFF2-40B4-BE49-F238E27FC236}">
                <a16:creationId xmlns:a16="http://schemas.microsoft.com/office/drawing/2014/main" id="{60F6E571-F089-437E-AC3F-5499C9089CE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7BC7397D-A438-424C-A7AF-156E44AA06A3}" type="slidenum">
              <a:rPr lang="cs-CZ" altLang="cs-CZ" sz="1400">
                <a:solidFill>
                  <a:schemeClr val="tx1"/>
                </a:solidFill>
              </a:rPr>
              <a:pPr eaLnBrk="1" hangingPunct="1"/>
              <a:t>5</a:t>
            </a:fld>
            <a:endParaRPr lang="cs-CZ" altLang="cs-CZ" sz="1400">
              <a:solidFill>
                <a:schemeClr val="tx1"/>
              </a:solidFill>
            </a:endParaRPr>
          </a:p>
        </p:txBody>
      </p:sp>
      <p:sp>
        <p:nvSpPr>
          <p:cNvPr id="14339" name="Rectangle 2">
            <a:extLst>
              <a:ext uri="{FF2B5EF4-FFF2-40B4-BE49-F238E27FC236}">
                <a16:creationId xmlns:a16="http://schemas.microsoft.com/office/drawing/2014/main" id="{105F7570-74C7-4F75-B9C0-F5F7BE3DA235}"/>
              </a:ext>
            </a:extLst>
          </p:cNvPr>
          <p:cNvSpPr>
            <a:spLocks noGrp="1" noChangeArrowheads="1"/>
          </p:cNvSpPr>
          <p:nvPr>
            <p:ph type="title"/>
          </p:nvPr>
        </p:nvSpPr>
        <p:spPr/>
        <p:txBody>
          <a:bodyPr/>
          <a:lstStyle/>
          <a:p>
            <a:pPr eaLnBrk="1" hangingPunct="1"/>
            <a:r>
              <a:rPr lang="cs-CZ" altLang="cs-CZ" b="1">
                <a:solidFill>
                  <a:srgbClr val="CCFFFF"/>
                </a:solidFill>
              </a:rPr>
              <a:t>Fyzikální poločas</a:t>
            </a:r>
            <a:endParaRPr lang="en-GB" altLang="cs-CZ" b="1">
              <a:solidFill>
                <a:srgbClr val="CCFFFF"/>
              </a:solidFill>
            </a:endParaRPr>
          </a:p>
        </p:txBody>
      </p:sp>
      <p:sp>
        <p:nvSpPr>
          <p:cNvPr id="14340" name="Rectangle 3">
            <a:extLst>
              <a:ext uri="{FF2B5EF4-FFF2-40B4-BE49-F238E27FC236}">
                <a16:creationId xmlns:a16="http://schemas.microsoft.com/office/drawing/2014/main" id="{5146E6E8-3681-4823-A218-4A7EACDAAC8B}"/>
              </a:ext>
            </a:extLst>
          </p:cNvPr>
          <p:cNvSpPr>
            <a:spLocks noGrp="1" noChangeArrowheads="1"/>
          </p:cNvSpPr>
          <p:nvPr>
            <p:ph type="body" idx="1"/>
          </p:nvPr>
        </p:nvSpPr>
        <p:spPr>
          <a:xfrm>
            <a:off x="457200" y="1341438"/>
            <a:ext cx="8229600" cy="5111750"/>
          </a:xfrm>
          <a:solidFill>
            <a:schemeClr val="bg1">
              <a:alpha val="0"/>
            </a:schemeClr>
          </a:solidFill>
        </p:spPr>
        <p:txBody>
          <a:bodyPr/>
          <a:lstStyle/>
          <a:p>
            <a:pPr eaLnBrk="1" hangingPunct="1">
              <a:lnSpc>
                <a:spcPct val="90000"/>
              </a:lnSpc>
              <a:buFont typeface="Wingdings" panose="05000000000000000000" pitchFamily="2" charset="2"/>
              <a:buChar char="Ø"/>
            </a:pPr>
            <a:r>
              <a:rPr lang="cs-CZ" altLang="cs-CZ" i="1" dirty="0" err="1">
                <a:solidFill>
                  <a:schemeClr val="bg1"/>
                </a:solidFill>
              </a:rPr>
              <a:t>T</a:t>
            </a:r>
            <a:r>
              <a:rPr lang="cs-CZ" altLang="cs-CZ" i="1" baseline="-25000" dirty="0" err="1">
                <a:solidFill>
                  <a:schemeClr val="bg1"/>
                </a:solidFill>
              </a:rPr>
              <a:t>f</a:t>
            </a:r>
            <a:r>
              <a:rPr lang="cs-CZ" altLang="cs-CZ" dirty="0">
                <a:solidFill>
                  <a:schemeClr val="bg1"/>
                </a:solidFill>
              </a:rPr>
              <a:t> – doba, během které aktivita vzorku A</a:t>
            </a:r>
            <a:r>
              <a:rPr lang="cs-CZ" altLang="cs-CZ" baseline="-25000" dirty="0">
                <a:solidFill>
                  <a:schemeClr val="bg1"/>
                </a:solidFill>
              </a:rPr>
              <a:t>t</a:t>
            </a:r>
            <a:r>
              <a:rPr lang="cs-CZ" altLang="cs-CZ" dirty="0">
                <a:solidFill>
                  <a:schemeClr val="bg1"/>
                </a:solidFill>
              </a:rPr>
              <a:t> klesne na jednu polovinu počáteční hodnoty A</a:t>
            </a:r>
            <a:r>
              <a:rPr lang="cs-CZ" altLang="cs-CZ" baseline="-25000" dirty="0">
                <a:solidFill>
                  <a:schemeClr val="bg1"/>
                </a:solidFill>
              </a:rPr>
              <a:t>0</a:t>
            </a:r>
            <a:r>
              <a:rPr lang="cs-CZ" altLang="cs-CZ" dirty="0">
                <a:solidFill>
                  <a:schemeClr val="bg1"/>
                </a:solidFill>
              </a:rPr>
              <a:t>. Odvození:</a:t>
            </a:r>
          </a:p>
          <a:p>
            <a:pPr eaLnBrk="1" hangingPunct="1">
              <a:lnSpc>
                <a:spcPct val="90000"/>
              </a:lnSpc>
              <a:buFont typeface="Wingdings" panose="05000000000000000000" pitchFamily="2" charset="2"/>
              <a:buNone/>
            </a:pPr>
            <a:endParaRPr lang="cs-CZ" altLang="cs-CZ" dirty="0">
              <a:solidFill>
                <a:schemeClr val="bg1"/>
              </a:solidFill>
            </a:endParaRPr>
          </a:p>
          <a:p>
            <a:pPr algn="ctr" eaLnBrk="1" hangingPunct="1">
              <a:lnSpc>
                <a:spcPct val="90000"/>
              </a:lnSpc>
              <a:buFontTx/>
              <a:buNone/>
            </a:pPr>
            <a:r>
              <a:rPr lang="cs-CZ" altLang="cs-CZ" dirty="0">
                <a:solidFill>
                  <a:schemeClr val="bg1"/>
                </a:solidFill>
              </a:rPr>
              <a:t>A</a:t>
            </a:r>
            <a:r>
              <a:rPr lang="cs-CZ" altLang="cs-CZ" baseline="-25000" dirty="0">
                <a:solidFill>
                  <a:schemeClr val="bg1"/>
                </a:solidFill>
              </a:rPr>
              <a:t>0</a:t>
            </a:r>
            <a:r>
              <a:rPr lang="cs-CZ" altLang="cs-CZ" dirty="0">
                <a:solidFill>
                  <a:schemeClr val="bg1"/>
                </a:solidFill>
              </a:rPr>
              <a:t>/2 = A</a:t>
            </a:r>
            <a:r>
              <a:rPr lang="cs-CZ" altLang="cs-CZ" baseline="-25000" dirty="0">
                <a:solidFill>
                  <a:schemeClr val="bg1"/>
                </a:solidFill>
              </a:rPr>
              <a:t>0</a:t>
            </a:r>
            <a:r>
              <a:rPr lang="cs-CZ" altLang="cs-CZ" dirty="0">
                <a:solidFill>
                  <a:schemeClr val="bg1"/>
                </a:solidFill>
              </a:rPr>
              <a:t>.e</a:t>
            </a:r>
            <a:r>
              <a:rPr lang="cs-CZ" altLang="cs-CZ" baseline="30000" dirty="0">
                <a:solidFill>
                  <a:schemeClr val="bg1"/>
                </a:solidFill>
              </a:rPr>
              <a:t>-</a:t>
            </a:r>
            <a:r>
              <a:rPr lang="cs-CZ" altLang="cs-CZ" baseline="30000" dirty="0">
                <a:solidFill>
                  <a:schemeClr val="bg1"/>
                </a:solidFill>
                <a:latin typeface="Symbol" panose="05050102010706020507" pitchFamily="18" charset="2"/>
              </a:rPr>
              <a:t>l</a:t>
            </a:r>
            <a:r>
              <a:rPr lang="cs-CZ" altLang="cs-CZ" baseline="30000" dirty="0">
                <a:solidFill>
                  <a:schemeClr val="bg1"/>
                </a:solidFill>
              </a:rPr>
              <a:t>.T</a:t>
            </a:r>
            <a:r>
              <a:rPr lang="cs-CZ" altLang="cs-CZ" sz="2000" baseline="30000" dirty="0">
                <a:solidFill>
                  <a:schemeClr val="bg1"/>
                </a:solidFill>
              </a:rPr>
              <a:t>f</a:t>
            </a:r>
            <a:r>
              <a:rPr lang="cs-CZ" altLang="cs-CZ" dirty="0">
                <a:solidFill>
                  <a:schemeClr val="bg1"/>
                </a:solidFill>
              </a:rPr>
              <a:t>    tedy   ½ = e</a:t>
            </a:r>
            <a:r>
              <a:rPr lang="cs-CZ" altLang="cs-CZ" baseline="30000" dirty="0">
                <a:solidFill>
                  <a:schemeClr val="bg1"/>
                </a:solidFill>
              </a:rPr>
              <a:t>-</a:t>
            </a:r>
            <a:r>
              <a:rPr lang="cs-CZ" altLang="cs-CZ" baseline="30000" dirty="0">
                <a:solidFill>
                  <a:schemeClr val="bg1"/>
                </a:solidFill>
                <a:latin typeface="Symbol" panose="05050102010706020507" pitchFamily="18" charset="2"/>
              </a:rPr>
              <a:t>l</a:t>
            </a:r>
            <a:r>
              <a:rPr lang="cs-CZ" altLang="cs-CZ" baseline="30000" dirty="0">
                <a:solidFill>
                  <a:schemeClr val="bg1"/>
                </a:solidFill>
              </a:rPr>
              <a:t>. </a:t>
            </a:r>
            <a:r>
              <a:rPr lang="cs-CZ" altLang="cs-CZ" baseline="30000" dirty="0" err="1">
                <a:solidFill>
                  <a:schemeClr val="bg1"/>
                </a:solidFill>
              </a:rPr>
              <a:t>T</a:t>
            </a:r>
            <a:r>
              <a:rPr lang="cs-CZ" altLang="cs-CZ" sz="2000" baseline="30000" dirty="0" err="1">
                <a:solidFill>
                  <a:schemeClr val="bg1"/>
                </a:solidFill>
              </a:rPr>
              <a:t>f</a:t>
            </a:r>
            <a:endParaRPr lang="cs-CZ" altLang="cs-CZ" baseline="30000" dirty="0">
              <a:solidFill>
                <a:schemeClr val="bg1"/>
              </a:solidFill>
            </a:endParaRPr>
          </a:p>
          <a:p>
            <a:pPr eaLnBrk="1" hangingPunct="1">
              <a:lnSpc>
                <a:spcPct val="90000"/>
              </a:lnSpc>
              <a:buFontTx/>
              <a:buNone/>
            </a:pPr>
            <a:endParaRPr lang="cs-CZ" altLang="cs-CZ" dirty="0">
              <a:solidFill>
                <a:schemeClr val="bg1"/>
              </a:solidFill>
            </a:endParaRPr>
          </a:p>
          <a:p>
            <a:pPr eaLnBrk="1" hangingPunct="1">
              <a:lnSpc>
                <a:spcPct val="90000"/>
              </a:lnSpc>
              <a:buFont typeface="Wingdings" panose="05000000000000000000" pitchFamily="2" charset="2"/>
              <a:buChar char="Ø"/>
            </a:pPr>
            <a:r>
              <a:rPr lang="cs-CZ" altLang="cs-CZ" dirty="0">
                <a:solidFill>
                  <a:schemeClr val="bg1"/>
                </a:solidFill>
              </a:rPr>
              <a:t>Po zlogaritmování obou stran rovnice a úpravě:</a:t>
            </a:r>
          </a:p>
          <a:p>
            <a:pPr eaLnBrk="1" hangingPunct="1">
              <a:lnSpc>
                <a:spcPct val="90000"/>
              </a:lnSpc>
              <a:buFont typeface="Wingdings" panose="05000000000000000000" pitchFamily="2" charset="2"/>
              <a:buNone/>
            </a:pPr>
            <a:endParaRPr lang="cs-CZ" altLang="cs-CZ" dirty="0">
              <a:solidFill>
                <a:schemeClr val="bg1"/>
              </a:solidFill>
            </a:endParaRPr>
          </a:p>
          <a:p>
            <a:pPr algn="ctr" eaLnBrk="1" hangingPunct="1">
              <a:lnSpc>
                <a:spcPct val="90000"/>
              </a:lnSpc>
              <a:buFontTx/>
              <a:buNone/>
            </a:pPr>
            <a:r>
              <a:rPr lang="cs-CZ" altLang="cs-CZ" dirty="0" err="1">
                <a:solidFill>
                  <a:schemeClr val="bg1"/>
                </a:solidFill>
              </a:rPr>
              <a:t>T</a:t>
            </a:r>
            <a:r>
              <a:rPr lang="cs-CZ" altLang="cs-CZ" baseline="-25000" dirty="0" err="1">
                <a:solidFill>
                  <a:schemeClr val="bg1"/>
                </a:solidFill>
              </a:rPr>
              <a:t>f</a:t>
            </a:r>
            <a:r>
              <a:rPr lang="cs-CZ" altLang="cs-CZ" dirty="0">
                <a:solidFill>
                  <a:schemeClr val="bg1"/>
                </a:solidFill>
              </a:rPr>
              <a:t> = ln2/</a:t>
            </a:r>
            <a:r>
              <a:rPr lang="cs-CZ" altLang="cs-CZ" dirty="0" err="1">
                <a:solidFill>
                  <a:schemeClr val="bg1"/>
                </a:solidFill>
                <a:latin typeface="Symbol" panose="05050102010706020507" pitchFamily="18" charset="2"/>
              </a:rPr>
              <a:t>l</a:t>
            </a:r>
            <a:r>
              <a:rPr lang="cs-CZ" altLang="cs-CZ" baseline="-25000" dirty="0" err="1">
                <a:solidFill>
                  <a:schemeClr val="bg1"/>
                </a:solidFill>
              </a:rPr>
              <a:t>f</a:t>
            </a:r>
            <a:r>
              <a:rPr lang="cs-CZ" altLang="cs-CZ" dirty="0">
                <a:solidFill>
                  <a:schemeClr val="bg1"/>
                </a:solidFill>
              </a:rPr>
              <a:t>               tedy   </a:t>
            </a:r>
            <a:r>
              <a:rPr lang="cs-CZ" altLang="cs-CZ" dirty="0" err="1">
                <a:solidFill>
                  <a:schemeClr val="bg1"/>
                </a:solidFill>
              </a:rPr>
              <a:t>T</a:t>
            </a:r>
            <a:r>
              <a:rPr lang="cs-CZ" altLang="cs-CZ" baseline="-25000" dirty="0" err="1">
                <a:solidFill>
                  <a:schemeClr val="bg1"/>
                </a:solidFill>
              </a:rPr>
              <a:t>f</a:t>
            </a:r>
            <a:r>
              <a:rPr lang="cs-CZ" altLang="cs-CZ" dirty="0">
                <a:solidFill>
                  <a:schemeClr val="bg1"/>
                </a:solidFill>
              </a:rPr>
              <a:t> = 0,693/</a:t>
            </a:r>
            <a:r>
              <a:rPr lang="cs-CZ" altLang="cs-CZ" dirty="0" err="1">
                <a:solidFill>
                  <a:schemeClr val="bg1"/>
                </a:solidFill>
                <a:latin typeface="Symbol" panose="05050102010706020507" pitchFamily="18" charset="2"/>
              </a:rPr>
              <a:t>l</a:t>
            </a:r>
            <a:r>
              <a:rPr lang="cs-CZ" altLang="cs-CZ" baseline="-25000" dirty="0" err="1">
                <a:solidFill>
                  <a:schemeClr val="bg1"/>
                </a:solidFill>
              </a:rPr>
              <a:t>f</a:t>
            </a:r>
            <a:endParaRPr lang="cs-CZ" altLang="cs-CZ" baseline="-25000" dirty="0">
              <a:solidFill>
                <a:schemeClr val="bg1"/>
              </a:solidFill>
            </a:endParaRPr>
          </a:p>
        </p:txBody>
      </p:sp>
      <p:sp>
        <p:nvSpPr>
          <p:cNvPr id="14341" name="Rectangle 4">
            <a:extLst>
              <a:ext uri="{FF2B5EF4-FFF2-40B4-BE49-F238E27FC236}">
                <a16:creationId xmlns:a16="http://schemas.microsoft.com/office/drawing/2014/main" id="{E06029D0-8146-4E75-A8A8-6A66FC485EC9}"/>
              </a:ext>
            </a:extLst>
          </p:cNvPr>
          <p:cNvSpPr>
            <a:spLocks noChangeArrowheads="1"/>
          </p:cNvSpPr>
          <p:nvPr/>
        </p:nvSpPr>
        <p:spPr bwMode="auto">
          <a:xfrm>
            <a:off x="0" y="0"/>
            <a:ext cx="3132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tabLst>
                <a:tab pos="2593975" algn="l"/>
              </a:tabLst>
              <a:defRPr sz="2000">
                <a:solidFill>
                  <a:srgbClr val="FFFFCC"/>
                </a:solidFill>
                <a:latin typeface="Arial" panose="020B0604020202020204" pitchFamily="34" charset="0"/>
              </a:defRPr>
            </a:lvl1pPr>
            <a:lvl2pPr marL="742950" indent="-285750" eaLnBrk="0" hangingPunct="0">
              <a:tabLst>
                <a:tab pos="2593975" algn="l"/>
              </a:tabLst>
              <a:defRPr sz="2000">
                <a:solidFill>
                  <a:srgbClr val="FFFFCC"/>
                </a:solidFill>
                <a:latin typeface="Arial" panose="020B0604020202020204" pitchFamily="34" charset="0"/>
              </a:defRPr>
            </a:lvl2pPr>
            <a:lvl3pPr marL="1143000" indent="-228600" eaLnBrk="0" hangingPunct="0">
              <a:tabLst>
                <a:tab pos="2593975" algn="l"/>
              </a:tabLst>
              <a:defRPr sz="2000">
                <a:solidFill>
                  <a:srgbClr val="FFFFCC"/>
                </a:solidFill>
                <a:latin typeface="Arial" panose="020B0604020202020204" pitchFamily="34" charset="0"/>
              </a:defRPr>
            </a:lvl3pPr>
            <a:lvl4pPr marL="1600200" indent="-228600" eaLnBrk="0" hangingPunct="0">
              <a:tabLst>
                <a:tab pos="2593975" algn="l"/>
              </a:tabLst>
              <a:defRPr sz="2000">
                <a:solidFill>
                  <a:srgbClr val="FFFFCC"/>
                </a:solidFill>
                <a:latin typeface="Arial" panose="020B0604020202020204" pitchFamily="34" charset="0"/>
              </a:defRPr>
            </a:lvl4pPr>
            <a:lvl5pPr marL="2057400" indent="-228600" eaLnBrk="0" hangingPunct="0">
              <a:tabLst>
                <a:tab pos="2593975" algn="l"/>
              </a:tabLst>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tabLst>
                <a:tab pos="2593975" algn="l"/>
              </a:tabLst>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tabLst>
                <a:tab pos="2593975" algn="l"/>
              </a:tabLst>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tabLst>
                <a:tab pos="2593975" algn="l"/>
              </a:tabLst>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tabLst>
                <a:tab pos="2593975" algn="l"/>
              </a:tabLst>
              <a:defRPr sz="2000">
                <a:solidFill>
                  <a:srgbClr val="FFFFCC"/>
                </a:solidFill>
                <a:latin typeface="Arial" panose="020B0604020202020204" pitchFamily="34" charset="0"/>
              </a:defRPr>
            </a:lvl9pPr>
          </a:lstStyle>
          <a:p>
            <a:pPr eaLnBrk="1" hangingPunct="1">
              <a:spcBef>
                <a:spcPct val="20000"/>
              </a:spcBef>
              <a:buFontTx/>
              <a:buNone/>
            </a:pPr>
            <a:r>
              <a:rPr lang="cs-CZ" altLang="cs-CZ" b="1">
                <a:solidFill>
                  <a:srgbClr val="CCFFFF"/>
                </a:solidFill>
              </a:rPr>
              <a:t>Radioaktivní přeměna</a:t>
            </a:r>
          </a:p>
        </p:txBody>
      </p:sp>
      <p:pic>
        <p:nvPicPr>
          <p:cNvPr id="6" name="Obrázek 5" descr="Obsah obrázku vsedě&#10;&#10;Popis byl vytvořen automaticky">
            <a:extLst>
              <a:ext uri="{FF2B5EF4-FFF2-40B4-BE49-F238E27FC236}">
                <a16:creationId xmlns:a16="http://schemas.microsoft.com/office/drawing/2014/main" id="{D5AF0913-E51C-47E9-A6BF-7FC278C3FD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8384" y="175053"/>
            <a:ext cx="934358" cy="902791"/>
          </a:xfrm>
          <a:prstGeom prst="rect">
            <a:avLst/>
          </a:prstGeom>
        </p:spPr>
      </p:pic>
      <p:pic>
        <p:nvPicPr>
          <p:cNvPr id="2" name="Nahraný zvuk">
            <a:hlinkClick r:id="" action="ppaction://media"/>
            <a:extLst>
              <a:ext uri="{FF2B5EF4-FFF2-40B4-BE49-F238E27FC236}">
                <a16:creationId xmlns:a16="http://schemas.microsoft.com/office/drawing/2014/main" id="{2A32B44C-3025-48FA-8382-DF9F1277A0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92363" y="423248"/>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Zástupný symbol pro číslo snímku 6">
            <a:extLst>
              <a:ext uri="{FF2B5EF4-FFF2-40B4-BE49-F238E27FC236}">
                <a16:creationId xmlns:a16="http://schemas.microsoft.com/office/drawing/2014/main" id="{F0A6D19E-7177-4C50-B254-1DC3CC9E798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80835447-7CC6-479E-B93A-9B96FF2C60F0}" type="slidenum">
              <a:rPr lang="cs-CZ" altLang="cs-CZ" sz="1400">
                <a:solidFill>
                  <a:schemeClr val="tx1"/>
                </a:solidFill>
              </a:rPr>
              <a:pPr eaLnBrk="1" hangingPunct="1"/>
              <a:t>50</a:t>
            </a:fld>
            <a:endParaRPr lang="cs-CZ" altLang="cs-CZ" sz="1400">
              <a:solidFill>
                <a:schemeClr val="tx1"/>
              </a:solidFill>
            </a:endParaRPr>
          </a:p>
        </p:txBody>
      </p:sp>
      <p:sp>
        <p:nvSpPr>
          <p:cNvPr id="52227" name="Rectangle 2">
            <a:extLst>
              <a:ext uri="{FF2B5EF4-FFF2-40B4-BE49-F238E27FC236}">
                <a16:creationId xmlns:a16="http://schemas.microsoft.com/office/drawing/2014/main" id="{172A5B97-8892-4FC7-9037-97A39D497EED}"/>
              </a:ext>
            </a:extLst>
          </p:cNvPr>
          <p:cNvSpPr>
            <a:spLocks noGrp="1" noChangeArrowheads="1"/>
          </p:cNvSpPr>
          <p:nvPr>
            <p:ph type="title"/>
          </p:nvPr>
        </p:nvSpPr>
        <p:spPr>
          <a:xfrm>
            <a:off x="539750" y="333375"/>
            <a:ext cx="7775575" cy="719138"/>
          </a:xfrm>
        </p:spPr>
        <p:txBody>
          <a:bodyPr/>
          <a:lstStyle/>
          <a:p>
            <a:pPr eaLnBrk="1" hangingPunct="1"/>
            <a:r>
              <a:rPr lang="cs-CZ" altLang="cs-CZ" sz="3200" dirty="0">
                <a:solidFill>
                  <a:srgbClr val="CCFFFF"/>
                </a:solidFill>
              </a:rPr>
              <a:t>GM Počítač</a:t>
            </a:r>
            <a:endParaRPr lang="en-GB" altLang="cs-CZ" sz="3200" dirty="0">
              <a:solidFill>
                <a:srgbClr val="CCFFFF"/>
              </a:solidFill>
            </a:endParaRPr>
          </a:p>
        </p:txBody>
      </p:sp>
      <p:sp>
        <p:nvSpPr>
          <p:cNvPr id="52228" name="Rectangle 3">
            <a:extLst>
              <a:ext uri="{FF2B5EF4-FFF2-40B4-BE49-F238E27FC236}">
                <a16:creationId xmlns:a16="http://schemas.microsoft.com/office/drawing/2014/main" id="{04F520EB-9174-4E7D-909D-901F054C51F0}"/>
              </a:ext>
            </a:extLst>
          </p:cNvPr>
          <p:cNvSpPr>
            <a:spLocks noGrp="1" noChangeArrowheads="1"/>
          </p:cNvSpPr>
          <p:nvPr>
            <p:ph type="body" sz="half" idx="1"/>
          </p:nvPr>
        </p:nvSpPr>
        <p:spPr>
          <a:xfrm>
            <a:off x="381000" y="1125538"/>
            <a:ext cx="8511480" cy="5472112"/>
          </a:xfrm>
        </p:spPr>
        <p:txBody>
          <a:bodyPr/>
          <a:lstStyle/>
          <a:p>
            <a:pPr eaLnBrk="1" hangingPunct="1">
              <a:lnSpc>
                <a:spcPct val="90000"/>
              </a:lnSpc>
              <a:buFont typeface="Wingdings" panose="05000000000000000000" pitchFamily="2" charset="2"/>
              <a:buChar char="Ø"/>
            </a:pPr>
            <a:r>
              <a:rPr lang="cs-CZ" altLang="cs-CZ" sz="2400" b="1" dirty="0">
                <a:solidFill>
                  <a:srgbClr val="CCFFFF"/>
                </a:solidFill>
              </a:rPr>
              <a:t>Geiger-Müllerův počítač  </a:t>
            </a:r>
            <a:r>
              <a:rPr lang="cs-CZ" altLang="cs-CZ" sz="2400" dirty="0">
                <a:solidFill>
                  <a:srgbClr val="CCFFFF"/>
                </a:solidFill>
              </a:rPr>
              <a:t>je založen na ionizaci plynu, ovšem hodnota napětí na elektrodách je taková, že dokonce i jednotlivý foton či částice ionizujícího záření vytváří dostatek iontů k tomu, aby mohla být detekována. </a:t>
            </a:r>
          </a:p>
          <a:p>
            <a:pPr eaLnBrk="1" hangingPunct="1">
              <a:lnSpc>
                <a:spcPct val="90000"/>
              </a:lnSpc>
              <a:buFont typeface="Wingdings" panose="05000000000000000000" pitchFamily="2" charset="2"/>
              <a:buChar char="Ø"/>
            </a:pPr>
            <a:r>
              <a:rPr lang="cs-CZ" altLang="cs-CZ" sz="2400" dirty="0">
                <a:solidFill>
                  <a:srgbClr val="CCFFFF"/>
                </a:solidFill>
              </a:rPr>
              <a:t>Napětí mezi elektrodami je tak vysoké, že dokonce </a:t>
            </a:r>
            <a:r>
              <a:rPr lang="cs-CZ" altLang="cs-CZ" sz="2400" dirty="0">
                <a:solidFill>
                  <a:srgbClr val="FF0066"/>
                </a:solidFill>
              </a:rPr>
              <a:t>sekundární ionty</a:t>
            </a:r>
            <a:r>
              <a:rPr lang="cs-CZ" altLang="cs-CZ" sz="2400" dirty="0">
                <a:solidFill>
                  <a:srgbClr val="CCFFFF"/>
                </a:solidFill>
              </a:rPr>
              <a:t> mohou ionizovat neutrální molekuly a nastává tzv. </a:t>
            </a:r>
            <a:r>
              <a:rPr lang="cs-CZ" altLang="cs-CZ" sz="2400" b="1" dirty="0">
                <a:solidFill>
                  <a:srgbClr val="CCFFFF"/>
                </a:solidFill>
              </a:rPr>
              <a:t>multiplikace</a:t>
            </a:r>
            <a:r>
              <a:rPr lang="cs-CZ" altLang="cs-CZ" sz="2400" dirty="0">
                <a:solidFill>
                  <a:srgbClr val="CCFFFF"/>
                </a:solidFill>
              </a:rPr>
              <a:t> neboli </a:t>
            </a:r>
            <a:r>
              <a:rPr lang="cs-CZ" altLang="cs-CZ" sz="2400" b="1" dirty="0">
                <a:solidFill>
                  <a:srgbClr val="CCFFFF"/>
                </a:solidFill>
              </a:rPr>
              <a:t>lavinový efekt</a:t>
            </a:r>
            <a:r>
              <a:rPr lang="cs-CZ" altLang="cs-CZ" sz="2400" dirty="0">
                <a:solidFill>
                  <a:srgbClr val="CCFFFF"/>
                </a:solidFill>
              </a:rPr>
              <a:t>. </a:t>
            </a:r>
          </a:p>
          <a:p>
            <a:pPr eaLnBrk="1" hangingPunct="1">
              <a:lnSpc>
                <a:spcPct val="90000"/>
              </a:lnSpc>
              <a:buFont typeface="Wingdings" panose="05000000000000000000" pitchFamily="2" charset="2"/>
              <a:buChar char="Ø"/>
            </a:pPr>
            <a:r>
              <a:rPr lang="cs-CZ" altLang="cs-CZ" sz="2400" dirty="0">
                <a:solidFill>
                  <a:srgbClr val="CCFFFF"/>
                </a:solidFill>
              </a:rPr>
              <a:t>„Lavina" iontů zasahujících jednu z elektrod je registrována jako krátký napěťový impuls. Počet impulsů udává počet fotonů nebo částic. </a:t>
            </a:r>
            <a:r>
              <a:rPr lang="cs-CZ" altLang="cs-CZ" sz="2400" dirty="0">
                <a:solidFill>
                  <a:srgbClr val="FF0066"/>
                </a:solidFill>
              </a:rPr>
              <a:t>Velikost impulsu však nezávisí na energii fotonu</a:t>
            </a:r>
            <a:r>
              <a:rPr lang="cs-CZ" altLang="cs-CZ" sz="2400" dirty="0">
                <a:solidFill>
                  <a:srgbClr val="CCFFFF"/>
                </a:solidFill>
              </a:rPr>
              <a:t>, a proto tento počítač nelze použít pro měření energie částic (jedná se o detektor záření, nikoliv o dozimetrické čidlo). </a:t>
            </a:r>
          </a:p>
          <a:p>
            <a:pPr eaLnBrk="1" hangingPunct="1">
              <a:lnSpc>
                <a:spcPct val="90000"/>
              </a:lnSpc>
              <a:buFont typeface="Wingdings" panose="05000000000000000000" pitchFamily="2" charset="2"/>
              <a:buChar char="Ø"/>
            </a:pPr>
            <a:r>
              <a:rPr lang="cs-CZ" altLang="cs-CZ" sz="2400" dirty="0">
                <a:solidFill>
                  <a:srgbClr val="CCFFFF"/>
                </a:solidFill>
              </a:rPr>
              <a:t>U GM </a:t>
            </a:r>
            <a:r>
              <a:rPr lang="cs-CZ" altLang="cs-CZ" sz="2400" dirty="0" err="1">
                <a:solidFill>
                  <a:srgbClr val="CCFFFF"/>
                </a:solidFill>
              </a:rPr>
              <a:t>počátače</a:t>
            </a:r>
            <a:r>
              <a:rPr lang="cs-CZ" altLang="cs-CZ" sz="2400" dirty="0">
                <a:solidFill>
                  <a:srgbClr val="CCFFFF"/>
                </a:solidFill>
              </a:rPr>
              <a:t> hrají zvýšenou roli f</a:t>
            </a:r>
            <a:r>
              <a:rPr lang="cs-CZ" altLang="cs-CZ" sz="2400" dirty="0">
                <a:solidFill>
                  <a:srgbClr val="FFFFCC"/>
                </a:solidFill>
              </a:rPr>
              <a:t>otoelektrony, které byly vyraženy z katody fotony vzniklými při </a:t>
            </a:r>
            <a:r>
              <a:rPr lang="cs-CZ" altLang="cs-CZ" sz="2400" dirty="0" err="1">
                <a:solidFill>
                  <a:srgbClr val="FFFFCC"/>
                </a:solidFill>
              </a:rPr>
              <a:t>deexcitačních</a:t>
            </a:r>
            <a:r>
              <a:rPr lang="cs-CZ" altLang="cs-CZ" sz="2400" dirty="0">
                <a:solidFill>
                  <a:srgbClr val="FFFFCC"/>
                </a:solidFill>
              </a:rPr>
              <a:t> procesech.</a:t>
            </a:r>
            <a:endParaRPr lang="cs-CZ" altLang="cs-CZ" sz="2400" dirty="0">
              <a:solidFill>
                <a:srgbClr val="CCFFFF"/>
              </a:solidFill>
            </a:endParaRPr>
          </a:p>
        </p:txBody>
      </p:sp>
      <p:pic>
        <p:nvPicPr>
          <p:cNvPr id="5" name="Obrázek 4" descr="Obsah obrázku vsedě&#10;&#10;Popis byl vytvořen automaticky">
            <a:extLst>
              <a:ext uri="{FF2B5EF4-FFF2-40B4-BE49-F238E27FC236}">
                <a16:creationId xmlns:a16="http://schemas.microsoft.com/office/drawing/2014/main" id="{E43D8125-253E-49AB-9E5C-EDACE78ED3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0392" y="0"/>
            <a:ext cx="1033334" cy="998423"/>
          </a:xfrm>
          <a:prstGeom prst="rect">
            <a:avLst/>
          </a:prstGeom>
        </p:spPr>
      </p:pic>
      <p:pic>
        <p:nvPicPr>
          <p:cNvPr id="2" name="Nahraný zvuk">
            <a:hlinkClick r:id="" action="ppaction://media"/>
            <a:extLst>
              <a:ext uri="{FF2B5EF4-FFF2-40B4-BE49-F238E27FC236}">
                <a16:creationId xmlns:a16="http://schemas.microsoft.com/office/drawing/2014/main" id="{10EB7191-3EC1-47D2-A491-D24339BA32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3859" y="26342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Zástupný symbol pro číslo snímku 5">
            <a:extLst>
              <a:ext uri="{FF2B5EF4-FFF2-40B4-BE49-F238E27FC236}">
                <a16:creationId xmlns:a16="http://schemas.microsoft.com/office/drawing/2014/main" id="{A81E5053-9750-4890-89CE-AE520378AB3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7CAD749A-AC4D-4BEC-9559-E3F7F78B79FF}" type="slidenum">
              <a:rPr lang="cs-CZ" altLang="cs-CZ" sz="1400">
                <a:solidFill>
                  <a:schemeClr val="tx1"/>
                </a:solidFill>
              </a:rPr>
              <a:pPr eaLnBrk="1" hangingPunct="1"/>
              <a:t>51</a:t>
            </a:fld>
            <a:endParaRPr lang="cs-CZ" altLang="cs-CZ" sz="1400">
              <a:solidFill>
                <a:schemeClr val="tx1"/>
              </a:solidFill>
            </a:endParaRPr>
          </a:p>
        </p:txBody>
      </p:sp>
      <p:sp>
        <p:nvSpPr>
          <p:cNvPr id="53251" name="Rectangle 2">
            <a:extLst>
              <a:ext uri="{FF2B5EF4-FFF2-40B4-BE49-F238E27FC236}">
                <a16:creationId xmlns:a16="http://schemas.microsoft.com/office/drawing/2014/main" id="{DEA9393B-2F64-491A-8505-BD8BE7FF344C}"/>
              </a:ext>
            </a:extLst>
          </p:cNvPr>
          <p:cNvSpPr>
            <a:spLocks noGrp="1" noChangeArrowheads="1"/>
          </p:cNvSpPr>
          <p:nvPr>
            <p:ph type="title"/>
          </p:nvPr>
        </p:nvSpPr>
        <p:spPr>
          <a:xfrm>
            <a:off x="457200" y="274638"/>
            <a:ext cx="5106988" cy="1143000"/>
          </a:xfrm>
        </p:spPr>
        <p:txBody>
          <a:bodyPr/>
          <a:lstStyle/>
          <a:p>
            <a:pPr algn="l" eaLnBrk="1" hangingPunct="1"/>
            <a:r>
              <a:rPr lang="en-GB" altLang="cs-CZ" sz="3200">
                <a:solidFill>
                  <a:srgbClr val="CCFFFF"/>
                </a:solidFill>
              </a:rPr>
              <a:t>Geiger-Müller</a:t>
            </a:r>
            <a:r>
              <a:rPr lang="cs-CZ" altLang="cs-CZ" sz="3200">
                <a:solidFill>
                  <a:srgbClr val="CCFFFF"/>
                </a:solidFill>
              </a:rPr>
              <a:t>ův počítač</a:t>
            </a:r>
            <a:endParaRPr lang="en-GB" altLang="cs-CZ" sz="3200">
              <a:solidFill>
                <a:srgbClr val="CCFFFF"/>
              </a:solidFill>
            </a:endParaRPr>
          </a:p>
        </p:txBody>
      </p:sp>
      <p:pic>
        <p:nvPicPr>
          <p:cNvPr id="53252" name="Picture 3" descr="GMTUBE">
            <a:extLst>
              <a:ext uri="{FF2B5EF4-FFF2-40B4-BE49-F238E27FC236}">
                <a16:creationId xmlns:a16="http://schemas.microsoft.com/office/drawing/2014/main" id="{4A75D7DE-A684-4522-B63B-1DFDF2946ED4}"/>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533400" y="1219200"/>
            <a:ext cx="4810125" cy="2105025"/>
          </a:xfrm>
          <a:noFill/>
        </p:spPr>
      </p:pic>
      <p:sp>
        <p:nvSpPr>
          <p:cNvPr id="53253" name="Text Box 4">
            <a:extLst>
              <a:ext uri="{FF2B5EF4-FFF2-40B4-BE49-F238E27FC236}">
                <a16:creationId xmlns:a16="http://schemas.microsoft.com/office/drawing/2014/main" id="{92FF0DEC-E64D-4792-B256-650FBD7F055D}"/>
              </a:ext>
            </a:extLst>
          </p:cNvPr>
          <p:cNvSpPr txBox="1">
            <a:spLocks noChangeArrowheads="1"/>
          </p:cNvSpPr>
          <p:nvPr/>
        </p:nvSpPr>
        <p:spPr bwMode="auto">
          <a:xfrm>
            <a:off x="5638800" y="836613"/>
            <a:ext cx="3181350" cy="2592387"/>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algn="just">
              <a:buFontTx/>
              <a:buNone/>
            </a:pPr>
            <a:r>
              <a:rPr lang="cs-CZ" altLang="cs-CZ">
                <a:solidFill>
                  <a:schemeClr val="bg1"/>
                </a:solidFill>
              </a:rPr>
              <a:t>K – válcová katoda, </a:t>
            </a:r>
          </a:p>
          <a:p>
            <a:pPr algn="just">
              <a:buFontTx/>
              <a:buNone/>
            </a:pPr>
            <a:r>
              <a:rPr lang="cs-CZ" altLang="cs-CZ">
                <a:solidFill>
                  <a:schemeClr val="bg1"/>
                </a:solidFill>
              </a:rPr>
              <a:t>A – centrální drát anody, O – vstupní okno, </a:t>
            </a:r>
          </a:p>
          <a:p>
            <a:pPr algn="just">
              <a:buFontTx/>
              <a:buNone/>
            </a:pPr>
            <a:r>
              <a:rPr lang="cs-CZ" altLang="cs-CZ">
                <a:solidFill>
                  <a:schemeClr val="bg1"/>
                </a:solidFill>
              </a:rPr>
              <a:t>I - izolátor, </a:t>
            </a:r>
          </a:p>
          <a:p>
            <a:pPr algn="just">
              <a:buFontTx/>
              <a:buNone/>
            </a:pPr>
            <a:r>
              <a:rPr lang="cs-CZ" altLang="cs-CZ">
                <a:solidFill>
                  <a:schemeClr val="bg1"/>
                </a:solidFill>
              </a:rPr>
              <a:t>R – pracovní odpor, </a:t>
            </a:r>
          </a:p>
          <a:p>
            <a:pPr algn="just">
              <a:buFontTx/>
              <a:buNone/>
            </a:pPr>
            <a:r>
              <a:rPr lang="cs-CZ" altLang="cs-CZ">
                <a:solidFill>
                  <a:schemeClr val="bg1"/>
                </a:solidFill>
              </a:rPr>
              <a:t>C – kondenzátor kapacitní vazby, </a:t>
            </a:r>
          </a:p>
          <a:p>
            <a:pPr algn="just">
              <a:buFontTx/>
              <a:buNone/>
            </a:pPr>
            <a:r>
              <a:rPr lang="cs-CZ" altLang="cs-CZ">
                <a:solidFill>
                  <a:schemeClr val="bg1"/>
                </a:solidFill>
              </a:rPr>
              <a:t>Co – svorky čítače.</a:t>
            </a:r>
          </a:p>
        </p:txBody>
      </p:sp>
      <p:sp>
        <p:nvSpPr>
          <p:cNvPr id="53254" name="Rectangle 5">
            <a:extLst>
              <a:ext uri="{FF2B5EF4-FFF2-40B4-BE49-F238E27FC236}">
                <a16:creationId xmlns:a16="http://schemas.microsoft.com/office/drawing/2014/main" id="{D8BAE6E6-8908-4E81-B662-DBEB1686266C}"/>
              </a:ext>
            </a:extLst>
          </p:cNvPr>
          <p:cNvSpPr>
            <a:spLocks noChangeArrowheads="1"/>
          </p:cNvSpPr>
          <p:nvPr/>
        </p:nvSpPr>
        <p:spPr bwMode="auto">
          <a:xfrm>
            <a:off x="250825" y="3657600"/>
            <a:ext cx="8569325"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a:lnSpc>
                <a:spcPct val="80000"/>
              </a:lnSpc>
              <a:spcBef>
                <a:spcPct val="20000"/>
              </a:spcBef>
              <a:buFont typeface="Wingdings" panose="05000000000000000000" pitchFamily="2" charset="2"/>
              <a:buNone/>
            </a:pPr>
            <a:r>
              <a:rPr lang="cs-CZ" altLang="cs-CZ">
                <a:solidFill>
                  <a:schemeClr val="bg1"/>
                </a:solidFill>
              </a:rPr>
              <a:t>Geiger-Müllerúv (GM) počítač se skládá z GM trubice, zdroje vysokého stejnosměrného napětí a elektronického čítače impulsů. GM trubice je dutý válec s kovovým vnitřním povrchem. Tato kovová vrstva je katodou. Centrální drát je pozitivně nabitou anodou. GM trubice je obvykle plněna argonem s 10 %  </a:t>
            </a:r>
            <a:r>
              <a:rPr lang="cs-CZ" altLang="cs-CZ" b="1">
                <a:solidFill>
                  <a:schemeClr val="bg1"/>
                </a:solidFill>
              </a:rPr>
              <a:t>zhášedla</a:t>
            </a:r>
            <a:r>
              <a:rPr lang="cs-CZ" altLang="cs-CZ">
                <a:solidFill>
                  <a:schemeClr val="bg1"/>
                </a:solidFill>
              </a:rPr>
              <a:t> (např. etanolových par). Zhášedlo zastavuje proces multiplikace iontů a tím zabraňuje tvorbě stálého elektrického výboje mezi anodou a katodou. Doba trvání lavinovité ionizace je velmi krátká. Během této doby však trubice není schopna reagovat na jinou částici ionizujícího záření. Tato </a:t>
            </a:r>
            <a:r>
              <a:rPr lang="cs-CZ" altLang="cs-CZ" b="1">
                <a:solidFill>
                  <a:schemeClr val="bg1"/>
                </a:solidFill>
              </a:rPr>
              <a:t>mrtvá doba</a:t>
            </a:r>
            <a:r>
              <a:rPr lang="cs-CZ" altLang="cs-CZ">
                <a:solidFill>
                  <a:schemeClr val="bg1"/>
                </a:solidFill>
              </a:rPr>
              <a:t> (většinou 50 – 100 </a:t>
            </a:r>
            <a:r>
              <a:rPr lang="cs-CZ" altLang="cs-CZ">
                <a:solidFill>
                  <a:schemeClr val="bg1"/>
                </a:solidFill>
                <a:latin typeface="Symbol" panose="05050102010706020507" pitchFamily="18" charset="2"/>
              </a:rPr>
              <a:t>m</a:t>
            </a:r>
            <a:r>
              <a:rPr lang="cs-CZ" altLang="cs-CZ">
                <a:solidFill>
                  <a:schemeClr val="bg1"/>
                </a:solidFill>
              </a:rPr>
              <a:t>s) je důležitou charakteristikou GM trubice. Způsobuje chybu měření (význačnou od stovek impulsů za sekundu), kterou lze odstranit výpočtem.</a:t>
            </a:r>
          </a:p>
        </p:txBody>
      </p:sp>
      <p:pic>
        <p:nvPicPr>
          <p:cNvPr id="2" name="Nahraný zvuk">
            <a:hlinkClick r:id="" action="ppaction://media"/>
            <a:extLst>
              <a:ext uri="{FF2B5EF4-FFF2-40B4-BE49-F238E27FC236}">
                <a16:creationId xmlns:a16="http://schemas.microsoft.com/office/drawing/2014/main" id="{983B1B0A-FF84-48DC-8640-7D0373C0AA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03648" y="2564904"/>
            <a:ext cx="478408" cy="4784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Zástupný symbol pro číslo snímku 5">
            <a:extLst>
              <a:ext uri="{FF2B5EF4-FFF2-40B4-BE49-F238E27FC236}">
                <a16:creationId xmlns:a16="http://schemas.microsoft.com/office/drawing/2014/main" id="{A7ECC053-089C-47CC-839B-657AA976ED1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04792BD3-9990-4C9D-9A6F-E508A2ED675F}" type="slidenum">
              <a:rPr lang="cs-CZ" altLang="cs-CZ" sz="1400">
                <a:solidFill>
                  <a:schemeClr val="tx1"/>
                </a:solidFill>
              </a:rPr>
              <a:pPr eaLnBrk="1" hangingPunct="1"/>
              <a:t>52</a:t>
            </a:fld>
            <a:endParaRPr lang="cs-CZ" altLang="cs-CZ" sz="1400">
              <a:solidFill>
                <a:schemeClr val="tx1"/>
              </a:solidFill>
            </a:endParaRPr>
          </a:p>
        </p:txBody>
      </p:sp>
      <p:sp>
        <p:nvSpPr>
          <p:cNvPr id="54275" name="Rectangle 2">
            <a:extLst>
              <a:ext uri="{FF2B5EF4-FFF2-40B4-BE49-F238E27FC236}">
                <a16:creationId xmlns:a16="http://schemas.microsoft.com/office/drawing/2014/main" id="{D951419F-5B0D-48AE-871D-B0D35B6D8E90}"/>
              </a:ext>
            </a:extLst>
          </p:cNvPr>
          <p:cNvSpPr>
            <a:spLocks noGrp="1" noChangeArrowheads="1"/>
          </p:cNvSpPr>
          <p:nvPr>
            <p:ph type="title"/>
          </p:nvPr>
        </p:nvSpPr>
        <p:spPr/>
        <p:txBody>
          <a:bodyPr/>
          <a:lstStyle/>
          <a:p>
            <a:pPr eaLnBrk="1" hangingPunct="1"/>
            <a:r>
              <a:rPr lang="en-GB" altLang="cs-CZ" sz="3200">
                <a:solidFill>
                  <a:srgbClr val="CCFFFF"/>
                </a:solidFill>
              </a:rPr>
              <a:t>Geiger-Müller</a:t>
            </a:r>
            <a:r>
              <a:rPr lang="cs-CZ" altLang="cs-CZ" sz="3200">
                <a:solidFill>
                  <a:srgbClr val="CCFFFF"/>
                </a:solidFill>
              </a:rPr>
              <a:t>ův počítač</a:t>
            </a:r>
          </a:p>
        </p:txBody>
      </p:sp>
      <p:sp>
        <p:nvSpPr>
          <p:cNvPr id="54276" name="Rectangle 3">
            <a:extLst>
              <a:ext uri="{FF2B5EF4-FFF2-40B4-BE49-F238E27FC236}">
                <a16:creationId xmlns:a16="http://schemas.microsoft.com/office/drawing/2014/main" id="{8141D612-A5DD-4A3C-B4E1-CBCDE56368D5}"/>
              </a:ext>
            </a:extLst>
          </p:cNvPr>
          <p:cNvSpPr>
            <a:spLocks noGrp="1" noChangeArrowheads="1"/>
          </p:cNvSpPr>
          <p:nvPr>
            <p:ph type="body" idx="1"/>
          </p:nvPr>
        </p:nvSpPr>
        <p:spPr/>
        <p:txBody>
          <a:bodyPr/>
          <a:lstStyle/>
          <a:p>
            <a:pPr eaLnBrk="1" hangingPunct="1">
              <a:lnSpc>
                <a:spcPct val="90000"/>
              </a:lnSpc>
              <a:buFontTx/>
              <a:buNone/>
            </a:pPr>
            <a:r>
              <a:rPr lang="cs-CZ" altLang="cs-CZ" sz="2800" dirty="0">
                <a:solidFill>
                  <a:srgbClr val="FFFFCC"/>
                </a:solidFill>
              </a:rPr>
              <a:t>Kdyby nebylo přítomno </a:t>
            </a:r>
            <a:r>
              <a:rPr lang="cs-CZ" altLang="cs-CZ" sz="2800" dirty="0" err="1">
                <a:solidFill>
                  <a:srgbClr val="FFFFCC"/>
                </a:solidFill>
              </a:rPr>
              <a:t>zhášedlo</a:t>
            </a:r>
            <a:r>
              <a:rPr lang="cs-CZ" altLang="cs-CZ" sz="2800" dirty="0">
                <a:solidFill>
                  <a:srgbClr val="FFFFCC"/>
                </a:solidFill>
              </a:rPr>
              <a:t>, kladné ionty by po dopadu na katodu způsobily vytvoření jistého počtu elektronů o dostatečně vysoké energii, které by vyvolaly další výboj a proces by se opakoval.</a:t>
            </a:r>
          </a:p>
          <a:p>
            <a:pPr eaLnBrk="1" hangingPunct="1">
              <a:lnSpc>
                <a:spcPct val="90000"/>
              </a:lnSpc>
              <a:buFontTx/>
              <a:buNone/>
            </a:pPr>
            <a:r>
              <a:rPr lang="cs-CZ" altLang="cs-CZ" sz="2800" dirty="0" err="1">
                <a:solidFill>
                  <a:srgbClr val="FFFFCC"/>
                </a:solidFill>
              </a:rPr>
              <a:t>Zhášedla</a:t>
            </a:r>
            <a:r>
              <a:rPr lang="cs-CZ" altLang="cs-CZ" sz="2800" dirty="0">
                <a:solidFill>
                  <a:srgbClr val="FFFFCC"/>
                </a:solidFill>
              </a:rPr>
              <a:t> přebírají náboj kladných iontů, posléze dopadají na katodu, kde však neuvolní elektron, ale nastane rozbití jejich molekuly – u klasické GM trubice se tedy </a:t>
            </a:r>
            <a:r>
              <a:rPr lang="cs-CZ" altLang="cs-CZ" sz="2800" dirty="0" err="1">
                <a:solidFill>
                  <a:srgbClr val="FFFFCC"/>
                </a:solidFill>
              </a:rPr>
              <a:t>zhášedlo</a:t>
            </a:r>
            <a:r>
              <a:rPr lang="cs-CZ" altLang="cs-CZ" sz="2800" dirty="0">
                <a:solidFill>
                  <a:srgbClr val="FFFFCC"/>
                </a:solidFill>
              </a:rPr>
              <a:t> postupně vyčerpává, trubice stárne – životnost kolem 10</a:t>
            </a:r>
            <a:r>
              <a:rPr lang="cs-CZ" altLang="cs-CZ" sz="2800" baseline="30000" dirty="0">
                <a:solidFill>
                  <a:srgbClr val="FFFFCC"/>
                </a:solidFill>
              </a:rPr>
              <a:t>9</a:t>
            </a:r>
            <a:r>
              <a:rPr lang="cs-CZ" altLang="cs-CZ" sz="2800" dirty="0">
                <a:solidFill>
                  <a:srgbClr val="FFFFCC"/>
                </a:solidFill>
              </a:rPr>
              <a:t> impulsů.</a:t>
            </a:r>
          </a:p>
        </p:txBody>
      </p:sp>
      <p:pic>
        <p:nvPicPr>
          <p:cNvPr id="5" name="Obrázek 4" descr="Obsah obrázku vsedě&#10;&#10;Popis byl vytvořen automaticky">
            <a:extLst>
              <a:ext uri="{FF2B5EF4-FFF2-40B4-BE49-F238E27FC236}">
                <a16:creationId xmlns:a16="http://schemas.microsoft.com/office/drawing/2014/main" id="{D85F9E9A-8658-44C0-BCB3-9A5EA19847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0392" y="0"/>
            <a:ext cx="1033334" cy="998423"/>
          </a:xfrm>
          <a:prstGeom prst="rect">
            <a:avLst/>
          </a:prstGeom>
        </p:spPr>
      </p:pic>
      <p:pic>
        <p:nvPicPr>
          <p:cNvPr id="2" name="Nahraný zvuk">
            <a:hlinkClick r:id="" action="ppaction://media"/>
            <a:extLst>
              <a:ext uri="{FF2B5EF4-FFF2-40B4-BE49-F238E27FC236}">
                <a16:creationId xmlns:a16="http://schemas.microsoft.com/office/drawing/2014/main" id="{79B83F31-C964-422B-9116-F45DB7E5DD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3859" y="325437"/>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ástupný symbol pro číslo snímku 6">
            <a:extLst>
              <a:ext uri="{FF2B5EF4-FFF2-40B4-BE49-F238E27FC236}">
                <a16:creationId xmlns:a16="http://schemas.microsoft.com/office/drawing/2014/main" id="{0DFA2E0F-3FF9-4A5E-9C03-CC3F72EBDC0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54F4C0BF-3645-43E9-AD76-011485AE661E}" type="slidenum">
              <a:rPr lang="cs-CZ" altLang="cs-CZ" sz="1400">
                <a:solidFill>
                  <a:schemeClr val="tx1"/>
                </a:solidFill>
              </a:rPr>
              <a:pPr eaLnBrk="1" hangingPunct="1"/>
              <a:t>53</a:t>
            </a:fld>
            <a:endParaRPr lang="cs-CZ" altLang="cs-CZ" sz="1400">
              <a:solidFill>
                <a:schemeClr val="tx1"/>
              </a:solidFill>
            </a:endParaRPr>
          </a:p>
        </p:txBody>
      </p:sp>
      <p:sp>
        <p:nvSpPr>
          <p:cNvPr id="55299" name="Rectangle 2">
            <a:extLst>
              <a:ext uri="{FF2B5EF4-FFF2-40B4-BE49-F238E27FC236}">
                <a16:creationId xmlns:a16="http://schemas.microsoft.com/office/drawing/2014/main" id="{58C26B5A-E039-40B9-99B8-EE0B96D4757A}"/>
              </a:ext>
            </a:extLst>
          </p:cNvPr>
          <p:cNvSpPr>
            <a:spLocks noGrp="1" noChangeArrowheads="1"/>
          </p:cNvSpPr>
          <p:nvPr>
            <p:ph type="title"/>
          </p:nvPr>
        </p:nvSpPr>
        <p:spPr>
          <a:xfrm>
            <a:off x="1141413" y="274638"/>
            <a:ext cx="7545387" cy="846137"/>
          </a:xfrm>
        </p:spPr>
        <p:txBody>
          <a:bodyPr/>
          <a:lstStyle/>
          <a:p>
            <a:pPr algn="l" eaLnBrk="1" hangingPunct="1"/>
            <a:r>
              <a:rPr lang="cs-CZ" altLang="cs-CZ" sz="3200">
                <a:solidFill>
                  <a:srgbClr val="CCFFFF"/>
                </a:solidFill>
              </a:rPr>
              <a:t>Scintilační počítač</a:t>
            </a:r>
          </a:p>
        </p:txBody>
      </p:sp>
      <p:sp>
        <p:nvSpPr>
          <p:cNvPr id="55300" name="Rectangle 3">
            <a:extLst>
              <a:ext uri="{FF2B5EF4-FFF2-40B4-BE49-F238E27FC236}">
                <a16:creationId xmlns:a16="http://schemas.microsoft.com/office/drawing/2014/main" id="{9839DB35-E84F-4ACF-BA6E-00F34876BE7E}"/>
              </a:ext>
            </a:extLst>
          </p:cNvPr>
          <p:cNvSpPr>
            <a:spLocks noGrp="1" noChangeArrowheads="1"/>
          </p:cNvSpPr>
          <p:nvPr>
            <p:ph type="body" sz="half" idx="1"/>
          </p:nvPr>
        </p:nvSpPr>
        <p:spPr>
          <a:xfrm>
            <a:off x="468313" y="1125538"/>
            <a:ext cx="8207375" cy="5472112"/>
          </a:xfrm>
        </p:spPr>
        <p:txBody>
          <a:bodyPr/>
          <a:lstStyle/>
          <a:p>
            <a:pPr marL="1588" indent="12700" eaLnBrk="1" hangingPunct="1">
              <a:buFont typeface="Wingdings" panose="05000000000000000000" pitchFamily="2" charset="2"/>
              <a:buNone/>
            </a:pPr>
            <a:r>
              <a:rPr lang="cs-CZ" altLang="cs-CZ" sz="2800" b="1" dirty="0">
                <a:solidFill>
                  <a:schemeClr val="bg1"/>
                </a:solidFill>
              </a:rPr>
              <a:t>(d) Scintilační počítače jsou optoelektronická zařízení </a:t>
            </a:r>
            <a:r>
              <a:rPr lang="cs-CZ" altLang="cs-CZ" sz="2800" dirty="0">
                <a:solidFill>
                  <a:schemeClr val="bg1"/>
                </a:solidFill>
              </a:rPr>
              <a:t>(používaná například v gama kamerách), která jsou jak detektory, tak i čidly – měří jak počet jednotlivých fotonů či částic, tak i jejich energii.</a:t>
            </a:r>
          </a:p>
          <a:p>
            <a:pPr marL="1588" indent="12700" eaLnBrk="1" hangingPunct="1">
              <a:buFont typeface="Wingdings" panose="05000000000000000000" pitchFamily="2" charset="2"/>
              <a:buChar char="Ø"/>
            </a:pPr>
            <a:r>
              <a:rPr lang="cs-CZ" altLang="cs-CZ" sz="2800" dirty="0">
                <a:solidFill>
                  <a:schemeClr val="bg1"/>
                </a:solidFill>
              </a:rPr>
              <a:t>Scintilační počítač se skládá ze scintilátoru, fotonásobiče a elektronické části – zdroje vysokého napětí a čítače impulsů. </a:t>
            </a:r>
          </a:p>
          <a:p>
            <a:pPr marL="1588" indent="12700" eaLnBrk="1" hangingPunct="1">
              <a:buFont typeface="Wingdings" panose="05000000000000000000" pitchFamily="2" charset="2"/>
              <a:buChar char="Ø"/>
            </a:pPr>
            <a:r>
              <a:rPr lang="cs-CZ" altLang="cs-CZ" sz="2800" b="1" dirty="0">
                <a:solidFill>
                  <a:schemeClr val="bg1"/>
                </a:solidFill>
              </a:rPr>
              <a:t>Scintilátor</a:t>
            </a:r>
            <a:r>
              <a:rPr lang="cs-CZ" altLang="cs-CZ" sz="2800" dirty="0">
                <a:solidFill>
                  <a:schemeClr val="bg1"/>
                </a:solidFill>
              </a:rPr>
              <a:t> je látka, v níž dochází ke </a:t>
            </a:r>
            <a:r>
              <a:rPr lang="cs-CZ" altLang="cs-CZ" sz="2800" b="1" dirty="0">
                <a:solidFill>
                  <a:schemeClr val="bg1"/>
                </a:solidFill>
              </a:rPr>
              <a:t>scintilaci </a:t>
            </a:r>
            <a:r>
              <a:rPr lang="cs-CZ" altLang="cs-CZ" sz="2800" dirty="0">
                <a:solidFill>
                  <a:schemeClr val="bg1"/>
                </a:solidFill>
              </a:rPr>
              <a:t>(tvorbě malých záblesků viditelného světla) po absorpci energie ionizujícího záření. Světlo vzniká při </a:t>
            </a:r>
            <a:r>
              <a:rPr lang="cs-CZ" altLang="cs-CZ" sz="2800" dirty="0" err="1">
                <a:solidFill>
                  <a:schemeClr val="bg1"/>
                </a:solidFill>
              </a:rPr>
              <a:t>deexcitačních</a:t>
            </a:r>
            <a:r>
              <a:rPr lang="cs-CZ" altLang="cs-CZ" sz="2800" dirty="0">
                <a:solidFill>
                  <a:schemeClr val="bg1"/>
                </a:solidFill>
              </a:rPr>
              <a:t> a rekombinačních procesech. </a:t>
            </a:r>
          </a:p>
        </p:txBody>
      </p:sp>
      <p:pic>
        <p:nvPicPr>
          <p:cNvPr id="5" name="Obrázek 4" descr="Obsah obrázku vsedě&#10;&#10;Popis byl vytvořen automaticky">
            <a:extLst>
              <a:ext uri="{FF2B5EF4-FFF2-40B4-BE49-F238E27FC236}">
                <a16:creationId xmlns:a16="http://schemas.microsoft.com/office/drawing/2014/main" id="{C4E2F4C4-1F58-4BEF-9C66-51171A5D35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0392" y="0"/>
            <a:ext cx="1033334" cy="998423"/>
          </a:xfrm>
          <a:prstGeom prst="rect">
            <a:avLst/>
          </a:prstGeom>
        </p:spPr>
      </p:pic>
      <p:pic>
        <p:nvPicPr>
          <p:cNvPr id="2" name="Nahraný zvuk">
            <a:hlinkClick r:id="" action="ppaction://media"/>
            <a:extLst>
              <a:ext uri="{FF2B5EF4-FFF2-40B4-BE49-F238E27FC236}">
                <a16:creationId xmlns:a16="http://schemas.microsoft.com/office/drawing/2014/main" id="{9185509C-E4D3-468A-824E-096A55CBCC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3859" y="296011"/>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Zástupný symbol pro číslo snímku 5">
            <a:extLst>
              <a:ext uri="{FF2B5EF4-FFF2-40B4-BE49-F238E27FC236}">
                <a16:creationId xmlns:a16="http://schemas.microsoft.com/office/drawing/2014/main" id="{E49EB662-ABFF-41C5-A5C0-4F385B21677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A67CABA2-7518-4F5F-B4CE-31F02E650D62}" type="slidenum">
              <a:rPr lang="cs-CZ" altLang="cs-CZ" sz="1400">
                <a:solidFill>
                  <a:schemeClr val="tx1"/>
                </a:solidFill>
              </a:rPr>
              <a:pPr eaLnBrk="1" hangingPunct="1"/>
              <a:t>54</a:t>
            </a:fld>
            <a:endParaRPr lang="cs-CZ" altLang="cs-CZ" sz="1400">
              <a:solidFill>
                <a:schemeClr val="tx1"/>
              </a:solidFill>
            </a:endParaRPr>
          </a:p>
        </p:txBody>
      </p:sp>
      <p:sp>
        <p:nvSpPr>
          <p:cNvPr id="56323" name="Rectangle 2">
            <a:extLst>
              <a:ext uri="{FF2B5EF4-FFF2-40B4-BE49-F238E27FC236}">
                <a16:creationId xmlns:a16="http://schemas.microsoft.com/office/drawing/2014/main" id="{EEE46E1B-A099-4B36-B875-032FDB3A3E65}"/>
              </a:ext>
            </a:extLst>
          </p:cNvPr>
          <p:cNvSpPr>
            <a:spLocks noGrp="1" noChangeArrowheads="1"/>
          </p:cNvSpPr>
          <p:nvPr>
            <p:ph type="title"/>
          </p:nvPr>
        </p:nvSpPr>
        <p:spPr>
          <a:xfrm>
            <a:off x="457200" y="274638"/>
            <a:ext cx="8229600" cy="777875"/>
          </a:xfrm>
        </p:spPr>
        <p:txBody>
          <a:bodyPr/>
          <a:lstStyle/>
          <a:p>
            <a:pPr eaLnBrk="1" hangingPunct="1"/>
            <a:r>
              <a:rPr lang="cs-CZ" altLang="cs-CZ" sz="3200">
                <a:solidFill>
                  <a:srgbClr val="CCFFFF"/>
                </a:solidFill>
              </a:rPr>
              <a:t>Scintilační počítač</a:t>
            </a:r>
          </a:p>
        </p:txBody>
      </p:sp>
      <p:sp>
        <p:nvSpPr>
          <p:cNvPr id="56324" name="Rectangle 3">
            <a:extLst>
              <a:ext uri="{FF2B5EF4-FFF2-40B4-BE49-F238E27FC236}">
                <a16:creationId xmlns:a16="http://schemas.microsoft.com/office/drawing/2014/main" id="{20139C04-791F-403A-BFD9-BFA28E56487B}"/>
              </a:ext>
            </a:extLst>
          </p:cNvPr>
          <p:cNvSpPr>
            <a:spLocks noGrp="1" noChangeArrowheads="1"/>
          </p:cNvSpPr>
          <p:nvPr>
            <p:ph type="body" idx="1"/>
          </p:nvPr>
        </p:nvSpPr>
        <p:spPr>
          <a:xfrm>
            <a:off x="250825" y="1341438"/>
            <a:ext cx="8642350" cy="5400675"/>
          </a:xfrm>
        </p:spPr>
        <p:txBody>
          <a:bodyPr/>
          <a:lstStyle/>
          <a:p>
            <a:pPr eaLnBrk="1" hangingPunct="1">
              <a:lnSpc>
                <a:spcPct val="80000"/>
              </a:lnSpc>
              <a:buFont typeface="Wingdings" panose="05000000000000000000" pitchFamily="2" charset="2"/>
              <a:buChar char="Ø"/>
            </a:pPr>
            <a:r>
              <a:rPr lang="cs-CZ" altLang="cs-CZ" sz="2400" dirty="0">
                <a:solidFill>
                  <a:schemeClr val="bg1"/>
                </a:solidFill>
              </a:rPr>
              <a:t>Nejúčinnějšími a v měřicí praxi patrně nejhojněji používanými scintilátory jsou </a:t>
            </a:r>
            <a:r>
              <a:rPr lang="cs-CZ" altLang="cs-CZ" sz="2400" dirty="0">
                <a:solidFill>
                  <a:srgbClr val="FF0066"/>
                </a:solidFill>
              </a:rPr>
              <a:t>krystaly jodidu sodného aktivované stopami thalia – </a:t>
            </a:r>
            <a:r>
              <a:rPr lang="cs-CZ" altLang="cs-CZ" sz="2400" dirty="0" err="1">
                <a:solidFill>
                  <a:srgbClr val="FF0066"/>
                </a:solidFill>
              </a:rPr>
              <a:t>NaI</a:t>
            </a:r>
            <a:r>
              <a:rPr lang="cs-CZ" altLang="cs-CZ" sz="2400" dirty="0">
                <a:solidFill>
                  <a:srgbClr val="FF0066"/>
                </a:solidFill>
              </a:rPr>
              <a:t>(</a:t>
            </a:r>
            <a:r>
              <a:rPr lang="cs-CZ" altLang="cs-CZ" sz="2400" dirty="0" err="1">
                <a:solidFill>
                  <a:srgbClr val="FF0066"/>
                </a:solidFill>
              </a:rPr>
              <a:t>Tl</a:t>
            </a:r>
            <a:r>
              <a:rPr lang="cs-CZ" altLang="cs-CZ" sz="2400" dirty="0">
                <a:solidFill>
                  <a:srgbClr val="FF0066"/>
                </a:solidFill>
              </a:rPr>
              <a:t>),</a:t>
            </a:r>
            <a:r>
              <a:rPr lang="cs-CZ" altLang="cs-CZ" sz="2400" dirty="0">
                <a:solidFill>
                  <a:schemeClr val="bg1"/>
                </a:solidFill>
              </a:rPr>
              <a:t> ale v praxi se využívá mnoho různých typů scintilátorů - </a:t>
            </a:r>
            <a:r>
              <a:rPr lang="cs-CZ" altLang="cs-CZ" sz="2400" dirty="0" err="1">
                <a:solidFill>
                  <a:schemeClr val="bg1"/>
                </a:solidFill>
              </a:rPr>
              <a:t>antracenové</a:t>
            </a:r>
            <a:r>
              <a:rPr lang="cs-CZ" altLang="cs-CZ" sz="2400" dirty="0">
                <a:solidFill>
                  <a:schemeClr val="bg1"/>
                </a:solidFill>
              </a:rPr>
              <a:t> nebo </a:t>
            </a:r>
            <a:r>
              <a:rPr lang="cs-CZ" altLang="cs-CZ" sz="2400" dirty="0" err="1">
                <a:solidFill>
                  <a:schemeClr val="bg1"/>
                </a:solidFill>
              </a:rPr>
              <a:t>stilbenové</a:t>
            </a:r>
            <a:r>
              <a:rPr lang="cs-CZ" altLang="cs-CZ" sz="2400" dirty="0">
                <a:solidFill>
                  <a:schemeClr val="bg1"/>
                </a:solidFill>
              </a:rPr>
              <a:t> krystaly, roztoky organických látek, (světlovodná) vlákna nebo pásky z plastů, tenké vrstvy z plastu pro průchodovou detekci nabitých iontů, jiné </a:t>
            </a:r>
            <a:r>
              <a:rPr lang="cs-CZ" altLang="cs-CZ" sz="2400" dirty="0" err="1">
                <a:solidFill>
                  <a:schemeClr val="bg1"/>
                </a:solidFill>
              </a:rPr>
              <a:t>halidy</a:t>
            </a:r>
            <a:r>
              <a:rPr lang="cs-CZ" altLang="cs-CZ" sz="2400" dirty="0">
                <a:solidFill>
                  <a:schemeClr val="bg1"/>
                </a:solidFill>
              </a:rPr>
              <a:t> alkalických kovů – </a:t>
            </a:r>
            <a:r>
              <a:rPr lang="cs-CZ" altLang="cs-CZ" sz="2400" dirty="0" err="1">
                <a:solidFill>
                  <a:schemeClr val="bg1"/>
                </a:solidFill>
              </a:rPr>
              <a:t>CsI</a:t>
            </a:r>
            <a:r>
              <a:rPr lang="cs-CZ" altLang="cs-CZ" sz="2400" dirty="0">
                <a:solidFill>
                  <a:schemeClr val="bg1"/>
                </a:solidFill>
              </a:rPr>
              <a:t>(</a:t>
            </a:r>
            <a:r>
              <a:rPr lang="cs-CZ" altLang="cs-CZ" sz="2400" dirty="0" err="1">
                <a:solidFill>
                  <a:schemeClr val="bg1"/>
                </a:solidFill>
              </a:rPr>
              <a:t>Tl</a:t>
            </a:r>
            <a:r>
              <a:rPr lang="cs-CZ" altLang="cs-CZ" sz="2400" dirty="0">
                <a:solidFill>
                  <a:schemeClr val="bg1"/>
                </a:solidFill>
              </a:rPr>
              <a:t>), </a:t>
            </a:r>
            <a:r>
              <a:rPr lang="cs-CZ" altLang="cs-CZ" sz="2400" dirty="0" err="1">
                <a:solidFill>
                  <a:schemeClr val="bg1"/>
                </a:solidFill>
              </a:rPr>
              <a:t>CsI</a:t>
            </a:r>
            <a:r>
              <a:rPr lang="cs-CZ" altLang="cs-CZ" sz="2400" dirty="0">
                <a:solidFill>
                  <a:schemeClr val="bg1"/>
                </a:solidFill>
              </a:rPr>
              <a:t>(Na), </a:t>
            </a:r>
            <a:r>
              <a:rPr lang="cs-CZ" altLang="cs-CZ" sz="2400" dirty="0" err="1">
                <a:solidFill>
                  <a:schemeClr val="bg1"/>
                </a:solidFill>
              </a:rPr>
              <a:t>LiI</a:t>
            </a:r>
            <a:r>
              <a:rPr lang="cs-CZ" altLang="cs-CZ" sz="2400" dirty="0">
                <a:solidFill>
                  <a:schemeClr val="bg1"/>
                </a:solidFill>
              </a:rPr>
              <a:t>(</a:t>
            </a:r>
            <a:r>
              <a:rPr lang="cs-CZ" altLang="cs-CZ" sz="2400" dirty="0" err="1">
                <a:solidFill>
                  <a:schemeClr val="bg1"/>
                </a:solidFill>
              </a:rPr>
              <a:t>Eu</a:t>
            </a:r>
            <a:r>
              <a:rPr lang="cs-CZ" altLang="cs-CZ" sz="2400" dirty="0">
                <a:solidFill>
                  <a:schemeClr val="bg1"/>
                </a:solidFill>
              </a:rPr>
              <a:t>). Posledně uvedený je velmi vhodný pro detekci neutronů. </a:t>
            </a:r>
          </a:p>
          <a:p>
            <a:pPr eaLnBrk="1" hangingPunct="1">
              <a:lnSpc>
                <a:spcPct val="80000"/>
              </a:lnSpc>
              <a:buFont typeface="Wingdings" panose="05000000000000000000" pitchFamily="2" charset="2"/>
              <a:buChar char="Ø"/>
            </a:pPr>
            <a:r>
              <a:rPr lang="cs-CZ" altLang="cs-CZ" sz="2400" dirty="0">
                <a:solidFill>
                  <a:schemeClr val="bg1"/>
                </a:solidFill>
              </a:rPr>
              <a:t>Pro měření záření gama může být výhodné používat scintilátor na bázi </a:t>
            </a:r>
            <a:r>
              <a:rPr lang="cs-CZ" altLang="cs-CZ" sz="2400" dirty="0" err="1">
                <a:solidFill>
                  <a:schemeClr val="bg1"/>
                </a:solidFill>
              </a:rPr>
              <a:t>germanátu</a:t>
            </a:r>
            <a:r>
              <a:rPr lang="cs-CZ" altLang="cs-CZ" sz="2400" dirty="0">
                <a:solidFill>
                  <a:schemeClr val="bg1"/>
                </a:solidFill>
              </a:rPr>
              <a:t> vizmutu. </a:t>
            </a:r>
          </a:p>
          <a:p>
            <a:pPr eaLnBrk="1" hangingPunct="1">
              <a:lnSpc>
                <a:spcPct val="80000"/>
              </a:lnSpc>
              <a:buFont typeface="Wingdings" panose="05000000000000000000" pitchFamily="2" charset="2"/>
              <a:buChar char="Ø"/>
            </a:pPr>
            <a:r>
              <a:rPr lang="cs-CZ" altLang="cs-CZ" sz="2400" dirty="0">
                <a:solidFill>
                  <a:schemeClr val="bg1"/>
                </a:solidFill>
              </a:rPr>
              <a:t>Používají se i speciální skla s obsahem lithia, ceru a bóru. Některé výhodné vlastnosti mají i vzácné plyny, též ve zkapalněném stavu – helium a xenon. </a:t>
            </a:r>
          </a:p>
          <a:p>
            <a:pPr eaLnBrk="1" hangingPunct="1">
              <a:lnSpc>
                <a:spcPct val="80000"/>
              </a:lnSpc>
              <a:buFont typeface="Wingdings" panose="05000000000000000000" pitchFamily="2" charset="2"/>
              <a:buChar char="Ø"/>
            </a:pPr>
            <a:r>
              <a:rPr lang="cs-CZ" altLang="cs-CZ" sz="2400" dirty="0">
                <a:solidFill>
                  <a:schemeClr val="bg1"/>
                </a:solidFill>
              </a:rPr>
              <a:t>Intenzita a časová délka světelné odpovědi krystalu klesá s teplotou.</a:t>
            </a:r>
          </a:p>
        </p:txBody>
      </p:sp>
      <p:pic>
        <p:nvPicPr>
          <p:cNvPr id="5" name="Obrázek 4" descr="Obsah obrázku vsedě&#10;&#10;Popis byl vytvořen automaticky">
            <a:extLst>
              <a:ext uri="{FF2B5EF4-FFF2-40B4-BE49-F238E27FC236}">
                <a16:creationId xmlns:a16="http://schemas.microsoft.com/office/drawing/2014/main" id="{EAA4BE94-2C57-4B85-94B6-ABFB5E810C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0392" y="0"/>
            <a:ext cx="1033334" cy="998423"/>
          </a:xfrm>
          <a:prstGeom prst="rect">
            <a:avLst/>
          </a:prstGeom>
        </p:spPr>
      </p:pic>
      <p:pic>
        <p:nvPicPr>
          <p:cNvPr id="2" name="Nahraný zvuk">
            <a:hlinkClick r:id="" action="ppaction://media"/>
            <a:extLst>
              <a:ext uri="{FF2B5EF4-FFF2-40B4-BE49-F238E27FC236}">
                <a16:creationId xmlns:a16="http://schemas.microsoft.com/office/drawing/2014/main" id="{15E66376-682C-4859-AB6A-13009805D4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21122" y="296011"/>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Zástupný symbol pro číslo snímku 6">
            <a:extLst>
              <a:ext uri="{FF2B5EF4-FFF2-40B4-BE49-F238E27FC236}">
                <a16:creationId xmlns:a16="http://schemas.microsoft.com/office/drawing/2014/main" id="{7BD2808C-CE09-4568-A241-6306B3EEBA3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14F08D90-5460-4D15-8D72-10F8E2ABFC14}" type="slidenum">
              <a:rPr lang="cs-CZ" altLang="cs-CZ" sz="1400">
                <a:solidFill>
                  <a:schemeClr val="tx1"/>
                </a:solidFill>
              </a:rPr>
              <a:pPr eaLnBrk="1" hangingPunct="1"/>
              <a:t>55</a:t>
            </a:fld>
            <a:endParaRPr lang="cs-CZ" altLang="cs-CZ" sz="1400">
              <a:solidFill>
                <a:schemeClr val="tx1"/>
              </a:solidFill>
            </a:endParaRPr>
          </a:p>
        </p:txBody>
      </p:sp>
      <p:sp>
        <p:nvSpPr>
          <p:cNvPr id="57347" name="Rectangle 2">
            <a:extLst>
              <a:ext uri="{FF2B5EF4-FFF2-40B4-BE49-F238E27FC236}">
                <a16:creationId xmlns:a16="http://schemas.microsoft.com/office/drawing/2014/main" id="{8A5C2A4D-5F80-4D9E-902D-336182C82F00}"/>
              </a:ext>
            </a:extLst>
          </p:cNvPr>
          <p:cNvSpPr>
            <a:spLocks noGrp="1" noChangeArrowheads="1"/>
          </p:cNvSpPr>
          <p:nvPr>
            <p:ph type="title"/>
          </p:nvPr>
        </p:nvSpPr>
        <p:spPr>
          <a:xfrm>
            <a:off x="179388" y="333375"/>
            <a:ext cx="3957637" cy="914400"/>
          </a:xfrm>
        </p:spPr>
        <p:txBody>
          <a:bodyPr/>
          <a:lstStyle/>
          <a:p>
            <a:pPr algn="l" eaLnBrk="1" hangingPunct="1"/>
            <a:r>
              <a:rPr lang="cs-CZ" altLang="cs-CZ" sz="3200">
                <a:solidFill>
                  <a:srgbClr val="CCFFFF"/>
                </a:solidFill>
              </a:rPr>
              <a:t>Scintilační počítač běžného typu</a:t>
            </a:r>
          </a:p>
        </p:txBody>
      </p:sp>
      <p:sp>
        <p:nvSpPr>
          <p:cNvPr id="57348" name="Rectangle 3">
            <a:extLst>
              <a:ext uri="{FF2B5EF4-FFF2-40B4-BE49-F238E27FC236}">
                <a16:creationId xmlns:a16="http://schemas.microsoft.com/office/drawing/2014/main" id="{4C71815A-C343-4F96-825E-73BE63247A69}"/>
              </a:ext>
            </a:extLst>
          </p:cNvPr>
          <p:cNvSpPr>
            <a:spLocks noGrp="1" noChangeArrowheads="1"/>
          </p:cNvSpPr>
          <p:nvPr>
            <p:ph type="body" sz="half" idx="1"/>
          </p:nvPr>
        </p:nvSpPr>
        <p:spPr>
          <a:xfrm>
            <a:off x="4284663" y="188913"/>
            <a:ext cx="4608512" cy="6264275"/>
          </a:xfrm>
        </p:spPr>
        <p:txBody>
          <a:bodyPr/>
          <a:lstStyle/>
          <a:p>
            <a:pPr marL="6350" indent="22225" eaLnBrk="1" hangingPunct="1">
              <a:lnSpc>
                <a:spcPct val="80000"/>
              </a:lnSpc>
              <a:buFontTx/>
              <a:buNone/>
            </a:pPr>
            <a:r>
              <a:rPr lang="cs-CZ" altLang="cs-CZ" sz="2000">
                <a:solidFill>
                  <a:schemeClr val="bg1"/>
                </a:solidFill>
              </a:rPr>
              <a:t>Scintilátor je uzavřen ve světlotěsném a </a:t>
            </a:r>
            <a:r>
              <a:rPr lang="cs-CZ" altLang="cs-CZ" sz="2000" b="1">
                <a:solidFill>
                  <a:schemeClr val="bg1"/>
                </a:solidFill>
              </a:rPr>
              <a:t>vodotěsném</a:t>
            </a:r>
            <a:r>
              <a:rPr lang="cs-CZ" altLang="cs-CZ" sz="2000">
                <a:solidFill>
                  <a:schemeClr val="bg1"/>
                </a:solidFill>
              </a:rPr>
              <a:t> pouzdře. Jedna strana pouzdra je průhledná, takže vznikající fotony se mohou dostat do </a:t>
            </a:r>
            <a:r>
              <a:rPr lang="cs-CZ" altLang="cs-CZ" sz="2000" b="1">
                <a:solidFill>
                  <a:schemeClr val="bg1"/>
                </a:solidFill>
              </a:rPr>
              <a:t>fotonásobiče</a:t>
            </a:r>
            <a:r>
              <a:rPr lang="cs-CZ" altLang="cs-CZ" sz="2000">
                <a:solidFill>
                  <a:schemeClr val="bg1"/>
                </a:solidFill>
              </a:rPr>
              <a:t>, který měří světlo nízké intenzity. Existují i scintilační počítače vybavené fotodiodami.</a:t>
            </a:r>
          </a:p>
          <a:p>
            <a:pPr marL="6350" indent="22225" eaLnBrk="1" hangingPunct="1">
              <a:lnSpc>
                <a:spcPct val="80000"/>
              </a:lnSpc>
              <a:buFontTx/>
              <a:buNone/>
            </a:pPr>
            <a:r>
              <a:rPr lang="cs-CZ" altLang="cs-CZ" sz="2000">
                <a:solidFill>
                  <a:schemeClr val="bg1"/>
                </a:solidFill>
              </a:rPr>
              <a:t>Fotony zasahují </a:t>
            </a:r>
            <a:r>
              <a:rPr lang="cs-CZ" altLang="cs-CZ" sz="2000" b="1">
                <a:solidFill>
                  <a:schemeClr val="bg1"/>
                </a:solidFill>
              </a:rPr>
              <a:t>fotokatodu</a:t>
            </a:r>
            <a:r>
              <a:rPr lang="cs-CZ" altLang="cs-CZ" sz="2000">
                <a:solidFill>
                  <a:schemeClr val="bg1"/>
                </a:solidFill>
              </a:rPr>
              <a:t> – velmi tenkou vrstvu kovu s nízkou vazebnou energií elektronů. Z katody vyražené elektrony jsou přitahovány a urychlovány nejbližší kladně nabitou elektrodou, první </a:t>
            </a:r>
            <a:r>
              <a:rPr lang="cs-CZ" altLang="cs-CZ" sz="2000" b="1">
                <a:solidFill>
                  <a:schemeClr val="bg1"/>
                </a:solidFill>
              </a:rPr>
              <a:t>dynodou</a:t>
            </a:r>
            <a:r>
              <a:rPr lang="cs-CZ" altLang="cs-CZ" sz="2000">
                <a:solidFill>
                  <a:schemeClr val="bg1"/>
                </a:solidFill>
              </a:rPr>
              <a:t>. Dynody vytvářejí kaskádu např. deseti elektrod. Při každém dopadu elektronů je v průměru vyraženo šest sekundárních elektronů. Tyto elektrony jsou přitahovány k další dynodě, kde se proces opakuje. Vznikající napěťové impulsy se počítají v elektronické části přístroje. Velikost impulsů je dána energií částic ionizujícího záření, což umožňuje provádět </a:t>
            </a:r>
            <a:r>
              <a:rPr lang="cs-CZ" altLang="cs-CZ" sz="2000" b="1">
                <a:solidFill>
                  <a:schemeClr val="bg1"/>
                </a:solidFill>
              </a:rPr>
              <a:t>spektrální měření, </a:t>
            </a:r>
            <a:r>
              <a:rPr lang="cs-CZ" altLang="cs-CZ" sz="2000">
                <a:solidFill>
                  <a:schemeClr val="bg1"/>
                </a:solidFill>
              </a:rPr>
              <a:t>byť s poměrně velkou</a:t>
            </a:r>
            <a:r>
              <a:rPr lang="cs-CZ" altLang="cs-CZ" sz="2000" b="1">
                <a:solidFill>
                  <a:schemeClr val="bg1"/>
                </a:solidFill>
              </a:rPr>
              <a:t> chybou</a:t>
            </a:r>
            <a:r>
              <a:rPr lang="cs-CZ" altLang="cs-CZ" sz="2000">
                <a:solidFill>
                  <a:schemeClr val="bg1"/>
                </a:solidFill>
              </a:rPr>
              <a:t> určení </a:t>
            </a:r>
            <a:r>
              <a:rPr lang="cs-CZ" altLang="cs-CZ" sz="2000" b="1">
                <a:solidFill>
                  <a:schemeClr val="bg1"/>
                </a:solidFill>
              </a:rPr>
              <a:t>energie</a:t>
            </a:r>
            <a:r>
              <a:rPr lang="cs-CZ" altLang="cs-CZ" sz="2000">
                <a:solidFill>
                  <a:schemeClr val="bg1"/>
                </a:solidFill>
              </a:rPr>
              <a:t>. </a:t>
            </a:r>
          </a:p>
        </p:txBody>
      </p:sp>
      <p:pic>
        <p:nvPicPr>
          <p:cNvPr id="57349" name="Picture 4" descr="SCINDET">
            <a:extLst>
              <a:ext uri="{FF2B5EF4-FFF2-40B4-BE49-F238E27FC236}">
                <a16:creationId xmlns:a16="http://schemas.microsoft.com/office/drawing/2014/main" id="{D5908892-FC6A-45F8-A086-059FBACFC29B}"/>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250825" y="1628775"/>
            <a:ext cx="3810000" cy="1846263"/>
          </a:xfrm>
          <a:noFill/>
        </p:spPr>
      </p:pic>
      <p:sp>
        <p:nvSpPr>
          <p:cNvPr id="57350" name="Rectangle 5">
            <a:extLst>
              <a:ext uri="{FF2B5EF4-FFF2-40B4-BE49-F238E27FC236}">
                <a16:creationId xmlns:a16="http://schemas.microsoft.com/office/drawing/2014/main" id="{2F9822F2-02A7-41DD-AD3B-2E0D340A391A}"/>
              </a:ext>
            </a:extLst>
          </p:cNvPr>
          <p:cNvSpPr>
            <a:spLocks noChangeArrowheads="1"/>
          </p:cNvSpPr>
          <p:nvPr/>
        </p:nvSpPr>
        <p:spPr bwMode="auto">
          <a:xfrm>
            <a:off x="323850" y="3860800"/>
            <a:ext cx="3743325" cy="2835275"/>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a:buFontTx/>
              <a:buNone/>
            </a:pPr>
            <a:r>
              <a:rPr lang="cs-CZ" altLang="cs-CZ" dirty="0">
                <a:solidFill>
                  <a:schemeClr val="bg1"/>
                </a:solidFill>
              </a:rPr>
              <a:t>Scintilační detektor. </a:t>
            </a:r>
          </a:p>
          <a:p>
            <a:pPr>
              <a:buFontTx/>
              <a:buNone/>
            </a:pPr>
            <a:r>
              <a:rPr lang="cs-CZ" altLang="cs-CZ" dirty="0">
                <a:solidFill>
                  <a:schemeClr val="bg1"/>
                </a:solidFill>
              </a:rPr>
              <a:t>I – ionizující záření, S - scintilátor, FK - fotokatoda, D - dynody, A - anoda, O - světlotěsné pouzdro. Znázorněn je vznik pouze jediného fotonu, který vyráží pouze jediný elektron z fotokatody.</a:t>
            </a:r>
            <a:r>
              <a:rPr lang="cs-CZ" altLang="cs-CZ" sz="1800" dirty="0">
                <a:solidFill>
                  <a:schemeClr val="tx1"/>
                </a:solidFill>
              </a:rPr>
              <a:t> </a:t>
            </a:r>
          </a:p>
        </p:txBody>
      </p:sp>
      <p:pic>
        <p:nvPicPr>
          <p:cNvPr id="7" name="Obrázek 6" descr="Obsah obrázku vsedě&#10;&#10;Popis byl vytvořen automaticky">
            <a:extLst>
              <a:ext uri="{FF2B5EF4-FFF2-40B4-BE49-F238E27FC236}">
                <a16:creationId xmlns:a16="http://schemas.microsoft.com/office/drawing/2014/main" id="{928F65E8-368B-48DB-AC3E-4252BD3CFA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9925" y="3109970"/>
            <a:ext cx="1033334" cy="998423"/>
          </a:xfrm>
          <a:prstGeom prst="rect">
            <a:avLst/>
          </a:prstGeom>
        </p:spPr>
      </p:pic>
      <p:pic>
        <p:nvPicPr>
          <p:cNvPr id="2" name="Nahraný zvuk">
            <a:hlinkClick r:id="" action="ppaction://media"/>
            <a:extLst>
              <a:ext uri="{FF2B5EF4-FFF2-40B4-BE49-F238E27FC236}">
                <a16:creationId xmlns:a16="http://schemas.microsoft.com/office/drawing/2014/main" id="{20770457-0B8A-46D0-BDF6-8C04C2E4FE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512442" y="34290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Zástupný symbol pro číslo snímku 5">
            <a:extLst>
              <a:ext uri="{FF2B5EF4-FFF2-40B4-BE49-F238E27FC236}">
                <a16:creationId xmlns:a16="http://schemas.microsoft.com/office/drawing/2014/main" id="{0EDAB710-42D4-4FAF-BB42-3BFB886F57B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DA47162D-DBA2-44B6-A256-D80ADA9EC87C}" type="slidenum">
              <a:rPr lang="cs-CZ" altLang="cs-CZ" sz="1400">
                <a:solidFill>
                  <a:schemeClr val="tx1"/>
                </a:solidFill>
              </a:rPr>
              <a:pPr eaLnBrk="1" hangingPunct="1"/>
              <a:t>56</a:t>
            </a:fld>
            <a:endParaRPr lang="cs-CZ" altLang="cs-CZ" sz="1400">
              <a:solidFill>
                <a:schemeClr val="tx1"/>
              </a:solidFill>
            </a:endParaRPr>
          </a:p>
        </p:txBody>
      </p:sp>
      <p:sp>
        <p:nvSpPr>
          <p:cNvPr id="58371" name="Rectangle 2">
            <a:extLst>
              <a:ext uri="{FF2B5EF4-FFF2-40B4-BE49-F238E27FC236}">
                <a16:creationId xmlns:a16="http://schemas.microsoft.com/office/drawing/2014/main" id="{755E6CB9-B885-4551-BC0F-4D22746B442B}"/>
              </a:ext>
            </a:extLst>
          </p:cNvPr>
          <p:cNvSpPr>
            <a:spLocks noGrp="1" noChangeArrowheads="1"/>
          </p:cNvSpPr>
          <p:nvPr>
            <p:ph type="body" idx="1"/>
          </p:nvPr>
        </p:nvSpPr>
        <p:spPr/>
        <p:txBody>
          <a:bodyPr/>
          <a:lstStyle/>
          <a:p>
            <a:pPr eaLnBrk="1" hangingPunct="1">
              <a:buFontTx/>
              <a:buNone/>
            </a:pPr>
            <a:r>
              <a:rPr lang="cs-CZ" altLang="cs-CZ" dirty="0">
                <a:solidFill>
                  <a:schemeClr val="bg1"/>
                </a:solidFill>
              </a:rPr>
              <a:t>Autor: Vojtěch Mornstein</a:t>
            </a:r>
          </a:p>
          <a:p>
            <a:pPr eaLnBrk="1" hangingPunct="1">
              <a:buFontTx/>
              <a:buNone/>
            </a:pPr>
            <a:endParaRPr lang="cs-CZ" altLang="cs-CZ" dirty="0">
              <a:solidFill>
                <a:schemeClr val="bg1"/>
              </a:solidFill>
            </a:endParaRPr>
          </a:p>
          <a:p>
            <a:pPr eaLnBrk="1" hangingPunct="1">
              <a:buFontTx/>
              <a:buNone/>
            </a:pPr>
            <a:r>
              <a:rPr lang="cs-CZ" altLang="cs-CZ" dirty="0">
                <a:solidFill>
                  <a:schemeClr val="bg1"/>
                </a:solidFill>
              </a:rPr>
              <a:t>Poslední revize a ozvučení: duben 2020</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Zástupný symbol pro číslo snímku 5">
            <a:extLst>
              <a:ext uri="{FF2B5EF4-FFF2-40B4-BE49-F238E27FC236}">
                <a16:creationId xmlns:a16="http://schemas.microsoft.com/office/drawing/2014/main" id="{6DCD6E8E-3FA9-43BA-9378-D4D95558B8C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0AB2D069-5458-45BA-8450-0A4D370F6AE9}" type="slidenum">
              <a:rPr lang="cs-CZ" altLang="cs-CZ" sz="1400">
                <a:solidFill>
                  <a:schemeClr val="tx1"/>
                </a:solidFill>
              </a:rPr>
              <a:pPr eaLnBrk="1" hangingPunct="1"/>
              <a:t>6</a:t>
            </a:fld>
            <a:endParaRPr lang="cs-CZ" altLang="cs-CZ" sz="1400">
              <a:solidFill>
                <a:schemeClr val="tx1"/>
              </a:solidFill>
            </a:endParaRPr>
          </a:p>
        </p:txBody>
      </p:sp>
      <p:sp>
        <p:nvSpPr>
          <p:cNvPr id="15363" name="Rectangle 2">
            <a:extLst>
              <a:ext uri="{FF2B5EF4-FFF2-40B4-BE49-F238E27FC236}">
                <a16:creationId xmlns:a16="http://schemas.microsoft.com/office/drawing/2014/main" id="{C8C324CB-25C8-49B2-8DAE-93AB33C56F5D}"/>
              </a:ext>
            </a:extLst>
          </p:cNvPr>
          <p:cNvSpPr>
            <a:spLocks noGrp="1" noChangeArrowheads="1"/>
          </p:cNvSpPr>
          <p:nvPr>
            <p:ph type="title"/>
          </p:nvPr>
        </p:nvSpPr>
        <p:spPr/>
        <p:txBody>
          <a:bodyPr/>
          <a:lstStyle/>
          <a:p>
            <a:pPr eaLnBrk="1" hangingPunct="1"/>
            <a:r>
              <a:rPr lang="cs-CZ" altLang="cs-CZ" b="1">
                <a:solidFill>
                  <a:srgbClr val="CCFFFF"/>
                </a:solidFill>
              </a:rPr>
              <a:t>Biologický a efektivní poločas</a:t>
            </a:r>
          </a:p>
        </p:txBody>
      </p:sp>
      <p:sp>
        <p:nvSpPr>
          <p:cNvPr id="15364" name="Rectangle 3">
            <a:extLst>
              <a:ext uri="{FF2B5EF4-FFF2-40B4-BE49-F238E27FC236}">
                <a16:creationId xmlns:a16="http://schemas.microsoft.com/office/drawing/2014/main" id="{49B9DAAE-1EB2-47FA-8E2A-53AA77895EBD}"/>
              </a:ext>
            </a:extLst>
          </p:cNvPr>
          <p:cNvSpPr>
            <a:spLocks noGrp="1" noChangeArrowheads="1"/>
          </p:cNvSpPr>
          <p:nvPr>
            <p:ph type="body" idx="1"/>
          </p:nvPr>
        </p:nvSpPr>
        <p:spPr>
          <a:xfrm>
            <a:off x="457200" y="1600200"/>
            <a:ext cx="8229600" cy="4852988"/>
          </a:xfrm>
          <a:solidFill>
            <a:schemeClr val="bg1">
              <a:alpha val="0"/>
            </a:schemeClr>
          </a:solidFill>
        </p:spPr>
        <p:txBody>
          <a:bodyPr/>
          <a:lstStyle/>
          <a:p>
            <a:pPr eaLnBrk="1" hangingPunct="1">
              <a:buFont typeface="Wingdings" panose="05000000000000000000" pitchFamily="2" charset="2"/>
              <a:buChar char="Ø"/>
            </a:pPr>
            <a:r>
              <a:rPr lang="cs-CZ" altLang="cs-CZ" sz="2800" i="1">
                <a:solidFill>
                  <a:schemeClr val="bg1"/>
                </a:solidFill>
              </a:rPr>
              <a:t>T</a:t>
            </a:r>
            <a:r>
              <a:rPr lang="cs-CZ" altLang="cs-CZ" sz="2800" i="1" baseline="-25000">
                <a:solidFill>
                  <a:schemeClr val="bg1"/>
                </a:solidFill>
              </a:rPr>
              <a:t>b</a:t>
            </a:r>
            <a:r>
              <a:rPr lang="cs-CZ" altLang="cs-CZ" sz="2800">
                <a:solidFill>
                  <a:schemeClr val="bg1"/>
                </a:solidFill>
              </a:rPr>
              <a:t> – biologický poločas – čas potřebný pro fyziologické odstranění poloviny cizorodé látky z těla</a:t>
            </a:r>
          </a:p>
          <a:p>
            <a:pPr eaLnBrk="1" hangingPunct="1">
              <a:buFont typeface="Wingdings" panose="05000000000000000000" pitchFamily="2" charset="2"/>
              <a:buChar char="Ø"/>
            </a:pPr>
            <a:r>
              <a:rPr lang="cs-CZ" altLang="cs-CZ" sz="2800">
                <a:solidFill>
                  <a:schemeClr val="bg1"/>
                </a:solidFill>
              </a:rPr>
              <a:t> </a:t>
            </a:r>
            <a:r>
              <a:rPr lang="cs-CZ" altLang="cs-CZ" sz="2800">
                <a:solidFill>
                  <a:schemeClr val="bg1"/>
                </a:solidFill>
                <a:latin typeface="Symbol" panose="05050102010706020507" pitchFamily="18" charset="2"/>
              </a:rPr>
              <a:t>l</a:t>
            </a:r>
            <a:r>
              <a:rPr lang="cs-CZ" altLang="cs-CZ" sz="2800" baseline="-25000">
                <a:solidFill>
                  <a:schemeClr val="bg1"/>
                </a:solidFill>
              </a:rPr>
              <a:t>b</a:t>
            </a:r>
            <a:r>
              <a:rPr lang="cs-CZ" altLang="cs-CZ" sz="2800">
                <a:solidFill>
                  <a:schemeClr val="bg1"/>
                </a:solidFill>
              </a:rPr>
              <a:t> – biologická konstanta – relativní rychlost vylučování látky</a:t>
            </a:r>
          </a:p>
          <a:p>
            <a:pPr eaLnBrk="1" hangingPunct="1">
              <a:buFont typeface="Wingdings" panose="05000000000000000000" pitchFamily="2" charset="2"/>
              <a:buChar char="Ø"/>
            </a:pPr>
            <a:r>
              <a:rPr lang="cs-CZ" altLang="cs-CZ" sz="2800">
                <a:solidFill>
                  <a:schemeClr val="bg1"/>
                </a:solidFill>
              </a:rPr>
              <a:t>Biologický a fyzikální proces probíhá současně. Proto můžeme vyjádřit </a:t>
            </a:r>
            <a:r>
              <a:rPr lang="cs-CZ" altLang="cs-CZ" sz="2800" i="1">
                <a:solidFill>
                  <a:schemeClr val="bg1"/>
                </a:solidFill>
              </a:rPr>
              <a:t>T</a:t>
            </a:r>
            <a:r>
              <a:rPr lang="cs-CZ" altLang="cs-CZ" sz="2800" i="1" baseline="-25000">
                <a:solidFill>
                  <a:schemeClr val="bg1"/>
                </a:solidFill>
              </a:rPr>
              <a:t>ef</a:t>
            </a:r>
            <a:r>
              <a:rPr lang="cs-CZ" altLang="cs-CZ" sz="2800">
                <a:solidFill>
                  <a:schemeClr val="bg1"/>
                </a:solidFill>
              </a:rPr>
              <a:t> – </a:t>
            </a:r>
            <a:r>
              <a:rPr lang="cs-CZ" altLang="cs-CZ" sz="2800" i="1">
                <a:solidFill>
                  <a:schemeClr val="bg1"/>
                </a:solidFill>
              </a:rPr>
              <a:t>efektivní poločas</a:t>
            </a:r>
            <a:r>
              <a:rPr lang="cs-CZ" altLang="cs-CZ" sz="2800">
                <a:solidFill>
                  <a:schemeClr val="bg1"/>
                </a:solidFill>
              </a:rPr>
              <a:t> a</a:t>
            </a:r>
          </a:p>
          <a:p>
            <a:pPr eaLnBrk="1" hangingPunct="1">
              <a:buFontTx/>
              <a:buNone/>
            </a:pPr>
            <a:r>
              <a:rPr lang="cs-CZ" altLang="cs-CZ" sz="2800">
                <a:solidFill>
                  <a:schemeClr val="bg1"/>
                </a:solidFill>
                <a:latin typeface="Symbol" panose="05050102010706020507" pitchFamily="18" charset="2"/>
              </a:rPr>
              <a:t>    l</a:t>
            </a:r>
            <a:r>
              <a:rPr lang="cs-CZ" altLang="cs-CZ" sz="2800" baseline="-25000">
                <a:solidFill>
                  <a:schemeClr val="bg1"/>
                </a:solidFill>
              </a:rPr>
              <a:t>ef</a:t>
            </a:r>
            <a:r>
              <a:rPr lang="cs-CZ" altLang="cs-CZ" sz="2800">
                <a:solidFill>
                  <a:schemeClr val="bg1"/>
                </a:solidFill>
              </a:rPr>
              <a:t> – </a:t>
            </a:r>
            <a:r>
              <a:rPr lang="cs-CZ" altLang="cs-CZ" sz="2800" i="1">
                <a:solidFill>
                  <a:schemeClr val="bg1"/>
                </a:solidFill>
              </a:rPr>
              <a:t>efektivní přeměnovou konstantu</a:t>
            </a:r>
          </a:p>
          <a:p>
            <a:pPr eaLnBrk="1" hangingPunct="1">
              <a:buFont typeface="Wingdings" panose="05000000000000000000" pitchFamily="2" charset="2"/>
              <a:buChar char="Ø"/>
            </a:pPr>
            <a:r>
              <a:rPr lang="cs-CZ" altLang="cs-CZ" sz="2800">
                <a:solidFill>
                  <a:schemeClr val="bg1"/>
                </a:solidFill>
              </a:rPr>
              <a:t>Platí následující vztahy: </a:t>
            </a:r>
            <a:r>
              <a:rPr lang="cs-CZ" altLang="cs-CZ" sz="2800">
                <a:solidFill>
                  <a:schemeClr val="bg1"/>
                </a:solidFill>
                <a:latin typeface="Symbol" panose="05050102010706020507" pitchFamily="18" charset="2"/>
              </a:rPr>
              <a:t>l</a:t>
            </a:r>
            <a:r>
              <a:rPr lang="cs-CZ" altLang="cs-CZ" sz="2800" baseline="-25000">
                <a:solidFill>
                  <a:schemeClr val="bg1"/>
                </a:solidFill>
              </a:rPr>
              <a:t>ef</a:t>
            </a:r>
            <a:r>
              <a:rPr lang="cs-CZ" altLang="cs-CZ" sz="2800">
                <a:solidFill>
                  <a:schemeClr val="bg1"/>
                </a:solidFill>
              </a:rPr>
              <a:t> = </a:t>
            </a:r>
            <a:r>
              <a:rPr lang="cs-CZ" altLang="cs-CZ" sz="2800">
                <a:solidFill>
                  <a:schemeClr val="bg1"/>
                </a:solidFill>
                <a:latin typeface="Symbol" panose="05050102010706020507" pitchFamily="18" charset="2"/>
              </a:rPr>
              <a:t>l</a:t>
            </a:r>
            <a:r>
              <a:rPr lang="cs-CZ" altLang="cs-CZ" sz="2800" baseline="-25000">
                <a:solidFill>
                  <a:schemeClr val="bg1"/>
                </a:solidFill>
              </a:rPr>
              <a:t>b</a:t>
            </a:r>
            <a:r>
              <a:rPr lang="cs-CZ" altLang="cs-CZ" sz="2800">
                <a:solidFill>
                  <a:schemeClr val="bg1"/>
                </a:solidFill>
              </a:rPr>
              <a:t> + </a:t>
            </a:r>
            <a:r>
              <a:rPr lang="cs-CZ" altLang="cs-CZ" sz="2800">
                <a:solidFill>
                  <a:schemeClr val="bg1"/>
                </a:solidFill>
                <a:latin typeface="Symbol" panose="05050102010706020507" pitchFamily="18" charset="2"/>
              </a:rPr>
              <a:t>l</a:t>
            </a:r>
            <a:r>
              <a:rPr lang="cs-CZ" altLang="cs-CZ" sz="2800" baseline="-25000">
                <a:solidFill>
                  <a:schemeClr val="bg1"/>
                </a:solidFill>
              </a:rPr>
              <a:t>f </a:t>
            </a:r>
            <a:r>
              <a:rPr lang="cs-CZ" altLang="cs-CZ" sz="2800">
                <a:solidFill>
                  <a:schemeClr val="bg1"/>
                </a:solidFill>
              </a:rPr>
              <a:t> a </a:t>
            </a:r>
          </a:p>
          <a:p>
            <a:pPr eaLnBrk="1" hangingPunct="1">
              <a:buFontTx/>
              <a:buNone/>
            </a:pPr>
            <a:r>
              <a:rPr lang="cs-CZ" altLang="cs-CZ" sz="2800">
                <a:solidFill>
                  <a:schemeClr val="bg1"/>
                </a:solidFill>
              </a:rPr>
              <a:t>                                          1/T</a:t>
            </a:r>
            <a:r>
              <a:rPr lang="cs-CZ" altLang="cs-CZ" sz="2800" baseline="-25000">
                <a:solidFill>
                  <a:schemeClr val="bg1"/>
                </a:solidFill>
              </a:rPr>
              <a:t>ef</a:t>
            </a:r>
            <a:r>
              <a:rPr lang="cs-CZ" altLang="cs-CZ" sz="2800">
                <a:solidFill>
                  <a:schemeClr val="bg1"/>
                </a:solidFill>
              </a:rPr>
              <a:t> = 1/T</a:t>
            </a:r>
            <a:r>
              <a:rPr lang="cs-CZ" altLang="cs-CZ" sz="2800" baseline="-25000">
                <a:solidFill>
                  <a:schemeClr val="bg1"/>
                </a:solidFill>
              </a:rPr>
              <a:t>f</a:t>
            </a:r>
            <a:r>
              <a:rPr lang="cs-CZ" altLang="cs-CZ" sz="2800">
                <a:solidFill>
                  <a:schemeClr val="bg1"/>
                </a:solidFill>
              </a:rPr>
              <a:t> + 1/T</a:t>
            </a:r>
            <a:r>
              <a:rPr lang="cs-CZ" altLang="cs-CZ" sz="2800" baseline="-25000">
                <a:solidFill>
                  <a:schemeClr val="bg1"/>
                </a:solidFill>
              </a:rPr>
              <a:t>b</a:t>
            </a:r>
            <a:r>
              <a:rPr lang="cs-CZ" altLang="cs-CZ" sz="2800">
                <a:solidFill>
                  <a:schemeClr val="bg1"/>
                </a:solidFill>
              </a:rPr>
              <a:t> </a:t>
            </a:r>
            <a:endParaRPr lang="cs-CZ" altLang="cs-CZ" sz="2800" baseline="-25000">
              <a:solidFill>
                <a:schemeClr val="bg1"/>
              </a:solidFill>
            </a:endParaRPr>
          </a:p>
        </p:txBody>
      </p:sp>
      <p:sp>
        <p:nvSpPr>
          <p:cNvPr id="15365" name="Rectangle 4">
            <a:extLst>
              <a:ext uri="{FF2B5EF4-FFF2-40B4-BE49-F238E27FC236}">
                <a16:creationId xmlns:a16="http://schemas.microsoft.com/office/drawing/2014/main" id="{30408D08-5A11-4EB5-B83B-088C616B917C}"/>
              </a:ext>
            </a:extLst>
          </p:cNvPr>
          <p:cNvSpPr>
            <a:spLocks noChangeArrowheads="1"/>
          </p:cNvSpPr>
          <p:nvPr/>
        </p:nvSpPr>
        <p:spPr bwMode="auto">
          <a:xfrm>
            <a:off x="0" y="0"/>
            <a:ext cx="3132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tabLst>
                <a:tab pos="2593975" algn="l"/>
              </a:tabLst>
              <a:defRPr sz="2000">
                <a:solidFill>
                  <a:srgbClr val="FFFFCC"/>
                </a:solidFill>
                <a:latin typeface="Arial" panose="020B0604020202020204" pitchFamily="34" charset="0"/>
              </a:defRPr>
            </a:lvl1pPr>
            <a:lvl2pPr marL="742950" indent="-285750" eaLnBrk="0" hangingPunct="0">
              <a:tabLst>
                <a:tab pos="2593975" algn="l"/>
              </a:tabLst>
              <a:defRPr sz="2000">
                <a:solidFill>
                  <a:srgbClr val="FFFFCC"/>
                </a:solidFill>
                <a:latin typeface="Arial" panose="020B0604020202020204" pitchFamily="34" charset="0"/>
              </a:defRPr>
            </a:lvl2pPr>
            <a:lvl3pPr marL="1143000" indent="-228600" eaLnBrk="0" hangingPunct="0">
              <a:tabLst>
                <a:tab pos="2593975" algn="l"/>
              </a:tabLst>
              <a:defRPr sz="2000">
                <a:solidFill>
                  <a:srgbClr val="FFFFCC"/>
                </a:solidFill>
                <a:latin typeface="Arial" panose="020B0604020202020204" pitchFamily="34" charset="0"/>
              </a:defRPr>
            </a:lvl3pPr>
            <a:lvl4pPr marL="1600200" indent="-228600" eaLnBrk="0" hangingPunct="0">
              <a:tabLst>
                <a:tab pos="2593975" algn="l"/>
              </a:tabLst>
              <a:defRPr sz="2000">
                <a:solidFill>
                  <a:srgbClr val="FFFFCC"/>
                </a:solidFill>
                <a:latin typeface="Arial" panose="020B0604020202020204" pitchFamily="34" charset="0"/>
              </a:defRPr>
            </a:lvl4pPr>
            <a:lvl5pPr marL="2057400" indent="-228600" eaLnBrk="0" hangingPunct="0">
              <a:tabLst>
                <a:tab pos="2593975" algn="l"/>
              </a:tabLst>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tabLst>
                <a:tab pos="2593975" algn="l"/>
              </a:tabLst>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tabLst>
                <a:tab pos="2593975" algn="l"/>
              </a:tabLst>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tabLst>
                <a:tab pos="2593975" algn="l"/>
              </a:tabLst>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tabLst>
                <a:tab pos="2593975" algn="l"/>
              </a:tabLst>
              <a:defRPr sz="2000">
                <a:solidFill>
                  <a:srgbClr val="FFFFCC"/>
                </a:solidFill>
                <a:latin typeface="Arial" panose="020B0604020202020204" pitchFamily="34" charset="0"/>
              </a:defRPr>
            </a:lvl9pPr>
          </a:lstStyle>
          <a:p>
            <a:pPr eaLnBrk="1" hangingPunct="1">
              <a:spcBef>
                <a:spcPct val="20000"/>
              </a:spcBef>
              <a:buFontTx/>
              <a:buNone/>
            </a:pPr>
            <a:r>
              <a:rPr lang="cs-CZ" altLang="cs-CZ" b="1">
                <a:solidFill>
                  <a:srgbClr val="CCFFFF"/>
                </a:solidFill>
              </a:rPr>
              <a:t>Radioaktivní přeměna</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Zástupný symbol pro číslo snímku 6">
            <a:extLst>
              <a:ext uri="{FF2B5EF4-FFF2-40B4-BE49-F238E27FC236}">
                <a16:creationId xmlns:a16="http://schemas.microsoft.com/office/drawing/2014/main" id="{8B01C53F-018D-4136-9520-ABC3FBFBFDF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FD575F2D-2529-450F-BEC7-A800C2D55238}" type="slidenum">
              <a:rPr lang="cs-CZ" altLang="cs-CZ" sz="1400">
                <a:solidFill>
                  <a:schemeClr val="tx1"/>
                </a:solidFill>
              </a:rPr>
              <a:pPr eaLnBrk="1" hangingPunct="1"/>
              <a:t>7</a:t>
            </a:fld>
            <a:endParaRPr lang="cs-CZ" altLang="cs-CZ" sz="1400">
              <a:solidFill>
                <a:schemeClr val="tx1"/>
              </a:solidFill>
            </a:endParaRPr>
          </a:p>
        </p:txBody>
      </p:sp>
      <p:sp>
        <p:nvSpPr>
          <p:cNvPr id="16387" name="Rectangle 2">
            <a:extLst>
              <a:ext uri="{FF2B5EF4-FFF2-40B4-BE49-F238E27FC236}">
                <a16:creationId xmlns:a16="http://schemas.microsoft.com/office/drawing/2014/main" id="{2D27CD55-2DC1-4204-8177-AA8B97A30688}"/>
              </a:ext>
            </a:extLst>
          </p:cNvPr>
          <p:cNvSpPr>
            <a:spLocks noGrp="1" noChangeArrowheads="1"/>
          </p:cNvSpPr>
          <p:nvPr>
            <p:ph type="title"/>
          </p:nvPr>
        </p:nvSpPr>
        <p:spPr/>
        <p:txBody>
          <a:bodyPr/>
          <a:lstStyle/>
          <a:p>
            <a:pPr eaLnBrk="1" hangingPunct="1"/>
            <a:r>
              <a:rPr lang="cs-CZ" altLang="cs-CZ">
                <a:solidFill>
                  <a:srgbClr val="CCFFFF"/>
                </a:solidFill>
              </a:rPr>
              <a:t>Radioaktivní rovnováha</a:t>
            </a:r>
          </a:p>
        </p:txBody>
      </p:sp>
      <p:sp>
        <p:nvSpPr>
          <p:cNvPr id="16388" name="Rectangle 3">
            <a:extLst>
              <a:ext uri="{FF2B5EF4-FFF2-40B4-BE49-F238E27FC236}">
                <a16:creationId xmlns:a16="http://schemas.microsoft.com/office/drawing/2014/main" id="{76A2CD0E-0F85-4BA9-B964-8EA19ACAED07}"/>
              </a:ext>
            </a:extLst>
          </p:cNvPr>
          <p:cNvSpPr>
            <a:spLocks noGrp="1" noChangeArrowheads="1"/>
          </p:cNvSpPr>
          <p:nvPr>
            <p:ph type="body" sz="half" idx="1"/>
          </p:nvPr>
        </p:nvSpPr>
        <p:spPr>
          <a:xfrm>
            <a:off x="457200" y="1600200"/>
            <a:ext cx="7786688" cy="2260600"/>
          </a:xfrm>
        </p:spPr>
        <p:txBody>
          <a:bodyPr/>
          <a:lstStyle/>
          <a:p>
            <a:pPr eaLnBrk="1" hangingPunct="1">
              <a:lnSpc>
                <a:spcPct val="90000"/>
              </a:lnSpc>
            </a:pPr>
            <a:r>
              <a:rPr lang="cs-CZ" altLang="cs-CZ" sz="2400">
                <a:solidFill>
                  <a:srgbClr val="FFFFCC"/>
                </a:solidFill>
              </a:rPr>
              <a:t>Při radioaktivním rozpadu mohou vznikat dceřinné radionuklidy. Předpokládejme, že poločas rozpadu mateřského radionuklidu je mnohem delší než poločas radionuklidu dceřinného. Pak se může za jednotku času přeměňovat stejný počet atomů obou radionuklidů. Rychlost rozpadu je dána:</a:t>
            </a:r>
          </a:p>
        </p:txBody>
      </p:sp>
      <p:pic>
        <p:nvPicPr>
          <p:cNvPr id="16389" name="Picture 5">
            <a:extLst>
              <a:ext uri="{FF2B5EF4-FFF2-40B4-BE49-F238E27FC236}">
                <a16:creationId xmlns:a16="http://schemas.microsoft.com/office/drawing/2014/main" id="{DE1B5377-DE51-4CDE-B4B0-4D783C01B4BB}"/>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827088" y="3933825"/>
            <a:ext cx="1771650" cy="876300"/>
          </a:xfrm>
          <a:solidFill>
            <a:schemeClr val="accent1"/>
          </a:solidFill>
        </p:spPr>
      </p:pic>
      <p:sp>
        <p:nvSpPr>
          <p:cNvPr id="16390" name="Text Box 7">
            <a:extLst>
              <a:ext uri="{FF2B5EF4-FFF2-40B4-BE49-F238E27FC236}">
                <a16:creationId xmlns:a16="http://schemas.microsoft.com/office/drawing/2014/main" id="{CF88FB10-D68A-4440-8EF0-019803C0324F}"/>
              </a:ext>
            </a:extLst>
          </p:cNvPr>
          <p:cNvSpPr txBox="1">
            <a:spLocks noChangeArrowheads="1"/>
          </p:cNvSpPr>
          <p:nvPr/>
        </p:nvSpPr>
        <p:spPr bwMode="auto">
          <a:xfrm>
            <a:off x="3059113" y="4005263"/>
            <a:ext cx="4608512"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buFontTx/>
              <a:buNone/>
            </a:pPr>
            <a:r>
              <a:rPr lang="cs-CZ" altLang="cs-CZ"/>
              <a:t>čili musí platit </a:t>
            </a:r>
            <a:r>
              <a:rPr lang="cs-CZ" altLang="cs-CZ">
                <a:latin typeface="Symbol" panose="05050102010706020507" pitchFamily="18" charset="2"/>
              </a:rPr>
              <a:t> </a:t>
            </a:r>
            <a:r>
              <a:rPr lang="cs-CZ" altLang="cs-CZ" sz="3600">
                <a:latin typeface="Symbol" panose="05050102010706020507" pitchFamily="18" charset="2"/>
              </a:rPr>
              <a:t>l</a:t>
            </a:r>
            <a:r>
              <a:rPr lang="cs-CZ" altLang="cs-CZ" sz="3600" baseline="-25000"/>
              <a:t>1</a:t>
            </a:r>
            <a:r>
              <a:rPr lang="cs-CZ" altLang="cs-CZ" sz="3600"/>
              <a:t>N</a:t>
            </a:r>
            <a:r>
              <a:rPr lang="cs-CZ" altLang="cs-CZ" sz="3600" baseline="-25000"/>
              <a:t>1</a:t>
            </a:r>
            <a:r>
              <a:rPr lang="cs-CZ" altLang="cs-CZ" sz="3600"/>
              <a:t> = </a:t>
            </a:r>
            <a:r>
              <a:rPr lang="cs-CZ" altLang="cs-CZ" sz="3600">
                <a:latin typeface="Symbol" panose="05050102010706020507" pitchFamily="18" charset="2"/>
              </a:rPr>
              <a:t>l</a:t>
            </a:r>
            <a:r>
              <a:rPr lang="cs-CZ" altLang="cs-CZ" sz="3600" baseline="-25000"/>
              <a:t>2</a:t>
            </a:r>
            <a:r>
              <a:rPr lang="cs-CZ" altLang="cs-CZ" sz="3600"/>
              <a:t>N</a:t>
            </a:r>
            <a:r>
              <a:rPr lang="cs-CZ" altLang="cs-CZ" sz="3600" baseline="-25000"/>
              <a:t>2</a:t>
            </a:r>
            <a:r>
              <a:rPr lang="cs-CZ" altLang="cs-CZ" i="1" baseline="-25000"/>
              <a:t>   </a:t>
            </a:r>
          </a:p>
          <a:p>
            <a:pPr eaLnBrk="1" hangingPunct="1">
              <a:buFontTx/>
              <a:buNone/>
            </a:pPr>
            <a:r>
              <a:rPr lang="cs-CZ" altLang="cs-CZ"/>
              <a:t>nebo</a:t>
            </a:r>
            <a:r>
              <a:rPr lang="cs-CZ" altLang="cs-CZ" sz="3600" i="1"/>
              <a:t>      </a:t>
            </a:r>
            <a:r>
              <a:rPr lang="cs-CZ" altLang="cs-CZ" sz="3600"/>
              <a:t>N</a:t>
            </a:r>
            <a:r>
              <a:rPr lang="cs-CZ" altLang="cs-CZ" sz="3600" baseline="-25000"/>
              <a:t>1</a:t>
            </a:r>
            <a:r>
              <a:rPr lang="cs-CZ" altLang="cs-CZ" sz="3600"/>
              <a:t>/N</a:t>
            </a:r>
            <a:r>
              <a:rPr lang="cs-CZ" altLang="cs-CZ" sz="3600" baseline="-25000"/>
              <a:t>2</a:t>
            </a:r>
            <a:r>
              <a:rPr lang="cs-CZ" altLang="cs-CZ" sz="3600"/>
              <a:t> = T</a:t>
            </a:r>
            <a:r>
              <a:rPr lang="cs-CZ" altLang="cs-CZ" sz="3600" baseline="-25000"/>
              <a:t>1</a:t>
            </a:r>
            <a:r>
              <a:rPr lang="cs-CZ" altLang="cs-CZ" sz="3600"/>
              <a:t>/T</a:t>
            </a:r>
            <a:r>
              <a:rPr lang="cs-CZ" altLang="cs-CZ" sz="3600" baseline="-25000"/>
              <a:t>2</a:t>
            </a:r>
          </a:p>
          <a:p>
            <a:pPr eaLnBrk="1" hangingPunct="1">
              <a:buFontTx/>
              <a:buNone/>
            </a:pPr>
            <a:endParaRPr lang="cs-CZ" altLang="cs-CZ"/>
          </a:p>
          <a:p>
            <a:pPr eaLnBrk="1" hangingPunct="1">
              <a:buFontTx/>
              <a:buNone/>
            </a:pPr>
            <a:r>
              <a:rPr lang="cs-CZ" altLang="cs-CZ"/>
              <a:t>protože  </a:t>
            </a:r>
            <a:r>
              <a:rPr lang="cs-CZ" altLang="cs-CZ" sz="3600">
                <a:latin typeface="Symbol" panose="05050102010706020507" pitchFamily="18" charset="2"/>
              </a:rPr>
              <a:t> l</a:t>
            </a:r>
            <a:r>
              <a:rPr lang="cs-CZ" altLang="cs-CZ" sz="3600"/>
              <a:t> </a:t>
            </a:r>
            <a:r>
              <a:rPr lang="en-US" altLang="cs-CZ" sz="3600">
                <a:cs typeface="Arial" panose="020B0604020202020204" pitchFamily="34" charset="0"/>
              </a:rPr>
              <a:t>~</a:t>
            </a:r>
            <a:r>
              <a:rPr lang="cs-CZ" altLang="cs-CZ" sz="3600">
                <a:cs typeface="Arial" panose="020B0604020202020204" pitchFamily="34" charset="0"/>
              </a:rPr>
              <a:t> 1/T</a:t>
            </a:r>
            <a:endParaRPr lang="en-US" altLang="cs-CZ" sz="3600">
              <a:cs typeface="Arial" panose="020B0604020202020204" pitchFamily="34" charset="0"/>
            </a:endParaRPr>
          </a:p>
        </p:txBody>
      </p:sp>
      <p:pic>
        <p:nvPicPr>
          <p:cNvPr id="7" name="Obrázek 6" descr="Obsah obrázku vsedě&#10;&#10;Popis byl vytvořen automaticky">
            <a:extLst>
              <a:ext uri="{FF2B5EF4-FFF2-40B4-BE49-F238E27FC236}">
                <a16:creationId xmlns:a16="http://schemas.microsoft.com/office/drawing/2014/main" id="{C6162612-7252-4A27-840A-7329566F8A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8384" y="175053"/>
            <a:ext cx="934358" cy="902791"/>
          </a:xfrm>
          <a:prstGeom prst="rect">
            <a:avLst/>
          </a:prstGeom>
        </p:spPr>
      </p:pic>
      <p:pic>
        <p:nvPicPr>
          <p:cNvPr id="2" name="Nahraný zvuk">
            <a:hlinkClick r:id="" action="ppaction://media"/>
            <a:extLst>
              <a:ext uri="{FF2B5EF4-FFF2-40B4-BE49-F238E27FC236}">
                <a16:creationId xmlns:a16="http://schemas.microsoft.com/office/drawing/2014/main" id="{F3A18EFB-9CAB-41CA-9499-AA828155CDE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0859" y="423248"/>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Zástupný symbol pro číslo snímku 6">
            <a:extLst>
              <a:ext uri="{FF2B5EF4-FFF2-40B4-BE49-F238E27FC236}">
                <a16:creationId xmlns:a16="http://schemas.microsoft.com/office/drawing/2014/main" id="{6475EC32-6A67-48C6-972A-D942709A833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85C619D0-A913-426A-86E2-37558A8E9C5F}" type="slidenum">
              <a:rPr lang="cs-CZ" altLang="cs-CZ" sz="1400">
                <a:solidFill>
                  <a:schemeClr val="tx1"/>
                </a:solidFill>
              </a:rPr>
              <a:pPr eaLnBrk="1" hangingPunct="1"/>
              <a:t>8</a:t>
            </a:fld>
            <a:endParaRPr lang="cs-CZ" altLang="cs-CZ" sz="1400">
              <a:solidFill>
                <a:schemeClr val="tx1"/>
              </a:solidFill>
            </a:endParaRPr>
          </a:p>
        </p:txBody>
      </p:sp>
      <p:pic>
        <p:nvPicPr>
          <p:cNvPr id="17411" name="Picture 5" descr="Generator">
            <a:extLst>
              <a:ext uri="{FF2B5EF4-FFF2-40B4-BE49-F238E27FC236}">
                <a16:creationId xmlns:a16="http://schemas.microsoft.com/office/drawing/2014/main" id="{644F3777-7398-480D-8214-D218C879C354}"/>
              </a:ext>
            </a:extLst>
          </p:cNvPr>
          <p:cNvPicPr>
            <a:picLocks noGrp="1" noChangeAspect="1" noChangeArrowheads="1"/>
          </p:cNvPicPr>
          <p:nvPr>
            <p:ph sz="half" idx="2"/>
          </p:nvPr>
        </p:nvPicPr>
        <p:blipFill>
          <a:blip r:embed="rId3">
            <a:lum bright="-12000"/>
            <a:extLst>
              <a:ext uri="{28A0092B-C50C-407E-A947-70E740481C1C}">
                <a14:useLocalDpi xmlns:a14="http://schemas.microsoft.com/office/drawing/2010/main" val="0"/>
              </a:ext>
            </a:extLst>
          </a:blip>
          <a:srcRect/>
          <a:stretch>
            <a:fillRect/>
          </a:stretch>
        </p:blipFill>
        <p:spPr>
          <a:xfrm>
            <a:off x="611188" y="1844675"/>
            <a:ext cx="4752975" cy="3213100"/>
          </a:xfrm>
          <a:noFill/>
        </p:spPr>
      </p:pic>
      <p:sp>
        <p:nvSpPr>
          <p:cNvPr id="17412" name="Rectangle 2">
            <a:extLst>
              <a:ext uri="{FF2B5EF4-FFF2-40B4-BE49-F238E27FC236}">
                <a16:creationId xmlns:a16="http://schemas.microsoft.com/office/drawing/2014/main" id="{C46F4334-08A3-4D1E-BF4A-6F7E8B744C4A}"/>
              </a:ext>
            </a:extLst>
          </p:cNvPr>
          <p:cNvSpPr>
            <a:spLocks noGrp="1" noChangeArrowheads="1"/>
          </p:cNvSpPr>
          <p:nvPr>
            <p:ph type="title"/>
          </p:nvPr>
        </p:nvSpPr>
        <p:spPr/>
        <p:txBody>
          <a:bodyPr/>
          <a:lstStyle/>
          <a:p>
            <a:pPr eaLnBrk="1" hangingPunct="1"/>
            <a:r>
              <a:rPr lang="cs-CZ" altLang="cs-CZ">
                <a:solidFill>
                  <a:srgbClr val="CCFFFF"/>
                </a:solidFill>
              </a:rPr>
              <a:t>Techneciový generátor</a:t>
            </a:r>
          </a:p>
        </p:txBody>
      </p:sp>
      <p:sp>
        <p:nvSpPr>
          <p:cNvPr id="17413" name="Rectangle 3">
            <a:extLst>
              <a:ext uri="{FF2B5EF4-FFF2-40B4-BE49-F238E27FC236}">
                <a16:creationId xmlns:a16="http://schemas.microsoft.com/office/drawing/2014/main" id="{577B54C7-DA77-48EA-A9AB-3D72E9894463}"/>
              </a:ext>
            </a:extLst>
          </p:cNvPr>
          <p:cNvSpPr>
            <a:spLocks noGrp="1" noChangeArrowheads="1"/>
          </p:cNvSpPr>
          <p:nvPr>
            <p:ph type="body" sz="half" idx="1"/>
          </p:nvPr>
        </p:nvSpPr>
        <p:spPr>
          <a:xfrm>
            <a:off x="5364163" y="1700213"/>
            <a:ext cx="3457575" cy="3600450"/>
          </a:xfrm>
        </p:spPr>
        <p:txBody>
          <a:bodyPr/>
          <a:lstStyle/>
          <a:p>
            <a:pPr eaLnBrk="1" hangingPunct="1">
              <a:buFontTx/>
              <a:buNone/>
            </a:pPr>
            <a:r>
              <a:rPr lang="cs-CZ" altLang="cs-CZ" sz="2400">
                <a:solidFill>
                  <a:srgbClr val="FFFFCC"/>
                </a:solidFill>
              </a:rPr>
              <a:t>Příklad praktického použití radioaktivní rovnováhy v klinické praxi – získávání technecia pro diagnostické účely: Mo-99 má poločas rozpadu 99 hod., Tc-99m poločas 6 hod.</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Zástupný symbol pro číslo snímku 6">
            <a:extLst>
              <a:ext uri="{FF2B5EF4-FFF2-40B4-BE49-F238E27FC236}">
                <a16:creationId xmlns:a16="http://schemas.microsoft.com/office/drawing/2014/main" id="{0A64F17B-894C-4583-8DD6-1E71E97DBCD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93C463E9-7CA4-4462-9158-9EB0294AABD4}" type="slidenum">
              <a:rPr lang="cs-CZ" altLang="cs-CZ" sz="1400">
                <a:solidFill>
                  <a:schemeClr val="tx1"/>
                </a:solidFill>
              </a:rPr>
              <a:pPr eaLnBrk="1" hangingPunct="1"/>
              <a:t>9</a:t>
            </a:fld>
            <a:endParaRPr lang="cs-CZ" altLang="cs-CZ" sz="1400">
              <a:solidFill>
                <a:schemeClr val="tx1"/>
              </a:solidFill>
            </a:endParaRPr>
          </a:p>
        </p:txBody>
      </p:sp>
      <p:sp>
        <p:nvSpPr>
          <p:cNvPr id="2052" name="Rectangle 2">
            <a:extLst>
              <a:ext uri="{FF2B5EF4-FFF2-40B4-BE49-F238E27FC236}">
                <a16:creationId xmlns:a16="http://schemas.microsoft.com/office/drawing/2014/main" id="{7C9D50B6-D465-4161-96BA-D7498D923C7F}"/>
              </a:ext>
            </a:extLst>
          </p:cNvPr>
          <p:cNvSpPr>
            <a:spLocks noGrp="1" noChangeArrowheads="1"/>
          </p:cNvSpPr>
          <p:nvPr>
            <p:ph type="title"/>
          </p:nvPr>
        </p:nvSpPr>
        <p:spPr/>
        <p:txBody>
          <a:bodyPr/>
          <a:lstStyle/>
          <a:p>
            <a:pPr eaLnBrk="1" hangingPunct="1"/>
            <a:r>
              <a:rPr lang="cs-CZ" altLang="cs-CZ" sz="4000">
                <a:solidFill>
                  <a:srgbClr val="CCFFFF"/>
                </a:solidFill>
              </a:rPr>
              <a:t>Druhy radioaktivního rozpadu (přeměny)</a:t>
            </a:r>
          </a:p>
        </p:txBody>
      </p:sp>
      <p:sp>
        <p:nvSpPr>
          <p:cNvPr id="2053" name="Rectangle 3">
            <a:extLst>
              <a:ext uri="{FF2B5EF4-FFF2-40B4-BE49-F238E27FC236}">
                <a16:creationId xmlns:a16="http://schemas.microsoft.com/office/drawing/2014/main" id="{BAF85B50-A2F9-4441-89AC-944EF5EE99E1}"/>
              </a:ext>
            </a:extLst>
          </p:cNvPr>
          <p:cNvSpPr>
            <a:spLocks noGrp="1" noChangeArrowheads="1"/>
          </p:cNvSpPr>
          <p:nvPr>
            <p:ph type="body" sz="half" idx="1"/>
          </p:nvPr>
        </p:nvSpPr>
        <p:spPr/>
        <p:txBody>
          <a:bodyPr/>
          <a:lstStyle/>
          <a:p>
            <a:pPr eaLnBrk="1" hangingPunct="1"/>
            <a:r>
              <a:rPr lang="cs-CZ" altLang="cs-CZ" sz="2800">
                <a:solidFill>
                  <a:srgbClr val="FFFFCC"/>
                </a:solidFill>
              </a:rPr>
              <a:t>Rozpad </a:t>
            </a:r>
            <a:r>
              <a:rPr lang="cs-CZ" altLang="cs-CZ" sz="2800">
                <a:solidFill>
                  <a:srgbClr val="FFFFCC"/>
                </a:solidFill>
                <a:latin typeface="Symbol" panose="05050102010706020507" pitchFamily="18" charset="2"/>
              </a:rPr>
              <a:t>a</a:t>
            </a:r>
            <a:r>
              <a:rPr lang="cs-CZ" altLang="cs-CZ" sz="2800">
                <a:solidFill>
                  <a:srgbClr val="FFFFCC"/>
                </a:solidFill>
              </a:rPr>
              <a:t> (alfa)</a:t>
            </a:r>
          </a:p>
        </p:txBody>
      </p:sp>
      <p:sp>
        <p:nvSpPr>
          <p:cNvPr id="2054" name="Text Box 7">
            <a:extLst>
              <a:ext uri="{FF2B5EF4-FFF2-40B4-BE49-F238E27FC236}">
                <a16:creationId xmlns:a16="http://schemas.microsoft.com/office/drawing/2014/main" id="{223FAD5A-D5B9-4517-BEF9-D5E2315E6FD7}"/>
              </a:ext>
            </a:extLst>
          </p:cNvPr>
          <p:cNvSpPr txBox="1">
            <a:spLocks noChangeArrowheads="1"/>
          </p:cNvSpPr>
          <p:nvPr/>
        </p:nvSpPr>
        <p:spPr bwMode="auto">
          <a:xfrm>
            <a:off x="900113" y="5229225"/>
            <a:ext cx="73453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spcBef>
                <a:spcPct val="50000"/>
              </a:spcBef>
            </a:pPr>
            <a:r>
              <a:rPr lang="cs-CZ" altLang="cs-CZ"/>
              <a:t>Seaborgium se přeměňuje na ruthefordium a uvolňuje se heliové jádro – částice </a:t>
            </a:r>
            <a:r>
              <a:rPr lang="cs-CZ" altLang="cs-CZ">
                <a:latin typeface="Symbol" panose="05050102010706020507" pitchFamily="18" charset="2"/>
              </a:rPr>
              <a:t>a</a:t>
            </a:r>
            <a:r>
              <a:rPr lang="cs-CZ" altLang="cs-CZ"/>
              <a:t> </a:t>
            </a:r>
            <a:r>
              <a:rPr lang="cs-CZ" altLang="cs-CZ" sz="1200"/>
              <a:t>(http://www2.slac.stanford.edu/vvc/theory/nuclearstability.html)</a:t>
            </a:r>
          </a:p>
        </p:txBody>
      </p:sp>
      <p:graphicFrame>
        <p:nvGraphicFramePr>
          <p:cNvPr id="2050" name="Object 8">
            <a:extLst>
              <a:ext uri="{FF2B5EF4-FFF2-40B4-BE49-F238E27FC236}">
                <a16:creationId xmlns:a16="http://schemas.microsoft.com/office/drawing/2014/main" id="{C8F60AF7-D114-41AF-9694-5B34D0EF7124}"/>
              </a:ext>
            </a:extLst>
          </p:cNvPr>
          <p:cNvGraphicFramePr>
            <a:graphicFrameLocks noGrp="1" noChangeAspect="1"/>
          </p:cNvGraphicFramePr>
          <p:nvPr>
            <p:ph sz="half" idx="2"/>
          </p:nvPr>
        </p:nvGraphicFramePr>
        <p:xfrm>
          <a:off x="1835150" y="2781300"/>
          <a:ext cx="5473700" cy="1811338"/>
        </p:xfrm>
        <a:graphic>
          <a:graphicData uri="http://schemas.openxmlformats.org/presentationml/2006/ole">
            <mc:AlternateContent xmlns:mc="http://schemas.openxmlformats.org/markup-compatibility/2006">
              <mc:Choice xmlns:v="urn:schemas-microsoft-com:vml" Requires="v">
                <p:oleObj spid="_x0000_s2077" name="Rastrový obrázek" r:id="rId6" imgW="5009524" imgH="1657581" progId="Paint.Picture">
                  <p:embed/>
                </p:oleObj>
              </mc:Choice>
              <mc:Fallback>
                <p:oleObj name="Rastrový obrázek" r:id="rId6" imgW="5009524" imgH="1657581" progId="Paint.Picture">
                  <p:embed/>
                  <p:pic>
                    <p:nvPicPr>
                      <p:cNvPr id="0" name="Object 8"/>
                      <p:cNvPicPr>
                        <a:picLocks noChangeAspect="1" noChangeArrowheads="1"/>
                      </p:cNvPicPr>
                      <p:nvPr/>
                    </p:nvPicPr>
                    <p:blipFill>
                      <a:blip r:embed="rId7">
                        <a:lum bright="-12000"/>
                        <a:extLst>
                          <a:ext uri="{28A0092B-C50C-407E-A947-70E740481C1C}">
                            <a14:useLocalDpi xmlns:a14="http://schemas.microsoft.com/office/drawing/2010/main" val="0"/>
                          </a:ext>
                        </a:extLst>
                      </a:blip>
                      <a:srcRect/>
                      <a:stretch>
                        <a:fillRect/>
                      </a:stretch>
                    </p:blipFill>
                    <p:spPr bwMode="auto">
                      <a:xfrm>
                        <a:off x="1835150" y="2781300"/>
                        <a:ext cx="5473700" cy="1811338"/>
                      </a:xfrm>
                      <a:prstGeom prst="rect">
                        <a:avLst/>
                      </a:prstGeom>
                    </p:spPr>
                  </p:pic>
                </p:oleObj>
              </mc:Fallback>
            </mc:AlternateContent>
          </a:graphicData>
        </a:graphic>
      </p:graphicFrame>
      <p:pic>
        <p:nvPicPr>
          <p:cNvPr id="7" name="Obrázek 6" descr="Obsah obrázku vsedě&#10;&#10;Popis byl vytvořen automaticky">
            <a:extLst>
              <a:ext uri="{FF2B5EF4-FFF2-40B4-BE49-F238E27FC236}">
                <a16:creationId xmlns:a16="http://schemas.microsoft.com/office/drawing/2014/main" id="{B57C201E-B0C9-4FE4-925E-BF72475079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14354" y="-66182"/>
            <a:ext cx="934358" cy="902791"/>
          </a:xfrm>
          <a:prstGeom prst="rect">
            <a:avLst/>
          </a:prstGeom>
        </p:spPr>
      </p:pic>
      <p:pic>
        <p:nvPicPr>
          <p:cNvPr id="2" name="Nahraný zvuk">
            <a:hlinkClick r:id="" action="ppaction://media"/>
            <a:extLst>
              <a:ext uri="{FF2B5EF4-FFF2-40B4-BE49-F238E27FC236}">
                <a16:creationId xmlns:a16="http://schemas.microsoft.com/office/drawing/2014/main" id="{93E48DCD-13D2-4FB7-8FE8-F7A93C6C7591}"/>
              </a:ext>
            </a:extLst>
          </p:cNvPr>
          <p:cNvPicPr>
            <a:picLocks noChangeAspect="1"/>
          </p:cNvPicPr>
          <p:nvPr>
            <a:audioFile r:link="rId2"/>
            <p:extLst>
              <p:ext uri="{DAA4B4D4-6D71-4841-9C94-3DE7FCFB9230}">
                <p14:media xmlns:p14="http://schemas.microsoft.com/office/powerpoint/2010/main" r:embed="rId3">
                  <p14:trim end="16694.6712"/>
                </p14:media>
              </p:ext>
            </p:extLst>
          </p:nvPr>
        </p:nvPicPr>
        <p:blipFill>
          <a:blip r:embed="rId9"/>
          <a:stretch>
            <a:fillRect/>
          </a:stretch>
        </p:blipFill>
        <p:spPr>
          <a:xfrm>
            <a:off x="8511356" y="233384"/>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Char char="•"/>
          <a:tabLst/>
          <a:defRPr kumimoji="0" lang="cs-CZ" sz="2000" b="0" i="0" u="none" strike="noStrike" cap="none" normalizeH="0" baseline="0" smtClean="0">
            <a:ln>
              <a:noFill/>
            </a:ln>
            <a:solidFill>
              <a:srgbClr val="FFFFCC"/>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Char char="•"/>
          <a:tabLst/>
          <a:defRPr kumimoji="0" lang="cs-CZ" sz="2000" b="0" i="0" u="none" strike="noStrike" cap="none" normalizeH="0" baseline="0" smtClean="0">
            <a:ln>
              <a:noFill/>
            </a:ln>
            <a:solidFill>
              <a:srgbClr val="FFFFCC"/>
            </a:solidFill>
            <a:effectLst/>
            <a:latin typeface="Arial" charset="0"/>
          </a:defRPr>
        </a:defPPr>
      </a:lstStyle>
    </a:lnDef>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5417</TotalTime>
  <Words>5012</Words>
  <Application>Microsoft Office PowerPoint</Application>
  <PresentationFormat>Předvádění na obrazovce (4:3)</PresentationFormat>
  <Paragraphs>419</Paragraphs>
  <Slides>56</Slides>
  <Notes>50</Notes>
  <HiddenSlides>0</HiddenSlides>
  <MMClips>56</MMClips>
  <ScaleCrop>false</ScaleCrop>
  <HeadingPairs>
    <vt:vector size="8" baseType="variant">
      <vt:variant>
        <vt:lpstr>Použitá písma</vt:lpstr>
      </vt:variant>
      <vt:variant>
        <vt:i4>5</vt:i4>
      </vt:variant>
      <vt:variant>
        <vt:lpstr>Motiv</vt:lpstr>
      </vt:variant>
      <vt:variant>
        <vt:i4>1</vt:i4>
      </vt:variant>
      <vt:variant>
        <vt:lpstr>Vložené servery OLE</vt:lpstr>
      </vt:variant>
      <vt:variant>
        <vt:i4>4</vt:i4>
      </vt:variant>
      <vt:variant>
        <vt:lpstr>Nadpisy snímků</vt:lpstr>
      </vt:variant>
      <vt:variant>
        <vt:i4>56</vt:i4>
      </vt:variant>
    </vt:vector>
  </HeadingPairs>
  <TitlesOfParts>
    <vt:vector size="66" baseType="lpstr">
      <vt:lpstr>Arial</vt:lpstr>
      <vt:lpstr>Comic Sans MS</vt:lpstr>
      <vt:lpstr>Monotype Corsiva</vt:lpstr>
      <vt:lpstr>Symbol</vt:lpstr>
      <vt:lpstr>Wingdings</vt:lpstr>
      <vt:lpstr>Výchozí návrh</vt:lpstr>
      <vt:lpstr>Bitmap Image</vt:lpstr>
      <vt:lpstr>Rastrový obrázek</vt:lpstr>
      <vt:lpstr>Fotografie</vt:lpstr>
      <vt:lpstr>Rovnice</vt:lpstr>
      <vt:lpstr>Biofyzikální ústav Lékařské fakulty  Masarykovy university, Brno</vt:lpstr>
      <vt:lpstr>Zákony platné při radioaktivním rozpadu (přeměně)</vt:lpstr>
      <vt:lpstr>Zákon radioaktivní přeměny</vt:lpstr>
      <vt:lpstr>Prezentace aplikace PowerPoint</vt:lpstr>
      <vt:lpstr>Fyzikální poločas</vt:lpstr>
      <vt:lpstr>Biologický a efektivní poločas</vt:lpstr>
      <vt:lpstr>Radioaktivní rovnováha</vt:lpstr>
      <vt:lpstr>Techneciový generátor</vt:lpstr>
      <vt:lpstr>Druhy radioaktivního rozpadu (přeměny)</vt:lpstr>
      <vt:lpstr>Druhy radioaktivního rozpadu (přeměny)</vt:lpstr>
      <vt:lpstr>Druhy radioaktivního rozpadu (přeměny)</vt:lpstr>
      <vt:lpstr>Druhy radioaktivního rozpadu (přeměny)</vt:lpstr>
      <vt:lpstr>Interakce ionizujícího záření s hmotou</vt:lpstr>
      <vt:lpstr>Veličiny a jednotky charakterizující ionizující záření</vt:lpstr>
      <vt:lpstr>Co nás čeká?</vt:lpstr>
      <vt:lpstr>Veličiny a jednotky charakterizující ionizující záření</vt:lpstr>
      <vt:lpstr>Veličiny a jednotky charakterizující ionizující záření</vt:lpstr>
      <vt:lpstr>Veličiny a jednotky charakterizující ionizující záření</vt:lpstr>
      <vt:lpstr>Veličiny a jednotky charakterizující ionizující záření</vt:lpstr>
      <vt:lpstr>Dodatek</vt:lpstr>
      <vt:lpstr>Veličiny a jednotky charakterizující ionizující záření</vt:lpstr>
      <vt:lpstr>Veličiny a jednotky charakterizující ionizující záření</vt:lpstr>
      <vt:lpstr>Veličiny a jednotky charakterizující ionizující záření</vt:lpstr>
      <vt:lpstr>Veličiny a jednotky charakterizující ionizující záření</vt:lpstr>
      <vt:lpstr>Veličiny a jednotky charakterizující ionizující záření</vt:lpstr>
      <vt:lpstr>Veličiny a jednotky charakterizující ionizující záření</vt:lpstr>
      <vt:lpstr>Veličiny a jednotky charakterizující ionizující záření</vt:lpstr>
      <vt:lpstr>Veličiny a jednotky charakterizující ionizující záření</vt:lpstr>
      <vt:lpstr>Veličiny a jednotky pro odhad biologického rizika</vt:lpstr>
      <vt:lpstr>Veličiny a jednotky pro odhad biologického rizika</vt:lpstr>
      <vt:lpstr>Radiosensitivita (pro kancerogenezi, mutagenezi): tkáňový váhový faktor</vt:lpstr>
      <vt:lpstr>Faktor kvality</vt:lpstr>
      <vt:lpstr>Prezentace aplikace PowerPoint</vt:lpstr>
      <vt:lpstr>Dozimetry (čidla absorbované dávky)</vt:lpstr>
      <vt:lpstr>Dozimetry (čidla absorbované dávky)</vt:lpstr>
      <vt:lpstr>Dozimetry (čidla absorbované dávky)</vt:lpstr>
      <vt:lpstr>Prezentace aplikace PowerPoint</vt:lpstr>
      <vt:lpstr>Dozimetry (čidla absorbované dávky)</vt:lpstr>
      <vt:lpstr>Dozimetry (čidla absorbované dávky) založené na polovodičových diodách</vt:lpstr>
      <vt:lpstr>Dozimetry (čidla absorbované dávky)  založené na polovodičových diodách</vt:lpstr>
      <vt:lpstr>Dozimetry (čidla absorbované dávky)</vt:lpstr>
      <vt:lpstr>Metody založené na ionizaci plynu</vt:lpstr>
      <vt:lpstr>Ionizační komůrka</vt:lpstr>
      <vt:lpstr>Ionizační komůrka</vt:lpstr>
      <vt:lpstr>Ionizační komůrka</vt:lpstr>
      <vt:lpstr>Proporcionální počítače</vt:lpstr>
      <vt:lpstr>Proporcionální počítače</vt:lpstr>
      <vt:lpstr>Proporcionální počítače</vt:lpstr>
      <vt:lpstr>Proporcionální počítače</vt:lpstr>
      <vt:lpstr>GM Počítač</vt:lpstr>
      <vt:lpstr>Geiger-Müllerův počítač</vt:lpstr>
      <vt:lpstr>Geiger-Müllerův počítač</vt:lpstr>
      <vt:lpstr>Scintilační počítač</vt:lpstr>
      <vt:lpstr>Scintilační počítač</vt:lpstr>
      <vt:lpstr>Scintilační počítač běžného typu</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Přednášky z lékařské biofyziky Masarykova univerzita v Brně</dc:title>
  <dc:creator>doc. Mornstein</dc:creator>
  <cp:keywords>moje</cp:keywords>
  <cp:lastModifiedBy>Vojtěch Mornstein</cp:lastModifiedBy>
  <cp:revision>163</cp:revision>
  <dcterms:created xsi:type="dcterms:W3CDTF">2002-09-11T06:40:40Z</dcterms:created>
  <dcterms:modified xsi:type="dcterms:W3CDTF">2020-04-04T15:10:40Z</dcterms:modified>
</cp:coreProperties>
</file>