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8" r:id="rId2"/>
  </p:sldMasterIdLst>
  <p:notesMasterIdLst>
    <p:notesMasterId r:id="rId127"/>
  </p:notesMasterIdLst>
  <p:sldIdLst>
    <p:sldId id="256" r:id="rId3"/>
    <p:sldId id="433" r:id="rId4"/>
    <p:sldId id="514" r:id="rId5"/>
    <p:sldId id="515" r:id="rId6"/>
    <p:sldId id="516" r:id="rId7"/>
    <p:sldId id="507" r:id="rId8"/>
    <p:sldId id="508" r:id="rId9"/>
    <p:sldId id="509" r:id="rId10"/>
    <p:sldId id="292" r:id="rId11"/>
    <p:sldId id="293" r:id="rId12"/>
    <p:sldId id="417" r:id="rId13"/>
    <p:sldId id="295" r:id="rId14"/>
    <p:sldId id="296" r:id="rId15"/>
    <p:sldId id="475" r:id="rId16"/>
    <p:sldId id="473" r:id="rId17"/>
    <p:sldId id="294" r:id="rId18"/>
    <p:sldId id="415" r:id="rId19"/>
    <p:sldId id="423" r:id="rId20"/>
    <p:sldId id="434" r:id="rId21"/>
    <p:sldId id="472" r:id="rId22"/>
    <p:sldId id="416" r:id="rId23"/>
    <p:sldId id="331" r:id="rId24"/>
    <p:sldId id="363" r:id="rId25"/>
    <p:sldId id="511" r:id="rId26"/>
    <p:sldId id="512" r:id="rId27"/>
    <p:sldId id="364" r:id="rId28"/>
    <p:sldId id="513" r:id="rId29"/>
    <p:sldId id="365" r:id="rId30"/>
    <p:sldId id="436" r:id="rId31"/>
    <p:sldId id="437" r:id="rId32"/>
    <p:sldId id="476" r:id="rId33"/>
    <p:sldId id="438" r:id="rId34"/>
    <p:sldId id="439" r:id="rId35"/>
    <p:sldId id="485" r:id="rId36"/>
    <p:sldId id="478" r:id="rId37"/>
    <p:sldId id="479" r:id="rId38"/>
    <p:sldId id="480" r:id="rId39"/>
    <p:sldId id="481" r:id="rId40"/>
    <p:sldId id="482" r:id="rId41"/>
    <p:sldId id="483" r:id="rId42"/>
    <p:sldId id="419" r:id="rId43"/>
    <p:sldId id="440" r:id="rId44"/>
    <p:sldId id="441" r:id="rId45"/>
    <p:sldId id="443" r:id="rId46"/>
    <p:sldId id="444" r:id="rId47"/>
    <p:sldId id="497" r:id="rId48"/>
    <p:sldId id="445" r:id="rId49"/>
    <p:sldId id="446" r:id="rId50"/>
    <p:sldId id="498" r:id="rId51"/>
    <p:sldId id="467" r:id="rId52"/>
    <p:sldId id="435" r:id="rId53"/>
    <p:sldId id="414" r:id="rId54"/>
    <p:sldId id="329" r:id="rId55"/>
    <p:sldId id="487" r:id="rId56"/>
    <p:sldId id="488" r:id="rId57"/>
    <p:sldId id="489" r:id="rId58"/>
    <p:sldId id="490" r:id="rId59"/>
    <p:sldId id="491" r:id="rId60"/>
    <p:sldId id="447" r:id="rId61"/>
    <p:sldId id="448" r:id="rId62"/>
    <p:sldId id="334" r:id="rId63"/>
    <p:sldId id="311" r:id="rId64"/>
    <p:sldId id="493" r:id="rId65"/>
    <p:sldId id="312" r:id="rId66"/>
    <p:sldId id="336" r:id="rId67"/>
    <p:sldId id="313" r:id="rId68"/>
    <p:sldId id="449" r:id="rId69"/>
    <p:sldId id="450" r:id="rId70"/>
    <p:sldId id="335" r:id="rId71"/>
    <p:sldId id="350" r:id="rId72"/>
    <p:sldId id="452" r:id="rId73"/>
    <p:sldId id="453" r:id="rId74"/>
    <p:sldId id="454" r:id="rId75"/>
    <p:sldId id="455" r:id="rId76"/>
    <p:sldId id="456" r:id="rId77"/>
    <p:sldId id="457" r:id="rId78"/>
    <p:sldId id="458" r:id="rId79"/>
    <p:sldId id="337" r:id="rId80"/>
    <p:sldId id="356" r:id="rId81"/>
    <p:sldId id="351" r:id="rId82"/>
    <p:sldId id="459" r:id="rId83"/>
    <p:sldId id="353" r:id="rId84"/>
    <p:sldId id="460" r:id="rId85"/>
    <p:sldId id="461" r:id="rId86"/>
    <p:sldId id="462" r:id="rId87"/>
    <p:sldId id="338" r:id="rId88"/>
    <p:sldId id="354" r:id="rId89"/>
    <p:sldId id="340" r:id="rId90"/>
    <p:sldId id="341" r:id="rId91"/>
    <p:sldId id="355" r:id="rId92"/>
    <p:sldId id="342" r:id="rId93"/>
    <p:sldId id="343" r:id="rId94"/>
    <p:sldId id="344" r:id="rId95"/>
    <p:sldId id="346" r:id="rId96"/>
    <p:sldId id="347" r:id="rId97"/>
    <p:sldId id="348" r:id="rId98"/>
    <p:sldId id="349" r:id="rId99"/>
    <p:sldId id="427" r:id="rId100"/>
    <p:sldId id="306" r:id="rId101"/>
    <p:sldId id="317" r:id="rId102"/>
    <p:sldId id="421" r:id="rId103"/>
    <p:sldId id="420" r:id="rId104"/>
    <p:sldId id="425" r:id="rId105"/>
    <p:sldId id="426" r:id="rId106"/>
    <p:sldId id="307" r:id="rId107"/>
    <p:sldId id="316" r:id="rId108"/>
    <p:sldId id="318" r:id="rId109"/>
    <p:sldId id="468" r:id="rId110"/>
    <p:sldId id="469" r:id="rId111"/>
    <p:sldId id="500" r:id="rId112"/>
    <p:sldId id="501" r:id="rId113"/>
    <p:sldId id="502" r:id="rId114"/>
    <p:sldId id="504" r:id="rId115"/>
    <p:sldId id="505" r:id="rId116"/>
    <p:sldId id="506" r:id="rId117"/>
    <p:sldId id="319" r:id="rId118"/>
    <p:sldId id="320" r:id="rId119"/>
    <p:sldId id="470" r:id="rId120"/>
    <p:sldId id="428" r:id="rId121"/>
    <p:sldId id="429" r:id="rId122"/>
    <p:sldId id="430" r:id="rId123"/>
    <p:sldId id="463" r:id="rId124"/>
    <p:sldId id="328" r:id="rId125"/>
    <p:sldId id="279" r:id="rId1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l Galko" initials="MG" lastIdx="7" clrIdx="0">
    <p:extLst>
      <p:ext uri="{19B8F6BF-5375-455C-9EA6-DF929625EA0E}">
        <p15:presenceInfo xmlns:p15="http://schemas.microsoft.com/office/powerpoint/2012/main" userId="3a5326edeb7f1a4e" providerId="Windows Live"/>
      </p:ext>
    </p:extLst>
  </p:cmAuthor>
  <p:cmAuthor id="2" name="mikie" initials="m.b." lastIdx="1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133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commentAuthors" Target="commentAuthor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presProps" Target="pres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viewProps" Target="view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tableStyles" Target="tableStyle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1-02-06T14:02:05.375" idx="12">
    <p:pos x="10" y="10"/>
    <p:text>trocha teorie o poraneni miechy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1-02-06T14:03:13.578" idx="13">
    <p:pos x="10" y="10"/>
    <p:text>vsetko je podobne kraniocerebralnym poraneniam - t.j. primarne a sekundarne poranenia, preventabilne je to sekundarne - koli tomuz su terapeuticke intervencie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1-02-06T13:53:59.843" idx="11">
    <p:pos x="10" y="10"/>
    <p:text>tzv log roll manever - ako pacienta tocit a pri tom zachovat iun line poziciu, nutne zdorazn it, ze je tam potreba aspon 3 ludi
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1-02-06T13:32:38.609" idx="7">
    <p:pos x="10" y="10"/>
    <p:text>dalsou fazou v reťazci je imobilizacia chrbtice - golier + back board a nasledny transport - setrny
poranrenie miechy je jasnou indikaciou k co najsetrnejsiemu transporu - zvazit letecky transpor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1-02-06T13:42:21.953" idx="9">
    <p:pos x="10" y="10"/>
    <p:text>priklady fixacie C chrbtice - faktom je ze obycajny schantz golier neimobilizuje dostatocne, podstatne lepsou fixacou su stranove opory kt. lepsie imobilizuju hlavu voci trupu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1-02-06T13:45:44.218" idx="10">
    <p:pos x="10" y="10"/>
    <p:text>kvantifikacia ako jednotlive prostriedky imobilizuju C chrbticu- je vidno ze schantz stale ponechava cca 4ˇ% rozsahu hybnosti, ostavaju najma rotacie, preto je vhodne aj so Schantz golierom hlavu fixovat voci trupu, idealne su stranove opory 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3A8BD-6B6F-4BB1-9ED3-C6BAF52BCF84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D9925-2B64-4807-864F-94323622B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58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>
            <a:extLst>
              <a:ext uri="{FF2B5EF4-FFF2-40B4-BE49-F238E27FC236}">
                <a16:creationId xmlns:a16="http://schemas.microsoft.com/office/drawing/2014/main" id="{1D14C7D1-8B1A-44FA-BB54-9CC748445A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DAAE7E-9B3D-44C9-A74B-9F20D18E2FE1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21859" name="Rectangle 1026">
            <a:extLst>
              <a:ext uri="{FF2B5EF4-FFF2-40B4-BE49-F238E27FC236}">
                <a16:creationId xmlns:a16="http://schemas.microsoft.com/office/drawing/2014/main" id="{78136CD5-2291-4401-B87E-5DE3097998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1027">
            <a:extLst>
              <a:ext uri="{FF2B5EF4-FFF2-40B4-BE49-F238E27FC236}">
                <a16:creationId xmlns:a16="http://schemas.microsoft.com/office/drawing/2014/main" id="{A754C5E7-E1A6-4E0E-B832-E9A18D59D3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:a16="http://schemas.microsoft.com/office/drawing/2014/main" id="{7295D73E-522A-4798-9376-39F168C7C5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DF199F-04C3-4B34-8477-10A5F4130C29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131075" name="Rectangle 1026">
            <a:extLst>
              <a:ext uri="{FF2B5EF4-FFF2-40B4-BE49-F238E27FC236}">
                <a16:creationId xmlns:a16="http://schemas.microsoft.com/office/drawing/2014/main" id="{F4F8F20F-2DD3-412E-BB55-B368BE62C0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1027">
            <a:extLst>
              <a:ext uri="{FF2B5EF4-FFF2-40B4-BE49-F238E27FC236}">
                <a16:creationId xmlns:a16="http://schemas.microsoft.com/office/drawing/2014/main" id="{CBBB0CDF-9F2A-464D-84AD-531C3F95F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id="{187EE821-EA90-451C-8383-ADE2881BD6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21B4CC-D04E-444E-ABD7-B5B662EE8600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134147" name="Rectangle 1026">
            <a:extLst>
              <a:ext uri="{FF2B5EF4-FFF2-40B4-BE49-F238E27FC236}">
                <a16:creationId xmlns:a16="http://schemas.microsoft.com/office/drawing/2014/main" id="{60B9DD8B-FF4A-4E58-8C91-30C648CE50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1027">
            <a:extLst>
              <a:ext uri="{FF2B5EF4-FFF2-40B4-BE49-F238E27FC236}">
                <a16:creationId xmlns:a16="http://schemas.microsoft.com/office/drawing/2014/main" id="{D4C520F2-B65D-4307-A504-98A5FE7047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77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>
            <a:extLst>
              <a:ext uri="{FF2B5EF4-FFF2-40B4-BE49-F238E27FC236}">
                <a16:creationId xmlns:a16="http://schemas.microsoft.com/office/drawing/2014/main" id="{8CE112DD-7CDE-4975-AE06-937A44C9C1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fld id="{E98CA9CF-02A0-4D77-A2F5-8A44AB446195}" type="slidenum">
              <a:rPr lang="cs-CZ" altLang="cs-CZ">
                <a:latin typeface="Arial" panose="020B0604020202020204" pitchFamily="34" charset="0"/>
              </a:rPr>
              <a:pPr/>
              <a:t>20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32099" name="Rectangle 2">
            <a:extLst>
              <a:ext uri="{FF2B5EF4-FFF2-40B4-BE49-F238E27FC236}">
                <a16:creationId xmlns:a16="http://schemas.microsoft.com/office/drawing/2014/main" id="{E565773A-6A14-433C-BFF8-9BB18413A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id="{6C8F6495-26B3-464C-B46C-A250098A0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id="{F71EE335-45A8-46EF-842A-EEE8F0BDF0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7425F8-E4A0-4BC5-92E1-877153F49FD8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135171" name="Rectangle 1026">
            <a:extLst>
              <a:ext uri="{FF2B5EF4-FFF2-40B4-BE49-F238E27FC236}">
                <a16:creationId xmlns:a16="http://schemas.microsoft.com/office/drawing/2014/main" id="{E194E28E-9848-4F66-9CE4-55FC0322C2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1027">
            <a:extLst>
              <a:ext uri="{FF2B5EF4-FFF2-40B4-BE49-F238E27FC236}">
                <a16:creationId xmlns:a16="http://schemas.microsoft.com/office/drawing/2014/main" id="{D56CF60E-886A-4482-AB4E-F83A04F094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B827D-8A18-4C1A-9086-47FC1EB294F2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540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62344CC9-3B19-4A90-AED4-238D62FB77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BA4C70-EADC-4831-B2C6-7670A02104C6}" type="slidenum">
              <a:rPr lang="cs-CZ" altLang="cs-CZ"/>
              <a:pPr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133123" name="Rectangle 1026">
            <a:extLst>
              <a:ext uri="{FF2B5EF4-FFF2-40B4-BE49-F238E27FC236}">
                <a16:creationId xmlns:a16="http://schemas.microsoft.com/office/drawing/2014/main" id="{1DA4DAC8-B79C-4232-A4A7-E3CF0A1402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1027">
            <a:extLst>
              <a:ext uri="{FF2B5EF4-FFF2-40B4-BE49-F238E27FC236}">
                <a16:creationId xmlns:a16="http://schemas.microsoft.com/office/drawing/2014/main" id="{C130C0C7-B1E1-4FB5-AAA9-B96B555639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>
            <a:extLst>
              <a:ext uri="{FF2B5EF4-FFF2-40B4-BE49-F238E27FC236}">
                <a16:creationId xmlns:a16="http://schemas.microsoft.com/office/drawing/2014/main" id="{F63E2376-7D67-420F-A64D-5B936BEA75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6CA52B-160F-4FB8-97BF-F32D09ACF43B}" type="slidenum">
              <a:rPr lang="cs-CZ" altLang="cs-CZ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136195" name="Rectangle 1026">
            <a:extLst>
              <a:ext uri="{FF2B5EF4-FFF2-40B4-BE49-F238E27FC236}">
                <a16:creationId xmlns:a16="http://schemas.microsoft.com/office/drawing/2014/main" id="{7BC92B0E-8C98-409B-B86A-E6B70D69B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1027">
            <a:extLst>
              <a:ext uri="{FF2B5EF4-FFF2-40B4-BE49-F238E27FC236}">
                <a16:creationId xmlns:a16="http://schemas.microsoft.com/office/drawing/2014/main" id="{8BEF47F0-1C7C-48A7-A526-B3B3CD790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>
            <a:extLst>
              <a:ext uri="{FF2B5EF4-FFF2-40B4-BE49-F238E27FC236}">
                <a16:creationId xmlns:a16="http://schemas.microsoft.com/office/drawing/2014/main" id="{7E669C45-0CA6-4985-BF07-88C94EEC3C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29C8B7-DF35-4687-9D16-4E7E862A37B3}" type="slidenum">
              <a:rPr lang="cs-CZ" altLang="cs-CZ"/>
              <a:pPr>
                <a:spcBef>
                  <a:spcPct val="0"/>
                </a:spcBef>
              </a:pPr>
              <a:t>42</a:t>
            </a:fld>
            <a:endParaRPr lang="cs-CZ" altLang="cs-CZ"/>
          </a:p>
        </p:txBody>
      </p:sp>
      <p:sp>
        <p:nvSpPr>
          <p:cNvPr id="137219" name="Rectangle 1026">
            <a:extLst>
              <a:ext uri="{FF2B5EF4-FFF2-40B4-BE49-F238E27FC236}">
                <a16:creationId xmlns:a16="http://schemas.microsoft.com/office/drawing/2014/main" id="{B659C4CE-FFD0-4EE8-997D-B3638858FC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1027">
            <a:extLst>
              <a:ext uri="{FF2B5EF4-FFF2-40B4-BE49-F238E27FC236}">
                <a16:creationId xmlns:a16="http://schemas.microsoft.com/office/drawing/2014/main" id="{503900DF-8EB0-4907-8912-7EB734B2B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>
            <a:extLst>
              <a:ext uri="{FF2B5EF4-FFF2-40B4-BE49-F238E27FC236}">
                <a16:creationId xmlns:a16="http://schemas.microsoft.com/office/drawing/2014/main" id="{468A2CF5-6CA5-4CEC-922D-26E556D54F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0D663E-D365-43C2-B942-6E6ED0ECA4F1}" type="slidenum">
              <a:rPr lang="cs-CZ" altLang="cs-CZ"/>
              <a:pPr>
                <a:spcBef>
                  <a:spcPct val="0"/>
                </a:spcBef>
              </a:pPr>
              <a:t>51</a:t>
            </a:fld>
            <a:endParaRPr lang="cs-CZ" altLang="cs-CZ"/>
          </a:p>
        </p:txBody>
      </p:sp>
      <p:sp>
        <p:nvSpPr>
          <p:cNvPr id="138243" name="Rectangle 1026">
            <a:extLst>
              <a:ext uri="{FF2B5EF4-FFF2-40B4-BE49-F238E27FC236}">
                <a16:creationId xmlns:a16="http://schemas.microsoft.com/office/drawing/2014/main" id="{01B7D908-7C6C-4825-AED2-9063488DCA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1027">
            <a:extLst>
              <a:ext uri="{FF2B5EF4-FFF2-40B4-BE49-F238E27FC236}">
                <a16:creationId xmlns:a16="http://schemas.microsoft.com/office/drawing/2014/main" id="{9B98E737-0AA6-4249-9DCB-4C19389D3A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id="{55F888DF-51D0-45C0-A368-4999670A49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FD7CE3-CA39-4EC9-B5EC-5B979583973B}" type="slidenum">
              <a:rPr lang="cs-CZ" altLang="cs-CZ"/>
              <a:pPr>
                <a:spcBef>
                  <a:spcPct val="0"/>
                </a:spcBef>
              </a:pPr>
              <a:t>52</a:t>
            </a:fld>
            <a:endParaRPr lang="cs-CZ" altLang="cs-CZ"/>
          </a:p>
        </p:txBody>
      </p:sp>
      <p:sp>
        <p:nvSpPr>
          <p:cNvPr id="139267" name="Rectangle 1026">
            <a:extLst>
              <a:ext uri="{FF2B5EF4-FFF2-40B4-BE49-F238E27FC236}">
                <a16:creationId xmlns:a16="http://schemas.microsoft.com/office/drawing/2014/main" id="{A92ECB61-CC80-4F14-BE77-C23B0A176E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1027">
            <a:extLst>
              <a:ext uri="{FF2B5EF4-FFF2-40B4-BE49-F238E27FC236}">
                <a16:creationId xmlns:a16="http://schemas.microsoft.com/office/drawing/2014/main" id="{AB7FF638-C3C1-471A-AC1F-A172B2F510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1DEBB0CB-060F-4D0F-8CC7-7A1896F3BD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50AA3B-EC7C-4E01-A9E6-174823116581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345A7430-D19E-4899-B3DF-2DAB28FB58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17607E21-447F-4B9E-B712-E39ED49330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>
            <a:extLst>
              <a:ext uri="{FF2B5EF4-FFF2-40B4-BE49-F238E27FC236}">
                <a16:creationId xmlns:a16="http://schemas.microsoft.com/office/drawing/2014/main" id="{409DFA99-585C-4088-8A6E-45AAD13013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93669F-F684-4BDE-A0B9-8E846CEEAF0E}" type="slidenum">
              <a:rPr lang="cs-CZ" altLang="cs-CZ"/>
              <a:pPr>
                <a:spcBef>
                  <a:spcPct val="0"/>
                </a:spcBef>
              </a:pPr>
              <a:t>53</a:t>
            </a:fld>
            <a:endParaRPr lang="cs-CZ" altLang="cs-CZ"/>
          </a:p>
        </p:txBody>
      </p:sp>
      <p:sp>
        <p:nvSpPr>
          <p:cNvPr id="140291" name="Rectangle 1026">
            <a:extLst>
              <a:ext uri="{FF2B5EF4-FFF2-40B4-BE49-F238E27FC236}">
                <a16:creationId xmlns:a16="http://schemas.microsoft.com/office/drawing/2014/main" id="{DFDDC0C7-08A0-440F-9E44-B6DA6C7BE5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1027">
            <a:extLst>
              <a:ext uri="{FF2B5EF4-FFF2-40B4-BE49-F238E27FC236}">
                <a16:creationId xmlns:a16="http://schemas.microsoft.com/office/drawing/2014/main" id="{8CE576BB-C48A-4A5B-B478-E9130882C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>
            <a:extLst>
              <a:ext uri="{FF2B5EF4-FFF2-40B4-BE49-F238E27FC236}">
                <a16:creationId xmlns:a16="http://schemas.microsoft.com/office/drawing/2014/main" id="{260EB354-2A4E-4D9B-8B55-CEB6B17E47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6959EB-14E2-49D6-A5E2-D0B9F28D4076}" type="slidenum">
              <a:rPr lang="cs-CZ" altLang="cs-CZ"/>
              <a:pPr>
                <a:spcBef>
                  <a:spcPct val="0"/>
                </a:spcBef>
              </a:pPr>
              <a:t>61</a:t>
            </a:fld>
            <a:endParaRPr lang="cs-CZ" altLang="cs-CZ"/>
          </a:p>
        </p:txBody>
      </p:sp>
      <p:sp>
        <p:nvSpPr>
          <p:cNvPr id="141315" name="Rectangle 1026">
            <a:extLst>
              <a:ext uri="{FF2B5EF4-FFF2-40B4-BE49-F238E27FC236}">
                <a16:creationId xmlns:a16="http://schemas.microsoft.com/office/drawing/2014/main" id="{35F071EC-4D01-4318-B3A8-DCB6F1DFC0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1027">
            <a:extLst>
              <a:ext uri="{FF2B5EF4-FFF2-40B4-BE49-F238E27FC236}">
                <a16:creationId xmlns:a16="http://schemas.microsoft.com/office/drawing/2014/main" id="{A3B1060D-534A-4649-B83A-F97B5F257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id="{4827D625-4CAA-4464-B52E-B6D1067A55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19FE2E-7C53-4028-93A8-3CD3ED6FC64A}" type="slidenum">
              <a:rPr lang="cs-CZ" altLang="cs-CZ"/>
              <a:pPr>
                <a:spcBef>
                  <a:spcPct val="0"/>
                </a:spcBef>
              </a:pPr>
              <a:t>62</a:t>
            </a:fld>
            <a:endParaRPr lang="cs-CZ" altLang="cs-CZ"/>
          </a:p>
        </p:txBody>
      </p:sp>
      <p:sp>
        <p:nvSpPr>
          <p:cNvPr id="142339" name="Rectangle 1026">
            <a:extLst>
              <a:ext uri="{FF2B5EF4-FFF2-40B4-BE49-F238E27FC236}">
                <a16:creationId xmlns:a16="http://schemas.microsoft.com/office/drawing/2014/main" id="{E58C7506-E862-4822-AA50-E576BEB702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1027">
            <a:extLst>
              <a:ext uri="{FF2B5EF4-FFF2-40B4-BE49-F238E27FC236}">
                <a16:creationId xmlns:a16="http://schemas.microsoft.com/office/drawing/2014/main" id="{75930BEC-DAE8-4BBE-8979-EB0A38105D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AC83E7C5-B836-45F5-9F49-E630BF27F3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20F4B0-E9D7-4A2C-BDFE-463ABF05D0B1}" type="slidenum">
              <a:rPr lang="cs-CZ" altLang="cs-CZ"/>
              <a:pPr>
                <a:spcBef>
                  <a:spcPct val="0"/>
                </a:spcBef>
              </a:pPr>
              <a:t>64</a:t>
            </a:fld>
            <a:endParaRPr lang="cs-CZ" altLang="cs-CZ"/>
          </a:p>
        </p:txBody>
      </p:sp>
      <p:sp>
        <p:nvSpPr>
          <p:cNvPr id="143363" name="Rectangle 1026">
            <a:extLst>
              <a:ext uri="{FF2B5EF4-FFF2-40B4-BE49-F238E27FC236}">
                <a16:creationId xmlns:a16="http://schemas.microsoft.com/office/drawing/2014/main" id="{9B6F4694-9B9A-46E1-BB02-60DE2878EF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1027">
            <a:extLst>
              <a:ext uri="{FF2B5EF4-FFF2-40B4-BE49-F238E27FC236}">
                <a16:creationId xmlns:a16="http://schemas.microsoft.com/office/drawing/2014/main" id="{AD293E18-B129-4D1D-BAD8-D3D8EE6815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>
            <a:extLst>
              <a:ext uri="{FF2B5EF4-FFF2-40B4-BE49-F238E27FC236}">
                <a16:creationId xmlns:a16="http://schemas.microsoft.com/office/drawing/2014/main" id="{508DD30E-C7CB-4ACF-9587-E5FB1D4892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D8EBB0-95B6-4593-A3C3-9C069C046FBD}" type="slidenum">
              <a:rPr lang="cs-CZ" altLang="cs-CZ"/>
              <a:pPr>
                <a:spcBef>
                  <a:spcPct val="0"/>
                </a:spcBef>
              </a:pPr>
              <a:t>65</a:t>
            </a:fld>
            <a:endParaRPr lang="cs-CZ" altLang="cs-CZ"/>
          </a:p>
        </p:txBody>
      </p:sp>
      <p:sp>
        <p:nvSpPr>
          <p:cNvPr id="144387" name="Rectangle 1026">
            <a:extLst>
              <a:ext uri="{FF2B5EF4-FFF2-40B4-BE49-F238E27FC236}">
                <a16:creationId xmlns:a16="http://schemas.microsoft.com/office/drawing/2014/main" id="{4D16A7D0-9F44-4F2A-8E4F-ABF2204804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1027">
            <a:extLst>
              <a:ext uri="{FF2B5EF4-FFF2-40B4-BE49-F238E27FC236}">
                <a16:creationId xmlns:a16="http://schemas.microsoft.com/office/drawing/2014/main" id="{B4F7F182-ECAD-477F-847E-27D3B55F23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>
            <a:extLst>
              <a:ext uri="{FF2B5EF4-FFF2-40B4-BE49-F238E27FC236}">
                <a16:creationId xmlns:a16="http://schemas.microsoft.com/office/drawing/2014/main" id="{A2EFACD7-B12E-44E6-85CE-A9D7C45741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AEB905-0116-4A58-B595-0CC6D355E38D}" type="slidenum">
              <a:rPr lang="cs-CZ" altLang="cs-CZ"/>
              <a:pPr>
                <a:spcBef>
                  <a:spcPct val="0"/>
                </a:spcBef>
              </a:pPr>
              <a:t>66</a:t>
            </a:fld>
            <a:endParaRPr lang="cs-CZ" altLang="cs-CZ"/>
          </a:p>
        </p:txBody>
      </p:sp>
      <p:sp>
        <p:nvSpPr>
          <p:cNvPr id="145411" name="Rectangle 1026">
            <a:extLst>
              <a:ext uri="{FF2B5EF4-FFF2-40B4-BE49-F238E27FC236}">
                <a16:creationId xmlns:a16="http://schemas.microsoft.com/office/drawing/2014/main" id="{24C53A29-0A21-4603-96A8-6E9E588515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1027">
            <a:extLst>
              <a:ext uri="{FF2B5EF4-FFF2-40B4-BE49-F238E27FC236}">
                <a16:creationId xmlns:a16="http://schemas.microsoft.com/office/drawing/2014/main" id="{28520F96-D009-4F97-8FDC-3465DDF8D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>
            <a:extLst>
              <a:ext uri="{FF2B5EF4-FFF2-40B4-BE49-F238E27FC236}">
                <a16:creationId xmlns:a16="http://schemas.microsoft.com/office/drawing/2014/main" id="{C109D3E3-0C5B-4D7E-9234-E6DD2B0B98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79D5A6-1179-42AC-A337-10A743DE7EA5}" type="slidenum">
              <a:rPr lang="cs-CZ" altLang="cs-CZ"/>
              <a:pPr>
                <a:spcBef>
                  <a:spcPct val="0"/>
                </a:spcBef>
              </a:pPr>
              <a:t>69</a:t>
            </a:fld>
            <a:endParaRPr lang="cs-CZ" altLang="cs-CZ"/>
          </a:p>
        </p:txBody>
      </p:sp>
      <p:sp>
        <p:nvSpPr>
          <p:cNvPr id="146435" name="Rectangle 1026">
            <a:extLst>
              <a:ext uri="{FF2B5EF4-FFF2-40B4-BE49-F238E27FC236}">
                <a16:creationId xmlns:a16="http://schemas.microsoft.com/office/drawing/2014/main" id="{53643AA2-79E6-45EC-BA30-A41DD48414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1027">
            <a:extLst>
              <a:ext uri="{FF2B5EF4-FFF2-40B4-BE49-F238E27FC236}">
                <a16:creationId xmlns:a16="http://schemas.microsoft.com/office/drawing/2014/main" id="{5DC362B8-DAD5-48FC-9D10-D3CFFDCC3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>
            <a:extLst>
              <a:ext uri="{FF2B5EF4-FFF2-40B4-BE49-F238E27FC236}">
                <a16:creationId xmlns:a16="http://schemas.microsoft.com/office/drawing/2014/main" id="{466627A5-C49D-491A-A694-74070DEE3C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52FCE7-D06A-419F-A202-CB8C8973AA53}" type="slidenum">
              <a:rPr lang="cs-CZ" altLang="cs-CZ"/>
              <a:pPr>
                <a:spcBef>
                  <a:spcPct val="0"/>
                </a:spcBef>
              </a:pPr>
              <a:t>70</a:t>
            </a:fld>
            <a:endParaRPr lang="cs-CZ" altLang="cs-CZ"/>
          </a:p>
        </p:txBody>
      </p:sp>
      <p:sp>
        <p:nvSpPr>
          <p:cNvPr id="147459" name="Rectangle 1026">
            <a:extLst>
              <a:ext uri="{FF2B5EF4-FFF2-40B4-BE49-F238E27FC236}">
                <a16:creationId xmlns:a16="http://schemas.microsoft.com/office/drawing/2014/main" id="{142ED478-FA4D-4771-BF1E-1EEB69355C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1027">
            <a:extLst>
              <a:ext uri="{FF2B5EF4-FFF2-40B4-BE49-F238E27FC236}">
                <a16:creationId xmlns:a16="http://schemas.microsoft.com/office/drawing/2014/main" id="{BCE04931-5736-4690-BD73-E5618A0925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>
            <a:extLst>
              <a:ext uri="{FF2B5EF4-FFF2-40B4-BE49-F238E27FC236}">
                <a16:creationId xmlns:a16="http://schemas.microsoft.com/office/drawing/2014/main" id="{18772BE3-1D60-4D6E-B853-D3C1041494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0DBF42-3E70-4824-96E8-322A482347D1}" type="slidenum">
              <a:rPr lang="cs-CZ" altLang="cs-CZ"/>
              <a:pPr>
                <a:spcBef>
                  <a:spcPct val="0"/>
                </a:spcBef>
              </a:pPr>
              <a:t>78</a:t>
            </a:fld>
            <a:endParaRPr lang="cs-CZ" altLang="cs-CZ"/>
          </a:p>
        </p:txBody>
      </p:sp>
      <p:sp>
        <p:nvSpPr>
          <p:cNvPr id="148483" name="Rectangle 1026">
            <a:extLst>
              <a:ext uri="{FF2B5EF4-FFF2-40B4-BE49-F238E27FC236}">
                <a16:creationId xmlns:a16="http://schemas.microsoft.com/office/drawing/2014/main" id="{C7CEEE74-4299-44E3-A1E1-735179872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1027">
            <a:extLst>
              <a:ext uri="{FF2B5EF4-FFF2-40B4-BE49-F238E27FC236}">
                <a16:creationId xmlns:a16="http://schemas.microsoft.com/office/drawing/2014/main" id="{E927E5C8-A378-4672-9DA3-F8E8448DC0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>
            <a:extLst>
              <a:ext uri="{FF2B5EF4-FFF2-40B4-BE49-F238E27FC236}">
                <a16:creationId xmlns:a16="http://schemas.microsoft.com/office/drawing/2014/main" id="{C38C99B7-79A4-4260-AA1B-CA905A0E16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E33071-A50D-40F2-B654-505426C0A8B3}" type="slidenum">
              <a:rPr lang="cs-CZ" altLang="cs-CZ"/>
              <a:pPr>
                <a:spcBef>
                  <a:spcPct val="0"/>
                </a:spcBef>
              </a:pPr>
              <a:t>79</a:t>
            </a:fld>
            <a:endParaRPr lang="cs-CZ" altLang="cs-CZ"/>
          </a:p>
        </p:txBody>
      </p:sp>
      <p:sp>
        <p:nvSpPr>
          <p:cNvPr id="149507" name="Rectangle 1026">
            <a:extLst>
              <a:ext uri="{FF2B5EF4-FFF2-40B4-BE49-F238E27FC236}">
                <a16:creationId xmlns:a16="http://schemas.microsoft.com/office/drawing/2014/main" id="{901EC6AD-CF69-40AD-A7E4-3FEB47BEE7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1027">
            <a:extLst>
              <a:ext uri="{FF2B5EF4-FFF2-40B4-BE49-F238E27FC236}">
                <a16:creationId xmlns:a16="http://schemas.microsoft.com/office/drawing/2014/main" id="{F24DCC44-9058-4297-B431-249574240B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id="{BCF38D80-A12D-4D83-AC3F-4B5271C8A4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5DD4EC-4E79-490F-8CAB-06061C65124D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23907" name="Rectangle 1026">
            <a:extLst>
              <a:ext uri="{FF2B5EF4-FFF2-40B4-BE49-F238E27FC236}">
                <a16:creationId xmlns:a16="http://schemas.microsoft.com/office/drawing/2014/main" id="{D96B6367-B30A-4D57-A28A-C3FF56A3ED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1027">
            <a:extLst>
              <a:ext uri="{FF2B5EF4-FFF2-40B4-BE49-F238E27FC236}">
                <a16:creationId xmlns:a16="http://schemas.microsoft.com/office/drawing/2014/main" id="{7803D774-11F8-4FB1-958A-3A9C7D94BD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>
            <a:extLst>
              <a:ext uri="{FF2B5EF4-FFF2-40B4-BE49-F238E27FC236}">
                <a16:creationId xmlns:a16="http://schemas.microsoft.com/office/drawing/2014/main" id="{04288B22-35C3-4B95-B0CF-7B950D2486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9B6199-7508-4B5C-B277-C79A0273B267}" type="slidenum">
              <a:rPr lang="cs-CZ" altLang="cs-CZ"/>
              <a:pPr>
                <a:spcBef>
                  <a:spcPct val="0"/>
                </a:spcBef>
              </a:pPr>
              <a:t>80</a:t>
            </a:fld>
            <a:endParaRPr lang="cs-CZ" altLang="cs-CZ"/>
          </a:p>
        </p:txBody>
      </p:sp>
      <p:sp>
        <p:nvSpPr>
          <p:cNvPr id="150531" name="Rectangle 1026">
            <a:extLst>
              <a:ext uri="{FF2B5EF4-FFF2-40B4-BE49-F238E27FC236}">
                <a16:creationId xmlns:a16="http://schemas.microsoft.com/office/drawing/2014/main" id="{F73889D8-E05E-4393-9868-8D64F6A9D8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1027">
            <a:extLst>
              <a:ext uri="{FF2B5EF4-FFF2-40B4-BE49-F238E27FC236}">
                <a16:creationId xmlns:a16="http://schemas.microsoft.com/office/drawing/2014/main" id="{91551D67-49BC-425E-89E6-94E90D58F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>
            <a:extLst>
              <a:ext uri="{FF2B5EF4-FFF2-40B4-BE49-F238E27FC236}">
                <a16:creationId xmlns:a16="http://schemas.microsoft.com/office/drawing/2014/main" id="{11215AEA-D071-4882-B60A-D0B026A815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E60C94-96BE-4C42-9FF2-D54872E5BA86}" type="slidenum">
              <a:rPr lang="cs-CZ" altLang="cs-CZ"/>
              <a:pPr>
                <a:spcBef>
                  <a:spcPct val="0"/>
                </a:spcBef>
              </a:pPr>
              <a:t>82</a:t>
            </a:fld>
            <a:endParaRPr lang="cs-CZ" altLang="cs-CZ"/>
          </a:p>
        </p:txBody>
      </p:sp>
      <p:sp>
        <p:nvSpPr>
          <p:cNvPr id="151555" name="Rectangle 1026">
            <a:extLst>
              <a:ext uri="{FF2B5EF4-FFF2-40B4-BE49-F238E27FC236}">
                <a16:creationId xmlns:a16="http://schemas.microsoft.com/office/drawing/2014/main" id="{5CDF2821-456F-4CBC-84F9-22FD4D1D25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1027">
            <a:extLst>
              <a:ext uri="{FF2B5EF4-FFF2-40B4-BE49-F238E27FC236}">
                <a16:creationId xmlns:a16="http://schemas.microsoft.com/office/drawing/2014/main" id="{F689E11B-6659-4F28-A8B5-6D84A8AFC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5886B255-1731-438F-861C-2FD8CC21CB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598C2D-2093-419E-B56C-21B875A1F248}" type="slidenum">
              <a:rPr lang="cs-CZ" altLang="cs-CZ"/>
              <a:pPr>
                <a:spcBef>
                  <a:spcPct val="0"/>
                </a:spcBef>
              </a:pPr>
              <a:t>86</a:t>
            </a:fld>
            <a:endParaRPr lang="cs-CZ" altLang="cs-CZ"/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C5BA4928-4961-40F3-B2E1-F2946E364D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00DE1F2C-610E-449D-9E06-2F3542285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>
            <a:extLst>
              <a:ext uri="{FF2B5EF4-FFF2-40B4-BE49-F238E27FC236}">
                <a16:creationId xmlns:a16="http://schemas.microsoft.com/office/drawing/2014/main" id="{591CAFE1-3DAC-4BE0-82EB-6EB0B2AD72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4533B9-1EB9-4385-9503-B5614366E094}" type="slidenum">
              <a:rPr lang="cs-CZ" altLang="cs-CZ"/>
              <a:pPr>
                <a:spcBef>
                  <a:spcPct val="0"/>
                </a:spcBef>
              </a:pPr>
              <a:t>87</a:t>
            </a:fld>
            <a:endParaRPr lang="cs-CZ" altLang="cs-CZ"/>
          </a:p>
        </p:txBody>
      </p:sp>
      <p:sp>
        <p:nvSpPr>
          <p:cNvPr id="153603" name="Rectangle 1026">
            <a:extLst>
              <a:ext uri="{FF2B5EF4-FFF2-40B4-BE49-F238E27FC236}">
                <a16:creationId xmlns:a16="http://schemas.microsoft.com/office/drawing/2014/main" id="{EC6B2F4C-9833-4FD6-BC7F-425C68FBE1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1027">
            <a:extLst>
              <a:ext uri="{FF2B5EF4-FFF2-40B4-BE49-F238E27FC236}">
                <a16:creationId xmlns:a16="http://schemas.microsoft.com/office/drawing/2014/main" id="{69FD792B-D262-439A-8844-BC6EA524AC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>
            <a:extLst>
              <a:ext uri="{FF2B5EF4-FFF2-40B4-BE49-F238E27FC236}">
                <a16:creationId xmlns:a16="http://schemas.microsoft.com/office/drawing/2014/main" id="{663C86D6-92CE-4B0B-B6C7-DA2ACA4ADE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85F765-FB06-4719-B958-B03C11851368}" type="slidenum">
              <a:rPr lang="cs-CZ" altLang="cs-CZ"/>
              <a:pPr>
                <a:spcBef>
                  <a:spcPct val="0"/>
                </a:spcBef>
              </a:pPr>
              <a:t>88</a:t>
            </a:fld>
            <a:endParaRPr lang="cs-CZ" altLang="cs-CZ"/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0A924D9E-05A7-427A-8902-BC02AFE02A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>
            <a:extLst>
              <a:ext uri="{FF2B5EF4-FFF2-40B4-BE49-F238E27FC236}">
                <a16:creationId xmlns:a16="http://schemas.microsoft.com/office/drawing/2014/main" id="{A3DCCDFA-9A96-4E03-9857-EB83BA73D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>
            <a:extLst>
              <a:ext uri="{FF2B5EF4-FFF2-40B4-BE49-F238E27FC236}">
                <a16:creationId xmlns:a16="http://schemas.microsoft.com/office/drawing/2014/main" id="{1526F10D-30FE-48EB-874B-426F157A85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E95868-8B44-4A0E-BEA1-25DA515F9CEF}" type="slidenum">
              <a:rPr lang="cs-CZ" altLang="cs-CZ"/>
              <a:pPr>
                <a:spcBef>
                  <a:spcPct val="0"/>
                </a:spcBef>
              </a:pPr>
              <a:t>89</a:t>
            </a:fld>
            <a:endParaRPr lang="cs-CZ" altLang="cs-CZ"/>
          </a:p>
        </p:txBody>
      </p:sp>
      <p:sp>
        <p:nvSpPr>
          <p:cNvPr id="155651" name="Rectangle 2">
            <a:extLst>
              <a:ext uri="{FF2B5EF4-FFF2-40B4-BE49-F238E27FC236}">
                <a16:creationId xmlns:a16="http://schemas.microsoft.com/office/drawing/2014/main" id="{3FC82AEE-5CD7-4D55-AEAC-60A8845084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>
            <a:extLst>
              <a:ext uri="{FF2B5EF4-FFF2-40B4-BE49-F238E27FC236}">
                <a16:creationId xmlns:a16="http://schemas.microsoft.com/office/drawing/2014/main" id="{FD7D7FC9-D508-4540-AEED-009F79199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B9D747E7-FB84-45EE-985A-52AAF80E57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7A1C6A-6ECA-43B7-9BE5-2E085E1E5956}" type="slidenum">
              <a:rPr lang="cs-CZ" altLang="cs-CZ"/>
              <a:pPr>
                <a:spcBef>
                  <a:spcPct val="0"/>
                </a:spcBef>
              </a:pPr>
              <a:t>90</a:t>
            </a:fld>
            <a:endParaRPr lang="cs-CZ" altLang="cs-CZ"/>
          </a:p>
        </p:txBody>
      </p:sp>
      <p:sp>
        <p:nvSpPr>
          <p:cNvPr id="156675" name="Rectangle 1026">
            <a:extLst>
              <a:ext uri="{FF2B5EF4-FFF2-40B4-BE49-F238E27FC236}">
                <a16:creationId xmlns:a16="http://schemas.microsoft.com/office/drawing/2014/main" id="{DB7FC851-DB02-406E-AC9D-F4F204CE0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1027">
            <a:extLst>
              <a:ext uri="{FF2B5EF4-FFF2-40B4-BE49-F238E27FC236}">
                <a16:creationId xmlns:a16="http://schemas.microsoft.com/office/drawing/2014/main" id="{22A1C205-0CA0-4341-96D9-E2615DE451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>
            <a:extLst>
              <a:ext uri="{FF2B5EF4-FFF2-40B4-BE49-F238E27FC236}">
                <a16:creationId xmlns:a16="http://schemas.microsoft.com/office/drawing/2014/main" id="{652DCE09-19F9-4DDB-86D9-EC06D93CE8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B8EBC1-1D16-420E-9999-E0BACE58AFBB}" type="slidenum">
              <a:rPr lang="cs-CZ" altLang="cs-CZ"/>
              <a:pPr>
                <a:spcBef>
                  <a:spcPct val="0"/>
                </a:spcBef>
              </a:pPr>
              <a:t>91</a:t>
            </a:fld>
            <a:endParaRPr lang="cs-CZ" altLang="cs-CZ"/>
          </a:p>
        </p:txBody>
      </p:sp>
      <p:sp>
        <p:nvSpPr>
          <p:cNvPr id="157699" name="Rectangle 2">
            <a:extLst>
              <a:ext uri="{FF2B5EF4-FFF2-40B4-BE49-F238E27FC236}">
                <a16:creationId xmlns:a16="http://schemas.microsoft.com/office/drawing/2014/main" id="{DA4906F9-5FEF-425D-8A69-5BD3EEA57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>
            <a:extLst>
              <a:ext uri="{FF2B5EF4-FFF2-40B4-BE49-F238E27FC236}">
                <a16:creationId xmlns:a16="http://schemas.microsoft.com/office/drawing/2014/main" id="{BE4B45DD-BF68-466E-8476-3FBABBBA19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>
            <a:extLst>
              <a:ext uri="{FF2B5EF4-FFF2-40B4-BE49-F238E27FC236}">
                <a16:creationId xmlns:a16="http://schemas.microsoft.com/office/drawing/2014/main" id="{97D914EC-5980-49FB-8A9E-BDCBADF4A6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A93A2C-218F-468F-A98B-6ACC17E68D92}" type="slidenum">
              <a:rPr lang="cs-CZ" altLang="cs-CZ"/>
              <a:pPr>
                <a:spcBef>
                  <a:spcPct val="0"/>
                </a:spcBef>
              </a:pPr>
              <a:t>92</a:t>
            </a:fld>
            <a:endParaRPr lang="cs-CZ" altLang="cs-CZ"/>
          </a:p>
        </p:txBody>
      </p:sp>
      <p:sp>
        <p:nvSpPr>
          <p:cNvPr id="158723" name="Rectangle 2">
            <a:extLst>
              <a:ext uri="{FF2B5EF4-FFF2-40B4-BE49-F238E27FC236}">
                <a16:creationId xmlns:a16="http://schemas.microsoft.com/office/drawing/2014/main" id="{53407BF1-BEC9-497C-9F7F-988933DFF2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>
            <a:extLst>
              <a:ext uri="{FF2B5EF4-FFF2-40B4-BE49-F238E27FC236}">
                <a16:creationId xmlns:a16="http://schemas.microsoft.com/office/drawing/2014/main" id="{BA070C79-EFEE-49EB-8C51-7D5B6AA09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F97F885A-F71A-4159-8A56-35CB30CDFC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36D6CE-BF51-41EF-90A8-35C9BC4F270A}" type="slidenum">
              <a:rPr lang="cs-CZ" altLang="cs-CZ"/>
              <a:pPr>
                <a:spcBef>
                  <a:spcPct val="0"/>
                </a:spcBef>
              </a:pPr>
              <a:t>93</a:t>
            </a:fld>
            <a:endParaRPr lang="cs-CZ" altLang="cs-CZ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36C8877C-5226-4644-A282-A2FD12B40B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C4FAF29-FCAE-48DC-9362-8A13ABFA2E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0BC8D537-19BC-4B29-AA18-FE47BC2AE5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A54C-83FC-4936-A194-280B8C178C81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124931" name="Rectangle 1026">
            <a:extLst>
              <a:ext uri="{FF2B5EF4-FFF2-40B4-BE49-F238E27FC236}">
                <a16:creationId xmlns:a16="http://schemas.microsoft.com/office/drawing/2014/main" id="{41E71ACB-711A-421D-9CA5-1C7F658D72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1027">
            <a:extLst>
              <a:ext uri="{FF2B5EF4-FFF2-40B4-BE49-F238E27FC236}">
                <a16:creationId xmlns:a16="http://schemas.microsoft.com/office/drawing/2014/main" id="{3E73AEF5-DF81-46A5-AC23-F65CB7322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>
            <a:extLst>
              <a:ext uri="{FF2B5EF4-FFF2-40B4-BE49-F238E27FC236}">
                <a16:creationId xmlns:a16="http://schemas.microsoft.com/office/drawing/2014/main" id="{DAA95B59-F2C6-41E3-BF3E-3A1F333EA5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D2F35A-0907-44C4-97B6-FCE5F6D9BD83}" type="slidenum">
              <a:rPr lang="cs-CZ" altLang="cs-CZ"/>
              <a:pPr>
                <a:spcBef>
                  <a:spcPct val="0"/>
                </a:spcBef>
              </a:pPr>
              <a:t>94</a:t>
            </a:fld>
            <a:endParaRPr lang="cs-CZ" altLang="cs-CZ"/>
          </a:p>
        </p:txBody>
      </p:sp>
      <p:sp>
        <p:nvSpPr>
          <p:cNvPr id="160771" name="Rectangle 2">
            <a:extLst>
              <a:ext uri="{FF2B5EF4-FFF2-40B4-BE49-F238E27FC236}">
                <a16:creationId xmlns:a16="http://schemas.microsoft.com/office/drawing/2014/main" id="{11157FC1-1EF0-46D0-B6B5-73AE5CA65E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89B5E134-82D2-48CE-92ED-B0AB9871E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>
            <a:extLst>
              <a:ext uri="{FF2B5EF4-FFF2-40B4-BE49-F238E27FC236}">
                <a16:creationId xmlns:a16="http://schemas.microsoft.com/office/drawing/2014/main" id="{2DD524B2-948C-4939-80AD-5EA1349C68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0EF-BFA3-433B-AF6D-DBBCB73286BE}" type="slidenum">
              <a:rPr lang="cs-CZ" altLang="cs-CZ"/>
              <a:pPr>
                <a:spcBef>
                  <a:spcPct val="0"/>
                </a:spcBef>
              </a:pPr>
              <a:t>95</a:t>
            </a:fld>
            <a:endParaRPr lang="cs-CZ" altLang="cs-CZ"/>
          </a:p>
        </p:txBody>
      </p:sp>
      <p:sp>
        <p:nvSpPr>
          <p:cNvPr id="161795" name="Rectangle 2">
            <a:extLst>
              <a:ext uri="{FF2B5EF4-FFF2-40B4-BE49-F238E27FC236}">
                <a16:creationId xmlns:a16="http://schemas.microsoft.com/office/drawing/2014/main" id="{9CFE32EA-B75C-4804-89B9-47B660394E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>
            <a:extLst>
              <a:ext uri="{FF2B5EF4-FFF2-40B4-BE49-F238E27FC236}">
                <a16:creationId xmlns:a16="http://schemas.microsoft.com/office/drawing/2014/main" id="{C385C28B-C58F-4160-8E5C-67A13DCBE6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>
            <a:extLst>
              <a:ext uri="{FF2B5EF4-FFF2-40B4-BE49-F238E27FC236}">
                <a16:creationId xmlns:a16="http://schemas.microsoft.com/office/drawing/2014/main" id="{11ECAF60-18C2-4641-92EB-9F306E94A7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597C70-FB9A-4D55-9BD3-94C19D703033}" type="slidenum">
              <a:rPr lang="cs-CZ" altLang="cs-CZ"/>
              <a:pPr>
                <a:spcBef>
                  <a:spcPct val="0"/>
                </a:spcBef>
              </a:pPr>
              <a:t>96</a:t>
            </a:fld>
            <a:endParaRPr lang="cs-CZ" altLang="cs-CZ"/>
          </a:p>
        </p:txBody>
      </p:sp>
      <p:sp>
        <p:nvSpPr>
          <p:cNvPr id="162819" name="Rectangle 2">
            <a:extLst>
              <a:ext uri="{FF2B5EF4-FFF2-40B4-BE49-F238E27FC236}">
                <a16:creationId xmlns:a16="http://schemas.microsoft.com/office/drawing/2014/main" id="{A41D0A81-B734-42ED-A359-BBC821982E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68C8A87D-DF8D-46D0-9AE8-A191166774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>
            <a:extLst>
              <a:ext uri="{FF2B5EF4-FFF2-40B4-BE49-F238E27FC236}">
                <a16:creationId xmlns:a16="http://schemas.microsoft.com/office/drawing/2014/main" id="{B8482B94-4B9B-44B6-A5EB-2FAF96A601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65B776-4B48-41BD-9F6A-BE2305FEDFB5}" type="slidenum">
              <a:rPr lang="cs-CZ" altLang="cs-CZ"/>
              <a:pPr>
                <a:spcBef>
                  <a:spcPct val="0"/>
                </a:spcBef>
              </a:pPr>
              <a:t>97</a:t>
            </a:fld>
            <a:endParaRPr lang="cs-CZ" altLang="cs-CZ"/>
          </a:p>
        </p:txBody>
      </p:sp>
      <p:sp>
        <p:nvSpPr>
          <p:cNvPr id="163843" name="Rectangle 2">
            <a:extLst>
              <a:ext uri="{FF2B5EF4-FFF2-40B4-BE49-F238E27FC236}">
                <a16:creationId xmlns:a16="http://schemas.microsoft.com/office/drawing/2014/main" id="{AA852ABF-3B11-409F-9BCF-DB8108ACB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>
            <a:extLst>
              <a:ext uri="{FF2B5EF4-FFF2-40B4-BE49-F238E27FC236}">
                <a16:creationId xmlns:a16="http://schemas.microsoft.com/office/drawing/2014/main" id="{D18167E8-EFE8-47E0-8A6A-E439B13A6D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>
            <a:extLst>
              <a:ext uri="{FF2B5EF4-FFF2-40B4-BE49-F238E27FC236}">
                <a16:creationId xmlns:a16="http://schemas.microsoft.com/office/drawing/2014/main" id="{C033DC5E-6583-4F93-8A5C-F801D8B59D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3736E1-E644-433F-B8D9-9B291343EEED}" type="slidenum">
              <a:rPr lang="cs-CZ" altLang="cs-CZ"/>
              <a:pPr>
                <a:spcBef>
                  <a:spcPct val="0"/>
                </a:spcBef>
              </a:pPr>
              <a:t>99</a:t>
            </a:fld>
            <a:endParaRPr lang="cs-CZ" altLang="cs-CZ"/>
          </a:p>
        </p:txBody>
      </p:sp>
      <p:sp>
        <p:nvSpPr>
          <p:cNvPr id="164867" name="Rectangle 1026">
            <a:extLst>
              <a:ext uri="{FF2B5EF4-FFF2-40B4-BE49-F238E27FC236}">
                <a16:creationId xmlns:a16="http://schemas.microsoft.com/office/drawing/2014/main" id="{0ED736C8-F7B2-45FD-8192-B9964B14B3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1027">
            <a:extLst>
              <a:ext uri="{FF2B5EF4-FFF2-40B4-BE49-F238E27FC236}">
                <a16:creationId xmlns:a16="http://schemas.microsoft.com/office/drawing/2014/main" id="{8C9C1D5F-0716-4091-8DA1-6C0A837096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>
            <a:extLst>
              <a:ext uri="{FF2B5EF4-FFF2-40B4-BE49-F238E27FC236}">
                <a16:creationId xmlns:a16="http://schemas.microsoft.com/office/drawing/2014/main" id="{5B99DB08-B3D1-4BA3-A988-B8D144F633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1321F4-67EB-439D-B92E-62AE3872D047}" type="slidenum">
              <a:rPr lang="cs-CZ" altLang="cs-CZ"/>
              <a:pPr>
                <a:spcBef>
                  <a:spcPct val="0"/>
                </a:spcBef>
              </a:pPr>
              <a:t>100</a:t>
            </a:fld>
            <a:endParaRPr lang="cs-CZ" altLang="cs-CZ"/>
          </a:p>
        </p:txBody>
      </p:sp>
      <p:sp>
        <p:nvSpPr>
          <p:cNvPr id="165891" name="Rectangle 1026">
            <a:extLst>
              <a:ext uri="{FF2B5EF4-FFF2-40B4-BE49-F238E27FC236}">
                <a16:creationId xmlns:a16="http://schemas.microsoft.com/office/drawing/2014/main" id="{F6467B3C-9D63-41E5-A1A2-FAF38AB628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1027">
            <a:extLst>
              <a:ext uri="{FF2B5EF4-FFF2-40B4-BE49-F238E27FC236}">
                <a16:creationId xmlns:a16="http://schemas.microsoft.com/office/drawing/2014/main" id="{8A490FBF-9C72-4913-AB69-7D40D33154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>
            <a:extLst>
              <a:ext uri="{FF2B5EF4-FFF2-40B4-BE49-F238E27FC236}">
                <a16:creationId xmlns:a16="http://schemas.microsoft.com/office/drawing/2014/main" id="{838A2191-9EE3-4A60-A771-159B414864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BD0DDA-C8CC-4402-A752-745E22AAFAE7}" type="slidenum">
              <a:rPr lang="cs-CZ" altLang="cs-CZ"/>
              <a:pPr>
                <a:spcBef>
                  <a:spcPct val="0"/>
                </a:spcBef>
              </a:pPr>
              <a:t>101</a:t>
            </a:fld>
            <a:endParaRPr lang="cs-CZ" altLang="cs-CZ"/>
          </a:p>
        </p:txBody>
      </p:sp>
      <p:sp>
        <p:nvSpPr>
          <p:cNvPr id="166915" name="Rectangle 1026">
            <a:extLst>
              <a:ext uri="{FF2B5EF4-FFF2-40B4-BE49-F238E27FC236}">
                <a16:creationId xmlns:a16="http://schemas.microsoft.com/office/drawing/2014/main" id="{E7306682-FD1B-40E5-B306-F0DAD45724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1027">
            <a:extLst>
              <a:ext uri="{FF2B5EF4-FFF2-40B4-BE49-F238E27FC236}">
                <a16:creationId xmlns:a16="http://schemas.microsoft.com/office/drawing/2014/main" id="{E1706431-D578-486E-85EB-C553B10C27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>
            <a:extLst>
              <a:ext uri="{FF2B5EF4-FFF2-40B4-BE49-F238E27FC236}">
                <a16:creationId xmlns:a16="http://schemas.microsoft.com/office/drawing/2014/main" id="{EF85919B-940D-43B8-9228-C026A38993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13343D-2822-4A5E-AA17-F3D0A193A239}" type="slidenum">
              <a:rPr lang="cs-CZ" altLang="cs-CZ"/>
              <a:pPr>
                <a:spcBef>
                  <a:spcPct val="0"/>
                </a:spcBef>
              </a:pPr>
              <a:t>102</a:t>
            </a:fld>
            <a:endParaRPr lang="cs-CZ" altLang="cs-CZ"/>
          </a:p>
        </p:txBody>
      </p:sp>
      <p:sp>
        <p:nvSpPr>
          <p:cNvPr id="167939" name="Rectangle 2">
            <a:extLst>
              <a:ext uri="{FF2B5EF4-FFF2-40B4-BE49-F238E27FC236}">
                <a16:creationId xmlns:a16="http://schemas.microsoft.com/office/drawing/2014/main" id="{2F19AFA0-2054-486E-B1CB-D0C3307BCD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>
            <a:extLst>
              <a:ext uri="{FF2B5EF4-FFF2-40B4-BE49-F238E27FC236}">
                <a16:creationId xmlns:a16="http://schemas.microsoft.com/office/drawing/2014/main" id="{66846F43-5DCF-41C9-A2D5-9D756971E3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>
            <a:extLst>
              <a:ext uri="{FF2B5EF4-FFF2-40B4-BE49-F238E27FC236}">
                <a16:creationId xmlns:a16="http://schemas.microsoft.com/office/drawing/2014/main" id="{13F3B68E-E53C-4A71-8F95-8E4CD7CA4E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65DB98-EC55-4764-8810-D709B8A7F8E9}" type="slidenum">
              <a:rPr lang="cs-CZ" altLang="cs-CZ"/>
              <a:pPr>
                <a:spcBef>
                  <a:spcPct val="0"/>
                </a:spcBef>
              </a:pPr>
              <a:t>103</a:t>
            </a:fld>
            <a:endParaRPr lang="cs-CZ" altLang="cs-CZ"/>
          </a:p>
        </p:txBody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D63F3B6D-32DF-4468-A19B-1B1F4B382E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>
            <a:extLst>
              <a:ext uri="{FF2B5EF4-FFF2-40B4-BE49-F238E27FC236}">
                <a16:creationId xmlns:a16="http://schemas.microsoft.com/office/drawing/2014/main" id="{025A7C8F-F2C2-40A9-A3F4-C022212175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E91DD10B-4FEE-4738-868C-724612A80A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A20E8D-2CA1-47B9-9017-846B793864B0}" type="slidenum">
              <a:rPr lang="cs-CZ" altLang="cs-CZ"/>
              <a:pPr>
                <a:spcBef>
                  <a:spcPct val="0"/>
                </a:spcBef>
              </a:pPr>
              <a:t>104</a:t>
            </a:fld>
            <a:endParaRPr lang="cs-CZ" altLang="cs-CZ"/>
          </a:p>
        </p:txBody>
      </p:sp>
      <p:sp>
        <p:nvSpPr>
          <p:cNvPr id="169987" name="Rectangle 1026">
            <a:extLst>
              <a:ext uri="{FF2B5EF4-FFF2-40B4-BE49-F238E27FC236}">
                <a16:creationId xmlns:a16="http://schemas.microsoft.com/office/drawing/2014/main" id="{A683572D-06E7-457F-A198-0357C8944B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1027">
            <a:extLst>
              <a:ext uri="{FF2B5EF4-FFF2-40B4-BE49-F238E27FC236}">
                <a16:creationId xmlns:a16="http://schemas.microsoft.com/office/drawing/2014/main" id="{53357F74-FEBB-4951-814F-009455DBCD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>
            <a:extLst>
              <a:ext uri="{FF2B5EF4-FFF2-40B4-BE49-F238E27FC236}">
                <a16:creationId xmlns:a16="http://schemas.microsoft.com/office/drawing/2014/main" id="{9AFE75A7-18D6-40DB-9433-ADF1C6BB4D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A84A86-2EBC-4D89-B3E0-CD4C75F3F298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125955" name="Rectangle 1026">
            <a:extLst>
              <a:ext uri="{FF2B5EF4-FFF2-40B4-BE49-F238E27FC236}">
                <a16:creationId xmlns:a16="http://schemas.microsoft.com/office/drawing/2014/main" id="{D0088650-0F31-4C72-83DB-FB47F2068E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1027">
            <a:extLst>
              <a:ext uri="{FF2B5EF4-FFF2-40B4-BE49-F238E27FC236}">
                <a16:creationId xmlns:a16="http://schemas.microsoft.com/office/drawing/2014/main" id="{C774ADAD-E6BB-446B-8BE2-0A80352D4F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6042FFD1-520F-4655-93CE-EEF03A61BD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C1E0DD-4A91-45D9-A015-F05058D42CD1}" type="slidenum">
              <a:rPr lang="cs-CZ" altLang="cs-CZ"/>
              <a:pPr>
                <a:spcBef>
                  <a:spcPct val="0"/>
                </a:spcBef>
              </a:pPr>
              <a:t>105</a:t>
            </a:fld>
            <a:endParaRPr lang="cs-CZ" altLang="cs-CZ"/>
          </a:p>
        </p:txBody>
      </p:sp>
      <p:sp>
        <p:nvSpPr>
          <p:cNvPr id="171011" name="Rectangle 1026">
            <a:extLst>
              <a:ext uri="{FF2B5EF4-FFF2-40B4-BE49-F238E27FC236}">
                <a16:creationId xmlns:a16="http://schemas.microsoft.com/office/drawing/2014/main" id="{219B7A2B-1989-44E1-879E-8AFB780B50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1027">
            <a:extLst>
              <a:ext uri="{FF2B5EF4-FFF2-40B4-BE49-F238E27FC236}">
                <a16:creationId xmlns:a16="http://schemas.microsoft.com/office/drawing/2014/main" id="{E4A3C699-3FCE-428B-AE11-0C7C40781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B5144D87-1E17-4B32-B9E5-4DE2F12F70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4A91A1-8804-4D88-8305-B29C92E1D3E9}" type="slidenum">
              <a:rPr lang="cs-CZ" altLang="cs-CZ"/>
              <a:pPr>
                <a:spcBef>
                  <a:spcPct val="0"/>
                </a:spcBef>
              </a:pPr>
              <a:t>106</a:t>
            </a:fld>
            <a:endParaRPr lang="cs-CZ" altLang="cs-CZ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3BE7B309-478F-4D37-B46C-DB22C2DFBF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3AC1EC1C-66A7-4AB8-B887-EE924904A7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>
            <a:extLst>
              <a:ext uri="{FF2B5EF4-FFF2-40B4-BE49-F238E27FC236}">
                <a16:creationId xmlns:a16="http://schemas.microsoft.com/office/drawing/2014/main" id="{0545B143-BDBF-434E-945B-0D3A4F9028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763C10-F748-456F-9257-2A2FC1ED8C6B}" type="slidenum">
              <a:rPr lang="cs-CZ" altLang="cs-CZ"/>
              <a:pPr>
                <a:spcBef>
                  <a:spcPct val="0"/>
                </a:spcBef>
              </a:pPr>
              <a:t>107</a:t>
            </a:fld>
            <a:endParaRPr lang="cs-CZ" altLang="cs-CZ"/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307F2AA9-B7B0-4AB9-A8EA-5A0DC69947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>
            <a:extLst>
              <a:ext uri="{FF2B5EF4-FFF2-40B4-BE49-F238E27FC236}">
                <a16:creationId xmlns:a16="http://schemas.microsoft.com/office/drawing/2014/main" id="{75881F2F-29ED-4FF4-90A4-F733A21F10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>
            <a:extLst>
              <a:ext uri="{FF2B5EF4-FFF2-40B4-BE49-F238E27FC236}">
                <a16:creationId xmlns:a16="http://schemas.microsoft.com/office/drawing/2014/main" id="{AC2CE6A5-FF46-4682-8C9E-BF49FD91EB6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7F1114E-00B6-4B5A-B73A-9E55E1392A42}" type="slidenum">
              <a:rPr lang="cs-CZ" altLang="cs-CZ"/>
              <a:pPr algn="r" eaLnBrk="1" hangingPunct="1">
                <a:spcBef>
                  <a:spcPct val="0"/>
                </a:spcBef>
              </a:pPr>
              <a:t>108</a:t>
            </a:fld>
            <a:endParaRPr lang="cs-CZ" altLang="cs-CZ"/>
          </a:p>
        </p:txBody>
      </p:sp>
      <p:sp>
        <p:nvSpPr>
          <p:cNvPr id="174083" name="Rectangle 2">
            <a:extLst>
              <a:ext uri="{FF2B5EF4-FFF2-40B4-BE49-F238E27FC236}">
                <a16:creationId xmlns:a16="http://schemas.microsoft.com/office/drawing/2014/main" id="{07F97F5A-31F4-495D-8CEA-257D88E996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>
            <a:extLst>
              <a:ext uri="{FF2B5EF4-FFF2-40B4-BE49-F238E27FC236}">
                <a16:creationId xmlns:a16="http://schemas.microsoft.com/office/drawing/2014/main" id="{7B58713C-CB0E-4C19-A0B9-799842E08E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>
            <a:extLst>
              <a:ext uri="{FF2B5EF4-FFF2-40B4-BE49-F238E27FC236}">
                <a16:creationId xmlns:a16="http://schemas.microsoft.com/office/drawing/2014/main" id="{88734F2A-4E76-4F15-BA57-2432FDD404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971717-BC01-43F7-AD93-75DF451A2122}" type="slidenum">
              <a:rPr lang="cs-CZ" altLang="cs-CZ"/>
              <a:pPr>
                <a:spcBef>
                  <a:spcPct val="0"/>
                </a:spcBef>
              </a:pPr>
              <a:t>116</a:t>
            </a:fld>
            <a:endParaRPr lang="cs-CZ" altLang="cs-CZ"/>
          </a:p>
        </p:txBody>
      </p:sp>
      <p:sp>
        <p:nvSpPr>
          <p:cNvPr id="175107" name="Rectangle 2">
            <a:extLst>
              <a:ext uri="{FF2B5EF4-FFF2-40B4-BE49-F238E27FC236}">
                <a16:creationId xmlns:a16="http://schemas.microsoft.com/office/drawing/2014/main" id="{17103BEA-70DF-4D82-8F7A-EBD1CB999C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>
            <a:extLst>
              <a:ext uri="{FF2B5EF4-FFF2-40B4-BE49-F238E27FC236}">
                <a16:creationId xmlns:a16="http://schemas.microsoft.com/office/drawing/2014/main" id="{C742A413-7CF8-4524-9588-7F360B3AFC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110ADC5F-3276-4FDB-8C2B-DA06A49C61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658722-6621-4874-843F-3811CBCA3AE0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126979" name="Rectangle 1026">
            <a:extLst>
              <a:ext uri="{FF2B5EF4-FFF2-40B4-BE49-F238E27FC236}">
                <a16:creationId xmlns:a16="http://schemas.microsoft.com/office/drawing/2014/main" id="{40177D70-871D-49F6-831E-B61D872B5B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1027">
            <a:extLst>
              <a:ext uri="{FF2B5EF4-FFF2-40B4-BE49-F238E27FC236}">
                <a16:creationId xmlns:a16="http://schemas.microsoft.com/office/drawing/2014/main" id="{0E534B9C-0FB3-4048-B05C-FB31ADD373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D6DA437B-1CBC-4BF6-91FB-2818DC50B5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D6FB2C-C7A1-4017-A7C5-DAB81B19952D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128003" name="Rectangle 1026">
            <a:extLst>
              <a:ext uri="{FF2B5EF4-FFF2-40B4-BE49-F238E27FC236}">
                <a16:creationId xmlns:a16="http://schemas.microsoft.com/office/drawing/2014/main" id="{F68A1309-352A-437B-AC65-D77AA43E5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1027">
            <a:extLst>
              <a:ext uri="{FF2B5EF4-FFF2-40B4-BE49-F238E27FC236}">
                <a16:creationId xmlns:a16="http://schemas.microsoft.com/office/drawing/2014/main" id="{C543863B-0DBB-4B84-BD2A-8F3CE8A7FE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13BB249A-9750-4549-8E72-E92BFBCD04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93017B-3C8E-4E5A-8D22-2CA866A2C7DD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129027" name="Rectangle 1026">
            <a:extLst>
              <a:ext uri="{FF2B5EF4-FFF2-40B4-BE49-F238E27FC236}">
                <a16:creationId xmlns:a16="http://schemas.microsoft.com/office/drawing/2014/main" id="{AC22A979-CC61-44F9-8587-4F286A85BA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1027">
            <a:extLst>
              <a:ext uri="{FF2B5EF4-FFF2-40B4-BE49-F238E27FC236}">
                <a16:creationId xmlns:a16="http://schemas.microsoft.com/office/drawing/2014/main" id="{19CC7D8F-41B5-4816-80AD-DE7FBF4EE6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C5A5C88A-A000-4D4B-8FD8-65247A7861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FA7198-7A67-4717-996A-1911AB32ADF7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130051" name="Rectangle 1026">
            <a:extLst>
              <a:ext uri="{FF2B5EF4-FFF2-40B4-BE49-F238E27FC236}">
                <a16:creationId xmlns:a16="http://schemas.microsoft.com/office/drawing/2014/main" id="{7849DBD0-6F94-481C-9E3A-62FDF6B86D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1027">
            <a:extLst>
              <a:ext uri="{FF2B5EF4-FFF2-40B4-BE49-F238E27FC236}">
                <a16:creationId xmlns:a16="http://schemas.microsoft.com/office/drawing/2014/main" id="{BF9210D2-6EA7-4862-9D34-9128287DD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72F5-26EB-4FF8-B6F9-16D0291887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74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72F5-26EB-4FF8-B6F9-16D0291887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30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72F5-26EB-4FF8-B6F9-16D0291887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3698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A70C7D-DE0F-4EF7-BC8C-C45CDC2FA0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CB858B-39BB-4372-805F-0D79D688B6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Ortopedická klinika LF MU a FNB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C599FE-3A72-4CBC-859F-991716703F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73F6BD-CDE2-4C49-A869-FFD408D8D1E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6202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4D4F6D-C31B-448A-905A-1AD88EBDC7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E7F084-27EC-4D19-8C19-7AC154F36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Ortopedická klinika LF MU a FNB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5C019-6550-42D7-BAE5-94C99F89F0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E9A8DE-9A01-4DC3-872E-B58065707EF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7356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10BACEA-FDF5-4599-B585-90111EF344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E885F0F-80B7-4CDC-92FA-342EF6A426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Ortopedická klinika LF MU a FNB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230EC4D-A1D5-4C84-8D9E-F51736C56D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6ED61B-29C4-41A9-B825-A342A041215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7173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2009DD8A-3C39-4B2B-935F-04916465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2F838333-780C-4F86-894D-FACD5AAC9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Ortopedická klinika LF MU a FNB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35B5768-F992-4C6D-81E8-C23AC9287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9E03490F-451B-4458-84AE-C587ED37521A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93420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719667" y="6467929"/>
            <a:ext cx="11147212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3319" y="1524802"/>
            <a:ext cx="11140016" cy="449880"/>
          </a:xfrm>
          <a:prstGeom prst="rect">
            <a:avLst/>
          </a:prstGeom>
        </p:spPr>
        <p:txBody>
          <a:bodyPr lIns="0"/>
          <a:lstStyle>
            <a:lvl1pPr marL="0" indent="0" algn="l" defTabSz="457200" rtl="0" eaLnBrk="1" latinLnBrk="0" hangingPunct="1">
              <a:buNone/>
              <a:defRPr lang="en-US" sz="2000" kern="1200" dirty="0" smtClean="0">
                <a:solidFill>
                  <a:srgbClr val="003B7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713319" y="2114551"/>
            <a:ext cx="11140016" cy="4197759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sz="1800"/>
            </a:lvl2pPr>
            <a:lvl3pPr marL="542925" indent="0"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/>
            </a:lvl3pPr>
            <a:lvl4pPr marL="819150" indent="0"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/>
            </a:lvl4pPr>
            <a:lvl5pPr marL="1085850" indent="0"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/>
            </a:lvl5pPr>
          </a:lstStyle>
          <a:p>
            <a:pPr lvl="0"/>
            <a:r>
              <a:rPr lang="en-US" dirty="0"/>
              <a:t>Text,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13705" y="1066721"/>
            <a:ext cx="11153175" cy="38719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algn="l" defTabSz="457200" rtl="0" eaLnBrk="1" latinLnBrk="0" hangingPunct="1">
              <a:defRPr lang="en-GB" sz="2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CH"/>
              <a:t>Ortopedická klinika LF MU a FNB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17AF832-0D9A-4142-BD19-D741733B24EE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CAFF106-E1E7-4D92-A17E-143EA2508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1" y="360000"/>
            <a:ext cx="307470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31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6EFEC-45A6-4077-822F-687864D4A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24CAED4-7814-445F-BA59-F909AE9BD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0AA8D5-613E-4C48-B5F0-A145BD0F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A38FD9-4CB3-4E19-B76D-292E468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Ortopedická klinika LF MU a FNB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3D4BF9-3962-4090-8949-7DDD97F3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E922-691B-49D4-9C22-5EDDDF44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26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99C1DC-B33D-4FF6-94FD-59DEBC20F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3149A9-0231-411C-A4DA-53F51743E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9E18DE-7764-425E-8992-3FB845249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251FD6-7B9E-4B5B-B8C4-2E4477951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Ortopedická klinika LF MU a FNB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0ED2F-64C8-4EDD-A94B-7445E4B29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E922-691B-49D4-9C22-5EDDDF44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12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8E460-9FD8-4408-A5E6-360559FF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F924EF-3CD5-49D2-9BA5-3F0B99EBE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4ECBCF-AA53-482A-B3A0-858CCA377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34DF24-1610-465C-8BB3-124448EE4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Ortopedická klinika LF MU a FNB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56A914-600F-4DED-A1E7-C40FEDD1A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E922-691B-49D4-9C22-5EDDDF44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3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E23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7326" y="6356350"/>
            <a:ext cx="4114800" cy="365125"/>
          </a:xfrm>
        </p:spPr>
        <p:txBody>
          <a:bodyPr/>
          <a:lstStyle>
            <a:lvl1pPr>
              <a:defRPr sz="1800">
                <a:solidFill>
                  <a:srgbClr val="1E23EA"/>
                </a:solidFill>
              </a:defRPr>
            </a:lvl1pPr>
          </a:lstStyle>
          <a:p>
            <a:r>
              <a:rPr lang="cs-CZ"/>
              <a:t>Ortopedická klinika LF MU a FNB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72F5-26EB-4FF8-B6F9-16D02918872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5362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B4AACD-B2D8-4F66-ABF2-853E0EA8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49E9E2-2C41-4EB4-B13F-EBC931F5B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F3CDEF6-DD97-4196-B14E-44726D8D8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334978-36CD-49EF-A6CA-6C80F992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4F0D9E-BA87-46A8-A4B2-8B1249B4E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Ortopedická klinika LF MU a FNB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F52AAB-5209-41AA-AD41-8ADF55F1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E922-691B-49D4-9C22-5EDDDF44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10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1C7B1C-52AF-4630-88DE-62160B5AA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784A0C-9B44-4391-B93C-4272A3534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8494A6-68DD-479C-8CFD-8C22F5CA3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047B58D-B224-49E8-AC81-4F48A1DEF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753E7DE-0ECC-4710-9739-4CF286D450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1CDF2DA-CD07-42AE-A6AE-2F0FDBDB6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B2DBE51-07D7-417C-BA97-28CA84E55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Ortopedická klinika LF MU a FNB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3E9DFCC-DA65-4D66-AB28-E2ED2B4FF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E922-691B-49D4-9C22-5EDDDF44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6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2E5F66-B625-47B0-B99A-9C95373B2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46DFDAC-5062-41FD-96E8-D7806AAA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2E79480-E007-4C17-ADC8-3C21CB4E9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Ortopedická klinika LF MU a FNB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9524D01-DC69-44C8-B82C-84DF4970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E922-691B-49D4-9C22-5EDDDF44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89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00E3F43-3523-440B-AE14-2EBE16B7E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3782780-6F9F-4738-B52D-9186668C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Ortopedická klinika LF MU a FNB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2466D2C-4D1F-4928-A23F-98EDBF414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E922-691B-49D4-9C22-5EDDDF44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22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ADEB71-B4BE-44EE-BD27-7AD122284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1B0EAE-25FF-4886-B117-B3F4EDF96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4CF1A75-6A1C-4D41-947B-6AD48E497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3432A1-C2DC-4EFA-964F-7BAF642B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E0A9D56-CD43-428D-A715-303B95E1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Ortopedická klinika LF MU a FNB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F05AB7-8778-4309-835C-B3CB94617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E922-691B-49D4-9C22-5EDDDF44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23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3B0FEE-FA6E-4A8F-892D-9B0A24A6E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E4EADCC-7BF5-4FCD-A7C2-E8CE55AFC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03EE2E5-E373-4E84-940E-EFE996F36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E9A697C-1ACD-42FC-9B60-C0CB3C4E6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B779A70-E669-4CD6-963C-3DE45395A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Ortopedická klinika LF MU a FNB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22A03D3-518A-42FB-88B3-30EC94528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E922-691B-49D4-9C22-5EDDDF44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77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2512B2-E590-426F-B938-270670D1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7ACF469-F59C-4150-A27D-F5D55B7BE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DC3FE7-AD5E-4F07-A8B2-495AAE239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4D5B25-8A55-44E7-9089-2F5FA03F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Ortopedická klinika LF MU a FNB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E017C5-940A-4785-8F2B-DA04EDA27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E922-691B-49D4-9C22-5EDDDF44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18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66E0D5C-D1C1-40D6-B913-A782952EC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5A68C95-04D7-4034-8FD4-726FFB962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9A5B82-68FF-4136-8B85-C1B396325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1EB2F1-1DE6-48C9-A976-A53E0B1E4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Ortopedická klinika LF MU a FNB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1B109A-8924-41AE-8EF0-732335CFA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4E922-691B-49D4-9C22-5EDDDF44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60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72F5-26EB-4FF8-B6F9-16D0291887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2465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72F5-26EB-4FF8-B6F9-16D0291887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4338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72F5-26EB-4FF8-B6F9-16D0291887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752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72F5-26EB-4FF8-B6F9-16D0291887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019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72F5-26EB-4FF8-B6F9-16D0291887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20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72F5-26EB-4FF8-B6F9-16D0291887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7719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72F5-26EB-4FF8-B6F9-16D0291887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149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Ortopedická klinika LF MU a FNB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F72F5-26EB-4FF8-B6F9-16D0291887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41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700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390636D-1FAE-4F23-B26F-A539440DF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6A9E24-B775-401B-B3C7-7D5924193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62B0BF-7423-40C6-8BAB-49516A1C9D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7E8398-2036-42C9-8967-2D1C619DB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Ortopedická klinika LF MU a FNB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588FA5-E53A-4B3E-AC0A-7F4ED77E4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4E922-691B-49D4-9C22-5EDDDF44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0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1.jpeg"/><Relationship Id="rId5" Type="http://schemas.openxmlformats.org/officeDocument/2006/relationships/image" Target="../media/image170.png"/><Relationship Id="rId4" Type="http://schemas.openxmlformats.org/officeDocument/2006/relationships/image" Target="../media/image16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4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5.jpeg"/><Relationship Id="rId5" Type="http://schemas.openxmlformats.org/officeDocument/2006/relationships/image" Target="../media/image194.png"/><Relationship Id="rId4" Type="http://schemas.openxmlformats.org/officeDocument/2006/relationships/image" Target="../media/image193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5" Type="http://schemas.openxmlformats.org/officeDocument/2006/relationships/comments" Target="../comments/comment3.xml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5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comments" Target="../comments/comment6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1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6757" y="275782"/>
            <a:ext cx="9352547" cy="2282690"/>
          </a:xfrm>
        </p:spPr>
        <p:txBody>
          <a:bodyPr>
            <a:normAutofit/>
          </a:bodyPr>
          <a:lstStyle/>
          <a:p>
            <a:r>
              <a:rPr lang="sk-SK" dirty="0" err="1">
                <a:solidFill>
                  <a:srgbClr val="1E23EA"/>
                </a:solidFill>
                <a:latin typeface="+mn-lt"/>
              </a:rPr>
              <a:t>Traumatologie</a:t>
            </a:r>
            <a:r>
              <a:rPr lang="sk-SK" dirty="0">
                <a:solidFill>
                  <a:srgbClr val="1E23EA"/>
                </a:solidFill>
                <a:latin typeface="+mn-lt"/>
              </a:rPr>
              <a:t> </a:t>
            </a:r>
            <a:r>
              <a:rPr lang="sk-SK" dirty="0" err="1">
                <a:solidFill>
                  <a:srgbClr val="1E23EA"/>
                </a:solidFill>
                <a:latin typeface="+mn-lt"/>
              </a:rPr>
              <a:t>axiálního</a:t>
            </a:r>
            <a:r>
              <a:rPr lang="sk-SK" dirty="0">
                <a:solidFill>
                  <a:srgbClr val="1E23EA"/>
                </a:solidFill>
                <a:latin typeface="+mn-lt"/>
              </a:rPr>
              <a:t> skeletu</a:t>
            </a:r>
            <a:endParaRPr lang="cs-CZ" dirty="0">
              <a:solidFill>
                <a:srgbClr val="1E23EA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0169" y="3507168"/>
            <a:ext cx="3962398" cy="1179263"/>
          </a:xfrm>
        </p:spPr>
        <p:txBody>
          <a:bodyPr/>
          <a:lstStyle/>
          <a:p>
            <a:pPr algn="l"/>
            <a:r>
              <a:rPr lang="cs-CZ" dirty="0"/>
              <a:t>MUDr. Dušan </a:t>
            </a:r>
            <a:r>
              <a:rPr lang="cs-CZ" dirty="0" err="1"/>
              <a:t>Matejička</a:t>
            </a:r>
            <a:endParaRPr lang="cs-CZ" dirty="0"/>
          </a:p>
          <a:p>
            <a:pPr algn="l"/>
            <a:r>
              <a:rPr lang="cs-CZ" dirty="0"/>
              <a:t>MUDr. Martin Prýmek</a:t>
            </a:r>
          </a:p>
          <a:p>
            <a:pPr algn="l"/>
            <a:endParaRPr lang="cs-CZ" dirty="0"/>
          </a:p>
        </p:txBody>
      </p:sp>
      <p:sp>
        <p:nvSpPr>
          <p:cNvPr id="4" name="TextBox 3"/>
          <p:cNvSpPr txBox="1"/>
          <p:nvPr/>
        </p:nvSpPr>
        <p:spPr>
          <a:xfrm>
            <a:off x="513347" y="6150114"/>
            <a:ext cx="827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1E23EA"/>
                </a:solidFill>
              </a:rPr>
              <a:t>Ortopedická klinika LF MU a FN Brno</a:t>
            </a:r>
          </a:p>
          <a:p>
            <a:endParaRPr lang="cs-CZ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66" y="5783185"/>
            <a:ext cx="2078618" cy="738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8" y="5613955"/>
            <a:ext cx="2110783" cy="1151336"/>
          </a:xfrm>
          <a:prstGeom prst="rect">
            <a:avLst/>
          </a:prstGeom>
        </p:spPr>
      </p:pic>
      <p:pic>
        <p:nvPicPr>
          <p:cNvPr id="8" name="Picture 2" descr="P1100477 1 zm ">
            <a:extLst>
              <a:ext uri="{FF2B5EF4-FFF2-40B4-BE49-F238E27FC236}">
                <a16:creationId xmlns:a16="http://schemas.microsoft.com/office/drawing/2014/main" id="{841F7695-C172-4BC0-901B-FD344F35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10" y="2112498"/>
            <a:ext cx="4103427" cy="307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737CEC-2629-48F8-8C89-82EFA1D33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  <p:extLst>
      <p:ext uri="{BB962C8B-B14F-4D97-AF65-F5344CB8AC3E}">
        <p14:creationId xmlns:p14="http://schemas.microsoft.com/office/powerpoint/2010/main" val="2321720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73FDCBAC-33CA-4482-B6D2-2AA3107867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cs-CZ" sz="4800" dirty="0">
                <a:solidFill>
                  <a:srgbClr val="1E23EA"/>
                </a:solidFill>
              </a:rPr>
              <a:t>Stavba obratle</a:t>
            </a: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95E074CE-70D0-4612-B4D0-B56EB64D61F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Obratlové tělo</a:t>
            </a:r>
          </a:p>
          <a:p>
            <a:pPr eaLnBrk="1" hangingPunct="1"/>
            <a:r>
              <a:rPr lang="cs-CZ" altLang="en-US" dirty="0" err="1"/>
              <a:t>Pedikly</a:t>
            </a:r>
            <a:endParaRPr lang="cs-CZ" altLang="en-US" dirty="0"/>
          </a:p>
          <a:p>
            <a:pPr eaLnBrk="1" hangingPunct="1"/>
            <a:r>
              <a:rPr lang="cs-CZ" altLang="en-US" dirty="0"/>
              <a:t>Oblouk</a:t>
            </a:r>
          </a:p>
          <a:p>
            <a:pPr eaLnBrk="1" hangingPunct="1"/>
            <a:r>
              <a:rPr lang="cs-CZ" altLang="en-US" dirty="0"/>
              <a:t>Kloubní výběžky </a:t>
            </a:r>
          </a:p>
          <a:p>
            <a:pPr eaLnBrk="1" hangingPunct="1">
              <a:buFontTx/>
              <a:buNone/>
            </a:pPr>
            <a:r>
              <a:rPr lang="cs-CZ" altLang="en-US" sz="2000" dirty="0"/>
              <a:t>	- horní</a:t>
            </a:r>
          </a:p>
          <a:p>
            <a:pPr eaLnBrk="1" hangingPunct="1">
              <a:buFontTx/>
              <a:buNone/>
            </a:pPr>
            <a:r>
              <a:rPr lang="cs-CZ" altLang="en-US" sz="2000" dirty="0"/>
              <a:t>	- dolní</a:t>
            </a:r>
          </a:p>
          <a:p>
            <a:pPr eaLnBrk="1" hangingPunct="1"/>
            <a:r>
              <a:rPr lang="cs-CZ" altLang="en-US" dirty="0"/>
              <a:t>Postranní výběžky</a:t>
            </a:r>
          </a:p>
          <a:p>
            <a:pPr eaLnBrk="1" hangingPunct="1"/>
            <a:r>
              <a:rPr lang="cs-CZ" altLang="en-US" dirty="0"/>
              <a:t>Trnový výběžek</a:t>
            </a:r>
          </a:p>
          <a:p>
            <a:pPr eaLnBrk="1" hangingPunct="1"/>
            <a:endParaRPr lang="cs-CZ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220" name="Picture 4" descr="10023">
            <a:extLst>
              <a:ext uri="{FF2B5EF4-FFF2-40B4-BE49-F238E27FC236}">
                <a16:creationId xmlns:a16="http://schemas.microsoft.com/office/drawing/2014/main" id="{4937F6F3-8A1E-4F4D-9822-C1831DE2A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752601"/>
            <a:ext cx="37338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10025">
            <a:extLst>
              <a:ext uri="{FF2B5EF4-FFF2-40B4-BE49-F238E27FC236}">
                <a16:creationId xmlns:a16="http://schemas.microsoft.com/office/drawing/2014/main" id="{D428D0AD-F425-4548-9C28-87DEA53B6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76600"/>
            <a:ext cx="37338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E461D6AA-585A-472E-A29D-D361C29F2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6" y="0"/>
            <a:ext cx="2347913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10024">
            <a:extLst>
              <a:ext uri="{FF2B5EF4-FFF2-40B4-BE49-F238E27FC236}">
                <a16:creationId xmlns:a16="http://schemas.microsoft.com/office/drawing/2014/main" id="{BC6B3801-A5A8-4EAE-96B8-D5B8C4B4F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9" y="4756150"/>
            <a:ext cx="3170237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79B6B55-B6BA-438F-ABF3-5DE4730F7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9FAEE3C4-645A-4FF8-AA3F-6B91F9D6B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ZLOMENINA DENTU</a:t>
            </a:r>
          </a:p>
        </p:txBody>
      </p:sp>
      <p:pic>
        <p:nvPicPr>
          <p:cNvPr id="94211" name="Picture 9">
            <a:extLst>
              <a:ext uri="{FF2B5EF4-FFF2-40B4-BE49-F238E27FC236}">
                <a16:creationId xmlns:a16="http://schemas.microsoft.com/office/drawing/2014/main" id="{079E2752-BCE7-403C-968F-F5627EDF6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1" y="1133476"/>
            <a:ext cx="3832225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30A766-6235-4D45-8972-0D563DEBB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>
            <a:extLst>
              <a:ext uri="{FF2B5EF4-FFF2-40B4-BE49-F238E27FC236}">
                <a16:creationId xmlns:a16="http://schemas.microsoft.com/office/drawing/2014/main" id="{B699A3AA-D639-4DC3-BE06-FF9CA8C7B1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ZLOMENINA DENTU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E652FCF2-19B9-4C25-BEC9-D7CC5397A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09625"/>
            <a:ext cx="46482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>
            <a:extLst>
              <a:ext uri="{FF2B5EF4-FFF2-40B4-BE49-F238E27FC236}">
                <a16:creationId xmlns:a16="http://schemas.microsoft.com/office/drawing/2014/main" id="{2B09D85E-A181-4356-99EB-22A2036F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3541714"/>
            <a:ext cx="4209871" cy="285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5" descr="10001a">
            <a:extLst>
              <a:ext uri="{FF2B5EF4-FFF2-40B4-BE49-F238E27FC236}">
                <a16:creationId xmlns:a16="http://schemas.microsoft.com/office/drawing/2014/main" id="{3BC9948A-792B-45CA-900F-817A348CA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127" y="3867189"/>
            <a:ext cx="3265488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6" descr="10016">
            <a:extLst>
              <a:ext uri="{FF2B5EF4-FFF2-40B4-BE49-F238E27FC236}">
                <a16:creationId xmlns:a16="http://schemas.microsoft.com/office/drawing/2014/main" id="{61922A2E-D554-4EA5-AE17-0BEC75978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019" y="877183"/>
            <a:ext cx="20875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4A8D4BE-8DA8-4396-88AA-61538323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179D1F9E-8732-4D82-816A-8DD65C61F5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/>
              <a:t>KATOVSKÁ ZLOMENINA</a:t>
            </a:r>
            <a:br>
              <a:rPr lang="cs-CZ" sz="4000" dirty="0"/>
            </a:br>
            <a:r>
              <a:rPr lang="cs-CZ" sz="2400" dirty="0"/>
              <a:t>traumatická </a:t>
            </a:r>
            <a:r>
              <a:rPr lang="cs-CZ" sz="2400" dirty="0" err="1"/>
              <a:t>olisthesa</a:t>
            </a:r>
            <a:r>
              <a:rPr lang="cs-CZ" sz="2400" dirty="0"/>
              <a:t> C2</a:t>
            </a:r>
            <a:endParaRPr lang="cs-CZ" sz="4000" dirty="0"/>
          </a:p>
        </p:txBody>
      </p:sp>
      <p:pic>
        <p:nvPicPr>
          <p:cNvPr id="96259" name="Picture 7">
            <a:extLst>
              <a:ext uri="{FF2B5EF4-FFF2-40B4-BE49-F238E27FC236}">
                <a16:creationId xmlns:a16="http://schemas.microsoft.com/office/drawing/2014/main" id="{D1197CEC-20C2-4A91-9FFE-C85E9A02F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628775"/>
            <a:ext cx="38481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9">
            <a:extLst>
              <a:ext uri="{FF2B5EF4-FFF2-40B4-BE49-F238E27FC236}">
                <a16:creationId xmlns:a16="http://schemas.microsoft.com/office/drawing/2014/main" id="{622AB5BD-68B6-4B69-B55D-8ED71781B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1052514"/>
            <a:ext cx="2219325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11">
            <a:extLst>
              <a:ext uri="{FF2B5EF4-FFF2-40B4-BE49-F238E27FC236}">
                <a16:creationId xmlns:a16="http://schemas.microsoft.com/office/drawing/2014/main" id="{643225C8-005D-4EE1-96C2-A38880B56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3860800"/>
            <a:ext cx="2252662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FB4BDCB-AF12-4E40-A8BC-713FFD2A8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>
            <a:extLst>
              <a:ext uri="{FF2B5EF4-FFF2-40B4-BE49-F238E27FC236}">
                <a16:creationId xmlns:a16="http://schemas.microsoft.com/office/drawing/2014/main" id="{0ED2F81B-F5B9-42D1-9339-A265159B8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1"/>
          <a:stretch>
            <a:fillRect/>
          </a:stretch>
        </p:blipFill>
        <p:spPr bwMode="auto">
          <a:xfrm>
            <a:off x="1524000" y="1065213"/>
            <a:ext cx="914400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96544D4-6B57-4AE8-832B-805670D0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>
            <a:extLst>
              <a:ext uri="{FF2B5EF4-FFF2-40B4-BE49-F238E27FC236}">
                <a16:creationId xmlns:a16="http://schemas.microsoft.com/office/drawing/2014/main" id="{4BE812BE-4843-4889-92C4-ACF00EE24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1"/>
          <a:stretch>
            <a:fillRect/>
          </a:stretch>
        </p:blipFill>
        <p:spPr bwMode="auto">
          <a:xfrm>
            <a:off x="1343026" y="692150"/>
            <a:ext cx="9324975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B366A3A-0F12-4499-A3A6-B9E1530BD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01D638BF-9537-48D0-82F2-6BFAB14CC8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dirty="0"/>
              <a:t>PORANĚNÍ C PÁTEŘE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144EDCAB-1E68-4141-AF48-A8E9B5CDE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700213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Tříštivé zlomeniny těl</a:t>
            </a:r>
          </a:p>
          <a:p>
            <a:pPr eaLnBrk="1" hangingPunct="1">
              <a:buFontTx/>
              <a:buNone/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Poranění disků a </a:t>
            </a:r>
            <a:r>
              <a:rPr lang="cs-CZ" dirty="0" err="1"/>
              <a:t>ligament</a:t>
            </a:r>
            <a:endParaRPr lang="cs-CZ" dirty="0"/>
          </a:p>
          <a:p>
            <a:pPr lvl="1" eaLnBrk="1" hangingPunct="1">
              <a:defRPr/>
            </a:pPr>
            <a:r>
              <a:rPr lang="cs-CZ" dirty="0" err="1"/>
              <a:t>diskoligamentózní</a:t>
            </a:r>
            <a:r>
              <a:rPr lang="cs-CZ" dirty="0"/>
              <a:t> léze</a:t>
            </a:r>
          </a:p>
          <a:p>
            <a:pPr lvl="1" eaLnBrk="1" hangingPunct="1">
              <a:buFontTx/>
              <a:buNone/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Kombinované</a:t>
            </a:r>
          </a:p>
          <a:p>
            <a:pPr lvl="1" eaLnBrk="1" hangingPunct="1">
              <a:defRPr/>
            </a:pPr>
            <a:r>
              <a:rPr lang="cs-CZ" dirty="0" err="1"/>
              <a:t>tear</a:t>
            </a:r>
            <a:r>
              <a:rPr lang="cs-CZ" dirty="0"/>
              <a:t> drop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88ECA0-194C-4592-AEA8-9FCBC9010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71C99C43-0D15-4B52-82E8-E41C203A53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8812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1E23EA"/>
                </a:solidFill>
              </a:rPr>
              <a:t>C páteř</a:t>
            </a:r>
          </a:p>
        </p:txBody>
      </p:sp>
      <p:pic>
        <p:nvPicPr>
          <p:cNvPr id="100355" name="Picture 4" descr="3037">
            <a:extLst>
              <a:ext uri="{FF2B5EF4-FFF2-40B4-BE49-F238E27FC236}">
                <a16:creationId xmlns:a16="http://schemas.microsoft.com/office/drawing/2014/main" id="{E7C397E8-38C1-4C5E-8EF5-14414B481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3789363"/>
            <a:ext cx="28956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5" descr="3036">
            <a:extLst>
              <a:ext uri="{FF2B5EF4-FFF2-40B4-BE49-F238E27FC236}">
                <a16:creationId xmlns:a16="http://schemas.microsoft.com/office/drawing/2014/main" id="{A17094A7-BFBC-4C0C-B4DB-26057BC3F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836613"/>
            <a:ext cx="26590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6" descr="3038">
            <a:extLst>
              <a:ext uri="{FF2B5EF4-FFF2-40B4-BE49-F238E27FC236}">
                <a16:creationId xmlns:a16="http://schemas.microsoft.com/office/drawing/2014/main" id="{FB73E649-F638-4C34-B99B-3133DA5F9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57600"/>
            <a:ext cx="3352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Rectangle 8">
            <a:extLst>
              <a:ext uri="{FF2B5EF4-FFF2-40B4-BE49-F238E27FC236}">
                <a16:creationId xmlns:a16="http://schemas.microsoft.com/office/drawing/2014/main" id="{69D6ED61-D587-4679-ABE5-A0835FE2409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052514"/>
            <a:ext cx="3924300" cy="4681537"/>
          </a:xfrm>
        </p:spPr>
        <p:txBody>
          <a:bodyPr/>
          <a:lstStyle/>
          <a:p>
            <a:pPr eaLnBrk="1" hangingPunct="1"/>
            <a:r>
              <a:rPr lang="cs-CZ" altLang="cs-CZ" dirty="0"/>
              <a:t>přední výkony</a:t>
            </a:r>
          </a:p>
          <a:p>
            <a:pPr lvl="1" eaLnBrk="1" hangingPunct="1"/>
            <a:r>
              <a:rPr lang="cs-CZ" altLang="cs-CZ" dirty="0"/>
              <a:t>náhrada těl</a:t>
            </a:r>
          </a:p>
          <a:p>
            <a:pPr lvl="1" eaLnBrk="1" hangingPunct="1"/>
            <a:r>
              <a:rPr lang="cs-CZ" altLang="cs-CZ" dirty="0"/>
              <a:t>náhrada disků</a:t>
            </a:r>
          </a:p>
          <a:p>
            <a:pPr lvl="1" eaLnBrk="1" hangingPunct="1"/>
            <a:endParaRPr lang="cs-CZ" altLang="cs-CZ" dirty="0"/>
          </a:p>
          <a:p>
            <a:pPr lvl="1" eaLnBrk="1" hangingPunct="1"/>
            <a:r>
              <a:rPr lang="cs-CZ" altLang="cs-CZ" dirty="0" err="1"/>
              <a:t>stabilzace</a:t>
            </a: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74A0DC7-EDCE-4D3F-981A-B677E9B38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FF7AA7A1-B237-4BFB-9372-43F13DF9D2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>
                <a:solidFill>
                  <a:srgbClr val="1E23EA"/>
                </a:solidFill>
              </a:rPr>
              <a:t>KRČNÍ DLAHY- STABILIZACE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2437EA48-1873-45AF-9F9D-ADA16D24A26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1219201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1E23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CASPAR</a:t>
            </a:r>
          </a:p>
        </p:txBody>
      </p:sp>
      <p:sp>
        <p:nvSpPr>
          <p:cNvPr id="105476" name="Rectangle 4">
            <a:extLst>
              <a:ext uri="{FF2B5EF4-FFF2-40B4-BE49-F238E27FC236}">
                <a16:creationId xmlns:a16="http://schemas.microsoft.com/office/drawing/2014/main" id="{480A5E1B-0206-493B-ABCA-21AC7A5BFEF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248400" y="1143000"/>
            <a:ext cx="4038600" cy="5334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1E23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SYNTHES</a:t>
            </a:r>
          </a:p>
        </p:txBody>
      </p:sp>
      <p:pic>
        <p:nvPicPr>
          <p:cNvPr id="101381" name="Picture 5">
            <a:extLst>
              <a:ext uri="{FF2B5EF4-FFF2-40B4-BE49-F238E27FC236}">
                <a16:creationId xmlns:a16="http://schemas.microsoft.com/office/drawing/2014/main" id="{BEAE0A3B-2A14-4894-9F43-ACED0E479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2209800"/>
            <a:ext cx="2957513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6" descr="10033">
            <a:extLst>
              <a:ext uri="{FF2B5EF4-FFF2-40B4-BE49-F238E27FC236}">
                <a16:creationId xmlns:a16="http://schemas.microsoft.com/office/drawing/2014/main" id="{EBED5D7A-A1C7-4F68-9D42-066741571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1868488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7">
            <a:extLst>
              <a:ext uri="{FF2B5EF4-FFF2-40B4-BE49-F238E27FC236}">
                <a16:creationId xmlns:a16="http://schemas.microsoft.com/office/drawing/2014/main" id="{11111AB7-F973-4B30-BD52-458C1A4F8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2362200"/>
            <a:ext cx="285432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8" descr="10029">
            <a:extLst>
              <a:ext uri="{FF2B5EF4-FFF2-40B4-BE49-F238E27FC236}">
                <a16:creationId xmlns:a16="http://schemas.microsoft.com/office/drawing/2014/main" id="{DBBBB8D0-4848-4FA5-A3F6-9000E2E71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752600"/>
            <a:ext cx="16811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0EF13B-769C-458C-B55C-0D45BF2D8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41821545-AE96-4ACE-88C9-588BE2CBD1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1E23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INTERSOMATICKÁ FÚZE</a:t>
            </a:r>
          </a:p>
        </p:txBody>
      </p:sp>
      <p:pic>
        <p:nvPicPr>
          <p:cNvPr id="102403" name="Picture 9">
            <a:extLst>
              <a:ext uri="{FF2B5EF4-FFF2-40B4-BE49-F238E27FC236}">
                <a16:creationId xmlns:a16="http://schemas.microsoft.com/office/drawing/2014/main" id="{95E4BD52-D10D-425F-8ED3-CCB8DFE14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t="14844" r="977" b="11604"/>
          <a:stretch>
            <a:fillRect/>
          </a:stretch>
        </p:blipFill>
        <p:spPr bwMode="auto">
          <a:xfrm>
            <a:off x="3432176" y="1493839"/>
            <a:ext cx="7559675" cy="482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4" name="Picture 10">
            <a:extLst>
              <a:ext uri="{FF2B5EF4-FFF2-40B4-BE49-F238E27FC236}">
                <a16:creationId xmlns:a16="http://schemas.microsoft.com/office/drawing/2014/main" id="{D1F97875-E377-4F80-A2C2-01B8AFCA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14844" r="30508" b="16780"/>
          <a:stretch>
            <a:fillRect/>
          </a:stretch>
        </p:blipFill>
        <p:spPr bwMode="auto">
          <a:xfrm>
            <a:off x="1524001" y="2349500"/>
            <a:ext cx="2589213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5" name="Line 11">
            <a:extLst>
              <a:ext uri="{FF2B5EF4-FFF2-40B4-BE49-F238E27FC236}">
                <a16:creationId xmlns:a16="http://schemas.microsoft.com/office/drawing/2014/main" id="{A0558E62-6E97-4A86-93CB-7332C9C07E4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726" y="4076700"/>
            <a:ext cx="2087563" cy="93503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6" name="Line 12">
            <a:extLst>
              <a:ext uri="{FF2B5EF4-FFF2-40B4-BE49-F238E27FC236}">
                <a16:creationId xmlns:a16="http://schemas.microsoft.com/office/drawing/2014/main" id="{48CE9E14-0386-4035-934A-0A146FDEA9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32401" y="4652964"/>
            <a:ext cx="1800225" cy="57467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3BCF08-C39B-4450-98C6-C510D4102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F6CDE440-126D-4404-816F-DBCFA5202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18452" r="3125" b="9921"/>
          <a:stretch>
            <a:fillRect/>
          </a:stretch>
        </p:blipFill>
        <p:spPr bwMode="auto">
          <a:xfrm>
            <a:off x="6115050" y="4076700"/>
            <a:ext cx="45529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7" name="Picture 3">
            <a:extLst>
              <a:ext uri="{FF2B5EF4-FFF2-40B4-BE49-F238E27FC236}">
                <a16:creationId xmlns:a16="http://schemas.microsoft.com/office/drawing/2014/main" id="{48EA5A68-E291-4FDF-9752-468102AE8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8800" r="2084" b="9177"/>
          <a:stretch>
            <a:fillRect/>
          </a:stretch>
        </p:blipFill>
        <p:spPr bwMode="auto">
          <a:xfrm>
            <a:off x="5232400" y="692150"/>
            <a:ext cx="5435600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8" name="Picture 4">
            <a:extLst>
              <a:ext uri="{FF2B5EF4-FFF2-40B4-BE49-F238E27FC236}">
                <a16:creationId xmlns:a16="http://schemas.microsoft.com/office/drawing/2014/main" id="{18E4D2AC-1D16-4C7E-AA08-75FF7D7C8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t="18600" r="6697" b="11359"/>
          <a:stretch>
            <a:fillRect/>
          </a:stretch>
        </p:blipFill>
        <p:spPr bwMode="auto">
          <a:xfrm>
            <a:off x="1544639" y="3933826"/>
            <a:ext cx="44291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9" name="Picture 5">
            <a:extLst>
              <a:ext uri="{FF2B5EF4-FFF2-40B4-BE49-F238E27FC236}">
                <a16:creationId xmlns:a16="http://schemas.microsoft.com/office/drawing/2014/main" id="{AC78E25E-6CA6-4051-8DCD-E1B538E6E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6" t="18800" r="26463" b="9177"/>
          <a:stretch>
            <a:fillRect/>
          </a:stretch>
        </p:blipFill>
        <p:spPr bwMode="auto">
          <a:xfrm>
            <a:off x="2417764" y="127000"/>
            <a:ext cx="2681287" cy="379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0" name="TextovéPole 1">
            <a:extLst>
              <a:ext uri="{FF2B5EF4-FFF2-40B4-BE49-F238E27FC236}">
                <a16:creationId xmlns:a16="http://schemas.microsoft.com/office/drawing/2014/main" id="{DAA97B3F-44B1-421D-B7A8-C7E054CF5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1"/>
            <a:ext cx="3581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1E23EA"/>
                </a:solidFill>
                <a:latin typeface="+mn-lt"/>
              </a:rPr>
              <a:t>Náhrada disku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1E23EA"/>
                </a:solidFill>
                <a:latin typeface="+mn-lt"/>
              </a:rPr>
              <a:t> </a:t>
            </a:r>
            <a:r>
              <a:rPr lang="cs-CZ" altLang="cs-CZ" sz="1800" dirty="0" err="1">
                <a:solidFill>
                  <a:srgbClr val="1E23EA"/>
                </a:solidFill>
                <a:latin typeface="+mn-lt"/>
              </a:rPr>
              <a:t>trabecular</a:t>
            </a:r>
            <a:r>
              <a:rPr lang="cs-CZ" altLang="cs-CZ" sz="1800" dirty="0">
                <a:solidFill>
                  <a:srgbClr val="1E23EA"/>
                </a:solidFill>
                <a:latin typeface="+mn-lt"/>
              </a:rPr>
              <a:t> metal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92AEB7A-4F63-455D-91A5-7BDC345E4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10023">
            <a:extLst>
              <a:ext uri="{FF2B5EF4-FFF2-40B4-BE49-F238E27FC236}">
                <a16:creationId xmlns:a16="http://schemas.microsoft.com/office/drawing/2014/main" id="{45E75ADD-4A18-4870-8BDF-22E402CCB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260350"/>
            <a:ext cx="74517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10025">
            <a:extLst>
              <a:ext uri="{FF2B5EF4-FFF2-40B4-BE49-F238E27FC236}">
                <a16:creationId xmlns:a16="http://schemas.microsoft.com/office/drawing/2014/main" id="{5B910CA2-9464-47F6-BA6F-62D5F7F6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3500439"/>
            <a:ext cx="7451725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F2C85C-44E0-4B87-BFD5-B1F405C5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BB183863-932E-483F-A2E3-825B2F337A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0"/>
            <a:ext cx="7772400" cy="1143000"/>
          </a:xfrm>
        </p:spPr>
        <p:txBody>
          <a:bodyPr/>
          <a:lstStyle/>
          <a:p>
            <a:pPr eaLnBrk="1" hangingPunct="1"/>
            <a:r>
              <a:rPr lang="sk-SK" altLang="cs-CZ" sz="2800" dirty="0">
                <a:solidFill>
                  <a:srgbClr val="1E23EA"/>
                </a:solidFill>
              </a:rPr>
              <a:t>Zlomenina </a:t>
            </a:r>
            <a:r>
              <a:rPr lang="sk-SK" altLang="cs-CZ" sz="2800" dirty="0" err="1">
                <a:solidFill>
                  <a:srgbClr val="1E23EA"/>
                </a:solidFill>
              </a:rPr>
              <a:t>těla</a:t>
            </a:r>
            <a:r>
              <a:rPr lang="sk-SK" altLang="cs-CZ" sz="2800" dirty="0">
                <a:solidFill>
                  <a:srgbClr val="1E23EA"/>
                </a:solidFill>
              </a:rPr>
              <a:t> a </a:t>
            </a:r>
            <a:r>
              <a:rPr lang="sk-SK" altLang="cs-CZ" sz="2800" dirty="0" err="1">
                <a:solidFill>
                  <a:srgbClr val="1E23EA"/>
                </a:solidFill>
              </a:rPr>
              <a:t>prevenrtebrální</a:t>
            </a:r>
            <a:r>
              <a:rPr lang="sk-SK" altLang="cs-CZ" sz="2800" dirty="0">
                <a:solidFill>
                  <a:srgbClr val="1E23EA"/>
                </a:solidFill>
              </a:rPr>
              <a:t> </a:t>
            </a:r>
            <a:r>
              <a:rPr lang="sk-SK" altLang="cs-CZ" sz="2800" dirty="0" err="1">
                <a:solidFill>
                  <a:srgbClr val="1E23EA"/>
                </a:solidFill>
              </a:rPr>
              <a:t>hematom</a:t>
            </a:r>
            <a:endParaRPr lang="sk-SK" altLang="cs-CZ" sz="2800" dirty="0">
              <a:solidFill>
                <a:srgbClr val="1E23EA"/>
              </a:solidFill>
            </a:endParaRPr>
          </a:p>
        </p:txBody>
      </p:sp>
      <p:pic>
        <p:nvPicPr>
          <p:cNvPr id="104451" name="Picture 3" descr="c spine fx + prevert">
            <a:extLst>
              <a:ext uri="{FF2B5EF4-FFF2-40B4-BE49-F238E27FC236}">
                <a16:creationId xmlns:a16="http://schemas.microsoft.com/office/drawing/2014/main" id="{7A7F89D3-8C02-4AB5-9CF5-EB1C642734B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125539"/>
            <a:ext cx="4232275" cy="5424487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452" name="Picture 4" descr="prevertebral haematoma">
            <a:extLst>
              <a:ext uri="{FF2B5EF4-FFF2-40B4-BE49-F238E27FC236}">
                <a16:creationId xmlns:a16="http://schemas.microsoft.com/office/drawing/2014/main" id="{22CC11C4-9427-4ECA-83C2-B66497546E8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9051" y="1125539"/>
            <a:ext cx="4022725" cy="544512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4453" name="Line 5">
            <a:extLst>
              <a:ext uri="{FF2B5EF4-FFF2-40B4-BE49-F238E27FC236}">
                <a16:creationId xmlns:a16="http://schemas.microsoft.com/office/drawing/2014/main" id="{7321AE53-E9F0-47DA-9A2F-A68E14934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63751" y="3429000"/>
            <a:ext cx="360363" cy="8636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4" name="Text Box 6">
            <a:extLst>
              <a:ext uri="{FF2B5EF4-FFF2-40B4-BE49-F238E27FC236}">
                <a16:creationId xmlns:a16="http://schemas.microsoft.com/office/drawing/2014/main" id="{131DDDD8-340A-4CAA-AD01-328C7AB06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32131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cs-CZ" sz="24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!!!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48ABA3-88F7-4457-9495-424F1883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 spd="med">
    <p:cover dir="r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spine-unifacet">
            <a:extLst>
              <a:ext uri="{FF2B5EF4-FFF2-40B4-BE49-F238E27FC236}">
                <a16:creationId xmlns:a16="http://schemas.microsoft.com/office/drawing/2014/main" id="{716244D4-3EC8-4EFD-AABA-3F80FECA5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052514"/>
            <a:ext cx="3316288" cy="540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5" name="Picture 3" descr="cspine-bifacet">
            <a:extLst>
              <a:ext uri="{FF2B5EF4-FFF2-40B4-BE49-F238E27FC236}">
                <a16:creationId xmlns:a16="http://schemas.microsoft.com/office/drawing/2014/main" id="{DB014515-29C2-4023-8567-9E0C5BCD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052514"/>
            <a:ext cx="3402012" cy="540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C33D188F-7C01-4488-A5CB-B4ABD36FC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476251"/>
            <a:ext cx="3033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cs-CZ" sz="2400" dirty="0" err="1">
                <a:solidFill>
                  <a:srgbClr val="1E23EA"/>
                </a:solidFill>
                <a:latin typeface="+mj-lt"/>
                <a:cs typeface="Arial" panose="020B0604020202020204" pitchFamily="34" charset="0"/>
              </a:rPr>
              <a:t>Bilaterální</a:t>
            </a:r>
            <a:r>
              <a:rPr lang="sk-SK" altLang="cs-CZ" sz="2400" dirty="0">
                <a:solidFill>
                  <a:srgbClr val="1E23EA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1E23EA"/>
                </a:solidFill>
                <a:latin typeface="+mj-lt"/>
                <a:cs typeface="Arial" panose="020B0604020202020204" pitchFamily="34" charset="0"/>
              </a:rPr>
              <a:t>luxace</a:t>
            </a:r>
            <a:r>
              <a:rPr lang="sk-SK" altLang="cs-CZ" sz="2400" dirty="0">
                <a:solidFill>
                  <a:srgbClr val="1E23EA"/>
                </a:solidFill>
                <a:latin typeface="+mj-lt"/>
                <a:cs typeface="Arial" panose="020B0604020202020204" pitchFamily="34" charset="0"/>
              </a:rPr>
              <a:t> C5/6</a:t>
            </a: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D1648ADB-5B6D-42D8-81ED-4600B1616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476251"/>
            <a:ext cx="3205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cs-CZ" sz="2400">
                <a:solidFill>
                  <a:srgbClr val="1E23EA"/>
                </a:solidFill>
                <a:latin typeface="+mj-lt"/>
                <a:cs typeface="Arial" panose="020B0604020202020204" pitchFamily="34" charset="0"/>
              </a:rPr>
              <a:t>Unilaterální luxace C5/6</a:t>
            </a:r>
          </a:p>
        </p:txBody>
      </p:sp>
      <p:sp>
        <p:nvSpPr>
          <p:cNvPr id="105478" name="Line 6">
            <a:extLst>
              <a:ext uri="{FF2B5EF4-FFF2-40B4-BE49-F238E27FC236}">
                <a16:creationId xmlns:a16="http://schemas.microsoft.com/office/drawing/2014/main" id="{0D13741F-09E8-4B1C-8DFE-0616E91800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24114" y="5011738"/>
            <a:ext cx="71437" cy="722312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1E23EA"/>
              </a:solidFill>
              <a:latin typeface="+mj-lt"/>
            </a:endParaRPr>
          </a:p>
        </p:txBody>
      </p:sp>
      <p:sp>
        <p:nvSpPr>
          <p:cNvPr id="105479" name="Line 7">
            <a:extLst>
              <a:ext uri="{FF2B5EF4-FFF2-40B4-BE49-F238E27FC236}">
                <a16:creationId xmlns:a16="http://schemas.microsoft.com/office/drawing/2014/main" id="{215C4354-77BC-4E28-9D9E-0505C6B254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72488" y="4005263"/>
            <a:ext cx="647700" cy="360362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1E23EA"/>
              </a:solidFill>
              <a:latin typeface="+mj-lt"/>
            </a:endParaRPr>
          </a:p>
        </p:txBody>
      </p:sp>
      <p:sp>
        <p:nvSpPr>
          <p:cNvPr id="105480" name="Line 8">
            <a:extLst>
              <a:ext uri="{FF2B5EF4-FFF2-40B4-BE49-F238E27FC236}">
                <a16:creationId xmlns:a16="http://schemas.microsoft.com/office/drawing/2014/main" id="{83F04E25-1AEE-4EA8-8245-7CE5906677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3614" y="3573464"/>
            <a:ext cx="71437" cy="719137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1E23EA"/>
              </a:solidFill>
              <a:latin typeface="+mj-lt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9E5F17-FA07-46F6-929D-5ABE8145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 spd="med">
    <p:cover dir="r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3" descr="OMV baby">
            <a:extLst>
              <a:ext uri="{FF2B5EF4-FFF2-40B4-BE49-F238E27FC236}">
                <a16:creationId xmlns:a16="http://schemas.microsoft.com/office/drawing/2014/main" id="{59742053-610B-443D-A7E9-E2285F9789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916113"/>
            <a:ext cx="3022600" cy="208756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6499" name="Picture 5" descr="CSpineOpenMouth">
            <a:extLst>
              <a:ext uri="{FF2B5EF4-FFF2-40B4-BE49-F238E27FC236}">
                <a16:creationId xmlns:a16="http://schemas.microsoft.com/office/drawing/2014/main" id="{7E9CA5CB-5080-46B4-87DE-4E24B6674A8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3539" y="1981200"/>
            <a:ext cx="2727325" cy="19812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6500" name="Picture 4" descr="spine-c_1_anatomy">
            <a:extLst>
              <a:ext uri="{FF2B5EF4-FFF2-40B4-BE49-F238E27FC236}">
                <a16:creationId xmlns:a16="http://schemas.microsoft.com/office/drawing/2014/main" id="{C187F9B7-75DC-45B3-A4F0-98276F1D9D6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4365626"/>
            <a:ext cx="4678363" cy="2339975"/>
          </a:xfrm>
          <a:noFill/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338C1A8-734A-4E16-A6AB-07BE2DE99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411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k-SK" altLang="cs-CZ" kern="0" dirty="0">
                <a:solidFill>
                  <a:srgbClr val="1E23EA"/>
                </a:solidFill>
              </a:rPr>
              <a:t>Transorální projekce </a:t>
            </a:r>
          </a:p>
          <a:p>
            <a:pPr eaLnBrk="1" hangingPunct="1">
              <a:defRPr/>
            </a:pPr>
            <a:r>
              <a:rPr lang="sk-SK" altLang="cs-CZ" sz="3200" b="1" kern="0" dirty="0">
                <a:solidFill>
                  <a:srgbClr val="1E23EA"/>
                </a:solidFill>
              </a:rPr>
              <a:t>C2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0F127E-6022-4755-99AA-7430AE0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 spd="slow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IMG_0009">
            <a:extLst>
              <a:ext uri="{FF2B5EF4-FFF2-40B4-BE49-F238E27FC236}">
                <a16:creationId xmlns:a16="http://schemas.microsoft.com/office/drawing/2014/main" id="{0C0A3C96-BFBA-4B3E-A1C8-3F65265E8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115889"/>
            <a:ext cx="4230688" cy="663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3" name="Picture 3" descr="IMG_0010">
            <a:extLst>
              <a:ext uri="{FF2B5EF4-FFF2-40B4-BE49-F238E27FC236}">
                <a16:creationId xmlns:a16="http://schemas.microsoft.com/office/drawing/2014/main" id="{31B0C6E6-F003-4779-BE14-47755544A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115889"/>
            <a:ext cx="3098800" cy="662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4" name="Line 4">
            <a:extLst>
              <a:ext uri="{FF2B5EF4-FFF2-40B4-BE49-F238E27FC236}">
                <a16:creationId xmlns:a16="http://schemas.microsoft.com/office/drawing/2014/main" id="{18683930-DFAC-4336-A208-9D9EA95876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83114" y="2349500"/>
            <a:ext cx="865187" cy="7143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5" name="Line 5">
            <a:extLst>
              <a:ext uri="{FF2B5EF4-FFF2-40B4-BE49-F238E27FC236}">
                <a16:creationId xmlns:a16="http://schemas.microsoft.com/office/drawing/2014/main" id="{48FFFAF9-D795-41A9-89A6-4D9C7850EF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56139" y="1196975"/>
            <a:ext cx="719137" cy="28733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6" name="Line 6">
            <a:extLst>
              <a:ext uri="{FF2B5EF4-FFF2-40B4-BE49-F238E27FC236}">
                <a16:creationId xmlns:a16="http://schemas.microsoft.com/office/drawing/2014/main" id="{F9E5EE80-C8B7-4385-BE12-4FED96BA2859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1" y="908050"/>
            <a:ext cx="360363" cy="8636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7E9E53-0C3B-4C99-A8E7-0FD502AC5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 spd="med">
    <p:cover dir="r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burst fx L CT">
            <a:extLst>
              <a:ext uri="{FF2B5EF4-FFF2-40B4-BE49-F238E27FC236}">
                <a16:creationId xmlns:a16="http://schemas.microsoft.com/office/drawing/2014/main" id="{EAAF7C75-2740-4474-A016-837B77E00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33375"/>
            <a:ext cx="3338512" cy="267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7" name="Picture 3" descr="DSCF0814a">
            <a:extLst>
              <a:ext uri="{FF2B5EF4-FFF2-40B4-BE49-F238E27FC236}">
                <a16:creationId xmlns:a16="http://schemas.microsoft.com/office/drawing/2014/main" id="{4C50B014-376E-4550-8B86-E4526C28B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068638"/>
            <a:ext cx="30353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 descr="DSCF0814">
            <a:extLst>
              <a:ext uri="{FF2B5EF4-FFF2-40B4-BE49-F238E27FC236}">
                <a16:creationId xmlns:a16="http://schemas.microsoft.com/office/drawing/2014/main" id="{73A95FB9-FAD4-45C1-AE9C-6BE0CE07E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15888"/>
            <a:ext cx="5329238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5" descr="cow215arr">
            <a:extLst>
              <a:ext uri="{FF2B5EF4-FFF2-40B4-BE49-F238E27FC236}">
                <a16:creationId xmlns:a16="http://schemas.microsoft.com/office/drawing/2014/main" id="{69C55F34-D734-42A4-83E1-F3CC2D663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3068639"/>
            <a:ext cx="3336925" cy="3559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64138AA-76EC-4886-B5A0-BC487B2F2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 spd="med">
    <p:cover dir="r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sin00194">
            <a:extLst>
              <a:ext uri="{FF2B5EF4-FFF2-40B4-BE49-F238E27FC236}">
                <a16:creationId xmlns:a16="http://schemas.microsoft.com/office/drawing/2014/main" id="{9D53615F-C36A-4BE4-9E10-A68365E5D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33376"/>
            <a:ext cx="8066088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19EE2D-F41D-472D-953D-C049D1FC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 spd="med">
    <p:cover dir="r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AB402B72-B83C-4F44-860A-4965DA83A4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b="1" dirty="0">
                <a:solidFill>
                  <a:srgbClr val="1E23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OPERACE ZEZADU</a:t>
            </a:r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B260A383-32CB-45AC-BD5A-BC2914A70EDB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1847850" y="981076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err="1">
                <a:solidFill>
                  <a:srgbClr val="1E23EA"/>
                </a:solidFill>
              </a:rPr>
              <a:t>Hartshill</a:t>
            </a:r>
            <a:endParaRPr lang="cs-CZ" b="1" dirty="0">
              <a:solidFill>
                <a:srgbClr val="1E23EA"/>
              </a:solidFill>
            </a:endParaRPr>
          </a:p>
        </p:txBody>
      </p:sp>
      <p:pic>
        <p:nvPicPr>
          <p:cNvPr id="110596" name="Picture 5" descr="03">
            <a:extLst>
              <a:ext uri="{FF2B5EF4-FFF2-40B4-BE49-F238E27FC236}">
                <a16:creationId xmlns:a16="http://schemas.microsoft.com/office/drawing/2014/main" id="{E2955F66-C1C4-4DA5-889E-B5384793B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124200"/>
            <a:ext cx="3027363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6" descr="27">
            <a:extLst>
              <a:ext uri="{FF2B5EF4-FFF2-40B4-BE49-F238E27FC236}">
                <a16:creationId xmlns:a16="http://schemas.microsoft.com/office/drawing/2014/main" id="{5A53E639-A229-4FE6-B8EB-914A452A9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19400"/>
            <a:ext cx="20701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7">
            <a:extLst>
              <a:ext uri="{FF2B5EF4-FFF2-40B4-BE49-F238E27FC236}">
                <a16:creationId xmlns:a16="http://schemas.microsoft.com/office/drawing/2014/main" id="{DDC3D6A6-488C-4F47-B7C1-83056586D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12334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8" descr="x0001">
            <a:extLst>
              <a:ext uri="{FF2B5EF4-FFF2-40B4-BE49-F238E27FC236}">
                <a16:creationId xmlns:a16="http://schemas.microsoft.com/office/drawing/2014/main" id="{46B0627A-492D-46E1-A669-0F8C7890E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2249488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D001CA-B341-45BC-8E35-923E159DA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01CCCCA8-4D22-4974-BEA6-D67C15C370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ZADNÍ STABILIZACE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2C223BEB-1948-489F-A294-9C05652E500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371601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Synthes </a:t>
            </a:r>
          </a:p>
          <a:p>
            <a:pPr eaLnBrk="1" hangingPunct="1">
              <a:defRPr/>
            </a:pPr>
            <a:r>
              <a:rPr lang="cs-CZ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Star Lock</a:t>
            </a:r>
          </a:p>
          <a:p>
            <a:pPr eaLnBrk="1" hangingPunct="1">
              <a:defRPr/>
            </a:pPr>
            <a:r>
              <a:rPr lang="cs-CZ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CerviFix  ……..</a:t>
            </a:r>
          </a:p>
        </p:txBody>
      </p:sp>
      <p:pic>
        <p:nvPicPr>
          <p:cNvPr id="111620" name="Picture 5" descr="10028">
            <a:extLst>
              <a:ext uri="{FF2B5EF4-FFF2-40B4-BE49-F238E27FC236}">
                <a16:creationId xmlns:a16="http://schemas.microsoft.com/office/drawing/2014/main" id="{85C6DCE3-CA46-4BB7-B836-6D6E90C88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2997200"/>
            <a:ext cx="3919537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6">
            <a:extLst>
              <a:ext uri="{FF2B5EF4-FFF2-40B4-BE49-F238E27FC236}">
                <a16:creationId xmlns:a16="http://schemas.microsoft.com/office/drawing/2014/main" id="{4846C247-60F4-48E1-8C85-9A0AC05A2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013075"/>
            <a:ext cx="4284663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AEE9761-9405-44D9-AB7B-EC7D1DDE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id="{7F63CE49-778A-40A5-998C-41CF0ECFE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0" t="20438" r="6250" b="8533"/>
          <a:stretch>
            <a:fillRect/>
          </a:stretch>
        </p:blipFill>
        <p:spPr bwMode="auto">
          <a:xfrm>
            <a:off x="2728913" y="2724150"/>
            <a:ext cx="6462712" cy="411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3" name="Picture 2">
            <a:extLst>
              <a:ext uri="{FF2B5EF4-FFF2-40B4-BE49-F238E27FC236}">
                <a16:creationId xmlns:a16="http://schemas.microsoft.com/office/drawing/2014/main" id="{F8F17137-9EB8-4C32-866F-712A692D5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19073" r="31995" b="13863"/>
          <a:stretch>
            <a:fillRect/>
          </a:stretch>
        </p:blipFill>
        <p:spPr bwMode="auto">
          <a:xfrm>
            <a:off x="3160713" y="3175"/>
            <a:ext cx="2443162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4" name="Picture 3">
            <a:extLst>
              <a:ext uri="{FF2B5EF4-FFF2-40B4-BE49-F238E27FC236}">
                <a16:creationId xmlns:a16="http://schemas.microsoft.com/office/drawing/2014/main" id="{0335F08C-1F4B-41EC-A897-F28C50C7D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2" t="19395" r="30655" b="16518"/>
          <a:stretch>
            <a:fillRect/>
          </a:stretch>
        </p:blipFill>
        <p:spPr bwMode="auto">
          <a:xfrm>
            <a:off x="5808663" y="-46038"/>
            <a:ext cx="2743200" cy="333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4AD7BA-6C3B-46E8-B920-625277E13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248B640E-CC1B-4DDD-8652-D4B7D9491C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765175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800" dirty="0">
                <a:solidFill>
                  <a:srgbClr val="1E23EA"/>
                </a:solidFill>
              </a:rPr>
              <a:t>MINIINVAZIVNÍ POSTUPY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32E0AF88-9B03-4072-9AF4-1E076FC6D3C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2852738"/>
            <a:ext cx="793115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VERTEBROPLASTIKY,           					KYPHOPLASTIKY</a:t>
            </a:r>
          </a:p>
          <a:p>
            <a:pPr eaLnBrk="1" hangingPunct="1">
              <a:defRPr/>
            </a:pPr>
            <a:r>
              <a:rPr lang="cs-CZ" dirty="0"/>
              <a:t>PERKUTÁNNÍ FIXACE</a:t>
            </a:r>
          </a:p>
          <a:p>
            <a:pPr marL="0" indent="0">
              <a:buNone/>
              <a:defRPr/>
            </a:pP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202B01F-C478-4EEE-9407-28DEDC4C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FA0276D6-8D5E-40BE-A22A-25E0165254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800" dirty="0">
                <a:solidFill>
                  <a:srgbClr val="1E23EA"/>
                </a:solidFill>
              </a:rPr>
              <a:t>C1</a:t>
            </a:r>
            <a:r>
              <a:rPr lang="cs-CZ" dirty="0">
                <a:solidFill>
                  <a:srgbClr val="1E23EA"/>
                </a:solidFill>
              </a:rPr>
              <a:t> 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B486CBFA-FC6A-443A-BF6B-323D50EB427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990600"/>
            <a:ext cx="8915400" cy="10668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cs-CZ" altLang="en-US" sz="3600" dirty="0"/>
              <a:t>C1 = atlas </a:t>
            </a:r>
          </a:p>
          <a:p>
            <a:pPr eaLnBrk="1" hangingPunct="1">
              <a:buFontTx/>
              <a:buNone/>
            </a:pPr>
            <a:r>
              <a:rPr lang="cs-CZ" altLang="en-US" dirty="0"/>
              <a:t>Oblouky + kloubní výběžky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F724B28A-598C-4287-A42E-F3D62D0C8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689" y="1954353"/>
            <a:ext cx="5971822" cy="39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CDCB6C6-CB93-42C3-B514-DF2C727B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E697CD9D-543C-4F9C-9ED4-03CBBA192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39528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3600" dirty="0">
                <a:solidFill>
                  <a:srgbClr val="1E23EA"/>
                </a:solidFill>
              </a:rPr>
              <a:t>VERTEBROPLASTIKA - Kyfoplastika</a:t>
            </a:r>
          </a:p>
        </p:txBody>
      </p:sp>
      <p:pic>
        <p:nvPicPr>
          <p:cNvPr id="114692" name="Picture 2" descr="Screen Clipping">
            <a:extLst>
              <a:ext uri="{FF2B5EF4-FFF2-40B4-BE49-F238E27FC236}">
                <a16:creationId xmlns:a16="http://schemas.microsoft.com/office/drawing/2014/main" id="{E4AE83D2-AE2C-4CCC-8D3F-432691F79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511300"/>
            <a:ext cx="52292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3" descr="Screen Clipping">
            <a:extLst>
              <a:ext uri="{FF2B5EF4-FFF2-40B4-BE49-F238E27FC236}">
                <a16:creationId xmlns:a16="http://schemas.microsoft.com/office/drawing/2014/main" id="{2ABF4859-99C3-4512-B685-6F141DB08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6" y="2205039"/>
            <a:ext cx="403066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C70A591-2960-4280-ABC9-769EED57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>
            <a:extLst>
              <a:ext uri="{FF2B5EF4-FFF2-40B4-BE49-F238E27FC236}">
                <a16:creationId xmlns:a16="http://schemas.microsoft.com/office/drawing/2014/main" id="{B3D2F081-E076-4633-8189-3D5FA1992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5715" name="Zástupný symbol pro text 2">
            <a:extLst>
              <a:ext uri="{FF2B5EF4-FFF2-40B4-BE49-F238E27FC236}">
                <a16:creationId xmlns:a16="http://schemas.microsoft.com/office/drawing/2014/main" id="{8D1D3B90-59A8-42C4-BEF8-07872F2DDC5C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5716" name="Zástupný symbol pro obsah 3">
            <a:extLst>
              <a:ext uri="{FF2B5EF4-FFF2-40B4-BE49-F238E27FC236}">
                <a16:creationId xmlns:a16="http://schemas.microsoft.com/office/drawing/2014/main" id="{349AF1E6-7739-4024-980C-39D44F4540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5717" name="Picture 4">
            <a:extLst>
              <a:ext uri="{FF2B5EF4-FFF2-40B4-BE49-F238E27FC236}">
                <a16:creationId xmlns:a16="http://schemas.microsoft.com/office/drawing/2014/main" id="{26454D1D-D3E9-4313-8835-051EB0ED5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4" t="18999" r="10120" b="9970"/>
          <a:stretch>
            <a:fillRect/>
          </a:stretch>
        </p:blipFill>
        <p:spPr bwMode="auto">
          <a:xfrm>
            <a:off x="1504951" y="260351"/>
            <a:ext cx="9167813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046081-3744-48D4-8CC6-835F731B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5F61ED54-A0F4-49D7-9035-FCC8C886CB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Komplikace operační terapie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87E78897-9CDC-41D4-92F8-3A8E42465C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09750" y="1981200"/>
            <a:ext cx="89296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Zvýšené krevní ztráty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epidurální žíly, kost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Špatné umístění </a:t>
            </a:r>
            <a:r>
              <a:rPr lang="cs-CZ" altLang="cs-CZ" dirty="0" err="1"/>
              <a:t>transpedikulárních</a:t>
            </a:r>
            <a:r>
              <a:rPr lang="cs-CZ" altLang="cs-CZ" dirty="0"/>
              <a:t> šroubů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mediálně či kaudálně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Poranění durálního vaku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riziko vzniku likvorové píštěle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Infekce</a:t>
            </a:r>
          </a:p>
          <a:p>
            <a:pPr lvl="1">
              <a:lnSpc>
                <a:spcPct val="90000"/>
              </a:lnSpc>
            </a:pPr>
            <a:r>
              <a:rPr lang="cs-CZ" altLang="cs-CZ" dirty="0" err="1"/>
              <a:t>časná,pozdní</a:t>
            </a: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4F663C-8A3A-4D27-B44A-74FBC6432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A5E5E446-FF90-4656-98B9-3952069E02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dirty="0"/>
              <a:t>POOPERAČNÍ DOLEČENÍ</a:t>
            </a: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FF78E28E-BA8E-4559-8E55-88727DD2E8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4" y="2205038"/>
            <a:ext cx="8135937" cy="417671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límec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 err="1"/>
              <a:t>Jewet</a:t>
            </a:r>
            <a:r>
              <a:rPr lang="cs-CZ" dirty="0"/>
              <a:t> ortéza, bederní pás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sádrový korset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0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60600F6-1927-4FDC-8228-968F6ACE8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1930C23-90A1-452C-B3A2-82383638B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9" r="27571"/>
          <a:stretch/>
        </p:blipFill>
        <p:spPr bwMode="auto">
          <a:xfrm>
            <a:off x="2081051" y="104182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F336FEC9-BA62-4D53-8967-4C990EF42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4998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F2BE9B9A-10A5-4FBC-89F6-BCAFC610BA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5943600" cy="1020762"/>
          </a:xfrm>
        </p:spPr>
        <p:txBody>
          <a:bodyPr/>
          <a:lstStyle/>
          <a:p>
            <a:pPr eaLnBrk="1" hangingPunct="1">
              <a:defRPr/>
            </a:pPr>
            <a:r>
              <a:rPr lang="cs-CZ" sz="4800" dirty="0">
                <a:solidFill>
                  <a:srgbClr val="1E23EA"/>
                </a:solidFill>
              </a:rPr>
              <a:t>C2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AEA9BCD9-416A-405A-BA51-6717ABDF6DC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0" y="1600201"/>
            <a:ext cx="4038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en-US" sz="3600" dirty="0"/>
              <a:t>axis, čepovec</a:t>
            </a:r>
          </a:p>
          <a:p>
            <a:pPr eaLnBrk="1" hangingPunct="1"/>
            <a:endParaRPr lang="cs-CZ" altLang="en-US" sz="3600" dirty="0"/>
          </a:p>
          <a:p>
            <a:pPr eaLnBrk="1" hangingPunct="1"/>
            <a:r>
              <a:rPr lang="cs-CZ" altLang="en-US" dirty="0"/>
              <a:t>Tělo</a:t>
            </a:r>
          </a:p>
          <a:p>
            <a:pPr eaLnBrk="1" hangingPunct="1"/>
            <a:r>
              <a:rPr lang="cs-CZ" altLang="en-US" dirty="0"/>
              <a:t>Zub</a:t>
            </a:r>
          </a:p>
          <a:p>
            <a:pPr eaLnBrk="1" hangingPunct="1"/>
            <a:r>
              <a:rPr lang="cs-CZ" altLang="en-US" dirty="0"/>
              <a:t>Kloubní výběžky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7A53452F-6752-44C8-B656-CF6191577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401"/>
            <a:ext cx="36576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B8173591-82E4-4954-AB11-0483F86C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76600"/>
            <a:ext cx="3657600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523DB5E-3EA4-4A74-B7DF-5EC5B1896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7C97EF84-1D9B-4F29-A4AE-643490CD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Zadní sloupec 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56D41CBB-D576-422B-B8E4-AD6B9725AAA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4063" y="481286"/>
            <a:ext cx="4365448" cy="4085953"/>
          </a:xfrm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CCC48BD0-FF28-43F5-B8B4-251EFD306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82" y="615895"/>
            <a:ext cx="3744205" cy="416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ovéPole 5">
            <a:extLst>
              <a:ext uri="{FF2B5EF4-FFF2-40B4-BE49-F238E27FC236}">
                <a16:creationId xmlns:a16="http://schemas.microsoft.com/office/drawing/2014/main" id="{4439EB8C-DA2B-4CD3-BF35-39E5C8371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01" y="5000625"/>
            <a:ext cx="52581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sk-SK" altLang="cs-CZ" sz="1800">
                <a:solidFill>
                  <a:srgbClr val="FFFFCC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 struktury zadního sloupce podle </a:t>
            </a:r>
            <a:r>
              <a:rPr lang="sk-SK" altLang="cs-CZ" sz="1800" i="1">
                <a:solidFill>
                  <a:srgbClr val="FFFFCC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Holdswortha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77803E-ACB5-4F72-BC53-212026D65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73A84DE6-C0A0-4497-9480-F5140C299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Biomechanika subaxiální c-páteře</a:t>
            </a:r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400F1EA8-3D7F-4374-9647-5535811391A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126" y="723900"/>
            <a:ext cx="4147607" cy="4259761"/>
          </a:xfrm>
        </p:spPr>
      </p:pic>
      <p:pic>
        <p:nvPicPr>
          <p:cNvPr id="13316" name="Picture 3">
            <a:extLst>
              <a:ext uri="{FF2B5EF4-FFF2-40B4-BE49-F238E27FC236}">
                <a16:creationId xmlns:a16="http://schemas.microsoft.com/office/drawing/2014/main" id="{6FA12795-7B83-4B9E-9E0B-02831B7D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269" y="1068386"/>
            <a:ext cx="2257601" cy="384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ovéPole 5">
            <a:extLst>
              <a:ext uri="{FF2B5EF4-FFF2-40B4-BE49-F238E27FC236}">
                <a16:creationId xmlns:a16="http://schemas.microsoft.com/office/drawing/2014/main" id="{A19B1E7C-0D68-4E5B-9704-BD722AAAD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1" y="5143501"/>
            <a:ext cx="6321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cs-CZ" sz="1800">
                <a:solidFill>
                  <a:schemeClr val="bg1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Roviny pohybů C-páteře – flexe, extenze, kývavé pohyby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cs-CZ" sz="1800">
                <a:solidFill>
                  <a:schemeClr val="bg1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zabezpečené  sedlovitým tvarem artikulačního výběžku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35B076-EDC0-45EF-8DE3-60E742772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EBE9BE28-A96E-4034-86C4-9DBE886184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1E23EA"/>
                </a:solidFill>
              </a:rPr>
              <a:t>Meziobratlová ploténka</a:t>
            </a:r>
            <a:b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</a:br>
            <a:r>
              <a:rPr lang="cs-CZ" sz="3200" dirty="0" err="1">
                <a:latin typeface="+mn-lt"/>
              </a:rPr>
              <a:t>discus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intervertebralis</a:t>
            </a:r>
            <a:endParaRPr lang="cs-CZ" dirty="0">
              <a:latin typeface="+mn-lt"/>
            </a:endParaRPr>
          </a:p>
        </p:txBody>
      </p:sp>
      <p:pic>
        <p:nvPicPr>
          <p:cNvPr id="14339" name="Picture 3" descr="3032a">
            <a:extLst>
              <a:ext uri="{FF2B5EF4-FFF2-40B4-BE49-F238E27FC236}">
                <a16:creationId xmlns:a16="http://schemas.microsoft.com/office/drawing/2014/main" id="{AC5B86BB-7AFE-4595-B8A8-12C0E3872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419" y="2239169"/>
            <a:ext cx="8001000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1">
            <a:extLst>
              <a:ext uri="{FF2B5EF4-FFF2-40B4-BE49-F238E27FC236}">
                <a16:creationId xmlns:a16="http://schemas.microsoft.com/office/drawing/2014/main" id="{FF651A51-A2D2-4076-8FE5-F8321EB74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1700213"/>
            <a:ext cx="61198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>
                <a:solidFill>
                  <a:srgbClr val="FFFFCC"/>
                </a:solidFill>
                <a:latin typeface="Bookman Old Style" panose="02050604050505020204" pitchFamily="18" charset="0"/>
              </a:rPr>
              <a:t>Nucleus pulposus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solidFill>
                  <a:srgbClr val="FFFFCC"/>
                </a:solidFill>
                <a:latin typeface="Bookman Old Style" panose="02050604050505020204" pitchFamily="18" charset="0"/>
              </a:rPr>
              <a:t>Anulus fibrosus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4C337BD-C7EC-41C5-AE88-09906AB9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7" name="Rectangle 5">
            <a:extLst>
              <a:ext uri="{FF2B5EF4-FFF2-40B4-BE49-F238E27FC236}">
                <a16:creationId xmlns:a16="http://schemas.microsoft.com/office/drawing/2014/main" id="{5C694135-1D9E-4856-BEDC-9E28429EB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/>
              <a:t>Denisova </a:t>
            </a:r>
            <a:r>
              <a:rPr lang="cs-CZ" dirty="0" err="1"/>
              <a:t>tříslupcová</a:t>
            </a:r>
            <a:r>
              <a:rPr lang="cs-CZ" dirty="0"/>
              <a:t> teorie – </a:t>
            </a:r>
            <a:r>
              <a:rPr lang="cs-CZ" dirty="0" err="1"/>
              <a:t>obsolentní</a:t>
            </a:r>
            <a:r>
              <a:rPr lang="cs-CZ" dirty="0"/>
              <a:t> !!</a:t>
            </a:r>
          </a:p>
        </p:txBody>
      </p:sp>
      <p:pic>
        <p:nvPicPr>
          <p:cNvPr id="15363" name="Picture 4">
            <a:extLst>
              <a:ext uri="{FF2B5EF4-FFF2-40B4-BE49-F238E27FC236}">
                <a16:creationId xmlns:a16="http://schemas.microsoft.com/office/drawing/2014/main" id="{A9B6CD5E-DD2A-44A1-A60F-AB4A793CEC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1125539"/>
            <a:ext cx="8132762" cy="4319587"/>
          </a:xfrm>
          <a:noFill/>
        </p:spPr>
      </p:pic>
      <p:sp>
        <p:nvSpPr>
          <p:cNvPr id="243719" name="Rectangle 7">
            <a:extLst>
              <a:ext uri="{FF2B5EF4-FFF2-40B4-BE49-F238E27FC236}">
                <a16:creationId xmlns:a16="http://schemas.microsoft.com/office/drawing/2014/main" id="{7AAC128E-9FDB-4A91-BACE-FB2615142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670550"/>
            <a:ext cx="91440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4400" dirty="0">
                <a:solidFill>
                  <a:srgbClr val="1E23EA"/>
                </a:solidFill>
                <a:latin typeface="+mj-lt"/>
              </a:rPr>
              <a:t>Dvousloupcová (Magerl)</a:t>
            </a:r>
          </a:p>
        </p:txBody>
      </p:sp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18473140-F651-4D0A-B3CF-B99FC9D19887}"/>
              </a:ext>
            </a:extLst>
          </p:cNvPr>
          <p:cNvSpPr/>
          <p:nvPr/>
        </p:nvSpPr>
        <p:spPr>
          <a:xfrm>
            <a:off x="2424113" y="2492375"/>
            <a:ext cx="647700" cy="1081088"/>
          </a:xfrm>
          <a:prstGeom prst="roundRect">
            <a:avLst/>
          </a:prstGeom>
          <a:solidFill>
            <a:srgbClr val="FF33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" name="Zaoblený obdélník 5">
            <a:extLst>
              <a:ext uri="{FF2B5EF4-FFF2-40B4-BE49-F238E27FC236}">
                <a16:creationId xmlns:a16="http://schemas.microsoft.com/office/drawing/2014/main" id="{2EDADA97-3402-4776-B271-F115F58958F4}"/>
              </a:ext>
            </a:extLst>
          </p:cNvPr>
          <p:cNvSpPr/>
          <p:nvPr/>
        </p:nvSpPr>
        <p:spPr>
          <a:xfrm>
            <a:off x="5591175" y="2349501"/>
            <a:ext cx="649288" cy="1223963"/>
          </a:xfrm>
          <a:prstGeom prst="roundRect">
            <a:avLst/>
          </a:prstGeom>
          <a:solidFill>
            <a:srgbClr val="FF33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" name="Zaoblený obdélník 6">
            <a:extLst>
              <a:ext uri="{FF2B5EF4-FFF2-40B4-BE49-F238E27FC236}">
                <a16:creationId xmlns:a16="http://schemas.microsoft.com/office/drawing/2014/main" id="{5A490B5F-8FEB-4E56-831C-E88286D00C1D}"/>
              </a:ext>
            </a:extLst>
          </p:cNvPr>
          <p:cNvSpPr/>
          <p:nvPr/>
        </p:nvSpPr>
        <p:spPr>
          <a:xfrm>
            <a:off x="9120188" y="2492375"/>
            <a:ext cx="1008062" cy="1081088"/>
          </a:xfrm>
          <a:prstGeom prst="roundRect">
            <a:avLst/>
          </a:prstGeom>
          <a:solidFill>
            <a:srgbClr val="FF33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" name="Zaoblený obdélník 7">
            <a:extLst>
              <a:ext uri="{FF2B5EF4-FFF2-40B4-BE49-F238E27FC236}">
                <a16:creationId xmlns:a16="http://schemas.microsoft.com/office/drawing/2014/main" id="{E0E53AA7-9331-48F0-81B5-26D560149EFD}"/>
              </a:ext>
            </a:extLst>
          </p:cNvPr>
          <p:cNvSpPr/>
          <p:nvPr/>
        </p:nvSpPr>
        <p:spPr>
          <a:xfrm>
            <a:off x="2424113" y="3573463"/>
            <a:ext cx="1079500" cy="12319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Zaoblený obdélník 8">
            <a:extLst>
              <a:ext uri="{FF2B5EF4-FFF2-40B4-BE49-F238E27FC236}">
                <a16:creationId xmlns:a16="http://schemas.microsoft.com/office/drawing/2014/main" id="{D4C37519-A178-40A8-A250-525F584D9747}"/>
              </a:ext>
            </a:extLst>
          </p:cNvPr>
          <p:cNvSpPr/>
          <p:nvPr/>
        </p:nvSpPr>
        <p:spPr>
          <a:xfrm>
            <a:off x="9042400" y="3603625"/>
            <a:ext cx="1079500" cy="123348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2DECFC8-70EC-4660-81E7-2CFDEED4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13">
            <a:extLst>
              <a:ext uri="{FF2B5EF4-FFF2-40B4-BE49-F238E27FC236}">
                <a16:creationId xmlns:a16="http://schemas.microsoft.com/office/drawing/2014/main" id="{634D6D39-6570-4019-966E-F1CCD10E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628776"/>
            <a:ext cx="5903912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71203346-6845-43AD-9B6E-6DDEA561AB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9068" y="282222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>
                <a:solidFill>
                  <a:srgbClr val="1E23EA"/>
                </a:solidFill>
              </a:rPr>
              <a:t>Denisova </a:t>
            </a:r>
            <a:r>
              <a:rPr lang="cs-CZ" dirty="0" err="1">
                <a:solidFill>
                  <a:srgbClr val="1E23EA"/>
                </a:solidFill>
              </a:rPr>
              <a:t>tříslupcová</a:t>
            </a:r>
            <a:r>
              <a:rPr lang="cs-CZ" dirty="0">
                <a:solidFill>
                  <a:srgbClr val="1E23EA"/>
                </a:solidFill>
              </a:rPr>
              <a:t> teorie – </a:t>
            </a:r>
            <a:r>
              <a:rPr lang="cs-CZ" dirty="0" err="1">
                <a:solidFill>
                  <a:srgbClr val="1E23EA"/>
                </a:solidFill>
              </a:rPr>
              <a:t>obsolentní</a:t>
            </a:r>
            <a:r>
              <a:rPr lang="cs-CZ" dirty="0">
                <a:solidFill>
                  <a:srgbClr val="1E23EA"/>
                </a:solidFill>
              </a:rPr>
              <a:t> !!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A26032-BD28-4375-B103-2E081D86B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  <p:extLst>
      <p:ext uri="{BB962C8B-B14F-4D97-AF65-F5344CB8AC3E}">
        <p14:creationId xmlns:p14="http://schemas.microsoft.com/office/powerpoint/2010/main" val="2944147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>
            <a:extLst>
              <a:ext uri="{FF2B5EF4-FFF2-40B4-BE49-F238E27FC236}">
                <a16:creationId xmlns:a16="http://schemas.microsoft.com/office/drawing/2014/main" id="{D33AE859-3078-46A4-93B3-8857A8067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160" y="1571625"/>
            <a:ext cx="4262278" cy="4513086"/>
          </a:xfrm>
          <a:prstGeom prst="rect">
            <a:avLst/>
          </a:prstGeom>
          <a:solidFill>
            <a:schemeClr val="tx1"/>
          </a:solidFill>
          <a:ln w="7620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6388" name="Picture 9">
            <a:extLst>
              <a:ext uri="{FF2B5EF4-FFF2-40B4-BE49-F238E27FC236}">
                <a16:creationId xmlns:a16="http://schemas.microsoft.com/office/drawing/2014/main" id="{AA034197-D587-4E61-8BD9-3D2E6C087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r="17308"/>
          <a:stretch>
            <a:fillRect/>
          </a:stretch>
        </p:blipFill>
        <p:spPr bwMode="auto">
          <a:xfrm>
            <a:off x="7024688" y="1571625"/>
            <a:ext cx="3357562" cy="4973638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EEFD2703-9D24-405D-A01E-8BF7FEAF8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22" y="456406"/>
            <a:ext cx="91440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4400" dirty="0">
                <a:solidFill>
                  <a:srgbClr val="1E23EA"/>
                </a:solidFill>
                <a:latin typeface="+mj-lt"/>
              </a:rPr>
              <a:t>Dvousloupcová teorie (Magerl)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8FADC3A-DA20-45E6-8FCF-45A83859C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AB8E2A4A-E7D8-462C-95D8-A76518035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ÚRAZY PÁTEŘE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D60E5E7-E8CC-4075-88F2-20A7A7BF6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dirty="0">
                <a:latin typeface="+mn-lt"/>
              </a:rPr>
              <a:t>3-6 % 	všech úrazů</a:t>
            </a:r>
          </a:p>
          <a:p>
            <a:endParaRPr lang="cs-CZ" altLang="cs-CZ" dirty="0">
              <a:latin typeface="+mn-lt"/>
            </a:endParaRPr>
          </a:p>
          <a:p>
            <a:r>
              <a:rPr lang="cs-CZ" altLang="cs-CZ" dirty="0">
                <a:latin typeface="+mn-lt"/>
              </a:rPr>
              <a:t>70 % hrudní a bederní</a:t>
            </a:r>
          </a:p>
          <a:p>
            <a:r>
              <a:rPr lang="cs-CZ" altLang="cs-CZ" dirty="0">
                <a:latin typeface="+mn-lt"/>
              </a:rPr>
              <a:t>30 % krční</a:t>
            </a:r>
          </a:p>
          <a:p>
            <a:endParaRPr lang="cs-CZ" altLang="cs-CZ" dirty="0">
              <a:latin typeface="+mn-lt"/>
            </a:endParaRPr>
          </a:p>
          <a:p>
            <a:r>
              <a:rPr lang="cs-CZ" altLang="cs-CZ" dirty="0">
                <a:latin typeface="+mn-lt"/>
              </a:rPr>
              <a:t>20 % jisté neurologické postižení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89CB76F-AC57-48DC-8637-B67F5B62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4d">
            <a:extLst>
              <a:ext uri="{FF2B5EF4-FFF2-40B4-BE49-F238E27FC236}">
                <a16:creationId xmlns:a16="http://schemas.microsoft.com/office/drawing/2014/main" id="{C99EC829-EB45-41A0-B3C1-FD71B434D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763964"/>
            <a:ext cx="2922588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04b">
            <a:extLst>
              <a:ext uri="{FF2B5EF4-FFF2-40B4-BE49-F238E27FC236}">
                <a16:creationId xmlns:a16="http://schemas.microsoft.com/office/drawing/2014/main" id="{024143EA-B1FA-48EB-9AE7-4F41B95BF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1052514"/>
            <a:ext cx="55626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04a">
            <a:extLst>
              <a:ext uri="{FF2B5EF4-FFF2-40B4-BE49-F238E27FC236}">
                <a16:creationId xmlns:a16="http://schemas.microsoft.com/office/drawing/2014/main" id="{66101E2C-0901-4349-B71E-0F07AEB05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209925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1">
            <a:extLst>
              <a:ext uri="{FF2B5EF4-FFF2-40B4-BE49-F238E27FC236}">
                <a16:creationId xmlns:a16="http://schemas.microsoft.com/office/drawing/2014/main" id="{DF0BE163-6E6A-4037-9D38-2CD0F92F5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076700"/>
            <a:ext cx="46085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rgbClr val="FFFFCC"/>
                </a:solidFill>
                <a:latin typeface="Bookman Old Style" panose="02050604050505020204" pitchFamily="18" charset="0"/>
              </a:rPr>
              <a:t>Flekční, extenční a rotační mechanismus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5F9515-DC36-4DA1-8587-B68165196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 spd="slow">
    <p:pull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5">
            <a:extLst>
              <a:ext uri="{FF2B5EF4-FFF2-40B4-BE49-F238E27FC236}">
                <a16:creationId xmlns:a16="http://schemas.microsoft.com/office/drawing/2014/main" id="{D589F23E-E34D-460E-969E-FA8619043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0" r="16777" b="7860"/>
          <a:stretch>
            <a:fillRect/>
          </a:stretch>
        </p:blipFill>
        <p:spPr bwMode="auto">
          <a:xfrm>
            <a:off x="1204516" y="3309322"/>
            <a:ext cx="4112948" cy="278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3">
            <a:extLst>
              <a:ext uri="{FF2B5EF4-FFF2-40B4-BE49-F238E27FC236}">
                <a16:creationId xmlns:a16="http://schemas.microsoft.com/office/drawing/2014/main" id="{DFE9CE8B-9955-446E-82DD-3D29B736FFF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0"/>
          <a:stretch>
            <a:fillRect/>
          </a:stretch>
        </p:blipFill>
        <p:spPr>
          <a:xfrm>
            <a:off x="6203950" y="4649788"/>
            <a:ext cx="3840163" cy="2635250"/>
          </a:xfrm>
          <a:noFill/>
        </p:spPr>
      </p:pic>
      <p:sp>
        <p:nvSpPr>
          <p:cNvPr id="21511" name="Text Box 16">
            <a:extLst>
              <a:ext uri="{FF2B5EF4-FFF2-40B4-BE49-F238E27FC236}">
                <a16:creationId xmlns:a16="http://schemas.microsoft.com/office/drawing/2014/main" id="{A8F3F0E3-7356-48E6-9112-6885D4E83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836614"/>
            <a:ext cx="1873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  <a:latin typeface="Bookman Old Style" panose="02050604050505020204" pitchFamily="18" charset="0"/>
              </a:rPr>
              <a:t>komprese</a:t>
            </a:r>
          </a:p>
        </p:txBody>
      </p:sp>
      <p:sp>
        <p:nvSpPr>
          <p:cNvPr id="21512" name="Text Box 17">
            <a:extLst>
              <a:ext uri="{FF2B5EF4-FFF2-40B4-BE49-F238E27FC236}">
                <a16:creationId xmlns:a16="http://schemas.microsoft.com/office/drawing/2014/main" id="{90ABD473-F527-4C96-B895-4E6D95D2B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3357564"/>
            <a:ext cx="1873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  <a:latin typeface="Bookman Old Style" panose="02050604050505020204" pitchFamily="18" charset="0"/>
              </a:rPr>
              <a:t>distrakce</a:t>
            </a:r>
          </a:p>
        </p:txBody>
      </p:sp>
      <p:sp>
        <p:nvSpPr>
          <p:cNvPr id="21513" name="Text Box 18">
            <a:extLst>
              <a:ext uri="{FF2B5EF4-FFF2-40B4-BE49-F238E27FC236}">
                <a16:creationId xmlns:a16="http://schemas.microsoft.com/office/drawing/2014/main" id="{ED1188CE-C920-4403-A459-302B87250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5695951"/>
            <a:ext cx="1873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  <a:latin typeface="Bookman Old Style" panose="02050604050505020204" pitchFamily="18" charset="0"/>
              </a:rPr>
              <a:t>A, B s rotací</a:t>
            </a:r>
          </a:p>
        </p:txBody>
      </p:sp>
      <p:pic>
        <p:nvPicPr>
          <p:cNvPr id="21514" name="Picture 8">
            <a:extLst>
              <a:ext uri="{FF2B5EF4-FFF2-40B4-BE49-F238E27FC236}">
                <a16:creationId xmlns:a16="http://schemas.microsoft.com/office/drawing/2014/main" id="{EAD771D4-97D3-4F9A-9648-F8B9AF7B1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1456"/>
            <a:ext cx="3816350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0">
            <a:extLst>
              <a:ext uri="{FF2B5EF4-FFF2-40B4-BE49-F238E27FC236}">
                <a16:creationId xmlns:a16="http://schemas.microsoft.com/office/drawing/2014/main" id="{DBB3C211-C22B-45A1-AAD4-899289350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492375"/>
            <a:ext cx="38385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E305E5-70AE-431D-8986-D2DE6E987D90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82397ECD-DCB9-4844-87CA-4F6620CE5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11010" y="1160200"/>
            <a:ext cx="91440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4400" dirty="0">
                <a:solidFill>
                  <a:srgbClr val="1E23EA"/>
                </a:solidFill>
                <a:latin typeface="+mj-lt"/>
              </a:rPr>
              <a:t>AO klasifikace (Magerl)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1F63D9CD-7FC4-42A1-9B21-EFFAD7B2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CH"/>
              <a:t>Ortopedická klinika LF MU a FNB</a:t>
            </a:r>
            <a:endParaRPr lang="de-DE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AD50E3CF-4C67-4E33-8BBC-60E476672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2492" t="9923" r="35698" b="29112"/>
          <a:stretch>
            <a:fillRect/>
          </a:stretch>
        </p:blipFill>
        <p:spPr bwMode="auto">
          <a:xfrm>
            <a:off x="1872343" y="118532"/>
            <a:ext cx="6254613" cy="673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1367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3664114-F4AD-4ECF-AB71-E6F0AA8012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70099" y="989719"/>
            <a:ext cx="8355012" cy="1099524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1E23EA"/>
                </a:solidFill>
                <a:latin typeface="+mj-lt"/>
              </a:rPr>
              <a:t>AO		Typ A – mechanismus úrazu</a:t>
            </a:r>
          </a:p>
          <a:p>
            <a:r>
              <a:rPr lang="cs-CZ" sz="2800" b="1" dirty="0">
                <a:solidFill>
                  <a:schemeClr val="tx1"/>
                </a:solidFill>
                <a:latin typeface="+mj-lt"/>
              </a:rPr>
              <a:t>KOMPRESNÍ MECHANISMUS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14BAF6-5723-44FA-AB1F-A0825DD5277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CH"/>
              <a:t>Ortopedická klinika LF MU a FNB</a:t>
            </a:r>
            <a:endParaRPr lang="de-DE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9CF2384-325F-4EA0-A7E2-FD60C82A6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r="3202"/>
          <a:stretch/>
        </p:blipFill>
        <p:spPr>
          <a:xfrm>
            <a:off x="1867694" y="3071065"/>
            <a:ext cx="8456611" cy="3521811"/>
          </a:xfrm>
          <a:prstGeom prst="rect">
            <a:avLst/>
          </a:prstGeom>
        </p:spPr>
      </p:pic>
      <p:sp>
        <p:nvSpPr>
          <p:cNvPr id="11" name="Šipka: dolů 10">
            <a:extLst>
              <a:ext uri="{FF2B5EF4-FFF2-40B4-BE49-F238E27FC236}">
                <a16:creationId xmlns:a16="http://schemas.microsoft.com/office/drawing/2014/main" id="{0E1B715A-C921-4962-87A9-52762C332FC5}"/>
              </a:ext>
            </a:extLst>
          </p:cNvPr>
          <p:cNvSpPr/>
          <p:nvPr/>
        </p:nvSpPr>
        <p:spPr>
          <a:xfrm rot="10800000">
            <a:off x="3416299" y="5691799"/>
            <a:ext cx="355600" cy="8346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127DECAB-9229-4CC2-9EEB-C919330C463F}"/>
              </a:ext>
            </a:extLst>
          </p:cNvPr>
          <p:cNvSpPr/>
          <p:nvPr/>
        </p:nvSpPr>
        <p:spPr>
          <a:xfrm>
            <a:off x="3403599" y="2727027"/>
            <a:ext cx="355600" cy="8346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04B28A88-0393-43DA-8C9F-930F3E90AE4B}"/>
              </a:ext>
            </a:extLst>
          </p:cNvPr>
          <p:cNvSpPr/>
          <p:nvPr/>
        </p:nvSpPr>
        <p:spPr>
          <a:xfrm>
            <a:off x="9206704" y="2681375"/>
            <a:ext cx="724697" cy="149525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Šipka: dolů 13">
            <a:extLst>
              <a:ext uri="{FF2B5EF4-FFF2-40B4-BE49-F238E27FC236}">
                <a16:creationId xmlns:a16="http://schemas.microsoft.com/office/drawing/2014/main" id="{35C86A32-7CE0-4B25-9185-210545AF4379}"/>
              </a:ext>
            </a:extLst>
          </p:cNvPr>
          <p:cNvSpPr/>
          <p:nvPr/>
        </p:nvSpPr>
        <p:spPr>
          <a:xfrm>
            <a:off x="6247605" y="2747782"/>
            <a:ext cx="521495" cy="109952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Šipka: dolů 14">
            <a:extLst>
              <a:ext uri="{FF2B5EF4-FFF2-40B4-BE49-F238E27FC236}">
                <a16:creationId xmlns:a16="http://schemas.microsoft.com/office/drawing/2014/main" id="{CB82480C-10A9-437F-B992-5D06B81B7946}"/>
              </a:ext>
            </a:extLst>
          </p:cNvPr>
          <p:cNvSpPr/>
          <p:nvPr/>
        </p:nvSpPr>
        <p:spPr>
          <a:xfrm rot="10800000">
            <a:off x="9226150" y="5614209"/>
            <a:ext cx="724697" cy="13313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Šipka: dolů 15">
            <a:extLst>
              <a:ext uri="{FF2B5EF4-FFF2-40B4-BE49-F238E27FC236}">
                <a16:creationId xmlns:a16="http://schemas.microsoft.com/office/drawing/2014/main" id="{23178D72-2AB6-4D3D-AE56-FF99B9201566}"/>
              </a:ext>
            </a:extLst>
          </p:cNvPr>
          <p:cNvSpPr/>
          <p:nvPr/>
        </p:nvSpPr>
        <p:spPr>
          <a:xfrm rot="10800000">
            <a:off x="6330551" y="5538962"/>
            <a:ext cx="521495" cy="100235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7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1969E5D-51B6-4F5A-9876-F1FF8195C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b="1" dirty="0">
                <a:solidFill>
                  <a:srgbClr val="1E23EA"/>
                </a:solidFill>
                <a:latin typeface="+mn-lt"/>
              </a:rPr>
              <a:t>B1,2</a:t>
            </a:r>
            <a:r>
              <a:rPr lang="cs-CZ" dirty="0">
                <a:solidFill>
                  <a:srgbClr val="1E23EA"/>
                </a:solidFill>
                <a:latin typeface="+mn-lt"/>
              </a:rPr>
              <a:t>	ZADNÍ TAHOVÝ SLOUPEC</a:t>
            </a:r>
            <a:endParaRPr lang="en-US" dirty="0">
              <a:solidFill>
                <a:srgbClr val="1E23EA"/>
              </a:solidFill>
              <a:latin typeface="+mn-lt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E6A638-B07D-4FF0-A9F5-69AEA1F44C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58989" y="1955633"/>
            <a:ext cx="8355012" cy="41977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FLEKČNĚ DISTRAKČNÍ MECHANISMUS</a:t>
            </a:r>
            <a:endParaRPr lang="en-US" b="1" dirty="0">
              <a:latin typeface="+mn-lt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2CDFF1-4F62-464D-B396-BF11C764CCA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CH"/>
              <a:t>Ortopedická klinika LF MU a FNB</a:t>
            </a:r>
            <a:endParaRPr lang="de-DE" dirty="0"/>
          </a:p>
        </p:txBody>
      </p:sp>
      <p:pic>
        <p:nvPicPr>
          <p:cNvPr id="11" name="Obrázek 10" descr="Obsah obrázku text, mapa&#10;&#10;Popis byl vytvořen automaticky">
            <a:extLst>
              <a:ext uri="{FF2B5EF4-FFF2-40B4-BE49-F238E27FC236}">
                <a16:creationId xmlns:a16="http://schemas.microsoft.com/office/drawing/2014/main" id="{C952FDBF-7EEF-4A16-80C2-E94CB2343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8" b="4154"/>
          <a:stretch/>
        </p:blipFill>
        <p:spPr>
          <a:xfrm>
            <a:off x="3132904" y="2696485"/>
            <a:ext cx="6220647" cy="3645699"/>
          </a:xfrm>
          <a:prstGeom prst="rect">
            <a:avLst/>
          </a:prstGeom>
        </p:spPr>
      </p:pic>
      <p:sp>
        <p:nvSpPr>
          <p:cNvPr id="14" name="Šipka: kruhová 13">
            <a:extLst>
              <a:ext uri="{FF2B5EF4-FFF2-40B4-BE49-F238E27FC236}">
                <a16:creationId xmlns:a16="http://schemas.microsoft.com/office/drawing/2014/main" id="{F7A827CA-6195-489A-8DAB-9784AFC0A4A2}"/>
              </a:ext>
            </a:extLst>
          </p:cNvPr>
          <p:cNvSpPr/>
          <p:nvPr/>
        </p:nvSpPr>
        <p:spPr>
          <a:xfrm rot="17673934">
            <a:off x="5467350" y="3144046"/>
            <a:ext cx="1841500" cy="1904198"/>
          </a:xfrm>
          <a:prstGeom prst="circularArrow">
            <a:avLst>
              <a:gd name="adj1" fmla="val 6119"/>
              <a:gd name="adj2" fmla="val 1142319"/>
              <a:gd name="adj3" fmla="val 20693426"/>
              <a:gd name="adj4" fmla="val 12652462"/>
              <a:gd name="adj5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Zástupný text 1">
            <a:extLst>
              <a:ext uri="{FF2B5EF4-FFF2-40B4-BE49-F238E27FC236}">
                <a16:creationId xmlns:a16="http://schemas.microsoft.com/office/drawing/2014/main" id="{C3664114-F4AD-4ECF-AB71-E6F0AA801259}"/>
              </a:ext>
            </a:extLst>
          </p:cNvPr>
          <p:cNvSpPr txBox="1">
            <a:spLocks/>
          </p:cNvSpPr>
          <p:nvPr/>
        </p:nvSpPr>
        <p:spPr>
          <a:xfrm>
            <a:off x="2065338" y="956598"/>
            <a:ext cx="8355012" cy="449880"/>
          </a:xfrm>
          <a:prstGeom prst="rect">
            <a:avLst/>
          </a:prstGeom>
        </p:spPr>
        <p:txBody>
          <a:bodyPr vert="horz" lIns="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rgbClr val="003B7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1E23EA"/>
                </a:solidFill>
                <a:latin typeface="+mj-lt"/>
              </a:rPr>
              <a:t>AO		</a:t>
            </a:r>
            <a:r>
              <a:rPr lang="cs-CZ" sz="3200" b="1" dirty="0">
                <a:solidFill>
                  <a:srgbClr val="1E23EA"/>
                </a:solidFill>
                <a:latin typeface="+mj-lt"/>
              </a:rPr>
              <a:t>typ B – mechanismus úrazu</a:t>
            </a:r>
            <a:endParaRPr lang="en-US" sz="3200" dirty="0">
              <a:solidFill>
                <a:srgbClr val="1E23EA"/>
              </a:solidFill>
              <a:latin typeface="+mj-lt"/>
            </a:endParaRPr>
          </a:p>
        </p:txBody>
      </p:sp>
      <p:sp>
        <p:nvSpPr>
          <p:cNvPr id="10" name="Šipka: kruhová 9">
            <a:extLst>
              <a:ext uri="{FF2B5EF4-FFF2-40B4-BE49-F238E27FC236}">
                <a16:creationId xmlns:a16="http://schemas.microsoft.com/office/drawing/2014/main" id="{4350F1E6-2956-445E-A05A-72E15F00310E}"/>
              </a:ext>
            </a:extLst>
          </p:cNvPr>
          <p:cNvSpPr/>
          <p:nvPr/>
        </p:nvSpPr>
        <p:spPr>
          <a:xfrm rot="17673934">
            <a:off x="2105956" y="3161631"/>
            <a:ext cx="1841500" cy="1904198"/>
          </a:xfrm>
          <a:prstGeom prst="circularArrow">
            <a:avLst>
              <a:gd name="adj1" fmla="val 6119"/>
              <a:gd name="adj2" fmla="val 1142319"/>
              <a:gd name="adj3" fmla="val 20693426"/>
              <a:gd name="adj4" fmla="val 12652462"/>
              <a:gd name="adj5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9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B3E641A-992A-4890-AEEB-F7A670AEE2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b="1" dirty="0">
                <a:solidFill>
                  <a:srgbClr val="1E23EA"/>
                </a:solidFill>
                <a:latin typeface="+mn-lt"/>
              </a:rPr>
              <a:t>B3</a:t>
            </a:r>
            <a:r>
              <a:rPr lang="cs-CZ" dirty="0">
                <a:solidFill>
                  <a:srgbClr val="1E23EA"/>
                </a:solidFill>
                <a:latin typeface="+mn-lt"/>
              </a:rPr>
              <a:t>		PŘEDNÍ TAHOVÝ SLOUPEC</a:t>
            </a:r>
            <a:endParaRPr lang="en-US" dirty="0">
              <a:solidFill>
                <a:srgbClr val="1E23EA"/>
              </a:solidFill>
              <a:latin typeface="+mn-lt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DD7C4C6-14B4-44B2-8DE5-EF7A66113C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58989" y="2051920"/>
            <a:ext cx="8355012" cy="41977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EXTENZE</a:t>
            </a:r>
            <a:endParaRPr lang="en-US" b="1" dirty="0">
              <a:latin typeface="+mn-lt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17F23F-5741-4832-BB13-A72E3AF98DE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CH"/>
              <a:t>Ortopedická klinika LF MU a FNB</a:t>
            </a:r>
            <a:endParaRPr lang="de-DE" dirty="0"/>
          </a:p>
        </p:txBody>
      </p:sp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CE3ACBBA-81EA-4FCB-982D-07AB34F70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7"/>
          <a:stretch/>
        </p:blipFill>
        <p:spPr>
          <a:xfrm>
            <a:off x="4616450" y="2792396"/>
            <a:ext cx="2959101" cy="3597931"/>
          </a:xfrm>
          <a:prstGeom prst="rect">
            <a:avLst/>
          </a:prstGeom>
        </p:spPr>
      </p:pic>
      <p:sp>
        <p:nvSpPr>
          <p:cNvPr id="10" name="Zástupný text 1">
            <a:extLst>
              <a:ext uri="{FF2B5EF4-FFF2-40B4-BE49-F238E27FC236}">
                <a16:creationId xmlns:a16="http://schemas.microsoft.com/office/drawing/2014/main" id="{C3664114-F4AD-4ECF-AB71-E6F0AA801259}"/>
              </a:ext>
            </a:extLst>
          </p:cNvPr>
          <p:cNvSpPr txBox="1">
            <a:spLocks/>
          </p:cNvSpPr>
          <p:nvPr/>
        </p:nvSpPr>
        <p:spPr>
          <a:xfrm>
            <a:off x="2065338" y="956598"/>
            <a:ext cx="8355012" cy="449880"/>
          </a:xfrm>
          <a:prstGeom prst="rect">
            <a:avLst/>
          </a:prstGeom>
        </p:spPr>
        <p:txBody>
          <a:bodyPr vert="horz" lIns="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rgbClr val="003B7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1E23EA"/>
                </a:solidFill>
                <a:latin typeface="+mj-lt"/>
              </a:rPr>
              <a:t>AO		</a:t>
            </a:r>
            <a:r>
              <a:rPr lang="cs-CZ" sz="2800" b="1" dirty="0">
                <a:solidFill>
                  <a:srgbClr val="1E23EA"/>
                </a:solidFill>
                <a:latin typeface="+mj-lt"/>
              </a:rPr>
              <a:t>TYP B – mechanismus úrazu</a:t>
            </a:r>
            <a:endParaRPr lang="en-US" sz="2800" dirty="0">
              <a:solidFill>
                <a:srgbClr val="1E23EA"/>
              </a:solidFill>
              <a:latin typeface="+mj-lt"/>
            </a:endParaRPr>
          </a:p>
        </p:txBody>
      </p:sp>
      <p:sp>
        <p:nvSpPr>
          <p:cNvPr id="9" name="Šipka: kruhová 8">
            <a:extLst>
              <a:ext uri="{FF2B5EF4-FFF2-40B4-BE49-F238E27FC236}">
                <a16:creationId xmlns:a16="http://schemas.microsoft.com/office/drawing/2014/main" id="{528654AA-AF3D-4086-BE09-2381CAC834F7}"/>
              </a:ext>
            </a:extLst>
          </p:cNvPr>
          <p:cNvSpPr/>
          <p:nvPr/>
        </p:nvSpPr>
        <p:spPr>
          <a:xfrm rot="17673934">
            <a:off x="7682199" y="3055941"/>
            <a:ext cx="1841500" cy="1904198"/>
          </a:xfrm>
          <a:prstGeom prst="circularArrow">
            <a:avLst>
              <a:gd name="adj1" fmla="val 6119"/>
              <a:gd name="adj2" fmla="val 1142319"/>
              <a:gd name="adj3" fmla="val 20693426"/>
              <a:gd name="adj4" fmla="val 12652462"/>
              <a:gd name="adj5" fmla="val 12500"/>
            </a:avLst>
          </a:prstGeom>
          <a:solidFill>
            <a:srgbClr val="FF0000"/>
          </a:solidFill>
          <a:scene3d>
            <a:camera prst="orthographicFront">
              <a:rot lat="11400000" lon="0" rev="14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E3025E-065A-40F1-AB2E-B050B3ED9E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94A5CE-2440-4925-8380-917811FCCA9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CH"/>
              <a:t>Ortopedická klinika LF MU a FNB</a:t>
            </a:r>
            <a:endParaRPr lang="de-DE" dirty="0"/>
          </a:p>
        </p:txBody>
      </p:sp>
      <p:pic>
        <p:nvPicPr>
          <p:cNvPr id="10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ED829980-A47F-487B-B7EE-6D3FD3FC1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67" y="2537526"/>
            <a:ext cx="6833257" cy="2844239"/>
          </a:xfrm>
          <a:prstGeom prst="rect">
            <a:avLst/>
          </a:prstGeom>
        </p:spPr>
      </p:pic>
      <p:sp>
        <p:nvSpPr>
          <p:cNvPr id="8" name="Šipka: kruhová 12">
            <a:extLst>
              <a:ext uri="{FF2B5EF4-FFF2-40B4-BE49-F238E27FC236}">
                <a16:creationId xmlns:a16="http://schemas.microsoft.com/office/drawing/2014/main" id="{D6249030-A034-4144-A7CE-0422FF8BCBE2}"/>
              </a:ext>
            </a:extLst>
          </p:cNvPr>
          <p:cNvSpPr/>
          <p:nvPr/>
        </p:nvSpPr>
        <p:spPr>
          <a:xfrm rot="17673934">
            <a:off x="4884365" y="2818656"/>
            <a:ext cx="1841500" cy="1904198"/>
          </a:xfrm>
          <a:prstGeom prst="circularArrow">
            <a:avLst>
              <a:gd name="adj1" fmla="val 6119"/>
              <a:gd name="adj2" fmla="val 1142319"/>
              <a:gd name="adj3" fmla="val 20693426"/>
              <a:gd name="adj4" fmla="val 12652462"/>
              <a:gd name="adj5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Šipka: kruhová 12">
            <a:extLst>
              <a:ext uri="{FF2B5EF4-FFF2-40B4-BE49-F238E27FC236}">
                <a16:creationId xmlns:a16="http://schemas.microsoft.com/office/drawing/2014/main" id="{D6249030-A034-4144-A7CE-0422FF8BCBE2}"/>
              </a:ext>
            </a:extLst>
          </p:cNvPr>
          <p:cNvSpPr/>
          <p:nvPr/>
        </p:nvSpPr>
        <p:spPr>
          <a:xfrm rot="17673934">
            <a:off x="2006510" y="2822183"/>
            <a:ext cx="1841500" cy="1904198"/>
          </a:xfrm>
          <a:prstGeom prst="circularArrow">
            <a:avLst>
              <a:gd name="adj1" fmla="val 6119"/>
              <a:gd name="adj2" fmla="val 1142319"/>
              <a:gd name="adj3" fmla="val 20693426"/>
              <a:gd name="adj4" fmla="val 12652462"/>
              <a:gd name="adj5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Zástupný text 1">
            <a:extLst>
              <a:ext uri="{FF2B5EF4-FFF2-40B4-BE49-F238E27FC236}">
                <a16:creationId xmlns:a16="http://schemas.microsoft.com/office/drawing/2014/main" id="{C3664114-F4AD-4ECF-AB71-E6F0AA801259}"/>
              </a:ext>
            </a:extLst>
          </p:cNvPr>
          <p:cNvSpPr txBox="1">
            <a:spLocks/>
          </p:cNvSpPr>
          <p:nvPr/>
        </p:nvSpPr>
        <p:spPr>
          <a:xfrm>
            <a:off x="2065338" y="956598"/>
            <a:ext cx="8355012" cy="449880"/>
          </a:xfrm>
          <a:prstGeom prst="rect">
            <a:avLst/>
          </a:prstGeom>
        </p:spPr>
        <p:txBody>
          <a:bodyPr vert="horz" lIns="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rgbClr val="003B7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		</a:t>
            </a:r>
            <a:endParaRPr lang="en-US" sz="2800" dirty="0"/>
          </a:p>
        </p:txBody>
      </p:sp>
      <p:sp>
        <p:nvSpPr>
          <p:cNvPr id="13" name="Šipka: kruhová 12">
            <a:extLst>
              <a:ext uri="{FF2B5EF4-FFF2-40B4-BE49-F238E27FC236}">
                <a16:creationId xmlns:a16="http://schemas.microsoft.com/office/drawing/2014/main" id="{C419C80A-25CD-42FD-A33C-7766CBBCA149}"/>
              </a:ext>
            </a:extLst>
          </p:cNvPr>
          <p:cNvSpPr/>
          <p:nvPr/>
        </p:nvSpPr>
        <p:spPr>
          <a:xfrm rot="17673934">
            <a:off x="9409432" y="2692342"/>
            <a:ext cx="1841500" cy="1904198"/>
          </a:xfrm>
          <a:prstGeom prst="circularArrow">
            <a:avLst>
              <a:gd name="adj1" fmla="val 6119"/>
              <a:gd name="adj2" fmla="val 1142319"/>
              <a:gd name="adj3" fmla="val 20693426"/>
              <a:gd name="adj4" fmla="val 12652462"/>
              <a:gd name="adj5" fmla="val 12500"/>
            </a:avLst>
          </a:prstGeom>
          <a:solidFill>
            <a:srgbClr val="FF0000"/>
          </a:solidFill>
          <a:scene3d>
            <a:camera prst="orthographicFront">
              <a:rot lat="11400000" lon="0" rev="14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Zástupný text 1">
            <a:extLst>
              <a:ext uri="{FF2B5EF4-FFF2-40B4-BE49-F238E27FC236}">
                <a16:creationId xmlns:a16="http://schemas.microsoft.com/office/drawing/2014/main" id="{0A729E67-70B3-453C-939A-50C74C4EE19B}"/>
              </a:ext>
            </a:extLst>
          </p:cNvPr>
          <p:cNvSpPr txBox="1">
            <a:spLocks/>
          </p:cNvSpPr>
          <p:nvPr/>
        </p:nvSpPr>
        <p:spPr>
          <a:xfrm>
            <a:off x="2217738" y="1108998"/>
            <a:ext cx="8355012" cy="449880"/>
          </a:xfrm>
          <a:prstGeom prst="rect">
            <a:avLst/>
          </a:prstGeom>
        </p:spPr>
        <p:txBody>
          <a:bodyPr vert="horz" lIns="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rgbClr val="003B7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1E23EA"/>
                </a:solidFill>
                <a:latin typeface="+mj-lt"/>
              </a:rPr>
              <a:t>AO		</a:t>
            </a:r>
            <a:r>
              <a:rPr lang="cs-CZ" sz="3200" b="1" dirty="0">
                <a:solidFill>
                  <a:srgbClr val="1E23EA"/>
                </a:solidFill>
                <a:latin typeface="+mj-lt"/>
              </a:rPr>
              <a:t>typ B – mechanismus úrazu</a:t>
            </a:r>
            <a:endParaRPr lang="en-US" sz="3200" dirty="0">
              <a:solidFill>
                <a:srgbClr val="1E23E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020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1AC4C9D-8819-45B4-9719-294D77167A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>
                <a:latin typeface="+mn-lt"/>
              </a:rPr>
              <a:t>Disrupce</a:t>
            </a:r>
            <a:r>
              <a:rPr lang="cs-CZ" sz="2400" dirty="0">
                <a:latin typeface="+mn-lt"/>
              </a:rPr>
              <a:t> přední i zadního sloupce</a:t>
            </a:r>
            <a:endParaRPr lang="cs-CZ" sz="24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+mn-lt"/>
              </a:rPr>
              <a:t>Zahrnuje </a:t>
            </a:r>
            <a:r>
              <a:rPr lang="cs-CZ" sz="2400" b="1" dirty="0">
                <a:solidFill>
                  <a:srgbClr val="1E23EA"/>
                </a:solidFill>
                <a:latin typeface="+mn-lt"/>
              </a:rPr>
              <a:t>translační dislokaci či distrakci </a:t>
            </a:r>
            <a:r>
              <a:rPr lang="cs-CZ" sz="2400" b="1" dirty="0">
                <a:latin typeface="+mn-lt"/>
              </a:rPr>
              <a:t>za hranicí fyziologického rozsahu</a:t>
            </a:r>
            <a:endParaRPr lang="cs-CZ" sz="2400" dirty="0">
              <a:latin typeface="+mn-lt"/>
            </a:endParaRPr>
          </a:p>
          <a:p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A7ADD3-87E2-4E30-94AD-A1BBFBD61B4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CH"/>
              <a:t>Ortopedická klinika LF MU a FNB</a:t>
            </a:r>
            <a:endParaRPr lang="de-DE" dirty="0"/>
          </a:p>
        </p:txBody>
      </p:sp>
      <p:sp>
        <p:nvSpPr>
          <p:cNvPr id="8" name="Zástupný text 1">
            <a:extLst>
              <a:ext uri="{FF2B5EF4-FFF2-40B4-BE49-F238E27FC236}">
                <a16:creationId xmlns:a16="http://schemas.microsoft.com/office/drawing/2014/main" id="{C3664114-F4AD-4ECF-AB71-E6F0AA801259}"/>
              </a:ext>
            </a:extLst>
          </p:cNvPr>
          <p:cNvSpPr txBox="1">
            <a:spLocks/>
          </p:cNvSpPr>
          <p:nvPr/>
        </p:nvSpPr>
        <p:spPr>
          <a:xfrm>
            <a:off x="2065338" y="956598"/>
            <a:ext cx="8355012" cy="449880"/>
          </a:xfrm>
          <a:prstGeom prst="rect">
            <a:avLst/>
          </a:prstGeom>
        </p:spPr>
        <p:txBody>
          <a:bodyPr vert="horz" lIns="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rgbClr val="003B7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1E23EA"/>
                </a:solidFill>
                <a:latin typeface="+mj-lt"/>
              </a:rPr>
              <a:t>AO		</a:t>
            </a:r>
            <a:r>
              <a:rPr lang="cs-CZ" sz="2800" b="1" dirty="0">
                <a:solidFill>
                  <a:srgbClr val="1E23EA"/>
                </a:solidFill>
                <a:latin typeface="+mj-lt"/>
              </a:rPr>
              <a:t>typ C</a:t>
            </a:r>
            <a:endParaRPr lang="en-US" sz="2800" dirty="0">
              <a:solidFill>
                <a:srgbClr val="1E23E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5902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7D66B1-F44A-4A00-8978-13199C91361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CH"/>
              <a:t>Ortopedická klinika LF MU a FNB</a:t>
            </a:r>
            <a:endParaRPr lang="de-DE" dirty="0"/>
          </a:p>
        </p:txBody>
      </p:sp>
      <p:pic>
        <p:nvPicPr>
          <p:cNvPr id="8" name="Obrázek 7" descr="Obsah obrázku mapa, text&#10;&#10;Popis byl vytvořen automaticky">
            <a:extLst>
              <a:ext uri="{FF2B5EF4-FFF2-40B4-BE49-F238E27FC236}">
                <a16:creationId xmlns:a16="http://schemas.microsoft.com/office/drawing/2014/main" id="{668ED028-BF72-4628-A69D-F636D5F38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6" y="2671642"/>
            <a:ext cx="8180033" cy="3659488"/>
          </a:xfrm>
          <a:prstGeom prst="rect">
            <a:avLst/>
          </a:prstGeom>
        </p:spPr>
      </p:pic>
      <p:sp>
        <p:nvSpPr>
          <p:cNvPr id="9" name="Zástupný text 1">
            <a:extLst>
              <a:ext uri="{FF2B5EF4-FFF2-40B4-BE49-F238E27FC236}">
                <a16:creationId xmlns:a16="http://schemas.microsoft.com/office/drawing/2014/main" id="{C3664114-F4AD-4ECF-AB71-E6F0AA801259}"/>
              </a:ext>
            </a:extLst>
          </p:cNvPr>
          <p:cNvSpPr txBox="1">
            <a:spLocks/>
          </p:cNvSpPr>
          <p:nvPr/>
        </p:nvSpPr>
        <p:spPr>
          <a:xfrm>
            <a:off x="2058989" y="1108095"/>
            <a:ext cx="8355012" cy="449880"/>
          </a:xfrm>
          <a:prstGeom prst="rect">
            <a:avLst/>
          </a:prstGeom>
        </p:spPr>
        <p:txBody>
          <a:bodyPr vert="horz" lIns="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rgbClr val="003B7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1E23EA"/>
                </a:solidFill>
                <a:latin typeface="+mj-lt"/>
              </a:rPr>
              <a:t>AO		</a:t>
            </a:r>
            <a:r>
              <a:rPr lang="cs-CZ" sz="2800" b="1" dirty="0">
                <a:solidFill>
                  <a:srgbClr val="1E23EA"/>
                </a:solidFill>
                <a:latin typeface="+mj-lt"/>
              </a:rPr>
              <a:t>typ C  - mechanismus úrazu</a:t>
            </a:r>
            <a:endParaRPr lang="en-US" sz="2800" dirty="0">
              <a:solidFill>
                <a:srgbClr val="1E23EA"/>
              </a:solidFill>
              <a:latin typeface="+mj-lt"/>
            </a:endParaRPr>
          </a:p>
        </p:txBody>
      </p:sp>
      <p:sp>
        <p:nvSpPr>
          <p:cNvPr id="7" name="Šipka doprava 6"/>
          <p:cNvSpPr/>
          <p:nvPr/>
        </p:nvSpPr>
        <p:spPr>
          <a:xfrm>
            <a:off x="7634109" y="3955018"/>
            <a:ext cx="778934" cy="337909"/>
          </a:xfrm>
          <a:prstGeom prst="rightArrow">
            <a:avLst>
              <a:gd name="adj1" fmla="val 2995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ahnutá šipka doprava 10"/>
          <p:cNvSpPr/>
          <p:nvPr/>
        </p:nvSpPr>
        <p:spPr>
          <a:xfrm>
            <a:off x="4634087" y="3377924"/>
            <a:ext cx="587023" cy="1117600"/>
          </a:xfrm>
          <a:prstGeom prst="curvedRightArrow">
            <a:avLst>
              <a:gd name="adj1" fmla="val 17184"/>
              <a:gd name="adj2" fmla="val 50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Zahnutá šipka doprava 11"/>
          <p:cNvSpPr/>
          <p:nvPr/>
        </p:nvSpPr>
        <p:spPr>
          <a:xfrm>
            <a:off x="7436554" y="3654629"/>
            <a:ext cx="587023" cy="1117600"/>
          </a:xfrm>
          <a:prstGeom prst="curvedRightArrow">
            <a:avLst>
              <a:gd name="adj1" fmla="val 17184"/>
              <a:gd name="adj2" fmla="val 50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4" name="Šipka doprava 13"/>
          <p:cNvSpPr/>
          <p:nvPr/>
        </p:nvSpPr>
        <p:spPr>
          <a:xfrm>
            <a:off x="4831643" y="3742146"/>
            <a:ext cx="778934" cy="337909"/>
          </a:xfrm>
          <a:prstGeom prst="rightArrow">
            <a:avLst>
              <a:gd name="adj1" fmla="val 2995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prava 14"/>
          <p:cNvSpPr/>
          <p:nvPr/>
        </p:nvSpPr>
        <p:spPr>
          <a:xfrm rot="16200000">
            <a:off x="8498794" y="5152437"/>
            <a:ext cx="778934" cy="337909"/>
          </a:xfrm>
          <a:prstGeom prst="rightArrow">
            <a:avLst>
              <a:gd name="adj1" fmla="val 2995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prava 15"/>
          <p:cNvSpPr/>
          <p:nvPr/>
        </p:nvSpPr>
        <p:spPr>
          <a:xfrm rot="5400000">
            <a:off x="9047284" y="3096209"/>
            <a:ext cx="778934" cy="337909"/>
          </a:xfrm>
          <a:prstGeom prst="rightArrow">
            <a:avLst>
              <a:gd name="adj1" fmla="val 2995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prava 15">
            <a:extLst>
              <a:ext uri="{FF2B5EF4-FFF2-40B4-BE49-F238E27FC236}">
                <a16:creationId xmlns:a16="http://schemas.microsoft.com/office/drawing/2014/main" id="{0B4864C8-F89D-4F2A-8B35-D9725C4DBC0E}"/>
              </a:ext>
            </a:extLst>
          </p:cNvPr>
          <p:cNvSpPr/>
          <p:nvPr/>
        </p:nvSpPr>
        <p:spPr>
          <a:xfrm rot="5400000">
            <a:off x="5847027" y="5288426"/>
            <a:ext cx="778934" cy="337909"/>
          </a:xfrm>
          <a:prstGeom prst="rightArrow">
            <a:avLst>
              <a:gd name="adj1" fmla="val 2995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prava 14">
            <a:extLst>
              <a:ext uri="{FF2B5EF4-FFF2-40B4-BE49-F238E27FC236}">
                <a16:creationId xmlns:a16="http://schemas.microsoft.com/office/drawing/2014/main" id="{040A3D58-0B20-43CC-A02E-0820947B760A}"/>
              </a:ext>
            </a:extLst>
          </p:cNvPr>
          <p:cNvSpPr/>
          <p:nvPr/>
        </p:nvSpPr>
        <p:spPr>
          <a:xfrm rot="16200000">
            <a:off x="5939364" y="3060151"/>
            <a:ext cx="778934" cy="337909"/>
          </a:xfrm>
          <a:prstGeom prst="rightArrow">
            <a:avLst>
              <a:gd name="adj1" fmla="val 2995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>
            <a:extLst>
              <a:ext uri="{FF2B5EF4-FFF2-40B4-BE49-F238E27FC236}">
                <a16:creationId xmlns:a16="http://schemas.microsoft.com/office/drawing/2014/main" id="{B31D345A-6435-43E4-8F3F-D9698A645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333375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4400" dirty="0">
                <a:solidFill>
                  <a:srgbClr val="1E23EA"/>
                </a:solidFill>
                <a:latin typeface="+mj-lt"/>
              </a:rPr>
              <a:t>INSTABILITA</a:t>
            </a:r>
            <a:br>
              <a:rPr lang="cs-CZ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cs-CZ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59" name="Obdélník 4">
            <a:extLst>
              <a:ext uri="{FF2B5EF4-FFF2-40B4-BE49-F238E27FC236}">
                <a16:creationId xmlns:a16="http://schemas.microsoft.com/office/drawing/2014/main" id="{9FF7F991-AD5E-4CE8-A4A1-30E1F452D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1584326"/>
            <a:ext cx="84296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latin typeface="+mn-lt"/>
              </a:rPr>
              <a:t>Mnoho podobných definic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(</a:t>
            </a:r>
            <a:r>
              <a:rPr lang="cs-CZ" altLang="cs-CZ" sz="2000" dirty="0">
                <a:latin typeface="+mn-lt"/>
              </a:rPr>
              <a:t>Louis, Roy-Camille, </a:t>
            </a:r>
            <a:r>
              <a:rPr lang="cs-CZ" altLang="cs-CZ" sz="2000" dirty="0" err="1">
                <a:latin typeface="+mn-lt"/>
              </a:rPr>
              <a:t>White</a:t>
            </a:r>
            <a:r>
              <a:rPr lang="cs-CZ" altLang="cs-CZ" sz="2000" dirty="0">
                <a:latin typeface="+mn-lt"/>
              </a:rPr>
              <a:t> and </a:t>
            </a:r>
            <a:r>
              <a:rPr lang="cs-CZ" altLang="cs-CZ" sz="2000" dirty="0" err="1">
                <a:latin typeface="+mn-lt"/>
              </a:rPr>
              <a:t>Panjabi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Frymoer</a:t>
            </a:r>
            <a:r>
              <a:rPr lang="cs-CZ" altLang="cs-CZ" sz="2000" dirty="0">
                <a:latin typeface="+mn-lt"/>
              </a:rPr>
              <a:t> and </a:t>
            </a:r>
            <a:r>
              <a:rPr lang="cs-CZ" altLang="cs-CZ" sz="2000" dirty="0" err="1">
                <a:latin typeface="+mn-lt"/>
              </a:rPr>
              <a:t>Krag</a:t>
            </a:r>
            <a:r>
              <a:rPr lang="cs-CZ" altLang="cs-CZ" sz="2000" dirty="0">
                <a:latin typeface="+mn-lt"/>
              </a:rPr>
              <a:t>)</a:t>
            </a:r>
            <a:endParaRPr lang="cs-CZ" altLang="cs-CZ" sz="24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6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latin typeface="+mn-lt"/>
              </a:rPr>
              <a:t>PÁTEŘ NETOLERUJE A NEZVLÁDÁ FYSIOLOGICKÉ ZATÍŽENÍ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3E585F-60C8-4A39-BCC9-5092DC22C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C0D5B7-3C6B-4CCE-9320-F3CFEF6A9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Etiologie spinálního traumatu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06B53B-C3AF-48F9-8C45-76C4FD2B1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Leucht</a:t>
            </a:r>
            <a:r>
              <a:rPr lang="cs-CZ" dirty="0"/>
              <a:t> et al. 2009 </a:t>
            </a:r>
            <a:endParaRPr lang="en-US" dirty="0"/>
          </a:p>
        </p:txBody>
      </p:sp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5BC413E5-CA26-45E5-8C02-0CBC1721A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12" y="2687730"/>
            <a:ext cx="6840366" cy="3435317"/>
          </a:xfrm>
          <a:prstGeom prst="rect">
            <a:avLst/>
          </a:prstGeom>
        </p:spPr>
      </p:pic>
      <p:sp>
        <p:nvSpPr>
          <p:cNvPr id="5" name="Rámeček 4">
            <a:extLst>
              <a:ext uri="{FF2B5EF4-FFF2-40B4-BE49-F238E27FC236}">
                <a16:creationId xmlns:a16="http://schemas.microsoft.com/office/drawing/2014/main" id="{B0F0F9C1-47B9-4919-AC60-CA817C4AEB68}"/>
              </a:ext>
            </a:extLst>
          </p:cNvPr>
          <p:cNvSpPr/>
          <p:nvPr/>
        </p:nvSpPr>
        <p:spPr>
          <a:xfrm>
            <a:off x="6387918" y="3481970"/>
            <a:ext cx="3166391" cy="2301108"/>
          </a:xfrm>
          <a:prstGeom prst="frame">
            <a:avLst>
              <a:gd name="adj1" fmla="val 2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D6F2C20-6992-4764-9B4B-E0CB3A4FC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951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70A2E935-6A7E-447D-9EC1-6B9FF16D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1E23EA"/>
                </a:solidFill>
              </a:rPr>
              <a:t>INSTABILITA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534BB4B7-23DF-41F5-94E7-BF86DFD65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9751" y="1600201"/>
            <a:ext cx="8501063" cy="45259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altLang="cs-CZ" sz="3600" dirty="0"/>
              <a:t> 				   KOSTĚNÁ    		ZHOJENÍ    </a:t>
            </a:r>
          </a:p>
          <a:p>
            <a:pPr>
              <a:buFontTx/>
              <a:buNone/>
            </a:pPr>
            <a:r>
              <a:rPr lang="cs-CZ" altLang="cs-CZ" sz="3600" b="1" dirty="0"/>
              <a:t>AKUTNÍ</a:t>
            </a:r>
            <a:r>
              <a:rPr lang="cs-CZ" altLang="cs-CZ" sz="3600" dirty="0"/>
              <a:t>	</a:t>
            </a:r>
          </a:p>
          <a:p>
            <a:pPr>
              <a:buFontTx/>
              <a:buNone/>
            </a:pPr>
            <a:r>
              <a:rPr lang="cs-CZ" altLang="cs-CZ" sz="3600" dirty="0"/>
              <a:t>                   	   LIGAMENTOSNÍ           FÚZE</a:t>
            </a:r>
          </a:p>
          <a:p>
            <a:pPr>
              <a:buFontTx/>
              <a:buNone/>
            </a:pPr>
            <a:r>
              <a:rPr lang="cs-CZ" altLang="cs-CZ" sz="3600" dirty="0"/>
              <a:t>                           </a:t>
            </a:r>
          </a:p>
          <a:p>
            <a:pPr>
              <a:buFontTx/>
              <a:buNone/>
            </a:pPr>
            <a:endParaRPr lang="cs-CZ" altLang="cs-CZ" sz="3600" dirty="0"/>
          </a:p>
          <a:p>
            <a:pPr>
              <a:buFontTx/>
              <a:buNone/>
            </a:pPr>
            <a:endParaRPr lang="cs-CZ" altLang="cs-CZ" sz="3600" dirty="0"/>
          </a:p>
          <a:p>
            <a:pPr>
              <a:buFontTx/>
              <a:buNone/>
            </a:pPr>
            <a:r>
              <a:rPr lang="cs-CZ" altLang="cs-CZ" sz="3600" dirty="0"/>
              <a:t>                   </a:t>
            </a:r>
            <a:r>
              <a:rPr lang="cs-CZ" altLang="cs-CZ" sz="3600" b="1" dirty="0"/>
              <a:t>CHRONICKÁ INSTABILITA</a:t>
            </a:r>
            <a:endParaRPr lang="cs-CZ" altLang="cs-CZ" sz="3600" dirty="0"/>
          </a:p>
        </p:txBody>
      </p:sp>
      <p:sp>
        <p:nvSpPr>
          <p:cNvPr id="6" name="Šipka doprava 5">
            <a:extLst>
              <a:ext uri="{FF2B5EF4-FFF2-40B4-BE49-F238E27FC236}">
                <a16:creationId xmlns:a16="http://schemas.microsoft.com/office/drawing/2014/main" id="{688FCAF1-82C3-43E2-906A-53165BB3F9BB}"/>
              </a:ext>
            </a:extLst>
          </p:cNvPr>
          <p:cNvSpPr/>
          <p:nvPr/>
        </p:nvSpPr>
        <p:spPr>
          <a:xfrm rot="20247504">
            <a:off x="3516313" y="2022475"/>
            <a:ext cx="1358900" cy="300038"/>
          </a:xfrm>
          <a:prstGeom prst="righ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" name="Šipka doprava 6">
            <a:extLst>
              <a:ext uri="{FF2B5EF4-FFF2-40B4-BE49-F238E27FC236}">
                <a16:creationId xmlns:a16="http://schemas.microsoft.com/office/drawing/2014/main" id="{01F4B8AB-D88D-4D38-89F7-83260E6C3462}"/>
              </a:ext>
            </a:extLst>
          </p:cNvPr>
          <p:cNvSpPr/>
          <p:nvPr/>
        </p:nvSpPr>
        <p:spPr>
          <a:xfrm rot="1167798">
            <a:off x="3467100" y="2528889"/>
            <a:ext cx="1360488" cy="300037"/>
          </a:xfrm>
          <a:prstGeom prst="righ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" name="Šipka doprava 7">
            <a:extLst>
              <a:ext uri="{FF2B5EF4-FFF2-40B4-BE49-F238E27FC236}">
                <a16:creationId xmlns:a16="http://schemas.microsoft.com/office/drawing/2014/main" id="{26BA7930-456F-40D8-8B25-379E552603C2}"/>
              </a:ext>
            </a:extLst>
          </p:cNvPr>
          <p:cNvSpPr/>
          <p:nvPr/>
        </p:nvSpPr>
        <p:spPr>
          <a:xfrm>
            <a:off x="7024688" y="1771650"/>
            <a:ext cx="1085850" cy="300038"/>
          </a:xfrm>
          <a:prstGeom prst="righ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Šipka doprava 8">
            <a:extLst>
              <a:ext uri="{FF2B5EF4-FFF2-40B4-BE49-F238E27FC236}">
                <a16:creationId xmlns:a16="http://schemas.microsoft.com/office/drawing/2014/main" id="{ECE4BF98-3A0A-4680-9EE0-1FCF49B929A9}"/>
              </a:ext>
            </a:extLst>
          </p:cNvPr>
          <p:cNvSpPr/>
          <p:nvPr/>
        </p:nvSpPr>
        <p:spPr>
          <a:xfrm>
            <a:off x="8110538" y="2994820"/>
            <a:ext cx="854956" cy="300037"/>
          </a:xfrm>
          <a:prstGeom prst="righ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Šipka doprava 9">
            <a:extLst>
              <a:ext uri="{FF2B5EF4-FFF2-40B4-BE49-F238E27FC236}">
                <a16:creationId xmlns:a16="http://schemas.microsoft.com/office/drawing/2014/main" id="{B9715379-1095-428A-99E2-36C95065F31F}"/>
              </a:ext>
            </a:extLst>
          </p:cNvPr>
          <p:cNvSpPr/>
          <p:nvPr/>
        </p:nvSpPr>
        <p:spPr>
          <a:xfrm rot="5400000">
            <a:off x="5703094" y="3807619"/>
            <a:ext cx="1085850" cy="300038"/>
          </a:xfrm>
          <a:prstGeom prst="righ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4AED96-8BFC-4E99-BC94-6025CD9D5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29D1CE98-F2B4-4CD3-8F81-38439E264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Nestabilita C páteře</a:t>
            </a:r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3EA90DD0-8D24-4BBB-BA9F-15F44622244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5500" y="1571626"/>
            <a:ext cx="4491038" cy="2619375"/>
          </a:xfrm>
        </p:spPr>
      </p:pic>
      <p:pic>
        <p:nvPicPr>
          <p:cNvPr id="23556" name="Picture 3">
            <a:extLst>
              <a:ext uri="{FF2B5EF4-FFF2-40B4-BE49-F238E27FC236}">
                <a16:creationId xmlns:a16="http://schemas.microsoft.com/office/drawing/2014/main" id="{22FD10C1-60FA-4D89-BA0A-74E0DC143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4" y="1571626"/>
            <a:ext cx="3170237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>
            <a:extLst>
              <a:ext uri="{FF2B5EF4-FFF2-40B4-BE49-F238E27FC236}">
                <a16:creationId xmlns:a16="http://schemas.microsoft.com/office/drawing/2014/main" id="{7FA5CB00-DFD3-41C5-83BE-1AC8497D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4384676"/>
            <a:ext cx="24384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FF6EAC-B1CA-4B3C-B28E-4185118A8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2F106BB8-2E19-4336-A37A-281B1CA15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r>
              <a:rPr lang="cs-CZ" altLang="cs-CZ" dirty="0">
                <a:solidFill>
                  <a:srgbClr val="1E23EA"/>
                </a:solidFill>
              </a:rPr>
              <a:t>LIGAMENTÓZNÍ INSTABILITA</a:t>
            </a:r>
          </a:p>
        </p:txBody>
      </p:sp>
      <p:sp>
        <p:nvSpPr>
          <p:cNvPr id="24579" name="Obdélník 5">
            <a:extLst>
              <a:ext uri="{FF2B5EF4-FFF2-40B4-BE49-F238E27FC236}">
                <a16:creationId xmlns:a16="http://schemas.microsoft.com/office/drawing/2014/main" id="{FD0188E8-B337-4815-B771-A3B939355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188" y="1714500"/>
            <a:ext cx="85725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konzevativní</a:t>
            </a:r>
            <a:r>
              <a:rPr lang="cs-CZ" altLang="cs-CZ" sz="2800" dirty="0">
                <a:latin typeface="+mn-lt"/>
              </a:rPr>
              <a:t> léčba nemůže vést ke zhojení</a:t>
            </a:r>
          </a:p>
          <a:p>
            <a:pPr eaLnBrk="1" hangingPunct="1">
              <a:spcBef>
                <a:spcPct val="0"/>
              </a:spcBef>
            </a:pPr>
            <a:endParaRPr lang="cs-CZ" altLang="cs-CZ" sz="28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800" dirty="0">
                <a:latin typeface="+mn-lt"/>
              </a:rPr>
              <a:t> výsledkem je chronická </a:t>
            </a:r>
            <a:r>
              <a:rPr lang="cs-CZ" altLang="cs-CZ" sz="2800" dirty="0" err="1">
                <a:latin typeface="+mn-lt"/>
              </a:rPr>
              <a:t>progedující</a:t>
            </a:r>
            <a:r>
              <a:rPr lang="cs-CZ" altLang="cs-CZ" sz="2800" dirty="0">
                <a:latin typeface="+mn-lt"/>
              </a:rPr>
              <a:t> nestabilita</a:t>
            </a:r>
          </a:p>
          <a:p>
            <a:pPr eaLnBrk="1" hangingPunct="1">
              <a:spcBef>
                <a:spcPct val="0"/>
              </a:spcBef>
            </a:pPr>
            <a:endParaRPr lang="cs-CZ" altLang="cs-CZ" sz="28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800" dirty="0">
                <a:latin typeface="+mn-lt"/>
              </a:rPr>
              <a:t> může vzniknout </a:t>
            </a:r>
            <a:r>
              <a:rPr lang="cs-CZ" altLang="cs-CZ" sz="2800" dirty="0" err="1">
                <a:latin typeface="+mn-lt"/>
              </a:rPr>
              <a:t>pseudoatroza</a:t>
            </a:r>
            <a:r>
              <a:rPr lang="cs-CZ" altLang="cs-CZ" sz="2800" dirty="0">
                <a:latin typeface="+mn-lt"/>
              </a:rPr>
              <a:t> nebo kyfotická deformita</a:t>
            </a:r>
          </a:p>
          <a:p>
            <a:pPr eaLnBrk="1" hangingPunct="1">
              <a:spcBef>
                <a:spcPct val="0"/>
              </a:spcBef>
            </a:pPr>
            <a:endParaRPr lang="cs-CZ" altLang="cs-CZ" sz="28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ligamentozní</a:t>
            </a:r>
            <a:r>
              <a:rPr lang="cs-CZ" altLang="cs-CZ" sz="2800" dirty="0">
                <a:latin typeface="+mn-lt"/>
              </a:rPr>
              <a:t> nestabilitu je možné zhojit pouze </a:t>
            </a:r>
            <a:r>
              <a:rPr lang="cs-CZ" altLang="cs-CZ" sz="2800" dirty="0" err="1">
                <a:latin typeface="+mn-lt"/>
              </a:rPr>
              <a:t>fusí</a:t>
            </a:r>
            <a:r>
              <a:rPr lang="cs-CZ" altLang="cs-CZ" sz="2800" dirty="0">
                <a:latin typeface="+mn-lt"/>
              </a:rPr>
              <a:t> postižného segmentu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D0EBE9-8EF9-4812-943C-C17791ADD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F281B507-ED98-461F-82AE-E8D913C85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" r="13942" b="8391"/>
          <a:stretch>
            <a:fillRect/>
          </a:stretch>
        </p:blipFill>
        <p:spPr bwMode="auto">
          <a:xfrm>
            <a:off x="7114470" y="1027905"/>
            <a:ext cx="4960779" cy="353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>
            <a:extLst>
              <a:ext uri="{FF2B5EF4-FFF2-40B4-BE49-F238E27FC236}">
                <a16:creationId xmlns:a16="http://schemas.microsoft.com/office/drawing/2014/main" id="{09745FB7-645E-4E82-91C9-95E0A7C571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Neurologický deficit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404B699B-050A-4E77-84C6-F9B6B23718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3510" y="1520825"/>
            <a:ext cx="8229600" cy="4972050"/>
          </a:xfrm>
        </p:spPr>
        <p:txBody>
          <a:bodyPr/>
          <a:lstStyle/>
          <a:p>
            <a:r>
              <a:rPr lang="cs-CZ" altLang="cs-CZ" dirty="0"/>
              <a:t>Fragment v páteřním kanále</a:t>
            </a:r>
          </a:p>
          <a:p>
            <a:r>
              <a:rPr lang="cs-CZ" altLang="cs-CZ" dirty="0"/>
              <a:t>Dislokace-většinou </a:t>
            </a:r>
            <a:r>
              <a:rPr lang="cs-CZ" altLang="cs-CZ" dirty="0" err="1"/>
              <a:t>kyfotizace</a:t>
            </a:r>
            <a:r>
              <a:rPr lang="cs-CZ" altLang="cs-CZ" dirty="0"/>
              <a:t>, translace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 err="1"/>
              <a:t>Bezpostřední</a:t>
            </a:r>
            <a:r>
              <a:rPr lang="cs-CZ" altLang="cs-CZ" dirty="0"/>
              <a:t> vznik při úrazu</a:t>
            </a:r>
          </a:p>
          <a:p>
            <a:r>
              <a:rPr lang="cs-CZ" altLang="cs-CZ" dirty="0"/>
              <a:t>Postupný vznik zapříčiněný edémem či ischemií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D284AC-FCE7-4179-B9DC-09A1EC31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B256D4E8-967B-410D-ACA7-4482B332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id="{462768F4-8ED7-4915-8E52-38C7CB15C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4" y="404814"/>
            <a:ext cx="4105275" cy="5889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BC4F636-83CC-41E3-8729-9549D2DCF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F5F5D1E-9AA1-48AF-86AC-AFF64A1189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404813"/>
            <a:ext cx="7772400" cy="1143000"/>
          </a:xfrm>
        </p:spPr>
        <p:txBody>
          <a:bodyPr/>
          <a:lstStyle/>
          <a:p>
            <a:pPr eaLnBrk="1" hangingPunct="1"/>
            <a:r>
              <a:rPr lang="sk-SK" altLang="cs-CZ" dirty="0" err="1">
                <a:solidFill>
                  <a:srgbClr val="1E23EA"/>
                </a:solidFill>
              </a:rPr>
              <a:t>Hodnocení</a:t>
            </a:r>
            <a:r>
              <a:rPr lang="sk-SK" altLang="cs-CZ" dirty="0">
                <a:solidFill>
                  <a:srgbClr val="1E23EA"/>
                </a:solidFill>
              </a:rPr>
              <a:t> </a:t>
            </a:r>
            <a:r>
              <a:rPr lang="sk-SK" altLang="cs-CZ" dirty="0" err="1">
                <a:solidFill>
                  <a:srgbClr val="1E23EA"/>
                </a:solidFill>
              </a:rPr>
              <a:t>poškození</a:t>
            </a:r>
            <a:r>
              <a:rPr lang="sk-SK" altLang="cs-CZ" dirty="0">
                <a:solidFill>
                  <a:srgbClr val="1E23EA"/>
                </a:solidFill>
              </a:rPr>
              <a:t> </a:t>
            </a:r>
            <a:r>
              <a:rPr lang="sk-SK" altLang="cs-CZ" dirty="0" err="1">
                <a:solidFill>
                  <a:srgbClr val="1E23EA"/>
                </a:solidFill>
              </a:rPr>
              <a:t>míchy</a:t>
            </a:r>
            <a:endParaRPr lang="sk-SK" altLang="cs-CZ" dirty="0">
              <a:solidFill>
                <a:srgbClr val="1E23EA"/>
              </a:solidFill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AD8AC153-9135-45C2-A7DF-AF490DA7436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3388" y="1484313"/>
            <a:ext cx="4176712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cs-CZ" dirty="0"/>
              <a:t>3 </a:t>
            </a:r>
            <a:r>
              <a:rPr lang="sk-SK" altLang="cs-CZ" dirty="0" err="1"/>
              <a:t>složky</a:t>
            </a:r>
            <a:r>
              <a:rPr lang="sk-SK" altLang="cs-CZ" dirty="0"/>
              <a:t> 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cs-CZ" dirty="0"/>
              <a:t>motorické </a:t>
            </a:r>
            <a:r>
              <a:rPr lang="sk-SK" altLang="cs-CZ" dirty="0" err="1"/>
              <a:t>funkce</a:t>
            </a:r>
            <a:endParaRPr lang="sk-SK" altLang="cs-CZ" dirty="0"/>
          </a:p>
          <a:p>
            <a:pPr lvl="1" eaLnBrk="1" hangingPunct="1">
              <a:lnSpc>
                <a:spcPct val="90000"/>
              </a:lnSpc>
            </a:pPr>
            <a:r>
              <a:rPr lang="sk-SK" altLang="cs-CZ" dirty="0"/>
              <a:t>senzorické </a:t>
            </a:r>
            <a:r>
              <a:rPr lang="sk-SK" altLang="cs-CZ" dirty="0" err="1"/>
              <a:t>funkce</a:t>
            </a:r>
            <a:r>
              <a:rPr lang="sk-SK" altLang="cs-CZ" dirty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cs-CZ" dirty="0" err="1"/>
              <a:t>míšní</a:t>
            </a:r>
            <a:r>
              <a:rPr lang="sk-SK" altLang="cs-CZ" dirty="0"/>
              <a:t> reflexy</a:t>
            </a:r>
          </a:p>
          <a:p>
            <a:pPr lvl="1" eaLnBrk="1" hangingPunct="1">
              <a:lnSpc>
                <a:spcPct val="90000"/>
              </a:lnSpc>
            </a:pPr>
            <a:endParaRPr lang="sk-SK" altLang="cs-CZ" dirty="0"/>
          </a:p>
          <a:p>
            <a:pPr eaLnBrk="1" hangingPunct="1">
              <a:lnSpc>
                <a:spcPct val="90000"/>
              </a:lnSpc>
            </a:pPr>
            <a:r>
              <a:rPr lang="sk-SK" altLang="cs-CZ" dirty="0" err="1"/>
              <a:t>Smyslem</a:t>
            </a:r>
            <a:r>
              <a:rPr lang="sk-SK" altLang="cs-CZ" dirty="0"/>
              <a:t> je </a:t>
            </a:r>
            <a:r>
              <a:rPr lang="sk-SK" altLang="cs-CZ" dirty="0" err="1"/>
              <a:t>určit</a:t>
            </a:r>
            <a:r>
              <a:rPr lang="sk-SK" altLang="cs-CZ" dirty="0"/>
              <a:t> výšku a typ </a:t>
            </a:r>
            <a:r>
              <a:rPr lang="sk-SK" altLang="cs-CZ" dirty="0" err="1"/>
              <a:t>postižení</a:t>
            </a:r>
            <a:endParaRPr lang="sk-SK" altLang="cs-CZ" dirty="0"/>
          </a:p>
        </p:txBody>
      </p:sp>
      <p:pic>
        <p:nvPicPr>
          <p:cNvPr id="27652" name="Picture 4" descr="MMHE_06_093_01_eps">
            <a:extLst>
              <a:ext uri="{FF2B5EF4-FFF2-40B4-BE49-F238E27FC236}">
                <a16:creationId xmlns:a16="http://schemas.microsoft.com/office/drawing/2014/main" id="{C91569FB-B8B5-44B8-8235-2393EAA2206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9488" y="1773239"/>
            <a:ext cx="4335462" cy="4968875"/>
          </a:xfr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C3774C-4CEA-4F10-B04C-95FC5065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83DC92FD-A3C5-46D5-AD47-796E4AD7D2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cs-CZ" sz="4800" dirty="0" err="1"/>
              <a:t>Poranění</a:t>
            </a:r>
            <a:r>
              <a:rPr lang="sk-SK" altLang="cs-CZ" sz="4800" dirty="0"/>
              <a:t> </a:t>
            </a:r>
            <a:r>
              <a:rPr lang="sk-SK" altLang="cs-CZ" sz="4800" dirty="0" err="1"/>
              <a:t>míchy</a:t>
            </a:r>
            <a:r>
              <a:rPr lang="sk-SK" altLang="cs-CZ" dirty="0"/>
              <a:t> </a:t>
            </a:r>
            <a:r>
              <a:rPr lang="sk-SK" altLang="cs-CZ" sz="2800" dirty="0"/>
              <a:t>/</a:t>
            </a:r>
            <a:r>
              <a:rPr lang="sk-SK" altLang="cs-CZ" sz="2800" dirty="0" err="1"/>
              <a:t>spinal</a:t>
            </a:r>
            <a:r>
              <a:rPr lang="sk-SK" altLang="cs-CZ" sz="2800" dirty="0"/>
              <a:t> </a:t>
            </a:r>
            <a:r>
              <a:rPr lang="sk-SK" altLang="cs-CZ" sz="2800" dirty="0" err="1"/>
              <a:t>cord</a:t>
            </a:r>
            <a:r>
              <a:rPr lang="sk-SK" altLang="cs-CZ" sz="2800" dirty="0"/>
              <a:t> </a:t>
            </a:r>
            <a:r>
              <a:rPr lang="sk-SK" altLang="cs-CZ" sz="2800" dirty="0" err="1"/>
              <a:t>injury</a:t>
            </a:r>
            <a:r>
              <a:rPr lang="sk-SK" altLang="cs-CZ" sz="2800" dirty="0"/>
              <a:t>/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1752DA5-E3A8-496B-A907-76C2A2AECB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63775" y="2052638"/>
            <a:ext cx="7772400" cy="4616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cs-CZ" b="1" dirty="0" err="1"/>
              <a:t>poranění</a:t>
            </a:r>
            <a:r>
              <a:rPr lang="sk-SK" altLang="cs-CZ" b="1" dirty="0"/>
              <a:t> </a:t>
            </a:r>
            <a:r>
              <a:rPr lang="sk-SK" altLang="cs-CZ" b="1" dirty="0" err="1"/>
              <a:t>míchy</a:t>
            </a:r>
            <a:r>
              <a:rPr lang="sk-SK" altLang="cs-CZ" b="1" dirty="0"/>
              <a:t> /PM/ - </a:t>
            </a:r>
            <a:r>
              <a:rPr lang="sk-SK" altLang="cs-CZ" dirty="0" err="1"/>
              <a:t>poškození</a:t>
            </a:r>
            <a:r>
              <a:rPr lang="sk-SK" altLang="cs-CZ" dirty="0"/>
              <a:t> </a:t>
            </a:r>
            <a:r>
              <a:rPr lang="sk-SK" altLang="cs-CZ" dirty="0" err="1"/>
              <a:t>mích</a:t>
            </a:r>
            <a:r>
              <a:rPr lang="sk-SK" altLang="cs-CZ" dirty="0"/>
              <a:t> y </a:t>
            </a:r>
            <a:r>
              <a:rPr lang="sk-SK" altLang="cs-CZ" dirty="0" err="1"/>
              <a:t>spoůsobující</a:t>
            </a:r>
            <a:r>
              <a:rPr lang="sk-SK" altLang="cs-CZ" dirty="0"/>
              <a:t> dočasné </a:t>
            </a:r>
            <a:r>
              <a:rPr lang="sk-SK" altLang="cs-CZ" dirty="0" err="1"/>
              <a:t>anebotrvalé</a:t>
            </a:r>
            <a:r>
              <a:rPr lang="sk-SK" altLang="cs-CZ" dirty="0"/>
              <a:t> </a:t>
            </a:r>
            <a:r>
              <a:rPr lang="sk-SK" altLang="cs-CZ" dirty="0" err="1"/>
              <a:t>pzměny</a:t>
            </a:r>
            <a:r>
              <a:rPr lang="sk-SK" altLang="cs-CZ" dirty="0"/>
              <a:t> motorických, senzorický, a nebo </a:t>
            </a:r>
            <a:r>
              <a:rPr lang="sk-SK" altLang="cs-CZ" dirty="0" err="1"/>
              <a:t>autonomních</a:t>
            </a:r>
            <a:r>
              <a:rPr lang="sk-SK" altLang="cs-CZ" dirty="0"/>
              <a:t> </a:t>
            </a:r>
            <a:r>
              <a:rPr lang="sk-SK" altLang="cs-CZ" dirty="0" err="1"/>
              <a:t>fcí</a:t>
            </a:r>
            <a:r>
              <a:rPr lang="sk-SK" altLang="cs-CZ" dirty="0"/>
              <a:t> </a:t>
            </a:r>
            <a:r>
              <a:rPr lang="sk-SK" altLang="cs-CZ" dirty="0" err="1"/>
              <a:t>míchy</a:t>
            </a:r>
            <a:r>
              <a:rPr lang="sk-SK" altLang="cs-CZ" dirty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sk-SK" altLang="cs-CZ" dirty="0"/>
              <a:t>typ 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cs-CZ" dirty="0" err="1"/>
              <a:t>primární</a:t>
            </a:r>
            <a:r>
              <a:rPr lang="sk-SK" altLang="cs-CZ" dirty="0"/>
              <a:t>,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cs-CZ" dirty="0" err="1"/>
              <a:t>sekundární</a:t>
            </a:r>
            <a:endParaRPr lang="sk-SK" altLang="cs-CZ" dirty="0"/>
          </a:p>
          <a:p>
            <a:pPr eaLnBrk="1" hangingPunct="1">
              <a:lnSpc>
                <a:spcPct val="90000"/>
              </a:lnSpc>
            </a:pPr>
            <a:r>
              <a:rPr lang="sk-SK" altLang="cs-CZ" dirty="0"/>
              <a:t>rozsah 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cs-CZ" dirty="0"/>
              <a:t>kompletní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cs-CZ" dirty="0" err="1"/>
              <a:t>parciální</a:t>
            </a:r>
            <a:endParaRPr lang="sk-SK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A4D980-755D-412B-8B04-8EF3D6D6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907D1D5-E791-4D3D-9D8F-9BAF62632D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cs-CZ" sz="4800" dirty="0" err="1"/>
              <a:t>Primární</a:t>
            </a:r>
            <a:r>
              <a:rPr lang="sk-SK" altLang="cs-CZ" sz="4800" dirty="0"/>
              <a:t> </a:t>
            </a:r>
            <a:r>
              <a:rPr lang="sk-SK" altLang="cs-CZ" sz="4800" dirty="0" err="1"/>
              <a:t>poranění</a:t>
            </a:r>
            <a:r>
              <a:rPr lang="sk-SK" altLang="cs-CZ" sz="4800" dirty="0"/>
              <a:t> </a:t>
            </a:r>
            <a:r>
              <a:rPr lang="sk-SK" altLang="cs-CZ" sz="4800" dirty="0" err="1"/>
              <a:t>míchy</a:t>
            </a:r>
            <a:r>
              <a:rPr lang="sk-SK" altLang="cs-CZ" sz="4800" dirty="0"/>
              <a:t> 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455040EA-EF2B-4614-BF23-0BD1BAC2DB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14550" y="1844676"/>
            <a:ext cx="8229600" cy="4525963"/>
          </a:xfrm>
        </p:spPr>
        <p:txBody>
          <a:bodyPr/>
          <a:lstStyle/>
          <a:p>
            <a:pPr eaLnBrk="1" hangingPunct="1"/>
            <a:r>
              <a:rPr lang="sk-SK" altLang="cs-CZ" dirty="0" err="1"/>
              <a:t>primárně</a:t>
            </a:r>
            <a:r>
              <a:rPr lang="sk-SK" altLang="cs-CZ" dirty="0"/>
              <a:t> PM – </a:t>
            </a:r>
            <a:r>
              <a:rPr lang="sk-SK" altLang="cs-CZ" dirty="0" err="1"/>
              <a:t>přímo</a:t>
            </a:r>
            <a:r>
              <a:rPr lang="sk-SK" altLang="cs-CZ" dirty="0"/>
              <a:t> úrazovým </a:t>
            </a:r>
            <a:r>
              <a:rPr lang="sk-SK" altLang="cs-CZ" dirty="0" err="1"/>
              <a:t>dějem</a:t>
            </a:r>
            <a:r>
              <a:rPr lang="sk-SK" altLang="cs-CZ" dirty="0"/>
              <a:t>.</a:t>
            </a:r>
          </a:p>
          <a:p>
            <a:r>
              <a:rPr lang="sk-SK" altLang="cs-CZ" dirty="0" err="1"/>
              <a:t>Není</a:t>
            </a:r>
            <a:r>
              <a:rPr lang="sk-SK" altLang="cs-CZ" dirty="0"/>
              <a:t> možné ho </a:t>
            </a:r>
            <a:r>
              <a:rPr lang="sk-SK" altLang="cs-CZ" dirty="0" err="1"/>
              <a:t>ovlivnit</a:t>
            </a:r>
            <a:endParaRPr lang="sk-SK" altLang="cs-CZ" dirty="0"/>
          </a:p>
          <a:p>
            <a:pPr lvl="1" eaLnBrk="1" hangingPunct="1"/>
            <a:r>
              <a:rPr lang="sk-SK" altLang="cs-CZ" dirty="0" err="1"/>
              <a:t>komprese</a:t>
            </a:r>
            <a:r>
              <a:rPr lang="sk-SK" altLang="cs-CZ" dirty="0"/>
              <a:t> </a:t>
            </a:r>
            <a:r>
              <a:rPr lang="sk-SK" altLang="cs-CZ" dirty="0" err="1"/>
              <a:t>míchy</a:t>
            </a:r>
            <a:r>
              <a:rPr lang="sk-SK" altLang="cs-CZ" dirty="0"/>
              <a:t> kostnými fragmenty, </a:t>
            </a:r>
            <a:r>
              <a:rPr lang="sk-SK" altLang="cs-CZ" dirty="0" err="1"/>
              <a:t>hematomem</a:t>
            </a:r>
            <a:r>
              <a:rPr lang="sk-SK" altLang="cs-CZ" dirty="0"/>
              <a:t>, </a:t>
            </a:r>
            <a:r>
              <a:rPr lang="sk-SK" altLang="cs-CZ" dirty="0" err="1"/>
              <a:t>intervertebrálním</a:t>
            </a:r>
            <a:r>
              <a:rPr lang="sk-SK" altLang="cs-CZ" dirty="0"/>
              <a:t> </a:t>
            </a:r>
            <a:r>
              <a:rPr lang="sk-SK" altLang="cs-CZ" dirty="0" err="1"/>
              <a:t>diskem</a:t>
            </a:r>
            <a:endParaRPr lang="sk-SK" altLang="cs-CZ" dirty="0"/>
          </a:p>
          <a:p>
            <a:pPr lvl="1" eaLnBrk="1" hangingPunct="1"/>
            <a:r>
              <a:rPr lang="sk-SK" altLang="cs-CZ" dirty="0"/>
              <a:t>Torze, </a:t>
            </a:r>
            <a:r>
              <a:rPr lang="sk-SK" altLang="cs-CZ" dirty="0" err="1"/>
              <a:t>distrakce</a:t>
            </a:r>
            <a:r>
              <a:rPr lang="sk-SK" altLang="cs-CZ" dirty="0"/>
              <a:t> , </a:t>
            </a:r>
            <a:r>
              <a:rPr lang="sk-SK" altLang="cs-CZ" dirty="0" err="1"/>
              <a:t>střih</a:t>
            </a:r>
            <a:r>
              <a:rPr lang="sk-SK" altLang="cs-CZ" dirty="0"/>
              <a:t>  </a:t>
            </a:r>
            <a:r>
              <a:rPr lang="sk-SK" altLang="cs-CZ" dirty="0" err="1"/>
              <a:t>nepříznivá</a:t>
            </a:r>
            <a:r>
              <a:rPr lang="sk-SK" altLang="cs-CZ" dirty="0"/>
              <a:t> prognóza</a:t>
            </a:r>
          </a:p>
          <a:p>
            <a:pPr lvl="1" eaLnBrk="1" hangingPunct="1"/>
            <a:r>
              <a:rPr lang="sk-SK" altLang="cs-CZ" dirty="0" err="1"/>
              <a:t>ischemie</a:t>
            </a:r>
            <a:endParaRPr lang="sk-SK" altLang="cs-CZ" dirty="0"/>
          </a:p>
          <a:p>
            <a:pPr lvl="1" eaLnBrk="1" hangingPunct="1"/>
            <a:r>
              <a:rPr lang="sk-SK" altLang="cs-CZ" dirty="0" err="1"/>
              <a:t>Penetrující</a:t>
            </a:r>
            <a:r>
              <a:rPr lang="sk-SK" altLang="cs-CZ" dirty="0"/>
              <a:t> </a:t>
            </a:r>
            <a:r>
              <a:rPr lang="sk-SK" altLang="cs-CZ" dirty="0" err="1"/>
              <a:t>poranění</a:t>
            </a:r>
            <a:endParaRPr lang="sk-SK" altLang="cs-CZ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DB2564-BE61-4C3A-9A4A-603B00B34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690688"/>
            <a:ext cx="8496300" cy="115004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cs-CZ" sz="2400">
              <a:latin typeface="Times New Roman" panose="02020603050405020304" pitchFamily="18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867ACA-1D36-46F9-9ABA-D96487EB8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034DE67-5FE2-452D-9C6C-359437E883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cs-CZ" sz="4800" dirty="0" err="1">
                <a:solidFill>
                  <a:srgbClr val="1E23EA"/>
                </a:solidFill>
              </a:rPr>
              <a:t>Sekundární</a:t>
            </a:r>
            <a:r>
              <a:rPr lang="sk-SK" altLang="cs-CZ" sz="4800" dirty="0">
                <a:solidFill>
                  <a:srgbClr val="1E23EA"/>
                </a:solidFill>
              </a:rPr>
              <a:t>  </a:t>
            </a:r>
            <a:r>
              <a:rPr lang="sk-SK" altLang="cs-CZ" sz="4800" dirty="0" err="1">
                <a:solidFill>
                  <a:srgbClr val="1E23EA"/>
                </a:solidFill>
              </a:rPr>
              <a:t>poranění</a:t>
            </a:r>
            <a:r>
              <a:rPr lang="sk-SK" altLang="cs-CZ" sz="4800" dirty="0">
                <a:solidFill>
                  <a:srgbClr val="1E23EA"/>
                </a:solidFill>
              </a:rPr>
              <a:t> </a:t>
            </a:r>
            <a:r>
              <a:rPr lang="sk-SK" altLang="cs-CZ" sz="4800" dirty="0" err="1">
                <a:solidFill>
                  <a:srgbClr val="1E23EA"/>
                </a:solidFill>
              </a:rPr>
              <a:t>míchy</a:t>
            </a:r>
            <a:endParaRPr lang="sk-SK" altLang="cs-CZ" sz="4800" dirty="0">
              <a:solidFill>
                <a:srgbClr val="1E23EA"/>
              </a:solidFill>
            </a:endParaRPr>
          </a:p>
        </p:txBody>
      </p:sp>
      <p:sp>
        <p:nvSpPr>
          <p:cNvPr id="30724" name="Rectangle 8">
            <a:extLst>
              <a:ext uri="{FF2B5EF4-FFF2-40B4-BE49-F238E27FC236}">
                <a16:creationId xmlns:a16="http://schemas.microsoft.com/office/drawing/2014/main" id="{84499AE0-F03C-4386-AEC6-BE7D731B494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379465" y="1566956"/>
            <a:ext cx="4316413" cy="4543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cs-CZ" dirty="0" err="1"/>
              <a:t>Cévní</a:t>
            </a:r>
            <a:r>
              <a:rPr lang="sk-SK" altLang="cs-CZ" dirty="0"/>
              <a:t> </a:t>
            </a:r>
            <a:r>
              <a:rPr lang="sk-SK" altLang="cs-CZ" dirty="0" err="1"/>
              <a:t>změny</a:t>
            </a:r>
            <a:r>
              <a:rPr lang="sk-SK" altLang="cs-CZ" dirty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cs-CZ" dirty="0" err="1"/>
              <a:t>Snížený</a:t>
            </a:r>
            <a:r>
              <a:rPr lang="sk-SK" altLang="cs-CZ" dirty="0"/>
              <a:t> </a:t>
            </a:r>
            <a:r>
              <a:rPr lang="sk-SK" altLang="cs-CZ" dirty="0" err="1"/>
              <a:t>průtok</a:t>
            </a:r>
            <a:endParaRPr lang="sk-SK" altLang="cs-CZ" dirty="0"/>
          </a:p>
          <a:p>
            <a:pPr lvl="1" eaLnBrk="1" hangingPunct="1">
              <a:lnSpc>
                <a:spcPct val="90000"/>
              </a:lnSpc>
            </a:pPr>
            <a:r>
              <a:rPr lang="sk-SK" altLang="cs-CZ" dirty="0"/>
              <a:t>trombóza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cs-CZ" dirty="0" err="1"/>
              <a:t>vazospazmus</a:t>
            </a:r>
            <a:endParaRPr lang="sk-SK" altLang="cs-CZ" dirty="0"/>
          </a:p>
          <a:p>
            <a:pPr lvl="1" eaLnBrk="1" hangingPunct="1">
              <a:lnSpc>
                <a:spcPct val="90000"/>
              </a:lnSpc>
            </a:pPr>
            <a:r>
              <a:rPr lang="sk-SK" altLang="cs-CZ" dirty="0" err="1"/>
              <a:t>hemorrhagia</a:t>
            </a:r>
            <a:endParaRPr lang="sk-SK" altLang="cs-CZ" dirty="0"/>
          </a:p>
          <a:p>
            <a:pPr eaLnBrk="1" hangingPunct="1">
              <a:lnSpc>
                <a:spcPct val="90000"/>
              </a:lnSpc>
            </a:pPr>
            <a:r>
              <a:rPr lang="sk-SK" altLang="cs-CZ" dirty="0" err="1"/>
              <a:t>elektrolytové</a:t>
            </a:r>
            <a:r>
              <a:rPr lang="sk-SK" altLang="cs-CZ" dirty="0"/>
              <a:t> </a:t>
            </a:r>
            <a:r>
              <a:rPr lang="sk-SK" altLang="cs-CZ" dirty="0" err="1"/>
              <a:t>změny</a:t>
            </a:r>
            <a:endParaRPr lang="sk-SK" altLang="cs-CZ" dirty="0"/>
          </a:p>
          <a:p>
            <a:pPr eaLnBrk="1" hangingPunct="1">
              <a:lnSpc>
                <a:spcPct val="90000"/>
              </a:lnSpc>
            </a:pPr>
            <a:r>
              <a:rPr lang="sk-SK" altLang="cs-CZ" dirty="0" err="1"/>
              <a:t>volné</a:t>
            </a:r>
            <a:r>
              <a:rPr lang="sk-SK" altLang="cs-CZ" dirty="0"/>
              <a:t> O2 radikály</a:t>
            </a:r>
          </a:p>
          <a:p>
            <a:pPr eaLnBrk="1" hangingPunct="1">
              <a:lnSpc>
                <a:spcPct val="90000"/>
              </a:lnSpc>
            </a:pPr>
            <a:r>
              <a:rPr lang="sk-SK" altLang="cs-CZ" dirty="0" err="1"/>
              <a:t>Zánětlivá</a:t>
            </a:r>
            <a:r>
              <a:rPr lang="sk-SK" altLang="cs-CZ" dirty="0"/>
              <a:t> </a:t>
            </a:r>
            <a:r>
              <a:rPr lang="sk-SK" altLang="cs-CZ" dirty="0" err="1"/>
              <a:t>reakce</a:t>
            </a:r>
            <a:endParaRPr lang="sk-SK" altLang="cs-CZ" dirty="0"/>
          </a:p>
          <a:p>
            <a:pPr eaLnBrk="1" hangingPunct="1">
              <a:lnSpc>
                <a:spcPct val="90000"/>
              </a:lnSpc>
            </a:pPr>
            <a:r>
              <a:rPr lang="sk-SK" altLang="cs-CZ" dirty="0" err="1"/>
              <a:t>výsledkem</a:t>
            </a:r>
            <a:r>
              <a:rPr lang="sk-SK" altLang="cs-CZ" dirty="0"/>
              <a:t> je nekróza </a:t>
            </a:r>
            <a:r>
              <a:rPr lang="sk-SK" altLang="cs-CZ" dirty="0" err="1"/>
              <a:t>neuronů</a:t>
            </a:r>
            <a:endParaRPr lang="sk-SK" altLang="cs-CZ" dirty="0"/>
          </a:p>
        </p:txBody>
      </p:sp>
      <p:pic>
        <p:nvPicPr>
          <p:cNvPr id="30725" name="Picture 4">
            <a:extLst>
              <a:ext uri="{FF2B5EF4-FFF2-40B4-BE49-F238E27FC236}">
                <a16:creationId xmlns:a16="http://schemas.microsoft.com/office/drawing/2014/main" id="{57A42D84-BFF0-49B9-95B8-38B6E9A6B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68" y="1507807"/>
            <a:ext cx="4316412" cy="4661725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B3A876A-6632-41C1-AF85-E154B94B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AC7908D-B937-4C04-85DC-5B469C66BE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cs-CZ" sz="4800" dirty="0" err="1"/>
              <a:t>Sekundární</a:t>
            </a:r>
            <a:r>
              <a:rPr lang="sk-SK" altLang="cs-CZ" sz="4800" dirty="0"/>
              <a:t>  </a:t>
            </a:r>
            <a:r>
              <a:rPr lang="sk-SK" altLang="cs-CZ" sz="4800" dirty="0" err="1"/>
              <a:t>poranění</a:t>
            </a:r>
            <a:r>
              <a:rPr lang="sk-SK" altLang="cs-CZ" sz="4800" dirty="0"/>
              <a:t> </a:t>
            </a:r>
            <a:r>
              <a:rPr lang="sk-SK" altLang="cs-CZ" sz="4800" dirty="0" err="1"/>
              <a:t>míchy</a:t>
            </a:r>
            <a:endParaRPr lang="sk-SK" altLang="cs-CZ" sz="4800" dirty="0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5772A8E-E732-4083-A9CA-9B9BEFD84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0"/>
            <a:ext cx="7772400" cy="4471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cs-CZ" dirty="0"/>
              <a:t>vzniká </a:t>
            </a:r>
            <a:r>
              <a:rPr lang="sk-SK" altLang="cs-CZ" dirty="0" err="1"/>
              <a:t>jako</a:t>
            </a:r>
            <a:r>
              <a:rPr lang="sk-SK" altLang="cs-CZ" dirty="0"/>
              <a:t> </a:t>
            </a:r>
            <a:r>
              <a:rPr lang="sk-SK" altLang="cs-CZ" dirty="0" err="1"/>
              <a:t>následek</a:t>
            </a:r>
            <a:r>
              <a:rPr lang="sk-SK" altLang="cs-CZ" dirty="0"/>
              <a:t> </a:t>
            </a:r>
            <a:r>
              <a:rPr lang="sk-SK" altLang="cs-CZ" dirty="0" err="1"/>
              <a:t>primárního</a:t>
            </a:r>
            <a:r>
              <a:rPr lang="sk-SK" altLang="cs-CZ" dirty="0"/>
              <a:t> </a:t>
            </a:r>
            <a:r>
              <a:rPr lang="sk-SK" altLang="cs-CZ" dirty="0" err="1"/>
              <a:t>postižení</a:t>
            </a:r>
            <a:endParaRPr lang="sk-SK" altLang="cs-CZ" dirty="0"/>
          </a:p>
          <a:p>
            <a:pPr eaLnBrk="1" hangingPunct="1">
              <a:lnSpc>
                <a:spcPct val="90000"/>
              </a:lnSpc>
            </a:pPr>
            <a:r>
              <a:rPr lang="sk-SK" altLang="cs-CZ" b="1" dirty="0"/>
              <a:t>je </a:t>
            </a:r>
            <a:r>
              <a:rPr lang="sk-SK" altLang="cs-CZ" b="1" dirty="0" err="1"/>
              <a:t>částečně</a:t>
            </a:r>
            <a:r>
              <a:rPr lang="sk-SK" altLang="cs-CZ" b="1" dirty="0"/>
              <a:t> </a:t>
            </a:r>
            <a:r>
              <a:rPr lang="sk-SK" altLang="cs-CZ" b="1" dirty="0" err="1"/>
              <a:t>ovlivnitelné</a:t>
            </a:r>
            <a:r>
              <a:rPr lang="sk-SK" altLang="cs-CZ" b="1" dirty="0"/>
              <a:t> a to je i </a:t>
            </a:r>
            <a:r>
              <a:rPr lang="sk-SK" altLang="cs-CZ" b="1" dirty="0" err="1"/>
              <a:t>cílem</a:t>
            </a:r>
            <a:r>
              <a:rPr lang="sk-SK" altLang="cs-CZ" b="1" dirty="0"/>
              <a:t> </a:t>
            </a:r>
            <a:r>
              <a:rPr lang="sk-SK" altLang="cs-CZ" b="1" dirty="0" err="1"/>
              <a:t>léčby</a:t>
            </a:r>
            <a:r>
              <a:rPr lang="sk-SK" altLang="cs-CZ" b="1" dirty="0"/>
              <a:t> a </a:t>
            </a:r>
            <a:r>
              <a:rPr lang="sk-SK" altLang="cs-CZ" b="1" dirty="0" err="1"/>
              <a:t>našeho</a:t>
            </a:r>
            <a:r>
              <a:rPr lang="sk-SK" altLang="cs-CZ" b="1" dirty="0"/>
              <a:t> snažení !</a:t>
            </a:r>
          </a:p>
          <a:p>
            <a:pPr eaLnBrk="1" hangingPunct="1">
              <a:lnSpc>
                <a:spcPct val="90000"/>
              </a:lnSpc>
            </a:pPr>
            <a:r>
              <a:rPr lang="sk-SK" altLang="cs-CZ" b="1" dirty="0"/>
              <a:t> </a:t>
            </a:r>
            <a:r>
              <a:rPr lang="sk-SK" altLang="cs-CZ" dirty="0"/>
              <a:t>možnosti jeho </a:t>
            </a:r>
            <a:r>
              <a:rPr lang="sk-SK" altLang="cs-CZ" dirty="0" err="1"/>
              <a:t>ovlivnění</a:t>
            </a:r>
            <a:r>
              <a:rPr lang="sk-SK" altLang="cs-CZ" dirty="0"/>
              <a:t> 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cs-CZ" dirty="0" err="1"/>
              <a:t>oxygenace</a:t>
            </a:r>
            <a:r>
              <a:rPr lang="sk-SK" altLang="cs-CZ" dirty="0"/>
              <a:t>, </a:t>
            </a:r>
            <a:r>
              <a:rPr lang="sk-SK" altLang="cs-CZ" dirty="0" err="1"/>
              <a:t>optimální</a:t>
            </a:r>
            <a:r>
              <a:rPr lang="sk-SK" altLang="cs-CZ" dirty="0"/>
              <a:t> </a:t>
            </a:r>
            <a:r>
              <a:rPr lang="sk-SK" altLang="cs-CZ" dirty="0" err="1"/>
              <a:t>Tk</a:t>
            </a:r>
            <a:endParaRPr lang="sk-SK" altLang="cs-CZ" dirty="0"/>
          </a:p>
          <a:p>
            <a:pPr lvl="1" eaLnBrk="1" hangingPunct="1">
              <a:lnSpc>
                <a:spcPct val="90000"/>
              </a:lnSpc>
            </a:pPr>
            <a:r>
              <a:rPr lang="sk-SK" altLang="cs-CZ" i="1" dirty="0"/>
              <a:t>farmakologická </a:t>
            </a:r>
            <a:r>
              <a:rPr lang="sk-SK" altLang="cs-CZ" i="1" dirty="0" err="1"/>
              <a:t>léčba</a:t>
            </a:r>
            <a:r>
              <a:rPr lang="sk-SK" altLang="cs-CZ" dirty="0"/>
              <a:t> /kortikoidy ???/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cs-CZ" i="1" dirty="0"/>
              <a:t>chirurgická </a:t>
            </a:r>
            <a:r>
              <a:rPr lang="sk-SK" altLang="cs-CZ" i="1" dirty="0" err="1"/>
              <a:t>léčba</a:t>
            </a:r>
            <a:r>
              <a:rPr lang="sk-SK" altLang="cs-CZ" dirty="0"/>
              <a:t> /</a:t>
            </a:r>
            <a:r>
              <a:rPr lang="sk-SK" altLang="cs-CZ" dirty="0" err="1"/>
              <a:t>dekomprese</a:t>
            </a:r>
            <a:r>
              <a:rPr lang="sk-SK" altLang="cs-CZ" dirty="0"/>
              <a:t> </a:t>
            </a:r>
            <a:r>
              <a:rPr lang="sk-SK" altLang="cs-CZ" dirty="0" err="1"/>
              <a:t>míchy</a:t>
            </a:r>
            <a:r>
              <a:rPr lang="sk-SK" altLang="cs-CZ" dirty="0"/>
              <a:t>, </a:t>
            </a:r>
            <a:r>
              <a:rPr lang="sk-SK" altLang="cs-CZ" dirty="0" err="1"/>
              <a:t>stabilizace</a:t>
            </a:r>
            <a:r>
              <a:rPr lang="sk-SK" altLang="cs-CZ" dirty="0"/>
              <a:t> </a:t>
            </a:r>
            <a:r>
              <a:rPr lang="sk-SK" altLang="cs-CZ" dirty="0" err="1"/>
              <a:t>páteře</a:t>
            </a:r>
            <a:r>
              <a:rPr lang="sk-SK" altLang="cs-CZ" dirty="0"/>
              <a:t>/</a:t>
            </a:r>
          </a:p>
        </p:txBody>
      </p:sp>
      <p:sp>
        <p:nvSpPr>
          <p:cNvPr id="31748" name="Rectangle 5">
            <a:extLst>
              <a:ext uri="{FF2B5EF4-FFF2-40B4-BE49-F238E27FC236}">
                <a16:creationId xmlns:a16="http://schemas.microsoft.com/office/drawing/2014/main" id="{5050B0A7-9FB2-448D-83EA-58287EDDB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565401"/>
            <a:ext cx="8280400" cy="86359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cs-CZ" sz="2400">
              <a:latin typeface="Times New Roman" panose="02020603050405020304" pitchFamily="18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7A6668-5595-40A2-AC4D-CBB74A6BE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B81515-92EF-4F75-B030-C445584FF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4B7092-9831-4307-95C1-EA51DF596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EAFB7577-46E2-496E-9DA7-ED94C99FA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1" y="0"/>
            <a:ext cx="9944082" cy="6794864"/>
          </a:xfrm>
          <a:prstGeom prst="rect">
            <a:avLst/>
          </a:prstGeo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A1196E-ABF2-4D43-83C6-7F4B66780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91845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3387900-9E7D-47BC-84F4-7B239C9F80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2603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en-US" sz="4000" dirty="0">
                <a:solidFill>
                  <a:srgbClr val="1E23EA"/>
                </a:solidFill>
              </a:rPr>
              <a:t>Typy poranění míchy</a:t>
            </a:r>
            <a:br>
              <a:rPr lang="cs-CZ" altLang="en-US" sz="4000" dirty="0">
                <a:solidFill>
                  <a:srgbClr val="1E23EA"/>
                </a:solidFill>
              </a:rPr>
            </a:br>
            <a:r>
              <a:rPr lang="sk-SK" altLang="cs-CZ" sz="2800" dirty="0">
                <a:solidFill>
                  <a:srgbClr val="1E23EA"/>
                </a:solidFill>
              </a:rPr>
              <a:t>/</a:t>
            </a:r>
            <a:r>
              <a:rPr lang="sk-SK" altLang="cs-CZ" sz="2800" dirty="0" err="1">
                <a:solidFill>
                  <a:srgbClr val="1E23EA"/>
                </a:solidFill>
              </a:rPr>
              <a:t>spinal</a:t>
            </a:r>
            <a:r>
              <a:rPr lang="sk-SK" altLang="cs-CZ" sz="2800" dirty="0">
                <a:solidFill>
                  <a:srgbClr val="1E23EA"/>
                </a:solidFill>
              </a:rPr>
              <a:t> </a:t>
            </a:r>
            <a:r>
              <a:rPr lang="sk-SK" altLang="cs-CZ" sz="2800" dirty="0" err="1">
                <a:solidFill>
                  <a:srgbClr val="1E23EA"/>
                </a:solidFill>
              </a:rPr>
              <a:t>cord</a:t>
            </a:r>
            <a:r>
              <a:rPr lang="sk-SK" altLang="cs-CZ" sz="2800" dirty="0">
                <a:solidFill>
                  <a:srgbClr val="1E23EA"/>
                </a:solidFill>
              </a:rPr>
              <a:t> </a:t>
            </a:r>
            <a:r>
              <a:rPr lang="sk-SK" altLang="cs-CZ" sz="2800" dirty="0" err="1">
                <a:solidFill>
                  <a:srgbClr val="1E23EA"/>
                </a:solidFill>
              </a:rPr>
              <a:t>injury</a:t>
            </a:r>
            <a:r>
              <a:rPr lang="sk-SK" altLang="cs-CZ" sz="2800" dirty="0">
                <a:solidFill>
                  <a:srgbClr val="1E23EA"/>
                </a:solidFill>
              </a:rPr>
              <a:t>/</a:t>
            </a:r>
            <a:endParaRPr lang="en-US" altLang="en-US" sz="2800" dirty="0">
              <a:solidFill>
                <a:srgbClr val="1E23EA"/>
              </a:solidFill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8941D02-B52F-483F-8F5F-93CD6B610C2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19289" y="1557338"/>
            <a:ext cx="4391025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sk-SK" altLang="en-US" b="1" dirty="0" err="1"/>
              <a:t>kompletn</a:t>
            </a:r>
            <a:r>
              <a:rPr lang="en-US" altLang="en-US" b="1" dirty="0"/>
              <a:t>é</a:t>
            </a:r>
            <a:r>
              <a:rPr lang="sk-SK" altLang="en-US" b="1" dirty="0"/>
              <a:t> </a:t>
            </a:r>
            <a:r>
              <a:rPr lang="sk-SK" altLang="en-US" b="1" dirty="0" err="1"/>
              <a:t>léz</a:t>
            </a:r>
            <a:r>
              <a:rPr lang="en-US" altLang="en-US" b="1" dirty="0"/>
              <a:t>e</a:t>
            </a:r>
            <a:r>
              <a:rPr lang="sk-SK" altLang="en-US" b="1" dirty="0"/>
              <a:t> </a:t>
            </a:r>
            <a:r>
              <a:rPr lang="sk-SK" altLang="en-US" sz="2000" dirty="0"/>
              <a:t>/</a:t>
            </a:r>
            <a:r>
              <a:rPr lang="sk-SK" altLang="en-US" sz="2000" dirty="0" err="1"/>
              <a:t>podle</a:t>
            </a:r>
            <a:r>
              <a:rPr lang="sk-SK" altLang="en-US" sz="2000" dirty="0"/>
              <a:t> výšky </a:t>
            </a:r>
            <a:r>
              <a:rPr lang="sk-SK" altLang="en-US" sz="2000" dirty="0" err="1"/>
              <a:t>poranění</a:t>
            </a:r>
            <a:r>
              <a:rPr lang="sk-SK" altLang="en-US" sz="2000" dirty="0"/>
              <a:t>/</a:t>
            </a:r>
            <a:endParaRPr lang="en-US" altLang="en-US" sz="2000" b="1" dirty="0"/>
          </a:p>
          <a:p>
            <a:pPr lvl="1" eaLnBrk="1" hangingPunct="1">
              <a:lnSpc>
                <a:spcPct val="90000"/>
              </a:lnSpc>
            </a:pPr>
            <a:r>
              <a:rPr lang="sk-SK" altLang="en-US" dirty="0" err="1"/>
              <a:t>cervikální</a:t>
            </a:r>
            <a:r>
              <a:rPr lang="en-US" altLang="en-US" dirty="0"/>
              <a:t> </a:t>
            </a:r>
            <a:r>
              <a:rPr lang="en-US" altLang="en-US" dirty="0" err="1"/>
              <a:t>tetrapl</a:t>
            </a:r>
            <a:r>
              <a:rPr lang="sk-SK" altLang="en-US" dirty="0" err="1"/>
              <a:t>egie</a:t>
            </a:r>
            <a:endParaRPr lang="sk-SK" altLang="en-US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h</a:t>
            </a:r>
            <a:r>
              <a:rPr lang="sk-SK" altLang="en-US" dirty="0"/>
              <a:t>rudní </a:t>
            </a:r>
            <a:r>
              <a:rPr lang="en-US" altLang="en-US" dirty="0" err="1"/>
              <a:t>parapl</a:t>
            </a:r>
            <a:r>
              <a:rPr lang="cs-CZ" altLang="en-US" dirty="0" err="1"/>
              <a:t>egie</a:t>
            </a: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sk-SK" altLang="en-US" b="1" dirty="0" err="1"/>
              <a:t>parciáln</a:t>
            </a:r>
            <a:r>
              <a:rPr lang="cs-CZ" altLang="en-US" b="1" dirty="0"/>
              <a:t>í</a:t>
            </a:r>
            <a:r>
              <a:rPr lang="sk-SK" altLang="en-US" b="1" dirty="0"/>
              <a:t> </a:t>
            </a:r>
            <a:r>
              <a:rPr lang="sk-SK" altLang="en-US" b="1" dirty="0" err="1"/>
              <a:t>lézi</a:t>
            </a:r>
            <a:r>
              <a:rPr lang="sk-SK" altLang="en-US" b="1" dirty="0"/>
              <a:t> </a:t>
            </a:r>
            <a:r>
              <a:rPr lang="sk-SK" altLang="en-US" sz="2400" dirty="0"/>
              <a:t>/</a:t>
            </a:r>
            <a:r>
              <a:rPr lang="sk-SK" altLang="en-US" sz="2400" dirty="0" err="1"/>
              <a:t>např</a:t>
            </a:r>
            <a:r>
              <a:rPr lang="sk-SK" altLang="en-US" sz="2400" dirty="0"/>
              <a:t>./</a:t>
            </a:r>
            <a:endParaRPr lang="en-US" alt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sk-SK" altLang="en-US" dirty="0"/>
              <a:t>a</a:t>
            </a:r>
            <a:r>
              <a:rPr lang="en-US" altLang="en-US" dirty="0" err="1"/>
              <a:t>nterior</a:t>
            </a:r>
            <a:r>
              <a:rPr lang="en-US" altLang="en-US" dirty="0"/>
              <a:t> cord</a:t>
            </a:r>
            <a:r>
              <a:rPr lang="sk-SK" altLang="en-US" dirty="0"/>
              <a:t> </a:t>
            </a:r>
            <a:r>
              <a:rPr lang="sk-SK" altLang="en-US" dirty="0" err="1"/>
              <a:t>sy</a:t>
            </a:r>
            <a:r>
              <a:rPr lang="sk-SK" altLang="en-US" dirty="0"/>
              <a:t>.</a:t>
            </a:r>
            <a:endParaRPr lang="en-US" altLang="en-US" dirty="0"/>
          </a:p>
          <a:p>
            <a:pPr lvl="1" eaLnBrk="1" hangingPunct="1">
              <a:lnSpc>
                <a:spcPct val="90000"/>
              </a:lnSpc>
            </a:pPr>
            <a:r>
              <a:rPr lang="sk-SK" altLang="en-US" dirty="0"/>
              <a:t>c</a:t>
            </a:r>
            <a:r>
              <a:rPr lang="en-US" altLang="en-US" dirty="0" err="1"/>
              <a:t>entral</a:t>
            </a:r>
            <a:r>
              <a:rPr lang="en-US" altLang="en-US" dirty="0"/>
              <a:t> cord</a:t>
            </a:r>
            <a:r>
              <a:rPr lang="sk-SK" altLang="en-US" dirty="0"/>
              <a:t> </a:t>
            </a:r>
            <a:r>
              <a:rPr lang="sk-SK" altLang="en-US" dirty="0" err="1"/>
              <a:t>sy</a:t>
            </a:r>
            <a:r>
              <a:rPr lang="sk-SK" altLang="en-US" dirty="0"/>
              <a:t>.</a:t>
            </a:r>
            <a:endParaRPr lang="en-US" altLang="en-US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Brown-Sequard</a:t>
            </a:r>
            <a:r>
              <a:rPr lang="sk-SK" altLang="en-US" dirty="0"/>
              <a:t> </a:t>
            </a:r>
            <a:r>
              <a:rPr lang="sk-SK" altLang="en-US" dirty="0" err="1"/>
              <a:t>sy</a:t>
            </a:r>
            <a:r>
              <a:rPr lang="sk-SK" altLang="en-US" dirty="0"/>
              <a:t>.</a:t>
            </a:r>
            <a:endParaRPr lang="en-US" altLang="en-US" dirty="0"/>
          </a:p>
          <a:p>
            <a:pPr lvl="1" eaLnBrk="1" hangingPunct="1">
              <a:lnSpc>
                <a:spcPct val="90000"/>
              </a:lnSpc>
            </a:pPr>
            <a:r>
              <a:rPr lang="sk-SK" altLang="en-US" dirty="0"/>
              <a:t>p</a:t>
            </a:r>
            <a:r>
              <a:rPr lang="en-US" altLang="en-US" dirty="0" err="1"/>
              <a:t>osterior</a:t>
            </a:r>
            <a:r>
              <a:rPr lang="en-US" altLang="en-US" dirty="0"/>
              <a:t> cord</a:t>
            </a:r>
            <a:r>
              <a:rPr lang="sk-SK" altLang="en-US" dirty="0"/>
              <a:t> </a:t>
            </a:r>
            <a:r>
              <a:rPr lang="sk-SK" altLang="en-US" dirty="0" err="1"/>
              <a:t>sy</a:t>
            </a:r>
            <a:r>
              <a:rPr lang="sk-SK" altLang="en-US" dirty="0"/>
              <a:t>.</a:t>
            </a:r>
            <a:endParaRPr lang="en-US" altLang="en-US" dirty="0"/>
          </a:p>
          <a:p>
            <a:pPr lvl="1" eaLnBrk="1" hangingPunct="1">
              <a:lnSpc>
                <a:spcPct val="90000"/>
              </a:lnSpc>
            </a:pPr>
            <a:r>
              <a:rPr lang="sk-SK" altLang="en-US" dirty="0"/>
              <a:t>c</a:t>
            </a:r>
            <a:r>
              <a:rPr lang="en-US" altLang="en-US" dirty="0"/>
              <a:t>onus medullaris</a:t>
            </a:r>
            <a:endParaRPr lang="sk-SK" altLang="en-US" dirty="0"/>
          </a:p>
          <a:p>
            <a:pPr lvl="1" eaLnBrk="1" hangingPunct="1">
              <a:lnSpc>
                <a:spcPct val="90000"/>
              </a:lnSpc>
            </a:pPr>
            <a:r>
              <a:rPr lang="sk-SK" altLang="en-US" dirty="0" err="1"/>
              <a:t>cauda</a:t>
            </a:r>
            <a:r>
              <a:rPr lang="sk-SK" altLang="en-US" dirty="0"/>
              <a:t> </a:t>
            </a:r>
            <a:r>
              <a:rPr lang="sk-SK" altLang="en-US" dirty="0" err="1"/>
              <a:t>equina</a:t>
            </a:r>
            <a:r>
              <a:rPr lang="sk-SK" altLang="en-US" dirty="0"/>
              <a:t> </a:t>
            </a:r>
            <a:r>
              <a:rPr lang="sk-SK" altLang="en-US" dirty="0" err="1"/>
              <a:t>sy</a:t>
            </a:r>
            <a:r>
              <a:rPr lang="sk-SK" altLang="en-US" dirty="0"/>
              <a:t>.</a:t>
            </a:r>
            <a:endParaRPr lang="en-US" altLang="en-US" dirty="0"/>
          </a:p>
        </p:txBody>
      </p:sp>
      <p:pic>
        <p:nvPicPr>
          <p:cNvPr id="32772" name="Picture 4" descr="tetraplegia">
            <a:extLst>
              <a:ext uri="{FF2B5EF4-FFF2-40B4-BE49-F238E27FC236}">
                <a16:creationId xmlns:a16="http://schemas.microsoft.com/office/drawing/2014/main" id="{92DDB3BF-8A0D-4AAD-9418-72778D29E73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4425" y="981076"/>
            <a:ext cx="3024188" cy="5891213"/>
          </a:xfr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6811EB0-0E13-47D4-9081-5DB7B5E1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>
            <a:extLst>
              <a:ext uri="{FF2B5EF4-FFF2-40B4-BE49-F238E27FC236}">
                <a16:creationId xmlns:a16="http://schemas.microsoft.com/office/drawing/2014/main" id="{CC5D8EC8-959B-426D-AD0E-1B2556C6C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404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4400" dirty="0" err="1">
                <a:solidFill>
                  <a:srgbClr val="1E23EA"/>
                </a:solidFill>
                <a:latin typeface="+mj-lt"/>
              </a:rPr>
              <a:t>Frankelova</a:t>
            </a:r>
            <a:r>
              <a:rPr lang="cs-CZ" sz="4400" dirty="0">
                <a:solidFill>
                  <a:srgbClr val="1E23EA"/>
                </a:solidFill>
                <a:latin typeface="+mj-lt"/>
              </a:rPr>
              <a:t> klasifikace</a:t>
            </a:r>
          </a:p>
          <a:p>
            <a:pPr algn="ctr" eaLnBrk="1" hangingPunct="1">
              <a:defRPr/>
            </a:pPr>
            <a:r>
              <a:rPr lang="cs-CZ" sz="4400" dirty="0"/>
              <a:t>Neurologického deficitu</a:t>
            </a:r>
          </a:p>
        </p:txBody>
      </p:sp>
      <p:sp>
        <p:nvSpPr>
          <p:cNvPr id="33795" name="Text Box 12">
            <a:extLst>
              <a:ext uri="{FF2B5EF4-FFF2-40B4-BE49-F238E27FC236}">
                <a16:creationId xmlns:a16="http://schemas.microsoft.com/office/drawing/2014/main" id="{224F1231-D44A-4410-A4D5-E95EF1BBD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2205038"/>
            <a:ext cx="8208963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latin typeface="+mn-lt"/>
              </a:rPr>
              <a:t>A		kompletní výpad motoriky i </a:t>
            </a:r>
            <a:r>
              <a:rPr lang="cs-CZ" altLang="cs-CZ" sz="2800" b="1" dirty="0" err="1">
                <a:latin typeface="+mn-lt"/>
              </a:rPr>
              <a:t>sense</a:t>
            </a:r>
            <a:endParaRPr lang="cs-CZ" altLang="cs-CZ" sz="2800" b="1" dirty="0"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latin typeface="+mn-lt"/>
              </a:rPr>
              <a:t>B		motorika chybí, </a:t>
            </a:r>
            <a:r>
              <a:rPr lang="cs-CZ" altLang="cs-CZ" sz="2800" b="1" dirty="0" err="1">
                <a:latin typeface="+mn-lt"/>
              </a:rPr>
              <a:t>sense</a:t>
            </a:r>
            <a:r>
              <a:rPr lang="cs-CZ" altLang="cs-CZ" sz="2800" b="1" dirty="0">
                <a:latin typeface="+mn-lt"/>
              </a:rPr>
              <a:t> zachována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latin typeface="+mn-lt"/>
              </a:rPr>
              <a:t>C		zachována neužitečná motorika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latin typeface="+mn-lt"/>
              </a:rPr>
              <a:t>D		jistý deficit motoriky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latin typeface="+mn-lt"/>
              </a:rPr>
              <a:t>E		normální neurologický nález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3F8616-F351-4E8D-94FF-713DAD4CE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E3895336-F7F5-4B8B-8BD4-7F49402567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dirty="0"/>
              <a:t>VYŠETŘENÍ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EA69B18-B64E-4E2C-87B4-77057AD514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6219" y="1690688"/>
            <a:ext cx="5040313" cy="3744912"/>
          </a:xfrm>
        </p:spPr>
        <p:txBody>
          <a:bodyPr/>
          <a:lstStyle/>
          <a:p>
            <a:pPr eaLnBrk="1" hangingPunct="1"/>
            <a:r>
              <a:rPr lang="cs-CZ" altLang="cs-CZ" b="1" dirty="0"/>
              <a:t>Anamnéza</a:t>
            </a:r>
          </a:p>
          <a:p>
            <a:pPr eaLnBrk="1" hangingPunct="1"/>
            <a:r>
              <a:rPr lang="cs-CZ" altLang="cs-CZ" b="1" dirty="0"/>
              <a:t>Klinické vyšetření</a:t>
            </a:r>
          </a:p>
          <a:p>
            <a:pPr eaLnBrk="1" hangingPunct="1"/>
            <a:r>
              <a:rPr lang="cs-CZ" altLang="cs-CZ" b="1" dirty="0"/>
              <a:t>RTG</a:t>
            </a:r>
          </a:p>
          <a:p>
            <a:pPr eaLnBrk="1" hangingPunct="1"/>
            <a:r>
              <a:rPr lang="cs-CZ" altLang="cs-CZ" b="1" dirty="0"/>
              <a:t>Neurologie</a:t>
            </a:r>
          </a:p>
          <a:p>
            <a:pPr eaLnBrk="1" hangingPunct="1"/>
            <a:r>
              <a:rPr lang="cs-CZ" altLang="cs-CZ" b="1" dirty="0"/>
              <a:t>CT</a:t>
            </a:r>
          </a:p>
          <a:p>
            <a:pPr eaLnBrk="1" hangingPunct="1"/>
            <a:r>
              <a:rPr lang="cs-CZ" altLang="cs-CZ" b="1" dirty="0"/>
              <a:t>MRI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70ABE7-1F84-442A-B9E2-196FAAA5F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>
            <a:extLst>
              <a:ext uri="{FF2B5EF4-FFF2-40B4-BE49-F238E27FC236}">
                <a16:creationId xmlns:a16="http://schemas.microsoft.com/office/drawing/2014/main" id="{FB3CCFE8-7BB4-458B-8704-38355E640BB1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115889"/>
            <a:ext cx="4033837" cy="6626225"/>
          </a:xfrm>
          <a:noFill/>
          <a:ln w="5715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35843" name="Rectangle 2">
            <a:extLst>
              <a:ext uri="{FF2B5EF4-FFF2-40B4-BE49-F238E27FC236}">
                <a16:creationId xmlns:a16="http://schemas.microsoft.com/office/drawing/2014/main" id="{5BC8559A-5762-455C-BDCE-A6EAC07846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altLang="cs-CZ" dirty="0">
                <a:solidFill>
                  <a:srgbClr val="1E23EA"/>
                </a:solidFill>
              </a:rPr>
              <a:t>RTG</a:t>
            </a:r>
          </a:p>
        </p:txBody>
      </p:sp>
      <p:pic>
        <p:nvPicPr>
          <p:cNvPr id="35844" name="Picture 8">
            <a:extLst>
              <a:ext uri="{FF2B5EF4-FFF2-40B4-BE49-F238E27FC236}">
                <a16:creationId xmlns:a16="http://schemas.microsoft.com/office/drawing/2014/main" id="{DC542029-293C-4515-8232-0ACB10E59A0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7688" y="2492375"/>
            <a:ext cx="5040312" cy="2736850"/>
          </a:xfrm>
          <a:solidFill>
            <a:schemeClr val="hlink"/>
          </a:solidFill>
          <a:ln w="5715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D4A4434-644C-4080-9243-F50145347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>
            <a:extLst>
              <a:ext uri="{FF2B5EF4-FFF2-40B4-BE49-F238E27FC236}">
                <a16:creationId xmlns:a16="http://schemas.microsoft.com/office/drawing/2014/main" id="{2D001F55-5C1B-4660-92C6-8F05A8CF8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1752600" cy="1143000"/>
          </a:xfrm>
        </p:spPr>
        <p:txBody>
          <a:bodyPr/>
          <a:lstStyle/>
          <a:p>
            <a:pPr algn="l"/>
            <a:r>
              <a:rPr lang="cs-CZ" altLang="cs-CZ" dirty="0">
                <a:solidFill>
                  <a:srgbClr val="1E23EA"/>
                </a:solidFill>
              </a:rPr>
              <a:t>CT </a:t>
            </a:r>
          </a:p>
        </p:txBody>
      </p:sp>
      <p:pic>
        <p:nvPicPr>
          <p:cNvPr id="36867" name="Picture 5">
            <a:extLst>
              <a:ext uri="{FF2B5EF4-FFF2-40B4-BE49-F238E27FC236}">
                <a16:creationId xmlns:a16="http://schemas.microsoft.com/office/drawing/2014/main" id="{8BA76512-0DBD-43CA-A72F-E7AF7A638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 t="7062" r="13474" b="8151"/>
          <a:stretch>
            <a:fillRect/>
          </a:stretch>
        </p:blipFill>
        <p:spPr bwMode="auto">
          <a:xfrm>
            <a:off x="1219200" y="1804988"/>
            <a:ext cx="50292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>
            <a:extLst>
              <a:ext uri="{FF2B5EF4-FFF2-40B4-BE49-F238E27FC236}">
                <a16:creationId xmlns:a16="http://schemas.microsoft.com/office/drawing/2014/main" id="{C7F8362E-0157-4ECD-BD53-0F2C174FD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r="45212"/>
          <a:stretch>
            <a:fillRect/>
          </a:stretch>
        </p:blipFill>
        <p:spPr bwMode="auto">
          <a:xfrm>
            <a:off x="6096000" y="0"/>
            <a:ext cx="4533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A4AF26-6E1B-4B5F-9F08-C357C914B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2E031150-9ABE-4A5C-95D6-64737FE5FD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CT</a:t>
            </a:r>
          </a:p>
        </p:txBody>
      </p:sp>
      <p:pic>
        <p:nvPicPr>
          <p:cNvPr id="37891" name="Picture 4">
            <a:extLst>
              <a:ext uri="{FF2B5EF4-FFF2-40B4-BE49-F238E27FC236}">
                <a16:creationId xmlns:a16="http://schemas.microsoft.com/office/drawing/2014/main" id="{4C4F2BF0-43D4-474D-81EC-B98A2AF441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9" y="1844675"/>
            <a:ext cx="6694487" cy="4897438"/>
          </a:xfr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11C5CB-2C77-4C7D-AD2E-B73E88014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G_1520">
            <a:extLst>
              <a:ext uri="{FF2B5EF4-FFF2-40B4-BE49-F238E27FC236}">
                <a16:creationId xmlns:a16="http://schemas.microsoft.com/office/drawing/2014/main" id="{C473EB08-E7B9-46B1-A858-22F05B790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3933826"/>
            <a:ext cx="4895850" cy="2157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IMG_1519">
            <a:extLst>
              <a:ext uri="{FF2B5EF4-FFF2-40B4-BE49-F238E27FC236}">
                <a16:creationId xmlns:a16="http://schemas.microsoft.com/office/drawing/2014/main" id="{23F1193D-F443-4AA9-8F86-DAFECD89E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3068638"/>
            <a:ext cx="3744913" cy="361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cow248arr">
            <a:extLst>
              <a:ext uri="{FF2B5EF4-FFF2-40B4-BE49-F238E27FC236}">
                <a16:creationId xmlns:a16="http://schemas.microsoft.com/office/drawing/2014/main" id="{D0112AD9-B0DE-4C4A-92D3-3801AFF58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15888"/>
            <a:ext cx="5753100" cy="3162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7116BE-C699-4F1E-9A64-CBC097CC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 spd="med">
    <p:cover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>
            <a:extLst>
              <a:ext uri="{FF2B5EF4-FFF2-40B4-BE49-F238E27FC236}">
                <a16:creationId xmlns:a16="http://schemas.microsoft.com/office/drawing/2014/main" id="{AA6FED44-CE58-4511-A11E-B598E390EE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dirty="0">
                <a:solidFill>
                  <a:srgbClr val="1E23EA"/>
                </a:solidFill>
              </a:rPr>
              <a:t>3D CT</a:t>
            </a: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DAC4D1E9-D965-44AB-818F-1ACE71055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19073" r="31995" b="13863"/>
          <a:stretch>
            <a:fillRect/>
          </a:stretch>
        </p:blipFill>
        <p:spPr bwMode="auto">
          <a:xfrm>
            <a:off x="7535863" y="58739"/>
            <a:ext cx="2533650" cy="341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3">
            <a:extLst>
              <a:ext uri="{FF2B5EF4-FFF2-40B4-BE49-F238E27FC236}">
                <a16:creationId xmlns:a16="http://schemas.microsoft.com/office/drawing/2014/main" id="{8957D610-E3A9-44B7-A716-5E1E7005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2" t="19395" r="30655" b="16518"/>
          <a:stretch>
            <a:fillRect/>
          </a:stretch>
        </p:blipFill>
        <p:spPr bwMode="auto">
          <a:xfrm>
            <a:off x="7535863" y="3592514"/>
            <a:ext cx="253365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5">
            <a:extLst>
              <a:ext uri="{FF2B5EF4-FFF2-40B4-BE49-F238E27FC236}">
                <a16:creationId xmlns:a16="http://schemas.microsoft.com/office/drawing/2014/main" id="{8ABD1230-F276-4126-9FF1-F16B7D6E8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0" t="19444" r="26637" b="8829"/>
          <a:stretch>
            <a:fillRect/>
          </a:stretch>
        </p:blipFill>
        <p:spPr bwMode="auto">
          <a:xfrm>
            <a:off x="4151313" y="58739"/>
            <a:ext cx="2755900" cy="341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6">
            <a:extLst>
              <a:ext uri="{FF2B5EF4-FFF2-40B4-BE49-F238E27FC236}">
                <a16:creationId xmlns:a16="http://schemas.microsoft.com/office/drawing/2014/main" id="{996242E5-754F-40ED-B2F3-54C68DD24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2" t="19792" r="32143" b="9177"/>
          <a:stretch>
            <a:fillRect/>
          </a:stretch>
        </p:blipFill>
        <p:spPr bwMode="auto">
          <a:xfrm>
            <a:off x="4291013" y="3494088"/>
            <a:ext cx="2597150" cy="331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73A4A6-54E8-4A10-9CB1-EC9934957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>
            <a:extLst>
              <a:ext uri="{FF2B5EF4-FFF2-40B4-BE49-F238E27FC236}">
                <a16:creationId xmlns:a16="http://schemas.microsoft.com/office/drawing/2014/main" id="{F17278C3-E000-4F13-8A71-D7695A8D6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4844" r="25195" b="7178"/>
          <a:stretch>
            <a:fillRect/>
          </a:stretch>
        </p:blipFill>
        <p:spPr bwMode="auto">
          <a:xfrm>
            <a:off x="5019676" y="0"/>
            <a:ext cx="5648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Nadpis 1">
            <a:extLst>
              <a:ext uri="{FF2B5EF4-FFF2-40B4-BE49-F238E27FC236}">
                <a16:creationId xmlns:a16="http://schemas.microsoft.com/office/drawing/2014/main" id="{A167D4D2-953B-45A5-AACC-04E7168F0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dirty="0">
                <a:solidFill>
                  <a:srgbClr val="1E23EA"/>
                </a:solidFill>
              </a:rPr>
              <a:t>MRI</a:t>
            </a:r>
          </a:p>
        </p:txBody>
      </p:sp>
      <p:pic>
        <p:nvPicPr>
          <p:cNvPr id="40964" name="Picture 5">
            <a:extLst>
              <a:ext uri="{FF2B5EF4-FFF2-40B4-BE49-F238E27FC236}">
                <a16:creationId xmlns:a16="http://schemas.microsoft.com/office/drawing/2014/main" id="{708656DE-327F-4A57-A39D-F926682CB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14844" r="35820" b="14844"/>
          <a:stretch>
            <a:fillRect/>
          </a:stretch>
        </p:blipFill>
        <p:spPr bwMode="auto">
          <a:xfrm>
            <a:off x="1524000" y="1916114"/>
            <a:ext cx="3373438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8834FA4-0F2F-4848-BE48-21DCEB580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44A263FC-EDF4-420A-92D5-199C6EDB1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1987" name="Picture 4" descr="3102056f3">
            <a:extLst>
              <a:ext uri="{FF2B5EF4-FFF2-40B4-BE49-F238E27FC236}">
                <a16:creationId xmlns:a16="http://schemas.microsoft.com/office/drawing/2014/main" id="{17416946-0805-4281-BEDF-8071F876E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620714"/>
            <a:ext cx="4929187" cy="552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1D1F4D-05C2-4EB3-B96E-B0B24E9E9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B0A51E-58C1-426A-B83F-FE304277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5C37D1-371A-418C-BBF5-39769CE4E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38542C30-0487-4371-B37A-B9868DEF8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844" y="118533"/>
            <a:ext cx="8559236" cy="6564723"/>
          </a:xfrm>
          <a:prstGeom prst="rect">
            <a:avLst/>
          </a:prstGeom>
        </p:spPr>
      </p:pic>
      <p:sp>
        <p:nvSpPr>
          <p:cNvPr id="5" name="Rámeček 4">
            <a:extLst>
              <a:ext uri="{FF2B5EF4-FFF2-40B4-BE49-F238E27FC236}">
                <a16:creationId xmlns:a16="http://schemas.microsoft.com/office/drawing/2014/main" id="{3F95F2B3-156D-49F6-A6DB-3C38C1EA79A6}"/>
              </a:ext>
            </a:extLst>
          </p:cNvPr>
          <p:cNvSpPr/>
          <p:nvPr/>
        </p:nvSpPr>
        <p:spPr>
          <a:xfrm>
            <a:off x="1778000" y="4546601"/>
            <a:ext cx="8051801" cy="673100"/>
          </a:xfrm>
          <a:prstGeom prst="frame">
            <a:avLst>
              <a:gd name="adj1" fmla="val 5908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6EB759-1CB8-4ED6-A707-6173D7DC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349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F2A73255-42F5-48EA-B4A6-0EDF4D92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9" y="5429250"/>
            <a:ext cx="13049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>
            <a:extLst>
              <a:ext uri="{FF2B5EF4-FFF2-40B4-BE49-F238E27FC236}">
                <a16:creationId xmlns:a16="http://schemas.microsoft.com/office/drawing/2014/main" id="{7132046B-C837-4C70-B340-9188A4B2A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5429250"/>
            <a:ext cx="12684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>
            <a:extLst>
              <a:ext uri="{FF2B5EF4-FFF2-40B4-BE49-F238E27FC236}">
                <a16:creationId xmlns:a16="http://schemas.microsoft.com/office/drawing/2014/main" id="{EAEB3EE2-DB96-449D-A1D6-4107D1138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1" t="21283" r="19276"/>
          <a:stretch>
            <a:fillRect/>
          </a:stretch>
        </p:blipFill>
        <p:spPr bwMode="auto">
          <a:xfrm>
            <a:off x="3309938" y="5429250"/>
            <a:ext cx="1333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>
            <a:extLst>
              <a:ext uri="{FF2B5EF4-FFF2-40B4-BE49-F238E27FC236}">
                <a16:creationId xmlns:a16="http://schemas.microsoft.com/office/drawing/2014/main" id="{1D5F77C3-A4DB-4E8C-BBF4-5C9876EED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2143125"/>
            <a:ext cx="4183063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7">
            <a:extLst>
              <a:ext uri="{FF2B5EF4-FFF2-40B4-BE49-F238E27FC236}">
                <a16:creationId xmlns:a16="http://schemas.microsoft.com/office/drawing/2014/main" id="{EBE9C4A7-BCBC-49CE-B84E-200D0DE2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1857375"/>
            <a:ext cx="3021012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2A7C1E8F-D361-43B3-A8BE-A284EEB410A4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cs-CZ" sz="4400" kern="0" dirty="0">
                <a:solidFill>
                  <a:srgbClr val="1E23EA"/>
                </a:solidFill>
                <a:ea typeface="+mj-ea"/>
                <a:cs typeface="+mj-cs"/>
              </a:rPr>
              <a:t>KLINICKÉ VYŠETŘENÍ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A84A7E-96C0-4630-89A0-ED5094554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5E43B550-0860-4DFE-9A74-A496DB523B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dirty="0"/>
              <a:t>CÍLE TERAPIE</a:t>
            </a:r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0C19AB7E-93B3-4D03-A949-921CF64A58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916113"/>
            <a:ext cx="5040313" cy="3744912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NEBOLESTIVOST</a:t>
            </a:r>
          </a:p>
          <a:p>
            <a:pPr eaLnBrk="1" hangingPunct="1">
              <a:defRPr/>
            </a:pPr>
            <a:endParaRPr lang="cs-CZ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FUNKČNOST</a:t>
            </a:r>
          </a:p>
          <a:p>
            <a:pPr eaLnBrk="1" hangingPunct="1">
              <a:defRPr/>
            </a:pPr>
            <a:endParaRPr lang="cs-CZ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STABILITA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5DD304B-0571-405E-9085-4241EA1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1CD63492-09AD-4734-A792-5AF9D3E5F3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dirty="0"/>
              <a:t>TERAPIE</a:t>
            </a:r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B2380E49-37EA-4E16-BC84-7A7E60B1D1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916113"/>
            <a:ext cx="7704138" cy="3744912"/>
          </a:xfrm>
        </p:spPr>
        <p:txBody>
          <a:bodyPr/>
          <a:lstStyle/>
          <a:p>
            <a:pPr eaLnBrk="1" hangingPunct="1"/>
            <a:r>
              <a:rPr lang="cs-CZ" altLang="en-US" dirty="0"/>
              <a:t>konzervativní</a:t>
            </a:r>
          </a:p>
          <a:p>
            <a:pPr lvl="1" eaLnBrk="1" hangingPunct="1"/>
            <a:r>
              <a:rPr lang="cs-CZ" altLang="en-US" dirty="0" err="1"/>
              <a:t>ortesy</a:t>
            </a:r>
            <a:r>
              <a:rPr lang="cs-CZ" altLang="en-US" dirty="0"/>
              <a:t>, korzety</a:t>
            </a:r>
          </a:p>
          <a:p>
            <a:pPr lvl="1" eaLnBrk="1" hangingPunct="1"/>
            <a:r>
              <a:rPr lang="cs-CZ" altLang="en-US" dirty="0"/>
              <a:t>klid na lůžku</a:t>
            </a:r>
          </a:p>
          <a:p>
            <a:pPr eaLnBrk="1" hangingPunct="1"/>
            <a:r>
              <a:rPr lang="cs-CZ" altLang="en-US" dirty="0"/>
              <a:t>operační</a:t>
            </a:r>
          </a:p>
          <a:p>
            <a:pPr lvl="1" eaLnBrk="1" hangingPunct="1"/>
            <a:r>
              <a:rPr lang="cs-CZ" altLang="en-US" i="1" dirty="0"/>
              <a:t>Dekomprese, uvolnění míchy a nervových struktur</a:t>
            </a:r>
          </a:p>
          <a:p>
            <a:pPr lvl="1" eaLnBrk="1" hangingPunct="1"/>
            <a:r>
              <a:rPr lang="cs-CZ" altLang="en-US" i="1" dirty="0"/>
              <a:t>zadní výkony</a:t>
            </a:r>
          </a:p>
          <a:p>
            <a:pPr lvl="1" eaLnBrk="1" hangingPunct="1"/>
            <a:r>
              <a:rPr lang="cs-CZ" altLang="en-US" dirty="0"/>
              <a:t>přední výkony</a:t>
            </a:r>
          </a:p>
          <a:p>
            <a:pPr lvl="1" eaLnBrk="1" hangingPunct="1"/>
            <a:r>
              <a:rPr lang="cs-CZ" altLang="en-US" dirty="0"/>
              <a:t>kombinované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C5CEAC4-82ED-459B-8E69-DEC16CE8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1DD6BBB6-F776-496E-982E-C609D9C016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dirty="0"/>
              <a:t>PRVNÍ POMOC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D5F5D82C-D09D-4A4D-9CE9-D75A875FEC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916113"/>
            <a:ext cx="8351838" cy="396081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FIXACE KRČNÍ PÁTEŘE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PŘI MANIPULACI VYLOUČIT POHYB T A L PÁTEŘE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SPINÁLNÍ JEDNOTKA</a:t>
            </a:r>
          </a:p>
          <a:p>
            <a:pPr eaLnBrk="1" hangingPunct="1">
              <a:defRPr/>
            </a:pP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E94449-B73C-49DC-BAE3-2D0269029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C4364D9-A450-4EAA-847B-7BE403C819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cs-CZ" i="1" dirty="0">
                <a:solidFill>
                  <a:srgbClr val="1E23EA"/>
                </a:solidFill>
              </a:rPr>
              <a:t>„Log-</a:t>
            </a:r>
            <a:r>
              <a:rPr lang="sk-SK" altLang="cs-CZ" i="1" dirty="0" err="1">
                <a:solidFill>
                  <a:srgbClr val="1E23EA"/>
                </a:solidFill>
              </a:rPr>
              <a:t>roll</a:t>
            </a:r>
            <a:r>
              <a:rPr lang="sk-SK" altLang="cs-CZ" i="1" dirty="0">
                <a:solidFill>
                  <a:srgbClr val="1E23EA"/>
                </a:solidFill>
              </a:rPr>
              <a:t>“</a:t>
            </a:r>
            <a:r>
              <a:rPr lang="sk-SK" altLang="cs-CZ" dirty="0">
                <a:solidFill>
                  <a:srgbClr val="1E23EA"/>
                </a:solidFill>
              </a:rPr>
              <a:t> </a:t>
            </a:r>
            <a:r>
              <a:rPr lang="sk-SK" altLang="cs-CZ" dirty="0" err="1">
                <a:solidFill>
                  <a:srgbClr val="1E23EA"/>
                </a:solidFill>
              </a:rPr>
              <a:t>manévr</a:t>
            </a:r>
            <a:endParaRPr lang="sk-SK" altLang="cs-CZ" dirty="0">
              <a:solidFill>
                <a:srgbClr val="1E23EA"/>
              </a:solidFill>
            </a:endParaRPr>
          </a:p>
        </p:txBody>
      </p:sp>
      <p:pic>
        <p:nvPicPr>
          <p:cNvPr id="47107" name="Picture 7" descr="naloženie pacienta schéma">
            <a:extLst>
              <a:ext uri="{FF2B5EF4-FFF2-40B4-BE49-F238E27FC236}">
                <a16:creationId xmlns:a16="http://schemas.microsoft.com/office/drawing/2014/main" id="{545BEF9E-C5EC-4B11-8EE8-3EDC09985C8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1326" y="1557338"/>
            <a:ext cx="3355975" cy="5300662"/>
          </a:xfrm>
          <a:noFill/>
        </p:spPr>
      </p:pic>
      <p:pic>
        <p:nvPicPr>
          <p:cNvPr id="47108" name="Picture 8" descr="Log_Roll_2_small">
            <a:extLst>
              <a:ext uri="{FF2B5EF4-FFF2-40B4-BE49-F238E27FC236}">
                <a16:creationId xmlns:a16="http://schemas.microsoft.com/office/drawing/2014/main" id="{71D808AF-3B7E-4619-BFA9-8DFBCE22CAF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5" y="1628775"/>
            <a:ext cx="3295650" cy="2465388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09" name="Picture 10" descr="Log_Roll_3_small">
            <a:extLst>
              <a:ext uri="{FF2B5EF4-FFF2-40B4-BE49-F238E27FC236}">
                <a16:creationId xmlns:a16="http://schemas.microsoft.com/office/drawing/2014/main" id="{F4CF8EC3-BFBC-4F13-A9CE-FF9A31E3DDD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5276" y="4221164"/>
            <a:ext cx="3313113" cy="2478087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801B2B-9DDA-40DF-B13D-702E6433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C4CFE55A-9A30-4924-943A-9681682547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cs-CZ" dirty="0" err="1"/>
              <a:t>Imobilizace</a:t>
            </a:r>
            <a:r>
              <a:rPr lang="sk-SK" altLang="cs-CZ" dirty="0"/>
              <a:t> </a:t>
            </a:r>
            <a:r>
              <a:rPr lang="sk-SK" altLang="cs-CZ" dirty="0" err="1"/>
              <a:t>páteře</a:t>
            </a:r>
            <a:r>
              <a:rPr lang="sk-SK" altLang="cs-CZ" dirty="0"/>
              <a:t> + transport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1B57F40F-9CED-4DF4-A3C9-652DBA9BE4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cs-CZ" sz="3600" dirty="0"/>
              <a:t>„</a:t>
            </a:r>
            <a:r>
              <a:rPr lang="sk-SK" altLang="cs-CZ" sz="3600" i="1" dirty="0"/>
              <a:t>in </a:t>
            </a:r>
            <a:r>
              <a:rPr lang="sk-SK" altLang="cs-CZ" sz="3600" i="1" dirty="0" err="1"/>
              <a:t>line</a:t>
            </a:r>
            <a:r>
              <a:rPr lang="sk-SK" altLang="cs-CZ" sz="3600" i="1" dirty="0"/>
              <a:t> </a:t>
            </a:r>
            <a:r>
              <a:rPr lang="sk-SK" altLang="cs-CZ" sz="3600" i="1" dirty="0" err="1"/>
              <a:t>position</a:t>
            </a:r>
            <a:r>
              <a:rPr lang="sk-SK" altLang="cs-CZ" sz="3600" dirty="0"/>
              <a:t>“</a:t>
            </a:r>
          </a:p>
          <a:p>
            <a:pPr eaLnBrk="1" hangingPunct="1">
              <a:lnSpc>
                <a:spcPct val="80000"/>
              </a:lnSpc>
            </a:pPr>
            <a:r>
              <a:rPr lang="sk-SK" altLang="cs-CZ" b="1" dirty="0" err="1"/>
              <a:t>fixace</a:t>
            </a:r>
            <a:r>
              <a:rPr lang="sk-SK" altLang="cs-CZ" b="1" dirty="0"/>
              <a:t> C </a:t>
            </a:r>
            <a:r>
              <a:rPr lang="sk-SK" altLang="cs-CZ" b="1" dirty="0" err="1"/>
              <a:t>páteře</a:t>
            </a:r>
            <a:endParaRPr lang="sk-SK" altLang="cs-CZ" b="1" dirty="0"/>
          </a:p>
          <a:p>
            <a:pPr lvl="1" eaLnBrk="1" hangingPunct="1">
              <a:lnSpc>
                <a:spcPct val="80000"/>
              </a:lnSpc>
            </a:pPr>
            <a:r>
              <a:rPr lang="sk-SK" altLang="cs-CZ" dirty="0"/>
              <a:t>tvrdý krční </a:t>
            </a:r>
            <a:r>
              <a:rPr lang="sk-SK" altLang="cs-CZ" dirty="0" err="1"/>
              <a:t>límec</a:t>
            </a:r>
            <a:r>
              <a:rPr lang="sk-SK" altLang="cs-CZ" dirty="0"/>
              <a:t> /25-30% pohyblivosti/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cs-CZ" dirty="0"/>
              <a:t>stranová opora hlavy /5-10% pohyblivosti/</a:t>
            </a:r>
          </a:p>
          <a:p>
            <a:pPr eaLnBrk="1" hangingPunct="1">
              <a:lnSpc>
                <a:spcPct val="80000"/>
              </a:lnSpc>
            </a:pPr>
            <a:r>
              <a:rPr lang="sk-SK" altLang="cs-CZ" dirty="0" err="1"/>
              <a:t>Fixace</a:t>
            </a:r>
            <a:r>
              <a:rPr lang="sk-SK" altLang="cs-CZ" dirty="0"/>
              <a:t> hlavy</a:t>
            </a:r>
          </a:p>
          <a:p>
            <a:pPr eaLnBrk="1" hangingPunct="1">
              <a:lnSpc>
                <a:spcPct val="80000"/>
              </a:lnSpc>
            </a:pPr>
            <a:r>
              <a:rPr lang="sk-SK" altLang="cs-CZ" dirty="0" err="1"/>
              <a:t>Fixace</a:t>
            </a:r>
            <a:r>
              <a:rPr lang="sk-SK" altLang="cs-CZ" dirty="0"/>
              <a:t> trupu a </a:t>
            </a:r>
            <a:r>
              <a:rPr lang="sk-SK" altLang="cs-CZ" dirty="0" err="1"/>
              <a:t>končetin</a:t>
            </a:r>
            <a:endParaRPr lang="sk-SK" altLang="cs-CZ" dirty="0"/>
          </a:p>
          <a:p>
            <a:pPr eaLnBrk="1" hangingPunct="1">
              <a:lnSpc>
                <a:spcPct val="80000"/>
              </a:lnSpc>
            </a:pPr>
            <a:r>
              <a:rPr lang="sk-SK" altLang="cs-CZ" dirty="0"/>
              <a:t>Transportní podložka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cs-CZ" b="1" dirty="0"/>
              <a:t>„</a:t>
            </a:r>
            <a:r>
              <a:rPr lang="sk-SK" altLang="cs-CZ" b="1" dirty="0" err="1"/>
              <a:t>back</a:t>
            </a:r>
            <a:r>
              <a:rPr lang="sk-SK" altLang="cs-CZ" b="1" dirty="0"/>
              <a:t> </a:t>
            </a:r>
            <a:r>
              <a:rPr lang="sk-SK" altLang="cs-CZ" b="1" dirty="0" err="1"/>
              <a:t>board</a:t>
            </a:r>
            <a:r>
              <a:rPr lang="sk-SK" altLang="cs-CZ" b="1" dirty="0"/>
              <a:t>“</a:t>
            </a:r>
            <a:r>
              <a:rPr lang="sk-SK" altLang="cs-CZ" dirty="0"/>
              <a:t>  </a:t>
            </a:r>
            <a:r>
              <a:rPr lang="sk-SK" altLang="cs-CZ" sz="3200" b="1" dirty="0"/>
              <a:t>!!! riziko vzniku </a:t>
            </a:r>
            <a:r>
              <a:rPr lang="sk-SK" altLang="cs-CZ" sz="3200" b="1" dirty="0" err="1"/>
              <a:t>dekubitů</a:t>
            </a:r>
            <a:endParaRPr lang="sk-SK" altLang="cs-CZ" sz="3200" b="1" dirty="0"/>
          </a:p>
          <a:p>
            <a:pPr lvl="1" eaLnBrk="1" hangingPunct="1">
              <a:lnSpc>
                <a:spcPct val="80000"/>
              </a:lnSpc>
            </a:pPr>
            <a:r>
              <a:rPr lang="sk-SK" altLang="cs-CZ" dirty="0"/>
              <a:t>vákuová matraca – </a:t>
            </a:r>
            <a:r>
              <a:rPr lang="sk-SK" altLang="cs-CZ" dirty="0" err="1"/>
              <a:t>šetrnější</a:t>
            </a:r>
            <a:r>
              <a:rPr lang="sk-SK" altLang="cs-CZ" dirty="0"/>
              <a:t> </a:t>
            </a:r>
            <a:r>
              <a:rPr lang="sk-SK" altLang="cs-CZ" dirty="0" err="1"/>
              <a:t>při</a:t>
            </a:r>
            <a:r>
              <a:rPr lang="sk-SK" altLang="cs-CZ" dirty="0"/>
              <a:t> </a:t>
            </a:r>
            <a:r>
              <a:rPr lang="sk-SK" altLang="cs-CZ" dirty="0" err="1"/>
              <a:t>delším</a:t>
            </a:r>
            <a:r>
              <a:rPr lang="sk-SK" altLang="cs-CZ" dirty="0"/>
              <a:t> transportu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FBA9101-D4EA-453E-B515-B4EA6D13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  <p:transition spd="med">
    <p:cover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head immob2">
            <a:extLst>
              <a:ext uri="{FF2B5EF4-FFF2-40B4-BE49-F238E27FC236}">
                <a16:creationId xmlns:a16="http://schemas.microsoft.com/office/drawing/2014/main" id="{CF57BD98-7456-4AED-8E5D-5D60458DD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33375"/>
            <a:ext cx="3889375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 descr="head immob">
            <a:extLst>
              <a:ext uri="{FF2B5EF4-FFF2-40B4-BE49-F238E27FC236}">
                <a16:creationId xmlns:a16="http://schemas.microsoft.com/office/drawing/2014/main" id="{4B9647D5-76CB-4746-B4F6-E9B3AF39B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333376"/>
            <a:ext cx="3327400" cy="2703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6" descr="head immob3">
            <a:extLst>
              <a:ext uri="{FF2B5EF4-FFF2-40B4-BE49-F238E27FC236}">
                <a16:creationId xmlns:a16="http://schemas.microsoft.com/office/drawing/2014/main" id="{E1093BB5-610C-4F02-BA6C-D749F008A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697288"/>
            <a:ext cx="3527425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7" descr="C collar">
            <a:extLst>
              <a:ext uri="{FF2B5EF4-FFF2-40B4-BE49-F238E27FC236}">
                <a16:creationId xmlns:a16="http://schemas.microsoft.com/office/drawing/2014/main" id="{5D26130C-7626-4F2D-9A88-EA5ED7D21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451226"/>
            <a:ext cx="4321175" cy="3211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Rectangle 8">
            <a:extLst>
              <a:ext uri="{FF2B5EF4-FFF2-40B4-BE49-F238E27FC236}">
                <a16:creationId xmlns:a16="http://schemas.microsoft.com/office/drawing/2014/main" id="{8A20EBED-579F-4F99-B926-DC12F6B25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404813"/>
            <a:ext cx="4105275" cy="2952750"/>
          </a:xfrm>
          <a:prstGeom prst="rect">
            <a:avLst/>
          </a:prstGeom>
          <a:noFill/>
          <a:ln w="952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cs-CZ" sz="2400">
              <a:latin typeface="Times New Roman" panose="02020603050405020304" pitchFamily="18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081F92-9CFA-432B-9C3A-EB6EB7C2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 spd="med">
    <p:cover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2F510B74-D651-485D-AF8F-6877CDD181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cs-CZ" dirty="0" err="1"/>
              <a:t>Imobilizace</a:t>
            </a:r>
            <a:r>
              <a:rPr lang="sk-SK" altLang="cs-CZ" dirty="0"/>
              <a:t> </a:t>
            </a:r>
            <a:r>
              <a:rPr lang="sk-SK" altLang="cs-CZ" dirty="0" err="1"/>
              <a:t>páteře</a:t>
            </a:r>
            <a:r>
              <a:rPr lang="sk-SK" altLang="cs-CZ" dirty="0"/>
              <a:t> + transport</a:t>
            </a:r>
          </a:p>
        </p:txBody>
      </p:sp>
      <p:pic>
        <p:nvPicPr>
          <p:cNvPr id="50179" name="Picture 6" descr="log roll">
            <a:extLst>
              <a:ext uri="{FF2B5EF4-FFF2-40B4-BE49-F238E27FC236}">
                <a16:creationId xmlns:a16="http://schemas.microsoft.com/office/drawing/2014/main" id="{A36A6ED3-77A9-4E34-8970-FD02A37E83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5638" y="3644901"/>
            <a:ext cx="4824412" cy="309721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180" name="Rectangle 20">
            <a:extLst>
              <a:ext uri="{FF2B5EF4-FFF2-40B4-BE49-F238E27FC236}">
                <a16:creationId xmlns:a16="http://schemas.microsoft.com/office/drawing/2014/main" id="{74A2F4BE-96FB-46BC-AC9E-F30BFC7FC54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275388" y="1916113"/>
            <a:ext cx="4392612" cy="15113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sk-SK" altLang="cs-CZ">
                <a:solidFill>
                  <a:srgbClr val="FFFFCC"/>
                </a:solidFill>
              </a:rPr>
              <a:t>Omezit manipulaci s pacientem na minimum!</a:t>
            </a:r>
          </a:p>
          <a:p>
            <a:pPr eaLnBrk="1" hangingPunct="1">
              <a:spcBef>
                <a:spcPct val="0"/>
              </a:spcBef>
            </a:pPr>
            <a:r>
              <a:rPr lang="sk-SK" altLang="cs-CZ" i="1">
                <a:solidFill>
                  <a:srgbClr val="FFFFCC"/>
                </a:solidFill>
              </a:rPr>
              <a:t>„in line“</a:t>
            </a:r>
            <a:r>
              <a:rPr lang="sk-SK" altLang="cs-CZ">
                <a:solidFill>
                  <a:srgbClr val="FFFFCC"/>
                </a:solidFill>
              </a:rPr>
              <a:t> poloha</a:t>
            </a:r>
          </a:p>
        </p:txBody>
      </p:sp>
      <p:pic>
        <p:nvPicPr>
          <p:cNvPr id="50181" name="Picture 14" descr="spine immobilisation - heli picture">
            <a:extLst>
              <a:ext uri="{FF2B5EF4-FFF2-40B4-BE49-F238E27FC236}">
                <a16:creationId xmlns:a16="http://schemas.microsoft.com/office/drawing/2014/main" id="{AEDC33DD-F6C2-4D04-9C36-C6F88FD02F4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916113"/>
            <a:ext cx="4321175" cy="300196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58A74E-666A-4713-B548-CD0C5FF34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  <p:transition spd="med">
    <p:cover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P1100477 1 zm ">
            <a:extLst>
              <a:ext uri="{FF2B5EF4-FFF2-40B4-BE49-F238E27FC236}">
                <a16:creationId xmlns:a16="http://schemas.microsoft.com/office/drawing/2014/main" id="{F277A248-9554-4A01-BF83-A3F211F45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66714"/>
            <a:ext cx="774065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0F0695-1AB0-4A4D-82FE-AE1E85D5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 spd="med">
    <p:cover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C9DC0591-506D-4604-A6D5-0740B91161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TERAPIE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3F6241E-182A-4B83-A234-4B77B85EF3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/>
              <a:t>KONZERVATIVNÍ vs. OPERAČNÍ</a:t>
            </a:r>
          </a:p>
          <a:p>
            <a:pPr>
              <a:lnSpc>
                <a:spcPct val="90000"/>
              </a:lnSpc>
            </a:pPr>
            <a:endParaRPr lang="cs-CZ" altLang="cs-CZ" b="1" dirty="0"/>
          </a:p>
          <a:p>
            <a:pPr lvl="1">
              <a:lnSpc>
                <a:spcPct val="90000"/>
              </a:lnSpc>
            </a:pPr>
            <a:r>
              <a:rPr lang="cs-CZ" altLang="cs-CZ" dirty="0"/>
              <a:t>TYP ZLOMENINY</a:t>
            </a:r>
          </a:p>
          <a:p>
            <a:pPr lvl="1">
              <a:lnSpc>
                <a:spcPct val="90000"/>
              </a:lnSpc>
            </a:pPr>
            <a:endParaRPr lang="cs-CZ" altLang="cs-CZ" dirty="0"/>
          </a:p>
          <a:p>
            <a:pPr lvl="1">
              <a:lnSpc>
                <a:spcPct val="90000"/>
              </a:lnSpc>
            </a:pPr>
            <a:r>
              <a:rPr lang="cs-CZ" altLang="cs-CZ" dirty="0"/>
              <a:t>STUPEŇ INSTABILITY</a:t>
            </a:r>
          </a:p>
          <a:p>
            <a:pPr lvl="1">
              <a:lnSpc>
                <a:spcPct val="90000"/>
              </a:lnSpc>
            </a:pPr>
            <a:endParaRPr lang="cs-CZ" altLang="cs-CZ" dirty="0"/>
          </a:p>
          <a:p>
            <a:pPr lvl="1">
              <a:lnSpc>
                <a:spcPct val="90000"/>
              </a:lnSpc>
            </a:pPr>
            <a:r>
              <a:rPr lang="cs-CZ" altLang="cs-CZ" dirty="0"/>
              <a:t>NEUROLOGICKÝ NÁLEZ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cs-CZ" altLang="cs-CZ" dirty="0"/>
          </a:p>
          <a:p>
            <a:pPr lvl="1">
              <a:lnSpc>
                <a:spcPct val="90000"/>
              </a:lnSpc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BF2D65A-7EFC-444B-976A-E6D569638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1CA51247-63D6-4E49-9E54-E16FD4A0C0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dirty="0"/>
              <a:t>TYPY PORANĚNÍ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380A0042-0783-4A1D-8AC9-598B772FC0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3" y="2565400"/>
            <a:ext cx="7561262" cy="36718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3600" dirty="0"/>
              <a:t>Tlak působící v ose páteře</a:t>
            </a:r>
          </a:p>
          <a:p>
            <a:pPr eaLnBrk="1" hangingPunct="1">
              <a:defRPr/>
            </a:pPr>
            <a:r>
              <a:rPr lang="cs-CZ" sz="3600" dirty="0"/>
              <a:t>	 Tlak působící ohyb</a:t>
            </a:r>
          </a:p>
          <a:p>
            <a:pPr eaLnBrk="1" hangingPunct="1">
              <a:defRPr/>
            </a:pPr>
            <a:r>
              <a:rPr lang="cs-CZ" sz="3600" dirty="0"/>
              <a:t>	 Rotace</a:t>
            </a:r>
          </a:p>
          <a:p>
            <a:pPr eaLnBrk="1" hangingPunct="1">
              <a:defRPr/>
            </a:pPr>
            <a:r>
              <a:rPr lang="cs-CZ" sz="3600" dirty="0"/>
              <a:t>	 Kombinace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8BB1EB-552C-4018-A743-85B9090B0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2A3565B4-F271-48C9-9825-DC9DDE56A1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KONZERVATIVNÍ LÉČBA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DCF1E037-7CC8-4BE4-A59A-B347D716E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2209800"/>
            <a:ext cx="7772400" cy="4114800"/>
          </a:xfrm>
        </p:spPr>
        <p:txBody>
          <a:bodyPr/>
          <a:lstStyle/>
          <a:p>
            <a:r>
              <a:rPr lang="cs-CZ" altLang="cs-CZ" dirty="0"/>
              <a:t>žádná nestabilita</a:t>
            </a:r>
          </a:p>
          <a:p>
            <a:endParaRPr lang="cs-CZ" altLang="cs-CZ" dirty="0"/>
          </a:p>
          <a:p>
            <a:r>
              <a:rPr lang="cs-CZ" altLang="cs-CZ" dirty="0"/>
              <a:t>pouze nestabilita v kostěné části </a:t>
            </a:r>
          </a:p>
          <a:p>
            <a:endParaRPr lang="cs-CZ" altLang="cs-CZ" dirty="0"/>
          </a:p>
          <a:p>
            <a:r>
              <a:rPr lang="cs-CZ" altLang="cs-CZ" dirty="0"/>
              <a:t>žádné poranění důležitých vazů či disků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4F064F5-A8E7-4F66-A33D-21DE7D838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87B9F99E-AD8B-4B18-8C7A-9060B3E719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dirty="0"/>
              <a:t>INDIKACE OPERACE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B5ED8E32-62BC-49C9-AD90-C5874D4B29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2492375"/>
            <a:ext cx="9001125" cy="3817938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/>
              <a:t>NEUROLOGICKÝ DEFICIT</a:t>
            </a:r>
          </a:p>
          <a:p>
            <a:pPr lvl="4" eaLnBrk="1" hangingPunct="1">
              <a:defRPr/>
            </a:pPr>
            <a:r>
              <a:rPr lang="cs-CZ" sz="3200" dirty="0"/>
              <a:t>Nutná časná operace do 6hod </a:t>
            </a:r>
          </a:p>
          <a:p>
            <a:pPr lvl="2" eaLnBrk="1" hangingPunct="1">
              <a:defRPr/>
            </a:pPr>
            <a:endParaRPr lang="cs-CZ" sz="3200" dirty="0"/>
          </a:p>
          <a:p>
            <a:pPr eaLnBrk="1" hangingPunct="1">
              <a:defRPr/>
            </a:pPr>
            <a:r>
              <a:rPr lang="cs-CZ" sz="4000" dirty="0"/>
              <a:t>NESTABILITA PÁTEŘE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B05042-751F-4A04-AC1F-6E8E14A3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9FD8FDBA-3F63-41A3-B107-C7D35A20CA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b="1" dirty="0">
                <a:solidFill>
                  <a:srgbClr val="1E23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KONZERVATVNÍ LEČENÍ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539DCC63-DA86-453E-ABB0-1B7F4B82C7F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55763" y="981075"/>
            <a:ext cx="6096000" cy="2971800"/>
          </a:xfrm>
        </p:spPr>
        <p:txBody>
          <a:bodyPr/>
          <a:lstStyle/>
          <a:p>
            <a:pPr marL="457200" indent="-457200">
              <a:lnSpc>
                <a:spcPct val="80000"/>
              </a:lnSpc>
              <a:buNone/>
              <a:defRPr/>
            </a:pPr>
            <a:endParaRPr lang="cs-CZ" dirty="0"/>
          </a:p>
          <a:p>
            <a:pPr marL="457200" indent="-457200">
              <a:lnSpc>
                <a:spcPct val="80000"/>
              </a:lnSpc>
              <a:defRPr/>
            </a:pPr>
            <a:r>
              <a:rPr lang="cs-CZ" dirty="0"/>
              <a:t>Klidový režim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cs-CZ" dirty="0"/>
              <a:t>Límce	- </a:t>
            </a:r>
            <a:r>
              <a:rPr lang="cs-CZ" sz="2400" dirty="0"/>
              <a:t>molitanový</a:t>
            </a:r>
          </a:p>
          <a:p>
            <a:pPr marL="457200" indent="-457200">
              <a:lnSpc>
                <a:spcPct val="80000"/>
              </a:lnSpc>
              <a:buNone/>
              <a:defRPr/>
            </a:pPr>
            <a:r>
              <a:rPr lang="cs-CZ" sz="2400" dirty="0"/>
              <a:t>			-</a:t>
            </a:r>
            <a:r>
              <a:rPr lang="cs-CZ" sz="2400" dirty="0" err="1"/>
              <a:t>Philladelphia</a:t>
            </a:r>
            <a:r>
              <a:rPr lang="cs-CZ" sz="2000" dirty="0"/>
              <a:t>	</a:t>
            </a:r>
          </a:p>
        </p:txBody>
      </p:sp>
      <p:pic>
        <p:nvPicPr>
          <p:cNvPr id="55300" name="Picture 4">
            <a:extLst>
              <a:ext uri="{FF2B5EF4-FFF2-40B4-BE49-F238E27FC236}">
                <a16:creationId xmlns:a16="http://schemas.microsoft.com/office/drawing/2014/main" id="{394D8D39-336A-457D-95CC-E246A1A12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29000"/>
            <a:ext cx="23669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>
            <a:extLst>
              <a:ext uri="{FF2B5EF4-FFF2-40B4-BE49-F238E27FC236}">
                <a16:creationId xmlns:a16="http://schemas.microsoft.com/office/drawing/2014/main" id="{DA358AF9-E4E8-4E73-8F21-F9017E467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9" y="3429000"/>
            <a:ext cx="21875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 descr="P6154039">
            <a:extLst>
              <a:ext uri="{FF2B5EF4-FFF2-40B4-BE49-F238E27FC236}">
                <a16:creationId xmlns:a16="http://schemas.microsoft.com/office/drawing/2014/main" id="{F25A75D7-A28C-4DB3-897A-786317FE0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505200"/>
            <a:ext cx="3624263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obr05">
            <a:extLst>
              <a:ext uri="{FF2B5EF4-FFF2-40B4-BE49-F238E27FC236}">
                <a16:creationId xmlns:a16="http://schemas.microsoft.com/office/drawing/2014/main" id="{EA890BD0-E2AA-48DA-B967-10D2CED1E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838200"/>
            <a:ext cx="18827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8" descr="obr04">
            <a:extLst>
              <a:ext uri="{FF2B5EF4-FFF2-40B4-BE49-F238E27FC236}">
                <a16:creationId xmlns:a16="http://schemas.microsoft.com/office/drawing/2014/main" id="{D1F2C234-87ED-483E-964A-23424FE0F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38200"/>
            <a:ext cx="20081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7590B0-EB10-4D42-91B5-E98F9796F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60313_d">
            <a:extLst>
              <a:ext uri="{FF2B5EF4-FFF2-40B4-BE49-F238E27FC236}">
                <a16:creationId xmlns:a16="http://schemas.microsoft.com/office/drawing/2014/main" id="{002F42F3-FCBA-48B3-B2C7-FA129D1E7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620713"/>
            <a:ext cx="1697038" cy="2017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philladelphia">
            <a:extLst>
              <a:ext uri="{FF2B5EF4-FFF2-40B4-BE49-F238E27FC236}">
                <a16:creationId xmlns:a16="http://schemas.microsoft.com/office/drawing/2014/main" id="{4E7B089E-3A8D-433A-A4A5-F4853D6BF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620713"/>
            <a:ext cx="2879725" cy="2030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214">
            <a:extLst>
              <a:ext uri="{FF2B5EF4-FFF2-40B4-BE49-F238E27FC236}">
                <a16:creationId xmlns:a16="http://schemas.microsoft.com/office/drawing/2014/main" id="{1B5E08F8-DA21-400B-8838-35898E45F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620714"/>
            <a:ext cx="1930400" cy="3444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 descr="t_1973">
            <a:extLst>
              <a:ext uri="{FF2B5EF4-FFF2-40B4-BE49-F238E27FC236}">
                <a16:creationId xmlns:a16="http://schemas.microsoft.com/office/drawing/2014/main" id="{768BF872-AB23-437C-8035-4B7B9589D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620714"/>
            <a:ext cx="1871662" cy="201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Line 6">
            <a:extLst>
              <a:ext uri="{FF2B5EF4-FFF2-40B4-BE49-F238E27FC236}">
                <a16:creationId xmlns:a16="http://schemas.microsoft.com/office/drawing/2014/main" id="{55AF9474-90A3-403D-BEAC-2CAD49B580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4826" y="3789363"/>
            <a:ext cx="6626225" cy="0"/>
          </a:xfrm>
          <a:prstGeom prst="line">
            <a:avLst/>
          </a:prstGeom>
          <a:noFill/>
          <a:ln w="254000">
            <a:pattFill prst="pct70">
              <a:fgClr>
                <a:srgbClr val="FF0000"/>
              </a:fgClr>
              <a:bgClr>
                <a:srgbClr val="FFFFFF"/>
              </a:bgClr>
            </a:patt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7" name="Text Box 7">
            <a:extLst>
              <a:ext uri="{FF2B5EF4-FFF2-40B4-BE49-F238E27FC236}">
                <a16:creationId xmlns:a16="http://schemas.microsoft.com/office/drawing/2014/main" id="{6A664DBD-6333-43D7-A3B4-1F2770A26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013" y="2801938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100 %</a:t>
            </a:r>
          </a:p>
        </p:txBody>
      </p:sp>
      <p:sp>
        <p:nvSpPr>
          <p:cNvPr id="56328" name="Text Box 8">
            <a:extLst>
              <a:ext uri="{FF2B5EF4-FFF2-40B4-BE49-F238E27FC236}">
                <a16:creationId xmlns:a16="http://schemas.microsoft.com/office/drawing/2014/main" id="{8409EDA5-713E-46D8-91D1-31C08B3D0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2781300"/>
            <a:ext cx="1225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40-45 %</a:t>
            </a:r>
          </a:p>
        </p:txBody>
      </p:sp>
      <p:sp>
        <p:nvSpPr>
          <p:cNvPr id="56329" name="Text Box 9">
            <a:extLst>
              <a:ext uri="{FF2B5EF4-FFF2-40B4-BE49-F238E27FC236}">
                <a16:creationId xmlns:a16="http://schemas.microsoft.com/office/drawing/2014/main" id="{12A53D3B-7919-4B0D-B36F-070C01E8D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2781300"/>
            <a:ext cx="1225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30-35 %</a:t>
            </a:r>
          </a:p>
        </p:txBody>
      </p:sp>
      <p:sp>
        <p:nvSpPr>
          <p:cNvPr id="56330" name="Text Box 10">
            <a:extLst>
              <a:ext uri="{FF2B5EF4-FFF2-40B4-BE49-F238E27FC236}">
                <a16:creationId xmlns:a16="http://schemas.microsoft.com/office/drawing/2014/main" id="{B5D58785-E427-4AD4-B902-AF5AB8C7A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89" y="4437064"/>
            <a:ext cx="1368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cs-CZ">
                <a:solidFill>
                  <a:srgbClr val="FF0000"/>
                </a:solidFill>
                <a:latin typeface="Times New Roman" panose="02020603050405020304" pitchFamily="18" charset="0"/>
              </a:rPr>
              <a:t>5-10 %</a:t>
            </a:r>
          </a:p>
        </p:txBody>
      </p:sp>
      <p:pic>
        <p:nvPicPr>
          <p:cNvPr id="56331" name="Picture 11">
            <a:extLst>
              <a:ext uri="{FF2B5EF4-FFF2-40B4-BE49-F238E27FC236}">
                <a16:creationId xmlns:a16="http://schemas.microsoft.com/office/drawing/2014/main" id="{CDCF96FE-06B3-4A40-A679-2D5E09338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149726"/>
            <a:ext cx="25193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383CFA7-D8FD-48CB-A3C0-9F0ACA07D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 spd="med">
    <p:cover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>
            <a:extLst>
              <a:ext uri="{FF2B5EF4-FFF2-40B4-BE49-F238E27FC236}">
                <a16:creationId xmlns:a16="http://schemas.microsoft.com/office/drawing/2014/main" id="{34CF6A24-229F-4806-B6B5-C66E44E73E3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371600"/>
            <a:ext cx="6719888" cy="510540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None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páteř</a:t>
            </a:r>
          </a:p>
          <a:p>
            <a:pPr marL="533400" indent="-533400">
              <a:lnSpc>
                <a:spcPct val="80000"/>
              </a:lnSpc>
              <a:defRPr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Jewetova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ortesa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533400" indent="-533400">
              <a:lnSpc>
                <a:spcPct val="80000"/>
              </a:lnSpc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 páteř</a:t>
            </a:r>
          </a:p>
          <a:p>
            <a:pPr marL="533400" indent="-533400">
              <a:lnSpc>
                <a:spcPct val="80000"/>
              </a:lnSpc>
              <a:defRPr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Jewetova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ortesa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3400" indent="-533400">
              <a:lnSpc>
                <a:spcPct val="80000"/>
              </a:lnSpc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bederní pás</a:t>
            </a:r>
          </a:p>
        </p:txBody>
      </p:sp>
      <p:pic>
        <p:nvPicPr>
          <p:cNvPr id="57347" name="Picture 4" descr="P6097012">
            <a:extLst>
              <a:ext uri="{FF2B5EF4-FFF2-40B4-BE49-F238E27FC236}">
                <a16:creationId xmlns:a16="http://schemas.microsoft.com/office/drawing/2014/main" id="{05F9FC7D-B346-44CC-BF6D-AF3B36B9C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006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P6097009">
            <a:extLst>
              <a:ext uri="{FF2B5EF4-FFF2-40B4-BE49-F238E27FC236}">
                <a16:creationId xmlns:a16="http://schemas.microsoft.com/office/drawing/2014/main" id="{3323FD3E-49CB-4016-96D7-CF752DA45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4724400"/>
            <a:ext cx="2252663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6" descr="foto01">
            <a:extLst>
              <a:ext uri="{FF2B5EF4-FFF2-40B4-BE49-F238E27FC236}">
                <a16:creationId xmlns:a16="http://schemas.microsoft.com/office/drawing/2014/main" id="{68402AFB-F1EF-4D0E-9C08-D68D63800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6" y="3200400"/>
            <a:ext cx="18335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7" descr="FOTO10">
            <a:extLst>
              <a:ext uri="{FF2B5EF4-FFF2-40B4-BE49-F238E27FC236}">
                <a16:creationId xmlns:a16="http://schemas.microsoft.com/office/drawing/2014/main" id="{FDC7A1F0-6711-4649-81F4-A71DC45C2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0" y="3200400"/>
            <a:ext cx="21224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8">
            <a:extLst>
              <a:ext uri="{FF2B5EF4-FFF2-40B4-BE49-F238E27FC236}">
                <a16:creationId xmlns:a16="http://schemas.microsoft.com/office/drawing/2014/main" id="{52DAE191-BE70-4525-BFC9-AB442129C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339" y="152400"/>
            <a:ext cx="164623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0" name="Rectangle 12">
            <a:extLst>
              <a:ext uri="{FF2B5EF4-FFF2-40B4-BE49-F238E27FC236}">
                <a16:creationId xmlns:a16="http://schemas.microsoft.com/office/drawing/2014/main" id="{C6F4D277-391B-41A3-B83E-E4C2C2E39D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7125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>
                <a:solidFill>
                  <a:srgbClr val="1E23EA"/>
                </a:solidFill>
              </a:rPr>
              <a:t>KONZERVATIVNÍ LEČENÍ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4E48E5-CDD4-4545-9509-977CE6695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49635107-C646-4A07-9F2C-E49B608874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5048" y="661416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4000" dirty="0"/>
              <a:t>HALO TRAKCE</a:t>
            </a:r>
          </a:p>
        </p:txBody>
      </p:sp>
      <p:pic>
        <p:nvPicPr>
          <p:cNvPr id="58371" name="Picture 3" descr="03080415">
            <a:extLst>
              <a:ext uri="{FF2B5EF4-FFF2-40B4-BE49-F238E27FC236}">
                <a16:creationId xmlns:a16="http://schemas.microsoft.com/office/drawing/2014/main" id="{AE45771C-4ADD-4804-B1DA-8702DCF99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03080412">
            <a:extLst>
              <a:ext uri="{FF2B5EF4-FFF2-40B4-BE49-F238E27FC236}">
                <a16:creationId xmlns:a16="http://schemas.microsoft.com/office/drawing/2014/main" id="{B1C46775-3A6A-422F-BCAE-F87467188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14650"/>
            <a:ext cx="52578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8A4E272-6811-4EBF-A7C9-1A6C8ACD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2BA00295-EF07-49F5-A7B0-2F16FA5BFD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>
                <a:solidFill>
                  <a:srgbClr val="1E23EA"/>
                </a:solidFill>
                <a:latin typeface="+mn-lt"/>
              </a:rPr>
              <a:t>KONZERVATVNÍ </a:t>
            </a:r>
            <a:r>
              <a:rPr lang="cs-CZ" sz="4000" dirty="0" err="1">
                <a:solidFill>
                  <a:srgbClr val="1E23EA"/>
                </a:solidFill>
                <a:latin typeface="+mn-lt"/>
              </a:rPr>
              <a:t>LEČENÍ-sádrové</a:t>
            </a:r>
            <a:r>
              <a:rPr lang="cs-CZ" sz="4000" dirty="0">
                <a:solidFill>
                  <a:srgbClr val="1E23EA"/>
                </a:solidFill>
                <a:latin typeface="+mn-lt"/>
              </a:rPr>
              <a:t> korzety</a:t>
            </a:r>
          </a:p>
        </p:txBody>
      </p:sp>
      <p:pic>
        <p:nvPicPr>
          <p:cNvPr id="59395" name="Picture 4">
            <a:extLst>
              <a:ext uri="{FF2B5EF4-FFF2-40B4-BE49-F238E27FC236}">
                <a16:creationId xmlns:a16="http://schemas.microsoft.com/office/drawing/2014/main" id="{5159C9E4-D814-4D11-9A48-76B468A54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284538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5">
            <a:extLst>
              <a:ext uri="{FF2B5EF4-FFF2-40B4-BE49-F238E27FC236}">
                <a16:creationId xmlns:a16="http://schemas.microsoft.com/office/drawing/2014/main" id="{CA86E5E5-F95D-476B-A131-E62485C7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3213100"/>
            <a:ext cx="21351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>
            <a:extLst>
              <a:ext uri="{FF2B5EF4-FFF2-40B4-BE49-F238E27FC236}">
                <a16:creationId xmlns:a16="http://schemas.microsoft.com/office/drawing/2014/main" id="{14F9A01A-1FAD-4F74-BD3A-B95A65733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196975"/>
            <a:ext cx="25590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7" descr="04">
            <a:extLst>
              <a:ext uri="{FF2B5EF4-FFF2-40B4-BE49-F238E27FC236}">
                <a16:creationId xmlns:a16="http://schemas.microsoft.com/office/drawing/2014/main" id="{F569440F-7166-4B78-A8F2-C30A31D43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4" y="3689350"/>
            <a:ext cx="21542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0" name="Rectangle 8">
            <a:extLst>
              <a:ext uri="{FF2B5EF4-FFF2-40B4-BE49-F238E27FC236}">
                <a16:creationId xmlns:a16="http://schemas.microsoft.com/office/drawing/2014/main" id="{EEF52E2E-F297-4A2C-90C7-570253EF1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371600"/>
            <a:ext cx="6719888" cy="51054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533400" indent="-533400">
              <a:spcBef>
                <a:spcPct val="20000"/>
              </a:spcBef>
              <a:defRPr/>
            </a:pPr>
            <a:r>
              <a:rPr lang="cs-CZ" sz="2800" dirty="0"/>
              <a:t>C páteř</a:t>
            </a:r>
          </a:p>
          <a:p>
            <a:pPr marL="533400" indent="-533400">
              <a:spcBef>
                <a:spcPct val="20000"/>
              </a:spcBef>
              <a:buFontTx/>
              <a:buChar char="•"/>
              <a:defRPr/>
            </a:pPr>
            <a:r>
              <a:rPr lang="cs-CZ" sz="2800" dirty="0"/>
              <a:t>halo-</a:t>
            </a:r>
            <a:r>
              <a:rPr lang="cs-CZ" sz="2800" dirty="0" err="1"/>
              <a:t>cast</a:t>
            </a:r>
            <a:r>
              <a:rPr lang="cs-CZ" sz="2800" dirty="0"/>
              <a:t>, halo-vest</a:t>
            </a:r>
          </a:p>
          <a:p>
            <a:pPr marL="533400" indent="-533400">
              <a:spcBef>
                <a:spcPct val="20000"/>
              </a:spcBef>
              <a:buFontTx/>
              <a:buChar char="•"/>
              <a:defRPr/>
            </a:pPr>
            <a:r>
              <a:rPr lang="cs-CZ" sz="2800" dirty="0"/>
              <a:t>Minerva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09857D-CCBA-4E39-9540-6B98F964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7EBE693D-11C0-4DC9-AEB5-1C0F409B01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609600"/>
            <a:ext cx="8839200" cy="1143000"/>
          </a:xfrm>
        </p:spPr>
        <p:txBody>
          <a:bodyPr/>
          <a:lstStyle/>
          <a:p>
            <a:r>
              <a:rPr lang="cs-CZ" altLang="cs-CZ">
                <a:solidFill>
                  <a:schemeClr val="bg1"/>
                </a:solidFill>
                <a:latin typeface="Bookman Old Style" panose="02050604050505020204" pitchFamily="18" charset="0"/>
              </a:rPr>
              <a:t>PRINCIP ZAVŘENÉ REPOZICE</a:t>
            </a:r>
          </a:p>
        </p:txBody>
      </p:sp>
      <p:pic>
        <p:nvPicPr>
          <p:cNvPr id="60419" name="Picture 4">
            <a:extLst>
              <a:ext uri="{FF2B5EF4-FFF2-40B4-BE49-F238E27FC236}">
                <a16:creationId xmlns:a16="http://schemas.microsoft.com/office/drawing/2014/main" id="{EE859747-C375-45EC-818F-5962C382B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705" y="204217"/>
            <a:ext cx="7272527" cy="561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47C7F0F-6D63-4FD7-9C8E-77FD5D3AE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CFF60536-B35A-4F22-837B-65DBAD27B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5438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id="{DB6C5F22-824A-40BB-879D-D22A6F47A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0"/>
            <a:ext cx="4424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068852C0-AE52-4FDD-84A7-4A856042D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1" y="5562601"/>
            <a:ext cx="3008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chemeClr val="bg1"/>
                </a:solidFill>
              </a:rPr>
              <a:t>Cotrelův stůl</a:t>
            </a:r>
          </a:p>
        </p:txBody>
      </p:sp>
      <p:sp>
        <p:nvSpPr>
          <p:cNvPr id="61445" name="Text Box 5">
            <a:extLst>
              <a:ext uri="{FF2B5EF4-FFF2-40B4-BE49-F238E27FC236}">
                <a16:creationId xmlns:a16="http://schemas.microsoft.com/office/drawing/2014/main" id="{39E948EA-F6EB-44C7-B257-C481E0DBF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4" y="3635376"/>
            <a:ext cx="4308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chemeClr val="bg1"/>
                </a:solidFill>
              </a:rPr>
              <a:t>Böhlerova metoda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48ED5D7-7017-4319-A927-7D898BE5A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7864164B-0B7D-4328-849E-A26AFB63F5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/>
              <a:t>KONZERVATVNÍ LEČENÍ</a:t>
            </a:r>
            <a:br>
              <a:rPr lang="cs-CZ" sz="4000" dirty="0"/>
            </a:br>
            <a:r>
              <a:rPr lang="cs-CZ" sz="4000" b="1" dirty="0"/>
              <a:t>sádrové korzety</a:t>
            </a:r>
          </a:p>
        </p:txBody>
      </p:sp>
      <p:pic>
        <p:nvPicPr>
          <p:cNvPr id="62467" name="Picture 8" descr="42317">
            <a:extLst>
              <a:ext uri="{FF2B5EF4-FFF2-40B4-BE49-F238E27FC236}">
                <a16:creationId xmlns:a16="http://schemas.microsoft.com/office/drawing/2014/main" id="{753000A5-6506-43B9-B972-D4A5860526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4" y="1600201"/>
            <a:ext cx="6472237" cy="4856163"/>
          </a:xfr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4176FF-A967-4100-AD7C-05DC5D23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375436B4-E5FF-4622-8C9B-C767529CE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cs-CZ" sz="3600" dirty="0">
                <a:solidFill>
                  <a:srgbClr val="1E23EA"/>
                </a:solidFill>
              </a:rPr>
              <a:t>MECHANISMUS</a:t>
            </a:r>
            <a:r>
              <a:rPr lang="cs-CZ" sz="3600" dirty="0">
                <a:solidFill>
                  <a:srgbClr val="1E23EA"/>
                </a:solidFill>
                <a:latin typeface="Bookman Old Style" pitchFamily="18" charset="0"/>
              </a:rPr>
              <a:t> ÚRAZU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A9ACEC02-1ED4-42B2-AC58-A00B1A6D77C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47851" y="1125538"/>
            <a:ext cx="4619625" cy="4525962"/>
          </a:xfrm>
        </p:spPr>
        <p:txBody>
          <a:bodyPr/>
          <a:lstStyle/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High energy trauma – mladí pacienti</a:t>
            </a:r>
          </a:p>
          <a:p>
            <a:pPr eaLnBrk="1" hangingPunct="1">
              <a:defRPr/>
            </a:pPr>
            <a:r>
              <a:rPr lang="cs-CZ" dirty="0"/>
              <a:t>Nad 60let i low energy (osteoporoza)</a:t>
            </a:r>
          </a:p>
          <a:p>
            <a:pPr eaLnBrk="1" hangingPunct="1">
              <a:defRPr/>
            </a:pPr>
            <a:r>
              <a:rPr lang="cs-CZ" dirty="0"/>
              <a:t>45% Pády</a:t>
            </a:r>
          </a:p>
          <a:p>
            <a:pPr eaLnBrk="1" hangingPunct="1">
              <a:defRPr/>
            </a:pPr>
            <a:r>
              <a:rPr lang="cs-CZ" dirty="0"/>
              <a:t>45% Dopravní nehody whip slash injury</a:t>
            </a:r>
          </a:p>
          <a:p>
            <a:pPr eaLnBrk="1" hangingPunct="1">
              <a:defRPr/>
            </a:pPr>
            <a:r>
              <a:rPr lang="cs-CZ" dirty="0"/>
              <a:t>10% Sport</a:t>
            </a:r>
          </a:p>
          <a:p>
            <a:pPr marL="0" indent="0">
              <a:buNone/>
              <a:defRPr/>
            </a:pPr>
            <a:endParaRPr lang="cs-CZ" dirty="0"/>
          </a:p>
          <a:p>
            <a:pPr eaLnBrk="1" hangingPunct="1">
              <a:defRPr/>
            </a:pPr>
            <a:endParaRPr lang="cs-CZ" dirty="0"/>
          </a:p>
        </p:txBody>
      </p:sp>
      <p:pic>
        <p:nvPicPr>
          <p:cNvPr id="6148" name="Picture 4" descr="3029">
            <a:extLst>
              <a:ext uri="{FF2B5EF4-FFF2-40B4-BE49-F238E27FC236}">
                <a16:creationId xmlns:a16="http://schemas.microsoft.com/office/drawing/2014/main" id="{6C4F26A0-CEA6-4C15-8787-27ECB5143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9" y="4378326"/>
            <a:ext cx="37115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10019">
            <a:extLst>
              <a:ext uri="{FF2B5EF4-FFF2-40B4-BE49-F238E27FC236}">
                <a16:creationId xmlns:a16="http://schemas.microsoft.com/office/drawing/2014/main" id="{F4404AA2-B7F5-49EF-93C4-C7A679D57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0" y="152400"/>
            <a:ext cx="23066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01FDA5D-7268-46CF-A137-B69BC06CC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5" name="Picture 5" descr="sa01">
            <a:extLst>
              <a:ext uri="{FF2B5EF4-FFF2-40B4-BE49-F238E27FC236}">
                <a16:creationId xmlns:a16="http://schemas.microsoft.com/office/drawing/2014/main" id="{E619656F-95B7-4840-A9EB-A111F3F28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457200"/>
            <a:ext cx="32829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6" name="Picture 6" descr="sa07">
            <a:extLst>
              <a:ext uri="{FF2B5EF4-FFF2-40B4-BE49-F238E27FC236}">
                <a16:creationId xmlns:a16="http://schemas.microsoft.com/office/drawing/2014/main" id="{9FB68DC0-5E2F-4E9D-8671-90F777778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4" y="457200"/>
            <a:ext cx="353218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C00B97-ECCF-498C-BF31-E48BD286F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83073207-6EAF-4A56-B111-E7B73CEB2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457200"/>
            <a:ext cx="75533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F6A4BF8-2011-42D8-B25C-4E5204F5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A7F41B14-332F-48C4-8F95-FE9F069B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533400"/>
            <a:ext cx="378142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>
            <a:extLst>
              <a:ext uri="{FF2B5EF4-FFF2-40B4-BE49-F238E27FC236}">
                <a16:creationId xmlns:a16="http://schemas.microsoft.com/office/drawing/2014/main" id="{89E3FC8F-C525-4B8C-B88D-BE406AB98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33400"/>
            <a:ext cx="460533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B7504D-2A81-48E0-B84F-3275FAC4D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A6A8E1DC-AEA5-4717-ACC8-794F24EC0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chemeClr val="bg1"/>
                </a:solidFill>
                <a:latin typeface="Bookman Old Style" panose="02050604050505020204" pitchFamily="18" charset="0"/>
              </a:rPr>
              <a:t>A1 -  klínová komprese</a:t>
            </a:r>
          </a:p>
        </p:txBody>
      </p:sp>
      <p:pic>
        <p:nvPicPr>
          <p:cNvPr id="66563" name="Picture 5">
            <a:extLst>
              <a:ext uri="{FF2B5EF4-FFF2-40B4-BE49-F238E27FC236}">
                <a16:creationId xmlns:a16="http://schemas.microsoft.com/office/drawing/2014/main" id="{2EC5E37D-B6A8-402D-A69C-202AB1F5A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5125"/>
            <a:ext cx="3886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6">
            <a:extLst>
              <a:ext uri="{FF2B5EF4-FFF2-40B4-BE49-F238E27FC236}">
                <a16:creationId xmlns:a16="http://schemas.microsoft.com/office/drawing/2014/main" id="{93173E05-EB71-405E-AFE5-1956E3131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95" y="388144"/>
            <a:ext cx="3810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AutoShape 7">
            <a:extLst>
              <a:ext uri="{FF2B5EF4-FFF2-40B4-BE49-F238E27FC236}">
                <a16:creationId xmlns:a16="http://schemas.microsoft.com/office/drawing/2014/main" id="{78E307E1-E484-440D-A553-C6CC3A151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100" y="2437606"/>
            <a:ext cx="838200" cy="533400"/>
          </a:xfrm>
          <a:prstGeom prst="leftArrow">
            <a:avLst>
              <a:gd name="adj1" fmla="val 50000"/>
              <a:gd name="adj2" fmla="val 3928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Bookman Old Style" panose="02050604050505020204" pitchFamily="18" charset="0"/>
            </a:endParaRPr>
          </a:p>
        </p:txBody>
      </p:sp>
      <p:sp>
        <p:nvSpPr>
          <p:cNvPr id="66566" name="AutoShape 8">
            <a:extLst>
              <a:ext uri="{FF2B5EF4-FFF2-40B4-BE49-F238E27FC236}">
                <a16:creationId xmlns:a16="http://schemas.microsoft.com/office/drawing/2014/main" id="{56BA838B-16D2-46B3-BF0D-0A8BAD1BB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300" y="2180784"/>
            <a:ext cx="838200" cy="533400"/>
          </a:xfrm>
          <a:prstGeom prst="leftArrow">
            <a:avLst>
              <a:gd name="adj1" fmla="val 50000"/>
              <a:gd name="adj2" fmla="val 3928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Bookman Old Style" panose="02050604050505020204" pitchFamily="18" charset="0"/>
            </a:endParaRPr>
          </a:p>
        </p:txBody>
      </p:sp>
      <p:pic>
        <p:nvPicPr>
          <p:cNvPr id="66567" name="Picture 13">
            <a:extLst>
              <a:ext uri="{FF2B5EF4-FFF2-40B4-BE49-F238E27FC236}">
                <a16:creationId xmlns:a16="http://schemas.microsoft.com/office/drawing/2014/main" id="{442E1BFF-F2C9-46A9-B4EA-C52D866F5A70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0"/>
          <a:stretch>
            <a:fillRect/>
          </a:stretch>
        </p:blipFill>
        <p:spPr>
          <a:xfrm>
            <a:off x="8115300" y="5048648"/>
            <a:ext cx="1562100" cy="1071562"/>
          </a:xfrm>
          <a:noFill/>
        </p:spPr>
      </p:pic>
      <p:pic>
        <p:nvPicPr>
          <p:cNvPr id="66568" name="Picture 8">
            <a:extLst>
              <a:ext uri="{FF2B5EF4-FFF2-40B4-BE49-F238E27FC236}">
                <a16:creationId xmlns:a16="http://schemas.microsoft.com/office/drawing/2014/main" id="{31535020-F749-4F46-8B03-2CA048223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8" y="5048648"/>
            <a:ext cx="1928812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10">
            <a:extLst>
              <a:ext uri="{FF2B5EF4-FFF2-40B4-BE49-F238E27FC236}">
                <a16:creationId xmlns:a16="http://schemas.microsoft.com/office/drawing/2014/main" id="{0B25E5B9-1D5F-4B97-8EEB-9255C4F46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067698"/>
            <a:ext cx="189388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6DBA0C-2949-4D2D-879A-8D79E2006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FDE75AEA-F8E5-4AE5-837F-2C67582E7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27432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4">
            <a:extLst>
              <a:ext uri="{FF2B5EF4-FFF2-40B4-BE49-F238E27FC236}">
                <a16:creationId xmlns:a16="http://schemas.microsoft.com/office/drawing/2014/main" id="{BD714E77-88AF-4B2F-9703-ECCA4AAF1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447800"/>
            <a:ext cx="561975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5">
            <a:extLst>
              <a:ext uri="{FF2B5EF4-FFF2-40B4-BE49-F238E27FC236}">
                <a16:creationId xmlns:a16="http://schemas.microsoft.com/office/drawing/2014/main" id="{A2AD7801-58B5-441E-8790-30DE96989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1" y="381000"/>
            <a:ext cx="5014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chemeClr val="bg1"/>
                </a:solidFill>
                <a:latin typeface="Bookman Old Style" panose="02050604050505020204" pitchFamily="18" charset="0"/>
              </a:rPr>
              <a:t>A1, zadní stěna intaktní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4C48BD-4E15-4FCB-B2EF-9D1FAAD6A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10">
            <a:extLst>
              <a:ext uri="{FF2B5EF4-FFF2-40B4-BE49-F238E27FC236}">
                <a16:creationId xmlns:a16="http://schemas.microsoft.com/office/drawing/2014/main" id="{15234A19-881A-48AF-A367-95A438FFF221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304800"/>
            <a:ext cx="4114800" cy="4743450"/>
            <a:chOff x="240" y="624"/>
            <a:chExt cx="2592" cy="2988"/>
          </a:xfrm>
        </p:grpSpPr>
        <p:pic>
          <p:nvPicPr>
            <p:cNvPr id="68616" name="Picture 3">
              <a:extLst>
                <a:ext uri="{FF2B5EF4-FFF2-40B4-BE49-F238E27FC236}">
                  <a16:creationId xmlns:a16="http://schemas.microsoft.com/office/drawing/2014/main" id="{D6AC7F25-D16A-42AD-B722-B70CFEB1A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24"/>
              <a:ext cx="2592" cy="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7" name="Line 5">
              <a:extLst>
                <a:ext uri="{FF2B5EF4-FFF2-40B4-BE49-F238E27FC236}">
                  <a16:creationId xmlns:a16="http://schemas.microsoft.com/office/drawing/2014/main" id="{00A4C873-3828-4773-A477-8FFF481534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1680"/>
              <a:ext cx="2304" cy="14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18" name="Line 6">
              <a:extLst>
                <a:ext uri="{FF2B5EF4-FFF2-40B4-BE49-F238E27FC236}">
                  <a16:creationId xmlns:a16="http://schemas.microsoft.com/office/drawing/2014/main" id="{14E44089-319D-4E73-810D-AA91D9EFDD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2304"/>
              <a:ext cx="2256" cy="38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8611" name="Group 9">
            <a:extLst>
              <a:ext uri="{FF2B5EF4-FFF2-40B4-BE49-F238E27FC236}">
                <a16:creationId xmlns:a16="http://schemas.microsoft.com/office/drawing/2014/main" id="{834C1069-7BD6-44D0-B593-1571A75366EE}"/>
              </a:ext>
            </a:extLst>
          </p:cNvPr>
          <p:cNvGrpSpPr>
            <a:grpSpLocks/>
          </p:cNvGrpSpPr>
          <p:nvPr/>
        </p:nvGrpSpPr>
        <p:grpSpPr bwMode="auto">
          <a:xfrm>
            <a:off x="6324601" y="0"/>
            <a:ext cx="4086225" cy="5029200"/>
            <a:chOff x="3120" y="912"/>
            <a:chExt cx="2574" cy="3168"/>
          </a:xfrm>
        </p:grpSpPr>
        <p:pic>
          <p:nvPicPr>
            <p:cNvPr id="68613" name="Picture 4">
              <a:extLst>
                <a:ext uri="{FF2B5EF4-FFF2-40B4-BE49-F238E27FC236}">
                  <a16:creationId xmlns:a16="http://schemas.microsoft.com/office/drawing/2014/main" id="{49A3C74E-7C8C-4D1D-8CF7-B0578A066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912"/>
              <a:ext cx="2574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4" name="Line 7">
              <a:extLst>
                <a:ext uri="{FF2B5EF4-FFF2-40B4-BE49-F238E27FC236}">
                  <a16:creationId xmlns:a16="http://schemas.microsoft.com/office/drawing/2014/main" id="{72D7E6D4-38AA-446D-9A90-5019667E17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2496"/>
              <a:ext cx="1728" cy="24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15" name="Line 8">
              <a:extLst>
                <a:ext uri="{FF2B5EF4-FFF2-40B4-BE49-F238E27FC236}">
                  <a16:creationId xmlns:a16="http://schemas.microsoft.com/office/drawing/2014/main" id="{45B85FCB-994D-49A2-9DB2-43AAA88DB4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0" y="3072"/>
              <a:ext cx="1824" cy="24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12" name="Text Box 11">
            <a:extLst>
              <a:ext uri="{FF2B5EF4-FFF2-40B4-BE49-F238E27FC236}">
                <a16:creationId xmlns:a16="http://schemas.microsoft.com/office/drawing/2014/main" id="{BF500739-514F-49EC-AAD9-AB67FDB60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562601"/>
            <a:ext cx="7219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chemeClr val="bg1"/>
                </a:solidFill>
                <a:latin typeface="Bookman Old Style" panose="02050604050505020204" pitchFamily="18" charset="0"/>
              </a:rPr>
              <a:t>Před				po repozici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A9249F-9A9B-4B50-A6D4-70E0BC5CB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BA90E4CB-4BF5-416D-9D95-D268F1A07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chemeClr val="bg1"/>
                </a:solidFill>
                <a:latin typeface="Bookman Old Style" panose="02050604050505020204" pitchFamily="18" charset="0"/>
              </a:rPr>
              <a:t>A.1 – klínová komprese</a:t>
            </a:r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84D58D48-5ADE-49D9-BD6D-BB60245B767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916114"/>
            <a:ext cx="3254375" cy="4941887"/>
          </a:xfrm>
        </p:spPr>
      </p:pic>
      <p:pic>
        <p:nvPicPr>
          <p:cNvPr id="69636" name="Picture 4">
            <a:extLst>
              <a:ext uri="{FF2B5EF4-FFF2-40B4-BE49-F238E27FC236}">
                <a16:creationId xmlns:a16="http://schemas.microsoft.com/office/drawing/2014/main" id="{2116EB9C-DA5F-4A81-B337-A8F2C51E01A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2039" y="1962150"/>
            <a:ext cx="3303587" cy="4895850"/>
          </a:xfrm>
        </p:spPr>
      </p:pic>
      <p:pic>
        <p:nvPicPr>
          <p:cNvPr id="69637" name="Picture 5">
            <a:extLst>
              <a:ext uri="{FF2B5EF4-FFF2-40B4-BE49-F238E27FC236}">
                <a16:creationId xmlns:a16="http://schemas.microsoft.com/office/drawing/2014/main" id="{9E6C9297-ACC1-4191-9655-484AA349FBA7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8188" y="1916113"/>
            <a:ext cx="2309812" cy="4824412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CDCBBD-0B63-4955-935B-99F62D098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/>
              <a:t>Ortopedická klinika LF MU a FNB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A3A075F6-FF0A-495A-8DA3-3FA3A7A88D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333375"/>
            <a:ext cx="7772400" cy="1143000"/>
          </a:xfrm>
        </p:spPr>
        <p:txBody>
          <a:bodyPr/>
          <a:lstStyle/>
          <a:p>
            <a:r>
              <a:rPr lang="cs-CZ" altLang="cs-CZ" sz="3200">
                <a:solidFill>
                  <a:schemeClr val="bg1"/>
                </a:solidFill>
                <a:latin typeface="Bookman Old Style" panose="02050604050505020204" pitchFamily="18" charset="0"/>
              </a:rPr>
              <a:t>Kyfotická deformita </a:t>
            </a:r>
            <a:br>
              <a:rPr lang="cs-CZ" altLang="cs-CZ" sz="320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cs-CZ" altLang="cs-CZ" sz="3200">
                <a:solidFill>
                  <a:schemeClr val="bg1"/>
                </a:solidFill>
                <a:latin typeface="Bookman Old Style" panose="02050604050505020204" pitchFamily="18" charset="0"/>
              </a:rPr>
              <a:t>po konzervativní léčbě</a:t>
            </a: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C7BAF927-FB8B-484F-BBCB-869349B06D5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1" y="1916114"/>
            <a:ext cx="6480175" cy="4941887"/>
          </a:xfrm>
        </p:spPr>
      </p:pic>
      <p:sp>
        <p:nvSpPr>
          <p:cNvPr id="70660" name="Line 4">
            <a:extLst>
              <a:ext uri="{FF2B5EF4-FFF2-40B4-BE49-F238E27FC236}">
                <a16:creationId xmlns:a16="http://schemas.microsoft.com/office/drawing/2014/main" id="{316573C9-CD95-4F2B-A95A-1FC8153653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0376" y="4437064"/>
            <a:ext cx="1870075" cy="9350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1" name="Line 5">
            <a:extLst>
              <a:ext uri="{FF2B5EF4-FFF2-40B4-BE49-F238E27FC236}">
                <a16:creationId xmlns:a16="http://schemas.microsoft.com/office/drawing/2014/main" id="{76D605B9-D560-4CE3-A09D-63A4044ECC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1814" y="4005264"/>
            <a:ext cx="2160587" cy="2873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65187B7-7DC5-4A3A-B93E-F94A1F987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>
            <a:extLst>
              <a:ext uri="{FF2B5EF4-FFF2-40B4-BE49-F238E27FC236}">
                <a16:creationId xmlns:a16="http://schemas.microsoft.com/office/drawing/2014/main" id="{820884CD-72CF-4A49-AE99-1A0BC06EAF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dirty="0"/>
              <a:t>OPERAČNÍ TERAPIE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A638A052-7349-443A-809C-B47CC870F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dirty="0">
                <a:latin typeface="+mn-lt"/>
              </a:rPr>
              <a:t>NÁPRAVA DEFORMIY</a:t>
            </a:r>
          </a:p>
          <a:p>
            <a:r>
              <a:rPr lang="cs-CZ" altLang="cs-CZ" dirty="0">
                <a:latin typeface="+mn-lt"/>
              </a:rPr>
              <a:t>DEKOMPRESE NERV. STRUKRUR</a:t>
            </a:r>
          </a:p>
          <a:p>
            <a:pPr lvl="1"/>
            <a:r>
              <a:rPr lang="cs-CZ" altLang="cs-CZ" dirty="0">
                <a:latin typeface="+mn-lt"/>
              </a:rPr>
              <a:t>přímá či </a:t>
            </a:r>
            <a:r>
              <a:rPr lang="cs-CZ" altLang="cs-CZ" dirty="0" err="1">
                <a:latin typeface="+mn-lt"/>
              </a:rPr>
              <a:t>ligamentotaxí</a:t>
            </a:r>
            <a:endParaRPr lang="cs-CZ" altLang="cs-CZ" dirty="0">
              <a:latin typeface="+mn-lt"/>
            </a:endParaRPr>
          </a:p>
          <a:p>
            <a:r>
              <a:rPr lang="cs-CZ" altLang="cs-CZ" dirty="0">
                <a:latin typeface="+mn-lt"/>
              </a:rPr>
              <a:t>STABILIZACE</a:t>
            </a:r>
          </a:p>
          <a:p>
            <a:pPr lvl="1"/>
            <a:r>
              <a:rPr lang="cs-CZ" altLang="cs-CZ" dirty="0">
                <a:latin typeface="+mn-lt"/>
              </a:rPr>
              <a:t>užití úhlově stabilních implantátů</a:t>
            </a:r>
          </a:p>
          <a:p>
            <a:r>
              <a:rPr lang="cs-CZ" altLang="cs-CZ" dirty="0">
                <a:latin typeface="+mn-lt"/>
              </a:rPr>
              <a:t>FÚZE</a:t>
            </a:r>
          </a:p>
          <a:p>
            <a:pPr lvl="1"/>
            <a:r>
              <a:rPr lang="cs-CZ" altLang="cs-CZ" dirty="0">
                <a:latin typeface="+mn-lt"/>
              </a:rPr>
              <a:t>je-li potřeba</a:t>
            </a:r>
          </a:p>
          <a:p>
            <a:endParaRPr lang="cs-CZ" altLang="cs-CZ" dirty="0">
              <a:latin typeface="+mn-lt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499A6C0-08D4-4980-BFBA-F1903ED4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23AEB0F6-FCC9-4B25-B6F3-2BA95B13D3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4" y="2276476"/>
            <a:ext cx="8002587" cy="362902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dirty="0"/>
              <a:t>C páteř</a:t>
            </a:r>
          </a:p>
          <a:p>
            <a:pPr lvl="1" eaLnBrk="1" hangingPunct="1">
              <a:defRPr/>
            </a:pPr>
            <a:r>
              <a:rPr lang="cs-CZ" sz="3600" dirty="0"/>
              <a:t>přední výkony</a:t>
            </a:r>
          </a:p>
          <a:p>
            <a:pPr lvl="1" eaLnBrk="1" hangingPunct="1">
              <a:defRPr/>
            </a:pPr>
            <a:endParaRPr lang="cs-CZ" sz="3600" dirty="0"/>
          </a:p>
          <a:p>
            <a:pPr eaLnBrk="1" hangingPunct="1">
              <a:defRPr/>
            </a:pPr>
            <a:r>
              <a:rPr lang="cs-CZ" sz="3600" dirty="0"/>
              <a:t>T, L páteř</a:t>
            </a:r>
          </a:p>
          <a:p>
            <a:pPr lvl="1" eaLnBrk="1" hangingPunct="1">
              <a:defRPr/>
            </a:pPr>
            <a:r>
              <a:rPr lang="cs-CZ" sz="3600" dirty="0"/>
              <a:t>zadní výkony</a:t>
            </a:r>
          </a:p>
          <a:p>
            <a:pPr eaLnBrk="1" hangingPunct="1">
              <a:defRPr/>
            </a:pPr>
            <a:endParaRPr lang="cs-CZ" sz="3600" dirty="0"/>
          </a:p>
          <a:p>
            <a:pPr eaLnBrk="1" hangingPunct="1">
              <a:defRPr/>
            </a:pPr>
            <a:endParaRPr lang="cs-CZ" sz="3600" dirty="0"/>
          </a:p>
        </p:txBody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2F6BDE29-C080-44A9-B037-2FF08CB8A3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dirty="0"/>
              <a:t>OPERAČNÍ TERAPIE</a:t>
            </a:r>
            <a:br>
              <a:rPr lang="cs-CZ" sz="4800" dirty="0"/>
            </a:br>
            <a:r>
              <a:rPr lang="cs-CZ" sz="3600" b="1" dirty="0"/>
              <a:t>akutní fáze</a:t>
            </a:r>
            <a:endParaRPr lang="cs-CZ" sz="4800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4AC99A2-DF6C-415F-9AB8-7B01D731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C532A606-BE1D-483F-8FB4-A4E1FD05F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09600"/>
            <a:ext cx="708660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600" dirty="0" err="1">
                <a:solidFill>
                  <a:srgbClr val="1E23EA"/>
                </a:solidFill>
              </a:rPr>
              <a:t>Hematomyelie</a:t>
            </a:r>
            <a:endParaRPr lang="cs-CZ" sz="3600" dirty="0">
              <a:solidFill>
                <a:srgbClr val="1E23EA"/>
              </a:solidFill>
            </a:endParaRPr>
          </a:p>
        </p:txBody>
      </p:sp>
      <p:pic>
        <p:nvPicPr>
          <p:cNvPr id="7171" name="Picture 3" descr="10018">
            <a:extLst>
              <a:ext uri="{FF2B5EF4-FFF2-40B4-BE49-F238E27FC236}">
                <a16:creationId xmlns:a16="http://schemas.microsoft.com/office/drawing/2014/main" id="{314DE7C9-9110-4B0D-ACFC-4AD8678B7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5486400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10020">
            <a:extLst>
              <a:ext uri="{FF2B5EF4-FFF2-40B4-BE49-F238E27FC236}">
                <a16:creationId xmlns:a16="http://schemas.microsoft.com/office/drawing/2014/main" id="{C84DFB18-108E-42B9-8662-651AEFA4E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"/>
            <a:ext cx="35814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obr03">
            <a:extLst>
              <a:ext uri="{FF2B5EF4-FFF2-40B4-BE49-F238E27FC236}">
                <a16:creationId xmlns:a16="http://schemas.microsoft.com/office/drawing/2014/main" id="{9BB14195-AE7D-467C-A91A-42107723B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429000"/>
            <a:ext cx="22113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66B08E-D3AA-49D9-90E2-796A4E8C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6B5F08AD-39A9-4DD3-83F5-26FF51F2A0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/>
              <a:t>PRINCIPY OPERAČNÍ LÉČBY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9073BBD6-ECB0-4D85-B62A-A7508B744A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182019"/>
            <a:ext cx="3330575" cy="2463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400" dirty="0"/>
              <a:t>repozice</a:t>
            </a:r>
          </a:p>
          <a:p>
            <a:pPr eaLnBrk="1" hangingPunct="1">
              <a:defRPr/>
            </a:pPr>
            <a:r>
              <a:rPr lang="cs-CZ" sz="4400" dirty="0" err="1"/>
              <a:t>lordotizace</a:t>
            </a:r>
            <a:endParaRPr lang="cs-CZ" sz="4400" dirty="0"/>
          </a:p>
          <a:p>
            <a:pPr eaLnBrk="1" hangingPunct="1">
              <a:defRPr/>
            </a:pPr>
            <a:r>
              <a:rPr lang="cs-CZ" sz="4400" dirty="0"/>
              <a:t>stabilizace</a:t>
            </a:r>
          </a:p>
        </p:txBody>
      </p:sp>
      <p:pic>
        <p:nvPicPr>
          <p:cNvPr id="73732" name="Picture 4" descr="10002">
            <a:extLst>
              <a:ext uri="{FF2B5EF4-FFF2-40B4-BE49-F238E27FC236}">
                <a16:creationId xmlns:a16="http://schemas.microsoft.com/office/drawing/2014/main" id="{C4127F82-738F-4F60-81CD-EA479CF59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1341438"/>
            <a:ext cx="2547937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" descr="10006">
            <a:extLst>
              <a:ext uri="{FF2B5EF4-FFF2-40B4-BE49-F238E27FC236}">
                <a16:creationId xmlns:a16="http://schemas.microsoft.com/office/drawing/2014/main" id="{1471098B-D7C6-43D9-86BA-83D4E50E8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916113"/>
            <a:ext cx="26606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6" descr="10003">
            <a:extLst>
              <a:ext uri="{FF2B5EF4-FFF2-40B4-BE49-F238E27FC236}">
                <a16:creationId xmlns:a16="http://schemas.microsoft.com/office/drawing/2014/main" id="{8FC07241-E4DE-4F02-9494-2F08F07FC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4" y="3500438"/>
            <a:ext cx="268763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2871F60-6C66-40DF-80CB-874A3C31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>
            <a:extLst>
              <a:ext uri="{FF2B5EF4-FFF2-40B4-BE49-F238E27FC236}">
                <a16:creationId xmlns:a16="http://schemas.microsoft.com/office/drawing/2014/main" id="{554CAFE1-DF17-46CD-8F67-47BA73853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260350"/>
            <a:ext cx="7772400" cy="1143000"/>
          </a:xfrm>
        </p:spPr>
        <p:txBody>
          <a:bodyPr/>
          <a:lstStyle/>
          <a:p>
            <a:r>
              <a:rPr lang="cs-CZ" altLang="cs-CZ" dirty="0">
                <a:solidFill>
                  <a:srgbClr val="1E23EA"/>
                </a:solidFill>
              </a:rPr>
              <a:t>REPOZICE</a:t>
            </a:r>
          </a:p>
        </p:txBody>
      </p:sp>
      <p:pic>
        <p:nvPicPr>
          <p:cNvPr id="74755" name="Picture 8">
            <a:extLst>
              <a:ext uri="{FF2B5EF4-FFF2-40B4-BE49-F238E27FC236}">
                <a16:creationId xmlns:a16="http://schemas.microsoft.com/office/drawing/2014/main" id="{B9A33B55-5880-44BF-A2F4-802CDE4228D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1989138"/>
            <a:ext cx="3810000" cy="4114800"/>
          </a:xfrm>
        </p:spPr>
      </p:pic>
      <p:sp>
        <p:nvSpPr>
          <p:cNvPr id="74756" name="AutoShape 10">
            <a:extLst>
              <a:ext uri="{FF2B5EF4-FFF2-40B4-BE49-F238E27FC236}">
                <a16:creationId xmlns:a16="http://schemas.microsoft.com/office/drawing/2014/main" id="{D48B8B89-9B6D-49C4-9A36-65362FBE6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1" y="1484314"/>
            <a:ext cx="2087563" cy="11525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AutoShape 11">
            <a:extLst>
              <a:ext uri="{FF2B5EF4-FFF2-40B4-BE49-F238E27FC236}">
                <a16:creationId xmlns:a16="http://schemas.microsoft.com/office/drawing/2014/main" id="{310D2D4E-9220-46FB-B204-0487A679A14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401051" y="5157789"/>
            <a:ext cx="2087563" cy="11525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4758" name="Picture 12">
            <a:extLst>
              <a:ext uri="{FF2B5EF4-FFF2-40B4-BE49-F238E27FC236}">
                <a16:creationId xmlns:a16="http://schemas.microsoft.com/office/drawing/2014/main" id="{4CA0457A-9BEE-4629-812A-183957A1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989138"/>
            <a:ext cx="38925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AutoShape 14">
            <a:extLst>
              <a:ext uri="{FF2B5EF4-FFF2-40B4-BE49-F238E27FC236}">
                <a16:creationId xmlns:a16="http://schemas.microsoft.com/office/drawing/2014/main" id="{B0DCEE90-3762-4DDC-8A7B-192DF7377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14" y="2708275"/>
            <a:ext cx="827087" cy="2376488"/>
          </a:xfrm>
          <a:prstGeom prst="upDownArrow">
            <a:avLst>
              <a:gd name="adj1" fmla="val 50000"/>
              <a:gd name="adj2" fmla="val 5746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Bookman Old Style" panose="02050604050505020204" pitchFamily="18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DB4D7F1-3757-4F49-A0DA-8F5D64F96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51AE4044-9BFC-42A9-A108-CBF779703D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/>
              <a:t>OPERACE TL PÁTEŘE ZEZADU</a:t>
            </a: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A0DB142B-1B22-4262-9610-BEF41ACAA5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0598" y="2255838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/>
              <a:t>Transpedikulární</a:t>
            </a:r>
            <a:r>
              <a:rPr lang="cs-CZ" dirty="0"/>
              <a:t> šrouby</a:t>
            </a:r>
          </a:p>
          <a:p>
            <a:pPr eaLnBrk="1" hangingPunct="1">
              <a:defRPr/>
            </a:pPr>
            <a:r>
              <a:rPr lang="cs-CZ" dirty="0"/>
              <a:t>Kameny</a:t>
            </a:r>
          </a:p>
          <a:p>
            <a:pPr eaLnBrk="1" hangingPunct="1">
              <a:defRPr/>
            </a:pPr>
            <a:r>
              <a:rPr lang="cs-CZ" dirty="0"/>
              <a:t>Tyčky</a:t>
            </a:r>
          </a:p>
          <a:p>
            <a:pPr eaLnBrk="1" hangingPunct="1">
              <a:defRPr/>
            </a:pPr>
            <a:r>
              <a:rPr lang="cs-CZ" dirty="0" err="1"/>
              <a:t>Croslinky</a:t>
            </a:r>
            <a:endParaRPr lang="cs-CZ" dirty="0"/>
          </a:p>
        </p:txBody>
      </p:sp>
      <p:pic>
        <p:nvPicPr>
          <p:cNvPr id="75780" name="Picture 4" descr="10001">
            <a:extLst>
              <a:ext uri="{FF2B5EF4-FFF2-40B4-BE49-F238E27FC236}">
                <a16:creationId xmlns:a16="http://schemas.microsoft.com/office/drawing/2014/main" id="{8D451BC0-C98E-48D9-9409-A7A138CE1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899" y="188912"/>
            <a:ext cx="35814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 descr="10">
            <a:extLst>
              <a:ext uri="{FF2B5EF4-FFF2-40B4-BE49-F238E27FC236}">
                <a16:creationId xmlns:a16="http://schemas.microsoft.com/office/drawing/2014/main" id="{E117FDF7-A6E1-4C94-BF04-009B4DD83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162" y="3505201"/>
            <a:ext cx="19081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 descr="09">
            <a:extLst>
              <a:ext uri="{FF2B5EF4-FFF2-40B4-BE49-F238E27FC236}">
                <a16:creationId xmlns:a16="http://schemas.microsoft.com/office/drawing/2014/main" id="{594A73E8-B6ED-4130-A6DC-B9CD318E7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823" y="3482182"/>
            <a:ext cx="19843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FB4BD8C-5859-4329-989B-9010C544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>
            <a:extLst>
              <a:ext uri="{FF2B5EF4-FFF2-40B4-BE49-F238E27FC236}">
                <a16:creationId xmlns:a16="http://schemas.microsoft.com/office/drawing/2014/main" id="{008ADE95-21F3-4211-B163-A025AA89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3" t="39885" r="8925" b="35391"/>
          <a:stretch>
            <a:fillRect/>
          </a:stretch>
        </p:blipFill>
        <p:spPr bwMode="auto">
          <a:xfrm>
            <a:off x="1847851" y="2549525"/>
            <a:ext cx="356711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Line 6">
            <a:extLst>
              <a:ext uri="{FF2B5EF4-FFF2-40B4-BE49-F238E27FC236}">
                <a16:creationId xmlns:a16="http://schemas.microsoft.com/office/drawing/2014/main" id="{BCD5D670-C737-4C5F-A9DE-9AB59D761E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2313" y="3362325"/>
            <a:ext cx="4824412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4" name="Line 7">
            <a:extLst>
              <a:ext uri="{FF2B5EF4-FFF2-40B4-BE49-F238E27FC236}">
                <a16:creationId xmlns:a16="http://schemas.microsoft.com/office/drawing/2014/main" id="{0AED7820-4CF2-4524-BBD4-43E91AF337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2484438"/>
            <a:ext cx="0" cy="36004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6" name="Rectangle 8">
            <a:extLst>
              <a:ext uri="{FF2B5EF4-FFF2-40B4-BE49-F238E27FC236}">
                <a16:creationId xmlns:a16="http://schemas.microsoft.com/office/drawing/2014/main" id="{3DC1C054-0A54-476A-A603-6C5217F78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911" y="20161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4000" dirty="0" err="1">
                <a:solidFill>
                  <a:srgbClr val="1E23EA"/>
                </a:solidFill>
                <a:latin typeface="+mj-lt"/>
              </a:rPr>
              <a:t>Transpedikulární</a:t>
            </a:r>
            <a:r>
              <a:rPr lang="cs-CZ" sz="4000" dirty="0">
                <a:solidFill>
                  <a:srgbClr val="1E23EA"/>
                </a:solidFill>
                <a:latin typeface="+mj-lt"/>
              </a:rPr>
              <a:t> šrouby  </a:t>
            </a:r>
            <a:r>
              <a:rPr lang="cs-CZ" sz="2800" dirty="0">
                <a:solidFill>
                  <a:srgbClr val="1E23EA"/>
                </a:solidFill>
                <a:latin typeface="+mj-lt"/>
              </a:rPr>
              <a:t>- cílení</a:t>
            </a:r>
            <a:endParaRPr lang="cs-CZ" sz="4000" dirty="0">
              <a:solidFill>
                <a:srgbClr val="1E23EA"/>
              </a:solidFill>
              <a:latin typeface="+mj-lt"/>
            </a:endParaRPr>
          </a:p>
        </p:txBody>
      </p:sp>
      <p:pic>
        <p:nvPicPr>
          <p:cNvPr id="76806" name="Picture 2">
            <a:extLst>
              <a:ext uri="{FF2B5EF4-FFF2-40B4-BE49-F238E27FC236}">
                <a16:creationId xmlns:a16="http://schemas.microsoft.com/office/drawing/2014/main" id="{BE32BFBF-E05E-4E72-9C66-BFE458DA5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341439"/>
            <a:ext cx="255270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8">
            <a:extLst>
              <a:ext uri="{FF2B5EF4-FFF2-40B4-BE49-F238E27FC236}">
                <a16:creationId xmlns:a16="http://schemas.microsoft.com/office/drawing/2014/main" id="{058C896D-3AC5-4915-9246-240259F1F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3" t="20039" r="11905" b="10318"/>
          <a:stretch>
            <a:fillRect/>
          </a:stretch>
        </p:blipFill>
        <p:spPr bwMode="auto">
          <a:xfrm>
            <a:off x="5764213" y="3606801"/>
            <a:ext cx="4652962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B43891D-999D-405B-87C6-599A8A3C1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>
            <a:extLst>
              <a:ext uri="{FF2B5EF4-FFF2-40B4-BE49-F238E27FC236}">
                <a16:creationId xmlns:a16="http://schemas.microsoft.com/office/drawing/2014/main" id="{92804F30-AFB4-446C-B5EA-717DBF5B1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4" y="735497"/>
            <a:ext cx="323056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8">
            <a:extLst>
              <a:ext uri="{FF2B5EF4-FFF2-40B4-BE49-F238E27FC236}">
                <a16:creationId xmlns:a16="http://schemas.microsoft.com/office/drawing/2014/main" id="{9BCDD9FB-9902-43C7-80DB-E1F961E1DA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sz="4000">
                <a:solidFill>
                  <a:schemeClr val="bg1"/>
                </a:solidFill>
                <a:latin typeface="Bookman Old Style" panose="02050604050505020204" pitchFamily="18" charset="0"/>
              </a:rPr>
              <a:t>Transpedikulání šrouby  </a:t>
            </a:r>
            <a:r>
              <a:rPr lang="cs-CZ" altLang="cs-CZ" sz="2800">
                <a:solidFill>
                  <a:schemeClr val="bg1"/>
                </a:solidFill>
                <a:latin typeface="Bookman Old Style" panose="02050604050505020204" pitchFamily="18" charset="0"/>
              </a:rPr>
              <a:t>- preparace</a:t>
            </a:r>
            <a:endParaRPr lang="cs-CZ" altLang="cs-CZ" sz="400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7828" name="Picture 1028" descr="012">
            <a:extLst>
              <a:ext uri="{FF2B5EF4-FFF2-40B4-BE49-F238E27FC236}">
                <a16:creationId xmlns:a16="http://schemas.microsoft.com/office/drawing/2014/main" id="{C236458A-5F81-413F-86CC-3C52FA0D0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713" y="735497"/>
            <a:ext cx="2813050" cy="47529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65B0C19-37A2-409D-B3D7-169C10383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>
            <a:extLst>
              <a:ext uri="{FF2B5EF4-FFF2-40B4-BE49-F238E27FC236}">
                <a16:creationId xmlns:a16="http://schemas.microsoft.com/office/drawing/2014/main" id="{58146C7D-8F74-4AE5-B379-293D99A39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873124"/>
            <a:ext cx="41925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6">
            <a:extLst>
              <a:ext uri="{FF2B5EF4-FFF2-40B4-BE49-F238E27FC236}">
                <a16:creationId xmlns:a16="http://schemas.microsoft.com/office/drawing/2014/main" id="{290BEC06-7D7F-43C7-A507-FB81EDC1F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3825874"/>
            <a:ext cx="23891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8">
            <a:extLst>
              <a:ext uri="{FF2B5EF4-FFF2-40B4-BE49-F238E27FC236}">
                <a16:creationId xmlns:a16="http://schemas.microsoft.com/office/drawing/2014/main" id="{ACE45B96-B528-4D36-BA71-3F1524D247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6875" y="500063"/>
            <a:ext cx="8763000" cy="1143000"/>
          </a:xfrm>
          <a:noFill/>
        </p:spPr>
        <p:txBody>
          <a:bodyPr/>
          <a:lstStyle/>
          <a:p>
            <a:r>
              <a:rPr lang="cs-CZ" altLang="cs-CZ" sz="4000">
                <a:solidFill>
                  <a:schemeClr val="bg1"/>
                </a:solidFill>
                <a:latin typeface="Bookman Old Style" panose="02050604050505020204" pitchFamily="18" charset="0"/>
              </a:rPr>
              <a:t>Transpedikulání šrouby  </a:t>
            </a:r>
            <a:r>
              <a:rPr lang="cs-CZ" altLang="cs-CZ" sz="2800">
                <a:solidFill>
                  <a:schemeClr val="bg1"/>
                </a:solidFill>
                <a:latin typeface="Bookman Old Style" panose="02050604050505020204" pitchFamily="18" charset="0"/>
              </a:rPr>
              <a:t>- příprava kanálu</a:t>
            </a:r>
            <a:endParaRPr lang="cs-CZ" altLang="cs-CZ" sz="400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8853" name="Picture 1026" descr="016">
            <a:extLst>
              <a:ext uri="{FF2B5EF4-FFF2-40B4-BE49-F238E27FC236}">
                <a16:creationId xmlns:a16="http://schemas.microsoft.com/office/drawing/2014/main" id="{7C4C40EA-C2AA-4B34-A9F7-46D794E40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1280612"/>
            <a:ext cx="4456112" cy="33559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EEF7D5-C478-4D1A-9616-D8A2446C3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14">
            <a:extLst>
              <a:ext uri="{FF2B5EF4-FFF2-40B4-BE49-F238E27FC236}">
                <a16:creationId xmlns:a16="http://schemas.microsoft.com/office/drawing/2014/main" id="{FB30ED24-5C78-4F78-BBD2-FFCFA86B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0"/>
            <a:ext cx="9144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AutoShape 3">
            <a:extLst>
              <a:ext uri="{FF2B5EF4-FFF2-40B4-BE49-F238E27FC236}">
                <a16:creationId xmlns:a16="http://schemas.microsoft.com/office/drawing/2014/main" id="{E132ED2B-A716-4871-8853-50855CCDE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2288937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1E23EA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Bookman Old Style" panose="02050604050505020204" pitchFamily="18" charset="0"/>
            </a:endParaRPr>
          </a:p>
        </p:txBody>
      </p:sp>
      <p:sp>
        <p:nvSpPr>
          <p:cNvPr id="79876" name="AutoShape 4">
            <a:extLst>
              <a:ext uri="{FF2B5EF4-FFF2-40B4-BE49-F238E27FC236}">
                <a16:creationId xmlns:a16="http://schemas.microsoft.com/office/drawing/2014/main" id="{00248959-7D73-4F74-9E45-2ED5DACE0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908" y="2981325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1E23EA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Bookman Old Style" panose="02050604050505020204" pitchFamily="18" charset="0"/>
            </a:endParaRPr>
          </a:p>
        </p:txBody>
      </p:sp>
      <p:sp>
        <p:nvSpPr>
          <p:cNvPr id="128005" name="Text Box 5">
            <a:extLst>
              <a:ext uri="{FF2B5EF4-FFF2-40B4-BE49-F238E27FC236}">
                <a16:creationId xmlns:a16="http://schemas.microsoft.com/office/drawing/2014/main" id="{1691E309-E0C8-4AF5-8A31-D1CF992DF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" y="2104271"/>
            <a:ext cx="213360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dirty="0" err="1">
                <a:solidFill>
                  <a:srgbClr val="1E23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intersomatická</a:t>
            </a:r>
            <a:r>
              <a:rPr lang="cs-CZ" dirty="0">
                <a:solidFill>
                  <a:srgbClr val="1E23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solidFill>
                  <a:srgbClr val="1E23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fuse</a:t>
            </a:r>
            <a:endParaRPr lang="cs-CZ" dirty="0">
              <a:solidFill>
                <a:srgbClr val="1E23E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8006" name="Text Box 6">
            <a:extLst>
              <a:ext uri="{FF2B5EF4-FFF2-40B4-BE49-F238E27FC236}">
                <a16:creationId xmlns:a16="http://schemas.microsoft.com/office/drawing/2014/main" id="{6FC543A6-AE35-441B-B112-1298A8EA7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38" y="2981325"/>
            <a:ext cx="2133600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dirty="0">
                <a:solidFill>
                  <a:srgbClr val="1E23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spongioplastika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92F36C1-85B5-4655-B9C3-7E99A5FFC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E99C787B-57DF-4860-9AEB-A65924A194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>
                <a:latin typeface="+mn-lt"/>
              </a:rPr>
              <a:t>STABILIZACE PÁTEŘE ZEZADU</a:t>
            </a:r>
            <a:br>
              <a:rPr lang="cs-CZ" sz="2800" dirty="0">
                <a:latin typeface="+mn-lt"/>
              </a:rPr>
            </a:br>
            <a:r>
              <a:rPr lang="cs-CZ" sz="2800" dirty="0">
                <a:latin typeface="+mn-lt"/>
              </a:rPr>
              <a:t>CT </a:t>
            </a:r>
            <a:r>
              <a:rPr lang="cs-CZ" sz="2800" dirty="0" err="1">
                <a:latin typeface="+mn-lt"/>
              </a:rPr>
              <a:t>scan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transpedikulárně</a:t>
            </a:r>
            <a:r>
              <a:rPr lang="cs-CZ" sz="2800" dirty="0">
                <a:latin typeface="+mn-lt"/>
              </a:rPr>
              <a:t> zavedených šroubů</a:t>
            </a:r>
          </a:p>
        </p:txBody>
      </p:sp>
      <p:pic>
        <p:nvPicPr>
          <p:cNvPr id="80899" name="Picture 3">
            <a:extLst>
              <a:ext uri="{FF2B5EF4-FFF2-40B4-BE49-F238E27FC236}">
                <a16:creationId xmlns:a16="http://schemas.microsoft.com/office/drawing/2014/main" id="{5FCD3429-748C-470F-9BF2-FD81FF47F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7" t="35260" r="21559" b="17207"/>
          <a:stretch>
            <a:fillRect/>
          </a:stretch>
        </p:blipFill>
        <p:spPr bwMode="auto">
          <a:xfrm>
            <a:off x="3503614" y="1576389"/>
            <a:ext cx="5113337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334333-E036-4682-AC99-F3950ED5C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18">
            <a:extLst>
              <a:ext uri="{FF2B5EF4-FFF2-40B4-BE49-F238E27FC236}">
                <a16:creationId xmlns:a16="http://schemas.microsoft.com/office/drawing/2014/main" id="{980EDF43-B928-4687-B823-7B13A0C9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251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AutoShape 3">
            <a:extLst>
              <a:ext uri="{FF2B5EF4-FFF2-40B4-BE49-F238E27FC236}">
                <a16:creationId xmlns:a16="http://schemas.microsoft.com/office/drawing/2014/main" id="{5F18660B-1E0A-4186-A4CF-88837C776E3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336088" y="29972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Bookman Old Style" panose="02050604050505020204" pitchFamily="18" charset="0"/>
            </a:endParaRPr>
          </a:p>
        </p:txBody>
      </p:sp>
      <p:sp>
        <p:nvSpPr>
          <p:cNvPr id="81924" name="Line 6">
            <a:extLst>
              <a:ext uri="{FF2B5EF4-FFF2-40B4-BE49-F238E27FC236}">
                <a16:creationId xmlns:a16="http://schemas.microsoft.com/office/drawing/2014/main" id="{2F09DC6B-3376-4777-A503-1856E90731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1089" y="5157789"/>
            <a:ext cx="1728787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5" name="Line 7">
            <a:extLst>
              <a:ext uri="{FF2B5EF4-FFF2-40B4-BE49-F238E27FC236}">
                <a16:creationId xmlns:a16="http://schemas.microsoft.com/office/drawing/2014/main" id="{CF6E482D-5AC8-4AED-AF0C-D2975F9865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5551" y="981075"/>
            <a:ext cx="1584325" cy="2873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F41783-FFC6-4B0F-A7F3-CE0B08E8F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19">
            <a:extLst>
              <a:ext uri="{FF2B5EF4-FFF2-40B4-BE49-F238E27FC236}">
                <a16:creationId xmlns:a16="http://schemas.microsoft.com/office/drawing/2014/main" id="{A3E4F29D-C62A-41A6-A148-D782DF5E0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9144000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Line 3">
            <a:extLst>
              <a:ext uri="{FF2B5EF4-FFF2-40B4-BE49-F238E27FC236}">
                <a16:creationId xmlns:a16="http://schemas.microsoft.com/office/drawing/2014/main" id="{13BA6C43-5668-43BA-A559-9B76606782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9289" y="5300663"/>
            <a:ext cx="1728787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8" name="Line 4">
            <a:extLst>
              <a:ext uri="{FF2B5EF4-FFF2-40B4-BE49-F238E27FC236}">
                <a16:creationId xmlns:a16="http://schemas.microsoft.com/office/drawing/2014/main" id="{958CA32D-E8B2-4A26-AC1C-CD64AA8728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8" y="1700213"/>
            <a:ext cx="1441450" cy="144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886E89-6AB1-43D6-8D83-2270939E6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4AFBF58B-B7FC-44BD-8ED3-3F470959555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919289" y="1916113"/>
            <a:ext cx="6192837" cy="46085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krční		C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hrudní		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bederní		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kost křížová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kostrč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podpora těla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ochrana míchy/dur. vaku</a:t>
            </a:r>
          </a:p>
        </p:txBody>
      </p:sp>
      <p:pic>
        <p:nvPicPr>
          <p:cNvPr id="8195" name="Picture 3" descr="3034a">
            <a:extLst>
              <a:ext uri="{FF2B5EF4-FFF2-40B4-BE49-F238E27FC236}">
                <a16:creationId xmlns:a16="http://schemas.microsoft.com/office/drawing/2014/main" id="{CDA0EE41-5A2B-41A8-9B38-A02634937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375" y="79022"/>
            <a:ext cx="152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4">
            <a:extLst>
              <a:ext uri="{FF2B5EF4-FFF2-40B4-BE49-F238E27FC236}">
                <a16:creationId xmlns:a16="http://schemas.microsoft.com/office/drawing/2014/main" id="{46B5A89B-FB4C-4BDE-87E1-BFC0EE12E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9" y="476251"/>
            <a:ext cx="1745863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4800" dirty="0">
                <a:solidFill>
                  <a:srgbClr val="1E23EA"/>
                </a:solidFill>
              </a:rPr>
              <a:t>PÁTEŘ</a:t>
            </a:r>
          </a:p>
        </p:txBody>
      </p:sp>
      <p:pic>
        <p:nvPicPr>
          <p:cNvPr id="8197" name="Picture 5" descr="10014">
            <a:extLst>
              <a:ext uri="{FF2B5EF4-FFF2-40B4-BE49-F238E27FC236}">
                <a16:creationId xmlns:a16="http://schemas.microsoft.com/office/drawing/2014/main" id="{25B3E38C-2C91-4B32-8948-0E8DD72C0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452" y="1061155"/>
            <a:ext cx="30083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A3FCD3-D7F9-4BDD-8952-13D346C70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974375D8-C240-4A73-92D4-31AC6E33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601"/>
            <a:ext cx="41910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Rectangle 3">
            <a:extLst>
              <a:ext uri="{FF2B5EF4-FFF2-40B4-BE49-F238E27FC236}">
                <a16:creationId xmlns:a16="http://schemas.microsoft.com/office/drawing/2014/main" id="{CF421AE7-900E-4B94-8316-1957ECDA54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100013"/>
            <a:ext cx="9144000" cy="1143001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>
                <a:solidFill>
                  <a:srgbClr val="1E23EA"/>
                </a:solidFill>
              </a:rPr>
              <a:t>TL PÁTEŘ- OPERACE ZEPŘEDU</a:t>
            </a:r>
          </a:p>
        </p:txBody>
      </p:sp>
      <p:sp>
        <p:nvSpPr>
          <p:cNvPr id="158724" name="Rectangle 4">
            <a:extLst>
              <a:ext uri="{FF2B5EF4-FFF2-40B4-BE49-F238E27FC236}">
                <a16:creationId xmlns:a16="http://schemas.microsoft.com/office/drawing/2014/main" id="{1747C769-B234-4C4B-A722-661F7F54AB0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47850" y="1844676"/>
            <a:ext cx="3543300" cy="142557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dirty="0"/>
              <a:t>náhrada těla</a:t>
            </a:r>
          </a:p>
          <a:p>
            <a:pPr eaLnBrk="1" hangingPunct="1">
              <a:defRPr/>
            </a:pPr>
            <a:r>
              <a:rPr lang="cs-CZ" sz="3600" dirty="0"/>
              <a:t>stabilizace</a:t>
            </a:r>
          </a:p>
        </p:txBody>
      </p:sp>
      <p:pic>
        <p:nvPicPr>
          <p:cNvPr id="83973" name="Picture 5" descr="10008">
            <a:extLst>
              <a:ext uri="{FF2B5EF4-FFF2-40B4-BE49-F238E27FC236}">
                <a16:creationId xmlns:a16="http://schemas.microsoft.com/office/drawing/2014/main" id="{0B2362F7-FEE6-4B00-A6A6-50A2ABD6B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914400"/>
            <a:ext cx="19478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6" descr="10009">
            <a:extLst>
              <a:ext uri="{FF2B5EF4-FFF2-40B4-BE49-F238E27FC236}">
                <a16:creationId xmlns:a16="http://schemas.microsoft.com/office/drawing/2014/main" id="{B24F8415-6DDD-4373-A4C8-2B94FFF40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9200"/>
            <a:ext cx="20891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7" descr="10012">
            <a:extLst>
              <a:ext uri="{FF2B5EF4-FFF2-40B4-BE49-F238E27FC236}">
                <a16:creationId xmlns:a16="http://schemas.microsoft.com/office/drawing/2014/main" id="{0EAED4B2-EA4F-46D6-B7AB-6A78E3237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6200"/>
            <a:ext cx="3505200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726344-C838-4D48-98ED-A82690887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21">
            <a:extLst>
              <a:ext uri="{FF2B5EF4-FFF2-40B4-BE49-F238E27FC236}">
                <a16:creationId xmlns:a16="http://schemas.microsoft.com/office/drawing/2014/main" id="{6E114D11-D9E7-4A5C-BE8D-08DAD742C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D8F273-4B31-478D-A160-FDA140A93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23">
            <a:extLst>
              <a:ext uri="{FF2B5EF4-FFF2-40B4-BE49-F238E27FC236}">
                <a16:creationId xmlns:a16="http://schemas.microsoft.com/office/drawing/2014/main" id="{E0890343-F879-434C-90AB-92D028BB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47638"/>
            <a:ext cx="10058400" cy="715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BEA692-A02B-4233-9260-4A49EE385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24">
            <a:extLst>
              <a:ext uri="{FF2B5EF4-FFF2-40B4-BE49-F238E27FC236}">
                <a16:creationId xmlns:a16="http://schemas.microsoft.com/office/drawing/2014/main" id="{4816A11C-B294-405F-9D68-C1D3774A5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Text Box 3">
            <a:extLst>
              <a:ext uri="{FF2B5EF4-FFF2-40B4-BE49-F238E27FC236}">
                <a16:creationId xmlns:a16="http://schemas.microsoft.com/office/drawing/2014/main" id="{FEAE0846-E098-493F-A012-FE5B6F163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514601"/>
            <a:ext cx="19812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Harmsova</a:t>
            </a:r>
            <a:r>
              <a:rPr lang="cs-CZ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klec</a:t>
            </a:r>
          </a:p>
        </p:txBody>
      </p:sp>
      <p:sp>
        <p:nvSpPr>
          <p:cNvPr id="87044" name="AutoShape 4">
            <a:extLst>
              <a:ext uri="{FF2B5EF4-FFF2-40B4-BE49-F238E27FC236}">
                <a16:creationId xmlns:a16="http://schemas.microsoft.com/office/drawing/2014/main" id="{1EA8FF66-83BC-483B-963B-1F005021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9718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Bookman Old Style" panose="02050604050505020204" pitchFamily="18" charset="0"/>
            </a:endParaRPr>
          </a:p>
        </p:txBody>
      </p:sp>
      <p:sp>
        <p:nvSpPr>
          <p:cNvPr id="87045" name="AutoShape 5">
            <a:extLst>
              <a:ext uri="{FF2B5EF4-FFF2-40B4-BE49-F238E27FC236}">
                <a16:creationId xmlns:a16="http://schemas.microsoft.com/office/drawing/2014/main" id="{F509C619-121F-4BBB-80D7-C2FF39BA0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5105400"/>
            <a:ext cx="838200" cy="304800"/>
          </a:xfrm>
          <a:prstGeom prst="leftArrow">
            <a:avLst>
              <a:gd name="adj1" fmla="val 50000"/>
              <a:gd name="adj2" fmla="val 687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Bookman Old Style" panose="02050604050505020204" pitchFamily="18" charset="0"/>
            </a:endParaRPr>
          </a:p>
        </p:txBody>
      </p:sp>
      <p:sp>
        <p:nvSpPr>
          <p:cNvPr id="141318" name="Text Box 6">
            <a:extLst>
              <a:ext uri="{FF2B5EF4-FFF2-40B4-BE49-F238E27FC236}">
                <a16:creationId xmlns:a16="http://schemas.microsoft.com/office/drawing/2014/main" id="{11E9D8C4-429E-4EF7-9148-9270B91F8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589588"/>
            <a:ext cx="19812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přední instrumentace</a:t>
            </a:r>
          </a:p>
        </p:txBody>
      </p:sp>
      <p:sp>
        <p:nvSpPr>
          <p:cNvPr id="87047" name="AutoShape 7">
            <a:extLst>
              <a:ext uri="{FF2B5EF4-FFF2-40B4-BE49-F238E27FC236}">
                <a16:creationId xmlns:a16="http://schemas.microsoft.com/office/drawing/2014/main" id="{64975C02-F8E6-4245-80C5-D96B89ABA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85800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Bookman Old Style" panose="02050604050505020204" pitchFamily="18" charset="0"/>
            </a:endParaRPr>
          </a:p>
        </p:txBody>
      </p:sp>
      <p:sp>
        <p:nvSpPr>
          <p:cNvPr id="141320" name="Text Box 8">
            <a:extLst>
              <a:ext uri="{FF2B5EF4-FFF2-40B4-BE49-F238E27FC236}">
                <a16:creationId xmlns:a16="http://schemas.microsoft.com/office/drawing/2014/main" id="{5B7F971A-13CA-46AC-A165-ADCAD7017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762000"/>
            <a:ext cx="19812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zadní instrumentace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DC3F1F-EE45-4B6A-9AB4-5595865C1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30">
            <a:extLst>
              <a:ext uri="{FF2B5EF4-FFF2-40B4-BE49-F238E27FC236}">
                <a16:creationId xmlns:a16="http://schemas.microsoft.com/office/drawing/2014/main" id="{2F782817-7D76-41BA-9FC2-A0648983E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152400"/>
            <a:ext cx="10058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Text Box 3">
            <a:extLst>
              <a:ext uri="{FF2B5EF4-FFF2-40B4-BE49-F238E27FC236}">
                <a16:creationId xmlns:a16="http://schemas.microsoft.com/office/drawing/2014/main" id="{DD3B6C7A-A83F-4677-84AF-B56F2990F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987" y="1165049"/>
            <a:ext cx="1800225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cs-CZ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Synex</a:t>
            </a:r>
            <a:endParaRPr lang="cs-CZ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cs-CZ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extenzní </a:t>
            </a:r>
            <a:r>
              <a:rPr lang="cs-CZ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impl</a:t>
            </a:r>
            <a:r>
              <a:rPr lang="cs-CZ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88068" name="AutoShape 4">
            <a:extLst>
              <a:ext uri="{FF2B5EF4-FFF2-40B4-BE49-F238E27FC236}">
                <a16:creationId xmlns:a16="http://schemas.microsoft.com/office/drawing/2014/main" id="{D25D46F9-08CB-4991-8A21-F64BC571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27813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Bookman Old Style" panose="02050604050505020204" pitchFamily="18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1DAE6A-0A5A-4CD6-9AD7-DD4DE8A4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34">
            <a:extLst>
              <a:ext uri="{FF2B5EF4-FFF2-40B4-BE49-F238E27FC236}">
                <a16:creationId xmlns:a16="http://schemas.microsoft.com/office/drawing/2014/main" id="{A9EC69ED-8AF8-40FD-B6DC-29D77D0C0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47625"/>
            <a:ext cx="676275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F99F0C-BFB8-430A-A3A2-2952913C9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36">
            <a:extLst>
              <a:ext uri="{FF2B5EF4-FFF2-40B4-BE49-F238E27FC236}">
                <a16:creationId xmlns:a16="http://schemas.microsoft.com/office/drawing/2014/main" id="{59EF050F-714F-4DB8-B4CD-3F84A89B6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52475"/>
            <a:ext cx="100584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540E9A-EC5E-4E33-A7EF-011301E3C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29">
            <a:extLst>
              <a:ext uri="{FF2B5EF4-FFF2-40B4-BE49-F238E27FC236}">
                <a16:creationId xmlns:a16="http://schemas.microsoft.com/office/drawing/2014/main" id="{465D4823-74BE-4CB9-8C3C-9EEAE274E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"/>
            <a:ext cx="10058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8D834A-8426-4EFF-989A-0584B01B2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FF3D92F2-FCCE-4DE8-BD20-C6CB971A27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dirty="0">
                <a:solidFill>
                  <a:srgbClr val="1E23EA"/>
                </a:solidFill>
              </a:rPr>
              <a:t>STABILIZACE OC přechodu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7234F41F-5D16-49F4-AF88-056F7BCA077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371601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/>
              <a:t>Synthes</a:t>
            </a:r>
            <a:r>
              <a:rPr lang="cs-CZ" dirty="0"/>
              <a:t> </a:t>
            </a:r>
          </a:p>
          <a:p>
            <a:pPr eaLnBrk="1" hangingPunct="1">
              <a:defRPr/>
            </a:pPr>
            <a:r>
              <a:rPr lang="cs-CZ" dirty="0"/>
              <a:t>Star </a:t>
            </a:r>
            <a:r>
              <a:rPr lang="cs-CZ" dirty="0" err="1"/>
              <a:t>Lock</a:t>
            </a:r>
            <a:endParaRPr lang="cs-CZ" dirty="0"/>
          </a:p>
          <a:p>
            <a:pPr eaLnBrk="1" hangingPunct="1">
              <a:defRPr/>
            </a:pPr>
            <a:r>
              <a:rPr lang="cs-CZ" dirty="0" err="1"/>
              <a:t>CerviFix</a:t>
            </a:r>
            <a:r>
              <a:rPr lang="cs-CZ" dirty="0"/>
              <a:t>  ……..</a:t>
            </a:r>
          </a:p>
        </p:txBody>
      </p:sp>
      <p:pic>
        <p:nvPicPr>
          <p:cNvPr id="92164" name="Picture 5" descr="10028">
            <a:extLst>
              <a:ext uri="{FF2B5EF4-FFF2-40B4-BE49-F238E27FC236}">
                <a16:creationId xmlns:a16="http://schemas.microsoft.com/office/drawing/2014/main" id="{F2C44EB2-7435-4753-B465-29E8ACDE4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2997200"/>
            <a:ext cx="3919537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6">
            <a:extLst>
              <a:ext uri="{FF2B5EF4-FFF2-40B4-BE49-F238E27FC236}">
                <a16:creationId xmlns:a16="http://schemas.microsoft.com/office/drawing/2014/main" id="{1BB46D69-8D94-4DD6-820F-86514C1A0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013075"/>
            <a:ext cx="4284663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82A6CC-CB2A-4B63-8A8E-C35ABAA7D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Ortopedická klinika LF MU a FNB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D49EA87E-2A3D-4F5B-B206-AF4873069E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dirty="0"/>
              <a:t>PORANĚNÍ C1,2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EBCC4B38-E235-4203-ADB2-BB5DEF6853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676400"/>
            <a:ext cx="8507413" cy="5181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cs-CZ" dirty="0"/>
              <a:t>Méně časté, velké násilí působící na OC a C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cs-CZ" dirty="0"/>
              <a:t>Zlomenina </a:t>
            </a:r>
            <a:r>
              <a:rPr lang="cs-CZ" dirty="0" err="1"/>
              <a:t>tylní</a:t>
            </a:r>
            <a:r>
              <a:rPr lang="cs-CZ" dirty="0"/>
              <a:t> kosti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cs-CZ" dirty="0"/>
              <a:t>Zlomenina oblouku C1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cs-CZ" dirty="0"/>
              <a:t>Odlomení zubu C2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cs-CZ" dirty="0"/>
              <a:t>Zlomenina těla C2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endParaRPr lang="cs-CZ" dirty="0"/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cs-CZ" dirty="0"/>
              <a:t>KONZERVATIVNÍ TERAPIE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A611578-593C-4FC1-BFF1-46BB28A27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Ortopedická klinika LF MU a FNB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1739</Words>
  <Application>Microsoft Office PowerPoint</Application>
  <PresentationFormat>Širokoúhlá obrazovka</PresentationFormat>
  <Paragraphs>553</Paragraphs>
  <Slides>124</Slides>
  <Notes>54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124</vt:i4>
      </vt:variant>
    </vt:vector>
  </HeadingPairs>
  <TitlesOfParts>
    <vt:vector size="133" baseType="lpstr">
      <vt:lpstr>Arial</vt:lpstr>
      <vt:lpstr>Bookman Old Style</vt:lpstr>
      <vt:lpstr>Calibri</vt:lpstr>
      <vt:lpstr>Calibri Light</vt:lpstr>
      <vt:lpstr>Century Schoolbook</vt:lpstr>
      <vt:lpstr>Times New Roman</vt:lpstr>
      <vt:lpstr>Wingdings</vt:lpstr>
      <vt:lpstr>Office Theme</vt:lpstr>
      <vt:lpstr>Vlastní návrh</vt:lpstr>
      <vt:lpstr>Traumatologie axiálního skeletu</vt:lpstr>
      <vt:lpstr>ÚRAZY PÁTEŘE</vt:lpstr>
      <vt:lpstr>Etiologie spinálního traumatu</vt:lpstr>
      <vt:lpstr>Prezentace aplikace PowerPoint</vt:lpstr>
      <vt:lpstr>Prezentace aplikace PowerPoint</vt:lpstr>
      <vt:lpstr>TYPY PORANĚNÍ</vt:lpstr>
      <vt:lpstr>MECHANISMUS ÚRAZU</vt:lpstr>
      <vt:lpstr>Prezentace aplikace PowerPoint</vt:lpstr>
      <vt:lpstr>Prezentace aplikace PowerPoint</vt:lpstr>
      <vt:lpstr>Stavba obratle</vt:lpstr>
      <vt:lpstr>Prezentace aplikace PowerPoint</vt:lpstr>
      <vt:lpstr>C1 </vt:lpstr>
      <vt:lpstr>C2</vt:lpstr>
      <vt:lpstr>Zadní sloupec </vt:lpstr>
      <vt:lpstr>Biomechanika subaxiální c-páteře</vt:lpstr>
      <vt:lpstr>Meziobratlová ploténka discus intervertebralis</vt:lpstr>
      <vt:lpstr>Denisova tříslupcová teorie – obsolentní !!</vt:lpstr>
      <vt:lpstr>Denisova tříslupcová teorie – obsolentní !!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INSTABILITA</vt:lpstr>
      <vt:lpstr>Nestabilita C páteře</vt:lpstr>
      <vt:lpstr>LIGAMENTÓZNÍ INSTABILITA</vt:lpstr>
      <vt:lpstr>Neurologický deficit</vt:lpstr>
      <vt:lpstr>Prezentace aplikace PowerPoint</vt:lpstr>
      <vt:lpstr>Hodnocení poškození míchy</vt:lpstr>
      <vt:lpstr>Poranění míchy /spinal cord injury/</vt:lpstr>
      <vt:lpstr>Primární poranění míchy </vt:lpstr>
      <vt:lpstr>Sekundární  poranění míchy</vt:lpstr>
      <vt:lpstr>Sekundární  poranění míchy</vt:lpstr>
      <vt:lpstr>Typy poranění míchy /spinal cord injury/</vt:lpstr>
      <vt:lpstr>Prezentace aplikace PowerPoint</vt:lpstr>
      <vt:lpstr>VYŠETŘENÍ</vt:lpstr>
      <vt:lpstr>RTG</vt:lpstr>
      <vt:lpstr>CT </vt:lpstr>
      <vt:lpstr>CT</vt:lpstr>
      <vt:lpstr>Prezentace aplikace PowerPoint</vt:lpstr>
      <vt:lpstr>3D CT</vt:lpstr>
      <vt:lpstr>MRI</vt:lpstr>
      <vt:lpstr>Prezentace aplikace PowerPoint</vt:lpstr>
      <vt:lpstr>Prezentace aplikace PowerPoint</vt:lpstr>
      <vt:lpstr>CÍLE TERAPIE</vt:lpstr>
      <vt:lpstr>TERAPIE</vt:lpstr>
      <vt:lpstr>PRVNÍ POMOC</vt:lpstr>
      <vt:lpstr>„Log-roll“ manévr</vt:lpstr>
      <vt:lpstr>Imobilizace páteře + transport</vt:lpstr>
      <vt:lpstr>Prezentace aplikace PowerPoint</vt:lpstr>
      <vt:lpstr>Imobilizace páteře + transport</vt:lpstr>
      <vt:lpstr>Prezentace aplikace PowerPoint</vt:lpstr>
      <vt:lpstr>TERAPIE</vt:lpstr>
      <vt:lpstr>KONZERVATIVNÍ LÉČBA</vt:lpstr>
      <vt:lpstr>INDIKACE OPERACE</vt:lpstr>
      <vt:lpstr>KONZERVATVNÍ LEČENÍ</vt:lpstr>
      <vt:lpstr>Prezentace aplikace PowerPoint</vt:lpstr>
      <vt:lpstr>KONZERVATIVNÍ LEČENÍ</vt:lpstr>
      <vt:lpstr>HALO TRAKCE</vt:lpstr>
      <vt:lpstr>KONZERVATVNÍ LEČENÍ-sádrové korzety</vt:lpstr>
      <vt:lpstr>PRINCIP ZAVŘENÉ REPOZICE</vt:lpstr>
      <vt:lpstr>Prezentace aplikace PowerPoint</vt:lpstr>
      <vt:lpstr>KONZERVATVNÍ LEČENÍ sádrové korzety</vt:lpstr>
      <vt:lpstr>Prezentace aplikace PowerPoint</vt:lpstr>
      <vt:lpstr>Prezentace aplikace PowerPoint</vt:lpstr>
      <vt:lpstr>Prezentace aplikace PowerPoint</vt:lpstr>
      <vt:lpstr>A1 -  klínová komprese</vt:lpstr>
      <vt:lpstr>Prezentace aplikace PowerPoint</vt:lpstr>
      <vt:lpstr>Prezentace aplikace PowerPoint</vt:lpstr>
      <vt:lpstr>A.1 – klínová komprese</vt:lpstr>
      <vt:lpstr>Kyfotická deformita  po konzervativní léčbě</vt:lpstr>
      <vt:lpstr>OPERAČNÍ TERAPIE</vt:lpstr>
      <vt:lpstr>OPERAČNÍ TERAPIE akutní fáze</vt:lpstr>
      <vt:lpstr>PRINCIPY OPERAČNÍ LÉČBY</vt:lpstr>
      <vt:lpstr>REPOZICE</vt:lpstr>
      <vt:lpstr>OPERACE TL PÁTEŘE ZEZADU</vt:lpstr>
      <vt:lpstr>Prezentace aplikace PowerPoint</vt:lpstr>
      <vt:lpstr>Transpedikulání šrouby  - preparace</vt:lpstr>
      <vt:lpstr>Transpedikulání šrouby  - příprava kanálu</vt:lpstr>
      <vt:lpstr>Prezentace aplikace PowerPoint</vt:lpstr>
      <vt:lpstr>STABILIZACE PÁTEŘE ZEZADU CT scan transpedikulárně zavedených šroubů</vt:lpstr>
      <vt:lpstr>Prezentace aplikace PowerPoint</vt:lpstr>
      <vt:lpstr>Prezentace aplikace PowerPoint</vt:lpstr>
      <vt:lpstr>TL PÁTEŘ- OPERACE ZEPŘEDU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STABILIZACE OC přechodu</vt:lpstr>
      <vt:lpstr>PORANĚNÍ C1,2</vt:lpstr>
      <vt:lpstr>ZLOMENINA DENTU</vt:lpstr>
      <vt:lpstr>ZLOMENINA DENTU</vt:lpstr>
      <vt:lpstr>KATOVSKÁ ZLOMENINA traumatická olisthesa C2</vt:lpstr>
      <vt:lpstr>Prezentace aplikace PowerPoint</vt:lpstr>
      <vt:lpstr>Prezentace aplikace PowerPoint</vt:lpstr>
      <vt:lpstr>PORANĚNÍ C PÁTEŘE</vt:lpstr>
      <vt:lpstr>C páteř</vt:lpstr>
      <vt:lpstr>KRČNÍ DLAHY- STABILIZACE</vt:lpstr>
      <vt:lpstr>INTERSOMATICKÁ FÚZE</vt:lpstr>
      <vt:lpstr>Prezentace aplikace PowerPoint</vt:lpstr>
      <vt:lpstr>Zlomenina těla a prevenrtebrální hematom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OPERACE ZEZADU</vt:lpstr>
      <vt:lpstr>ZADNÍ STABILIZACE</vt:lpstr>
      <vt:lpstr>Prezentace aplikace PowerPoint</vt:lpstr>
      <vt:lpstr>MINIINVAZIVNÍ POSTUPY</vt:lpstr>
      <vt:lpstr>Prezentace aplikace PowerPoint</vt:lpstr>
      <vt:lpstr>Prezentace aplikace PowerPoint</vt:lpstr>
      <vt:lpstr>Komplikace operační terapie</vt:lpstr>
      <vt:lpstr>POOPERAČNÍ DOLEČENÍ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Traumatologie axiálního skeletu</dc:title>
  <dc:creator>Martin</dc:creator>
  <cp:lastModifiedBy>Martin</cp:lastModifiedBy>
  <cp:revision>4</cp:revision>
  <dcterms:created xsi:type="dcterms:W3CDTF">2019-09-16T20:55:55Z</dcterms:created>
  <dcterms:modified xsi:type="dcterms:W3CDTF">2019-09-16T21:14:56Z</dcterms:modified>
</cp:coreProperties>
</file>