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5" r:id="rId37"/>
    <p:sldId id="296" r:id="rId38"/>
    <p:sldId id="297" r:id="rId39"/>
    <p:sldId id="298" r:id="rId40"/>
    <p:sldId id="258" r:id="rId41"/>
    <p:sldId id="260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448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video/ASLAP.mp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file:////E:/ORTOPEDIE/MEDICI+SESTRY/VIDEO/Bankart.mpg" TargetMode="External"/><Relationship Id="rId5" Type="http://schemas.openxmlformats.org/officeDocument/2006/relationships/image" Target="../media/image47.jpeg"/><Relationship Id="rId4" Type="http://schemas.openxmlformats.org/officeDocument/2006/relationships/hyperlink" Target="video/Bankart.m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tif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tiff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14687" y="2114043"/>
            <a:ext cx="6286499" cy="369332"/>
          </a:xfrm>
        </p:spPr>
        <p:txBody>
          <a:bodyPr/>
          <a:lstStyle/>
          <a:p>
            <a:r>
              <a:rPr lang="cs-CZ" dirty="0"/>
              <a:t>                          </a:t>
            </a:r>
            <a:r>
              <a:rPr lang="cs-CZ" sz="5400" dirty="0">
                <a:highlight>
                  <a:srgbClr val="FFFF00"/>
                </a:highlight>
              </a:rPr>
              <a:t>Artroskopie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74CD52E-0EF1-514B-A720-0E1624FA9255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398501" y="4652151"/>
            <a:ext cx="87740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Rouchal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Ryba L., Vališ P.,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Nýdrle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Filipovič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cs-CZ" altLang="cs-CZ" sz="1800" dirty="0">
                <a:latin typeface="Arial" panose="020B0604020202020204" pitchFamily="34" charset="0"/>
              </a:rPr>
              <a:t>.,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Vyskočil R.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48DBFF2C-5A28-B242-9AFB-87A40F5D2B56}"/>
              </a:ext>
            </a:extLst>
          </p:cNvPr>
          <p:cNvSpPr txBox="1">
            <a:spLocks/>
          </p:cNvSpPr>
          <p:nvPr/>
        </p:nvSpPr>
        <p:spPr>
          <a:xfrm>
            <a:off x="398501" y="5048299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Ortopedická klinika </a:t>
            </a:r>
            <a:r>
              <a:rPr lang="cs-CZ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cs-CZ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Brno</a:t>
            </a:r>
          </a:p>
          <a:p>
            <a:r>
              <a:rPr lang="cs-CZ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Přednosta: Prof. MUDr. Martin </a:t>
            </a:r>
            <a:r>
              <a:rPr lang="cs-CZ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Repko</a:t>
            </a:r>
            <a:r>
              <a:rPr lang="cs-CZ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PhD.</a:t>
            </a:r>
          </a:p>
          <a:p>
            <a:endParaRPr lang="cs-CZ" kern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4A3D5C4-3CD6-3445-84E6-691D884CB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053" y="640420"/>
            <a:ext cx="4023471" cy="266554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6D2DA8E-C3DD-A44F-876B-E2EB646B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186" y="2911999"/>
            <a:ext cx="2511332" cy="33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2AB83-5396-194B-B2BB-239AB02F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2FC5B-2887-4A4D-A862-991A83F12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50" y="1634738"/>
            <a:ext cx="11225551" cy="4503262"/>
          </a:xfrm>
        </p:spPr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kolene</a:t>
            </a:r>
          </a:p>
          <a:p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Supinační poloha</a:t>
            </a:r>
          </a:p>
          <a:p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DK v držáku</a:t>
            </a:r>
          </a:p>
          <a:p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Turniket 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DSC_0168">
            <a:extLst>
              <a:ext uri="{FF2B5EF4-FFF2-40B4-BE49-F238E27FC236}">
                <a16:creationId xmlns:a16="http://schemas.microsoft.com/office/drawing/2014/main" id="{AF05AB1A-AD45-3046-9929-B0D657BE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37" y="699240"/>
            <a:ext cx="8210164" cy="545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vpravo 4">
            <a:extLst>
              <a:ext uri="{FF2B5EF4-FFF2-40B4-BE49-F238E27FC236}">
                <a16:creationId xmlns:a16="http://schemas.microsoft.com/office/drawing/2014/main" id="{1AD3B402-D88F-CD4D-A74B-9DB4EE53D3F0}"/>
              </a:ext>
            </a:extLst>
          </p:cNvPr>
          <p:cNvSpPr/>
          <p:nvPr/>
        </p:nvSpPr>
        <p:spPr bwMode="auto">
          <a:xfrm>
            <a:off x="2328863" y="4414838"/>
            <a:ext cx="2057400" cy="31432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99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172">
            <a:extLst>
              <a:ext uri="{FF2B5EF4-FFF2-40B4-BE49-F238E27FC236}">
                <a16:creationId xmlns:a16="http://schemas.microsoft.com/office/drawing/2014/main" id="{13DD7380-47C3-3A48-8797-CCA80941B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" y="0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SC_0176">
            <a:extLst>
              <a:ext uri="{FF2B5EF4-FFF2-40B4-BE49-F238E27FC236}">
                <a16:creationId xmlns:a16="http://schemas.microsoft.com/office/drawing/2014/main" id="{26FF0550-0A49-DE47-9B56-D935DCD1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788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_0174">
            <a:extLst>
              <a:ext uri="{FF2B5EF4-FFF2-40B4-BE49-F238E27FC236}">
                <a16:creationId xmlns:a16="http://schemas.microsoft.com/office/drawing/2014/main" id="{1F796830-D6F0-E745-A175-5BF41606A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87653"/>
            <a:ext cx="9748838" cy="648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830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D19105-E6C0-DE48-973F-827B9CD00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828675"/>
            <a:ext cx="11130300" cy="500332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 porty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kameru –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Nástroje   –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dirty="0"/>
          </a:p>
        </p:txBody>
      </p:sp>
      <p:pic>
        <p:nvPicPr>
          <p:cNvPr id="4" name="Picture 6" descr="DSC_0183">
            <a:extLst>
              <a:ext uri="{FF2B5EF4-FFF2-40B4-BE49-F238E27FC236}">
                <a16:creationId xmlns:a16="http://schemas.microsoft.com/office/drawing/2014/main" id="{8090CB6A-555F-3547-B338-112AEB8C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314324"/>
            <a:ext cx="7805737" cy="51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110A062-D955-1F46-819E-A680838F1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62" t="20172" r="32308" b="7254"/>
          <a:stretch/>
        </p:blipFill>
        <p:spPr>
          <a:xfrm>
            <a:off x="3136276" y="3073162"/>
            <a:ext cx="248574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9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SC_0185">
            <a:extLst>
              <a:ext uri="{FF2B5EF4-FFF2-40B4-BE49-F238E27FC236}">
                <a16:creationId xmlns:a16="http://schemas.microsoft.com/office/drawing/2014/main" id="{52A1AA4E-88E5-7848-A2A1-10881BCD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7" y="249409"/>
            <a:ext cx="9563100" cy="63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60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SC_0188">
            <a:extLst>
              <a:ext uri="{FF2B5EF4-FFF2-40B4-BE49-F238E27FC236}">
                <a16:creationId xmlns:a16="http://schemas.microsoft.com/office/drawing/2014/main" id="{10D2700D-944D-024C-8F97-86BA4347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2" y="-85725"/>
            <a:ext cx="10440988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485922D3-D826-2D4A-9373-FBCEBC4055E9}"/>
              </a:ext>
            </a:extLst>
          </p:cNvPr>
          <p:cNvSpPr txBox="1">
            <a:spLocks noChangeArrowheads="1"/>
          </p:cNvSpPr>
          <p:nvPr/>
        </p:nvSpPr>
        <p:spPr bwMode="auto">
          <a:xfrm rot="2040977">
            <a:off x="4895513" y="314166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asistent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197633D3-6794-E24D-9134-CA367E5B8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462" y="3702238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chirurg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D723776D-5733-924A-8E62-FB30FD232DC9}"/>
              </a:ext>
            </a:extLst>
          </p:cNvPr>
          <p:cNvSpPr txBox="1">
            <a:spLocks noChangeArrowheads="1"/>
          </p:cNvSpPr>
          <p:nvPr/>
        </p:nvSpPr>
        <p:spPr bwMode="auto">
          <a:xfrm rot="1078645">
            <a:off x="1801394" y="4190766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  <a:latin typeface="Arial" panose="020B0604020202020204" pitchFamily="34" charset="0"/>
              </a:rPr>
              <a:t>instrumentářka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C666B151-563E-DD40-BE3E-3AC212246511}"/>
              </a:ext>
            </a:extLst>
          </p:cNvPr>
          <p:cNvSpPr txBox="1">
            <a:spLocks noChangeArrowheads="1"/>
          </p:cNvSpPr>
          <p:nvPr/>
        </p:nvSpPr>
        <p:spPr bwMode="auto">
          <a:xfrm rot="19731248">
            <a:off x="5952057" y="2814060"/>
            <a:ext cx="2087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pacient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7C9870A3-252E-8544-89FA-4B243033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7374" y="3429000"/>
            <a:ext cx="2087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 dirty="0">
                <a:solidFill>
                  <a:srgbClr val="FFFF00"/>
                </a:solidFill>
              </a:rPr>
              <a:t>nesteziolog</a:t>
            </a:r>
          </a:p>
        </p:txBody>
      </p:sp>
    </p:spTree>
    <p:extLst>
      <p:ext uri="{BB962C8B-B14F-4D97-AF65-F5344CB8AC3E}">
        <p14:creationId xmlns:p14="http://schemas.microsoft.com/office/powerpoint/2010/main" val="2866784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D6DDCF-7474-3F44-A312-C835D3669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končetina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2EA9E2-108E-D84D-8F7E-8F205C546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445998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Rameno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Degenerativní změny</a:t>
            </a: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Trauma, post - traumatické patologie</a:t>
            </a:r>
          </a:p>
          <a:p>
            <a:pPr marL="72000" indent="0">
              <a:buNone/>
            </a:pPr>
            <a:endParaRPr lang="cs-CZ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Infekce – zavedení proplach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laváže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Tumorózní afekce - biopsie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1D8DFF-77A2-0E47-A5E8-E3DC86C00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338" y="1528763"/>
            <a:ext cx="4199662" cy="38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53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D1CBF7-F446-7447-9330-C878893AC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885825"/>
            <a:ext cx="10753200" cy="494617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Operační indikace ASK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Opakované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luxace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Bankartova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léze labra</a:t>
            </a: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Patologie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rotátorové manžety</a:t>
            </a:r>
          </a:p>
          <a:p>
            <a:pPr marL="72000" indent="0">
              <a:buNone/>
            </a:pPr>
            <a:endParaRPr lang="cs-CZ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Subakromiální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potíže –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Impingement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Degenerativní změny –  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Debridement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C76B9E-1C86-FA4C-B330-3760A57B0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72"/>
          <a:stretch/>
        </p:blipFill>
        <p:spPr>
          <a:xfrm>
            <a:off x="7227889" y="1296193"/>
            <a:ext cx="4565650" cy="426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60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BBA932-C6FC-C04F-BAB2-DC05DADD6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485775"/>
            <a:ext cx="11058862" cy="534622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Poloha pacienta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boku, operovaná končetina ve visu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pozice</a:t>
            </a:r>
          </a:p>
        </p:txBody>
      </p:sp>
      <p:pic>
        <p:nvPicPr>
          <p:cNvPr id="4" name="Picture 3" descr="Poloha pacienta">
            <a:extLst>
              <a:ext uri="{FF2B5EF4-FFF2-40B4-BE49-F238E27FC236}">
                <a16:creationId xmlns:a16="http://schemas.microsoft.com/office/drawing/2014/main" id="{C1FBD02D-49E3-9549-8411-C99F65E65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173" y="485775"/>
            <a:ext cx="4976812" cy="37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3ECF0F-AAF7-3545-92E8-8EC58EA5D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34" y="3409041"/>
            <a:ext cx="3859793" cy="32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04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392604-65B0-8549-B3A3-6FFD2A721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628650"/>
            <a:ext cx="11158875" cy="52033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 porty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Dorsální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Ventrální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Laterální do SA</a:t>
            </a:r>
          </a:p>
        </p:txBody>
      </p:sp>
      <p:pic>
        <p:nvPicPr>
          <p:cNvPr id="4" name="Picture 3" descr="Přístupy">
            <a:extLst>
              <a:ext uri="{FF2B5EF4-FFF2-40B4-BE49-F238E27FC236}">
                <a16:creationId xmlns:a16="http://schemas.microsoft.com/office/drawing/2014/main" id="{94EB8519-713A-AB40-993D-6BEA6F39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07" y="292850"/>
            <a:ext cx="7385532" cy="553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83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026000"/>
            <a:ext cx="10753200" cy="4806000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Endoskopická metoda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základní porty: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optika / kamera + světlo /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nástroje / sonda,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punch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shaver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 /</a:t>
            </a:r>
          </a:p>
        </p:txBody>
      </p:sp>
      <p:pic>
        <p:nvPicPr>
          <p:cNvPr id="6" name="Picture 4" descr="03072413s">
            <a:extLst>
              <a:ext uri="{FF2B5EF4-FFF2-40B4-BE49-F238E27FC236}">
                <a16:creationId xmlns:a16="http://schemas.microsoft.com/office/drawing/2014/main" id="{591BEF91-E076-224C-822E-DAF7A921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09" y="257175"/>
            <a:ext cx="3594341" cy="269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SC_0181">
            <a:extLst>
              <a:ext uri="{FF2B5EF4-FFF2-40B4-BE49-F238E27FC236}">
                <a16:creationId xmlns:a16="http://schemas.microsoft.com/office/drawing/2014/main" id="{9E42443E-7C52-A648-ADA3-EB4B09A9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1697" y="2469908"/>
            <a:ext cx="2728137" cy="4102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428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rty">
            <a:extLst>
              <a:ext uri="{FF2B5EF4-FFF2-40B4-BE49-F238E27FC236}">
                <a16:creationId xmlns:a16="http://schemas.microsoft.com/office/drawing/2014/main" id="{5E44BF2E-E9D0-C140-878E-97F1CF54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71462"/>
            <a:ext cx="84201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DB4DC9-FFF4-CF42-8B67-D09E91BDE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0" y="1355998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86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ADB2B5-713A-4946-B928-8AB7B996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125" y="585787"/>
            <a:ext cx="10753200" cy="5146200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defekt přední porce labra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Bankartova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léze                ventrální luxace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ošetření kotvičkami </a:t>
            </a:r>
          </a:p>
        </p:txBody>
      </p:sp>
      <p:sp>
        <p:nvSpPr>
          <p:cNvPr id="4" name="Šipka vpravo 3">
            <a:extLst>
              <a:ext uri="{FF2B5EF4-FFF2-40B4-BE49-F238E27FC236}">
                <a16:creationId xmlns:a16="http://schemas.microsoft.com/office/drawing/2014/main" id="{ACA1A790-A5BD-AF4E-9DDA-86C29BC4E4AA}"/>
              </a:ext>
            </a:extLst>
          </p:cNvPr>
          <p:cNvSpPr/>
          <p:nvPr/>
        </p:nvSpPr>
        <p:spPr bwMode="auto">
          <a:xfrm>
            <a:off x="7158037" y="911701"/>
            <a:ext cx="900113" cy="2143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Picture 2" descr="6">
            <a:hlinkClick r:id="rId2" action="ppaction://hlinkfile"/>
            <a:extLst>
              <a:ext uri="{FF2B5EF4-FFF2-40B4-BE49-F238E27FC236}">
                <a16:creationId xmlns:a16="http://schemas.microsoft.com/office/drawing/2014/main" id="{D847DEF1-F8EC-3E4A-95B3-CEA8DA80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25" y="2860675"/>
            <a:ext cx="4210388" cy="3157791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2">
            <a:hlinkClick r:id="rId4" action="ppaction://hlinkfile"/>
            <a:extLst>
              <a:ext uri="{FF2B5EF4-FFF2-40B4-BE49-F238E27FC236}">
                <a16:creationId xmlns:a16="http://schemas.microsoft.com/office/drawing/2014/main" id="{B0B68EDC-1E2E-D941-A412-949A94AC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6" y="2414588"/>
            <a:ext cx="4805171" cy="3603878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12">
            <a:hlinkClick r:id="rId6" action="ppaction://hlinkfile"/>
            <a:extLst>
              <a:ext uri="{FF2B5EF4-FFF2-40B4-BE49-F238E27FC236}">
                <a16:creationId xmlns:a16="http://schemas.microsoft.com/office/drawing/2014/main" id="{583F3950-917D-6746-BBD5-27E7A8EF1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324" y="3543299"/>
            <a:ext cx="2038351" cy="1528763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879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FDA0E5-1BBE-5D4C-932D-37A49C127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71513"/>
            <a:ext cx="10753200" cy="5160487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RTG pooperační</a:t>
            </a:r>
          </a:p>
        </p:txBody>
      </p:sp>
      <p:pic>
        <p:nvPicPr>
          <p:cNvPr id="4" name="Picture 2" descr="13">
            <a:extLst>
              <a:ext uri="{FF2B5EF4-FFF2-40B4-BE49-F238E27FC236}">
                <a16:creationId xmlns:a16="http://schemas.microsoft.com/office/drawing/2014/main" id="{AE126499-6786-B149-A922-528F7016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450499"/>
            <a:ext cx="4762500" cy="4904509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14">
            <a:extLst>
              <a:ext uri="{FF2B5EF4-FFF2-40B4-BE49-F238E27FC236}">
                <a16:creationId xmlns:a16="http://schemas.microsoft.com/office/drawing/2014/main" id="{CDA6B34A-3D42-C74D-8B13-6F138CC6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1450499"/>
            <a:ext cx="4762499" cy="4904508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75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D67F6C-537F-DE4D-96BB-FB783804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85775"/>
            <a:ext cx="10753200" cy="534622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Pooperační fixace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Výkony na labru -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Dessaultova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ortéza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6 týdnů 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 dekomprese –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šátkový obvaz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intenzivní RHB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Sutura RM –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Abdukční dlaha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6 týdnů – 3 měsíce</a:t>
            </a:r>
          </a:p>
        </p:txBody>
      </p:sp>
      <p:pic>
        <p:nvPicPr>
          <p:cNvPr id="4" name="Picture 3" descr="001">
            <a:extLst>
              <a:ext uri="{FF2B5EF4-FFF2-40B4-BE49-F238E27FC236}">
                <a16:creationId xmlns:a16="http://schemas.microsoft.com/office/drawing/2014/main" id="{584F1019-6C3F-1848-A9AD-7DCCC2B29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550" y="148569"/>
            <a:ext cx="1610482" cy="24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D36D3E6-99A1-BF45-8E25-85B0755DD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394" y="2470150"/>
            <a:ext cx="2311400" cy="19177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CB732C-B656-1847-A01A-203092A6C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394" y="4387850"/>
            <a:ext cx="2118794" cy="21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68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B2999-CBC9-B44C-95AE-D9FD55E29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00088"/>
            <a:ext cx="10753200" cy="5131912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„otevřená“ chirurgie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Mini-invazivní přístup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Sutura RM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supraspinatus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infaspinatus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minor,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subscapularis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resekce laterální konce klíčku</a:t>
            </a:r>
          </a:p>
        </p:txBody>
      </p:sp>
      <p:pic>
        <p:nvPicPr>
          <p:cNvPr id="4" name="Picture 3" descr="Přístupy">
            <a:extLst>
              <a:ext uri="{FF2B5EF4-FFF2-40B4-BE49-F238E27FC236}">
                <a16:creationId xmlns:a16="http://schemas.microsoft.com/office/drawing/2014/main" id="{8BBA987F-C298-204F-B122-36FA1B8B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700088"/>
            <a:ext cx="4124325" cy="30932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814BF4-66FD-1941-8A3C-7D1013D03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50" y="4552949"/>
            <a:ext cx="2187575" cy="21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39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4952F2-1CB4-D34F-945D-7CB15C8FB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01" y="314325"/>
            <a:ext cx="10753200" cy="5217637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Zápěstí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Ošetření TFCC </a:t>
            </a: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triangulární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fibrokartilaginózní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komplex /</a:t>
            </a: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Artrodéza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zápěstí a kloubů prstů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otevřená chirurgie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Parciální excise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carpu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Ostetomie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distální ulny/radia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Dekomprese karpálního tunelu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85522D-2D44-3246-8C0E-176F4713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781" y="3953700"/>
            <a:ext cx="4162425" cy="28206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19B568-D830-1C4A-B3FB-99DBDCE5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781" y="624220"/>
            <a:ext cx="3455136" cy="32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35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FBD3A2-0330-6C44-A677-AF7E23312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28649"/>
            <a:ext cx="10753200" cy="5638335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Ošetření nestabilit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carpu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Pseudoarthrosis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scaphoideum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Synovectomie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Menší optika / instrumentaria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Učební křivka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1D7D6-BC78-694C-A910-3AAE3779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71" y="1026000"/>
            <a:ext cx="5231616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251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41BDA-46A7-9641-826C-9E30BA7D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11732"/>
            <a:ext cx="10753200" cy="451576"/>
          </a:xfrm>
        </p:spPr>
        <p:txBody>
          <a:bodyPr/>
          <a:lstStyle/>
          <a:p>
            <a:r>
              <a:rPr lang="cs-CZ" dirty="0"/>
              <a:t>Dolní končetina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3A8E5E-FA72-1C4E-97D7-903FF2C0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36494"/>
            <a:ext cx="10753200" cy="5107155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Kyčel</a:t>
            </a:r>
          </a:p>
          <a:p>
            <a:endParaRPr lang="cs-CZ" sz="900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Post-traumatická/degenerativní artróza</a:t>
            </a:r>
          </a:p>
          <a:p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Coxitis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debridement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lavage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proplach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laváž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Extrakce volných tělísek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Rekonstrukce labra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Femuroacetabulární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impingement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5AC27B-6F33-3F48-A220-4E97B5B3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210" y="226314"/>
            <a:ext cx="5391728" cy="32026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8505A11-E808-C14B-B62E-A9150066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949" y="3493918"/>
            <a:ext cx="4445820" cy="250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05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D2CA91-C83F-6941-9686-65AF64F5A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433923"/>
            <a:ext cx="10753200" cy="5990154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Koleno</a:t>
            </a:r>
          </a:p>
          <a:p>
            <a:endParaRPr lang="cs-C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Akutní stavy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haemarthros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Instabilita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LCA/LCP</a:t>
            </a: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Infekt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gonitis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výplach,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proplachová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laváž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Degenerativní změny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Operativa menisků, zkřížených vazů, resekce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plik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extrakce volných tělísek,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release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patelárních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retinakul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endParaRPr lang="cs-C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ASgenus klin">
            <a:extLst>
              <a:ext uri="{FF2B5EF4-FFF2-40B4-BE49-F238E27FC236}">
                <a16:creationId xmlns:a16="http://schemas.microsoft.com/office/drawing/2014/main" id="{34CA9732-CC21-3846-823F-E7948CA5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18" y="433923"/>
            <a:ext cx="2669382" cy="43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828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60E4BFC-E297-F940-9AC2-3B6555576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19999"/>
            <a:ext cx="5753100" cy="40008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1827F4-3123-0046-BFA9-A75395912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41" y="719999"/>
            <a:ext cx="5006457" cy="40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9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9CAC77-16B1-A148-8E32-AB1089575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507206"/>
            <a:ext cx="10753200" cy="6129338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Historie artroskopie</a:t>
            </a:r>
          </a:p>
          <a:p>
            <a:pPr marL="72000" indent="0">
              <a:buNone/>
            </a:pPr>
            <a:endParaRPr lang="cs-CZ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1912 Severin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Nordentoft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 </a:t>
            </a:r>
            <a:r>
              <a:rPr lang="cs-CZ" b="1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Kenji</a:t>
            </a:r>
            <a:r>
              <a:rPr lang="cs-CZ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Takagaki</a:t>
            </a:r>
            <a:r>
              <a:rPr lang="cs-CZ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defRPr/>
            </a:pP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zavedení cystoskopu do kolene</a:t>
            </a:r>
          </a:p>
          <a:p>
            <a:pPr>
              <a:defRPr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1931 M.S.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Burman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defRPr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ramene na zemřelém- první popis</a:t>
            </a:r>
          </a:p>
          <a:p>
            <a:pPr>
              <a:defRPr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1935 K.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Takagaki</a:t>
            </a:r>
            <a:endParaRPr lang="cs-CZ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zavedení do klinické praxe</a:t>
            </a:r>
          </a:p>
          <a:p>
            <a:pPr lvl="1">
              <a:defRPr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2" indent="-457200">
              <a:buFontTx/>
              <a:buChar char="-"/>
              <a:defRPr/>
            </a:pPr>
            <a:r>
              <a:rPr lang="cs-CZ" sz="2800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50.léta </a:t>
            </a:r>
            <a:r>
              <a:rPr lang="cs-CZ" sz="2800" b="1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Masaki</a:t>
            </a:r>
            <a:r>
              <a:rPr lang="cs-CZ" sz="2800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Watanabe</a:t>
            </a:r>
            <a:endParaRPr lang="cs-CZ" sz="2800" b="1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2" indent="-457200">
              <a:buFontTx/>
              <a:buChar char="-"/>
              <a:defRPr/>
            </a:pPr>
            <a:endParaRPr lang="cs-CZ" sz="2800" b="1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3" indent="-342900">
              <a:defRPr/>
            </a:pP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modernizace artroskopů a uvádění v běžnou praxe</a:t>
            </a:r>
          </a:p>
          <a:p>
            <a:pPr>
              <a:defRPr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70. léta zavedení používání kamery  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A5C064-8484-EF40-87CB-D435F53E1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33" t="29097" r="3742" b="27453"/>
          <a:stretch/>
        </p:blipFill>
        <p:spPr>
          <a:xfrm>
            <a:off x="5414699" y="689489"/>
            <a:ext cx="6057901" cy="459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8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1AABD6-E5D5-B145-9A3C-F0F94117A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14363"/>
            <a:ext cx="10753200" cy="5217637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Rekonstrukce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rpt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LCA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plastika </a:t>
            </a:r>
            <a:r>
              <a:rPr lang="cs-CZ" dirty="0">
                <a:solidFill>
                  <a:srgbClr val="0000D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sec. Brückner</a:t>
            </a:r>
          </a:p>
          <a:p>
            <a:pPr marL="72000" indent="0">
              <a:buNone/>
            </a:pP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BTB štěp 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-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Kostní bločky z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patelly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tibie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štěp z lig.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Patellae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Pevnější než plastika z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hamstringů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m.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gracilis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semitendinosus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</p:txBody>
      </p:sp>
      <p:pic>
        <p:nvPicPr>
          <p:cNvPr id="4" name="Obrázek 3" descr="Výřez obrazovky">
            <a:extLst>
              <a:ext uri="{FF2B5EF4-FFF2-40B4-BE49-F238E27FC236}">
                <a16:creationId xmlns:a16="http://schemas.microsoft.com/office/drawing/2014/main" id="{E258BA17-90A0-3243-A9CE-863F0E6002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/>
          <a:stretch/>
        </p:blipFill>
        <p:spPr>
          <a:xfrm>
            <a:off x="5910263" y="1895325"/>
            <a:ext cx="3104504" cy="30673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F1E7370-B245-EB4D-A695-1FD9B66A3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027" y="1895325"/>
            <a:ext cx="3419131" cy="32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10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6D4F82-BAB9-2C4F-8ABA-881C4D9DD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75" y="335756"/>
            <a:ext cx="10753200" cy="5929312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Chondrální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defekty</a:t>
            </a:r>
          </a:p>
          <a:p>
            <a:pPr marL="7200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Mozaiková plastika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odběr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osteochondrálních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bločků z nezátěžové zóny</a:t>
            </a:r>
          </a:p>
          <a:p>
            <a:pPr marL="72000" indent="0">
              <a:buNone/>
            </a:pPr>
            <a:endParaRPr lang="cs-CZ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Transplantace autologních chondrocytů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odběr chrupavky – pomnožení ve tkáňové bance </a:t>
            </a:r>
          </a:p>
          <a:p>
            <a:pPr marL="72000" indent="0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za 6 týdnů otevřená aplikace na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nosiči – 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scafold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defektu</a:t>
            </a: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Transplantace alogenních chondrocytů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 USA )</a:t>
            </a:r>
          </a:p>
        </p:txBody>
      </p:sp>
      <p:pic>
        <p:nvPicPr>
          <p:cNvPr id="4" name="Picture 4" descr="mozaika1">
            <a:extLst>
              <a:ext uri="{FF2B5EF4-FFF2-40B4-BE49-F238E27FC236}">
                <a16:creationId xmlns:a16="http://schemas.microsoft.com/office/drawing/2014/main" id="{BA687175-CAE7-A344-BE1A-3250D5B43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253290"/>
            <a:ext cx="2743537" cy="28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30">
            <a:extLst>
              <a:ext uri="{FF2B5EF4-FFF2-40B4-BE49-F238E27FC236}">
                <a16:creationId xmlns:a16="http://schemas.microsoft.com/office/drawing/2014/main" id="{83C0DD1E-A7A5-4344-BA57-A74B73F0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6" y="3254290"/>
            <a:ext cx="2038892" cy="309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723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62D145-ACEB-9349-8CD8-66C3E59A2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71513"/>
            <a:ext cx="10753200" cy="5160487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Mozaiková plastika</a:t>
            </a:r>
          </a:p>
        </p:txBody>
      </p:sp>
      <p:pic>
        <p:nvPicPr>
          <p:cNvPr id="4" name="Picture 2" descr="016">
            <a:extLst>
              <a:ext uri="{FF2B5EF4-FFF2-40B4-BE49-F238E27FC236}">
                <a16:creationId xmlns:a16="http://schemas.microsoft.com/office/drawing/2014/main" id="{A13FF8A6-8461-7B40-8E4C-7F95E92B4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9" y="1514474"/>
            <a:ext cx="5076399" cy="4103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022">
            <a:extLst>
              <a:ext uri="{FF2B5EF4-FFF2-40B4-BE49-F238E27FC236}">
                <a16:creationId xmlns:a16="http://schemas.microsoft.com/office/drawing/2014/main" id="{29B5C534-2DE8-C445-BE51-AF8348D23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399" y="904401"/>
            <a:ext cx="5835862" cy="471328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171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564D3-4FF7-D14C-A30A-9ECEFFF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72" y="428625"/>
            <a:ext cx="10753200" cy="5103337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Transplantace autologního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chondrograftu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F:\2012_chrupavka_koleno\Farkašová_Hana_1970\DSC_0172.JPG">
            <a:extLst>
              <a:ext uri="{FF2B5EF4-FFF2-40B4-BE49-F238E27FC236}">
                <a16:creationId xmlns:a16="http://schemas.microsoft.com/office/drawing/2014/main" id="{57EF29F4-2938-BF42-809B-A1B8BAAA3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4913"/>
          <a:stretch>
            <a:fillRect/>
          </a:stretch>
        </p:blipFill>
        <p:spPr bwMode="auto">
          <a:xfrm>
            <a:off x="590997" y="1326038"/>
            <a:ext cx="4352478" cy="4937032"/>
          </a:xfrm>
          <a:prstGeom prst="rect">
            <a:avLst/>
          </a:prstGeom>
          <a:ln w="28575">
            <a:solidFill>
              <a:srgbClr val="66CCFF"/>
            </a:solidFill>
          </a:ln>
        </p:spPr>
      </p:pic>
      <p:pic>
        <p:nvPicPr>
          <p:cNvPr id="5" name="Picture 5" descr="F:\2012_chrupavka_koleno\Farkašová_Hana_1970\DSC_0174.JPG">
            <a:extLst>
              <a:ext uri="{FF2B5EF4-FFF2-40B4-BE49-F238E27FC236}">
                <a16:creationId xmlns:a16="http://schemas.microsoft.com/office/drawing/2014/main" id="{C0ED8FDA-0434-0245-A06B-0F7C2B1EF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4877"/>
          <a:stretch>
            <a:fillRect/>
          </a:stretch>
        </p:blipFill>
        <p:spPr bwMode="auto">
          <a:xfrm>
            <a:off x="5143500" y="1326038"/>
            <a:ext cx="4352478" cy="4940784"/>
          </a:xfrm>
          <a:prstGeom prst="rect">
            <a:avLst/>
          </a:prstGeom>
          <a:ln w="28575">
            <a:solidFill>
              <a:srgbClr val="66CCFF"/>
            </a:solidFill>
          </a:ln>
        </p:spPr>
      </p:pic>
      <p:pic>
        <p:nvPicPr>
          <p:cNvPr id="6" name="Picture 2" descr="F:\2012_chrupavka_koleno\Lukáčová_Martina_1978\DSC_0146.JPG">
            <a:extLst>
              <a:ext uri="{FF2B5EF4-FFF2-40B4-BE49-F238E27FC236}">
                <a16:creationId xmlns:a16="http://schemas.microsoft.com/office/drawing/2014/main" id="{87F09843-723C-A04C-9578-48976CEEB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4317" b="18391"/>
          <a:stretch>
            <a:fillRect/>
          </a:stretch>
        </p:blipFill>
        <p:spPr bwMode="auto">
          <a:xfrm>
            <a:off x="8043745" y="591178"/>
            <a:ext cx="3924524" cy="2016224"/>
          </a:xfrm>
          <a:prstGeom prst="rect">
            <a:avLst/>
          </a:prstGeom>
          <a:ln w="28575">
            <a:solidFill>
              <a:srgbClr val="66CCFF"/>
            </a:solidFill>
          </a:ln>
        </p:spPr>
      </p:pic>
    </p:spTree>
    <p:extLst>
      <p:ext uri="{BB962C8B-B14F-4D97-AF65-F5344CB8AC3E}">
        <p14:creationId xmlns:p14="http://schemas.microsoft.com/office/powerpoint/2010/main" val="3367314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E9A72-55EC-A84A-9EFA-251E6F13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4426"/>
            <a:ext cx="10753200" cy="451576"/>
          </a:xfrm>
        </p:spPr>
        <p:txBody>
          <a:bodyPr/>
          <a:lstStyle/>
          <a:p>
            <a:r>
              <a:rPr lang="cs-CZ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Transplantace autologního </a:t>
            </a:r>
            <a:r>
              <a:rPr lang="cs-CZ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chondrograftu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6F853D-A6DD-FF44-8861-E2AD3178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51" y="666002"/>
            <a:ext cx="8968124" cy="59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62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E1BFD9-9F19-5B4C-AAA4-ADEEE7AD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42938"/>
            <a:ext cx="10753200" cy="5189062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Hlezenní kloub ATC</a:t>
            </a:r>
          </a:p>
          <a:p>
            <a:endParaRPr lang="cs-CZ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Akutní úraz</a:t>
            </a:r>
          </a:p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Degenerativní změny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nekróza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ostechondrosis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disecans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chondrální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defekty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BC1224-D37E-F344-8084-FFD901903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588" y="220426"/>
            <a:ext cx="2400300" cy="24003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4575B3-236E-7F49-8EED-984FBCA8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912" y="2744550"/>
            <a:ext cx="48387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59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337947-A1CC-6D4C-B28B-B400D5EE4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00" y="214313"/>
            <a:ext cx="10753200" cy="5303362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Osteochondrosis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dissecans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OCHD /,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disekující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osteochondróza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mrprop5">
            <a:extLst>
              <a:ext uri="{FF2B5EF4-FFF2-40B4-BE49-F238E27FC236}">
                <a16:creationId xmlns:a16="http://schemas.microsoft.com/office/drawing/2014/main" id="{23694D6F-2F7C-2B41-B63C-F4C4069E6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12" y="995363"/>
            <a:ext cx="2174875" cy="2433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mrprop4">
            <a:extLst>
              <a:ext uri="{FF2B5EF4-FFF2-40B4-BE49-F238E27FC236}">
                <a16:creationId xmlns:a16="http://schemas.microsoft.com/office/drawing/2014/main" id="{2FEFDE2A-1246-8A46-AC48-B977F550F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3"/>
          <a:stretch/>
        </p:blipFill>
        <p:spPr bwMode="auto">
          <a:xfrm>
            <a:off x="3877342" y="923131"/>
            <a:ext cx="2871787" cy="25781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tg01prop">
            <a:extLst>
              <a:ext uri="{FF2B5EF4-FFF2-40B4-BE49-F238E27FC236}">
                <a16:creationId xmlns:a16="http://schemas.microsoft.com/office/drawing/2014/main" id="{C52AEF7B-EC47-414C-B268-A133D1B2B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5" y="3501231"/>
            <a:ext cx="2541588" cy="319907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9">
            <a:extLst>
              <a:ext uri="{FF2B5EF4-FFF2-40B4-BE49-F238E27FC236}">
                <a16:creationId xmlns:a16="http://schemas.microsoft.com/office/drawing/2014/main" id="{53990325-1E37-9E40-8679-927D9B103BDA}"/>
              </a:ext>
            </a:extLst>
          </p:cNvPr>
          <p:cNvSpPr>
            <a:spLocks noChangeShapeType="1"/>
          </p:cNvSpPr>
          <p:nvPr/>
        </p:nvSpPr>
        <p:spPr bwMode="auto">
          <a:xfrm rot="6406020" flipH="1">
            <a:off x="1985052" y="4796950"/>
            <a:ext cx="890587" cy="1441450"/>
          </a:xfrm>
          <a:prstGeom prst="line">
            <a:avLst/>
          </a:prstGeom>
          <a:noFill/>
          <a:ln w="38100" cap="sq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097E65EB-7DAE-7144-99C9-AF95BC5B15D5}"/>
              </a:ext>
            </a:extLst>
          </p:cNvPr>
          <p:cNvGrpSpPr>
            <a:grpSpLocks/>
          </p:cNvGrpSpPr>
          <p:nvPr/>
        </p:nvGrpSpPr>
        <p:grpSpPr bwMode="auto">
          <a:xfrm>
            <a:off x="3945798" y="3687762"/>
            <a:ext cx="2871787" cy="2955925"/>
            <a:chOff x="3306" y="1429"/>
            <a:chExt cx="2641" cy="2593"/>
          </a:xfrm>
        </p:grpSpPr>
        <p:pic>
          <p:nvPicPr>
            <p:cNvPr id="9" name="Picture 6" descr="op01">
              <a:extLst>
                <a:ext uri="{FF2B5EF4-FFF2-40B4-BE49-F238E27FC236}">
                  <a16:creationId xmlns:a16="http://schemas.microsoft.com/office/drawing/2014/main" id="{9A85DC10-037E-A04F-8932-4D8561DB6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" y="1429"/>
              <a:ext cx="2641" cy="2593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402B6833-6EEF-F443-B0B7-5C8567A51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67" y="2377"/>
              <a:ext cx="561" cy="1021"/>
            </a:xfrm>
            <a:prstGeom prst="line">
              <a:avLst/>
            </a:prstGeom>
            <a:noFill/>
            <a:ln w="38100" cap="sq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id="{39E16E9E-EC7D-AE45-B7EF-3AFC277D8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816" y="843608"/>
            <a:ext cx="3522583" cy="263924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E3A9252-0628-CD43-B512-7DD505F12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824" y="3687761"/>
            <a:ext cx="2214684" cy="29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58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7681AC-BF13-D64A-843D-10E47DE9B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00" y="179625"/>
            <a:ext cx="10753200" cy="5346225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OCHD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nekrotická kost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debridement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náhrada defektu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osteochondrálním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graftem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zdravá kost – fixace zpět šroubkem</a:t>
            </a:r>
          </a:p>
          <a:p>
            <a:pPr marL="72000" indent="0">
              <a:buNone/>
            </a:pP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OT med. </a:t>
            </a:r>
            <a:r>
              <a:rPr lang="cs-CZ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Malleolu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sp>
        <p:nvSpPr>
          <p:cNvPr id="4" name="Šipka vpravo 3">
            <a:extLst>
              <a:ext uri="{FF2B5EF4-FFF2-40B4-BE49-F238E27FC236}">
                <a16:creationId xmlns:a16="http://schemas.microsoft.com/office/drawing/2014/main" id="{1C48F0CB-8009-4044-9000-38CCFB68B5CC}"/>
              </a:ext>
            </a:extLst>
          </p:cNvPr>
          <p:cNvSpPr/>
          <p:nvPr/>
        </p:nvSpPr>
        <p:spPr bwMode="auto">
          <a:xfrm>
            <a:off x="607219" y="1116131"/>
            <a:ext cx="671512" cy="18573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Šipka vpravo 4">
            <a:extLst>
              <a:ext uri="{FF2B5EF4-FFF2-40B4-BE49-F238E27FC236}">
                <a16:creationId xmlns:a16="http://schemas.microsoft.com/office/drawing/2014/main" id="{F44B2FCF-CA7D-2347-BCD7-29A983D5FA73}"/>
              </a:ext>
            </a:extLst>
          </p:cNvPr>
          <p:cNvSpPr/>
          <p:nvPr/>
        </p:nvSpPr>
        <p:spPr bwMode="auto">
          <a:xfrm>
            <a:off x="578644" y="2355056"/>
            <a:ext cx="671512" cy="18573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Picture 3" descr="0059">
            <a:extLst>
              <a:ext uri="{FF2B5EF4-FFF2-40B4-BE49-F238E27FC236}">
                <a16:creationId xmlns:a16="http://schemas.microsoft.com/office/drawing/2014/main" id="{F5B35A39-FF8B-FD47-BE83-FF297C0B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428433"/>
            <a:ext cx="3933825" cy="324994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0062">
            <a:extLst>
              <a:ext uri="{FF2B5EF4-FFF2-40B4-BE49-F238E27FC236}">
                <a16:creationId xmlns:a16="http://schemas.microsoft.com/office/drawing/2014/main" id="{EA549B12-EE9E-974F-AB40-23654D1F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1911"/>
            <a:ext cx="3933825" cy="325646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 vlevo 7">
            <a:extLst>
              <a:ext uri="{FF2B5EF4-FFF2-40B4-BE49-F238E27FC236}">
                <a16:creationId xmlns:a16="http://schemas.microsoft.com/office/drawing/2014/main" id="{102D2A2E-9E0F-0D4F-8E63-1267FBE78A8E}"/>
              </a:ext>
            </a:extLst>
          </p:cNvPr>
          <p:cNvSpPr/>
          <p:nvPr/>
        </p:nvSpPr>
        <p:spPr bwMode="auto">
          <a:xfrm>
            <a:off x="9886950" y="4872038"/>
            <a:ext cx="1085850" cy="342900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075">
            <a:extLst>
              <a:ext uri="{FF2B5EF4-FFF2-40B4-BE49-F238E27FC236}">
                <a16:creationId xmlns:a16="http://schemas.microsoft.com/office/drawing/2014/main" id="{E6D997D2-FB2B-B34D-A45F-8D9487CB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105762"/>
            <a:ext cx="6306309" cy="541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0078">
            <a:extLst>
              <a:ext uri="{FF2B5EF4-FFF2-40B4-BE49-F238E27FC236}">
                <a16:creationId xmlns:a16="http://schemas.microsoft.com/office/drawing/2014/main" id="{6679AEAB-A0CD-9D4A-B440-0B084BCC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2" y="1269016"/>
            <a:ext cx="5081589" cy="431996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379160-14FB-3245-ABCF-DF7705FE66F1}"/>
              </a:ext>
            </a:extLst>
          </p:cNvPr>
          <p:cNvSpPr txBox="1"/>
          <p:nvPr/>
        </p:nvSpPr>
        <p:spPr>
          <a:xfrm>
            <a:off x="1296573" y="334238"/>
            <a:ext cx="364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Fixace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chondrograftu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CF38ECB-1F11-A544-A86E-A84785A13FC9}"/>
              </a:ext>
            </a:extLst>
          </p:cNvPr>
          <p:cNvSpPr txBox="1"/>
          <p:nvPr/>
        </p:nvSpPr>
        <p:spPr>
          <a:xfrm>
            <a:off x="7478298" y="413533"/>
            <a:ext cx="364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med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malleolu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šroubem</a:t>
            </a:r>
          </a:p>
        </p:txBody>
      </p:sp>
    </p:spTree>
    <p:extLst>
      <p:ext uri="{BB962C8B-B14F-4D97-AF65-F5344CB8AC3E}">
        <p14:creationId xmlns:p14="http://schemas.microsoft.com/office/powerpoint/2010/main" val="17564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58">
            <a:extLst>
              <a:ext uri="{FF2B5EF4-FFF2-40B4-BE49-F238E27FC236}">
                <a16:creationId xmlns:a16="http://schemas.microsoft.com/office/drawing/2014/main" id="{34E914C1-66F9-3F45-B527-403E09FA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1358196"/>
            <a:ext cx="5345112" cy="477980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0077">
            <a:extLst>
              <a:ext uri="{FF2B5EF4-FFF2-40B4-BE49-F238E27FC236}">
                <a16:creationId xmlns:a16="http://schemas.microsoft.com/office/drawing/2014/main" id="{97404CA3-715D-EA4D-9068-DC8B6D124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386002"/>
            <a:ext cx="5424884" cy="475199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7824665-24C0-2F4E-89D5-F04891B7ADCD}"/>
              </a:ext>
            </a:extLst>
          </p:cNvPr>
          <p:cNvSpPr txBox="1"/>
          <p:nvPr/>
        </p:nvSpPr>
        <p:spPr>
          <a:xfrm>
            <a:off x="2420600" y="492559"/>
            <a:ext cx="364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 výplní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C89117C-9BC5-1444-A6B9-687A242C5422}"/>
              </a:ext>
            </a:extLst>
          </p:cNvPr>
          <p:cNvSpPr txBox="1"/>
          <p:nvPr/>
        </p:nvSpPr>
        <p:spPr>
          <a:xfrm>
            <a:off x="6978989" y="489167"/>
            <a:ext cx="4079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implantaci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chondrograftu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47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498CFE-DA38-6F45-911B-719C51C79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500064"/>
            <a:ext cx="10753200" cy="6086474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Koleno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Rameno</a:t>
            </a: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Zápěstí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Loket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Kyčel</a:t>
            </a: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Retro-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tendinózní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prostory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Achilova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šlacha 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609A36-41E8-E64B-BCB6-E770579F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196" y="814583"/>
            <a:ext cx="3810000" cy="28575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07E7D4-9828-9F47-BF6D-59810B9A6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366" y="746291"/>
            <a:ext cx="3573115" cy="325978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0883E36-F9E1-F046-8506-D69B6E6C1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071" y="3225506"/>
            <a:ext cx="1811338" cy="24183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A9A9FC-3A4D-424B-9509-DE4E9927E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714" y="3358451"/>
            <a:ext cx="2946400" cy="221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5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55664" y="5995024"/>
            <a:ext cx="11361600" cy="698497"/>
          </a:xfrm>
        </p:spPr>
        <p:txBody>
          <a:bodyPr/>
          <a:lstStyle/>
          <a:p>
            <a:r>
              <a:rPr lang="cs-CZ" dirty="0"/>
              <a:t>                                                     Děkuji za pozornost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A95EA6-FB9E-A644-A821-EF4314FD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076" y="278779"/>
            <a:ext cx="5753100" cy="56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0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31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DB949-8088-FD42-B094-B933E776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                  </a:t>
            </a:r>
            <a:r>
              <a:rPr lang="cs-CZ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F5B2B5-AAA7-054A-9D92-35BAAAF9E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  </a:t>
            </a:r>
          </a:p>
          <a:p>
            <a:endParaRPr lang="cs-CZ" dirty="0"/>
          </a:p>
          <a:p>
            <a:r>
              <a:rPr lang="cs-CZ" dirty="0"/>
              <a:t>                                              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 světla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procesor kamery</a:t>
            </a:r>
          </a:p>
        </p:txBody>
      </p:sp>
      <p:pic>
        <p:nvPicPr>
          <p:cNvPr id="4" name="Picture 4" descr="DSC_0137">
            <a:extLst>
              <a:ext uri="{FF2B5EF4-FFF2-40B4-BE49-F238E27FC236}">
                <a16:creationId xmlns:a16="http://schemas.microsoft.com/office/drawing/2014/main" id="{D91872E9-CCBB-7F4E-AA65-4265112BD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8"/>
          <a:stretch>
            <a:fillRect/>
          </a:stretch>
        </p:blipFill>
        <p:spPr>
          <a:xfrm>
            <a:off x="468744" y="254794"/>
            <a:ext cx="4070350" cy="6119812"/>
          </a:xfrm>
          <a:prstGeom prst="rect">
            <a:avLst/>
          </a:prstGeom>
          <a:noFill/>
        </p:spPr>
      </p:pic>
      <p:pic>
        <p:nvPicPr>
          <p:cNvPr id="5" name="Picture 15" descr="DSC_0189">
            <a:extLst>
              <a:ext uri="{FF2B5EF4-FFF2-40B4-BE49-F238E27FC236}">
                <a16:creationId xmlns:a16="http://schemas.microsoft.com/office/drawing/2014/main" id="{35BBF1E0-61E8-8640-B05E-66C0EA878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0938" y="953252"/>
            <a:ext cx="4222318" cy="2808749"/>
          </a:xfrm>
          <a:prstGeom prst="rect">
            <a:avLst/>
          </a:prstGeom>
          <a:noFill/>
        </p:spPr>
      </p:pic>
      <p:sp>
        <p:nvSpPr>
          <p:cNvPr id="6" name="Šipka vlevo 5">
            <a:extLst>
              <a:ext uri="{FF2B5EF4-FFF2-40B4-BE49-F238E27FC236}">
                <a16:creationId xmlns:a16="http://schemas.microsoft.com/office/drawing/2014/main" id="{BDB7F586-0EB5-5D44-8E44-EC8286405D0F}"/>
              </a:ext>
            </a:extLst>
          </p:cNvPr>
          <p:cNvSpPr/>
          <p:nvPr/>
        </p:nvSpPr>
        <p:spPr bwMode="auto">
          <a:xfrm>
            <a:off x="4039031" y="913106"/>
            <a:ext cx="1000125" cy="22578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Šipka vlevo 6">
            <a:extLst>
              <a:ext uri="{FF2B5EF4-FFF2-40B4-BE49-F238E27FC236}">
                <a16:creationId xmlns:a16="http://schemas.microsoft.com/office/drawing/2014/main" id="{AF0174B3-AD99-1842-B2D2-160FB7F756E8}"/>
              </a:ext>
            </a:extLst>
          </p:cNvPr>
          <p:cNvSpPr/>
          <p:nvPr/>
        </p:nvSpPr>
        <p:spPr bwMode="auto">
          <a:xfrm>
            <a:off x="4280957" y="3203212"/>
            <a:ext cx="1000125" cy="22578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Šipka vlevo 7">
            <a:extLst>
              <a:ext uri="{FF2B5EF4-FFF2-40B4-BE49-F238E27FC236}">
                <a16:creationId xmlns:a16="http://schemas.microsoft.com/office/drawing/2014/main" id="{6E8EC8B4-CA86-9743-A68D-64814AD3DBAC}"/>
              </a:ext>
            </a:extLst>
          </p:cNvPr>
          <p:cNvSpPr/>
          <p:nvPr/>
        </p:nvSpPr>
        <p:spPr bwMode="auto">
          <a:xfrm>
            <a:off x="4293100" y="3877988"/>
            <a:ext cx="1000125" cy="22578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vlevo 8">
            <a:extLst>
              <a:ext uri="{FF2B5EF4-FFF2-40B4-BE49-F238E27FC236}">
                <a16:creationId xmlns:a16="http://schemas.microsoft.com/office/drawing/2014/main" id="{F71DEA52-C36B-3A42-9AEC-17A705A6840D}"/>
              </a:ext>
            </a:extLst>
          </p:cNvPr>
          <p:cNvSpPr/>
          <p:nvPr/>
        </p:nvSpPr>
        <p:spPr bwMode="auto">
          <a:xfrm>
            <a:off x="4314051" y="4511308"/>
            <a:ext cx="1000125" cy="225788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CAD68A-9CF0-684F-AB98-E495D2FD7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25" y="1663427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Pumpa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Shaver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12" descr="DSC_0141">
            <a:extLst>
              <a:ext uri="{FF2B5EF4-FFF2-40B4-BE49-F238E27FC236}">
                <a16:creationId xmlns:a16="http://schemas.microsoft.com/office/drawing/2014/main" id="{C2EC5A6B-B84A-6446-86AD-4025A1A3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852284"/>
            <a:ext cx="36068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DSC_0159">
            <a:extLst>
              <a:ext uri="{FF2B5EF4-FFF2-40B4-BE49-F238E27FC236}">
                <a16:creationId xmlns:a16="http://schemas.microsoft.com/office/drawing/2014/main" id="{2B1A8176-0D3C-B242-8280-617CE1DE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1601" y="280776"/>
            <a:ext cx="2015400" cy="3031270"/>
          </a:xfrm>
          <a:prstGeom prst="rect">
            <a:avLst/>
          </a:prstGeom>
          <a:noFill/>
        </p:spPr>
      </p:pic>
      <p:pic>
        <p:nvPicPr>
          <p:cNvPr id="6" name="Picture 10" descr="DSC_0142">
            <a:extLst>
              <a:ext uri="{FF2B5EF4-FFF2-40B4-BE49-F238E27FC236}">
                <a16:creationId xmlns:a16="http://schemas.microsoft.com/office/drawing/2014/main" id="{9D4F0B73-8BC1-3243-9519-9D66A782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4356" y="3498714"/>
            <a:ext cx="3671888" cy="2441575"/>
          </a:xfrm>
          <a:prstGeom prst="rect">
            <a:avLst/>
          </a:prstGeom>
          <a:noFill/>
        </p:spPr>
      </p:pic>
      <p:pic>
        <p:nvPicPr>
          <p:cNvPr id="7" name="Picture 19" descr="DSC_0154">
            <a:extLst>
              <a:ext uri="{FF2B5EF4-FFF2-40B4-BE49-F238E27FC236}">
                <a16:creationId xmlns:a16="http://schemas.microsoft.com/office/drawing/2014/main" id="{BFA3EBB0-F337-1D48-997B-4AC7EB68F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1600" y="3498714"/>
            <a:ext cx="3648075" cy="2425700"/>
          </a:xfrm>
          <a:prstGeom prst="rect">
            <a:avLst/>
          </a:prstGeom>
          <a:noFill/>
        </p:spPr>
      </p:pic>
      <p:sp>
        <p:nvSpPr>
          <p:cNvPr id="8" name="Šipka vpravo 7">
            <a:extLst>
              <a:ext uri="{FF2B5EF4-FFF2-40B4-BE49-F238E27FC236}">
                <a16:creationId xmlns:a16="http://schemas.microsoft.com/office/drawing/2014/main" id="{F3C41D73-602E-344B-978B-6B30D5CEFFEF}"/>
              </a:ext>
            </a:extLst>
          </p:cNvPr>
          <p:cNvSpPr/>
          <p:nvPr/>
        </p:nvSpPr>
        <p:spPr bwMode="auto">
          <a:xfrm>
            <a:off x="2720249" y="1880190"/>
            <a:ext cx="1214438" cy="3429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vpravo 8">
            <a:extLst>
              <a:ext uri="{FF2B5EF4-FFF2-40B4-BE49-F238E27FC236}">
                <a16:creationId xmlns:a16="http://schemas.microsoft.com/office/drawing/2014/main" id="{5A371911-DA86-CD4D-B5A6-778754351190}"/>
              </a:ext>
            </a:extLst>
          </p:cNvPr>
          <p:cNvSpPr/>
          <p:nvPr/>
        </p:nvSpPr>
        <p:spPr bwMode="auto">
          <a:xfrm>
            <a:off x="2704442" y="4463461"/>
            <a:ext cx="1214438" cy="3429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4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2B920-D246-CA4C-B04F-15114D8B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05662"/>
            <a:ext cx="10753200" cy="451576"/>
          </a:xfrm>
        </p:spPr>
        <p:txBody>
          <a:bodyPr/>
          <a:lstStyle/>
          <a:p>
            <a:r>
              <a:rPr lang="cs-CZ" dirty="0"/>
              <a:t>          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optika 30°</a:t>
            </a:r>
          </a:p>
        </p:txBody>
      </p:sp>
      <p:pic>
        <p:nvPicPr>
          <p:cNvPr id="4" name="Picture 4" descr="DSC_0162">
            <a:extLst>
              <a:ext uri="{FF2B5EF4-FFF2-40B4-BE49-F238E27FC236}">
                <a16:creationId xmlns:a16="http://schemas.microsoft.com/office/drawing/2014/main" id="{40F0136E-9AAC-234D-BE48-EB9651CE0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10" y="757041"/>
            <a:ext cx="6354845" cy="422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C_0164">
            <a:extLst>
              <a:ext uri="{FF2B5EF4-FFF2-40B4-BE49-F238E27FC236}">
                <a16:creationId xmlns:a16="http://schemas.microsoft.com/office/drawing/2014/main" id="{78BA997B-C313-0047-A0BC-D9759BA83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6" t="32245" r="14554" b="34204"/>
          <a:stretch>
            <a:fillRect/>
          </a:stretch>
        </p:blipFill>
        <p:spPr bwMode="auto">
          <a:xfrm>
            <a:off x="6666055" y="757041"/>
            <a:ext cx="3578083" cy="337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>
            <a:extLst>
              <a:ext uri="{FF2B5EF4-FFF2-40B4-BE49-F238E27FC236}">
                <a16:creationId xmlns:a16="http://schemas.microsoft.com/office/drawing/2014/main" id="{EF8812AB-657C-7844-921B-4295FB7CF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937" y="2363577"/>
            <a:ext cx="1079500" cy="3603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7" name="Picture 5" descr="DSC_0166">
            <a:extLst>
              <a:ext uri="{FF2B5EF4-FFF2-40B4-BE49-F238E27FC236}">
                <a16:creationId xmlns:a16="http://schemas.microsoft.com/office/drawing/2014/main" id="{CE15CAB9-5283-2B44-ADD2-FC780976C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94" y="3733602"/>
            <a:ext cx="4237037" cy="281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325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9343E2-5D9A-4C43-A4BE-3B6A9375F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57225"/>
            <a:ext cx="10753200" cy="517477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Nástroje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417D42-39F7-854E-A04F-566D4D01C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5" y="3244612"/>
            <a:ext cx="5119687" cy="24298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7CB365-5961-F248-B21B-DFC82E4AE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169" y="272812"/>
            <a:ext cx="3980897" cy="2464038"/>
          </a:xfrm>
          <a:prstGeom prst="rect">
            <a:avLst/>
          </a:prstGeom>
        </p:spPr>
      </p:pic>
      <p:pic>
        <p:nvPicPr>
          <p:cNvPr id="6" name="Picture 4" descr="TwinFix">
            <a:extLst>
              <a:ext uri="{FF2B5EF4-FFF2-40B4-BE49-F238E27FC236}">
                <a16:creationId xmlns:a16="http://schemas.microsoft.com/office/drawing/2014/main" id="{EEA81472-F402-8947-919D-D93A00C1F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6" y="2562225"/>
            <a:ext cx="532765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winFix katalog">
            <a:extLst>
              <a:ext uri="{FF2B5EF4-FFF2-40B4-BE49-F238E27FC236}">
                <a16:creationId xmlns:a16="http://schemas.microsoft.com/office/drawing/2014/main" id="{648B3616-F8D9-744E-BECA-94B88106F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9" t="8093" b="29191"/>
          <a:stretch/>
        </p:blipFill>
        <p:spPr bwMode="auto">
          <a:xfrm>
            <a:off x="5399950" y="3094593"/>
            <a:ext cx="129540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otahovač uzlu">
            <a:extLst>
              <a:ext uri="{FF2B5EF4-FFF2-40B4-BE49-F238E27FC236}">
                <a16:creationId xmlns:a16="http://schemas.microsoft.com/office/drawing/2014/main" id="{E3E4A0E0-1CE5-F048-9120-5C2E8931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74" y="582890"/>
            <a:ext cx="3448051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27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D2EBA-DF36-1245-BCDB-F41E7FF7F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13" y="848756"/>
            <a:ext cx="10753200" cy="5160487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Turniket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Ischemizace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končetiny – „bezkrví“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250 Torr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+ 100 /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90 min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Koleno, hlezenní kloubu</a:t>
            </a:r>
          </a:p>
        </p:txBody>
      </p:sp>
      <p:pic>
        <p:nvPicPr>
          <p:cNvPr id="4" name="Picture 4" descr="DSC_0139">
            <a:extLst>
              <a:ext uri="{FF2B5EF4-FFF2-40B4-BE49-F238E27FC236}">
                <a16:creationId xmlns:a16="http://schemas.microsoft.com/office/drawing/2014/main" id="{035A298D-2B87-AA49-897E-E14415112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156494"/>
            <a:ext cx="2510829" cy="3776662"/>
          </a:xfrm>
          <a:prstGeom prst="rect">
            <a:avLst/>
          </a:prstGeom>
          <a:noFill/>
        </p:spPr>
      </p:pic>
      <p:pic>
        <p:nvPicPr>
          <p:cNvPr id="5" name="Picture 7" descr="DSC_0160">
            <a:extLst>
              <a:ext uri="{FF2B5EF4-FFF2-40B4-BE49-F238E27FC236}">
                <a16:creationId xmlns:a16="http://schemas.microsoft.com/office/drawing/2014/main" id="{2E689EBA-D845-1E45-B05F-84A2C474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3094" y="2028825"/>
            <a:ext cx="3311744" cy="2201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68589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-med-cz-v8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432</TotalTime>
  <Words>582</Words>
  <Application>Microsoft Macintosh PowerPoint</Application>
  <PresentationFormat>Širokoúhlá obrazovka</PresentationFormat>
  <Paragraphs>195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7" baseType="lpstr">
      <vt:lpstr>Arial</vt:lpstr>
      <vt:lpstr>Comic Sans MS</vt:lpstr>
      <vt:lpstr>Tahoma</vt:lpstr>
      <vt:lpstr>Times New Roman</vt:lpstr>
      <vt:lpstr>Wingdings</vt:lpstr>
      <vt:lpstr>prezentace-med-cz-v8</vt:lpstr>
      <vt:lpstr>                          Artroskopie</vt:lpstr>
      <vt:lpstr>Prezentace aplikace PowerPoint</vt:lpstr>
      <vt:lpstr>Prezentace aplikace PowerPoint</vt:lpstr>
      <vt:lpstr>Prezentace aplikace PowerPoint</vt:lpstr>
      <vt:lpstr>                                  monitor</vt:lpstr>
      <vt:lpstr>Prezentace aplikace PowerPoint</vt:lpstr>
      <vt:lpstr>          optika 30°</vt:lpstr>
      <vt:lpstr>Prezentace aplikace PowerPoint</vt:lpstr>
      <vt:lpstr>Prezentace aplikace PowerPoint</vt:lpstr>
      <vt:lpstr>Příprava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Horní končetina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Dolní končetina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- Transplantace autologního chondrograftu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Vyskocil Robert</dc:creator>
  <cp:lastModifiedBy>Robert Vyskočil</cp:lastModifiedBy>
  <cp:revision>33</cp:revision>
  <cp:lastPrinted>1601-01-01T00:00:00Z</cp:lastPrinted>
  <dcterms:created xsi:type="dcterms:W3CDTF">2019-02-07T19:36:02Z</dcterms:created>
  <dcterms:modified xsi:type="dcterms:W3CDTF">2020-04-12T11:30:02Z</dcterms:modified>
</cp:coreProperties>
</file>