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heme/themeOverride1.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166"/>
  </p:notesMasterIdLst>
  <p:handoutMasterIdLst>
    <p:handoutMasterId r:id="rId167"/>
  </p:handoutMasterIdLst>
  <p:sldIdLst>
    <p:sldId id="256" r:id="rId2"/>
    <p:sldId id="432" r:id="rId3"/>
    <p:sldId id="433" r:id="rId4"/>
    <p:sldId id="434" r:id="rId5"/>
    <p:sldId id="498" r:id="rId6"/>
    <p:sldId id="499" r:id="rId7"/>
    <p:sldId id="500" r:id="rId8"/>
    <p:sldId id="501" r:id="rId9"/>
    <p:sldId id="435" r:id="rId10"/>
    <p:sldId id="436" r:id="rId11"/>
    <p:sldId id="437" r:id="rId12"/>
    <p:sldId id="438" r:id="rId13"/>
    <p:sldId id="439" r:id="rId14"/>
    <p:sldId id="440" r:id="rId15"/>
    <p:sldId id="441" r:id="rId16"/>
    <p:sldId id="442" r:id="rId17"/>
    <p:sldId id="443" r:id="rId18"/>
    <p:sldId id="444" r:id="rId19"/>
    <p:sldId id="445" r:id="rId20"/>
    <p:sldId id="446" r:id="rId21"/>
    <p:sldId id="447" r:id="rId22"/>
    <p:sldId id="492" r:id="rId23"/>
    <p:sldId id="504" r:id="rId24"/>
    <p:sldId id="448" r:id="rId25"/>
    <p:sldId id="449" r:id="rId26"/>
    <p:sldId id="450" r:id="rId27"/>
    <p:sldId id="513" r:id="rId28"/>
    <p:sldId id="451" r:id="rId29"/>
    <p:sldId id="452" r:id="rId30"/>
    <p:sldId id="454" r:id="rId31"/>
    <p:sldId id="455" r:id="rId32"/>
    <p:sldId id="457" r:id="rId33"/>
    <p:sldId id="458" r:id="rId34"/>
    <p:sldId id="459" r:id="rId35"/>
    <p:sldId id="460" r:id="rId36"/>
    <p:sldId id="461" r:id="rId37"/>
    <p:sldId id="462" r:id="rId38"/>
    <p:sldId id="463" r:id="rId39"/>
    <p:sldId id="464" r:id="rId40"/>
    <p:sldId id="505" r:id="rId41"/>
    <p:sldId id="465" r:id="rId42"/>
    <p:sldId id="466" r:id="rId43"/>
    <p:sldId id="467" r:id="rId44"/>
    <p:sldId id="468" r:id="rId45"/>
    <p:sldId id="469" r:id="rId46"/>
    <p:sldId id="470" r:id="rId47"/>
    <p:sldId id="471" r:id="rId48"/>
    <p:sldId id="472" r:id="rId49"/>
    <p:sldId id="473" r:id="rId50"/>
    <p:sldId id="474" r:id="rId51"/>
    <p:sldId id="475" r:id="rId52"/>
    <p:sldId id="493" r:id="rId53"/>
    <p:sldId id="477" r:id="rId54"/>
    <p:sldId id="476" r:id="rId55"/>
    <p:sldId id="478" r:id="rId56"/>
    <p:sldId id="479" r:id="rId57"/>
    <p:sldId id="480" r:id="rId58"/>
    <p:sldId id="481" r:id="rId59"/>
    <p:sldId id="482" r:id="rId60"/>
    <p:sldId id="483" r:id="rId61"/>
    <p:sldId id="484" r:id="rId62"/>
    <p:sldId id="485" r:id="rId63"/>
    <p:sldId id="486" r:id="rId64"/>
    <p:sldId id="487" r:id="rId65"/>
    <p:sldId id="488" r:id="rId66"/>
    <p:sldId id="272" r:id="rId67"/>
    <p:sldId id="260" r:id="rId68"/>
    <p:sldId id="261" r:id="rId69"/>
    <p:sldId id="262" r:id="rId70"/>
    <p:sldId id="263" r:id="rId71"/>
    <p:sldId id="264" r:id="rId72"/>
    <p:sldId id="265" r:id="rId73"/>
    <p:sldId id="428" r:id="rId74"/>
    <p:sldId id="426" r:id="rId75"/>
    <p:sldId id="266" r:id="rId76"/>
    <p:sldId id="267" r:id="rId77"/>
    <p:sldId id="423" r:id="rId78"/>
    <p:sldId id="509" r:id="rId79"/>
    <p:sldId id="284" r:id="rId80"/>
    <p:sldId id="511" r:id="rId81"/>
    <p:sldId id="502" r:id="rId82"/>
    <p:sldId id="275" r:id="rId83"/>
    <p:sldId id="276" r:id="rId84"/>
    <p:sldId id="419" r:id="rId85"/>
    <p:sldId id="278" r:id="rId86"/>
    <p:sldId id="279" r:id="rId87"/>
    <p:sldId id="280" r:id="rId88"/>
    <p:sldId id="281" r:id="rId89"/>
    <p:sldId id="282" r:id="rId90"/>
    <p:sldId id="315" r:id="rId91"/>
    <p:sldId id="316" r:id="rId92"/>
    <p:sldId id="317" r:id="rId93"/>
    <p:sldId id="318" r:id="rId94"/>
    <p:sldId id="319" r:id="rId95"/>
    <p:sldId id="334" r:id="rId96"/>
    <p:sldId id="321" r:id="rId97"/>
    <p:sldId id="323" r:id="rId98"/>
    <p:sldId id="324" r:id="rId99"/>
    <p:sldId id="325" r:id="rId100"/>
    <p:sldId id="326" r:id="rId101"/>
    <p:sldId id="404" r:id="rId102"/>
    <p:sldId id="327" r:id="rId103"/>
    <p:sldId id="328" r:id="rId104"/>
    <p:sldId id="329" r:id="rId105"/>
    <p:sldId id="330" r:id="rId106"/>
    <p:sldId id="331" r:id="rId107"/>
    <p:sldId id="335" r:id="rId108"/>
    <p:sldId id="337" r:id="rId109"/>
    <p:sldId id="338" r:id="rId110"/>
    <p:sldId id="516" r:id="rId111"/>
    <p:sldId id="411" r:id="rId112"/>
    <p:sldId id="346" r:id="rId113"/>
    <p:sldId id="345" r:id="rId114"/>
    <p:sldId id="412" r:id="rId115"/>
    <p:sldId id="373" r:id="rId116"/>
    <p:sldId id="351" r:id="rId117"/>
    <p:sldId id="429" r:id="rId118"/>
    <p:sldId id="352" r:id="rId119"/>
    <p:sldId id="353" r:id="rId120"/>
    <p:sldId id="420" r:id="rId121"/>
    <p:sldId id="354" r:id="rId122"/>
    <p:sldId id="422" r:id="rId123"/>
    <p:sldId id="357" r:id="rId124"/>
    <p:sldId id="359" r:id="rId125"/>
    <p:sldId id="360" r:id="rId126"/>
    <p:sldId id="361" r:id="rId127"/>
    <p:sldId id="517" r:id="rId128"/>
    <p:sldId id="366" r:id="rId129"/>
    <p:sldId id="367" r:id="rId130"/>
    <p:sldId id="368" r:id="rId131"/>
    <p:sldId id="369" r:id="rId132"/>
    <p:sldId id="370" r:id="rId133"/>
    <p:sldId id="374" r:id="rId134"/>
    <p:sldId id="375" r:id="rId135"/>
    <p:sldId id="376" r:id="rId136"/>
    <p:sldId id="379" r:id="rId137"/>
    <p:sldId id="380" r:id="rId138"/>
    <p:sldId id="431" r:id="rId139"/>
    <p:sldId id="383" r:id="rId140"/>
    <p:sldId id="384" r:id="rId141"/>
    <p:sldId id="385" r:id="rId142"/>
    <p:sldId id="386" r:id="rId143"/>
    <p:sldId id="387" r:id="rId144"/>
    <p:sldId id="388" r:id="rId145"/>
    <p:sldId id="389" r:id="rId146"/>
    <p:sldId id="391" r:id="rId147"/>
    <p:sldId id="425" r:id="rId148"/>
    <p:sldId id="392" r:id="rId149"/>
    <p:sldId id="430" r:id="rId150"/>
    <p:sldId id="415" r:id="rId151"/>
    <p:sldId id="394" r:id="rId152"/>
    <p:sldId id="395" r:id="rId153"/>
    <p:sldId id="396" r:id="rId154"/>
    <p:sldId id="397" r:id="rId155"/>
    <p:sldId id="398" r:id="rId156"/>
    <p:sldId id="399" r:id="rId157"/>
    <p:sldId id="402" r:id="rId158"/>
    <p:sldId id="273" r:id="rId159"/>
    <p:sldId id="269" r:id="rId160"/>
    <p:sldId id="515" r:id="rId161"/>
    <p:sldId id="271" r:id="rId162"/>
    <p:sldId id="270" r:id="rId163"/>
    <p:sldId id="514" r:id="rId164"/>
    <p:sldId id="421" r:id="rId165"/>
  </p:sldIdLst>
  <p:sldSz cx="12192000" cy="6858000"/>
  <p:notesSz cx="7010400" cy="9296400"/>
  <p:embeddedFontLst>
    <p:embeddedFont>
      <p:font typeface="Segoe UI Black" panose="020B0A02040204020203" pitchFamily="34" charset="0"/>
      <p:bold r:id="rId168"/>
      <p:boldItalic r:id="rId169"/>
    </p:embeddedFont>
    <p:embeddedFont>
      <p:font typeface="MS PGothic" panose="020B0600070205080204" pitchFamily="34" charset="-128"/>
      <p:regular r:id="rId170"/>
    </p:embeddedFont>
    <p:embeddedFont>
      <p:font typeface="Segoe UI" panose="020B0502040204020203" pitchFamily="34" charset="0"/>
      <p:regular r:id="rId171"/>
      <p:bold r:id="rId172"/>
      <p:italic r:id="rId173"/>
      <p:boldItalic r:id="rId174"/>
    </p:embeddedFont>
    <p:embeddedFont>
      <p:font typeface="游ゴシック" panose="020B0400000000000000" pitchFamily="34" charset="-128"/>
      <p:regular r:id="rId175"/>
      <p:bold r:id="rId176"/>
    </p:embeddedFont>
    <p:embeddedFont>
      <p:font typeface="Calibri" panose="020F0502020204030204" pitchFamily="34" charset="0"/>
      <p:regular r:id="rId177"/>
      <p:bold r:id="rId178"/>
      <p:italic r:id="rId179"/>
      <p:boldItalic r:id="rId180"/>
    </p:embeddedFont>
    <p:embeddedFont>
      <p:font typeface="Arial Unicode MS" panose="020B0604020202020204" charset="-128"/>
      <p:regular r:id="rId181"/>
    </p:embeddedFont>
    <p:embeddedFont>
      <p:font typeface="Wingdings 3" panose="05040102010807070707" pitchFamily="18" charset="2"/>
      <p:regular r:id="rId182"/>
    </p:embeddedFont>
    <p:embeddedFont>
      <p:font typeface="MS PGothic" panose="020B0600070205080204" pitchFamily="34" charset="-128"/>
      <p:regular r:id="rId170"/>
    </p:embeddedFont>
    <p:embeddedFont>
      <p:font typeface="Calibri Light" panose="020F0302020204030204" pitchFamily="34" charset="0"/>
      <p:regular r:id="rId183"/>
      <p:italic r:id="rId184"/>
    </p:embeddedFont>
  </p:embeddedFont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993300"/>
    <a:srgbClr val="F2D9C0"/>
    <a:srgbClr val="E9DA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Střední styl 2 – zvýraznění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Střední styl 2 – zvýraznění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řední styl 2 – zvýraznění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Střední styl 4 – zvýraznění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C2FFA5D-87B4-456A-9821-1D502468CF0F}" styleName="Styl s motivem 1 – zvýraznění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Styl s motivem 1 – zvýraznění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Styl s motivem 2 – zvýraznění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Světlý styl 1 – zvýraznění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80824" autoAdjust="0"/>
  </p:normalViewPr>
  <p:slideViewPr>
    <p:cSldViewPr snapToGrid="0">
      <p:cViewPr varScale="1">
        <p:scale>
          <a:sx n="106" d="100"/>
          <a:sy n="106" d="100"/>
        </p:scale>
        <p:origin x="786" y="102"/>
      </p:cViewPr>
      <p:guideLst>
        <p:guide orient="horz" pos="2160"/>
        <p:guide pos="3840"/>
      </p:guideLst>
    </p:cSldViewPr>
  </p:slideViewPr>
  <p:outlineViewPr>
    <p:cViewPr>
      <p:scale>
        <a:sx n="33" d="100"/>
        <a:sy n="33" d="100"/>
      </p:scale>
      <p:origin x="0" y="-3438"/>
    </p:cViewPr>
  </p:outlineViewPr>
  <p:notesTextViewPr>
    <p:cViewPr>
      <p:scale>
        <a:sx n="1" d="1"/>
        <a:sy n="1" d="1"/>
      </p:scale>
      <p:origin x="0" y="0"/>
    </p:cViewPr>
  </p:notesTextViewPr>
  <p:sorterViewPr>
    <p:cViewPr>
      <p:scale>
        <a:sx n="100" d="100"/>
        <a:sy n="100" d="100"/>
      </p:scale>
      <p:origin x="0" y="-544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font" Target="fonts/font8.fntdata"/><Relationship Id="rId170" Type="http://schemas.openxmlformats.org/officeDocument/2006/relationships/font" Target="fonts/font3.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font" Target="fonts/font14.fntdata"/><Relationship Id="rId186"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font" Target="fonts/font4.fntdata"/><Relationship Id="rId176" Type="http://schemas.openxmlformats.org/officeDocument/2006/relationships/font" Target="fonts/font9.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notesMaster" Target="notesMasters/notesMaster1.xml"/><Relationship Id="rId182" Type="http://schemas.openxmlformats.org/officeDocument/2006/relationships/font" Target="fonts/font15.fntdata"/><Relationship Id="rId18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font" Target="fonts/font10.fntdata"/><Relationship Id="rId172" Type="http://schemas.openxmlformats.org/officeDocument/2006/relationships/font" Target="fonts/font5.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handoutMaster" Target="handoutMasters/handoutMaster1.xml"/><Relationship Id="rId188"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font" Target="fonts/font1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font" Target="fonts/font11.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font" Target="fonts/font17.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font" Target="fonts/font7.fntdata"/><Relationship Id="rId179" Type="http://schemas.openxmlformats.org/officeDocument/2006/relationships/font" Target="fonts/font12.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font" Target="fonts/font2.fntdata"/><Relationship Id="rId18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font" Target="fonts/font13.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List_aplikace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List_aplikace_Microsoft_Excel1.xlsx"/></Relationships>
</file>

<file path=ppt/charts/_rels/chart3.xml.rels><?xml version="1.0" encoding="UTF-8" standalone="yes"?>
<Relationships xmlns="http://schemas.openxmlformats.org/package/2006/relationships"><Relationship Id="rId1" Type="http://schemas.openxmlformats.org/officeDocument/2006/relationships/package" Target="../embeddings/List_aplikace_Microsoft_Excel2.xlsx"/></Relationships>
</file>

<file path=ppt/charts/_rels/chart4.xml.rels><?xml version="1.0" encoding="UTF-8" standalone="yes"?>
<Relationships xmlns="http://schemas.openxmlformats.org/package/2006/relationships"><Relationship Id="rId1" Type="http://schemas.openxmlformats.org/officeDocument/2006/relationships/package" Target="../embeddings/List_aplikace_Microsoft_Excel3.xlsx"/></Relationships>
</file>

<file path=ppt/charts/_rels/chart5.xml.rels><?xml version="1.0" encoding="UTF-8" standalone="yes"?>
<Relationships xmlns="http://schemas.openxmlformats.org/package/2006/relationships"><Relationship Id="rId1" Type="http://schemas.openxmlformats.org/officeDocument/2006/relationships/package" Target="../embeddings/List_aplikace_Microsoft_Excel4.xlsx"/></Relationships>
</file>

<file path=ppt/charts/_rels/chart6.xml.rels><?xml version="1.0" encoding="UTF-8" standalone="yes"?>
<Relationships xmlns="http://schemas.openxmlformats.org/package/2006/relationships"><Relationship Id="rId1" Type="http://schemas.openxmlformats.org/officeDocument/2006/relationships/package" Target="../embeddings/List_aplikace_Microsoft_Excel5.xlsx"/></Relationships>
</file>

<file path=ppt/charts/_rels/chart7.xml.rels><?xml version="1.0" encoding="UTF-8" standalone="yes"?>
<Relationships xmlns="http://schemas.openxmlformats.org/package/2006/relationships"><Relationship Id="rId1" Type="http://schemas.openxmlformats.org/officeDocument/2006/relationships/package" Target="../embeddings/List_aplikace_Microsoft_Excel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List1!$B$1</c:f>
              <c:strCache>
                <c:ptCount val="1"/>
                <c:pt idx="0">
                  <c:v>Nutrient content (e. g. apple)</c:v>
                </c:pt>
              </c:strCache>
            </c:strRef>
          </c:tx>
          <c:dPt>
            <c:idx val="0"/>
            <c:bubble3D val="0"/>
            <c:spPr>
              <a:solidFill>
                <a:srgbClr val="6666FF"/>
              </a:solidFill>
              <a:ln w="19050">
                <a:solidFill>
                  <a:schemeClr val="lt1"/>
                </a:solidFill>
              </a:ln>
              <a:effectLst/>
            </c:spPr>
            <c:extLst>
              <c:ext xmlns:c16="http://schemas.microsoft.com/office/drawing/2014/chart" uri="{C3380CC4-5D6E-409C-BE32-E72D297353CC}">
                <c16:uniqueId val="{00000001-1B1D-4984-8804-26C3482A6D87}"/>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2-1B1D-4984-8804-26C3482A6D87}"/>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3-1B1D-4984-8804-26C3482A6D8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BA3-4A50-9A1A-489D18F05ED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BA3-4A50-9A1A-489D18F05ED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List1!$A$2:$A$6</c:f>
              <c:strCache>
                <c:ptCount val="5"/>
                <c:pt idx="0">
                  <c:v>voda</c:v>
                </c:pt>
                <c:pt idx="1">
                  <c:v>sacharidy</c:v>
                </c:pt>
                <c:pt idx="2">
                  <c:v>proteiny</c:v>
                </c:pt>
                <c:pt idx="3">
                  <c:v>tuk</c:v>
                </c:pt>
                <c:pt idx="4">
                  <c:v>bioaktivní látky</c:v>
                </c:pt>
              </c:strCache>
            </c:strRef>
          </c:cat>
          <c:val>
            <c:numRef>
              <c:f>List1!$B$2:$B$6</c:f>
              <c:numCache>
                <c:formatCode>General</c:formatCode>
                <c:ptCount val="5"/>
                <c:pt idx="0">
                  <c:v>85.56</c:v>
                </c:pt>
                <c:pt idx="1">
                  <c:v>13.81</c:v>
                </c:pt>
                <c:pt idx="2">
                  <c:v>0.26</c:v>
                </c:pt>
                <c:pt idx="3">
                  <c:v>0.17</c:v>
                </c:pt>
                <c:pt idx="4">
                  <c:v>0.14000000000000001</c:v>
                </c:pt>
              </c:numCache>
            </c:numRef>
          </c:val>
          <c:extLst>
            <c:ext xmlns:c16="http://schemas.microsoft.com/office/drawing/2014/chart" uri="{C3380CC4-5D6E-409C-BE32-E72D297353CC}">
              <c16:uniqueId val="{00000000-1B1D-4984-8804-26C3482A6D8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cs-CZ"/>
        </a:p>
      </c:txPr>
    </c:legend>
    <c:plotVisOnly val="1"/>
    <c:dispBlanksAs val="zero"/>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dirty="0" err="1" smtClean="0"/>
              <a:t>Pšeničný</a:t>
            </a:r>
            <a:r>
              <a:rPr lang="en-US" baseline="0" dirty="0" smtClean="0"/>
              <a:t> </a:t>
            </a:r>
            <a:r>
              <a:rPr lang="en-US" baseline="0" dirty="0" err="1" smtClean="0"/>
              <a:t>chléb</a:t>
            </a:r>
            <a:endParaRPr lang="en-US" dirty="0"/>
          </a:p>
        </c:rich>
      </c:tx>
      <c:overlay val="0"/>
      <c:spPr>
        <a:noFill/>
        <a:ln>
          <a:noFill/>
        </a:ln>
        <a:effectLst/>
      </c:spPr>
    </c:title>
    <c:autoTitleDeleted val="0"/>
    <c:plotArea>
      <c:layout/>
      <c:pieChart>
        <c:varyColors val="1"/>
        <c:ser>
          <c:idx val="0"/>
          <c:order val="0"/>
          <c:tx>
            <c:strRef>
              <c:f>List1!$B$1</c:f>
              <c:strCache>
                <c:ptCount val="1"/>
                <c:pt idx="0">
                  <c:v>Wheat bread</c:v>
                </c:pt>
              </c:strCache>
            </c:strRef>
          </c:tx>
          <c:dPt>
            <c:idx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1-19E3-481C-A5DD-0AF1B781DBE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655-4946-B1A2-7E0A3C6F1277}"/>
              </c:ext>
            </c:extLst>
          </c:dPt>
          <c:cat>
            <c:strRef>
              <c:f>List1!$A$2:$A$3</c:f>
              <c:strCache>
                <c:ptCount val="2"/>
                <c:pt idx="0">
                  <c:v>voda</c:v>
                </c:pt>
                <c:pt idx="1">
                  <c:v>sušina</c:v>
                </c:pt>
              </c:strCache>
            </c:strRef>
          </c:cat>
          <c:val>
            <c:numRef>
              <c:f>List1!$B$2:$B$3</c:f>
              <c:numCache>
                <c:formatCode>General</c:formatCode>
                <c:ptCount val="2"/>
                <c:pt idx="0">
                  <c:v>35.200000000000003</c:v>
                </c:pt>
                <c:pt idx="1">
                  <c:v>64.8</c:v>
                </c:pt>
              </c:numCache>
            </c:numRef>
          </c:val>
          <c:extLst>
            <c:ext xmlns:c16="http://schemas.microsoft.com/office/drawing/2014/chart" uri="{C3380CC4-5D6E-409C-BE32-E72D297353CC}">
              <c16:uniqueId val="{00000000-19E3-481C-A5DD-0AF1B781DBE2}"/>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zero"/>
    <c:showDLblsOverMax val="0"/>
  </c:chart>
  <c:spPr>
    <a:noFill/>
    <a:ln>
      <a:noFill/>
    </a:ln>
    <a:effectLst/>
  </c:spPr>
  <c:txPr>
    <a:bodyPr/>
    <a:lstStyle/>
    <a:p>
      <a:pPr>
        <a:defRPr/>
      </a:pPr>
      <a:endParaRPr lang="cs-CZ"/>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cs-CZ" b="1" dirty="0" smtClean="0"/>
              <a:t>Okurka</a:t>
            </a:r>
            <a:r>
              <a:rPr lang="cs-CZ" b="1" baseline="0" dirty="0" smtClean="0"/>
              <a:t> </a:t>
            </a:r>
            <a:endParaRPr lang="cs-CZ" b="1" dirty="0"/>
          </a:p>
        </c:rich>
      </c:tx>
      <c:overlay val="0"/>
      <c:spPr>
        <a:noFill/>
        <a:ln>
          <a:noFill/>
        </a:ln>
        <a:effectLst/>
      </c:spPr>
    </c:title>
    <c:autoTitleDeleted val="0"/>
    <c:plotArea>
      <c:layout/>
      <c:pieChart>
        <c:varyColors val="1"/>
        <c:ser>
          <c:idx val="0"/>
          <c:order val="0"/>
          <c:tx>
            <c:strRef>
              <c:f>List1!$B$1</c:f>
              <c:strCache>
                <c:ptCount val="1"/>
                <c:pt idx="0">
                  <c:v>Wheat bread</c:v>
                </c:pt>
              </c:strCache>
            </c:strRef>
          </c:tx>
          <c:dPt>
            <c:idx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1-F9C1-4541-B7C5-0D54AA28D24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9C1-4541-B7C5-0D54AA28D24D}"/>
              </c:ext>
            </c:extLst>
          </c:dPt>
          <c:cat>
            <c:strRef>
              <c:f>List1!$A$2:$A$3</c:f>
              <c:strCache>
                <c:ptCount val="2"/>
                <c:pt idx="0">
                  <c:v>voda</c:v>
                </c:pt>
                <c:pt idx="1">
                  <c:v>sušina</c:v>
                </c:pt>
              </c:strCache>
            </c:strRef>
          </c:cat>
          <c:val>
            <c:numRef>
              <c:f>List1!$B$2:$B$3</c:f>
              <c:numCache>
                <c:formatCode>General</c:formatCode>
                <c:ptCount val="2"/>
                <c:pt idx="0">
                  <c:v>95.23</c:v>
                </c:pt>
                <c:pt idx="1">
                  <c:v>4.769999999999996</c:v>
                </c:pt>
              </c:numCache>
            </c:numRef>
          </c:val>
          <c:extLst>
            <c:ext xmlns:c16="http://schemas.microsoft.com/office/drawing/2014/chart" uri="{C3380CC4-5D6E-409C-BE32-E72D297353CC}">
              <c16:uniqueId val="{00000004-F9C1-4541-B7C5-0D54AA28D24D}"/>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zero"/>
    <c:showDLblsOverMax val="0"/>
  </c:chart>
  <c:spPr>
    <a:noFill/>
    <a:ln>
      <a:noFill/>
    </a:ln>
    <a:effectLst/>
  </c:spPr>
  <c:txPr>
    <a:bodyPr/>
    <a:lstStyle/>
    <a:p>
      <a:pPr>
        <a:defRPr/>
      </a:pPr>
      <a:endParaRPr lang="cs-CZ"/>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cs-CZ" b="1" dirty="0" smtClean="0"/>
              <a:t>Kuřecí</a:t>
            </a:r>
            <a:r>
              <a:rPr lang="cs-CZ" b="1" baseline="0" dirty="0" smtClean="0"/>
              <a:t> prso</a:t>
            </a:r>
            <a:endParaRPr lang="cs-CZ" b="1" dirty="0"/>
          </a:p>
        </c:rich>
      </c:tx>
      <c:overlay val="0"/>
      <c:spPr>
        <a:noFill/>
        <a:ln>
          <a:noFill/>
        </a:ln>
        <a:effectLst/>
      </c:spPr>
    </c:title>
    <c:autoTitleDeleted val="0"/>
    <c:plotArea>
      <c:layout/>
      <c:pieChart>
        <c:varyColors val="1"/>
        <c:ser>
          <c:idx val="0"/>
          <c:order val="0"/>
          <c:tx>
            <c:strRef>
              <c:f>List1!$B$1</c:f>
              <c:strCache>
                <c:ptCount val="1"/>
                <c:pt idx="0">
                  <c:v>Wheat bread</c:v>
                </c:pt>
              </c:strCache>
            </c:strRef>
          </c:tx>
          <c:dPt>
            <c:idx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1-8D11-4759-8C9E-19638AB5EA7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D11-4759-8C9E-19638AB5EA7E}"/>
              </c:ext>
            </c:extLst>
          </c:dPt>
          <c:cat>
            <c:strRef>
              <c:f>List1!$A$2:$A$3</c:f>
              <c:strCache>
                <c:ptCount val="2"/>
                <c:pt idx="0">
                  <c:v>voda</c:v>
                </c:pt>
                <c:pt idx="1">
                  <c:v>sušina</c:v>
                </c:pt>
              </c:strCache>
            </c:strRef>
          </c:cat>
          <c:val>
            <c:numRef>
              <c:f>List1!$B$2:$B$3</c:f>
              <c:numCache>
                <c:formatCode>General</c:formatCode>
                <c:ptCount val="2"/>
                <c:pt idx="0">
                  <c:v>52.74</c:v>
                </c:pt>
                <c:pt idx="1">
                  <c:v>47.26</c:v>
                </c:pt>
              </c:numCache>
            </c:numRef>
          </c:val>
          <c:extLst>
            <c:ext xmlns:c16="http://schemas.microsoft.com/office/drawing/2014/chart" uri="{C3380CC4-5D6E-409C-BE32-E72D297353CC}">
              <c16:uniqueId val="{00000004-8D11-4759-8C9E-19638AB5EA7E}"/>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zero"/>
    <c:showDLblsOverMax val="0"/>
  </c:chart>
  <c:spPr>
    <a:noFill/>
    <a:ln>
      <a:noFill/>
    </a:ln>
    <a:effectLst/>
  </c:spPr>
  <c:txPr>
    <a:bodyPr/>
    <a:lstStyle/>
    <a:p>
      <a:pPr>
        <a:defRPr/>
      </a:pPr>
      <a:endParaRPr lang="cs-CZ"/>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cs-CZ" b="1" dirty="0" smtClean="0"/>
              <a:t>Jogurt</a:t>
            </a:r>
            <a:r>
              <a:rPr lang="cs-CZ" b="1" baseline="0" dirty="0" smtClean="0"/>
              <a:t> </a:t>
            </a:r>
            <a:endParaRPr lang="cs-CZ" b="1" dirty="0"/>
          </a:p>
        </c:rich>
      </c:tx>
      <c:overlay val="0"/>
      <c:spPr>
        <a:noFill/>
        <a:ln>
          <a:noFill/>
        </a:ln>
        <a:effectLst/>
      </c:spPr>
    </c:title>
    <c:autoTitleDeleted val="0"/>
    <c:plotArea>
      <c:layout/>
      <c:pieChart>
        <c:varyColors val="1"/>
        <c:ser>
          <c:idx val="0"/>
          <c:order val="0"/>
          <c:tx>
            <c:strRef>
              <c:f>List1!$B$1</c:f>
              <c:strCache>
                <c:ptCount val="1"/>
                <c:pt idx="0">
                  <c:v>Wheat bread</c:v>
                </c:pt>
              </c:strCache>
            </c:strRef>
          </c:tx>
          <c:dPt>
            <c:idx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1-2632-4DBF-84C5-AF70F4CF091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632-4DBF-84C5-AF70F4CF091B}"/>
              </c:ext>
            </c:extLst>
          </c:dPt>
          <c:cat>
            <c:strRef>
              <c:f>List1!$A$2:$A$3</c:f>
              <c:strCache>
                <c:ptCount val="2"/>
                <c:pt idx="0">
                  <c:v>voda</c:v>
                </c:pt>
                <c:pt idx="1">
                  <c:v>sušina</c:v>
                </c:pt>
              </c:strCache>
            </c:strRef>
          </c:cat>
          <c:val>
            <c:numRef>
              <c:f>List1!$B$2:$B$3</c:f>
              <c:numCache>
                <c:formatCode>General</c:formatCode>
                <c:ptCount val="2"/>
                <c:pt idx="0">
                  <c:v>87.9</c:v>
                </c:pt>
                <c:pt idx="1">
                  <c:v>12.1</c:v>
                </c:pt>
              </c:numCache>
            </c:numRef>
          </c:val>
          <c:extLst>
            <c:ext xmlns:c16="http://schemas.microsoft.com/office/drawing/2014/chart" uri="{C3380CC4-5D6E-409C-BE32-E72D297353CC}">
              <c16:uniqueId val="{00000004-2632-4DBF-84C5-AF70F4CF091B}"/>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zero"/>
    <c:showDLblsOverMax val="0"/>
  </c:chart>
  <c:spPr>
    <a:noFill/>
    <a:ln>
      <a:noFill/>
    </a:ln>
    <a:effectLst/>
  </c:spPr>
  <c:txPr>
    <a:bodyPr/>
    <a:lstStyle/>
    <a:p>
      <a:pPr>
        <a:defRPr/>
      </a:pPr>
      <a:endParaRPr lang="cs-CZ"/>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cs-CZ" b="1" dirty="0" smtClean="0"/>
              <a:t>Vlašské</a:t>
            </a:r>
            <a:r>
              <a:rPr lang="cs-CZ" b="1" baseline="0" dirty="0" smtClean="0"/>
              <a:t> ořechy</a:t>
            </a:r>
            <a:endParaRPr lang="cs-CZ" b="1" dirty="0"/>
          </a:p>
        </c:rich>
      </c:tx>
      <c:overlay val="0"/>
      <c:spPr>
        <a:noFill/>
        <a:ln>
          <a:noFill/>
        </a:ln>
        <a:effectLst/>
      </c:spPr>
    </c:title>
    <c:autoTitleDeleted val="0"/>
    <c:plotArea>
      <c:layout/>
      <c:pieChart>
        <c:varyColors val="1"/>
        <c:ser>
          <c:idx val="0"/>
          <c:order val="0"/>
          <c:tx>
            <c:strRef>
              <c:f>List1!$B$1</c:f>
              <c:strCache>
                <c:ptCount val="1"/>
                <c:pt idx="0">
                  <c:v>Wheat bread</c:v>
                </c:pt>
              </c:strCache>
            </c:strRef>
          </c:tx>
          <c:dPt>
            <c:idx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1-CE2E-4BD9-8BAF-E55D89CDCC7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E2E-4BD9-8BAF-E55D89CDCC71}"/>
              </c:ext>
            </c:extLst>
          </c:dPt>
          <c:cat>
            <c:strRef>
              <c:f>List1!$A$2:$A$3</c:f>
              <c:strCache>
                <c:ptCount val="2"/>
                <c:pt idx="0">
                  <c:v>voda</c:v>
                </c:pt>
                <c:pt idx="1">
                  <c:v>sušina</c:v>
                </c:pt>
              </c:strCache>
            </c:strRef>
          </c:cat>
          <c:val>
            <c:numRef>
              <c:f>List1!$B$2:$B$3</c:f>
              <c:numCache>
                <c:formatCode>General</c:formatCode>
                <c:ptCount val="2"/>
                <c:pt idx="0">
                  <c:v>4.76</c:v>
                </c:pt>
                <c:pt idx="1">
                  <c:v>95.240000000000023</c:v>
                </c:pt>
              </c:numCache>
            </c:numRef>
          </c:val>
          <c:extLst>
            <c:ext xmlns:c16="http://schemas.microsoft.com/office/drawing/2014/chart" uri="{C3380CC4-5D6E-409C-BE32-E72D297353CC}">
              <c16:uniqueId val="{00000004-CE2E-4BD9-8BAF-E55D89CDCC71}"/>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zero"/>
    <c:showDLblsOverMax val="0"/>
  </c:chart>
  <c:spPr>
    <a:noFill/>
    <a:ln>
      <a:noFill/>
    </a:ln>
    <a:effectLst/>
  </c:spPr>
  <c:txPr>
    <a:bodyPr/>
    <a:lstStyle/>
    <a:p>
      <a:pPr>
        <a:defRPr/>
      </a:pPr>
      <a:endParaRPr lang="cs-CZ"/>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cs-CZ" b="1" dirty="0" smtClean="0"/>
              <a:t>Banán</a:t>
            </a:r>
            <a:endParaRPr lang="cs-CZ" b="1" dirty="0"/>
          </a:p>
        </c:rich>
      </c:tx>
      <c:overlay val="0"/>
      <c:spPr>
        <a:noFill/>
        <a:ln>
          <a:noFill/>
        </a:ln>
        <a:effectLst/>
      </c:spPr>
    </c:title>
    <c:autoTitleDeleted val="0"/>
    <c:plotArea>
      <c:layout/>
      <c:pieChart>
        <c:varyColors val="1"/>
        <c:ser>
          <c:idx val="0"/>
          <c:order val="0"/>
          <c:tx>
            <c:strRef>
              <c:f>List1!$B$1</c:f>
              <c:strCache>
                <c:ptCount val="1"/>
                <c:pt idx="0">
                  <c:v>Wheat bread</c:v>
                </c:pt>
              </c:strCache>
            </c:strRef>
          </c:tx>
          <c:dPt>
            <c:idx val="0"/>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1-E64C-45BA-AAD1-6C0FF263C33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64C-45BA-AAD1-6C0FF263C338}"/>
              </c:ext>
            </c:extLst>
          </c:dPt>
          <c:cat>
            <c:strRef>
              <c:f>List1!$A$2:$A$3</c:f>
              <c:strCache>
                <c:ptCount val="2"/>
                <c:pt idx="0">
                  <c:v>voda</c:v>
                </c:pt>
                <c:pt idx="1">
                  <c:v>sušina</c:v>
                </c:pt>
              </c:strCache>
            </c:strRef>
          </c:cat>
          <c:val>
            <c:numRef>
              <c:f>List1!$B$2:$B$3</c:f>
              <c:numCache>
                <c:formatCode>General</c:formatCode>
                <c:ptCount val="2"/>
                <c:pt idx="0">
                  <c:v>74.910000000000025</c:v>
                </c:pt>
                <c:pt idx="1">
                  <c:v>25.09</c:v>
                </c:pt>
              </c:numCache>
            </c:numRef>
          </c:val>
          <c:extLst>
            <c:ext xmlns:c16="http://schemas.microsoft.com/office/drawing/2014/chart" uri="{C3380CC4-5D6E-409C-BE32-E72D297353CC}">
              <c16:uniqueId val="{00000004-E64C-45BA-AAD1-6C0FF263C338}"/>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zero"/>
    <c:showDLblsOverMax val="0"/>
  </c:chart>
  <c:spPr>
    <a:noFill/>
    <a:ln>
      <a:noFill/>
    </a:ln>
    <a:effectLst/>
  </c:spPr>
  <c:txPr>
    <a:bodyPr/>
    <a:lstStyle/>
    <a:p>
      <a:pPr>
        <a:defRPr/>
      </a:pPr>
      <a:endParaRPr lang="cs-CZ"/>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cs-CZ"/>
          </a:p>
        </p:txBody>
      </p:sp>
      <p:sp>
        <p:nvSpPr>
          <p:cNvPr id="3" name="Zástupný symbol pro datum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328765D-F6D2-423F-86A7-40363896CB7D}" type="datetimeFigureOut">
              <a:rPr lang="cs-CZ" smtClean="0"/>
              <a:pPr/>
              <a:t>25.01.2019</a:t>
            </a:fld>
            <a:endParaRPr lang="cs-CZ"/>
          </a:p>
        </p:txBody>
      </p:sp>
      <p:sp>
        <p:nvSpPr>
          <p:cNvPr id="4" name="Zástupný symbol pro zápatí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7875CB4-6EA5-4527-B5AB-28685B6F56A9}" type="slidenum">
              <a:rPr lang="cs-CZ" smtClean="0"/>
              <a:pPr/>
              <a:t>‹#›</a:t>
            </a:fld>
            <a:endParaRPr lang="cs-CZ"/>
          </a:p>
        </p:txBody>
      </p:sp>
    </p:spTree>
    <p:extLst>
      <p:ext uri="{BB962C8B-B14F-4D97-AF65-F5344CB8AC3E}">
        <p14:creationId xmlns:p14="http://schemas.microsoft.com/office/powerpoint/2010/main" val="39997528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cs-CZ"/>
          </a:p>
        </p:txBody>
      </p:sp>
      <p:sp>
        <p:nvSpPr>
          <p:cNvPr id="3" name="Zástupný symbol pro datum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E5F0572-23D1-4DC6-B92A-C71750FB391D}" type="datetimeFigureOut">
              <a:rPr lang="cs-CZ" smtClean="0"/>
              <a:pPr/>
              <a:t>25.01.2019</a:t>
            </a:fld>
            <a:endParaRPr lang="cs-CZ"/>
          </a:p>
        </p:txBody>
      </p:sp>
      <p:sp>
        <p:nvSpPr>
          <p:cNvPr id="4" name="Zástupný symbol pro obrázek snímku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cs-CZ"/>
          </a:p>
        </p:txBody>
      </p:sp>
      <p:sp>
        <p:nvSpPr>
          <p:cNvPr id="5" name="Zástupný symbol pro poznámky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1929CF3-3309-4B38-B262-528A89859F55}" type="slidenum">
              <a:rPr lang="cs-CZ" smtClean="0"/>
              <a:pPr/>
              <a:t>‹#›</a:t>
            </a:fld>
            <a:endParaRPr lang="cs-CZ"/>
          </a:p>
        </p:txBody>
      </p:sp>
    </p:spTree>
    <p:extLst>
      <p:ext uri="{BB962C8B-B14F-4D97-AF65-F5344CB8AC3E}">
        <p14:creationId xmlns:p14="http://schemas.microsoft.com/office/powerpoint/2010/main" val="628659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a:t>
            </a:fld>
            <a:endParaRPr lang="cs-CZ"/>
          </a:p>
        </p:txBody>
      </p:sp>
    </p:spTree>
    <p:extLst>
      <p:ext uri="{BB962C8B-B14F-4D97-AF65-F5344CB8AC3E}">
        <p14:creationId xmlns:p14="http://schemas.microsoft.com/office/powerpoint/2010/main" val="272073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smtClean="0"/>
          </a:p>
          <a:p>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14</a:t>
            </a:fld>
            <a:endParaRPr lang="cs-CZ"/>
          </a:p>
        </p:txBody>
      </p:sp>
    </p:spTree>
    <p:extLst>
      <p:ext uri="{BB962C8B-B14F-4D97-AF65-F5344CB8AC3E}">
        <p14:creationId xmlns:p14="http://schemas.microsoft.com/office/powerpoint/2010/main" val="325465699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57066" indent="-291179" eaLnBrk="0" hangingPunct="0">
              <a:spcBef>
                <a:spcPct val="30000"/>
              </a:spcBef>
              <a:defRPr sz="1200">
                <a:solidFill>
                  <a:schemeClr val="tx1"/>
                </a:solidFill>
                <a:latin typeface="Arial" panose="020B0604020202020204" pitchFamily="34" charset="0"/>
              </a:defRPr>
            </a:lvl2pPr>
            <a:lvl3pPr marL="1164717" indent="-232943" eaLnBrk="0" hangingPunct="0">
              <a:spcBef>
                <a:spcPct val="30000"/>
              </a:spcBef>
              <a:defRPr sz="1200">
                <a:solidFill>
                  <a:schemeClr val="tx1"/>
                </a:solidFill>
                <a:latin typeface="Arial" panose="020B0604020202020204" pitchFamily="34" charset="0"/>
              </a:defRPr>
            </a:lvl3pPr>
            <a:lvl4pPr marL="1630604" indent="-232943" eaLnBrk="0" hangingPunct="0">
              <a:spcBef>
                <a:spcPct val="30000"/>
              </a:spcBef>
              <a:defRPr sz="1200">
                <a:solidFill>
                  <a:schemeClr val="tx1"/>
                </a:solidFill>
                <a:latin typeface="Arial" panose="020B0604020202020204" pitchFamily="34" charset="0"/>
              </a:defRPr>
            </a:lvl4pPr>
            <a:lvl5pPr marL="2096491" indent="-232943" eaLnBrk="0" hangingPunct="0">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E907DFB0-CB49-4D70-8F7B-83A68AA1E83B}" type="slidenum">
              <a:rPr lang="en-GB" altLang="en-US"/>
              <a:pPr eaLnBrk="1" hangingPunct="1">
                <a:spcBef>
                  <a:spcPct val="0"/>
                </a:spcBef>
              </a:pPr>
              <a:t>141</a:t>
            </a:fld>
            <a:endParaRPr lang="en-GB" alt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GB" altLang="en-US" dirty="0" smtClean="0">
              <a:latin typeface="Arial" panose="020B0604020202020204" pitchFamily="34" charset="0"/>
            </a:endParaRPr>
          </a:p>
        </p:txBody>
      </p:sp>
    </p:spTree>
    <p:extLst>
      <p:ext uri="{BB962C8B-B14F-4D97-AF65-F5344CB8AC3E}">
        <p14:creationId xmlns:p14="http://schemas.microsoft.com/office/powerpoint/2010/main" val="72670167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57066" indent="-291179" eaLnBrk="0" hangingPunct="0">
              <a:spcBef>
                <a:spcPct val="30000"/>
              </a:spcBef>
              <a:defRPr sz="1200">
                <a:solidFill>
                  <a:schemeClr val="tx1"/>
                </a:solidFill>
                <a:latin typeface="Arial" panose="020B0604020202020204" pitchFamily="34" charset="0"/>
              </a:defRPr>
            </a:lvl2pPr>
            <a:lvl3pPr marL="1164717" indent="-232943" eaLnBrk="0" hangingPunct="0">
              <a:spcBef>
                <a:spcPct val="30000"/>
              </a:spcBef>
              <a:defRPr sz="1200">
                <a:solidFill>
                  <a:schemeClr val="tx1"/>
                </a:solidFill>
                <a:latin typeface="Arial" panose="020B0604020202020204" pitchFamily="34" charset="0"/>
              </a:defRPr>
            </a:lvl3pPr>
            <a:lvl4pPr marL="1630604" indent="-232943" eaLnBrk="0" hangingPunct="0">
              <a:spcBef>
                <a:spcPct val="30000"/>
              </a:spcBef>
              <a:defRPr sz="1200">
                <a:solidFill>
                  <a:schemeClr val="tx1"/>
                </a:solidFill>
                <a:latin typeface="Arial" panose="020B0604020202020204" pitchFamily="34" charset="0"/>
              </a:defRPr>
            </a:lvl4pPr>
            <a:lvl5pPr marL="2096491" indent="-232943" eaLnBrk="0" hangingPunct="0">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9C33487A-48A3-44C3-81BA-6A3CB738C634}" type="slidenum">
              <a:rPr lang="en-GB" altLang="en-US"/>
              <a:pPr eaLnBrk="1" hangingPunct="1">
                <a:spcBef>
                  <a:spcPct val="0"/>
                </a:spcBef>
              </a:pPr>
              <a:t>142</a:t>
            </a:fld>
            <a:endParaRPr lang="en-GB" alt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GB" altLang="en-US" dirty="0" smtClean="0">
              <a:latin typeface="Arial" panose="020B0604020202020204" pitchFamily="34" charset="0"/>
            </a:endParaRPr>
          </a:p>
        </p:txBody>
      </p:sp>
    </p:spTree>
    <p:extLst>
      <p:ext uri="{BB962C8B-B14F-4D97-AF65-F5344CB8AC3E}">
        <p14:creationId xmlns:p14="http://schemas.microsoft.com/office/powerpoint/2010/main" val="362303990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57066" indent="-291179" eaLnBrk="0" hangingPunct="0">
              <a:spcBef>
                <a:spcPct val="30000"/>
              </a:spcBef>
              <a:defRPr sz="1200">
                <a:solidFill>
                  <a:schemeClr val="tx1"/>
                </a:solidFill>
                <a:latin typeface="Arial" panose="020B0604020202020204" pitchFamily="34" charset="0"/>
              </a:defRPr>
            </a:lvl2pPr>
            <a:lvl3pPr marL="1164717" indent="-232943" eaLnBrk="0" hangingPunct="0">
              <a:spcBef>
                <a:spcPct val="30000"/>
              </a:spcBef>
              <a:defRPr sz="1200">
                <a:solidFill>
                  <a:schemeClr val="tx1"/>
                </a:solidFill>
                <a:latin typeface="Arial" panose="020B0604020202020204" pitchFamily="34" charset="0"/>
              </a:defRPr>
            </a:lvl3pPr>
            <a:lvl4pPr marL="1630604" indent="-232943" eaLnBrk="0" hangingPunct="0">
              <a:spcBef>
                <a:spcPct val="30000"/>
              </a:spcBef>
              <a:defRPr sz="1200">
                <a:solidFill>
                  <a:schemeClr val="tx1"/>
                </a:solidFill>
                <a:latin typeface="Arial" panose="020B0604020202020204" pitchFamily="34" charset="0"/>
              </a:defRPr>
            </a:lvl4pPr>
            <a:lvl5pPr marL="2096491" indent="-232943" eaLnBrk="0" hangingPunct="0">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C19911D7-5083-40EF-9771-673EC9FAE9D9}" type="slidenum">
              <a:rPr lang="en-GB" altLang="en-US"/>
              <a:pPr eaLnBrk="1" hangingPunct="1">
                <a:spcBef>
                  <a:spcPct val="0"/>
                </a:spcBef>
              </a:pPr>
              <a:t>143</a:t>
            </a:fld>
            <a:endParaRPr lang="en-GB" alt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GB" altLang="en-US" dirty="0" smtClean="0">
              <a:latin typeface="Arial" panose="020B0604020202020204" pitchFamily="34" charset="0"/>
            </a:endParaRPr>
          </a:p>
        </p:txBody>
      </p:sp>
    </p:spTree>
    <p:extLst>
      <p:ext uri="{BB962C8B-B14F-4D97-AF65-F5344CB8AC3E}">
        <p14:creationId xmlns:p14="http://schemas.microsoft.com/office/powerpoint/2010/main" val="19081050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51186" eaLnBrk="0" hangingPunct="0">
              <a:defRPr sz="2400">
                <a:solidFill>
                  <a:schemeClr val="tx2"/>
                </a:solidFill>
                <a:latin typeface="Arial" panose="020B0604020202020204" pitchFamily="34" charset="0"/>
                <a:ea typeface="ＭＳ Ｐゴシック" panose="020B0600070205080204" pitchFamily="34" charset="-128"/>
              </a:defRPr>
            </a:lvl1pPr>
            <a:lvl2pPr marL="757066" indent="-291179" defTabSz="951186" eaLnBrk="0" hangingPunct="0">
              <a:defRPr sz="2400">
                <a:solidFill>
                  <a:schemeClr val="tx2"/>
                </a:solidFill>
                <a:latin typeface="Arial" panose="020B0604020202020204" pitchFamily="34" charset="0"/>
                <a:ea typeface="ＭＳ Ｐゴシック" panose="020B0600070205080204" pitchFamily="34" charset="-128"/>
              </a:defRPr>
            </a:lvl2pPr>
            <a:lvl3pPr marL="1164717" indent="-232943" defTabSz="951186" eaLnBrk="0" hangingPunct="0">
              <a:defRPr sz="2400">
                <a:solidFill>
                  <a:schemeClr val="tx2"/>
                </a:solidFill>
                <a:latin typeface="Arial" panose="020B0604020202020204" pitchFamily="34" charset="0"/>
                <a:ea typeface="ＭＳ Ｐゴシック" panose="020B0600070205080204" pitchFamily="34" charset="-128"/>
              </a:defRPr>
            </a:lvl3pPr>
            <a:lvl4pPr marL="1630604" indent="-232943" defTabSz="951186" eaLnBrk="0" hangingPunct="0">
              <a:defRPr sz="2400">
                <a:solidFill>
                  <a:schemeClr val="tx2"/>
                </a:solidFill>
                <a:latin typeface="Arial" panose="020B0604020202020204" pitchFamily="34" charset="0"/>
                <a:ea typeface="ＭＳ Ｐゴシック" panose="020B0600070205080204" pitchFamily="34" charset="-128"/>
              </a:defRPr>
            </a:lvl4pPr>
            <a:lvl5pPr marL="2096491" indent="-232943" defTabSz="951186" eaLnBrk="0" hangingPunct="0">
              <a:defRPr sz="2400">
                <a:solidFill>
                  <a:schemeClr val="tx2"/>
                </a:solidFill>
                <a:latin typeface="Arial" panose="020B0604020202020204" pitchFamily="34" charset="0"/>
                <a:ea typeface="ＭＳ Ｐゴシック" panose="020B0600070205080204" pitchFamily="34" charset="-128"/>
              </a:defRPr>
            </a:lvl5pPr>
            <a:lvl6pPr marL="2562377" indent="-232943" defTabSz="951186" eaLnBrk="0" fontAlgn="base" hangingPunct="0">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6pPr>
            <a:lvl7pPr marL="3028264" indent="-232943" defTabSz="951186" eaLnBrk="0" fontAlgn="base" hangingPunct="0">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7pPr>
            <a:lvl8pPr marL="3494151" indent="-232943" defTabSz="951186" eaLnBrk="0" fontAlgn="base" hangingPunct="0">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8pPr>
            <a:lvl9pPr marL="3960038" indent="-232943" defTabSz="951186" eaLnBrk="0" fontAlgn="base" hangingPunct="0">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9pPr>
          </a:lstStyle>
          <a:p>
            <a:pPr eaLnBrk="1" hangingPunct="1"/>
            <a:fld id="{BC64C093-82A4-4F1C-9650-C2E714F62EEA}" type="slidenum">
              <a:rPr lang="en-CA" altLang="cs-CZ" sz="1200"/>
              <a:pPr eaLnBrk="1" hangingPunct="1"/>
              <a:t>144</a:t>
            </a:fld>
            <a:endParaRPr lang="en-CA" altLang="cs-CZ" sz="1200"/>
          </a:p>
        </p:txBody>
      </p:sp>
      <p:sp>
        <p:nvSpPr>
          <p:cNvPr id="50179"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pPr marL="0" lvl="1">
              <a:defRPr/>
            </a:pPr>
            <a:endParaRPr lang="en-CA" dirty="0" smtClean="0"/>
          </a:p>
        </p:txBody>
      </p:sp>
    </p:spTree>
    <p:extLst>
      <p:ext uri="{BB962C8B-B14F-4D97-AF65-F5344CB8AC3E}">
        <p14:creationId xmlns:p14="http://schemas.microsoft.com/office/powerpoint/2010/main" val="384332677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6995" y="4410625"/>
            <a:ext cx="5732949" cy="4253103"/>
          </a:xfrm>
        </p:spPr>
        <p:txBody>
          <a:bodyPr>
            <a:normAutofit/>
          </a:bodyPr>
          <a:lstStyle/>
          <a:p>
            <a:pPr defTabSz="949478">
              <a:buClr>
                <a:srgbClr val="FF0000"/>
              </a:buClr>
              <a:defRPr/>
            </a:pPr>
            <a:endParaRPr lang="en-US" dirty="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99F8B92-433D-4319-AA8F-F5490CAA644C}" type="slidenum">
              <a:rPr lang="en-US" smtClean="0">
                <a:solidFill>
                  <a:prstClr val="black"/>
                </a:solidFill>
              </a:rPr>
              <a:pPr/>
              <a:t>146</a:t>
            </a:fld>
            <a:endParaRPr lang="en-US">
              <a:solidFill>
                <a:prstClr val="black"/>
              </a:solidFill>
            </a:endParaRPr>
          </a:p>
        </p:txBody>
      </p:sp>
    </p:spTree>
    <p:extLst>
      <p:ext uri="{BB962C8B-B14F-4D97-AF65-F5344CB8AC3E}">
        <p14:creationId xmlns:p14="http://schemas.microsoft.com/office/powerpoint/2010/main" val="78777466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6995" y="4410625"/>
            <a:ext cx="5732949" cy="4253103"/>
          </a:xfrm>
        </p:spPr>
        <p:txBody>
          <a:bodyPr>
            <a:normAutofit/>
          </a:bodyPr>
          <a:lstStyle/>
          <a:p>
            <a:pPr defTabSz="949478">
              <a:buClr>
                <a:srgbClr val="FF0000"/>
              </a:buClr>
              <a:defRPr/>
            </a:pPr>
            <a:endParaRPr lang="en-US" dirty="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99F8B92-433D-4319-AA8F-F5490CAA644C}" type="slidenum">
              <a:rPr lang="en-US" smtClean="0">
                <a:solidFill>
                  <a:prstClr val="black"/>
                </a:solidFill>
              </a:rPr>
              <a:pPr/>
              <a:t>147</a:t>
            </a:fld>
            <a:endParaRPr lang="en-US">
              <a:solidFill>
                <a:prstClr val="black"/>
              </a:solidFill>
            </a:endParaRPr>
          </a:p>
        </p:txBody>
      </p:sp>
    </p:spTree>
    <p:extLst>
      <p:ext uri="{BB962C8B-B14F-4D97-AF65-F5344CB8AC3E}">
        <p14:creationId xmlns:p14="http://schemas.microsoft.com/office/powerpoint/2010/main" val="78777466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IDD</a:t>
            </a:r>
            <a:r>
              <a:rPr lang="cs-CZ" baseline="0" dirty="0" smtClean="0"/>
              <a:t> – IODINE DEFICIENCY DISORDER</a:t>
            </a:r>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148</a:t>
            </a:fld>
            <a:endParaRPr lang="cs-CZ"/>
          </a:p>
        </p:txBody>
      </p:sp>
    </p:spTree>
    <p:extLst>
      <p:ext uri="{BB962C8B-B14F-4D97-AF65-F5344CB8AC3E}">
        <p14:creationId xmlns:p14="http://schemas.microsoft.com/office/powerpoint/2010/main" val="4425187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151</a:t>
            </a:fld>
            <a:endParaRPr lang="cs-CZ"/>
          </a:p>
        </p:txBody>
      </p:sp>
    </p:spTree>
    <p:extLst>
      <p:ext uri="{BB962C8B-B14F-4D97-AF65-F5344CB8AC3E}">
        <p14:creationId xmlns:p14="http://schemas.microsoft.com/office/powerpoint/2010/main" val="17001696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152</a:t>
            </a:fld>
            <a:endParaRPr lang="cs-CZ"/>
          </a:p>
        </p:txBody>
      </p:sp>
    </p:spTree>
    <p:extLst>
      <p:ext uri="{BB962C8B-B14F-4D97-AF65-F5344CB8AC3E}">
        <p14:creationId xmlns:p14="http://schemas.microsoft.com/office/powerpoint/2010/main" val="135470039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031"/>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BEF28AD-7648-4727-A52A-45B4B468EF04}" type="slidenum">
              <a:rPr lang="en-US" altLang="cs-CZ" sz="1200"/>
              <a:pPr/>
              <a:t>153</a:t>
            </a:fld>
            <a:endParaRPr lang="en-US" altLang="cs-CZ" sz="120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eaLnBrk="1" hangingPunct="1"/>
            <a:endParaRPr lang="cs-CZ" altLang="cs-CZ" dirty="0" smtClean="0">
              <a:latin typeface="Arial" panose="020B0604020202020204" pitchFamily="34" charset="0"/>
            </a:endParaRPr>
          </a:p>
        </p:txBody>
      </p:sp>
    </p:spTree>
    <p:extLst>
      <p:ext uri="{BB962C8B-B14F-4D97-AF65-F5344CB8AC3E}">
        <p14:creationId xmlns:p14="http://schemas.microsoft.com/office/powerpoint/2010/main" val="911804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31774">
              <a:defRPr/>
            </a:pP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15</a:t>
            </a:fld>
            <a:endParaRPr lang="cs-CZ"/>
          </a:p>
        </p:txBody>
      </p:sp>
    </p:spTree>
    <p:extLst>
      <p:ext uri="{BB962C8B-B14F-4D97-AF65-F5344CB8AC3E}">
        <p14:creationId xmlns:p14="http://schemas.microsoft.com/office/powerpoint/2010/main" val="134028459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031"/>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9B1B48F-4B66-4ACE-8FB3-C356DC470B2A}" type="slidenum">
              <a:rPr lang="en-US" altLang="cs-CZ" sz="1200"/>
              <a:pPr/>
              <a:t>155</a:t>
            </a:fld>
            <a:endParaRPr lang="en-US" altLang="cs-CZ" sz="120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eaLnBrk="1" hangingPunct="1"/>
            <a:endParaRPr lang="cs-CZ" altLang="cs-CZ" smtClean="0">
              <a:latin typeface="Arial" panose="020B0604020202020204" pitchFamily="34" charset="0"/>
            </a:endParaRPr>
          </a:p>
        </p:txBody>
      </p:sp>
    </p:spTree>
    <p:extLst>
      <p:ext uri="{BB962C8B-B14F-4D97-AF65-F5344CB8AC3E}">
        <p14:creationId xmlns:p14="http://schemas.microsoft.com/office/powerpoint/2010/main" val="350610646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31"/>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D1C74D7-CF1D-48F8-AAC5-97A4F122CA95}" type="slidenum">
              <a:rPr lang="en-US" altLang="cs-CZ" sz="1200"/>
              <a:pPr/>
              <a:t>156</a:t>
            </a:fld>
            <a:endParaRPr lang="en-US" altLang="cs-CZ" sz="120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eaLnBrk="1" hangingPunct="1"/>
            <a:endParaRPr lang="cs-CZ" altLang="cs-CZ" smtClean="0">
              <a:latin typeface="Arial" panose="020B0604020202020204" pitchFamily="34" charset="0"/>
            </a:endParaRPr>
          </a:p>
        </p:txBody>
      </p:sp>
    </p:spTree>
    <p:extLst>
      <p:ext uri="{BB962C8B-B14F-4D97-AF65-F5344CB8AC3E}">
        <p14:creationId xmlns:p14="http://schemas.microsoft.com/office/powerpoint/2010/main" val="27616004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1031"/>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9415746-6FD8-4060-A52F-BD3418893265}" type="slidenum">
              <a:rPr lang="en-US" altLang="cs-CZ" sz="1200"/>
              <a:pPr/>
              <a:t>157</a:t>
            </a:fld>
            <a:endParaRPr lang="en-US" altLang="cs-CZ" sz="120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eaLnBrk="1" hangingPunct="1"/>
            <a:endParaRPr lang="cs-CZ" altLang="cs-CZ" dirty="0" smtClean="0">
              <a:latin typeface="Arial" panose="020B0604020202020204" pitchFamily="34" charset="0"/>
            </a:endParaRPr>
          </a:p>
        </p:txBody>
      </p:sp>
    </p:spTree>
    <p:extLst>
      <p:ext uri="{BB962C8B-B14F-4D97-AF65-F5344CB8AC3E}">
        <p14:creationId xmlns:p14="http://schemas.microsoft.com/office/powerpoint/2010/main" val="277121272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929CF3-3309-4B38-B262-528A89859F55}" type="slidenum">
              <a:rPr lang="cs-CZ" smtClean="0"/>
              <a:pPr/>
              <a:t>159</a:t>
            </a:fld>
            <a:endParaRPr lang="cs-CZ"/>
          </a:p>
        </p:txBody>
      </p:sp>
    </p:spTree>
    <p:extLst>
      <p:ext uri="{BB962C8B-B14F-4D97-AF65-F5344CB8AC3E}">
        <p14:creationId xmlns:p14="http://schemas.microsoft.com/office/powerpoint/2010/main" val="172442847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929CF3-3309-4B38-B262-528A89859F55}" type="slidenum">
              <a:rPr lang="cs-CZ" smtClean="0"/>
              <a:pPr/>
              <a:t>160</a:t>
            </a:fld>
            <a:endParaRPr lang="cs-CZ"/>
          </a:p>
        </p:txBody>
      </p:sp>
    </p:spTree>
    <p:extLst>
      <p:ext uri="{BB962C8B-B14F-4D97-AF65-F5344CB8AC3E}">
        <p14:creationId xmlns:p14="http://schemas.microsoft.com/office/powerpoint/2010/main" val="106079539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929CF3-3309-4B38-B262-528A89859F55}" type="slidenum">
              <a:rPr lang="cs-CZ" smtClean="0"/>
              <a:pPr/>
              <a:t>162</a:t>
            </a:fld>
            <a:endParaRPr lang="cs-CZ"/>
          </a:p>
        </p:txBody>
      </p:sp>
    </p:spTree>
    <p:extLst>
      <p:ext uri="{BB962C8B-B14F-4D97-AF65-F5344CB8AC3E}">
        <p14:creationId xmlns:p14="http://schemas.microsoft.com/office/powerpoint/2010/main" val="1806828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smtClean="0"/>
          </a:p>
          <a:p>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16</a:t>
            </a:fld>
            <a:endParaRPr lang="cs-CZ"/>
          </a:p>
        </p:txBody>
      </p:sp>
    </p:spTree>
    <p:extLst>
      <p:ext uri="{BB962C8B-B14F-4D97-AF65-F5344CB8AC3E}">
        <p14:creationId xmlns:p14="http://schemas.microsoft.com/office/powerpoint/2010/main" val="301656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31774">
              <a:defRPr/>
            </a:pPr>
            <a:r>
              <a:rPr lang="cs-CZ" altLang="cs-CZ" dirty="0" smtClean="0">
                <a:latin typeface="Arial" panose="020B0604020202020204" pitchFamily="34" charset="0"/>
                <a:cs typeface="Arial" panose="020B0604020202020204" pitchFamily="34" charset="0"/>
              </a:rPr>
              <a:t>http://www.khspce.cz/wp-content/uploads/1169_2011.pdf</a:t>
            </a:r>
          </a:p>
          <a:p>
            <a:r>
              <a:rPr lang="cs-CZ" dirty="0" smtClean="0"/>
              <a:t>„vyzina“</a:t>
            </a:r>
            <a:r>
              <a:rPr lang="cs-CZ" baseline="0" dirty="0" smtClean="0"/>
              <a:t> = druh kolagenu, používá se jako čiřidlo při výrobě kvasných nápojů </a:t>
            </a:r>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17</a:t>
            </a:fld>
            <a:endParaRPr lang="cs-CZ"/>
          </a:p>
        </p:txBody>
      </p:sp>
    </p:spTree>
    <p:extLst>
      <p:ext uri="{BB962C8B-B14F-4D97-AF65-F5344CB8AC3E}">
        <p14:creationId xmlns:p14="http://schemas.microsoft.com/office/powerpoint/2010/main" val="4205499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18</a:t>
            </a:fld>
            <a:endParaRPr lang="cs-CZ"/>
          </a:p>
        </p:txBody>
      </p:sp>
    </p:spTree>
    <p:extLst>
      <p:ext uri="{BB962C8B-B14F-4D97-AF65-F5344CB8AC3E}">
        <p14:creationId xmlns:p14="http://schemas.microsoft.com/office/powerpoint/2010/main" val="184861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Mák je specifika České republiky, ačkoliv v seznamu není</a:t>
            </a:r>
            <a:r>
              <a:rPr lang="cs-CZ" baseline="0" dirty="0" smtClean="0"/>
              <a:t> – v České republice se oproti jiným státům Evropy mák konzumuje.</a:t>
            </a: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19</a:t>
            </a:fld>
            <a:endParaRPr lang="cs-CZ"/>
          </a:p>
        </p:txBody>
      </p:sp>
    </p:spTree>
    <p:extLst>
      <p:ext uri="{BB962C8B-B14F-4D97-AF65-F5344CB8AC3E}">
        <p14:creationId xmlns:p14="http://schemas.microsoft.com/office/powerpoint/2010/main" val="2261289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ltLang="cs-CZ" dirty="0" smtClean="0">
                <a:latin typeface="Arial" panose="020B0604020202020204" pitchFamily="34" charset="0"/>
                <a:cs typeface="Arial" panose="020B0604020202020204" pitchFamily="34" charset="0"/>
              </a:rPr>
              <a:t>Odkaz na zdravotní tvrzení a výživa:</a:t>
            </a:r>
          </a:p>
          <a:p>
            <a:r>
              <a:rPr lang="cs-CZ" altLang="cs-CZ" dirty="0" smtClean="0">
                <a:latin typeface="Arial" panose="020B0604020202020204" pitchFamily="34" charset="0"/>
                <a:cs typeface="Arial" panose="020B0604020202020204" pitchFamily="34" charset="0"/>
              </a:rPr>
              <a:t>http://foodnet.cz/polozka/?jmeno=Na%C5%99%C3%ADzen%C3%AD+Komise+%28EU%29+%C4%8D.+536%2F2013+ze+dne+11.+%C4%8Dervna+2013%2C+kter%C3%BDm+se+m%C4%9Bn%C3%AD+na%C5%99%C3%ADzen%C3%AD+%28EU%29+%C4%8D.+432%2F2012%2C+kter%C3%BDm+se+z%C5%99izuje+seznam+schv%C3%A1len%C3%BDch+zdravotn%C3%ADch+tvrzen%C3%AD+p%C5%99i+ozna%C4%8Dov%C3%A1n%C3%AD+potravin+jin%C3%BDch+ne%C5%BE+tvrzen%C3%AD+o+sn%C3%AD%C5%BEen%C3%AD+rizika+onemocn%C4%9Bn%C3%AD+a+o+v%C3%BDvoji+a+zdrav%C3%AD+d%C4%9Bt%C3%AD&amp;id=36295</a:t>
            </a:r>
          </a:p>
          <a:p>
            <a:r>
              <a:rPr lang="cs-CZ" altLang="cs-CZ" dirty="0" smtClean="0">
                <a:latin typeface="Arial" panose="020B0604020202020204" pitchFamily="34" charset="0"/>
                <a:cs typeface="Arial" panose="020B0604020202020204" pitchFamily="34" charset="0"/>
              </a:rPr>
              <a:t>http://foodnet.cz/polozka/?jmeno=Na%C5%99%C3%ADzen%C3%AD+Komise+%28EU%29+%C4%8D.+432%2F2012+ze+dne+16.+kv%C4%9Btna+2012%2C+kter%C3%BDm+se+z%C5%99izuje+seznam+schv%C3%A1len%C3%BDch+zdravotn%C3%ADch+tvrzen%C3%AD+p%C5%99i+ozna%C4%8Dov%C3%A1n%C3%AD+potravin+jin%C3%BDch+ne%C5%BE+tvrzen%C3%AD+o+sn%C3%AD%C5%BEen%C3%AD+rizika+onemocn%C4%9Bn%C3%AD+a+o+v%C3%BDvoji+a+zdrav%C3%AD+d%C4%9Bt%C3%AD&amp;id=32872</a:t>
            </a:r>
          </a:p>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20</a:t>
            </a:fld>
            <a:endParaRPr lang="cs-CZ"/>
          </a:p>
        </p:txBody>
      </p:sp>
    </p:spTree>
    <p:extLst>
      <p:ext uri="{BB962C8B-B14F-4D97-AF65-F5344CB8AC3E}">
        <p14:creationId xmlns:p14="http://schemas.microsoft.com/office/powerpoint/2010/main" val="2264213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21</a:t>
            </a:fld>
            <a:endParaRPr lang="cs-CZ"/>
          </a:p>
        </p:txBody>
      </p:sp>
    </p:spTree>
    <p:extLst>
      <p:ext uri="{BB962C8B-B14F-4D97-AF65-F5344CB8AC3E}">
        <p14:creationId xmlns:p14="http://schemas.microsoft.com/office/powerpoint/2010/main" val="2376796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solidFill>
                <a:srgbClr val="FF0000"/>
              </a:solidFill>
            </a:endParaRP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22</a:t>
            </a:fld>
            <a:endParaRPr lang="cs-CZ"/>
          </a:p>
        </p:txBody>
      </p:sp>
    </p:spTree>
    <p:extLst>
      <p:ext uri="{BB962C8B-B14F-4D97-AF65-F5344CB8AC3E}">
        <p14:creationId xmlns:p14="http://schemas.microsoft.com/office/powerpoint/2010/main" val="287198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http://www.foodnet.cz/slozka/?jmeno=V%C3%BD%C5%BEivov%C3%A1+tvrzen%C3%AD&amp;id=897</a:t>
            </a:r>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24</a:t>
            </a:fld>
            <a:endParaRPr lang="cs-CZ"/>
          </a:p>
        </p:txBody>
      </p:sp>
    </p:spTree>
    <p:extLst>
      <p:ext uri="{BB962C8B-B14F-4D97-AF65-F5344CB8AC3E}">
        <p14:creationId xmlns:p14="http://schemas.microsoft.com/office/powerpoint/2010/main" val="2306751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a:t>
            </a:fld>
            <a:endParaRPr lang="cs-CZ"/>
          </a:p>
        </p:txBody>
      </p:sp>
    </p:spTree>
    <p:extLst>
      <p:ext uri="{BB962C8B-B14F-4D97-AF65-F5344CB8AC3E}">
        <p14:creationId xmlns:p14="http://schemas.microsoft.com/office/powerpoint/2010/main" val="890308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25</a:t>
            </a:fld>
            <a:endParaRPr lang="cs-CZ"/>
          </a:p>
        </p:txBody>
      </p:sp>
    </p:spTree>
    <p:extLst>
      <p:ext uri="{BB962C8B-B14F-4D97-AF65-F5344CB8AC3E}">
        <p14:creationId xmlns:p14="http://schemas.microsoft.com/office/powerpoint/2010/main" val="1706188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26</a:t>
            </a:fld>
            <a:endParaRPr lang="cs-CZ"/>
          </a:p>
        </p:txBody>
      </p:sp>
    </p:spTree>
    <p:extLst>
      <p:ext uri="{BB962C8B-B14F-4D97-AF65-F5344CB8AC3E}">
        <p14:creationId xmlns:p14="http://schemas.microsoft.com/office/powerpoint/2010/main" val="2481995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solidFill>
                <a:srgbClr val="FF0000"/>
              </a:solidFill>
            </a:endParaRP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27</a:t>
            </a:fld>
            <a:endParaRPr lang="cs-CZ"/>
          </a:p>
        </p:txBody>
      </p:sp>
    </p:spTree>
    <p:extLst>
      <p:ext uri="{BB962C8B-B14F-4D97-AF65-F5344CB8AC3E}">
        <p14:creationId xmlns:p14="http://schemas.microsoft.com/office/powerpoint/2010/main" val="3643235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solidFill>
                <a:srgbClr val="FF0000"/>
              </a:solidFill>
            </a:endParaRP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28</a:t>
            </a:fld>
            <a:endParaRPr lang="cs-CZ"/>
          </a:p>
        </p:txBody>
      </p:sp>
    </p:spTree>
    <p:extLst>
      <p:ext uri="{BB962C8B-B14F-4D97-AF65-F5344CB8AC3E}">
        <p14:creationId xmlns:p14="http://schemas.microsoft.com/office/powerpoint/2010/main" val="2916936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solidFill>
                <a:srgbClr val="FF0000"/>
              </a:solidFill>
            </a:endParaRP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29</a:t>
            </a:fld>
            <a:endParaRPr lang="cs-CZ"/>
          </a:p>
        </p:txBody>
      </p:sp>
    </p:spTree>
    <p:extLst>
      <p:ext uri="{BB962C8B-B14F-4D97-AF65-F5344CB8AC3E}">
        <p14:creationId xmlns:p14="http://schemas.microsoft.com/office/powerpoint/2010/main" val="4150333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solidFill>
                <a:srgbClr val="FF0000"/>
              </a:solidFill>
            </a:endParaRP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30</a:t>
            </a:fld>
            <a:endParaRPr lang="cs-CZ"/>
          </a:p>
        </p:txBody>
      </p:sp>
    </p:spTree>
    <p:extLst>
      <p:ext uri="{BB962C8B-B14F-4D97-AF65-F5344CB8AC3E}">
        <p14:creationId xmlns:p14="http://schemas.microsoft.com/office/powerpoint/2010/main" val="3972119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solidFill>
                <a:srgbClr val="FF0000"/>
              </a:solidFill>
            </a:endParaRP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31</a:t>
            </a:fld>
            <a:endParaRPr lang="cs-CZ"/>
          </a:p>
        </p:txBody>
      </p:sp>
    </p:spTree>
    <p:extLst>
      <p:ext uri="{BB962C8B-B14F-4D97-AF65-F5344CB8AC3E}">
        <p14:creationId xmlns:p14="http://schemas.microsoft.com/office/powerpoint/2010/main" val="2116215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solidFill>
                <a:srgbClr val="FF0000"/>
              </a:solidFill>
            </a:endParaRP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32</a:t>
            </a:fld>
            <a:endParaRPr lang="cs-CZ"/>
          </a:p>
        </p:txBody>
      </p:sp>
    </p:spTree>
    <p:extLst>
      <p:ext uri="{BB962C8B-B14F-4D97-AF65-F5344CB8AC3E}">
        <p14:creationId xmlns:p14="http://schemas.microsoft.com/office/powerpoint/2010/main" val="28669432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34</a:t>
            </a:fld>
            <a:endParaRPr lang="cs-CZ"/>
          </a:p>
        </p:txBody>
      </p:sp>
    </p:spTree>
    <p:extLst>
      <p:ext uri="{BB962C8B-B14F-4D97-AF65-F5344CB8AC3E}">
        <p14:creationId xmlns:p14="http://schemas.microsoft.com/office/powerpoint/2010/main" val="2644169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smtClean="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35</a:t>
            </a:fld>
            <a:endParaRPr lang="cs-CZ"/>
          </a:p>
        </p:txBody>
      </p:sp>
    </p:spTree>
    <p:extLst>
      <p:ext uri="{BB962C8B-B14F-4D97-AF65-F5344CB8AC3E}">
        <p14:creationId xmlns:p14="http://schemas.microsoft.com/office/powerpoint/2010/main" val="1227001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4</a:t>
            </a:fld>
            <a:endParaRPr lang="cs-CZ"/>
          </a:p>
        </p:txBody>
      </p:sp>
    </p:spTree>
    <p:extLst>
      <p:ext uri="{BB962C8B-B14F-4D97-AF65-F5344CB8AC3E}">
        <p14:creationId xmlns:p14="http://schemas.microsoft.com/office/powerpoint/2010/main" val="3988785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Brambory</a:t>
            </a:r>
            <a:r>
              <a:rPr lang="cs-CZ" baseline="0" dirty="0" smtClean="0"/>
              <a:t> -</a:t>
            </a:r>
            <a:r>
              <a:rPr lang="cs-CZ" dirty="0" smtClean="0"/>
              <a:t> zdroj plnohodnotných bílkovin (málo - 2 %, ale všechny esenciální)</a:t>
            </a:r>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36</a:t>
            </a:fld>
            <a:endParaRPr lang="cs-CZ"/>
          </a:p>
        </p:txBody>
      </p:sp>
    </p:spTree>
    <p:extLst>
      <p:ext uri="{BB962C8B-B14F-4D97-AF65-F5344CB8AC3E}">
        <p14:creationId xmlns:p14="http://schemas.microsoft.com/office/powerpoint/2010/main" val="5513287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37</a:t>
            </a:fld>
            <a:endParaRPr lang="cs-CZ"/>
          </a:p>
        </p:txBody>
      </p:sp>
    </p:spTree>
    <p:extLst>
      <p:ext uri="{BB962C8B-B14F-4D97-AF65-F5344CB8AC3E}">
        <p14:creationId xmlns:p14="http://schemas.microsoft.com/office/powerpoint/2010/main" val="16441786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38</a:t>
            </a:fld>
            <a:endParaRPr lang="cs-CZ"/>
          </a:p>
        </p:txBody>
      </p:sp>
    </p:spTree>
    <p:extLst>
      <p:ext uri="{BB962C8B-B14F-4D97-AF65-F5344CB8AC3E}">
        <p14:creationId xmlns:p14="http://schemas.microsoft.com/office/powerpoint/2010/main" val="1637755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41</a:t>
            </a:fld>
            <a:endParaRPr lang="cs-CZ"/>
          </a:p>
        </p:txBody>
      </p:sp>
    </p:spTree>
    <p:extLst>
      <p:ext uri="{BB962C8B-B14F-4D97-AF65-F5344CB8AC3E}">
        <p14:creationId xmlns:p14="http://schemas.microsoft.com/office/powerpoint/2010/main" val="11176498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42</a:t>
            </a:fld>
            <a:endParaRPr lang="cs-CZ"/>
          </a:p>
        </p:txBody>
      </p:sp>
    </p:spTree>
    <p:extLst>
      <p:ext uri="{BB962C8B-B14F-4D97-AF65-F5344CB8AC3E}">
        <p14:creationId xmlns:p14="http://schemas.microsoft.com/office/powerpoint/2010/main" val="24455224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43</a:t>
            </a:fld>
            <a:endParaRPr lang="cs-CZ"/>
          </a:p>
        </p:txBody>
      </p:sp>
    </p:spTree>
    <p:extLst>
      <p:ext uri="{BB962C8B-B14F-4D97-AF65-F5344CB8AC3E}">
        <p14:creationId xmlns:p14="http://schemas.microsoft.com/office/powerpoint/2010/main" val="5538482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45</a:t>
            </a:fld>
            <a:endParaRPr lang="cs-CZ"/>
          </a:p>
        </p:txBody>
      </p:sp>
    </p:spTree>
    <p:extLst>
      <p:ext uri="{BB962C8B-B14F-4D97-AF65-F5344CB8AC3E}">
        <p14:creationId xmlns:p14="http://schemas.microsoft.com/office/powerpoint/2010/main" val="4378790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46</a:t>
            </a:fld>
            <a:endParaRPr lang="cs-CZ"/>
          </a:p>
        </p:txBody>
      </p:sp>
    </p:spTree>
    <p:extLst>
      <p:ext uri="{BB962C8B-B14F-4D97-AF65-F5344CB8AC3E}">
        <p14:creationId xmlns:p14="http://schemas.microsoft.com/office/powerpoint/2010/main" val="1956670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51</a:t>
            </a:fld>
            <a:endParaRPr lang="cs-CZ"/>
          </a:p>
        </p:txBody>
      </p:sp>
    </p:spTree>
    <p:extLst>
      <p:ext uri="{BB962C8B-B14F-4D97-AF65-F5344CB8AC3E}">
        <p14:creationId xmlns:p14="http://schemas.microsoft.com/office/powerpoint/2010/main" val="39419020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52</a:t>
            </a:fld>
            <a:endParaRPr lang="cs-CZ"/>
          </a:p>
        </p:txBody>
      </p:sp>
    </p:spTree>
    <p:extLst>
      <p:ext uri="{BB962C8B-B14F-4D97-AF65-F5344CB8AC3E}">
        <p14:creationId xmlns:p14="http://schemas.microsoft.com/office/powerpoint/2010/main" val="1974574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Informace</a:t>
            </a:r>
            <a:r>
              <a:rPr lang="cs-CZ" baseline="0" dirty="0" smtClean="0"/>
              <a:t> i pro provozovatele potravinářských podniků, jak snížit obsah akrylamidu.</a:t>
            </a:r>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7</a:t>
            </a:fld>
            <a:endParaRPr lang="cs-CZ"/>
          </a:p>
        </p:txBody>
      </p:sp>
    </p:spTree>
    <p:extLst>
      <p:ext uri="{BB962C8B-B14F-4D97-AF65-F5344CB8AC3E}">
        <p14:creationId xmlns:p14="http://schemas.microsoft.com/office/powerpoint/2010/main" val="5735643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53</a:t>
            </a:fld>
            <a:endParaRPr lang="cs-CZ"/>
          </a:p>
        </p:txBody>
      </p:sp>
    </p:spTree>
    <p:extLst>
      <p:ext uri="{BB962C8B-B14F-4D97-AF65-F5344CB8AC3E}">
        <p14:creationId xmlns:p14="http://schemas.microsoft.com/office/powerpoint/2010/main" val="5007023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54</a:t>
            </a:fld>
            <a:endParaRPr lang="cs-CZ"/>
          </a:p>
        </p:txBody>
      </p:sp>
    </p:spTree>
    <p:extLst>
      <p:ext uri="{BB962C8B-B14F-4D97-AF65-F5344CB8AC3E}">
        <p14:creationId xmlns:p14="http://schemas.microsoft.com/office/powerpoint/2010/main" val="34470054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56</a:t>
            </a:fld>
            <a:endParaRPr lang="cs-CZ"/>
          </a:p>
        </p:txBody>
      </p:sp>
    </p:spTree>
    <p:extLst>
      <p:ext uri="{BB962C8B-B14F-4D97-AF65-F5344CB8AC3E}">
        <p14:creationId xmlns:p14="http://schemas.microsoft.com/office/powerpoint/2010/main" val="718118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31774">
              <a:defRPr/>
            </a:pPr>
            <a:r>
              <a:rPr lang="cs-CZ" altLang="cs-CZ" dirty="0" smtClean="0">
                <a:latin typeface="Arial" panose="020B0604020202020204" pitchFamily="34" charset="0"/>
                <a:cs typeface="Arial" panose="020B0604020202020204" pitchFamily="34" charset="0"/>
              </a:rPr>
              <a:t>TEST PEČIVA (SŮL) - http://www.vimcojim.cz/cs/spotrebitel/zdrava-vyziva/vyvazena-strava/Test-peciva---podivejte-se-na-vysledky__s638x8922.html</a:t>
            </a:r>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57</a:t>
            </a:fld>
            <a:endParaRPr lang="cs-CZ"/>
          </a:p>
        </p:txBody>
      </p:sp>
    </p:spTree>
    <p:extLst>
      <p:ext uri="{BB962C8B-B14F-4D97-AF65-F5344CB8AC3E}">
        <p14:creationId xmlns:p14="http://schemas.microsoft.com/office/powerpoint/2010/main" val="29708273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58</a:t>
            </a:fld>
            <a:endParaRPr lang="cs-CZ"/>
          </a:p>
        </p:txBody>
      </p:sp>
    </p:spTree>
    <p:extLst>
      <p:ext uri="{BB962C8B-B14F-4D97-AF65-F5344CB8AC3E}">
        <p14:creationId xmlns:p14="http://schemas.microsoft.com/office/powerpoint/2010/main" val="42930048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59</a:t>
            </a:fld>
            <a:endParaRPr lang="cs-CZ"/>
          </a:p>
        </p:txBody>
      </p:sp>
    </p:spTree>
    <p:extLst>
      <p:ext uri="{BB962C8B-B14F-4D97-AF65-F5344CB8AC3E}">
        <p14:creationId xmlns:p14="http://schemas.microsoft.com/office/powerpoint/2010/main" val="14856509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066" indent="-291179">
              <a:defRPr>
                <a:solidFill>
                  <a:schemeClr val="tx1"/>
                </a:solidFill>
                <a:latin typeface="Arial" panose="020B0604020202020204" pitchFamily="34" charset="0"/>
                <a:cs typeface="Arial" panose="020B0604020202020204" pitchFamily="34" charset="0"/>
              </a:defRPr>
            </a:lvl2pPr>
            <a:lvl3pPr marL="1164717" indent="-232943">
              <a:defRPr>
                <a:solidFill>
                  <a:schemeClr val="tx1"/>
                </a:solidFill>
                <a:latin typeface="Arial" panose="020B0604020202020204" pitchFamily="34" charset="0"/>
                <a:cs typeface="Arial" panose="020B0604020202020204" pitchFamily="34" charset="0"/>
              </a:defRPr>
            </a:lvl3pPr>
            <a:lvl4pPr marL="1630604" indent="-232943">
              <a:defRPr>
                <a:solidFill>
                  <a:schemeClr val="tx1"/>
                </a:solidFill>
                <a:latin typeface="Arial" panose="020B0604020202020204" pitchFamily="34" charset="0"/>
                <a:cs typeface="Arial" panose="020B0604020202020204" pitchFamily="34" charset="0"/>
              </a:defRPr>
            </a:lvl4pPr>
            <a:lvl5pPr marL="2096491" indent="-232943">
              <a:defRPr>
                <a:solidFill>
                  <a:schemeClr val="tx1"/>
                </a:solidFill>
                <a:latin typeface="Arial" panose="020B060402020202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0575E7F-88BF-4182-BC6B-5F2361AD25D3}" type="slidenum">
              <a:rPr lang="cs-CZ" altLang="cs-CZ" smtClean="0"/>
              <a:pPr/>
              <a:t>60</a:t>
            </a:fld>
            <a:endParaRPr lang="cs-CZ" altLang="cs-CZ" smtClean="0"/>
          </a:p>
        </p:txBody>
      </p:sp>
      <p:sp>
        <p:nvSpPr>
          <p:cNvPr id="76803" name="Zástupný symbol pro obrázek snímku 1"/>
          <p:cNvSpPr>
            <a:spLocks noGrp="1" noRot="1" noChangeAspect="1" noTextEdit="1"/>
          </p:cNvSpPr>
          <p:nvPr>
            <p:ph type="sldImg"/>
          </p:nvPr>
        </p:nvSpPr>
        <p:spPr>
          <a:ln/>
        </p:spPr>
      </p:sp>
      <p:sp>
        <p:nvSpPr>
          <p:cNvPr id="76804" name="Zástupný symbol pro poznámky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cs-CZ" altLang="cs-CZ" dirty="0" smtClean="0">
              <a:latin typeface="Arial" panose="020B0604020202020204" pitchFamily="34" charset="0"/>
              <a:cs typeface="Arial" panose="020B0604020202020204" pitchFamily="34" charset="0"/>
            </a:endParaRPr>
          </a:p>
        </p:txBody>
      </p:sp>
      <p:sp>
        <p:nvSpPr>
          <p:cNvPr id="76805" name="Zástupný symbol pro číslo snímku 3"/>
          <p:cNvSpPr txBox="1">
            <a:spLocks noGrp="1"/>
          </p:cNvSpPr>
          <p:nvPr/>
        </p:nvSpPr>
        <p:spPr bwMode="auto">
          <a:xfrm>
            <a:off x="3970938" y="8829967"/>
            <a:ext cx="3037840" cy="464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E4602F3E-6809-4DBA-8D4A-8CEA7F924CF1}" type="slidenum">
              <a:rPr lang="cs-CZ" altLang="cs-CZ" sz="1200">
                <a:latin typeface="Calibri" panose="020F0502020204030204" pitchFamily="34" charset="0"/>
              </a:rPr>
              <a:pPr algn="r"/>
              <a:t>60</a:t>
            </a:fld>
            <a:endParaRPr lang="cs-CZ" altLang="cs-CZ" sz="1200">
              <a:latin typeface="Calibri" panose="020F0502020204030204" pitchFamily="34" charset="0"/>
            </a:endParaRPr>
          </a:p>
        </p:txBody>
      </p:sp>
    </p:spTree>
    <p:extLst>
      <p:ext uri="{BB962C8B-B14F-4D97-AF65-F5344CB8AC3E}">
        <p14:creationId xmlns:p14="http://schemas.microsoft.com/office/powerpoint/2010/main" val="26285336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Oves – kontaminace na poli, při</a:t>
            </a:r>
            <a:r>
              <a:rPr lang="cs-CZ" baseline="0" dirty="0" smtClean="0"/>
              <a:t> zpracování</a:t>
            </a:r>
          </a:p>
          <a:p>
            <a:r>
              <a:rPr lang="cs-CZ" baseline="0" dirty="0" smtClean="0"/>
              <a:t>Stanovisko k povolení ovsa se liší země od země</a:t>
            </a:r>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61</a:t>
            </a:fld>
            <a:endParaRPr lang="cs-CZ"/>
          </a:p>
        </p:txBody>
      </p:sp>
    </p:spTree>
    <p:extLst>
      <p:ext uri="{BB962C8B-B14F-4D97-AF65-F5344CB8AC3E}">
        <p14:creationId xmlns:p14="http://schemas.microsoft.com/office/powerpoint/2010/main" val="14622845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CELIAKIE </a:t>
            </a:r>
            <a:r>
              <a:rPr lang="cs-CZ" dirty="0" smtClean="0">
                <a:latin typeface="Calibri"/>
              </a:rPr>
              <a:t>≠</a:t>
            </a:r>
            <a:r>
              <a:rPr lang="cs-CZ" baseline="0" dirty="0" smtClean="0"/>
              <a:t> </a:t>
            </a:r>
            <a:r>
              <a:rPr lang="cs-CZ" dirty="0" smtClean="0"/>
              <a:t>ALERGIE NA LEPEK !!!</a:t>
            </a:r>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62</a:t>
            </a:fld>
            <a:endParaRPr lang="cs-CZ"/>
          </a:p>
        </p:txBody>
      </p:sp>
    </p:spTree>
    <p:extLst>
      <p:ext uri="{BB962C8B-B14F-4D97-AF65-F5344CB8AC3E}">
        <p14:creationId xmlns:p14="http://schemas.microsoft.com/office/powerpoint/2010/main" val="36169043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63</a:t>
            </a:fld>
            <a:endParaRPr lang="cs-CZ"/>
          </a:p>
        </p:txBody>
      </p:sp>
    </p:spTree>
    <p:extLst>
      <p:ext uri="{BB962C8B-B14F-4D97-AF65-F5344CB8AC3E}">
        <p14:creationId xmlns:p14="http://schemas.microsoft.com/office/powerpoint/2010/main" val="519317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9</a:t>
            </a:fld>
            <a:endParaRPr lang="cs-CZ"/>
          </a:p>
        </p:txBody>
      </p:sp>
    </p:spTree>
    <p:extLst>
      <p:ext uri="{BB962C8B-B14F-4D97-AF65-F5344CB8AC3E}">
        <p14:creationId xmlns:p14="http://schemas.microsoft.com/office/powerpoint/2010/main" val="22034707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64</a:t>
            </a:fld>
            <a:endParaRPr lang="cs-CZ"/>
          </a:p>
        </p:txBody>
      </p:sp>
    </p:spTree>
    <p:extLst>
      <p:ext uri="{BB962C8B-B14F-4D97-AF65-F5344CB8AC3E}">
        <p14:creationId xmlns:p14="http://schemas.microsoft.com/office/powerpoint/2010/main" val="983518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65</a:t>
            </a:fld>
            <a:endParaRPr lang="cs-CZ"/>
          </a:p>
        </p:txBody>
      </p:sp>
    </p:spTree>
    <p:extLst>
      <p:ext uri="{BB962C8B-B14F-4D97-AF65-F5344CB8AC3E}">
        <p14:creationId xmlns:p14="http://schemas.microsoft.com/office/powerpoint/2010/main" val="4885387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67</a:t>
            </a:fld>
            <a:endParaRPr lang="cs-CZ"/>
          </a:p>
        </p:txBody>
      </p:sp>
    </p:spTree>
    <p:extLst>
      <p:ext uri="{BB962C8B-B14F-4D97-AF65-F5344CB8AC3E}">
        <p14:creationId xmlns:p14="http://schemas.microsoft.com/office/powerpoint/2010/main" val="42945480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70</a:t>
            </a:fld>
            <a:endParaRPr lang="cs-CZ"/>
          </a:p>
        </p:txBody>
      </p:sp>
    </p:spTree>
    <p:extLst>
      <p:ext uri="{BB962C8B-B14F-4D97-AF65-F5344CB8AC3E}">
        <p14:creationId xmlns:p14="http://schemas.microsoft.com/office/powerpoint/2010/main" val="16212854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76</a:t>
            </a:fld>
            <a:endParaRPr lang="cs-CZ"/>
          </a:p>
        </p:txBody>
      </p:sp>
    </p:spTree>
    <p:extLst>
      <p:ext uri="{BB962C8B-B14F-4D97-AF65-F5344CB8AC3E}">
        <p14:creationId xmlns:p14="http://schemas.microsoft.com/office/powerpoint/2010/main" val="35328653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77</a:t>
            </a:fld>
            <a:endParaRPr lang="cs-CZ"/>
          </a:p>
        </p:txBody>
      </p:sp>
    </p:spTree>
    <p:extLst>
      <p:ext uri="{BB962C8B-B14F-4D97-AF65-F5344CB8AC3E}">
        <p14:creationId xmlns:p14="http://schemas.microsoft.com/office/powerpoint/2010/main" val="42945480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82</a:t>
            </a:fld>
            <a:endParaRPr lang="cs-CZ"/>
          </a:p>
        </p:txBody>
      </p:sp>
    </p:spTree>
    <p:extLst>
      <p:ext uri="{BB962C8B-B14F-4D97-AF65-F5344CB8AC3E}">
        <p14:creationId xmlns:p14="http://schemas.microsoft.com/office/powerpoint/2010/main" val="4003059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PlaceHolder 1"/>
          <p:cNvSpPr>
            <a:spLocks noGrp="1"/>
          </p:cNvSpPr>
          <p:nvPr>
            <p:ph type="body"/>
          </p:nvPr>
        </p:nvSpPr>
        <p:spPr>
          <a:xfrm>
            <a:off x="772800" y="5163162"/>
            <a:ext cx="6182032" cy="4891224"/>
          </a:xfrm>
          <a:prstGeom prst="rect">
            <a:avLst/>
          </a:prstGeom>
        </p:spPr>
        <p:txBody>
          <a:bodyPr lIns="0" tIns="0" rIns="0" bIns="0"/>
          <a:lstStyle/>
          <a:p>
            <a:endParaRPr dirty="0"/>
          </a:p>
        </p:txBody>
      </p:sp>
    </p:spTree>
    <p:extLst>
      <p:ext uri="{BB962C8B-B14F-4D97-AF65-F5344CB8AC3E}">
        <p14:creationId xmlns:p14="http://schemas.microsoft.com/office/powerpoint/2010/main" val="31332076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PlaceHolder 1"/>
          <p:cNvSpPr>
            <a:spLocks noGrp="1"/>
          </p:cNvSpPr>
          <p:nvPr>
            <p:ph type="body"/>
          </p:nvPr>
        </p:nvSpPr>
        <p:spPr>
          <a:xfrm>
            <a:off x="772800" y="5163162"/>
            <a:ext cx="6182032" cy="4891224"/>
          </a:xfrm>
          <a:prstGeom prst="rect">
            <a:avLst/>
          </a:prstGeom>
        </p:spPr>
        <p:txBody>
          <a:bodyPr lIns="0" tIns="0" rIns="0" bIns="0"/>
          <a:lstStyle/>
          <a:p>
            <a:endParaRPr dirty="0"/>
          </a:p>
        </p:txBody>
      </p:sp>
    </p:spTree>
    <p:extLst>
      <p:ext uri="{BB962C8B-B14F-4D97-AF65-F5344CB8AC3E}">
        <p14:creationId xmlns:p14="http://schemas.microsoft.com/office/powerpoint/2010/main" val="27662715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dirty="0" smtClean="0"/>
          </a:p>
        </p:txBody>
      </p:sp>
      <p:sp>
        <p:nvSpPr>
          <p:cNvPr id="2253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3CD1120-005C-400A-8563-616520F0D7B8}" type="slidenum">
              <a:rPr lang="en-US" altLang="cs-CZ">
                <a:latin typeface="Calibri" panose="020F0502020204030204" pitchFamily="34" charset="0"/>
              </a:rPr>
              <a:pPr/>
              <a:t>90</a:t>
            </a:fld>
            <a:endParaRPr lang="en-US" altLang="cs-CZ">
              <a:latin typeface="Calibri" panose="020F0502020204030204" pitchFamily="34" charset="0"/>
            </a:endParaRPr>
          </a:p>
        </p:txBody>
      </p:sp>
    </p:spTree>
    <p:extLst>
      <p:ext uri="{BB962C8B-B14F-4D97-AF65-F5344CB8AC3E}">
        <p14:creationId xmlns:p14="http://schemas.microsoft.com/office/powerpoint/2010/main" val="1487619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31774">
              <a:defRPr/>
            </a:pPr>
            <a:r>
              <a:rPr lang="cs-CZ" altLang="cs-CZ" dirty="0" smtClean="0">
                <a:latin typeface="Arial" panose="020B0604020202020204" pitchFamily="34" charset="0"/>
                <a:cs typeface="Arial" panose="020B0604020202020204" pitchFamily="34" charset="0"/>
              </a:rPr>
              <a:t>http://www.eufic.org/article/cs/expid/food-based-dietary-guidelines-in-europe/</a:t>
            </a:r>
          </a:p>
          <a:p>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10</a:t>
            </a:fld>
            <a:endParaRPr lang="cs-CZ"/>
          </a:p>
        </p:txBody>
      </p:sp>
    </p:spTree>
    <p:extLst>
      <p:ext uri="{BB962C8B-B14F-4D97-AF65-F5344CB8AC3E}">
        <p14:creationId xmlns:p14="http://schemas.microsoft.com/office/powerpoint/2010/main" val="5710780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555" name="Zástupný symbol pro poznámky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
        <p:nvSpPr>
          <p:cNvPr id="23556" name="Zástupný symbol pro číslo snímku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3C34FB3-B66E-4D61-8E03-C9D238627CC2}" type="slidenum">
              <a:rPr lang="en-US" altLang="cs-CZ">
                <a:latin typeface="Calibri" panose="020F0502020204030204" pitchFamily="34" charset="0"/>
              </a:rPr>
              <a:pPr/>
              <a:t>91</a:t>
            </a:fld>
            <a:endParaRPr lang="en-US" altLang="cs-CZ">
              <a:latin typeface="Calibri" panose="020F0502020204030204" pitchFamily="34" charset="0"/>
            </a:endParaRPr>
          </a:p>
        </p:txBody>
      </p:sp>
    </p:spTree>
    <p:extLst>
      <p:ext uri="{BB962C8B-B14F-4D97-AF65-F5344CB8AC3E}">
        <p14:creationId xmlns:p14="http://schemas.microsoft.com/office/powerpoint/2010/main" val="5716030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
        <p:nvSpPr>
          <p:cNvPr id="2458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9EE5D84-D4EE-48CC-AA88-FD2A98C3E2A5}" type="slidenum">
              <a:rPr lang="en-US" altLang="cs-CZ">
                <a:latin typeface="Calibri" panose="020F0502020204030204" pitchFamily="34" charset="0"/>
              </a:rPr>
              <a:pPr/>
              <a:t>92</a:t>
            </a:fld>
            <a:endParaRPr lang="en-US" altLang="cs-CZ">
              <a:latin typeface="Calibri" panose="020F0502020204030204" pitchFamily="34" charset="0"/>
            </a:endParaRPr>
          </a:p>
        </p:txBody>
      </p:sp>
    </p:spTree>
    <p:extLst>
      <p:ext uri="{BB962C8B-B14F-4D97-AF65-F5344CB8AC3E}">
        <p14:creationId xmlns:p14="http://schemas.microsoft.com/office/powerpoint/2010/main" val="15026111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3" name="Zástupný symbol pro poznámky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
        <p:nvSpPr>
          <p:cNvPr id="25604" name="Zástupný symbol pro číslo snímku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B86CD9A-9326-4E7F-AC2F-BE6F1A5BA3F6}" type="slidenum">
              <a:rPr lang="en-US" altLang="cs-CZ">
                <a:latin typeface="Calibri" panose="020F0502020204030204" pitchFamily="34" charset="0"/>
              </a:rPr>
              <a:pPr/>
              <a:t>94</a:t>
            </a:fld>
            <a:endParaRPr lang="en-US" altLang="cs-CZ">
              <a:latin typeface="Calibri" panose="020F0502020204030204" pitchFamily="34" charset="0"/>
            </a:endParaRPr>
          </a:p>
        </p:txBody>
      </p:sp>
    </p:spTree>
    <p:extLst>
      <p:ext uri="{BB962C8B-B14F-4D97-AF65-F5344CB8AC3E}">
        <p14:creationId xmlns:p14="http://schemas.microsoft.com/office/powerpoint/2010/main" val="27652361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
        <p:nvSpPr>
          <p:cNvPr id="2458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9EE5D84-D4EE-48CC-AA88-FD2A98C3E2A5}" type="slidenum">
              <a:rPr lang="en-US" altLang="cs-CZ">
                <a:latin typeface="Calibri" panose="020F0502020204030204" pitchFamily="34" charset="0"/>
              </a:rPr>
              <a:pPr/>
              <a:t>95</a:t>
            </a:fld>
            <a:endParaRPr lang="en-US" altLang="cs-CZ">
              <a:latin typeface="Calibri" panose="020F0502020204030204" pitchFamily="34" charset="0"/>
            </a:endParaRPr>
          </a:p>
        </p:txBody>
      </p:sp>
    </p:spTree>
    <p:extLst>
      <p:ext uri="{BB962C8B-B14F-4D97-AF65-F5344CB8AC3E}">
        <p14:creationId xmlns:p14="http://schemas.microsoft.com/office/powerpoint/2010/main" val="35604354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cs-CZ" smtClean="0"/>
              <a:t> </a:t>
            </a:r>
            <a:endParaRPr lang="en-US" altLang="cs-CZ" smtClean="0"/>
          </a:p>
        </p:txBody>
      </p:sp>
      <p:sp>
        <p:nvSpPr>
          <p:cNvPr id="2765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C847886-CD53-4CD5-ACB1-929CBC65B20D}" type="slidenum">
              <a:rPr lang="en-US" altLang="cs-CZ">
                <a:latin typeface="Calibri" panose="020F0502020204030204" pitchFamily="34" charset="0"/>
              </a:rPr>
              <a:pPr/>
              <a:t>96</a:t>
            </a:fld>
            <a:endParaRPr lang="en-US" altLang="cs-CZ">
              <a:latin typeface="Calibri" panose="020F0502020204030204" pitchFamily="34" charset="0"/>
            </a:endParaRPr>
          </a:p>
        </p:txBody>
      </p:sp>
    </p:spTree>
    <p:extLst>
      <p:ext uri="{BB962C8B-B14F-4D97-AF65-F5344CB8AC3E}">
        <p14:creationId xmlns:p14="http://schemas.microsoft.com/office/powerpoint/2010/main" val="21929248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cs-CZ" dirty="0" smtClean="0"/>
              <a:t>http://</a:t>
            </a:r>
            <a:r>
              <a:rPr lang="en-US" altLang="cs-CZ" dirty="0" err="1" smtClean="0"/>
              <a:t>www.fda.gov</a:t>
            </a:r>
            <a:r>
              <a:rPr lang="en-US" altLang="cs-CZ" dirty="0" smtClean="0"/>
              <a:t>/Food/</a:t>
            </a:r>
            <a:r>
              <a:rPr lang="en-US" altLang="cs-CZ" dirty="0" err="1" smtClean="0"/>
              <a:t>FoodborneIllnessContaminants</a:t>
            </a:r>
            <a:r>
              <a:rPr lang="en-US" altLang="cs-CZ" dirty="0" smtClean="0"/>
              <a:t>/</a:t>
            </a:r>
            <a:r>
              <a:rPr lang="en-US" altLang="cs-CZ" dirty="0" err="1" smtClean="0"/>
              <a:t>BuyStoreServeSafeFood</a:t>
            </a:r>
            <a:r>
              <a:rPr lang="en-US" altLang="cs-CZ" dirty="0" smtClean="0"/>
              <a:t>/ucm110591.htm</a:t>
            </a:r>
          </a:p>
          <a:p>
            <a:endParaRPr lang="en-US" altLang="cs-CZ" dirty="0" smtClean="0"/>
          </a:p>
          <a:p>
            <a:r>
              <a:rPr lang="en-US" altLang="cs-CZ" dirty="0" err="1" smtClean="0"/>
              <a:t>Žralok</a:t>
            </a:r>
            <a:r>
              <a:rPr lang="en-US" altLang="cs-CZ" dirty="0" smtClean="0"/>
              <a:t> je </a:t>
            </a:r>
            <a:r>
              <a:rPr lang="en-US" altLang="cs-CZ" dirty="0" err="1" smtClean="0"/>
              <a:t>paryba</a:t>
            </a:r>
            <a:r>
              <a:rPr lang="en-US" altLang="cs-CZ" dirty="0" smtClean="0"/>
              <a:t>! </a:t>
            </a:r>
            <a:r>
              <a:rPr lang="en-US" altLang="cs-CZ" dirty="0" smtClean="0">
                <a:sym typeface="Wingdings"/>
              </a:rPr>
              <a:t></a:t>
            </a:r>
            <a:endParaRPr lang="en-US" altLang="cs-CZ" dirty="0" smtClean="0"/>
          </a:p>
        </p:txBody>
      </p:sp>
      <p:sp>
        <p:nvSpPr>
          <p:cNvPr id="2867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86845E1-58D6-47C9-A62A-0CA45C20B699}" type="slidenum">
              <a:rPr lang="en-US" altLang="cs-CZ">
                <a:latin typeface="Calibri" panose="020F0502020204030204" pitchFamily="34" charset="0"/>
              </a:rPr>
              <a:pPr/>
              <a:t>97</a:t>
            </a:fld>
            <a:endParaRPr lang="en-US" altLang="cs-CZ">
              <a:latin typeface="Calibri" panose="020F0502020204030204" pitchFamily="34" charset="0"/>
            </a:endParaRPr>
          </a:p>
        </p:txBody>
      </p:sp>
    </p:spTree>
    <p:extLst>
      <p:ext uri="{BB962C8B-B14F-4D97-AF65-F5344CB8AC3E}">
        <p14:creationId xmlns:p14="http://schemas.microsoft.com/office/powerpoint/2010/main" val="19168111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cs-CZ" dirty="0" smtClean="0">
              <a:solidFill>
                <a:srgbClr val="FF0000"/>
              </a:solidFill>
            </a:endParaRPr>
          </a:p>
        </p:txBody>
      </p:sp>
      <p:sp>
        <p:nvSpPr>
          <p:cNvPr id="297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BCFCC19-E669-4164-BBCF-8E8EC4503FD8}" type="slidenum">
              <a:rPr lang="en-US" altLang="cs-CZ">
                <a:latin typeface="Calibri" panose="020F0502020204030204" pitchFamily="34" charset="0"/>
              </a:rPr>
              <a:pPr/>
              <a:t>98</a:t>
            </a:fld>
            <a:endParaRPr lang="en-US" altLang="cs-CZ">
              <a:latin typeface="Calibri" panose="020F0502020204030204" pitchFamily="34" charset="0"/>
            </a:endParaRPr>
          </a:p>
        </p:txBody>
      </p:sp>
    </p:spTree>
    <p:extLst>
      <p:ext uri="{BB962C8B-B14F-4D97-AF65-F5344CB8AC3E}">
        <p14:creationId xmlns:p14="http://schemas.microsoft.com/office/powerpoint/2010/main" val="8459837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0723" name="Zástupný symbol pro poznámky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
        <p:nvSpPr>
          <p:cNvPr id="30724" name="Zástupný symbol pro číslo snímku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5FED5BF-6FFE-4A35-AE2A-E46A3C53A3D5}" type="slidenum">
              <a:rPr lang="en-US" altLang="cs-CZ">
                <a:latin typeface="Calibri" panose="020F0502020204030204" pitchFamily="34" charset="0"/>
              </a:rPr>
              <a:pPr/>
              <a:t>99</a:t>
            </a:fld>
            <a:endParaRPr lang="en-US" altLang="cs-CZ">
              <a:latin typeface="Calibri" panose="020F0502020204030204" pitchFamily="34" charset="0"/>
            </a:endParaRPr>
          </a:p>
        </p:txBody>
      </p:sp>
    </p:spTree>
    <p:extLst>
      <p:ext uri="{BB962C8B-B14F-4D97-AF65-F5344CB8AC3E}">
        <p14:creationId xmlns:p14="http://schemas.microsoft.com/office/powerpoint/2010/main" val="19720437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929CF3-3309-4B38-B262-528A89859F55}" type="slidenum">
              <a:rPr lang="cs-CZ" smtClean="0"/>
              <a:pPr/>
              <a:t>100</a:t>
            </a:fld>
            <a:endParaRPr lang="cs-CZ"/>
          </a:p>
        </p:txBody>
      </p:sp>
    </p:spTree>
    <p:extLst>
      <p:ext uri="{BB962C8B-B14F-4D97-AF65-F5344CB8AC3E}">
        <p14:creationId xmlns:p14="http://schemas.microsoft.com/office/powerpoint/2010/main" val="12854686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http://scienceblog.cancerresearchuk.org/2015/10/26/processed-meat-and-cancer-what-you-need-to-know/</a:t>
            </a:r>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101</a:t>
            </a:fld>
            <a:endParaRPr lang="cs-CZ"/>
          </a:p>
        </p:txBody>
      </p:sp>
    </p:spTree>
    <p:extLst>
      <p:ext uri="{BB962C8B-B14F-4D97-AF65-F5344CB8AC3E}">
        <p14:creationId xmlns:p14="http://schemas.microsoft.com/office/powerpoint/2010/main" val="438615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Arabská palma</a:t>
            </a:r>
            <a:r>
              <a:rPr lang="cs-CZ" baseline="0" dirty="0" smtClean="0"/>
              <a:t> – maďarský dům – německá 3D pyramida – japonská káča – kanadská duha</a:t>
            </a:r>
            <a:endParaRPr lang="cs-CZ" dirty="0" smtClean="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11</a:t>
            </a:fld>
            <a:endParaRPr lang="cs-CZ"/>
          </a:p>
        </p:txBody>
      </p:sp>
    </p:spTree>
    <p:extLst>
      <p:ext uri="{BB962C8B-B14F-4D97-AF65-F5344CB8AC3E}">
        <p14:creationId xmlns:p14="http://schemas.microsoft.com/office/powerpoint/2010/main" val="18463524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747" name="Zástupný symbol pro poznámky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
        <p:nvSpPr>
          <p:cNvPr id="31748" name="Zástupný symbol pro číslo snímku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AE9F14F-2E2B-4AEB-8068-907FF686C3D3}" type="slidenum">
              <a:rPr lang="cs-CZ" altLang="cs-CZ">
                <a:latin typeface="Calibri" panose="020F0502020204030204" pitchFamily="34" charset="0"/>
              </a:rPr>
              <a:pPr/>
              <a:t>102</a:t>
            </a:fld>
            <a:endParaRPr lang="cs-CZ" altLang="cs-CZ">
              <a:latin typeface="Calibri" panose="020F0502020204030204" pitchFamily="34" charset="0"/>
            </a:endParaRPr>
          </a:p>
        </p:txBody>
      </p:sp>
    </p:spTree>
    <p:extLst>
      <p:ext uri="{BB962C8B-B14F-4D97-AF65-F5344CB8AC3E}">
        <p14:creationId xmlns:p14="http://schemas.microsoft.com/office/powerpoint/2010/main" val="3068341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dirty="0" smtClean="0"/>
          </a:p>
        </p:txBody>
      </p:sp>
      <p:sp>
        <p:nvSpPr>
          <p:cNvPr id="327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A9EDF98-AD22-410C-97BA-550E055705D4}" type="slidenum">
              <a:rPr lang="en-US" altLang="cs-CZ">
                <a:latin typeface="Calibri" panose="020F0502020204030204" pitchFamily="34" charset="0"/>
              </a:rPr>
              <a:pPr/>
              <a:t>104</a:t>
            </a:fld>
            <a:endParaRPr lang="en-US" altLang="cs-CZ">
              <a:latin typeface="Calibri" panose="020F0502020204030204" pitchFamily="34" charset="0"/>
            </a:endParaRPr>
          </a:p>
        </p:txBody>
      </p:sp>
    </p:spTree>
    <p:extLst>
      <p:ext uri="{BB962C8B-B14F-4D97-AF65-F5344CB8AC3E}">
        <p14:creationId xmlns:p14="http://schemas.microsoft.com/office/powerpoint/2010/main" val="7404134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
        <p:nvSpPr>
          <p:cNvPr id="337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5F0FC11-52E8-48F2-B16E-D525709F577E}" type="slidenum">
              <a:rPr lang="en-US" altLang="cs-CZ">
                <a:latin typeface="Calibri" panose="020F0502020204030204" pitchFamily="34" charset="0"/>
              </a:rPr>
              <a:pPr/>
              <a:t>105</a:t>
            </a:fld>
            <a:endParaRPr lang="en-US" altLang="cs-CZ">
              <a:latin typeface="Calibri" panose="020F0502020204030204" pitchFamily="34" charset="0"/>
            </a:endParaRPr>
          </a:p>
        </p:txBody>
      </p:sp>
    </p:spTree>
    <p:extLst>
      <p:ext uri="{BB962C8B-B14F-4D97-AF65-F5344CB8AC3E}">
        <p14:creationId xmlns:p14="http://schemas.microsoft.com/office/powerpoint/2010/main" val="2290254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
        <p:nvSpPr>
          <p:cNvPr id="3482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0EA555B-09B4-4EAB-975F-61E686A49CCF}" type="slidenum">
              <a:rPr lang="en-US" altLang="cs-CZ">
                <a:latin typeface="Calibri" panose="020F0502020204030204" pitchFamily="34" charset="0"/>
              </a:rPr>
              <a:pPr/>
              <a:t>106</a:t>
            </a:fld>
            <a:endParaRPr lang="en-US" altLang="cs-CZ">
              <a:latin typeface="Calibri" panose="020F0502020204030204" pitchFamily="34" charset="0"/>
            </a:endParaRPr>
          </a:p>
        </p:txBody>
      </p:sp>
    </p:spTree>
    <p:extLst>
      <p:ext uri="{BB962C8B-B14F-4D97-AF65-F5344CB8AC3E}">
        <p14:creationId xmlns:p14="http://schemas.microsoft.com/office/powerpoint/2010/main" val="23384621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EUFIC: </a:t>
            </a:r>
            <a:r>
              <a:rPr lang="cs-CZ" dirty="0" err="1" smtClean="0"/>
              <a:t>Dietary</a:t>
            </a:r>
            <a:r>
              <a:rPr lang="cs-CZ" dirty="0" smtClean="0"/>
              <a:t> </a:t>
            </a:r>
            <a:r>
              <a:rPr lang="cs-CZ" dirty="0" err="1" smtClean="0"/>
              <a:t>Fats</a:t>
            </a:r>
            <a:r>
              <a:rPr lang="cs-CZ" dirty="0" smtClean="0"/>
              <a:t> </a:t>
            </a:r>
            <a:r>
              <a:rPr lang="cs-CZ" dirty="0" err="1" smtClean="0"/>
              <a:t>Infographic</a:t>
            </a:r>
            <a:r>
              <a:rPr lang="cs-CZ" baseline="0" dirty="0" smtClean="0"/>
              <a:t> -</a:t>
            </a:r>
            <a:r>
              <a:rPr lang="cs-CZ" dirty="0" smtClean="0"/>
              <a:t> http://www.eufic.org/article/en/show/consumers/rid/dietary_fats_infographic/</a:t>
            </a:r>
          </a:p>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108</a:t>
            </a:fld>
            <a:endParaRPr lang="cs-CZ"/>
          </a:p>
        </p:txBody>
      </p:sp>
    </p:spTree>
    <p:extLst>
      <p:ext uri="{BB962C8B-B14F-4D97-AF65-F5344CB8AC3E}">
        <p14:creationId xmlns:p14="http://schemas.microsoft.com/office/powerpoint/2010/main" val="25806586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EUFIC: </a:t>
            </a:r>
            <a:r>
              <a:rPr lang="cs-CZ" dirty="0" err="1" smtClean="0"/>
              <a:t>Dietary</a:t>
            </a:r>
            <a:r>
              <a:rPr lang="cs-CZ" dirty="0" smtClean="0"/>
              <a:t> </a:t>
            </a:r>
            <a:r>
              <a:rPr lang="cs-CZ" dirty="0" err="1" smtClean="0"/>
              <a:t>Fats</a:t>
            </a:r>
            <a:r>
              <a:rPr lang="cs-CZ" dirty="0" smtClean="0"/>
              <a:t> </a:t>
            </a:r>
            <a:r>
              <a:rPr lang="cs-CZ" dirty="0" err="1" smtClean="0"/>
              <a:t>Infographic</a:t>
            </a:r>
            <a:r>
              <a:rPr lang="cs-CZ" baseline="0" dirty="0" smtClean="0"/>
              <a:t> -</a:t>
            </a:r>
            <a:r>
              <a:rPr lang="cs-CZ" dirty="0" smtClean="0"/>
              <a:t> http://www.</a:t>
            </a:r>
            <a:r>
              <a:rPr lang="cs-CZ" dirty="0" err="1" smtClean="0"/>
              <a:t>eufic.org</a:t>
            </a:r>
            <a:r>
              <a:rPr lang="cs-CZ" dirty="0" smtClean="0"/>
              <a:t>/</a:t>
            </a:r>
            <a:r>
              <a:rPr lang="cs-CZ" dirty="0" err="1" smtClean="0"/>
              <a:t>article</a:t>
            </a:r>
            <a:r>
              <a:rPr lang="cs-CZ" dirty="0" smtClean="0"/>
              <a:t>/</a:t>
            </a:r>
            <a:r>
              <a:rPr lang="cs-CZ" dirty="0" err="1" smtClean="0"/>
              <a:t>en</a:t>
            </a:r>
            <a:r>
              <a:rPr lang="cs-CZ" dirty="0" smtClean="0"/>
              <a:t>/show/</a:t>
            </a:r>
            <a:r>
              <a:rPr lang="cs-CZ" dirty="0" err="1" smtClean="0"/>
              <a:t>consumers</a:t>
            </a:r>
            <a:r>
              <a:rPr lang="cs-CZ" dirty="0" smtClean="0"/>
              <a:t>/</a:t>
            </a:r>
            <a:r>
              <a:rPr lang="cs-CZ" dirty="0" err="1" smtClean="0"/>
              <a:t>rid</a:t>
            </a:r>
            <a:r>
              <a:rPr lang="cs-CZ" dirty="0" smtClean="0"/>
              <a:t>/</a:t>
            </a:r>
            <a:r>
              <a:rPr lang="cs-CZ" dirty="0" err="1" smtClean="0"/>
              <a:t>dietary</a:t>
            </a:r>
            <a:r>
              <a:rPr lang="cs-CZ" dirty="0" smtClean="0"/>
              <a:t>_</a:t>
            </a:r>
            <a:r>
              <a:rPr lang="cs-CZ" dirty="0" err="1" smtClean="0"/>
              <a:t>fats</a:t>
            </a:r>
            <a:r>
              <a:rPr lang="cs-CZ" dirty="0" smtClean="0"/>
              <a:t>_</a:t>
            </a:r>
            <a:r>
              <a:rPr lang="cs-CZ" dirty="0" err="1" smtClean="0"/>
              <a:t>infographic</a:t>
            </a:r>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109</a:t>
            </a:fld>
            <a:endParaRPr lang="cs-CZ"/>
          </a:p>
        </p:txBody>
      </p:sp>
    </p:spTree>
    <p:extLst>
      <p:ext uri="{BB962C8B-B14F-4D97-AF65-F5344CB8AC3E}">
        <p14:creationId xmlns:p14="http://schemas.microsoft.com/office/powerpoint/2010/main" val="16613734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EUFIC: </a:t>
            </a:r>
            <a:r>
              <a:rPr lang="cs-CZ" dirty="0" err="1" smtClean="0"/>
              <a:t>Dietary</a:t>
            </a:r>
            <a:r>
              <a:rPr lang="cs-CZ" dirty="0" smtClean="0"/>
              <a:t> </a:t>
            </a:r>
            <a:r>
              <a:rPr lang="cs-CZ" dirty="0" err="1" smtClean="0"/>
              <a:t>Fats</a:t>
            </a:r>
            <a:r>
              <a:rPr lang="cs-CZ" dirty="0" smtClean="0"/>
              <a:t> </a:t>
            </a:r>
            <a:r>
              <a:rPr lang="cs-CZ" dirty="0" err="1" smtClean="0"/>
              <a:t>Infographic</a:t>
            </a:r>
            <a:r>
              <a:rPr lang="cs-CZ" baseline="0" dirty="0" smtClean="0"/>
              <a:t> -</a:t>
            </a:r>
            <a:r>
              <a:rPr lang="cs-CZ" dirty="0" smtClean="0"/>
              <a:t> http://www.</a:t>
            </a:r>
            <a:r>
              <a:rPr lang="cs-CZ" dirty="0" err="1" smtClean="0"/>
              <a:t>eufic.org</a:t>
            </a:r>
            <a:r>
              <a:rPr lang="cs-CZ" dirty="0" smtClean="0"/>
              <a:t>/</a:t>
            </a:r>
            <a:r>
              <a:rPr lang="cs-CZ" dirty="0" err="1" smtClean="0"/>
              <a:t>article</a:t>
            </a:r>
            <a:r>
              <a:rPr lang="cs-CZ" dirty="0" smtClean="0"/>
              <a:t>/</a:t>
            </a:r>
            <a:r>
              <a:rPr lang="cs-CZ" dirty="0" err="1" smtClean="0"/>
              <a:t>en</a:t>
            </a:r>
            <a:r>
              <a:rPr lang="cs-CZ" dirty="0" smtClean="0"/>
              <a:t>/show/</a:t>
            </a:r>
            <a:r>
              <a:rPr lang="cs-CZ" dirty="0" err="1" smtClean="0"/>
              <a:t>consumers</a:t>
            </a:r>
            <a:r>
              <a:rPr lang="cs-CZ" dirty="0" smtClean="0"/>
              <a:t>/</a:t>
            </a:r>
            <a:r>
              <a:rPr lang="cs-CZ" dirty="0" err="1" smtClean="0"/>
              <a:t>rid</a:t>
            </a:r>
            <a:r>
              <a:rPr lang="cs-CZ" dirty="0" smtClean="0"/>
              <a:t>/</a:t>
            </a:r>
            <a:r>
              <a:rPr lang="cs-CZ" dirty="0" err="1" smtClean="0"/>
              <a:t>dietary</a:t>
            </a:r>
            <a:r>
              <a:rPr lang="cs-CZ" dirty="0" smtClean="0"/>
              <a:t>_</a:t>
            </a:r>
            <a:r>
              <a:rPr lang="cs-CZ" dirty="0" err="1" smtClean="0"/>
              <a:t>fats</a:t>
            </a:r>
            <a:r>
              <a:rPr lang="cs-CZ" dirty="0" smtClean="0"/>
              <a:t>_</a:t>
            </a:r>
            <a:r>
              <a:rPr lang="cs-CZ" dirty="0" err="1" smtClean="0"/>
              <a:t>infographic</a:t>
            </a:r>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111</a:t>
            </a:fld>
            <a:endParaRPr lang="cs-CZ"/>
          </a:p>
        </p:txBody>
      </p:sp>
    </p:spTree>
    <p:extLst>
      <p:ext uri="{BB962C8B-B14F-4D97-AF65-F5344CB8AC3E}">
        <p14:creationId xmlns:p14="http://schemas.microsoft.com/office/powerpoint/2010/main" val="13068913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p:spPr>
        <p:txBody>
          <a:bodyPr/>
          <a:lstStyle/>
          <a:p>
            <a:pPr eaLnBrk="1" hangingPunct="1"/>
            <a:endParaRPr lang="cs-CZ" altLang="cs-CZ" dirty="0" smtClean="0"/>
          </a:p>
        </p:txBody>
      </p:sp>
    </p:spTree>
    <p:extLst>
      <p:ext uri="{BB962C8B-B14F-4D97-AF65-F5344CB8AC3E}">
        <p14:creationId xmlns:p14="http://schemas.microsoft.com/office/powerpoint/2010/main" val="24529942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7B1F9B-C200-4B96-B391-DC9A8783E5F7}" type="slidenum">
              <a:rPr lang="cs-CZ" altLang="cs-CZ"/>
              <a:pPr/>
              <a:t>114</a:t>
            </a:fld>
            <a:endParaRPr lang="cs-CZ" altLang="cs-CZ"/>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542372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defTabSz="931774">
              <a:defRPr/>
            </a:pPr>
            <a:r>
              <a:rPr lang="cs-CZ" dirty="0" smtClean="0"/>
              <a:t>EUFIC: </a:t>
            </a:r>
            <a:r>
              <a:rPr lang="cs-CZ" dirty="0" err="1" smtClean="0"/>
              <a:t>Dietary</a:t>
            </a:r>
            <a:r>
              <a:rPr lang="cs-CZ" dirty="0" smtClean="0"/>
              <a:t> </a:t>
            </a:r>
            <a:r>
              <a:rPr lang="cs-CZ" dirty="0" err="1" smtClean="0"/>
              <a:t>Fats</a:t>
            </a:r>
            <a:r>
              <a:rPr lang="cs-CZ" dirty="0" smtClean="0"/>
              <a:t> </a:t>
            </a:r>
            <a:r>
              <a:rPr lang="cs-CZ" dirty="0" err="1" smtClean="0"/>
              <a:t>Infographic</a:t>
            </a:r>
            <a:r>
              <a:rPr lang="cs-CZ" baseline="0" dirty="0" smtClean="0"/>
              <a:t> -</a:t>
            </a:r>
            <a:r>
              <a:rPr lang="cs-CZ" dirty="0" smtClean="0"/>
              <a:t> http://www.</a:t>
            </a:r>
            <a:r>
              <a:rPr lang="cs-CZ" dirty="0" err="1" smtClean="0"/>
              <a:t>eufic.org</a:t>
            </a:r>
            <a:r>
              <a:rPr lang="cs-CZ" dirty="0" smtClean="0"/>
              <a:t>/</a:t>
            </a:r>
            <a:r>
              <a:rPr lang="cs-CZ" dirty="0" err="1" smtClean="0"/>
              <a:t>article</a:t>
            </a:r>
            <a:r>
              <a:rPr lang="cs-CZ" dirty="0" smtClean="0"/>
              <a:t>/</a:t>
            </a:r>
            <a:r>
              <a:rPr lang="cs-CZ" dirty="0" err="1" smtClean="0"/>
              <a:t>en</a:t>
            </a:r>
            <a:r>
              <a:rPr lang="cs-CZ" dirty="0" smtClean="0"/>
              <a:t>/show/</a:t>
            </a:r>
            <a:r>
              <a:rPr lang="cs-CZ" dirty="0" err="1" smtClean="0"/>
              <a:t>consumers</a:t>
            </a:r>
            <a:r>
              <a:rPr lang="cs-CZ" dirty="0" smtClean="0"/>
              <a:t>/</a:t>
            </a:r>
            <a:r>
              <a:rPr lang="cs-CZ" dirty="0" err="1" smtClean="0"/>
              <a:t>rid</a:t>
            </a:r>
            <a:r>
              <a:rPr lang="cs-CZ" dirty="0" smtClean="0"/>
              <a:t>/</a:t>
            </a:r>
            <a:r>
              <a:rPr lang="cs-CZ" dirty="0" err="1" smtClean="0"/>
              <a:t>dietary</a:t>
            </a:r>
            <a:r>
              <a:rPr lang="cs-CZ" dirty="0" smtClean="0"/>
              <a:t>_</a:t>
            </a:r>
            <a:r>
              <a:rPr lang="cs-CZ" dirty="0" err="1" smtClean="0"/>
              <a:t>fats</a:t>
            </a:r>
            <a:r>
              <a:rPr lang="cs-CZ" dirty="0" smtClean="0"/>
              <a:t>_</a:t>
            </a:r>
            <a:r>
              <a:rPr lang="cs-CZ" dirty="0" err="1" smtClean="0"/>
              <a:t>infographic</a:t>
            </a:r>
            <a:r>
              <a:rPr lang="cs-CZ" dirty="0" smtClean="0"/>
              <a:t>/</a:t>
            </a:r>
          </a:p>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115</a:t>
            </a:fld>
            <a:endParaRPr lang="cs-CZ"/>
          </a:p>
        </p:txBody>
      </p:sp>
    </p:spTree>
    <p:extLst>
      <p:ext uri="{BB962C8B-B14F-4D97-AF65-F5344CB8AC3E}">
        <p14:creationId xmlns:p14="http://schemas.microsoft.com/office/powerpoint/2010/main" val="2188160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US talíř</a:t>
            </a:r>
            <a:r>
              <a:rPr lang="cs-CZ" baseline="0" dirty="0" smtClean="0"/>
              <a:t> – francouzské schody – čínská pagoda – španělské kolo – česká pyramida</a:t>
            </a:r>
            <a:endParaRPr lang="cs-CZ" dirty="0" smtClean="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12</a:t>
            </a:fld>
            <a:endParaRPr lang="cs-CZ"/>
          </a:p>
        </p:txBody>
      </p:sp>
    </p:spTree>
    <p:extLst>
      <p:ext uri="{BB962C8B-B14F-4D97-AF65-F5344CB8AC3E}">
        <p14:creationId xmlns:p14="http://schemas.microsoft.com/office/powerpoint/2010/main" val="36146937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116</a:t>
            </a:fld>
            <a:endParaRPr lang="cs-CZ"/>
          </a:p>
        </p:txBody>
      </p:sp>
    </p:spTree>
    <p:extLst>
      <p:ext uri="{BB962C8B-B14F-4D97-AF65-F5344CB8AC3E}">
        <p14:creationId xmlns:p14="http://schemas.microsoft.com/office/powerpoint/2010/main" val="32006682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929CF3-3309-4B38-B262-528A89859F55}" type="slidenum">
              <a:rPr lang="cs-CZ" smtClean="0"/>
              <a:pPr/>
              <a:t>117</a:t>
            </a:fld>
            <a:endParaRPr lang="cs-CZ"/>
          </a:p>
        </p:txBody>
      </p:sp>
    </p:spTree>
    <p:extLst>
      <p:ext uri="{BB962C8B-B14F-4D97-AF65-F5344CB8AC3E}">
        <p14:creationId xmlns:p14="http://schemas.microsoft.com/office/powerpoint/2010/main" val="385873464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121</a:t>
            </a:fld>
            <a:endParaRPr lang="cs-CZ"/>
          </a:p>
        </p:txBody>
      </p:sp>
    </p:spTree>
    <p:extLst>
      <p:ext uri="{BB962C8B-B14F-4D97-AF65-F5344CB8AC3E}">
        <p14:creationId xmlns:p14="http://schemas.microsoft.com/office/powerpoint/2010/main" val="41949344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929CF3-3309-4B38-B262-528A89859F55}" type="slidenum">
              <a:rPr lang="cs-CZ" smtClean="0"/>
              <a:pPr/>
              <a:t>122</a:t>
            </a:fld>
            <a:endParaRPr lang="cs-CZ"/>
          </a:p>
        </p:txBody>
      </p:sp>
    </p:spTree>
    <p:extLst>
      <p:ext uri="{BB962C8B-B14F-4D97-AF65-F5344CB8AC3E}">
        <p14:creationId xmlns:p14="http://schemas.microsoft.com/office/powerpoint/2010/main" val="106608604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p:spPr>
        <p:txBody>
          <a:bodyPr/>
          <a:lstStyle/>
          <a:p>
            <a:pPr eaLnBrk="1" hangingPunct="1"/>
            <a:endParaRPr lang="cs-CZ" altLang="cs-CZ" dirty="0" smtClean="0"/>
          </a:p>
        </p:txBody>
      </p:sp>
    </p:spTree>
    <p:extLst>
      <p:ext uri="{BB962C8B-B14F-4D97-AF65-F5344CB8AC3E}">
        <p14:creationId xmlns:p14="http://schemas.microsoft.com/office/powerpoint/2010/main" val="26682647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124</a:t>
            </a:fld>
            <a:endParaRPr lang="cs-CZ"/>
          </a:p>
        </p:txBody>
      </p:sp>
    </p:spTree>
    <p:extLst>
      <p:ext uri="{BB962C8B-B14F-4D97-AF65-F5344CB8AC3E}">
        <p14:creationId xmlns:p14="http://schemas.microsoft.com/office/powerpoint/2010/main" val="301789112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125</a:t>
            </a:fld>
            <a:endParaRPr lang="cs-CZ"/>
          </a:p>
        </p:txBody>
      </p:sp>
    </p:spTree>
    <p:extLst>
      <p:ext uri="{BB962C8B-B14F-4D97-AF65-F5344CB8AC3E}">
        <p14:creationId xmlns:p14="http://schemas.microsoft.com/office/powerpoint/2010/main" val="219903262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929CF3-3309-4B38-B262-528A89859F55}" type="slidenum">
              <a:rPr lang="cs-CZ" smtClean="0"/>
              <a:pPr/>
              <a:t>126</a:t>
            </a:fld>
            <a:endParaRPr lang="cs-CZ"/>
          </a:p>
        </p:txBody>
      </p:sp>
    </p:spTree>
    <p:extLst>
      <p:ext uri="{BB962C8B-B14F-4D97-AF65-F5344CB8AC3E}">
        <p14:creationId xmlns:p14="http://schemas.microsoft.com/office/powerpoint/2010/main" val="38553756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HDL nad</a:t>
            </a:r>
            <a:r>
              <a:rPr lang="cs-CZ" baseline="0" dirty="0" smtClean="0"/>
              <a:t> 1 </a:t>
            </a:r>
            <a:r>
              <a:rPr lang="cs-CZ" baseline="0" dirty="0" err="1" smtClean="0"/>
              <a:t>mmol</a:t>
            </a:r>
            <a:r>
              <a:rPr lang="cs-CZ" baseline="0" dirty="0" smtClean="0"/>
              <a:t>/l</a:t>
            </a:r>
          </a:p>
          <a:p>
            <a:r>
              <a:rPr lang="cs-CZ" baseline="0" dirty="0" smtClean="0"/>
              <a:t>LDL pod 3 </a:t>
            </a:r>
            <a:r>
              <a:rPr lang="cs-CZ" baseline="0" dirty="0" err="1" smtClean="0"/>
              <a:t>mmol</a:t>
            </a:r>
            <a:r>
              <a:rPr lang="cs-CZ" baseline="0" smtClean="0"/>
              <a:t>/l</a:t>
            </a:r>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127</a:t>
            </a:fld>
            <a:endParaRPr lang="cs-CZ"/>
          </a:p>
        </p:txBody>
      </p:sp>
    </p:spTree>
    <p:extLst>
      <p:ext uri="{BB962C8B-B14F-4D97-AF65-F5344CB8AC3E}">
        <p14:creationId xmlns:p14="http://schemas.microsoft.com/office/powerpoint/2010/main" val="3934462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066" indent="-291179">
              <a:spcBef>
                <a:spcPct val="30000"/>
              </a:spcBef>
              <a:defRPr sz="1200">
                <a:solidFill>
                  <a:schemeClr val="tx1"/>
                </a:solidFill>
                <a:latin typeface="Times New Roman" panose="02020603050405020304" pitchFamily="18" charset="0"/>
              </a:defRPr>
            </a:lvl2pPr>
            <a:lvl3pPr marL="1164717" indent="-232943">
              <a:spcBef>
                <a:spcPct val="30000"/>
              </a:spcBef>
              <a:defRPr sz="1200">
                <a:solidFill>
                  <a:schemeClr val="tx1"/>
                </a:solidFill>
                <a:latin typeface="Times New Roman" panose="02020603050405020304" pitchFamily="18" charset="0"/>
              </a:defRPr>
            </a:lvl3pPr>
            <a:lvl4pPr marL="1630604" indent="-232943">
              <a:spcBef>
                <a:spcPct val="30000"/>
              </a:spcBef>
              <a:defRPr sz="1200">
                <a:solidFill>
                  <a:schemeClr val="tx1"/>
                </a:solidFill>
                <a:latin typeface="Times New Roman" panose="02020603050405020304" pitchFamily="18" charset="0"/>
              </a:defRPr>
            </a:lvl4pPr>
            <a:lvl5pPr marL="2096491" indent="-232943">
              <a:spcBef>
                <a:spcPct val="30000"/>
              </a:spcBef>
              <a:defRPr sz="1200">
                <a:solidFill>
                  <a:schemeClr val="tx1"/>
                </a:solidFill>
                <a:latin typeface="Times New Roman" panose="02020603050405020304" pitchFamily="18" charset="0"/>
              </a:defRPr>
            </a:lvl5pPr>
            <a:lvl6pPr marL="2562377" indent="-232943" eaLnBrk="0" fontAlgn="base" hangingPunct="0">
              <a:spcBef>
                <a:spcPct val="30000"/>
              </a:spcBef>
              <a:spcAft>
                <a:spcPct val="0"/>
              </a:spcAft>
              <a:defRPr sz="1200">
                <a:solidFill>
                  <a:schemeClr val="tx1"/>
                </a:solidFill>
                <a:latin typeface="Times New Roman" panose="02020603050405020304" pitchFamily="18" charset="0"/>
              </a:defRPr>
            </a:lvl6pPr>
            <a:lvl7pPr marL="3028264" indent="-232943" eaLnBrk="0" fontAlgn="base" hangingPunct="0">
              <a:spcBef>
                <a:spcPct val="30000"/>
              </a:spcBef>
              <a:spcAft>
                <a:spcPct val="0"/>
              </a:spcAft>
              <a:defRPr sz="1200">
                <a:solidFill>
                  <a:schemeClr val="tx1"/>
                </a:solidFill>
                <a:latin typeface="Times New Roman" panose="02020603050405020304" pitchFamily="18" charset="0"/>
              </a:defRPr>
            </a:lvl7pPr>
            <a:lvl8pPr marL="3494151" indent="-232943" eaLnBrk="0" fontAlgn="base" hangingPunct="0">
              <a:spcBef>
                <a:spcPct val="30000"/>
              </a:spcBef>
              <a:spcAft>
                <a:spcPct val="0"/>
              </a:spcAft>
              <a:defRPr sz="1200">
                <a:solidFill>
                  <a:schemeClr val="tx1"/>
                </a:solidFill>
                <a:latin typeface="Times New Roman" panose="02020603050405020304" pitchFamily="18" charset="0"/>
              </a:defRPr>
            </a:lvl8pPr>
            <a:lvl9pPr marL="3960038" indent="-23294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B1BF33-430E-49D7-83A5-6E5A50AC4F44}" type="slidenum">
              <a:rPr lang="en-US" altLang="cs-CZ"/>
              <a:pPr>
                <a:spcBef>
                  <a:spcPct val="0"/>
                </a:spcBef>
              </a:pPr>
              <a:t>128</a:t>
            </a:fld>
            <a:endParaRPr lang="en-US" altLang="cs-CZ"/>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cs-CZ" altLang="cs-CZ" dirty="0" smtClean="0">
              <a:latin typeface="Times New Roman" panose="02020603050405020304" pitchFamily="18" charset="0"/>
            </a:endParaRPr>
          </a:p>
        </p:txBody>
      </p:sp>
    </p:spTree>
    <p:extLst>
      <p:ext uri="{BB962C8B-B14F-4D97-AF65-F5344CB8AC3E}">
        <p14:creationId xmlns:p14="http://schemas.microsoft.com/office/powerpoint/2010/main" val="3082488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31774">
              <a:defRPr/>
            </a:pPr>
            <a:r>
              <a:rPr lang="cs-CZ" altLang="cs-CZ" dirty="0" smtClean="0">
                <a:latin typeface="Arial" panose="020B0604020202020204" pitchFamily="34" charset="0"/>
                <a:cs typeface="Arial" panose="020B0604020202020204" pitchFamily="34" charset="0"/>
              </a:rPr>
              <a:t>http://www.khspce.cz/wp-content/uploads/1169_2011.pdf</a:t>
            </a:r>
          </a:p>
          <a:p>
            <a:endParaRPr lang="cs-CZ" dirty="0" smtClean="0"/>
          </a:p>
          <a:p>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13</a:t>
            </a:fld>
            <a:endParaRPr lang="cs-CZ"/>
          </a:p>
        </p:txBody>
      </p:sp>
    </p:spTree>
    <p:extLst>
      <p:ext uri="{BB962C8B-B14F-4D97-AF65-F5344CB8AC3E}">
        <p14:creationId xmlns:p14="http://schemas.microsoft.com/office/powerpoint/2010/main" val="25635973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defTabSz="931774">
              <a:defRPr/>
            </a:pPr>
            <a:r>
              <a:rPr lang="cs-CZ" dirty="0" smtClean="0"/>
              <a:t>EUFIC: </a:t>
            </a:r>
            <a:r>
              <a:rPr lang="cs-CZ" dirty="0" err="1" smtClean="0"/>
              <a:t>Dietary</a:t>
            </a:r>
            <a:r>
              <a:rPr lang="cs-CZ" dirty="0" smtClean="0"/>
              <a:t> </a:t>
            </a:r>
            <a:r>
              <a:rPr lang="cs-CZ" dirty="0" err="1" smtClean="0"/>
              <a:t>Fats</a:t>
            </a:r>
            <a:r>
              <a:rPr lang="cs-CZ" dirty="0" smtClean="0"/>
              <a:t> </a:t>
            </a:r>
            <a:r>
              <a:rPr lang="cs-CZ" dirty="0" err="1" smtClean="0"/>
              <a:t>Infographic</a:t>
            </a:r>
            <a:r>
              <a:rPr lang="cs-CZ" baseline="0" dirty="0" smtClean="0"/>
              <a:t> -</a:t>
            </a:r>
            <a:r>
              <a:rPr lang="cs-CZ" dirty="0" smtClean="0"/>
              <a:t> http://www.</a:t>
            </a:r>
            <a:r>
              <a:rPr lang="cs-CZ" dirty="0" err="1" smtClean="0"/>
              <a:t>eufic.org</a:t>
            </a:r>
            <a:r>
              <a:rPr lang="cs-CZ" dirty="0" smtClean="0"/>
              <a:t>/</a:t>
            </a:r>
            <a:r>
              <a:rPr lang="cs-CZ" dirty="0" err="1" smtClean="0"/>
              <a:t>article</a:t>
            </a:r>
            <a:r>
              <a:rPr lang="cs-CZ" dirty="0" smtClean="0"/>
              <a:t>/</a:t>
            </a:r>
            <a:r>
              <a:rPr lang="cs-CZ" dirty="0" err="1" smtClean="0"/>
              <a:t>en</a:t>
            </a:r>
            <a:r>
              <a:rPr lang="cs-CZ" dirty="0" smtClean="0"/>
              <a:t>/show/</a:t>
            </a:r>
            <a:r>
              <a:rPr lang="cs-CZ" dirty="0" err="1" smtClean="0"/>
              <a:t>consumers</a:t>
            </a:r>
            <a:r>
              <a:rPr lang="cs-CZ" dirty="0" smtClean="0"/>
              <a:t>/</a:t>
            </a:r>
            <a:r>
              <a:rPr lang="cs-CZ" dirty="0" err="1" smtClean="0"/>
              <a:t>rid</a:t>
            </a:r>
            <a:r>
              <a:rPr lang="cs-CZ" dirty="0" smtClean="0"/>
              <a:t>/</a:t>
            </a:r>
            <a:r>
              <a:rPr lang="cs-CZ" dirty="0" err="1" smtClean="0"/>
              <a:t>dietary</a:t>
            </a:r>
            <a:r>
              <a:rPr lang="cs-CZ" dirty="0" smtClean="0"/>
              <a:t>_</a:t>
            </a:r>
            <a:r>
              <a:rPr lang="cs-CZ" dirty="0" err="1" smtClean="0"/>
              <a:t>fats</a:t>
            </a:r>
            <a:r>
              <a:rPr lang="cs-CZ" dirty="0" smtClean="0"/>
              <a:t>_</a:t>
            </a:r>
            <a:r>
              <a:rPr lang="cs-CZ" dirty="0" err="1" smtClean="0"/>
              <a:t>infographic</a:t>
            </a:r>
            <a:r>
              <a:rPr lang="cs-CZ" dirty="0" smtClean="0"/>
              <a:t>/</a:t>
            </a:r>
          </a:p>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129</a:t>
            </a:fld>
            <a:endParaRPr lang="cs-CZ"/>
          </a:p>
        </p:txBody>
      </p:sp>
    </p:spTree>
    <p:extLst>
      <p:ext uri="{BB962C8B-B14F-4D97-AF65-F5344CB8AC3E}">
        <p14:creationId xmlns:p14="http://schemas.microsoft.com/office/powerpoint/2010/main" val="308738080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066" indent="-291179">
              <a:spcBef>
                <a:spcPct val="30000"/>
              </a:spcBef>
              <a:defRPr sz="1200">
                <a:solidFill>
                  <a:schemeClr val="tx1"/>
                </a:solidFill>
                <a:latin typeface="Times New Roman" panose="02020603050405020304" pitchFamily="18" charset="0"/>
              </a:defRPr>
            </a:lvl2pPr>
            <a:lvl3pPr marL="1164717" indent="-232943">
              <a:spcBef>
                <a:spcPct val="30000"/>
              </a:spcBef>
              <a:defRPr sz="1200">
                <a:solidFill>
                  <a:schemeClr val="tx1"/>
                </a:solidFill>
                <a:latin typeface="Times New Roman" panose="02020603050405020304" pitchFamily="18" charset="0"/>
              </a:defRPr>
            </a:lvl3pPr>
            <a:lvl4pPr marL="1630604" indent="-232943">
              <a:spcBef>
                <a:spcPct val="30000"/>
              </a:spcBef>
              <a:defRPr sz="1200">
                <a:solidFill>
                  <a:schemeClr val="tx1"/>
                </a:solidFill>
                <a:latin typeface="Times New Roman" panose="02020603050405020304" pitchFamily="18" charset="0"/>
              </a:defRPr>
            </a:lvl4pPr>
            <a:lvl5pPr marL="2096491" indent="-232943">
              <a:spcBef>
                <a:spcPct val="30000"/>
              </a:spcBef>
              <a:defRPr sz="1200">
                <a:solidFill>
                  <a:schemeClr val="tx1"/>
                </a:solidFill>
                <a:latin typeface="Times New Roman" panose="02020603050405020304" pitchFamily="18" charset="0"/>
              </a:defRPr>
            </a:lvl5pPr>
            <a:lvl6pPr marL="2562377" indent="-232943" eaLnBrk="0" fontAlgn="base" hangingPunct="0">
              <a:spcBef>
                <a:spcPct val="30000"/>
              </a:spcBef>
              <a:spcAft>
                <a:spcPct val="0"/>
              </a:spcAft>
              <a:defRPr sz="1200">
                <a:solidFill>
                  <a:schemeClr val="tx1"/>
                </a:solidFill>
                <a:latin typeface="Times New Roman" panose="02020603050405020304" pitchFamily="18" charset="0"/>
              </a:defRPr>
            </a:lvl6pPr>
            <a:lvl7pPr marL="3028264" indent="-232943" eaLnBrk="0" fontAlgn="base" hangingPunct="0">
              <a:spcBef>
                <a:spcPct val="30000"/>
              </a:spcBef>
              <a:spcAft>
                <a:spcPct val="0"/>
              </a:spcAft>
              <a:defRPr sz="1200">
                <a:solidFill>
                  <a:schemeClr val="tx1"/>
                </a:solidFill>
                <a:latin typeface="Times New Roman" panose="02020603050405020304" pitchFamily="18" charset="0"/>
              </a:defRPr>
            </a:lvl7pPr>
            <a:lvl8pPr marL="3494151" indent="-232943" eaLnBrk="0" fontAlgn="base" hangingPunct="0">
              <a:spcBef>
                <a:spcPct val="30000"/>
              </a:spcBef>
              <a:spcAft>
                <a:spcPct val="0"/>
              </a:spcAft>
              <a:defRPr sz="1200">
                <a:solidFill>
                  <a:schemeClr val="tx1"/>
                </a:solidFill>
                <a:latin typeface="Times New Roman" panose="02020603050405020304" pitchFamily="18" charset="0"/>
              </a:defRPr>
            </a:lvl8pPr>
            <a:lvl9pPr marL="3960038" indent="-23294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654E912-F6D8-4962-95A1-C9EADECB5FF5}" type="slidenum">
              <a:rPr lang="en-US" altLang="cs-CZ"/>
              <a:pPr>
                <a:spcBef>
                  <a:spcPct val="0"/>
                </a:spcBef>
              </a:pPr>
              <a:t>130</a:t>
            </a:fld>
            <a:endParaRPr lang="en-US" altLang="cs-CZ"/>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cs-CZ" altLang="cs-CZ" dirty="0" smtClean="0">
              <a:latin typeface="Times New Roman" panose="02020603050405020304" pitchFamily="18" charset="0"/>
            </a:endParaRPr>
          </a:p>
        </p:txBody>
      </p:sp>
    </p:spTree>
    <p:extLst>
      <p:ext uri="{BB962C8B-B14F-4D97-AF65-F5344CB8AC3E}">
        <p14:creationId xmlns:p14="http://schemas.microsoft.com/office/powerpoint/2010/main" val="307667616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131</a:t>
            </a:fld>
            <a:endParaRPr lang="cs-CZ"/>
          </a:p>
        </p:txBody>
      </p:sp>
    </p:spTree>
    <p:extLst>
      <p:ext uri="{BB962C8B-B14F-4D97-AF65-F5344CB8AC3E}">
        <p14:creationId xmlns:p14="http://schemas.microsoft.com/office/powerpoint/2010/main" val="424450026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132</a:t>
            </a:fld>
            <a:endParaRPr lang="cs-CZ"/>
          </a:p>
        </p:txBody>
      </p:sp>
    </p:spTree>
    <p:extLst>
      <p:ext uri="{BB962C8B-B14F-4D97-AF65-F5344CB8AC3E}">
        <p14:creationId xmlns:p14="http://schemas.microsoft.com/office/powerpoint/2010/main" val="152811898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134</a:t>
            </a:fld>
            <a:endParaRPr lang="cs-CZ"/>
          </a:p>
        </p:txBody>
      </p:sp>
    </p:spTree>
    <p:extLst>
      <p:ext uri="{BB962C8B-B14F-4D97-AF65-F5344CB8AC3E}">
        <p14:creationId xmlns:p14="http://schemas.microsoft.com/office/powerpoint/2010/main" val="61704798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p:spPr>
        <p:txBody>
          <a:bodyPr/>
          <a:lstStyle/>
          <a:p>
            <a:pPr eaLnBrk="1" hangingPunct="1"/>
            <a:endParaRPr lang="cs-CZ" altLang="cs-CZ" dirty="0" smtClean="0"/>
          </a:p>
        </p:txBody>
      </p:sp>
    </p:spTree>
    <p:extLst>
      <p:ext uri="{BB962C8B-B14F-4D97-AF65-F5344CB8AC3E}">
        <p14:creationId xmlns:p14="http://schemas.microsoft.com/office/powerpoint/2010/main" val="130874154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136</a:t>
            </a:fld>
            <a:endParaRPr lang="cs-CZ"/>
          </a:p>
        </p:txBody>
      </p:sp>
    </p:spTree>
    <p:extLst>
      <p:ext uri="{BB962C8B-B14F-4D97-AF65-F5344CB8AC3E}">
        <p14:creationId xmlns:p14="http://schemas.microsoft.com/office/powerpoint/2010/main" val="307508008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defTabSz="931774">
              <a:defRPr/>
            </a:pPr>
            <a:r>
              <a:rPr lang="cs-CZ" dirty="0" smtClean="0"/>
              <a:t>EUFIC: </a:t>
            </a:r>
            <a:r>
              <a:rPr lang="cs-CZ" dirty="0" err="1" smtClean="0"/>
              <a:t>Dietary</a:t>
            </a:r>
            <a:r>
              <a:rPr lang="cs-CZ" dirty="0" smtClean="0"/>
              <a:t> </a:t>
            </a:r>
            <a:r>
              <a:rPr lang="cs-CZ" dirty="0" err="1" smtClean="0"/>
              <a:t>Fats</a:t>
            </a:r>
            <a:r>
              <a:rPr lang="cs-CZ" dirty="0" smtClean="0"/>
              <a:t> </a:t>
            </a:r>
            <a:r>
              <a:rPr lang="cs-CZ" dirty="0" err="1" smtClean="0"/>
              <a:t>Infographic</a:t>
            </a:r>
            <a:r>
              <a:rPr lang="cs-CZ" baseline="0" dirty="0" smtClean="0"/>
              <a:t> -</a:t>
            </a:r>
            <a:r>
              <a:rPr lang="cs-CZ" dirty="0" smtClean="0"/>
              <a:t> http://www.</a:t>
            </a:r>
            <a:r>
              <a:rPr lang="cs-CZ" dirty="0" err="1" smtClean="0"/>
              <a:t>eufic.org</a:t>
            </a:r>
            <a:r>
              <a:rPr lang="cs-CZ" dirty="0" smtClean="0"/>
              <a:t>/</a:t>
            </a:r>
            <a:r>
              <a:rPr lang="cs-CZ" dirty="0" err="1" smtClean="0"/>
              <a:t>article</a:t>
            </a:r>
            <a:r>
              <a:rPr lang="cs-CZ" dirty="0" smtClean="0"/>
              <a:t>/</a:t>
            </a:r>
            <a:r>
              <a:rPr lang="cs-CZ" dirty="0" err="1" smtClean="0"/>
              <a:t>en</a:t>
            </a:r>
            <a:r>
              <a:rPr lang="cs-CZ" dirty="0" smtClean="0"/>
              <a:t>/show/</a:t>
            </a:r>
            <a:r>
              <a:rPr lang="cs-CZ" dirty="0" err="1" smtClean="0"/>
              <a:t>consumers</a:t>
            </a:r>
            <a:r>
              <a:rPr lang="cs-CZ" dirty="0" smtClean="0"/>
              <a:t>/</a:t>
            </a:r>
            <a:r>
              <a:rPr lang="cs-CZ" dirty="0" err="1" smtClean="0"/>
              <a:t>rid</a:t>
            </a:r>
            <a:r>
              <a:rPr lang="cs-CZ" dirty="0" smtClean="0"/>
              <a:t>/</a:t>
            </a:r>
            <a:r>
              <a:rPr lang="cs-CZ" dirty="0" err="1" smtClean="0"/>
              <a:t>dietary</a:t>
            </a:r>
            <a:r>
              <a:rPr lang="cs-CZ" dirty="0" smtClean="0"/>
              <a:t>_</a:t>
            </a:r>
            <a:r>
              <a:rPr lang="cs-CZ" dirty="0" err="1" smtClean="0"/>
              <a:t>fats</a:t>
            </a:r>
            <a:r>
              <a:rPr lang="cs-CZ" dirty="0" smtClean="0"/>
              <a:t>_</a:t>
            </a:r>
            <a:r>
              <a:rPr lang="cs-CZ" dirty="0" err="1" smtClean="0"/>
              <a:t>infographic</a:t>
            </a:r>
            <a:r>
              <a:rPr lang="cs-CZ" dirty="0" smtClean="0"/>
              <a:t>/</a:t>
            </a:r>
          </a:p>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137</a:t>
            </a:fld>
            <a:endParaRPr lang="cs-CZ"/>
          </a:p>
        </p:txBody>
      </p:sp>
    </p:spTree>
    <p:extLst>
      <p:ext uri="{BB962C8B-B14F-4D97-AF65-F5344CB8AC3E}">
        <p14:creationId xmlns:p14="http://schemas.microsoft.com/office/powerpoint/2010/main" val="91618650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57066" indent="-291179" eaLnBrk="0" hangingPunct="0">
              <a:spcBef>
                <a:spcPct val="30000"/>
              </a:spcBef>
              <a:defRPr sz="1200">
                <a:solidFill>
                  <a:schemeClr val="tx1"/>
                </a:solidFill>
                <a:latin typeface="Arial" panose="020B0604020202020204" pitchFamily="34" charset="0"/>
              </a:defRPr>
            </a:lvl2pPr>
            <a:lvl3pPr marL="1164717" indent="-232943" eaLnBrk="0" hangingPunct="0">
              <a:spcBef>
                <a:spcPct val="30000"/>
              </a:spcBef>
              <a:defRPr sz="1200">
                <a:solidFill>
                  <a:schemeClr val="tx1"/>
                </a:solidFill>
                <a:latin typeface="Arial" panose="020B0604020202020204" pitchFamily="34" charset="0"/>
              </a:defRPr>
            </a:lvl3pPr>
            <a:lvl4pPr marL="1630604" indent="-232943" eaLnBrk="0" hangingPunct="0">
              <a:spcBef>
                <a:spcPct val="30000"/>
              </a:spcBef>
              <a:defRPr sz="1200">
                <a:solidFill>
                  <a:schemeClr val="tx1"/>
                </a:solidFill>
                <a:latin typeface="Arial" panose="020B0604020202020204" pitchFamily="34" charset="0"/>
              </a:defRPr>
            </a:lvl4pPr>
            <a:lvl5pPr marL="2096491" indent="-232943" eaLnBrk="0" hangingPunct="0">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0FF6CBF-879E-468A-83A5-EE3F8D60D51E}" type="slidenum">
              <a:rPr lang="en-GB" altLang="en-US"/>
              <a:pPr eaLnBrk="1" hangingPunct="1">
                <a:spcBef>
                  <a:spcPct val="0"/>
                </a:spcBef>
              </a:pPr>
              <a:t>139</a:t>
            </a:fld>
            <a:endParaRPr lang="en-GB" alt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798561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ndParaRPr>
          </a:p>
        </p:txBody>
      </p:sp>
      <p:sp>
        <p:nvSpPr>
          <p:cNvPr id="5018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57066" indent="-291179" eaLnBrk="0" hangingPunct="0">
              <a:spcBef>
                <a:spcPct val="30000"/>
              </a:spcBef>
              <a:defRPr sz="1200">
                <a:solidFill>
                  <a:schemeClr val="tx1"/>
                </a:solidFill>
                <a:latin typeface="Arial" panose="020B0604020202020204" pitchFamily="34" charset="0"/>
              </a:defRPr>
            </a:lvl2pPr>
            <a:lvl3pPr marL="1164717" indent="-232943" eaLnBrk="0" hangingPunct="0">
              <a:spcBef>
                <a:spcPct val="30000"/>
              </a:spcBef>
              <a:defRPr sz="1200">
                <a:solidFill>
                  <a:schemeClr val="tx1"/>
                </a:solidFill>
                <a:latin typeface="Arial" panose="020B0604020202020204" pitchFamily="34" charset="0"/>
              </a:defRPr>
            </a:lvl3pPr>
            <a:lvl4pPr marL="1630604" indent="-232943" eaLnBrk="0" hangingPunct="0">
              <a:spcBef>
                <a:spcPct val="30000"/>
              </a:spcBef>
              <a:defRPr sz="1200">
                <a:solidFill>
                  <a:schemeClr val="tx1"/>
                </a:solidFill>
                <a:latin typeface="Arial" panose="020B0604020202020204" pitchFamily="34" charset="0"/>
              </a:defRPr>
            </a:lvl4pPr>
            <a:lvl5pPr marL="2096491" indent="-232943" eaLnBrk="0" hangingPunct="0">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486A0125-ACBF-4DE7-9A38-8F9D4E78EDF6}" type="slidenum">
              <a:rPr lang="en-GB" altLang="en-US"/>
              <a:pPr eaLnBrk="1" hangingPunct="1">
                <a:spcBef>
                  <a:spcPct val="0"/>
                </a:spcBef>
              </a:pPr>
              <a:t>140</a:t>
            </a:fld>
            <a:endParaRPr lang="en-GB" altLang="en-US"/>
          </a:p>
        </p:txBody>
      </p:sp>
    </p:spTree>
    <p:extLst>
      <p:ext uri="{BB962C8B-B14F-4D97-AF65-F5344CB8AC3E}">
        <p14:creationId xmlns:p14="http://schemas.microsoft.com/office/powerpoint/2010/main" val="1709555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a:t>
            </a:fld>
            <a:endParaRPr lang="cs-CZ"/>
          </a:p>
        </p:txBody>
      </p:sp>
    </p:spTree>
    <p:extLst>
      <p:ext uri="{BB962C8B-B14F-4D97-AF65-F5344CB8AC3E}">
        <p14:creationId xmlns:p14="http://schemas.microsoft.com/office/powerpoint/2010/main" val="133843764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a:t>
            </a:fld>
            <a:endParaRPr lang="cs-CZ"/>
          </a:p>
        </p:txBody>
      </p:sp>
    </p:spTree>
    <p:extLst>
      <p:ext uri="{BB962C8B-B14F-4D97-AF65-F5344CB8AC3E}">
        <p14:creationId xmlns:p14="http://schemas.microsoft.com/office/powerpoint/2010/main" val="2929017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a:t>
            </a:fld>
            <a:endParaRPr lang="cs-CZ"/>
          </a:p>
        </p:txBody>
      </p:sp>
    </p:spTree>
    <p:extLst>
      <p:ext uri="{BB962C8B-B14F-4D97-AF65-F5344CB8AC3E}">
        <p14:creationId xmlns:p14="http://schemas.microsoft.com/office/powerpoint/2010/main" val="1152860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a:p>
        </p:txBody>
      </p:sp>
      <p:sp>
        <p:nvSpPr>
          <p:cNvPr id="10" name="PlaceHolder 2"/>
          <p:cNvSpPr>
            <a:spLocks noGrp="1"/>
          </p:cNvSpPr>
          <p:nvPr>
            <p:ph type="body"/>
          </p:nvPr>
        </p:nvSpPr>
        <p:spPr>
          <a:xfrm>
            <a:off x="609562" y="1604841"/>
            <a:ext cx="5354133" cy="3977484"/>
          </a:xfrm>
          <a:prstGeom prst="rect">
            <a:avLst/>
          </a:prstGeom>
        </p:spPr>
        <p:txBody>
          <a:bodyPr lIns="0" tIns="0" rIns="0" bIns="0"/>
          <a:lstStyle/>
          <a:p>
            <a:endParaRPr/>
          </a:p>
        </p:txBody>
      </p:sp>
      <p:sp>
        <p:nvSpPr>
          <p:cNvPr id="11" name="PlaceHolder 3"/>
          <p:cNvSpPr>
            <a:spLocks noGrp="1"/>
          </p:cNvSpPr>
          <p:nvPr>
            <p:ph type="body"/>
          </p:nvPr>
        </p:nvSpPr>
        <p:spPr>
          <a:xfrm>
            <a:off x="6231903" y="1604841"/>
            <a:ext cx="5354133" cy="3977484"/>
          </a:xfrm>
          <a:prstGeom prst="rect">
            <a:avLst/>
          </a:prstGeom>
        </p:spPr>
        <p:txBody>
          <a:bodyPr lIns="0" tIns="0" rIns="0" bIns="0"/>
          <a:lstStyle/>
          <a:p>
            <a:endParaRPr/>
          </a:p>
        </p:txBody>
      </p:sp>
    </p:spTree>
    <p:extLst>
      <p:ext uri="{BB962C8B-B14F-4D97-AF65-F5344CB8AC3E}">
        <p14:creationId xmlns:p14="http://schemas.microsoft.com/office/powerpoint/2010/main" val="954859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a:p>
        </p:txBody>
      </p:sp>
      <p:sp>
        <p:nvSpPr>
          <p:cNvPr id="19" name="PlaceHolder 2"/>
          <p:cNvSpPr>
            <a:spLocks noGrp="1"/>
          </p:cNvSpPr>
          <p:nvPr>
            <p:ph type="body"/>
          </p:nvPr>
        </p:nvSpPr>
        <p:spPr>
          <a:xfrm>
            <a:off x="609562" y="1604841"/>
            <a:ext cx="5354133" cy="3977484"/>
          </a:xfrm>
          <a:prstGeom prst="rect">
            <a:avLst/>
          </a:prstGeom>
        </p:spPr>
        <p:txBody>
          <a:bodyPr lIns="0" tIns="0" rIns="0" bIns="0"/>
          <a:lstStyle/>
          <a:p>
            <a:endParaRPr/>
          </a:p>
        </p:txBody>
      </p:sp>
      <p:sp>
        <p:nvSpPr>
          <p:cNvPr id="20" name="PlaceHolder 3"/>
          <p:cNvSpPr>
            <a:spLocks noGrp="1"/>
          </p:cNvSpPr>
          <p:nvPr>
            <p:ph type="body"/>
          </p:nvPr>
        </p:nvSpPr>
        <p:spPr>
          <a:xfrm>
            <a:off x="6231903" y="1604841"/>
            <a:ext cx="5354133" cy="1897135"/>
          </a:xfrm>
          <a:prstGeom prst="rect">
            <a:avLst/>
          </a:prstGeom>
        </p:spPr>
        <p:txBody>
          <a:bodyPr lIns="0" tIns="0" rIns="0" bIns="0"/>
          <a:lstStyle/>
          <a:p>
            <a:endParaRPr/>
          </a:p>
        </p:txBody>
      </p:sp>
      <p:sp>
        <p:nvSpPr>
          <p:cNvPr id="21" name="PlaceHolder 4"/>
          <p:cNvSpPr>
            <a:spLocks noGrp="1"/>
          </p:cNvSpPr>
          <p:nvPr>
            <p:ph type="body"/>
          </p:nvPr>
        </p:nvSpPr>
        <p:spPr>
          <a:xfrm>
            <a:off x="6231903" y="3682578"/>
            <a:ext cx="5354133" cy="1897135"/>
          </a:xfrm>
          <a:prstGeom prst="rect">
            <a:avLst/>
          </a:prstGeom>
        </p:spPr>
        <p:txBody>
          <a:bodyPr lIns="0" tIns="0" rIns="0" bIns="0"/>
          <a:lstStyle/>
          <a:p>
            <a:endParaRPr/>
          </a:p>
        </p:txBody>
      </p:sp>
    </p:spTree>
    <p:extLst>
      <p:ext uri="{BB962C8B-B14F-4D97-AF65-F5344CB8AC3E}">
        <p14:creationId xmlns:p14="http://schemas.microsoft.com/office/powerpoint/2010/main" val="811980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1_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endParaRPr lang="cs-CZ"/>
          </a:p>
        </p:txBody>
      </p:sp>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4" name="Zástupný symbol pro číslo snímku 3"/>
          <p:cNvSpPr>
            <a:spLocks noGrp="1"/>
          </p:cNvSpPr>
          <p:nvPr>
            <p:ph type="sldNum" sz="quarter" idx="12"/>
          </p:nvPr>
        </p:nvSpPr>
        <p:spPr/>
        <p:txBody>
          <a:bodyPr/>
          <a:lstStyle/>
          <a:p>
            <a:fld id="{8485458B-102B-4489-B815-01CED055914C}" type="slidenum">
              <a:rPr lang="cs-CZ" smtClean="0"/>
              <a:pPr/>
              <a:t>‹#›</a:t>
            </a:fld>
            <a:endParaRPr lang="cs-CZ"/>
          </a:p>
        </p:txBody>
      </p:sp>
    </p:spTree>
    <p:extLst>
      <p:ext uri="{BB962C8B-B14F-4D97-AF65-F5344CB8AC3E}">
        <p14:creationId xmlns:p14="http://schemas.microsoft.com/office/powerpoint/2010/main" val="2650158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609600" y="1600201"/>
            <a:ext cx="53848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600201"/>
            <a:ext cx="53848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a:xfrm>
            <a:off x="609600" y="6245225"/>
            <a:ext cx="2844800" cy="476250"/>
          </a:xfrm>
        </p:spPr>
        <p:txBody>
          <a:bodyPr/>
          <a:lstStyle>
            <a:lvl1pPr>
              <a:defRPr/>
            </a:lvl1pPr>
          </a:lstStyle>
          <a:p>
            <a:endParaRPr lang="cs-CZ" altLang="cs-CZ"/>
          </a:p>
        </p:txBody>
      </p:sp>
      <p:sp>
        <p:nvSpPr>
          <p:cNvPr id="6" name="Zástupný symbol pro zápatí 5"/>
          <p:cNvSpPr>
            <a:spLocks noGrp="1"/>
          </p:cNvSpPr>
          <p:nvPr>
            <p:ph type="ftr" sz="quarter" idx="11"/>
          </p:nvPr>
        </p:nvSpPr>
        <p:spPr>
          <a:xfrm>
            <a:off x="4165600" y="6245225"/>
            <a:ext cx="3860800" cy="476250"/>
          </a:xfrm>
        </p:spPr>
        <p:txBody>
          <a:bodyPr/>
          <a:lstStyle>
            <a:lvl1pPr>
              <a:defRPr/>
            </a:lvl1pPr>
          </a:lstStyle>
          <a:p>
            <a:endParaRPr lang="cs-CZ" altLang="cs-CZ"/>
          </a:p>
        </p:txBody>
      </p:sp>
      <p:sp>
        <p:nvSpPr>
          <p:cNvPr id="7" name="Zástupný symbol pro číslo snímku 6"/>
          <p:cNvSpPr>
            <a:spLocks noGrp="1"/>
          </p:cNvSpPr>
          <p:nvPr>
            <p:ph type="sldNum" sz="quarter" idx="12"/>
          </p:nvPr>
        </p:nvSpPr>
        <p:spPr>
          <a:xfrm>
            <a:off x="8737600" y="6245225"/>
            <a:ext cx="2844800" cy="476250"/>
          </a:xfrm>
        </p:spPr>
        <p:txBody>
          <a:bodyPr/>
          <a:lstStyle>
            <a:lvl1pPr>
              <a:defRPr/>
            </a:lvl1pPr>
          </a:lstStyle>
          <a:p>
            <a:fld id="{D08F91B0-6A1D-4410-B957-C467FE126057}" type="slidenum">
              <a:rPr lang="cs-CZ" altLang="cs-CZ"/>
              <a:pPr/>
              <a:t>‹#›</a:t>
            </a:fld>
            <a:endParaRPr lang="cs-CZ" altLang="cs-CZ"/>
          </a:p>
        </p:txBody>
      </p:sp>
    </p:spTree>
    <p:extLst>
      <p:ext uri="{BB962C8B-B14F-4D97-AF65-F5344CB8AC3E}">
        <p14:creationId xmlns:p14="http://schemas.microsoft.com/office/powerpoint/2010/main" val="1568996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41C3C38E-9968-4639-A46E-05ACBC283907}" type="datetimeFigureOut">
              <a:rPr lang="cs-CZ" smtClean="0"/>
              <a:pPr/>
              <a:t>25.01.2019</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D7BF561-7E2E-45C6-9660-38E72703215F}" type="slidenum">
              <a:rPr lang="cs-CZ" smtClean="0"/>
              <a:pPr/>
              <a:t>‹#›</a:t>
            </a:fld>
            <a:endParaRPr lang="cs-CZ"/>
          </a:p>
        </p:txBody>
      </p:sp>
    </p:spTree>
    <p:extLst>
      <p:ext uri="{BB962C8B-B14F-4D97-AF65-F5344CB8AC3E}">
        <p14:creationId xmlns:p14="http://schemas.microsoft.com/office/powerpoint/2010/main" val="3018048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1_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41C3C38E-9968-4639-A46E-05ACBC283907}" type="datetimeFigureOut">
              <a:rPr lang="cs-CZ" smtClean="0"/>
              <a:pPr/>
              <a:t>25.01.2019</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D7BF561-7E2E-45C6-9660-38E72703215F}" type="slidenum">
              <a:rPr lang="cs-CZ" smtClean="0"/>
              <a:pPr/>
              <a:t>‹#›</a:t>
            </a:fld>
            <a:endParaRPr lang="cs-CZ"/>
          </a:p>
        </p:txBody>
      </p:sp>
    </p:spTree>
    <p:extLst>
      <p:ext uri="{BB962C8B-B14F-4D97-AF65-F5344CB8AC3E}">
        <p14:creationId xmlns:p14="http://schemas.microsoft.com/office/powerpoint/2010/main" val="767671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8" name="Obdélník 7"/>
          <p:cNvSpPr/>
          <p:nvPr userDrawn="1"/>
        </p:nvSpPr>
        <p:spPr>
          <a:xfrm>
            <a:off x="203916" y="6349284"/>
            <a:ext cx="3309871" cy="50871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userDrawn="1"/>
        </p:nvSpPr>
        <p:spPr>
          <a:xfrm>
            <a:off x="3706970" y="6349284"/>
            <a:ext cx="8281115" cy="5087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3"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5" name="Zástupný symbol pro zápatí 4"/>
          <p:cNvSpPr>
            <a:spLocks noGrp="1"/>
          </p:cNvSpPr>
          <p:nvPr>
            <p:ph type="ftr" sz="quarter" idx="11"/>
          </p:nvPr>
        </p:nvSpPr>
        <p:spPr>
          <a:xfrm>
            <a:off x="916010" y="6421078"/>
            <a:ext cx="1885681" cy="365125"/>
          </a:xfrm>
        </p:spPr>
        <p:txBody>
          <a:bodyPr/>
          <a:lstStyle>
            <a:lvl1pPr>
              <a:defRPr sz="1800" b="1">
                <a:solidFill>
                  <a:schemeClr val="accent2">
                    <a:lumMod val="50000"/>
                  </a:schemeClr>
                </a:solidFill>
                <a:latin typeface="Segoe UI" panose="020B0502040204020203" pitchFamily="34" charset="0"/>
                <a:cs typeface="Segoe UI" panose="020B0502040204020203" pitchFamily="34" charset="0"/>
              </a:defRPr>
            </a:lvl1pPr>
          </a:lstStyle>
          <a:p>
            <a:r>
              <a:rPr lang="cs-CZ" dirty="0" smtClean="0"/>
              <a:t>Výživa</a:t>
            </a:r>
            <a:endParaRPr lang="cs-CZ" dirty="0"/>
          </a:p>
        </p:txBody>
      </p:sp>
      <p:sp>
        <p:nvSpPr>
          <p:cNvPr id="6" name="Zástupný symbol pro číslo snímku 5"/>
          <p:cNvSpPr>
            <a:spLocks noGrp="1"/>
          </p:cNvSpPr>
          <p:nvPr>
            <p:ph type="sldNum" sz="quarter" idx="12"/>
          </p:nvPr>
        </p:nvSpPr>
        <p:spPr>
          <a:xfrm>
            <a:off x="9087118" y="6421078"/>
            <a:ext cx="2743200" cy="365125"/>
          </a:xfrm>
        </p:spPr>
        <p:txBody>
          <a:bodyPr/>
          <a:lstStyle>
            <a:lvl1pPr>
              <a:defRPr sz="1600" b="1">
                <a:solidFill>
                  <a:schemeClr val="accent2">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2" name="Přímá spojnice 11"/>
          <p:cNvCxnSpPr/>
          <p:nvPr userDrawn="1"/>
        </p:nvCxnSpPr>
        <p:spPr>
          <a:xfrm>
            <a:off x="525888" y="1368717"/>
            <a:ext cx="11165983"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141427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8200" y="400050"/>
            <a:ext cx="10515600" cy="6057900"/>
          </a:xfrm>
        </p:spPr>
        <p:txBody>
          <a:bodyPr anchor="ctr" anchorCtr="0">
            <a:normAutofit/>
          </a:bodyPr>
          <a:lstStyle>
            <a:lvl1pPr algn="ctr">
              <a:defRPr sz="8000">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defRPr>
            </a:lvl1pPr>
          </a:lstStyle>
          <a:p>
            <a:r>
              <a:rPr lang="cs-CZ" dirty="0" smtClean="0"/>
              <a:t>Kliknutím lze upravit styl.</a:t>
            </a:r>
            <a:endParaRPr lang="cs-CZ" dirty="0"/>
          </a:p>
        </p:txBody>
      </p:sp>
    </p:spTree>
    <p:extLst>
      <p:ext uri="{BB962C8B-B14F-4D97-AF65-F5344CB8AC3E}">
        <p14:creationId xmlns:p14="http://schemas.microsoft.com/office/powerpoint/2010/main" val="77864252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8" name="Obdélník 7"/>
          <p:cNvSpPr/>
          <p:nvPr userDrawn="1"/>
        </p:nvSpPr>
        <p:spPr>
          <a:xfrm>
            <a:off x="203916" y="6349284"/>
            <a:ext cx="3309871" cy="50871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userDrawn="1"/>
        </p:nvSpPr>
        <p:spPr>
          <a:xfrm>
            <a:off x="3706970" y="6349284"/>
            <a:ext cx="8281115" cy="5087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11"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12" name="Zástupný symbol pro zápatí 4"/>
          <p:cNvSpPr>
            <a:spLocks noGrp="1"/>
          </p:cNvSpPr>
          <p:nvPr>
            <p:ph type="ftr" sz="quarter" idx="11"/>
          </p:nvPr>
        </p:nvSpPr>
        <p:spPr>
          <a:xfrm>
            <a:off x="916010" y="6421078"/>
            <a:ext cx="1885681" cy="365125"/>
          </a:xfrm>
        </p:spPr>
        <p:txBody>
          <a:bodyPr/>
          <a:lstStyle>
            <a:lvl1pPr>
              <a:defRPr sz="1800" b="1">
                <a:solidFill>
                  <a:schemeClr val="accent6">
                    <a:lumMod val="50000"/>
                  </a:schemeClr>
                </a:solidFill>
                <a:latin typeface="Segoe UI" panose="020B0502040204020203" pitchFamily="34" charset="0"/>
                <a:cs typeface="Segoe UI" panose="020B0502040204020203" pitchFamily="34" charset="0"/>
              </a:defRPr>
            </a:lvl1pPr>
          </a:lstStyle>
          <a:p>
            <a:r>
              <a:rPr lang="cs-CZ" dirty="0" smtClean="0"/>
              <a:t>Výživa</a:t>
            </a:r>
            <a:endParaRPr lang="cs-CZ" dirty="0"/>
          </a:p>
        </p:txBody>
      </p:sp>
      <p:sp>
        <p:nvSpPr>
          <p:cNvPr id="13" name="Zástupný symbol pro číslo snímku 5"/>
          <p:cNvSpPr>
            <a:spLocks noGrp="1"/>
          </p:cNvSpPr>
          <p:nvPr>
            <p:ph type="sldNum" sz="quarter" idx="12"/>
          </p:nvPr>
        </p:nvSpPr>
        <p:spPr>
          <a:xfrm>
            <a:off x="9087118" y="6421078"/>
            <a:ext cx="2743200" cy="365125"/>
          </a:xfrm>
        </p:spPr>
        <p:txBody>
          <a:bodyPr/>
          <a:lstStyle>
            <a:lvl1pPr>
              <a:defRPr sz="1600" b="1">
                <a:solidFill>
                  <a:schemeClr val="accent6">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4" name="Přímá spojnice 13"/>
          <p:cNvCxnSpPr/>
          <p:nvPr userDrawn="1"/>
        </p:nvCxnSpPr>
        <p:spPr>
          <a:xfrm>
            <a:off x="525888" y="1368717"/>
            <a:ext cx="11165983" cy="0"/>
          </a:xfrm>
          <a:prstGeom prst="line">
            <a:avLst/>
          </a:prstGeom>
          <a:ln>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7027779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orovnání">
    <p:spTree>
      <p:nvGrpSpPr>
        <p:cNvPr id="1" name=""/>
        <p:cNvGrpSpPr/>
        <p:nvPr/>
      </p:nvGrpSpPr>
      <p:grpSpPr>
        <a:xfrm>
          <a:off x="0" y="0"/>
          <a:ext cx="0" cy="0"/>
          <a:chOff x="0" y="0"/>
          <a:chExt cx="0" cy="0"/>
        </a:xfrm>
      </p:grpSpPr>
      <p:sp>
        <p:nvSpPr>
          <p:cNvPr id="10" name="Obdélník 9"/>
          <p:cNvSpPr/>
          <p:nvPr userDrawn="1"/>
        </p:nvSpPr>
        <p:spPr>
          <a:xfrm>
            <a:off x="203916" y="6349284"/>
            <a:ext cx="3309871" cy="50871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userDrawn="1"/>
        </p:nvSpPr>
        <p:spPr>
          <a:xfrm>
            <a:off x="3706970" y="6349284"/>
            <a:ext cx="8281115" cy="50871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13"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14" name="Zástupný symbol pro zápatí 4"/>
          <p:cNvSpPr>
            <a:spLocks noGrp="1"/>
          </p:cNvSpPr>
          <p:nvPr>
            <p:ph type="ftr" sz="quarter" idx="11"/>
          </p:nvPr>
        </p:nvSpPr>
        <p:spPr>
          <a:xfrm>
            <a:off x="916010" y="6421078"/>
            <a:ext cx="1885681" cy="365125"/>
          </a:xfrm>
        </p:spPr>
        <p:txBody>
          <a:bodyPr/>
          <a:lstStyle>
            <a:lvl1pPr>
              <a:defRPr sz="1800" b="1">
                <a:solidFill>
                  <a:schemeClr val="accent1">
                    <a:lumMod val="50000"/>
                  </a:schemeClr>
                </a:solidFill>
                <a:latin typeface="Segoe UI" panose="020B0502040204020203" pitchFamily="34" charset="0"/>
                <a:cs typeface="Segoe UI" panose="020B0502040204020203" pitchFamily="34" charset="0"/>
              </a:defRPr>
            </a:lvl1pPr>
          </a:lstStyle>
          <a:p>
            <a:r>
              <a:rPr lang="cs-CZ" dirty="0" smtClean="0"/>
              <a:t>Výživa</a:t>
            </a:r>
            <a:endParaRPr lang="cs-CZ" dirty="0"/>
          </a:p>
        </p:txBody>
      </p:sp>
      <p:sp>
        <p:nvSpPr>
          <p:cNvPr id="15" name="Zástupný symbol pro číslo snímku 5"/>
          <p:cNvSpPr>
            <a:spLocks noGrp="1"/>
          </p:cNvSpPr>
          <p:nvPr>
            <p:ph type="sldNum" sz="quarter" idx="12"/>
          </p:nvPr>
        </p:nvSpPr>
        <p:spPr>
          <a:xfrm>
            <a:off x="9087118" y="6421078"/>
            <a:ext cx="2743200" cy="365125"/>
          </a:xfrm>
        </p:spPr>
        <p:txBody>
          <a:bodyPr/>
          <a:lstStyle>
            <a:lvl1pPr>
              <a:defRPr sz="1600" b="1">
                <a:solidFill>
                  <a:schemeClr val="accent1">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6" name="Přímá spojnice 15"/>
          <p:cNvCxnSpPr/>
          <p:nvPr userDrawn="1"/>
        </p:nvCxnSpPr>
        <p:spPr>
          <a:xfrm>
            <a:off x="525888" y="1368717"/>
            <a:ext cx="11165983" cy="0"/>
          </a:xfrm>
          <a:prstGeom prst="line">
            <a:avLst/>
          </a:prstGeom>
          <a:ln>
            <a:solidFill>
              <a:schemeClr val="accent1">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2631950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Jenom nadpis">
    <p:spTree>
      <p:nvGrpSpPr>
        <p:cNvPr id="1" name=""/>
        <p:cNvGrpSpPr/>
        <p:nvPr/>
      </p:nvGrpSpPr>
      <p:grpSpPr>
        <a:xfrm>
          <a:off x="0" y="0"/>
          <a:ext cx="0" cy="0"/>
          <a:chOff x="0" y="0"/>
          <a:chExt cx="0" cy="0"/>
        </a:xfrm>
      </p:grpSpPr>
      <p:sp>
        <p:nvSpPr>
          <p:cNvPr id="6" name="Obdélník 5"/>
          <p:cNvSpPr/>
          <p:nvPr userDrawn="1"/>
        </p:nvSpPr>
        <p:spPr>
          <a:xfrm>
            <a:off x="203916" y="6349284"/>
            <a:ext cx="3309871" cy="50871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userDrawn="1"/>
        </p:nvSpPr>
        <p:spPr>
          <a:xfrm>
            <a:off x="3706970" y="6349284"/>
            <a:ext cx="8281115" cy="50871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9"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10" name="Zástupný symbol pro zápatí 4"/>
          <p:cNvSpPr>
            <a:spLocks noGrp="1"/>
          </p:cNvSpPr>
          <p:nvPr>
            <p:ph type="ftr" sz="quarter" idx="11"/>
          </p:nvPr>
        </p:nvSpPr>
        <p:spPr>
          <a:xfrm>
            <a:off x="916010" y="6421078"/>
            <a:ext cx="1885681" cy="365125"/>
          </a:xfrm>
        </p:spPr>
        <p:txBody>
          <a:bodyPr/>
          <a:lstStyle>
            <a:lvl1pPr>
              <a:defRPr sz="1800" b="1">
                <a:solidFill>
                  <a:schemeClr val="accent4">
                    <a:lumMod val="50000"/>
                  </a:schemeClr>
                </a:solidFill>
                <a:latin typeface="Segoe UI" panose="020B0502040204020203" pitchFamily="34" charset="0"/>
                <a:cs typeface="Segoe UI" panose="020B0502040204020203" pitchFamily="34" charset="0"/>
              </a:defRPr>
            </a:lvl1pPr>
          </a:lstStyle>
          <a:p>
            <a:r>
              <a:rPr lang="cs-CZ" dirty="0" smtClean="0"/>
              <a:t>Výživa</a:t>
            </a:r>
            <a:endParaRPr lang="cs-CZ" dirty="0"/>
          </a:p>
        </p:txBody>
      </p:sp>
      <p:sp>
        <p:nvSpPr>
          <p:cNvPr id="11" name="Zástupný symbol pro číslo snímku 5"/>
          <p:cNvSpPr>
            <a:spLocks noGrp="1"/>
          </p:cNvSpPr>
          <p:nvPr>
            <p:ph type="sldNum" sz="quarter" idx="12"/>
          </p:nvPr>
        </p:nvSpPr>
        <p:spPr>
          <a:xfrm>
            <a:off x="9087118" y="6421078"/>
            <a:ext cx="2743200" cy="365125"/>
          </a:xfrm>
        </p:spPr>
        <p:txBody>
          <a:bodyPr/>
          <a:lstStyle>
            <a:lvl1pPr>
              <a:defRPr sz="1600" b="1">
                <a:solidFill>
                  <a:schemeClr val="accent4">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2" name="Přímá spojnice 11"/>
          <p:cNvCxnSpPr/>
          <p:nvPr userDrawn="1"/>
        </p:nvCxnSpPr>
        <p:spPr>
          <a:xfrm>
            <a:off x="525888" y="1368717"/>
            <a:ext cx="11165983" cy="0"/>
          </a:xfrm>
          <a:prstGeom prst="line">
            <a:avLst/>
          </a:prstGeom>
          <a:ln>
            <a:solidFill>
              <a:schemeClr val="accent4">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2143231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5" name="Obdélník 4"/>
          <p:cNvSpPr/>
          <p:nvPr userDrawn="1"/>
        </p:nvSpPr>
        <p:spPr>
          <a:xfrm>
            <a:off x="203916" y="6349284"/>
            <a:ext cx="3309871" cy="508715"/>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userDrawn="1"/>
        </p:nvSpPr>
        <p:spPr>
          <a:xfrm>
            <a:off x="3706970" y="6349284"/>
            <a:ext cx="8281115" cy="50871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8"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9" name="Zástupný symbol pro zápatí 4"/>
          <p:cNvSpPr>
            <a:spLocks noGrp="1"/>
          </p:cNvSpPr>
          <p:nvPr>
            <p:ph type="ftr" sz="quarter" idx="11"/>
          </p:nvPr>
        </p:nvSpPr>
        <p:spPr>
          <a:xfrm>
            <a:off x="916010" y="6421078"/>
            <a:ext cx="1885681" cy="365125"/>
          </a:xfrm>
        </p:spPr>
        <p:txBody>
          <a:bodyPr/>
          <a:lstStyle>
            <a:lvl1pPr>
              <a:defRPr sz="1800" b="1">
                <a:solidFill>
                  <a:schemeClr val="tx2">
                    <a:lumMod val="50000"/>
                  </a:schemeClr>
                </a:solidFill>
                <a:latin typeface="Segoe UI" panose="020B0502040204020203" pitchFamily="34" charset="0"/>
                <a:cs typeface="Segoe UI" panose="020B0502040204020203" pitchFamily="34" charset="0"/>
              </a:defRPr>
            </a:lvl1pPr>
          </a:lstStyle>
          <a:p>
            <a:r>
              <a:rPr lang="cs-CZ" dirty="0" smtClean="0"/>
              <a:t>Výživa</a:t>
            </a:r>
            <a:endParaRPr lang="cs-CZ" dirty="0"/>
          </a:p>
        </p:txBody>
      </p:sp>
      <p:sp>
        <p:nvSpPr>
          <p:cNvPr id="10" name="Zástupný symbol pro číslo snímku 5"/>
          <p:cNvSpPr>
            <a:spLocks noGrp="1"/>
          </p:cNvSpPr>
          <p:nvPr>
            <p:ph type="sldNum" sz="quarter" idx="12"/>
          </p:nvPr>
        </p:nvSpPr>
        <p:spPr>
          <a:xfrm>
            <a:off x="9087118" y="6421078"/>
            <a:ext cx="2743200" cy="365125"/>
          </a:xfrm>
        </p:spPr>
        <p:txBody>
          <a:bodyPr/>
          <a:lstStyle>
            <a:lvl1pPr>
              <a:defRPr lang="cs-CZ" sz="1800" b="1" kern="1200" smtClean="0">
                <a:solidFill>
                  <a:schemeClr val="tx2">
                    <a:lumMod val="50000"/>
                  </a:schemeClr>
                </a:solidFill>
                <a:latin typeface="Segoe UI" panose="020B0502040204020203" pitchFamily="34" charset="0"/>
                <a:ea typeface="+mn-ea"/>
                <a:cs typeface="Segoe UI" panose="020B0502040204020203" pitchFamily="34" charset="0"/>
              </a:defRPr>
            </a:lvl1pPr>
          </a:lstStyle>
          <a:p>
            <a:fld id="{7D74F88D-855E-4C4A-AC2F-7A0A64C53FD8}" type="slidenum">
              <a:rPr lang="cs-CZ" smtClean="0"/>
              <a:pPr/>
              <a:t>‹#›</a:t>
            </a:fld>
            <a:endParaRPr lang="cs-CZ" dirty="0"/>
          </a:p>
        </p:txBody>
      </p:sp>
      <p:cxnSp>
        <p:nvCxnSpPr>
          <p:cNvPr id="11" name="Přímá spojnice 10"/>
          <p:cNvCxnSpPr/>
          <p:nvPr userDrawn="1"/>
        </p:nvCxnSpPr>
        <p:spPr>
          <a:xfrm>
            <a:off x="525888" y="1368717"/>
            <a:ext cx="11165983" cy="0"/>
          </a:xfrm>
          <a:prstGeom prst="line">
            <a:avLst/>
          </a:prstGeom>
          <a:ln>
            <a:solidFill>
              <a:schemeClr val="tx2">
                <a:lumMod val="60000"/>
                <a:lumOff val="40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3299556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s titulkem">
    <p:spTree>
      <p:nvGrpSpPr>
        <p:cNvPr id="1" name=""/>
        <p:cNvGrpSpPr/>
        <p:nvPr/>
      </p:nvGrpSpPr>
      <p:grpSpPr>
        <a:xfrm>
          <a:off x="0" y="0"/>
          <a:ext cx="0" cy="0"/>
          <a:chOff x="0" y="0"/>
          <a:chExt cx="0" cy="0"/>
        </a:xfrm>
      </p:grpSpPr>
      <p:sp>
        <p:nvSpPr>
          <p:cNvPr id="8" name="Obdélník 7"/>
          <p:cNvSpPr/>
          <p:nvPr userDrawn="1"/>
        </p:nvSpPr>
        <p:spPr>
          <a:xfrm>
            <a:off x="203916" y="6349284"/>
            <a:ext cx="3309871" cy="5087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userDrawn="1"/>
        </p:nvSpPr>
        <p:spPr>
          <a:xfrm>
            <a:off x="3706970" y="6349284"/>
            <a:ext cx="8281115" cy="5087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11"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12" name="Zástupný symbol pro zápatí 4"/>
          <p:cNvSpPr>
            <a:spLocks noGrp="1"/>
          </p:cNvSpPr>
          <p:nvPr>
            <p:ph type="ftr" sz="quarter" idx="11"/>
          </p:nvPr>
        </p:nvSpPr>
        <p:spPr>
          <a:xfrm>
            <a:off x="916010" y="6421078"/>
            <a:ext cx="1885681" cy="365125"/>
          </a:xfrm>
        </p:spPr>
        <p:txBody>
          <a:bodyPr/>
          <a:lstStyle>
            <a:lvl1pPr>
              <a:defRPr sz="1800" b="1">
                <a:solidFill>
                  <a:schemeClr val="accent5">
                    <a:lumMod val="50000"/>
                  </a:schemeClr>
                </a:solidFill>
                <a:latin typeface="Segoe UI" panose="020B0502040204020203" pitchFamily="34" charset="0"/>
                <a:cs typeface="Segoe UI" panose="020B0502040204020203" pitchFamily="34" charset="0"/>
              </a:defRPr>
            </a:lvl1pPr>
          </a:lstStyle>
          <a:p>
            <a:r>
              <a:rPr lang="cs-CZ" dirty="0" smtClean="0"/>
              <a:t>Výživa</a:t>
            </a:r>
            <a:endParaRPr lang="cs-CZ" dirty="0"/>
          </a:p>
        </p:txBody>
      </p:sp>
      <p:sp>
        <p:nvSpPr>
          <p:cNvPr id="13" name="Zástupný symbol pro číslo snímku 5"/>
          <p:cNvSpPr>
            <a:spLocks noGrp="1"/>
          </p:cNvSpPr>
          <p:nvPr>
            <p:ph type="sldNum" sz="quarter" idx="12"/>
          </p:nvPr>
        </p:nvSpPr>
        <p:spPr>
          <a:xfrm>
            <a:off x="9087118" y="6421078"/>
            <a:ext cx="2743200" cy="365125"/>
          </a:xfrm>
        </p:spPr>
        <p:txBody>
          <a:bodyPr/>
          <a:lstStyle>
            <a:lvl1pPr>
              <a:defRPr sz="1600" b="1">
                <a:solidFill>
                  <a:schemeClr val="accent5">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4" name="Přímá spojnice 13"/>
          <p:cNvCxnSpPr/>
          <p:nvPr userDrawn="1"/>
        </p:nvCxnSpPr>
        <p:spPr>
          <a:xfrm>
            <a:off x="525888" y="1368717"/>
            <a:ext cx="11165983" cy="0"/>
          </a:xfrm>
          <a:prstGeom prst="line">
            <a:avLst/>
          </a:prstGeom>
          <a:ln>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9898456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rázek s titulkem">
    <p:spTree>
      <p:nvGrpSpPr>
        <p:cNvPr id="1" name=""/>
        <p:cNvGrpSpPr/>
        <p:nvPr/>
      </p:nvGrpSpPr>
      <p:grpSpPr>
        <a:xfrm>
          <a:off x="0" y="0"/>
          <a:ext cx="0" cy="0"/>
          <a:chOff x="0" y="0"/>
          <a:chExt cx="0" cy="0"/>
        </a:xfrm>
      </p:grpSpPr>
      <p:sp>
        <p:nvSpPr>
          <p:cNvPr id="8" name="Obdélník 7"/>
          <p:cNvSpPr/>
          <p:nvPr userDrawn="1"/>
        </p:nvSpPr>
        <p:spPr>
          <a:xfrm>
            <a:off x="203916" y="6349284"/>
            <a:ext cx="3309871" cy="508715"/>
          </a:xfrm>
          <a:prstGeom prst="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userDrawn="1"/>
        </p:nvSpPr>
        <p:spPr>
          <a:xfrm>
            <a:off x="3706970" y="6349284"/>
            <a:ext cx="8281115" cy="508715"/>
          </a:xfrm>
          <a:prstGeom prst="rect">
            <a:avLst/>
          </a:prstGeom>
          <a:solidFill>
            <a:srgbClr val="F2D9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11"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12" name="Zástupný symbol pro zápatí 4"/>
          <p:cNvSpPr>
            <a:spLocks noGrp="1"/>
          </p:cNvSpPr>
          <p:nvPr>
            <p:ph type="ftr" sz="quarter" idx="11"/>
          </p:nvPr>
        </p:nvSpPr>
        <p:spPr>
          <a:xfrm>
            <a:off x="916010" y="6421078"/>
            <a:ext cx="1885681" cy="365125"/>
          </a:xfrm>
        </p:spPr>
        <p:txBody>
          <a:bodyPr/>
          <a:lstStyle>
            <a:lvl1pPr>
              <a:defRPr sz="1800" b="1">
                <a:solidFill>
                  <a:srgbClr val="993300"/>
                </a:solidFill>
                <a:latin typeface="Segoe UI" panose="020B0502040204020203" pitchFamily="34" charset="0"/>
                <a:cs typeface="Segoe UI" panose="020B0502040204020203" pitchFamily="34" charset="0"/>
              </a:defRPr>
            </a:lvl1pPr>
          </a:lstStyle>
          <a:p>
            <a:r>
              <a:rPr lang="cs-CZ" dirty="0" smtClean="0"/>
              <a:t>Výživa</a:t>
            </a:r>
            <a:endParaRPr lang="cs-CZ" dirty="0"/>
          </a:p>
        </p:txBody>
      </p:sp>
      <p:sp>
        <p:nvSpPr>
          <p:cNvPr id="13" name="Zástupný symbol pro číslo snímku 5"/>
          <p:cNvSpPr>
            <a:spLocks noGrp="1"/>
          </p:cNvSpPr>
          <p:nvPr>
            <p:ph type="sldNum" sz="quarter" idx="12"/>
          </p:nvPr>
        </p:nvSpPr>
        <p:spPr>
          <a:xfrm>
            <a:off x="9087118" y="6421078"/>
            <a:ext cx="2743200" cy="365125"/>
          </a:xfrm>
        </p:spPr>
        <p:txBody>
          <a:bodyPr/>
          <a:lstStyle>
            <a:lvl1pPr>
              <a:defRPr sz="1600" b="1">
                <a:solidFill>
                  <a:srgbClr val="993300"/>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4" name="Přímá spojnice 13"/>
          <p:cNvCxnSpPr/>
          <p:nvPr userDrawn="1"/>
        </p:nvCxnSpPr>
        <p:spPr>
          <a:xfrm>
            <a:off x="525888" y="1368717"/>
            <a:ext cx="11165983" cy="0"/>
          </a:xfrm>
          <a:prstGeom prst="line">
            <a:avLst/>
          </a:prstGeom>
          <a:ln>
            <a:solidFill>
              <a:srgbClr val="9933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9666984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cs-CZ" dirty="0" smtClean="0"/>
              <a:t>Výživa</a:t>
            </a:r>
            <a:endParaRPr lang="cs-CZ" dirty="0"/>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74F88D-855E-4C4A-AC2F-7A0A64C53FD8}" type="slidenum">
              <a:rPr lang="cs-CZ" smtClean="0"/>
              <a:pPr/>
              <a:t>‹#›</a:t>
            </a:fld>
            <a:endParaRPr lang="cs-CZ"/>
          </a:p>
        </p:txBody>
      </p:sp>
    </p:spTree>
    <p:extLst>
      <p:ext uri="{BB962C8B-B14F-4D97-AF65-F5344CB8AC3E}">
        <p14:creationId xmlns:p14="http://schemas.microsoft.com/office/powerpoint/2010/main" val="4111601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9.xml"/><Relationship Id="rId1" Type="http://schemas.openxmlformats.org/officeDocument/2006/relationships/slideLayout" Target="../slideLayouts/slideLayout14.xml"/><Relationship Id="rId4" Type="http://schemas.openxmlformats.org/officeDocument/2006/relationships/image" Target="../media/image122.png"/></Relationships>
</file>

<file path=ppt/slides/_rels/slide10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10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0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10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30.jpe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9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151.jpeg"/></Relationships>
</file>

<file path=ppt/slides/_rels/slide14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0.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1.xml"/><Relationship Id="rId1" Type="http://schemas.openxmlformats.org/officeDocument/2006/relationships/slideLayout" Target="../slideLayouts/slideLayout7.xml"/><Relationship Id="rId5" Type="http://schemas.openxmlformats.org/officeDocument/2006/relationships/image" Target="../media/image161.png"/><Relationship Id="rId4" Type="http://schemas.openxmlformats.org/officeDocument/2006/relationships/image" Target="../media/image160.pn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162.jpeg"/></Relationships>
</file>

<file path=ppt/slides/_rels/slide15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5.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6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15.xml"/><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24.emf"/></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emf"/><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hyperlink" Target="http://www.eufic.org/"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hyperlink" Target="http://www.vyzivaspol.cz/spolecnost-pro-vyzivu/" TargetMode="External"/><Relationship Id="rId4" Type="http://schemas.openxmlformats.org/officeDocument/2006/relationships/hyperlink" Target="http://www.efsa.europa.eu/"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57.png"/><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61.jpeg"/><Relationship Id="rId5" Type="http://schemas.openxmlformats.org/officeDocument/2006/relationships/image" Target="../media/image60.wmf"/><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75.png"/><Relationship Id="rId4" Type="http://schemas.openxmlformats.org/officeDocument/2006/relationships/image" Target="../media/image74.jpeg"/></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4.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s://www.google.cz/url?sa=i&amp;rct=j&amp;q=&amp;esrc=s&amp;source=images&amp;cd=&amp;cad=rja&amp;uact=8&amp;ved=0ahUKEwj37o3WuePLAhWB7RQKHXY3Do0QjRwIBw&amp;url=https://www.organicfacts.net/health-benefits/vitamins/health-benefits-of-vitamin-c-or-ascorbic-acid.html&amp;bvm=bv.117868183,d.bGs&amp;psig=AFQjCNF_DZkeBaHyp_rmcnsu3iF9MtKC6A&amp;ust=1459256884675704" TargetMode="External"/><Relationship Id="rId1" Type="http://schemas.openxmlformats.org/officeDocument/2006/relationships/slideLayout" Target="../slideLayouts/slideLayout4.xml"/><Relationship Id="rId5" Type="http://schemas.openxmlformats.org/officeDocument/2006/relationships/image" Target="../media/image88.png"/><Relationship Id="rId4" Type="http://schemas.openxmlformats.org/officeDocument/2006/relationships/hyperlink" Target="http://www.google.cz/url?sa=i&amp;rct=j&amp;q=&amp;esrc=s&amp;source=images&amp;cd=&amp;cad=rja&amp;uact=8&amp;ved=0ahUKEwiv0qPEuePLAhUFaxQKHS1_BjwQjRwIBw&amp;url=http://www.dietyahubnuti.cz/recepty-na-hubnuti/chutne-varene-susene-svestky/&amp;psig=AFQjCNGfqcyysI5MsLnVA2GufrIQ3XB0XQ&amp;ust=1459256848599434"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xml"/><Relationship Id="rId4" Type="http://schemas.openxmlformats.org/officeDocument/2006/relationships/image" Target="../media/image91.png"/></Relationships>
</file>

<file path=ppt/slides/_rels/slide7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www.google.cz/url?sa=i&amp;rct=j&amp;q=&amp;esrc=s&amp;source=images&amp;cd=&amp;cad=rja&amp;uact=8&amp;ved=0ahUKEwiirtvdvuPLAhXCwBQKHd0_AKAQjRwIBw&amp;url=http://blog.akcednes.cz/testy/test-bily-jogurt&amp;bvm=bv.117868183,d.bGs&amp;psig=AFQjCNE6EoaMQwO0f3ziRwXyPl018Okk3A&amp;ust=1459258241348991" TargetMode="Externa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8.xml"/><Relationship Id="rId4" Type="http://schemas.openxmlformats.org/officeDocument/2006/relationships/image" Target="../media/image10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91.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60.xml"/><Relationship Id="rId1" Type="http://schemas.openxmlformats.org/officeDocument/2006/relationships/slideLayout" Target="../slideLayouts/slideLayout1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92.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61.xml"/><Relationship Id="rId1" Type="http://schemas.openxmlformats.org/officeDocument/2006/relationships/slideLayout" Target="../slideLayouts/slideLayout14.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5.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8.png"/><Relationship Id="rId2" Type="http://schemas.openxmlformats.org/officeDocument/2006/relationships/notesSlide" Target="../notesSlides/notesSlide63.xml"/><Relationship Id="rId1" Type="http://schemas.openxmlformats.org/officeDocument/2006/relationships/slideLayout" Target="../slideLayouts/slideLayout14.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05.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files.oaz.webnode.cz/200000005-2d4ab2e44f/zelenina2.jpg"/>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a:ext>
            </a:extLst>
          </a:blip>
          <a:srcRect/>
          <a:stretch>
            <a:fillRect/>
          </a:stretch>
        </p:blipFill>
        <p:spPr bwMode="auto">
          <a:xfrm>
            <a:off x="-1" y="-1"/>
            <a:ext cx="12192001"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24" name="Obdélník 23"/>
          <p:cNvSpPr/>
          <p:nvPr/>
        </p:nvSpPr>
        <p:spPr>
          <a:xfrm>
            <a:off x="0" y="0"/>
            <a:ext cx="12192000" cy="68580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Obdélník 24"/>
          <p:cNvSpPr/>
          <p:nvPr/>
        </p:nvSpPr>
        <p:spPr>
          <a:xfrm>
            <a:off x="1391467" y="0"/>
            <a:ext cx="7743825" cy="6858001"/>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Podnadpis 2"/>
          <p:cNvSpPr>
            <a:spLocks noGrp="1"/>
          </p:cNvSpPr>
          <p:nvPr>
            <p:ph type="subTitle" idx="1"/>
          </p:nvPr>
        </p:nvSpPr>
        <p:spPr>
          <a:xfrm>
            <a:off x="4351019" y="4709160"/>
            <a:ext cx="4632960" cy="1977391"/>
          </a:xfrm>
        </p:spPr>
        <p:txBody>
          <a:bodyPr>
            <a:normAutofit/>
          </a:bodyPr>
          <a:lstStyle/>
          <a:p>
            <a:pPr algn="r"/>
            <a:r>
              <a:rPr lang="cs-CZ" i="1" noProof="0" smtClean="0">
                <a:solidFill>
                  <a:schemeClr val="accent1">
                    <a:lumMod val="50000"/>
                  </a:schemeClr>
                </a:solidFill>
                <a:latin typeface="Segoe UI" panose="020B0502040204020203" pitchFamily="34" charset="0"/>
                <a:cs typeface="Segoe UI" panose="020B0502040204020203" pitchFamily="34" charset="0"/>
              </a:rPr>
              <a:t>2018/2019</a:t>
            </a:r>
            <a:endParaRPr lang="en-GB" i="1" noProof="0" dirty="0">
              <a:solidFill>
                <a:schemeClr val="accent1">
                  <a:lumMod val="50000"/>
                </a:schemeClr>
              </a:solidFill>
              <a:latin typeface="Segoe UI" panose="020B0502040204020203" pitchFamily="34" charset="0"/>
              <a:cs typeface="Segoe UI" panose="020B0502040204020203" pitchFamily="34" charset="0"/>
            </a:endParaRPr>
          </a:p>
        </p:txBody>
      </p:sp>
      <p:sp>
        <p:nvSpPr>
          <p:cNvPr id="2" name="Nadpis 1"/>
          <p:cNvSpPr>
            <a:spLocks noGrp="1"/>
          </p:cNvSpPr>
          <p:nvPr>
            <p:ph type="ctrTitle"/>
          </p:nvPr>
        </p:nvSpPr>
        <p:spPr>
          <a:xfrm>
            <a:off x="1629020" y="1679973"/>
            <a:ext cx="7268718" cy="2436222"/>
          </a:xfrm>
        </p:spPr>
        <p:txBody>
          <a:bodyPr anchor="t">
            <a:noAutofit/>
          </a:bodyPr>
          <a:lstStyle/>
          <a:p>
            <a:pPr algn="l">
              <a:spcBef>
                <a:spcPts val="0"/>
              </a:spcBef>
            </a:pPr>
            <a:r>
              <a:rPr lang="en-GB" sz="9600" noProof="0" dirty="0" err="1" smtClean="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Výživa</a:t>
            </a:r>
            <a:endParaRPr lang="en-GB" sz="5400" i="1" noProof="0" dirty="0">
              <a:solidFill>
                <a:schemeClr val="accent1">
                  <a:lumMod val="50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5168898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839680" cy="1012914"/>
          </a:xfrm>
        </p:spPr>
        <p:txBody>
          <a:bodyPr>
            <a:normAutofit fontScale="90000"/>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Doporučení založená </a:t>
            </a:r>
            <a:r>
              <a:rPr lang="cs-CZ" altLang="cs-CZ" b="1" dirty="0" smtClean="0">
                <a:effectLst/>
                <a:latin typeface="Segoe UI" panose="020B0502040204020203" pitchFamily="34" charset="0"/>
                <a:ea typeface="Segoe UI" panose="020B0502040204020203" pitchFamily="34" charset="0"/>
                <a:cs typeface="Segoe UI" panose="020B0502040204020203" pitchFamily="34" charset="0"/>
              </a:rPr>
              <a:t>na skupinách potravin</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482436"/>
            <a:ext cx="10515600" cy="4779819"/>
          </a:xfrm>
        </p:spPr>
        <p:txBody>
          <a:bodyPr>
            <a:normAutofit lnSpcReduction="10000"/>
          </a:bodyPr>
          <a:lstStyle/>
          <a:p>
            <a:pPr>
              <a:defRPr/>
            </a:pPr>
            <a:r>
              <a:rPr lang="cs-CZ" altLang="cs-CZ" sz="1800" b="1" dirty="0" smtClean="0">
                <a:solidFill>
                  <a:srgbClr val="0070C0"/>
                </a:solidFill>
              </a:rPr>
              <a:t>jednoduchá </a:t>
            </a:r>
            <a:r>
              <a:rPr lang="cs-CZ" altLang="cs-CZ" sz="1800" b="1" dirty="0">
                <a:solidFill>
                  <a:srgbClr val="0070C0"/>
                </a:solidFill>
              </a:rPr>
              <a:t>sdělení</a:t>
            </a:r>
            <a:r>
              <a:rPr lang="cs-CZ" altLang="cs-CZ" sz="1800" dirty="0">
                <a:solidFill>
                  <a:srgbClr val="0070C0"/>
                </a:solidFill>
              </a:rPr>
              <a:t> </a:t>
            </a:r>
            <a:r>
              <a:rPr lang="cs-CZ" altLang="cs-CZ" sz="1800" dirty="0"/>
              <a:t>ohledně zdravého stravování zaměřené </a:t>
            </a:r>
            <a:r>
              <a:rPr lang="cs-CZ" altLang="cs-CZ" sz="1800" b="1" dirty="0">
                <a:solidFill>
                  <a:srgbClr val="0070C0"/>
                </a:solidFill>
              </a:rPr>
              <a:t>na širokou veřejnost</a:t>
            </a:r>
            <a:endParaRPr lang="cs-CZ" altLang="cs-CZ" sz="1800" dirty="0">
              <a:solidFill>
                <a:srgbClr val="0070C0"/>
              </a:solidFill>
            </a:endParaRPr>
          </a:p>
          <a:p>
            <a:pPr>
              <a:defRPr/>
            </a:pPr>
            <a:r>
              <a:rPr lang="cs-CZ" altLang="cs-CZ" sz="1800" dirty="0"/>
              <a:t>Udávají, jaké </a:t>
            </a:r>
            <a:r>
              <a:rPr lang="cs-CZ" altLang="cs-CZ" sz="1800" b="1" dirty="0">
                <a:solidFill>
                  <a:srgbClr val="0070C0"/>
                </a:solidFill>
              </a:rPr>
              <a:t>potraviny (skupiny potravin), nikoli živiny</a:t>
            </a:r>
            <a:r>
              <a:rPr lang="cs-CZ" altLang="cs-CZ" sz="1800" dirty="0"/>
              <a:t>, by měl člověk konzumovat, a tvoří základní rámec pro plánování jídel nebo denních jídelníčků. </a:t>
            </a:r>
          </a:p>
          <a:p>
            <a:pPr>
              <a:defRPr/>
            </a:pPr>
            <a:r>
              <a:rPr lang="cs-CZ" altLang="cs-CZ" sz="1800" dirty="0"/>
              <a:t>Charakteristika podle Světové zdravotnické organizace (WHO): </a:t>
            </a:r>
          </a:p>
          <a:p>
            <a:pPr lvl="1">
              <a:defRPr/>
            </a:pPr>
            <a:r>
              <a:rPr lang="cs-CZ" altLang="cs-CZ" sz="1800" dirty="0"/>
              <a:t>vyjádření principů osvěty ve výživě převážně </a:t>
            </a:r>
            <a:r>
              <a:rPr lang="cs-CZ" altLang="cs-CZ" sz="1800" b="1" dirty="0">
                <a:solidFill>
                  <a:srgbClr val="0070C0"/>
                </a:solidFill>
              </a:rPr>
              <a:t>formou potravin</a:t>
            </a:r>
            <a:r>
              <a:rPr lang="cs-CZ" altLang="cs-CZ" sz="1800" dirty="0">
                <a:solidFill>
                  <a:srgbClr val="0070C0"/>
                </a:solidFill>
              </a:rPr>
              <a:t>, </a:t>
            </a:r>
          </a:p>
          <a:p>
            <a:pPr lvl="1">
              <a:defRPr/>
            </a:pPr>
            <a:r>
              <a:rPr lang="cs-CZ" altLang="cs-CZ" sz="1800" dirty="0"/>
              <a:t>určeno </a:t>
            </a:r>
            <a:r>
              <a:rPr lang="cs-CZ" altLang="cs-CZ" sz="1800" b="1" dirty="0">
                <a:solidFill>
                  <a:srgbClr val="0070C0"/>
                </a:solidFill>
              </a:rPr>
              <a:t>k použití jednotlivci </a:t>
            </a:r>
            <a:r>
              <a:rPr lang="cs-CZ" altLang="cs-CZ" sz="1800" dirty="0"/>
              <a:t>z řad široké veřejnosti, </a:t>
            </a:r>
          </a:p>
          <a:p>
            <a:pPr lvl="1">
              <a:defRPr/>
            </a:pPr>
            <a:r>
              <a:rPr lang="cs-CZ" altLang="cs-CZ" sz="1800" dirty="0"/>
              <a:t>pokud vyjádření není provedeno pouze formou potravin, je psáno </a:t>
            </a:r>
            <a:r>
              <a:rPr lang="cs-CZ" altLang="cs-CZ" sz="1800" b="1" dirty="0">
                <a:solidFill>
                  <a:srgbClr val="0070C0"/>
                </a:solidFill>
              </a:rPr>
              <a:t>jazykem, který obsahuje </a:t>
            </a:r>
            <a:r>
              <a:rPr lang="cs-CZ" altLang="cs-CZ" sz="1800" b="1" dirty="0" smtClean="0">
                <a:solidFill>
                  <a:srgbClr val="0070C0"/>
                </a:solidFill>
              </a:rPr>
              <a:t/>
            </a:r>
            <a:br>
              <a:rPr lang="cs-CZ" altLang="cs-CZ" sz="1800" b="1" dirty="0" smtClean="0">
                <a:solidFill>
                  <a:srgbClr val="0070C0"/>
                </a:solidFill>
              </a:rPr>
            </a:br>
            <a:r>
              <a:rPr lang="cs-CZ" altLang="cs-CZ" sz="1800" b="1" dirty="0" smtClean="0">
                <a:solidFill>
                  <a:srgbClr val="0070C0"/>
                </a:solidFill>
              </a:rPr>
              <a:t>co </a:t>
            </a:r>
            <a:r>
              <a:rPr lang="cs-CZ" altLang="cs-CZ" sz="1800" b="1" dirty="0">
                <a:solidFill>
                  <a:srgbClr val="0070C0"/>
                </a:solidFill>
              </a:rPr>
              <a:t>nejméně odborných termínů</a:t>
            </a:r>
            <a:r>
              <a:rPr lang="cs-CZ" altLang="cs-CZ" sz="1800" dirty="0">
                <a:solidFill>
                  <a:srgbClr val="0070C0"/>
                </a:solidFill>
              </a:rPr>
              <a:t> </a:t>
            </a:r>
            <a:r>
              <a:rPr lang="cs-CZ" altLang="cs-CZ" sz="1800" dirty="0"/>
              <a:t>z oblasti nutriční vědy. </a:t>
            </a:r>
          </a:p>
          <a:p>
            <a:pPr>
              <a:defRPr/>
            </a:pPr>
            <a:r>
              <a:rPr lang="cs-CZ" altLang="cs-CZ" sz="1800" dirty="0"/>
              <a:t>Doporučení FBDG se vyhýbají použití číselného vyjádření doporučeného množství živin (např. doporučených denních dávek) nebo cílů pro populaci, ale zajišťují praktické vysvětlení těchto stravovacích doporučení jednotlivcům v populaci. </a:t>
            </a:r>
          </a:p>
          <a:p>
            <a:pPr>
              <a:defRPr/>
            </a:pPr>
            <a:r>
              <a:rPr lang="cs-CZ" altLang="cs-CZ" sz="1800" dirty="0"/>
              <a:t>Potraviny jsou do potravinových skupin rozděleny na základě </a:t>
            </a:r>
            <a:r>
              <a:rPr lang="cs-CZ" altLang="cs-CZ" sz="1800" b="1" dirty="0">
                <a:solidFill>
                  <a:srgbClr val="0070C0"/>
                </a:solidFill>
              </a:rPr>
              <a:t>podobného nutričního složení</a:t>
            </a:r>
          </a:p>
          <a:p>
            <a:pPr>
              <a:defRPr/>
            </a:pPr>
            <a:r>
              <a:rPr lang="cs-CZ" altLang="cs-CZ" sz="1800" dirty="0" smtClean="0"/>
              <a:t>Zohledňují kulturní zvyky, </a:t>
            </a:r>
            <a:r>
              <a:rPr lang="cs-CZ" altLang="cs-CZ" sz="1800" dirty="0"/>
              <a:t>náboženství, prostředí dané </a:t>
            </a:r>
            <a:r>
              <a:rPr lang="cs-CZ" altLang="cs-CZ" sz="1800" dirty="0" smtClean="0"/>
              <a:t>země, dostupnost potravin…</a:t>
            </a:r>
            <a:endParaRPr lang="cs-CZ" altLang="cs-CZ" sz="1800" dirty="0"/>
          </a:p>
          <a:p>
            <a:pPr>
              <a:defRPr/>
            </a:pPr>
            <a:endParaRPr lang="cs-CZ" altLang="cs-CZ" sz="1600" dirty="0"/>
          </a:p>
          <a:p>
            <a:pPr>
              <a:defRPr/>
            </a:pPr>
            <a:r>
              <a:rPr lang="cs-CZ" altLang="cs-CZ" sz="2000" b="1" dirty="0">
                <a:solidFill>
                  <a:srgbClr val="0070C0"/>
                </a:solidFill>
                <a:ea typeface="Segoe UI" panose="020B0502040204020203" pitchFamily="34" charset="0"/>
              </a:rPr>
              <a:t>Cíl? </a:t>
            </a:r>
            <a:r>
              <a:rPr lang="cs-CZ" altLang="cs-CZ" sz="2000" dirty="0">
                <a:ea typeface="Segoe UI" panose="020B0502040204020203" pitchFamily="34" charset="0"/>
              </a:rPr>
              <a:t>Rozvíjet a upevňovat zdraví lidí = </a:t>
            </a:r>
            <a:r>
              <a:rPr lang="cs-CZ" altLang="cs-CZ" sz="2000" dirty="0" smtClean="0">
                <a:ea typeface="Segoe UI" panose="020B0502040204020203" pitchFamily="34" charset="0"/>
              </a:rPr>
              <a:t>populace → </a:t>
            </a:r>
            <a:r>
              <a:rPr lang="cs-CZ" altLang="cs-CZ" sz="2000" dirty="0">
                <a:solidFill>
                  <a:srgbClr val="0070C0"/>
                </a:solidFill>
                <a:ea typeface="Segoe UI" panose="020B0502040204020203" pitchFamily="34" charset="0"/>
              </a:rPr>
              <a:t>v</a:t>
            </a:r>
            <a:r>
              <a:rPr lang="cs-CZ" altLang="cs-CZ" sz="2000" dirty="0" smtClean="0">
                <a:solidFill>
                  <a:srgbClr val="0070C0"/>
                </a:solidFill>
                <a:ea typeface="Segoe UI" panose="020B0502040204020203" pitchFamily="34" charset="0"/>
              </a:rPr>
              <a:t>yvážená</a:t>
            </a:r>
            <a:r>
              <a:rPr lang="cs-CZ" altLang="cs-CZ" sz="2000" dirty="0">
                <a:solidFill>
                  <a:srgbClr val="0070C0"/>
                </a:solidFill>
                <a:ea typeface="Segoe UI" panose="020B0502040204020203" pitchFamily="34" charset="0"/>
              </a:rPr>
              <a:t>, přiměřená a </a:t>
            </a:r>
            <a:r>
              <a:rPr lang="cs-CZ" altLang="cs-CZ" sz="2000" b="1" dirty="0">
                <a:solidFill>
                  <a:srgbClr val="0070C0"/>
                </a:solidFill>
                <a:ea typeface="Segoe UI" panose="020B0502040204020203" pitchFamily="34" charset="0"/>
              </a:rPr>
              <a:t>pestrá </a:t>
            </a:r>
            <a:r>
              <a:rPr lang="cs-CZ" altLang="cs-CZ" sz="2000" dirty="0">
                <a:solidFill>
                  <a:srgbClr val="0070C0"/>
                </a:solidFill>
                <a:ea typeface="Segoe UI" panose="020B0502040204020203" pitchFamily="34" charset="0"/>
              </a:rPr>
              <a:t>strava</a:t>
            </a:r>
          </a:p>
          <a:p>
            <a:endParaRPr lang="cs-CZ" b="1" dirty="0" smtClean="0">
              <a:solidFill>
                <a:srgbClr val="0070C0"/>
              </a:solidFill>
            </a:endParaRPr>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10</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spTree>
    <p:extLst>
      <p:ext uri="{BB962C8B-B14F-4D97-AF65-F5344CB8AC3E}">
        <p14:creationId xmlns:p14="http://schemas.microsoft.com/office/powerpoint/2010/main" val="98256688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p:cNvSpPr>
            <a:spLocks noGrp="1"/>
          </p:cNvSpPr>
          <p:nvPr>
            <p:ph type="title"/>
          </p:nvPr>
        </p:nvSpPr>
        <p:spPr>
          <a:noFill/>
        </p:spPr>
        <p:txBody>
          <a:bodyPr>
            <a:normAutofit fontScale="90000"/>
          </a:bodyPr>
          <a:lstStyle/>
          <a:p>
            <a:r>
              <a:rPr lang="cs-CZ" altLang="cs-CZ" dirty="0" smtClean="0"/>
              <a:t>ZPRACOVANÉ MASO x ČERVENÉ MASO</a:t>
            </a:r>
          </a:p>
        </p:txBody>
      </p:sp>
      <p:sp>
        <p:nvSpPr>
          <p:cNvPr id="13315" name="Zástupný symbol pro obsah 2"/>
          <p:cNvSpPr>
            <a:spLocks noGrp="1"/>
          </p:cNvSpPr>
          <p:nvPr>
            <p:ph idx="1"/>
          </p:nvPr>
        </p:nvSpPr>
        <p:spPr>
          <a:xfrm>
            <a:off x="838200" y="1620816"/>
            <a:ext cx="10515600" cy="4599875"/>
          </a:xfrm>
          <a:ln>
            <a:noFill/>
            <a:miter lim="800000"/>
            <a:headEnd/>
            <a:tailEnd/>
          </a:ln>
        </p:spPr>
        <p:txBody>
          <a:bodyPr>
            <a:normAutofit/>
          </a:bodyPr>
          <a:lstStyle/>
          <a:p>
            <a:r>
              <a:rPr lang="en-US" altLang="cs-CZ" sz="2000" i="1" dirty="0" err="1" smtClean="0"/>
              <a:t>Zpracované</a:t>
            </a:r>
            <a:r>
              <a:rPr lang="en-US" altLang="cs-CZ" sz="2000" i="1" dirty="0" smtClean="0"/>
              <a:t>/</a:t>
            </a:r>
            <a:r>
              <a:rPr lang="en-US" altLang="cs-CZ" sz="2000" i="1" dirty="0" err="1" smtClean="0"/>
              <a:t>upravené</a:t>
            </a:r>
            <a:r>
              <a:rPr lang="en-US" altLang="cs-CZ" sz="2000" i="1" dirty="0" smtClean="0"/>
              <a:t> </a:t>
            </a:r>
            <a:r>
              <a:rPr lang="en-US" altLang="cs-CZ" sz="2000" i="1" dirty="0" err="1"/>
              <a:t>maso</a:t>
            </a:r>
            <a:r>
              <a:rPr lang="en-US" altLang="cs-CZ" sz="2000" i="1" dirty="0"/>
              <a:t> </a:t>
            </a:r>
            <a:r>
              <a:rPr lang="en-US" altLang="cs-CZ" sz="2000" i="1" dirty="0" smtClean="0"/>
              <a:t>= </a:t>
            </a:r>
            <a:r>
              <a:rPr lang="en-US" altLang="cs-CZ" sz="2000" i="1" dirty="0" err="1" smtClean="0"/>
              <a:t>maso</a:t>
            </a:r>
            <a:r>
              <a:rPr lang="en-US" altLang="cs-CZ" sz="2000" i="1" dirty="0" smtClean="0"/>
              <a:t> </a:t>
            </a:r>
            <a:r>
              <a:rPr lang="cs-CZ" altLang="cs-CZ" sz="2000" i="1" dirty="0" smtClean="0"/>
              <a:t>upravené</a:t>
            </a:r>
            <a:r>
              <a:rPr lang="en-US" altLang="cs-CZ" sz="2000" i="1" dirty="0" smtClean="0"/>
              <a:t> </a:t>
            </a:r>
            <a:r>
              <a:rPr lang="en-US" altLang="cs-CZ" sz="2000" i="1" dirty="0" err="1" smtClean="0"/>
              <a:t>uzením</a:t>
            </a:r>
            <a:r>
              <a:rPr lang="en-US" altLang="cs-CZ" sz="2000" i="1" dirty="0" smtClean="0"/>
              <a:t>, </a:t>
            </a:r>
            <a:r>
              <a:rPr lang="en-US" altLang="cs-CZ" sz="2000" i="1" dirty="0" err="1" smtClean="0"/>
              <a:t>solením</a:t>
            </a:r>
            <a:r>
              <a:rPr lang="en-US" altLang="cs-CZ" sz="2000" i="1" dirty="0" smtClean="0"/>
              <a:t>, </a:t>
            </a:r>
            <a:r>
              <a:rPr lang="en-US" altLang="cs-CZ" sz="2000" i="1" dirty="0" err="1" smtClean="0"/>
              <a:t>fermentací</a:t>
            </a:r>
            <a:r>
              <a:rPr lang="en-US" altLang="cs-CZ" sz="2000" i="1" dirty="0" smtClean="0"/>
              <a:t> (</a:t>
            </a:r>
            <a:r>
              <a:rPr lang="en-US" altLang="cs-CZ" sz="2000" i="1" dirty="0" err="1" smtClean="0"/>
              <a:t>slanina</a:t>
            </a:r>
            <a:r>
              <a:rPr lang="en-US" altLang="cs-CZ" sz="2000" i="1" dirty="0" smtClean="0"/>
              <a:t>, </a:t>
            </a:r>
            <a:r>
              <a:rPr lang="en-US" altLang="cs-CZ" sz="2000" i="1" dirty="0" err="1" smtClean="0"/>
              <a:t>salámy</a:t>
            </a:r>
            <a:r>
              <a:rPr lang="en-US" altLang="cs-CZ" sz="2000" i="1" dirty="0" smtClean="0"/>
              <a:t>, </a:t>
            </a:r>
            <a:r>
              <a:rPr lang="en-US" altLang="cs-CZ" sz="2000" i="1" dirty="0" err="1" smtClean="0"/>
              <a:t>klobásy</a:t>
            </a:r>
            <a:r>
              <a:rPr lang="en-US" altLang="cs-CZ" sz="2000" i="1" dirty="0" smtClean="0"/>
              <a:t>, </a:t>
            </a:r>
            <a:r>
              <a:rPr lang="en-US" altLang="cs-CZ" sz="2000" i="1" dirty="0" err="1" smtClean="0"/>
              <a:t>párky</a:t>
            </a:r>
            <a:r>
              <a:rPr lang="en-US" altLang="cs-CZ" sz="2000" i="1" dirty="0" smtClean="0"/>
              <a:t> v </a:t>
            </a:r>
            <a:r>
              <a:rPr lang="en-US" altLang="cs-CZ" sz="2000" i="1" dirty="0" err="1" smtClean="0"/>
              <a:t>rohlíku</a:t>
            </a:r>
            <a:r>
              <a:rPr lang="en-US" altLang="cs-CZ" sz="2000" i="1" dirty="0" smtClean="0"/>
              <a:t>) </a:t>
            </a:r>
            <a:r>
              <a:rPr lang="cs-CZ" sz="2000" i="1" dirty="0"/>
              <a:t>s cílem zlepšit chuť výrobku a prodloužit jeho trvanlivost</a:t>
            </a:r>
            <a:endParaRPr lang="en-US" altLang="cs-CZ" sz="2000" i="1" dirty="0" smtClean="0"/>
          </a:p>
          <a:p>
            <a:r>
              <a:rPr lang="en-US" altLang="cs-CZ" sz="2000" i="1" dirty="0" err="1" smtClean="0"/>
              <a:t>Červené</a:t>
            </a:r>
            <a:r>
              <a:rPr lang="en-US" altLang="cs-CZ" sz="2000" i="1" dirty="0" smtClean="0"/>
              <a:t> </a:t>
            </a:r>
            <a:r>
              <a:rPr lang="en-US" altLang="cs-CZ" sz="2000" i="1" dirty="0" err="1"/>
              <a:t>maso</a:t>
            </a:r>
            <a:r>
              <a:rPr lang="en-US" altLang="cs-CZ" sz="2000" i="1" dirty="0"/>
              <a:t> se </a:t>
            </a:r>
            <a:r>
              <a:rPr lang="en-US" altLang="cs-CZ" sz="2000" i="1" dirty="0" err="1"/>
              <a:t>vztahuje</a:t>
            </a:r>
            <a:r>
              <a:rPr lang="en-US" altLang="cs-CZ" sz="2000" i="1" dirty="0"/>
              <a:t> </a:t>
            </a:r>
            <a:r>
              <a:rPr lang="en-US" altLang="cs-CZ" sz="2000" i="1" dirty="0" err="1"/>
              <a:t>na</a:t>
            </a:r>
            <a:r>
              <a:rPr lang="en-US" altLang="cs-CZ" sz="2000" i="1" dirty="0"/>
              <a:t> </a:t>
            </a:r>
            <a:r>
              <a:rPr lang="en-US" altLang="cs-CZ" sz="2000" i="1" dirty="0" err="1" smtClean="0"/>
              <a:t>svalovinu</a:t>
            </a:r>
            <a:r>
              <a:rPr lang="en-US" altLang="cs-CZ" sz="2000" i="1" dirty="0" smtClean="0"/>
              <a:t> </a:t>
            </a:r>
            <a:r>
              <a:rPr lang="en-US" altLang="cs-CZ" sz="2000" i="1" dirty="0" err="1" smtClean="0"/>
              <a:t>všech</a:t>
            </a:r>
            <a:r>
              <a:rPr lang="en-US" altLang="cs-CZ" sz="2000" i="1" dirty="0" smtClean="0"/>
              <a:t> </a:t>
            </a:r>
            <a:r>
              <a:rPr lang="en-US" altLang="cs-CZ" sz="2000" i="1" dirty="0" err="1" smtClean="0"/>
              <a:t>druhů</a:t>
            </a:r>
            <a:r>
              <a:rPr lang="en-US" altLang="cs-CZ" sz="2000" i="1" dirty="0" smtClean="0"/>
              <a:t> </a:t>
            </a:r>
            <a:r>
              <a:rPr lang="en-US" altLang="cs-CZ" sz="2000" i="1" dirty="0" err="1" smtClean="0"/>
              <a:t>savců</a:t>
            </a:r>
            <a:r>
              <a:rPr lang="en-US" altLang="cs-CZ" sz="2000" i="1" dirty="0" smtClean="0"/>
              <a:t>, </a:t>
            </a:r>
            <a:r>
              <a:rPr lang="en-US" altLang="cs-CZ" sz="2000" i="1" dirty="0" err="1"/>
              <a:t>včetně</a:t>
            </a:r>
            <a:r>
              <a:rPr lang="en-US" altLang="cs-CZ" sz="2000" i="1" dirty="0"/>
              <a:t> </a:t>
            </a:r>
            <a:r>
              <a:rPr lang="en-US" altLang="cs-CZ" sz="2000" i="1" dirty="0" err="1"/>
              <a:t>hovězího</a:t>
            </a:r>
            <a:r>
              <a:rPr lang="en-US" altLang="cs-CZ" sz="2000" i="1" dirty="0"/>
              <a:t>, </a:t>
            </a:r>
            <a:r>
              <a:rPr lang="en-US" altLang="cs-CZ" sz="2000" i="1" dirty="0" err="1"/>
              <a:t>telecího</a:t>
            </a:r>
            <a:r>
              <a:rPr lang="en-US" altLang="cs-CZ" sz="2000" i="1" dirty="0"/>
              <a:t>, </a:t>
            </a:r>
            <a:r>
              <a:rPr lang="en-US" altLang="cs-CZ" sz="2000" i="1" dirty="0" err="1"/>
              <a:t>vepřového</a:t>
            </a:r>
            <a:r>
              <a:rPr lang="en-US" altLang="cs-CZ" sz="2000" i="1" dirty="0"/>
              <a:t>, </a:t>
            </a:r>
            <a:r>
              <a:rPr lang="en-US" altLang="cs-CZ" sz="2000" i="1" dirty="0" err="1"/>
              <a:t>jehněčího</a:t>
            </a:r>
            <a:r>
              <a:rPr lang="en-US" altLang="cs-CZ" sz="2000" i="1" dirty="0"/>
              <a:t>, </a:t>
            </a:r>
            <a:r>
              <a:rPr lang="en-US" altLang="cs-CZ" sz="2000" i="1" dirty="0" err="1" smtClean="0"/>
              <a:t>skopového</a:t>
            </a:r>
            <a:r>
              <a:rPr lang="en-US" altLang="cs-CZ" sz="2000" i="1" dirty="0" smtClean="0"/>
              <a:t> </a:t>
            </a:r>
            <a:r>
              <a:rPr lang="en-US" altLang="cs-CZ" sz="2000" i="1" dirty="0" err="1" smtClean="0"/>
              <a:t>atd</a:t>
            </a:r>
            <a:r>
              <a:rPr lang="en-US" altLang="cs-CZ" sz="2000" i="1" dirty="0" smtClean="0"/>
              <a:t>.</a:t>
            </a:r>
            <a:endParaRPr lang="cs-CZ" altLang="cs-CZ" sz="2000" i="1" dirty="0"/>
          </a:p>
          <a:p>
            <a:pPr>
              <a:buFont typeface="Arial" panose="020B0604020202020204" pitchFamily="34" charset="0"/>
              <a:buNone/>
            </a:pPr>
            <a:endParaRPr lang="cs-CZ" altLang="cs-CZ" sz="1600" b="1" dirty="0"/>
          </a:p>
          <a:p>
            <a:pPr>
              <a:buFont typeface="Arial" panose="020B0604020202020204" pitchFamily="34" charset="0"/>
              <a:buNone/>
            </a:pPr>
            <a:r>
              <a:rPr lang="cs-CZ" altLang="cs-CZ" sz="1600" b="1" dirty="0" smtClean="0"/>
              <a:t>IARC (International </a:t>
            </a:r>
            <a:r>
              <a:rPr lang="cs-CZ" altLang="cs-CZ" sz="1600" b="1" dirty="0" err="1" smtClean="0"/>
              <a:t>Agency</a:t>
            </a:r>
            <a:r>
              <a:rPr lang="cs-CZ" altLang="cs-CZ" sz="1600" b="1" dirty="0" smtClean="0"/>
              <a:t> </a:t>
            </a:r>
            <a:r>
              <a:rPr lang="cs-CZ" altLang="cs-CZ" sz="1600" b="1" dirty="0" err="1" smtClean="0"/>
              <a:t>for</a:t>
            </a:r>
            <a:r>
              <a:rPr lang="cs-CZ" altLang="cs-CZ" sz="1600" b="1" dirty="0" smtClean="0"/>
              <a:t> </a:t>
            </a:r>
            <a:r>
              <a:rPr lang="cs-CZ" altLang="cs-CZ" sz="1600" b="1" dirty="0" err="1" smtClean="0"/>
              <a:t>Research</a:t>
            </a:r>
            <a:r>
              <a:rPr lang="cs-CZ" altLang="cs-CZ" sz="1600" b="1" dirty="0" smtClean="0"/>
              <a:t> </a:t>
            </a:r>
            <a:r>
              <a:rPr lang="cs-CZ" altLang="cs-CZ" sz="1600" b="1" dirty="0" err="1" smtClean="0"/>
              <a:t>of</a:t>
            </a:r>
            <a:r>
              <a:rPr lang="cs-CZ" altLang="cs-CZ" sz="1600" b="1" dirty="0" smtClean="0"/>
              <a:t> </a:t>
            </a:r>
            <a:r>
              <a:rPr lang="cs-CZ" altLang="cs-CZ" sz="1600" b="1" dirty="0" err="1" smtClean="0"/>
              <a:t>Cancer</a:t>
            </a:r>
            <a:r>
              <a:rPr lang="cs-CZ" altLang="cs-CZ" sz="1600" b="1" dirty="0" smtClean="0"/>
              <a:t>), 2015</a:t>
            </a:r>
            <a:endParaRPr lang="cs-CZ" altLang="cs-CZ" sz="1600" b="1" dirty="0"/>
          </a:p>
          <a:p>
            <a:r>
              <a:rPr lang="cs-CZ" sz="1600" dirty="0" smtClean="0"/>
              <a:t>Konzumace upraveného masa je klasifikována jako prokázaný karcinogen pro člověka (karcinogen skupiny 1A) </a:t>
            </a:r>
            <a:r>
              <a:rPr lang="cs-CZ" altLang="cs-CZ" sz="1600" b="1" dirty="0" smtClean="0"/>
              <a:t>-  </a:t>
            </a:r>
            <a:r>
              <a:rPr lang="cs-CZ" altLang="cs-CZ" sz="1600" dirty="0"/>
              <a:t>o</a:t>
            </a:r>
            <a:r>
              <a:rPr lang="cs-CZ" sz="1600" dirty="0" smtClean="0"/>
              <a:t>dborníci </a:t>
            </a:r>
            <a:r>
              <a:rPr lang="cs-CZ" sz="1600" dirty="0"/>
              <a:t>dospěli k závěru, že konzumace 50 g upraveného masa denně zvyšuje riziko CRC o 18 % </a:t>
            </a:r>
            <a:endParaRPr lang="cs-CZ" sz="1600" dirty="0" smtClean="0"/>
          </a:p>
          <a:p>
            <a:r>
              <a:rPr lang="cs-CZ" sz="1600" dirty="0" smtClean="0"/>
              <a:t>Konzumace </a:t>
            </a:r>
            <a:r>
              <a:rPr lang="cs-CZ" sz="1600" dirty="0"/>
              <a:t>červeného masa </a:t>
            </a:r>
            <a:r>
              <a:rPr lang="cs-CZ" sz="1600" dirty="0" smtClean="0"/>
              <a:t>je klasifikována jako </a:t>
            </a:r>
            <a:r>
              <a:rPr lang="cs-CZ" sz="1600" dirty="0"/>
              <a:t>pravděpodobně karcinogenní pro člověka (karcinogen skupiny 2A</a:t>
            </a:r>
            <a:r>
              <a:rPr lang="cs-CZ" sz="1600" dirty="0" smtClean="0"/>
              <a:t>)</a:t>
            </a:r>
            <a:endParaRPr lang="en-US" altLang="cs-CZ" sz="1600" i="1" dirty="0" smtClean="0">
              <a:solidFill>
                <a:srgbClr val="FF0000"/>
              </a:solidFill>
            </a:endParaRPr>
          </a:p>
          <a:p>
            <a:r>
              <a:rPr lang="cs-CZ" sz="1600" dirty="0"/>
              <a:t>Obecně lze ale říci, že se v současnosti nejedná o jednoduchou tématiku s jasným závěrem. Rozhodující pro </a:t>
            </a:r>
            <a:r>
              <a:rPr lang="cs-CZ" sz="1600" dirty="0" smtClean="0"/>
              <a:t>vznik nádorového onemocnění </a:t>
            </a:r>
            <a:r>
              <a:rPr lang="cs-CZ" sz="1600" dirty="0"/>
              <a:t>je </a:t>
            </a:r>
            <a:r>
              <a:rPr lang="cs-CZ" sz="1600" dirty="0" smtClean="0"/>
              <a:t>spíše </a:t>
            </a:r>
            <a:r>
              <a:rPr lang="cs-CZ" sz="1600" dirty="0"/>
              <a:t>celkový životní styl každého člověka, celková denní spotřeba, kombinace s ostatními potravinami </a:t>
            </a:r>
            <a:r>
              <a:rPr lang="cs-CZ" sz="1600" dirty="0" smtClean="0"/>
              <a:t>apod.</a:t>
            </a:r>
            <a:endParaRPr lang="cs-CZ" altLang="cs-CZ" sz="1600" i="1" dirty="0">
              <a:solidFill>
                <a:srgbClr val="FF0000"/>
              </a:solidFill>
            </a:endParaRPr>
          </a:p>
        </p:txBody>
      </p:sp>
      <p:sp>
        <p:nvSpPr>
          <p:cNvPr id="2" name="Zástupný symbol pro zápatí 1"/>
          <p:cNvSpPr>
            <a:spLocks noGrp="1"/>
          </p:cNvSpPr>
          <p:nvPr>
            <p:ph type="ftr" sz="quarter" idx="11"/>
          </p:nvPr>
        </p:nvSpPr>
        <p:spPr/>
        <p:txBody>
          <a:bodyPr/>
          <a:lstStyle/>
          <a:p>
            <a:r>
              <a:rPr lang="cs-CZ" dirty="0" smtClean="0"/>
              <a:t>Výživa</a:t>
            </a:r>
            <a:endParaRPr lang="cs-CZ" dirty="0"/>
          </a:p>
        </p:txBody>
      </p:sp>
      <p:sp>
        <p:nvSpPr>
          <p:cNvPr id="3" name="Zástupný symbol pro číslo snímku 2"/>
          <p:cNvSpPr>
            <a:spLocks noGrp="1"/>
          </p:cNvSpPr>
          <p:nvPr>
            <p:ph type="sldNum" sz="quarter" idx="12"/>
          </p:nvPr>
        </p:nvSpPr>
        <p:spPr/>
        <p:txBody>
          <a:bodyPr/>
          <a:lstStyle/>
          <a:p>
            <a:fld id="{7D74F88D-855E-4C4A-AC2F-7A0A64C53FD8}" type="slidenum">
              <a:rPr lang="cs-CZ" smtClean="0"/>
              <a:pPr/>
              <a:t>100</a:t>
            </a:fld>
            <a:endParaRPr lang="cs-CZ" dirty="0"/>
          </a:p>
        </p:txBody>
      </p:sp>
      <p:sp>
        <p:nvSpPr>
          <p:cNvPr id="6"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Bílkovinné potraviny</a:t>
            </a:r>
            <a:endParaRPr lang="cs-CZ" dirty="0">
              <a:solidFill>
                <a:schemeClr val="accent2">
                  <a:lumMod val="60000"/>
                  <a:lumOff val="40000"/>
                </a:schemeClr>
              </a:solidFill>
            </a:endParaRPr>
          </a:p>
        </p:txBody>
      </p:sp>
    </p:spTree>
    <p:extLst>
      <p:ext uri="{BB962C8B-B14F-4D97-AF65-F5344CB8AC3E}">
        <p14:creationId xmlns:p14="http://schemas.microsoft.com/office/powerpoint/2010/main" val="293939343"/>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zniup3zx6m0ydqfpv9y6sgtf.wpengine.netdna-cdn.com/wp-content/uploads/2015/10/151026-Tobacco-vs-Meat-TWITTE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76109" y="128438"/>
            <a:ext cx="4793674" cy="6601125"/>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http://zniup3zx6m0ydqfpv9y6sgtf.wpengine.netdna-cdn.com/wp-content/uploads/2015/10/151026-IARC-Meat-rating-TWITTER.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2218" y="139342"/>
            <a:ext cx="5153891" cy="659022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0656265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Nadpis 1"/>
          <p:cNvSpPr>
            <a:spLocks noGrp="1"/>
          </p:cNvSpPr>
          <p:nvPr>
            <p:ph type="title"/>
          </p:nvPr>
        </p:nvSpPr>
        <p:spPr>
          <a:noFill/>
          <a:ln>
            <a:noFill/>
          </a:ln>
        </p:spPr>
        <p:txBody>
          <a:bodyPr>
            <a:normAutofit/>
          </a:bodyPr>
          <a:lstStyle/>
          <a:p>
            <a:pPr eaLnBrk="1" hangingPunct="1">
              <a:defRPr/>
            </a:pPr>
            <a:r>
              <a:rPr lang="cs-CZ" b="1" dirty="0" smtClean="0"/>
              <a:t>Cholesterol</a:t>
            </a:r>
            <a:endParaRPr lang="cs-CZ" dirty="0"/>
          </a:p>
        </p:txBody>
      </p:sp>
      <p:sp>
        <p:nvSpPr>
          <p:cNvPr id="14339" name="Zástupný symbol pro obsah 2"/>
          <p:cNvSpPr>
            <a:spLocks noGrp="1"/>
          </p:cNvSpPr>
          <p:nvPr>
            <p:ph idx="1"/>
          </p:nvPr>
        </p:nvSpPr>
        <p:spPr>
          <a:xfrm>
            <a:off x="838200" y="1661862"/>
            <a:ext cx="10515600" cy="4339693"/>
          </a:xfrm>
        </p:spPr>
        <p:txBody>
          <a:bodyPr>
            <a:normAutofit/>
          </a:bodyPr>
          <a:lstStyle/>
          <a:p>
            <a:pPr eaLnBrk="1" hangingPunct="1">
              <a:lnSpc>
                <a:spcPct val="80000"/>
              </a:lnSpc>
            </a:pPr>
            <a:r>
              <a:rPr lang="cs-CZ" altLang="cs-CZ" sz="2200" dirty="0" smtClean="0">
                <a:solidFill>
                  <a:srgbClr val="FF0000"/>
                </a:solidFill>
              </a:rPr>
              <a:t>!!!Cholesterol není tuk – je to sterol</a:t>
            </a:r>
          </a:p>
          <a:p>
            <a:pPr eaLnBrk="1" hangingPunct="1">
              <a:lnSpc>
                <a:spcPct val="80000"/>
              </a:lnSpc>
            </a:pPr>
            <a:r>
              <a:rPr lang="cs-CZ" altLang="cs-CZ" sz="2200" dirty="0" smtClean="0"/>
              <a:t>Nachází se v živočišných buňkách, jako součást buněčných membrán (nejvyšší koncentrace např. v mozku, játrech atp.)</a:t>
            </a:r>
            <a:endParaRPr lang="en-GB" altLang="cs-CZ" sz="2200" dirty="0"/>
          </a:p>
          <a:p>
            <a:pPr eaLnBrk="1" hangingPunct="1">
              <a:lnSpc>
                <a:spcPct val="80000"/>
              </a:lnSpc>
            </a:pPr>
            <a:r>
              <a:rPr lang="cs-CZ" altLang="cs-CZ" sz="2200" dirty="0" smtClean="0"/>
              <a:t>Zdroje v potravě: kuřecí játra </a:t>
            </a:r>
            <a:r>
              <a:rPr lang="en-GB" altLang="cs-CZ" sz="2200" dirty="0" smtClean="0"/>
              <a:t>(497 mg/ </a:t>
            </a:r>
            <a:r>
              <a:rPr lang="en-GB" altLang="cs-CZ" sz="2200" dirty="0"/>
              <a:t>100 g), </a:t>
            </a:r>
            <a:r>
              <a:rPr lang="cs-CZ" altLang="cs-CZ" sz="2200" dirty="0" smtClean="0"/>
              <a:t>vaječný žloutek </a:t>
            </a:r>
            <a:r>
              <a:rPr lang="en-GB" altLang="cs-CZ" sz="2200" dirty="0" smtClean="0"/>
              <a:t>(1281 mg/ </a:t>
            </a:r>
            <a:r>
              <a:rPr lang="en-GB" altLang="cs-CZ" sz="2200" dirty="0"/>
              <a:t>100 g), </a:t>
            </a:r>
            <a:r>
              <a:rPr lang="cs-CZ" altLang="cs-CZ" sz="2200" dirty="0" smtClean="0"/>
              <a:t>máslo</a:t>
            </a:r>
            <a:r>
              <a:rPr lang="en-GB" altLang="cs-CZ" sz="2200" dirty="0" smtClean="0"/>
              <a:t> </a:t>
            </a:r>
            <a:r>
              <a:rPr lang="en-GB" altLang="cs-CZ" sz="2200" dirty="0"/>
              <a:t>(266 </a:t>
            </a:r>
            <a:r>
              <a:rPr lang="en-GB" altLang="cs-CZ" sz="2200" dirty="0" smtClean="0"/>
              <a:t>mg/ </a:t>
            </a:r>
            <a:r>
              <a:rPr lang="en-GB" altLang="cs-CZ" sz="2200" dirty="0"/>
              <a:t>100 g</a:t>
            </a:r>
            <a:r>
              <a:rPr lang="en-GB" altLang="cs-CZ" sz="2200" dirty="0" smtClean="0"/>
              <a:t>)</a:t>
            </a:r>
            <a:r>
              <a:rPr lang="cs-CZ" altLang="cs-CZ" sz="2200" dirty="0" smtClean="0"/>
              <a:t>, sádlo vepřové (90 mg/100 g)</a:t>
            </a:r>
          </a:p>
          <a:p>
            <a:pPr eaLnBrk="1" hangingPunct="1">
              <a:lnSpc>
                <a:spcPct val="80000"/>
              </a:lnSpc>
            </a:pPr>
            <a:endParaRPr lang="cs-CZ" altLang="cs-CZ" sz="2200" dirty="0" smtClean="0"/>
          </a:p>
          <a:p>
            <a:pPr eaLnBrk="1" hangingPunct="1">
              <a:lnSpc>
                <a:spcPct val="80000"/>
              </a:lnSpc>
              <a:buNone/>
            </a:pPr>
            <a:r>
              <a:rPr lang="cs-CZ" altLang="cs-CZ" sz="2200" dirty="0" smtClean="0"/>
              <a:t>Funkce:</a:t>
            </a:r>
          </a:p>
          <a:p>
            <a:r>
              <a:rPr lang="cs-CZ" altLang="cs-CZ" sz="2200" dirty="0" smtClean="0"/>
              <a:t>Přispívá k trávení tuků a k syntéze vitaminu D v těle</a:t>
            </a:r>
            <a:endParaRPr lang="en-US" altLang="cs-CZ" sz="2200" dirty="0" smtClean="0"/>
          </a:p>
          <a:p>
            <a:r>
              <a:rPr lang="cs-CZ" altLang="cs-CZ" sz="2200" dirty="0" smtClean="0"/>
              <a:t>Dospělý syntetizují cholesterol v játrech </a:t>
            </a:r>
            <a:endParaRPr lang="en-US" altLang="cs-CZ" sz="2200" dirty="0" smtClean="0"/>
          </a:p>
          <a:p>
            <a:r>
              <a:rPr lang="cs-CZ" altLang="cs-CZ" sz="2200" dirty="0" smtClean="0"/>
              <a:t>Všechna zvířata mají také schopnost syntetizovat cholesterol </a:t>
            </a:r>
            <a:endParaRPr lang="en-US" altLang="cs-CZ" sz="2200" dirty="0" smtClean="0"/>
          </a:p>
          <a:p>
            <a:pPr eaLnBrk="1" hangingPunct="1">
              <a:lnSpc>
                <a:spcPct val="80000"/>
              </a:lnSpc>
              <a:buFont typeface="Arial" panose="020B0604020202020204" pitchFamily="34" charset="0"/>
              <a:buNone/>
            </a:pPr>
            <a:endParaRPr lang="en-GB" altLang="cs-CZ" sz="2400" dirty="0"/>
          </a:p>
        </p:txBody>
      </p:sp>
      <p:sp>
        <p:nvSpPr>
          <p:cNvPr id="14340" name="TextovéPole 3"/>
          <p:cNvSpPr txBox="1">
            <a:spLocks noChangeArrowheads="1"/>
          </p:cNvSpPr>
          <p:nvPr/>
        </p:nvSpPr>
        <p:spPr bwMode="auto">
          <a:xfrm>
            <a:off x="4497124" y="5565508"/>
            <a:ext cx="712066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a:r>
              <a:rPr lang="cs-CZ" sz="2000" b="1" dirty="0" smtClean="0">
                <a:solidFill>
                  <a:srgbClr val="FF0000"/>
                </a:solidFill>
              </a:rPr>
              <a:t>…</a:t>
            </a:r>
            <a:r>
              <a:rPr lang="cs-CZ" sz="2000" b="1" smtClean="0">
                <a:solidFill>
                  <a:srgbClr val="FF0000"/>
                </a:solidFill>
              </a:rPr>
              <a:t>hladinu cholesterolu </a:t>
            </a:r>
            <a:r>
              <a:rPr lang="cs-CZ" sz="2000" b="1" dirty="0" smtClean="0">
                <a:solidFill>
                  <a:srgbClr val="FF0000"/>
                </a:solidFill>
              </a:rPr>
              <a:t>v krvi ovlivňují nasycené mastné kyseliny a trans mastné kyseliny ve stravě</a:t>
            </a:r>
          </a:p>
          <a:p>
            <a:pPr algn="r"/>
            <a:endParaRPr lang="en-US" altLang="cs-CZ" sz="2000" dirty="0">
              <a:solidFill>
                <a:srgbClr val="FF0000"/>
              </a:solidFill>
              <a:latin typeface="Segoe UI" panose="020B0502040204020203" pitchFamily="34" charset="0"/>
              <a:cs typeface="Segoe UI" panose="020B0502040204020203" pitchFamily="34" charset="0"/>
            </a:endParaRPr>
          </a:p>
        </p:txBody>
      </p:sp>
      <p:pic>
        <p:nvPicPr>
          <p:cNvPr id="14341"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94318" y="3380174"/>
            <a:ext cx="1940983" cy="1145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bdélník 1"/>
          <p:cNvSpPr/>
          <p:nvPr/>
        </p:nvSpPr>
        <p:spPr>
          <a:xfrm>
            <a:off x="5835067" y="387370"/>
            <a:ext cx="5892703" cy="830997"/>
          </a:xfrm>
          <a:prstGeom prst="rect">
            <a:avLst/>
          </a:prstGeom>
          <a:solidFill>
            <a:schemeClr val="accent2">
              <a:lumMod val="60000"/>
              <a:lumOff val="40000"/>
            </a:schemeClr>
          </a:solidFill>
        </p:spPr>
        <p:txBody>
          <a:bodyPr wrap="none">
            <a:spAutoFit/>
          </a:bodyPr>
          <a:lstStyle/>
          <a:p>
            <a:r>
              <a:rPr lang="cs-CZ" sz="2400" b="1" dirty="0" smtClean="0"/>
              <a:t>Mýtus: „Mám zvýšenou hladinu cholesterolu</a:t>
            </a:r>
            <a:br>
              <a:rPr lang="cs-CZ" sz="2400" b="1" dirty="0" smtClean="0"/>
            </a:br>
            <a:r>
              <a:rPr lang="cs-CZ" sz="2400" b="1" dirty="0" smtClean="0"/>
              <a:t> – nesmím jíst vejce!</a:t>
            </a:r>
            <a:r>
              <a:rPr lang="ja-JP" altLang="cs-CZ" sz="2400" b="1" dirty="0" smtClean="0"/>
              <a:t>“</a:t>
            </a:r>
            <a:endParaRPr lang="cs-CZ" sz="2400" dirty="0"/>
          </a:p>
        </p:txBody>
      </p:sp>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102</a:t>
            </a:fld>
            <a:endParaRPr lang="cs-CZ" dirty="0"/>
          </a:p>
        </p:txBody>
      </p:sp>
      <p:sp>
        <p:nvSpPr>
          <p:cNvPr id="9"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Bílkovinné potraviny</a:t>
            </a:r>
            <a:endParaRPr lang="cs-CZ" dirty="0">
              <a:solidFill>
                <a:schemeClr val="accent2">
                  <a:lumMod val="60000"/>
                  <a:lumOff val="40000"/>
                </a:schemeClr>
              </a:solidFill>
            </a:endParaRPr>
          </a:p>
        </p:txBody>
      </p:sp>
    </p:spTree>
    <p:extLst>
      <p:ext uri="{BB962C8B-B14F-4D97-AF65-F5344CB8AC3E}">
        <p14:creationId xmlns:p14="http://schemas.microsoft.com/office/powerpoint/2010/main" val="239948465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Živiny ve vejcích</a:t>
            </a:r>
            <a:endParaRPr lang="cs-CZ" dirty="0"/>
          </a:p>
        </p:txBody>
      </p:sp>
      <p:pic>
        <p:nvPicPr>
          <p:cNvPr id="15362"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7657281" y="2829985"/>
            <a:ext cx="3809524" cy="2666667"/>
          </a:xfrm>
        </p:spPr>
      </p:pic>
      <p:pic>
        <p:nvPicPr>
          <p:cNvPr id="15363" name="Picture 4"/>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8067" y="3278718"/>
            <a:ext cx="3308351" cy="2315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4" name="TextBox 5"/>
          <p:cNvSpPr txBox="1">
            <a:spLocks noChangeArrowheads="1"/>
          </p:cNvSpPr>
          <p:nvPr/>
        </p:nvSpPr>
        <p:spPr bwMode="auto">
          <a:xfrm>
            <a:off x="920752" y="5594351"/>
            <a:ext cx="267123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cs-CZ" sz="2400" dirty="0"/>
              <a:t>8,25 μg Se/100 </a:t>
            </a:r>
            <a:r>
              <a:rPr lang="en-US" altLang="cs-CZ" sz="2400" dirty="0" smtClean="0"/>
              <a:t>g</a:t>
            </a:r>
          </a:p>
          <a:p>
            <a:pPr eaLnBrk="1" hangingPunct="1"/>
            <a:r>
              <a:rPr lang="en-US" altLang="cs-CZ" sz="1200" dirty="0" err="1" smtClean="0"/>
              <a:t>Pozn</a:t>
            </a:r>
            <a:r>
              <a:rPr lang="en-US" altLang="cs-CZ" sz="1200" dirty="0" smtClean="0"/>
              <a:t>.: Se je v </a:t>
            </a:r>
            <a:r>
              <a:rPr lang="en-US" altLang="cs-CZ" sz="1200" dirty="0" err="1" smtClean="0"/>
              <a:t>půdě</a:t>
            </a:r>
            <a:r>
              <a:rPr lang="en-US" altLang="cs-CZ" sz="1200" dirty="0" smtClean="0"/>
              <a:t> ČR </a:t>
            </a:r>
            <a:r>
              <a:rPr lang="en-US" altLang="cs-CZ" sz="1200" dirty="0" err="1" smtClean="0"/>
              <a:t>ve</a:t>
            </a:r>
            <a:r>
              <a:rPr lang="en-US" altLang="cs-CZ" sz="1200" dirty="0" smtClean="0"/>
              <a:t> </a:t>
            </a:r>
            <a:r>
              <a:rPr lang="en-US" altLang="cs-CZ" sz="1200" dirty="0" err="1" smtClean="0"/>
              <a:t>velmi</a:t>
            </a:r>
            <a:r>
              <a:rPr lang="en-US" altLang="cs-CZ" sz="1200" dirty="0" smtClean="0"/>
              <a:t> </a:t>
            </a:r>
            <a:r>
              <a:rPr lang="en-US" altLang="cs-CZ" sz="1200" dirty="0" err="1" smtClean="0"/>
              <a:t>malém</a:t>
            </a:r>
            <a:r>
              <a:rPr lang="en-US" altLang="cs-CZ" sz="1200" dirty="0" smtClean="0"/>
              <a:t> </a:t>
            </a:r>
            <a:r>
              <a:rPr lang="en-US" altLang="cs-CZ" sz="1200" dirty="0" err="1" smtClean="0"/>
              <a:t>množství</a:t>
            </a:r>
            <a:endParaRPr lang="en-US" altLang="cs-CZ" sz="1200" dirty="0"/>
          </a:p>
        </p:txBody>
      </p:sp>
      <p:sp>
        <p:nvSpPr>
          <p:cNvPr id="15365" name="TextBox 6"/>
          <p:cNvSpPr txBox="1">
            <a:spLocks noChangeArrowheads="1"/>
          </p:cNvSpPr>
          <p:nvPr/>
        </p:nvSpPr>
        <p:spPr bwMode="auto">
          <a:xfrm>
            <a:off x="7719485" y="5594351"/>
            <a:ext cx="36851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cs-CZ" sz="2400"/>
              <a:t>40 mg EPA+DHA/100 g</a:t>
            </a:r>
          </a:p>
        </p:txBody>
      </p:sp>
      <p:pic>
        <p:nvPicPr>
          <p:cNvPr id="15366" name="Picture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9926" y="1892302"/>
            <a:ext cx="2863851" cy="168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4603751" y="3839468"/>
            <a:ext cx="2667000" cy="647700"/>
          </a:xfrm>
          <a:prstGeom prst="rect">
            <a:avLst/>
          </a:prstGeom>
          <a:solidFill>
            <a:srgbClr val="9BBB59"/>
          </a:solidFill>
          <a:ln w="9525">
            <a:solidFill>
              <a:schemeClr val="accent3"/>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2400" dirty="0" smtClean="0"/>
              <a:t>KRMIVEM</a:t>
            </a:r>
            <a:endParaRPr lang="en-US" sz="2400" dirty="0">
              <a:solidFill>
                <a:srgbClr val="000000"/>
              </a:solidFill>
            </a:endParaRPr>
          </a:p>
        </p:txBody>
      </p:sp>
      <p:sp>
        <p:nvSpPr>
          <p:cNvPr id="13" name="Bent Arrow 12"/>
          <p:cNvSpPr>
            <a:spLocks/>
          </p:cNvSpPr>
          <p:nvPr/>
        </p:nvSpPr>
        <p:spPr bwMode="auto">
          <a:xfrm rot="10800000">
            <a:off x="4585998" y="4898200"/>
            <a:ext cx="1085849" cy="1157816"/>
          </a:xfrm>
          <a:custGeom>
            <a:avLst/>
            <a:gdLst>
              <a:gd name="T0" fmla="*/ 0 w 813816"/>
              <a:gd name="T1" fmla="*/ 868044 h 868680"/>
              <a:gd name="T2" fmla="*/ 0 w 813816"/>
              <a:gd name="T3" fmla="*/ 457436 h 868680"/>
              <a:gd name="T4" fmla="*/ 356545 w 813816"/>
              <a:gd name="T5" fmla="*/ 101653 h 868680"/>
              <a:gd name="T6" fmla="*/ 611219 w 813816"/>
              <a:gd name="T7" fmla="*/ 101653 h 868680"/>
              <a:gd name="T8" fmla="*/ 611219 w 813816"/>
              <a:gd name="T9" fmla="*/ 0 h 868680"/>
              <a:gd name="T10" fmla="*/ 814958 w 813816"/>
              <a:gd name="T11" fmla="*/ 203306 h 868680"/>
              <a:gd name="T12" fmla="*/ 611219 w 813816"/>
              <a:gd name="T13" fmla="*/ 406610 h 868680"/>
              <a:gd name="T14" fmla="*/ 611219 w 813816"/>
              <a:gd name="T15" fmla="*/ 304957 h 868680"/>
              <a:gd name="T16" fmla="*/ 356545 w 813816"/>
              <a:gd name="T17" fmla="*/ 304957 h 868680"/>
              <a:gd name="T18" fmla="*/ 203740 w 813816"/>
              <a:gd name="T19" fmla="*/ 457436 h 868680"/>
              <a:gd name="T20" fmla="*/ 203740 w 813816"/>
              <a:gd name="T21" fmla="*/ 868044 h 868680"/>
              <a:gd name="T22" fmla="*/ 0 w 813816"/>
              <a:gd name="T23" fmla="*/ 868044 h 8686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3816"/>
              <a:gd name="T37" fmla="*/ 0 h 868680"/>
              <a:gd name="T38" fmla="*/ 813816 w 813816"/>
              <a:gd name="T39" fmla="*/ 868680 h 8686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3816" h="868680">
                <a:moveTo>
                  <a:pt x="0" y="868680"/>
                </a:moveTo>
                <a:lnTo>
                  <a:pt x="0" y="457772"/>
                </a:lnTo>
                <a:cubicBezTo>
                  <a:pt x="0" y="261134"/>
                  <a:pt x="159407" y="101727"/>
                  <a:pt x="356045" y="101727"/>
                </a:cubicBezTo>
                <a:lnTo>
                  <a:pt x="610362" y="101727"/>
                </a:lnTo>
                <a:lnTo>
                  <a:pt x="610362" y="0"/>
                </a:lnTo>
                <a:lnTo>
                  <a:pt x="813816" y="203454"/>
                </a:lnTo>
                <a:lnTo>
                  <a:pt x="610362" y="406908"/>
                </a:lnTo>
                <a:lnTo>
                  <a:pt x="610362" y="305181"/>
                </a:lnTo>
                <a:lnTo>
                  <a:pt x="356045" y="305181"/>
                </a:lnTo>
                <a:cubicBezTo>
                  <a:pt x="271771" y="305181"/>
                  <a:pt x="203454" y="373498"/>
                  <a:pt x="203454" y="457772"/>
                </a:cubicBezTo>
                <a:lnTo>
                  <a:pt x="203454" y="868680"/>
                </a:lnTo>
                <a:lnTo>
                  <a:pt x="0" y="868680"/>
                </a:lnTo>
                <a:close/>
              </a:path>
            </a:pathLst>
          </a:custGeom>
          <a:gradFill rotWithShape="1">
            <a:gsLst>
              <a:gs pos="0">
                <a:srgbClr val="9BC1FF"/>
              </a:gs>
              <a:gs pos="100000">
                <a:srgbClr val="3F80CD"/>
              </a:gs>
            </a:gsLst>
            <a:lin ang="5400000"/>
          </a:gradFill>
          <a:ln w="9525" cap="flat" cmpd="sng">
            <a:solidFill>
              <a:srgbClr val="4A7EBB"/>
            </a:solidFill>
            <a:prstDash val="solid"/>
            <a:round/>
            <a:headEnd/>
            <a:tailEnd/>
          </a:ln>
          <a:effectLst>
            <a:outerShdw dist="23000" dir="5400000" rotWithShape="0">
              <a:srgbClr val="000000">
                <a:alpha val="34998"/>
              </a:srgbClr>
            </a:outerShdw>
          </a:effectLst>
        </p:spPr>
        <p:txBody>
          <a:bodyPr anchor="ctr"/>
          <a:lstStyle/>
          <a:p>
            <a:pPr>
              <a:defRPr/>
            </a:pPr>
            <a:endParaRPr lang="cs-CZ" sz="2400"/>
          </a:p>
        </p:txBody>
      </p:sp>
      <p:sp>
        <p:nvSpPr>
          <p:cNvPr id="16" name="Bent Arrow 15"/>
          <p:cNvSpPr>
            <a:spLocks/>
          </p:cNvSpPr>
          <p:nvPr/>
        </p:nvSpPr>
        <p:spPr bwMode="auto">
          <a:xfrm flipV="1">
            <a:off x="6007411" y="4898200"/>
            <a:ext cx="1085849" cy="1157816"/>
          </a:xfrm>
          <a:custGeom>
            <a:avLst/>
            <a:gdLst>
              <a:gd name="T0" fmla="*/ 0 w 813816"/>
              <a:gd name="T1" fmla="*/ 868044 h 868680"/>
              <a:gd name="T2" fmla="*/ 0 w 813816"/>
              <a:gd name="T3" fmla="*/ 461503 h 868680"/>
              <a:gd name="T4" fmla="*/ 356545 w 813816"/>
              <a:gd name="T5" fmla="*/ 105718 h 868680"/>
              <a:gd name="T6" fmla="*/ 611219 w 813816"/>
              <a:gd name="T7" fmla="*/ 105718 h 868680"/>
              <a:gd name="T8" fmla="*/ 611219 w 813816"/>
              <a:gd name="T9" fmla="*/ 0 h 868680"/>
              <a:gd name="T10" fmla="*/ 814958 w 813816"/>
              <a:gd name="T11" fmla="*/ 207371 h 868680"/>
              <a:gd name="T12" fmla="*/ 611219 w 813816"/>
              <a:gd name="T13" fmla="*/ 414742 h 868680"/>
              <a:gd name="T14" fmla="*/ 611219 w 813816"/>
              <a:gd name="T15" fmla="*/ 309024 h 868680"/>
              <a:gd name="T16" fmla="*/ 356545 w 813816"/>
              <a:gd name="T17" fmla="*/ 309024 h 868680"/>
              <a:gd name="T18" fmla="*/ 203740 w 813816"/>
              <a:gd name="T19" fmla="*/ 461503 h 868680"/>
              <a:gd name="T20" fmla="*/ 203740 w 813816"/>
              <a:gd name="T21" fmla="*/ 868044 h 868680"/>
              <a:gd name="T22" fmla="*/ 0 w 813816"/>
              <a:gd name="T23" fmla="*/ 868044 h 8686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3816"/>
              <a:gd name="T37" fmla="*/ 0 h 868680"/>
              <a:gd name="T38" fmla="*/ 813816 w 813816"/>
              <a:gd name="T39" fmla="*/ 868680 h 8686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3816" h="868680">
                <a:moveTo>
                  <a:pt x="0" y="868680"/>
                </a:moveTo>
                <a:lnTo>
                  <a:pt x="0" y="461841"/>
                </a:lnTo>
                <a:cubicBezTo>
                  <a:pt x="0" y="265203"/>
                  <a:pt x="159407" y="105796"/>
                  <a:pt x="356045" y="105796"/>
                </a:cubicBezTo>
                <a:lnTo>
                  <a:pt x="610362" y="105796"/>
                </a:lnTo>
                <a:lnTo>
                  <a:pt x="610362" y="0"/>
                </a:lnTo>
                <a:lnTo>
                  <a:pt x="813816" y="207523"/>
                </a:lnTo>
                <a:lnTo>
                  <a:pt x="610362" y="415046"/>
                </a:lnTo>
                <a:lnTo>
                  <a:pt x="610362" y="309250"/>
                </a:lnTo>
                <a:lnTo>
                  <a:pt x="356045" y="309250"/>
                </a:lnTo>
                <a:cubicBezTo>
                  <a:pt x="271771" y="309250"/>
                  <a:pt x="203454" y="377567"/>
                  <a:pt x="203454" y="461841"/>
                </a:cubicBezTo>
                <a:lnTo>
                  <a:pt x="203454" y="868680"/>
                </a:lnTo>
                <a:lnTo>
                  <a:pt x="0" y="868680"/>
                </a:lnTo>
                <a:close/>
              </a:path>
            </a:pathLst>
          </a:custGeom>
          <a:gradFill rotWithShape="1">
            <a:gsLst>
              <a:gs pos="0">
                <a:srgbClr val="9BC1FF"/>
              </a:gs>
              <a:gs pos="100000">
                <a:srgbClr val="3F80CD"/>
              </a:gs>
            </a:gsLst>
            <a:lin ang="5400000"/>
          </a:gradFill>
          <a:ln w="9525" cap="flat" cmpd="sng">
            <a:solidFill>
              <a:srgbClr val="4A7EBB"/>
            </a:solidFill>
            <a:prstDash val="solid"/>
            <a:round/>
            <a:headEnd/>
            <a:tailEnd/>
          </a:ln>
          <a:effectLst>
            <a:outerShdw dist="23000" dir="5400000" rotWithShape="0">
              <a:srgbClr val="000000">
                <a:alpha val="34998"/>
              </a:srgbClr>
            </a:outerShdw>
          </a:effectLst>
        </p:spPr>
        <p:txBody>
          <a:bodyPr anchor="ctr"/>
          <a:lstStyle/>
          <a:p>
            <a:pPr>
              <a:defRPr/>
            </a:pPr>
            <a:endParaRPr lang="cs-CZ" sz="2400"/>
          </a:p>
        </p:txBody>
      </p:sp>
      <p:sp>
        <p:nvSpPr>
          <p:cNvPr id="14" name="Explosion 1 15"/>
          <p:cNvSpPr>
            <a:spLocks noChangeArrowheads="1"/>
          </p:cNvSpPr>
          <p:nvPr/>
        </p:nvSpPr>
        <p:spPr bwMode="auto">
          <a:xfrm>
            <a:off x="1245452" y="1481270"/>
            <a:ext cx="4268859" cy="1993900"/>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en-US" sz="1600" dirty="0" err="1" smtClean="0">
                <a:latin typeface="Segoe UI" panose="020B0502040204020203" pitchFamily="34" charset="0"/>
                <a:cs typeface="Segoe UI" panose="020B0502040204020203" pitchFamily="34" charset="0"/>
              </a:rPr>
              <a:t>Všechny</a:t>
            </a:r>
            <a:r>
              <a:rPr lang="en-US" sz="1600" dirty="0" smtClean="0">
                <a:latin typeface="Segoe UI" panose="020B0502040204020203" pitchFamily="34" charset="0"/>
                <a:cs typeface="Segoe UI" panose="020B0502040204020203" pitchFamily="34" charset="0"/>
              </a:rPr>
              <a:t> </a:t>
            </a:r>
            <a:r>
              <a:rPr lang="en-US" sz="1600" dirty="0" err="1" smtClean="0">
                <a:latin typeface="Segoe UI" panose="020B0502040204020203" pitchFamily="34" charset="0"/>
                <a:cs typeface="Segoe UI" panose="020B0502040204020203" pitchFamily="34" charset="0"/>
              </a:rPr>
              <a:t>esenciální</a:t>
            </a:r>
            <a:r>
              <a:rPr lang="en-US" sz="1600" dirty="0" smtClean="0">
                <a:latin typeface="Segoe UI" panose="020B0502040204020203" pitchFamily="34" charset="0"/>
                <a:cs typeface="Segoe UI" panose="020B0502040204020203" pitchFamily="34" charset="0"/>
              </a:rPr>
              <a:t> </a:t>
            </a:r>
            <a:r>
              <a:rPr lang="en-US" sz="1600" dirty="0" err="1" smtClean="0">
                <a:latin typeface="Segoe UI" panose="020B0502040204020203" pitchFamily="34" charset="0"/>
                <a:cs typeface="Segoe UI" panose="020B0502040204020203" pitchFamily="34" charset="0"/>
              </a:rPr>
              <a:t>živiny</a:t>
            </a:r>
            <a:r>
              <a:rPr lang="en-US" sz="1600" dirty="0" smtClean="0">
                <a:latin typeface="Segoe UI" panose="020B0502040204020203" pitchFamily="34" charset="0"/>
                <a:cs typeface="Segoe UI" panose="020B0502040204020203" pitchFamily="34" charset="0"/>
              </a:rPr>
              <a:t> </a:t>
            </a:r>
            <a:br>
              <a:rPr lang="en-US" sz="1600" dirty="0" smtClean="0">
                <a:latin typeface="Segoe UI" panose="020B0502040204020203" pitchFamily="34" charset="0"/>
                <a:cs typeface="Segoe UI" panose="020B0502040204020203" pitchFamily="34" charset="0"/>
              </a:rPr>
            </a:br>
            <a:r>
              <a:rPr lang="en-US" sz="1600" dirty="0" smtClean="0">
                <a:latin typeface="Segoe UI" panose="020B0502040204020203" pitchFamily="34" charset="0"/>
                <a:cs typeface="Segoe UI" panose="020B0502040204020203" pitchFamily="34" charset="0"/>
              </a:rPr>
              <a:t>(</a:t>
            </a:r>
            <a:r>
              <a:rPr lang="en-US" sz="1600" dirty="0" err="1" smtClean="0">
                <a:latin typeface="Segoe UI" panose="020B0502040204020203" pitchFamily="34" charset="0"/>
                <a:cs typeface="Segoe UI" panose="020B0502040204020203" pitchFamily="34" charset="0"/>
              </a:rPr>
              <a:t>kromě</a:t>
            </a:r>
            <a:r>
              <a:rPr lang="en-US" sz="1600" dirty="0" smtClean="0">
                <a:latin typeface="Segoe UI" panose="020B0502040204020203" pitchFamily="34" charset="0"/>
                <a:cs typeface="Segoe UI" panose="020B0502040204020203" pitchFamily="34" charset="0"/>
              </a:rPr>
              <a:t> </a:t>
            </a:r>
            <a:r>
              <a:rPr lang="en-US" sz="1600" dirty="0" err="1" smtClean="0">
                <a:latin typeface="Segoe UI" panose="020B0502040204020203" pitchFamily="34" charset="0"/>
                <a:cs typeface="Segoe UI" panose="020B0502040204020203" pitchFamily="34" charset="0"/>
              </a:rPr>
              <a:t>vitaminu</a:t>
            </a:r>
            <a:r>
              <a:rPr lang="en-US" sz="1600" dirty="0" smtClean="0">
                <a:latin typeface="Segoe UI" panose="020B0502040204020203" pitchFamily="34" charset="0"/>
                <a:cs typeface="Segoe UI" panose="020B0502040204020203" pitchFamily="34" charset="0"/>
              </a:rPr>
              <a:t> C </a:t>
            </a:r>
            <a:r>
              <a:rPr lang="en-US" sz="1600" dirty="0" smtClean="0">
                <a:latin typeface="Segoe UI" panose="020B0502040204020203" pitchFamily="34" charset="0"/>
                <a:cs typeface="Segoe UI" panose="020B0502040204020203" pitchFamily="34" charset="0"/>
                <a:sym typeface="Wingdings"/>
              </a:rPr>
              <a:t> )</a:t>
            </a:r>
            <a:r>
              <a:rPr lang="cs-CZ" sz="1600" dirty="0" smtClean="0">
                <a:latin typeface="Segoe UI" panose="020B0502040204020203" pitchFamily="34" charset="0"/>
                <a:cs typeface="Segoe UI" panose="020B0502040204020203" pitchFamily="34" charset="0"/>
              </a:rPr>
              <a:t> </a:t>
            </a:r>
            <a:endParaRPr lang="cs-CZ" sz="1600" dirty="0">
              <a:latin typeface="Segoe UI" panose="020B0502040204020203" pitchFamily="34" charset="0"/>
              <a:cs typeface="Segoe UI" panose="020B0502040204020203" pitchFamily="34" charset="0"/>
            </a:endParaRPr>
          </a:p>
        </p:txBody>
      </p:sp>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103</a:t>
            </a:fld>
            <a:endParaRPr lang="cs-CZ" dirty="0"/>
          </a:p>
        </p:txBody>
      </p:sp>
      <p:sp>
        <p:nvSpPr>
          <p:cNvPr id="15"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Bílkovinné potraviny</a:t>
            </a:r>
            <a:endParaRPr lang="cs-CZ" dirty="0">
              <a:solidFill>
                <a:schemeClr val="accent2">
                  <a:lumMod val="60000"/>
                  <a:lumOff val="40000"/>
                </a:schemeClr>
              </a:solidFill>
            </a:endParaRPr>
          </a:p>
        </p:txBody>
      </p:sp>
    </p:spTree>
    <p:extLst>
      <p:ext uri="{BB962C8B-B14F-4D97-AF65-F5344CB8AC3E}">
        <p14:creationId xmlns:p14="http://schemas.microsoft.com/office/powerpoint/2010/main" val="383441781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fontScale="90000"/>
          </a:bodyPr>
          <a:lstStyle/>
          <a:p>
            <a:r>
              <a:rPr lang="cs-CZ" altLang="cs-CZ" dirty="0" smtClean="0"/>
              <a:t>Luštěniny, ořechy a semena</a:t>
            </a:r>
            <a:r>
              <a:rPr lang="en-US" altLang="cs-CZ" dirty="0" smtClean="0"/>
              <a:t>: </a:t>
            </a:r>
            <a:r>
              <a:rPr lang="cs-CZ" altLang="cs-CZ" dirty="0" smtClean="0">
                <a:solidFill>
                  <a:schemeClr val="accent2">
                    <a:lumMod val="75000"/>
                  </a:schemeClr>
                </a:solidFill>
              </a:rPr>
              <a:t>VLÁKNINA</a:t>
            </a:r>
            <a:endParaRPr lang="en-US" altLang="cs-CZ" dirty="0" smtClean="0">
              <a:solidFill>
                <a:schemeClr val="accent2">
                  <a:lumMod val="75000"/>
                </a:schemeClr>
              </a:solidFill>
            </a:endParaRPr>
          </a:p>
        </p:txBody>
      </p:sp>
      <p:sp>
        <p:nvSpPr>
          <p:cNvPr id="16387" name="Content Placeholder 2"/>
          <p:cNvSpPr>
            <a:spLocks noGrp="1"/>
          </p:cNvSpPr>
          <p:nvPr>
            <p:ph idx="1"/>
          </p:nvPr>
        </p:nvSpPr>
        <p:spPr/>
        <p:txBody>
          <a:bodyPr/>
          <a:lstStyle/>
          <a:p>
            <a:pPr marL="0" indent="0">
              <a:buNone/>
            </a:pPr>
            <a:r>
              <a:rPr lang="en-US" altLang="cs-CZ" sz="2400" b="1" dirty="0" smtClean="0"/>
              <a:t>ZDROJ VLÁKNINY (</a:t>
            </a:r>
            <a:r>
              <a:rPr lang="en-US" altLang="cs-CZ" sz="2400" b="1" dirty="0" err="1" smtClean="0"/>
              <a:t>výživové</a:t>
            </a:r>
            <a:r>
              <a:rPr lang="en-US" altLang="cs-CZ" sz="2400" b="1" dirty="0" smtClean="0"/>
              <a:t> </a:t>
            </a:r>
            <a:r>
              <a:rPr lang="en-US" altLang="cs-CZ" sz="2400" b="1" dirty="0" err="1" smtClean="0"/>
              <a:t>tvrzení</a:t>
            </a:r>
            <a:r>
              <a:rPr lang="en-US" altLang="cs-CZ" sz="2400" b="1" dirty="0" smtClean="0"/>
              <a:t>)</a:t>
            </a:r>
            <a:r>
              <a:rPr lang="en-US" altLang="cs-CZ" sz="2400" b="1" dirty="0"/>
              <a:t/>
            </a:r>
            <a:br>
              <a:rPr lang="en-US" altLang="cs-CZ" sz="2400" b="1" dirty="0"/>
            </a:br>
            <a:r>
              <a:rPr lang="en-US" altLang="cs-CZ" sz="2400" b="1" dirty="0"/>
              <a:t>= </a:t>
            </a:r>
            <a:r>
              <a:rPr lang="en-US" altLang="cs-CZ" sz="2400" dirty="0" err="1" smtClean="0"/>
              <a:t>obsahuje</a:t>
            </a:r>
            <a:r>
              <a:rPr lang="en-US" altLang="cs-CZ" sz="2400" dirty="0" smtClean="0"/>
              <a:t> </a:t>
            </a:r>
            <a:r>
              <a:rPr lang="en-US" altLang="cs-CZ" sz="2400" dirty="0" err="1" smtClean="0"/>
              <a:t>alespoň</a:t>
            </a:r>
            <a:r>
              <a:rPr lang="en-US" altLang="cs-CZ" sz="2400" dirty="0" smtClean="0"/>
              <a:t> </a:t>
            </a:r>
            <a:r>
              <a:rPr lang="en-US" altLang="cs-CZ" sz="2400" dirty="0"/>
              <a:t>3 g </a:t>
            </a:r>
            <a:r>
              <a:rPr lang="en-US" altLang="cs-CZ" sz="2400" dirty="0" err="1" smtClean="0"/>
              <a:t>vlákniny</a:t>
            </a:r>
            <a:r>
              <a:rPr lang="en-US" altLang="cs-CZ" sz="2400" dirty="0" smtClean="0"/>
              <a:t> </a:t>
            </a:r>
            <a:r>
              <a:rPr lang="en-US" altLang="cs-CZ" sz="2400" dirty="0" err="1" smtClean="0"/>
              <a:t>na</a:t>
            </a:r>
            <a:r>
              <a:rPr lang="en-US" altLang="cs-CZ" sz="2400" dirty="0" smtClean="0"/>
              <a:t> 100 </a:t>
            </a:r>
            <a:r>
              <a:rPr lang="en-US" altLang="cs-CZ" sz="2400" dirty="0"/>
              <a:t>g </a:t>
            </a:r>
            <a:r>
              <a:rPr lang="en-US" altLang="cs-CZ" sz="2400" dirty="0" err="1" smtClean="0"/>
              <a:t>nebo</a:t>
            </a:r>
            <a:r>
              <a:rPr lang="en-US" altLang="cs-CZ" sz="2400" dirty="0" smtClean="0"/>
              <a:t> </a:t>
            </a:r>
            <a:r>
              <a:rPr lang="en-US" altLang="cs-CZ" sz="2400" dirty="0" err="1" smtClean="0"/>
              <a:t>alespoň</a:t>
            </a:r>
            <a:r>
              <a:rPr lang="en-US" altLang="cs-CZ" sz="2400" dirty="0" smtClean="0"/>
              <a:t> </a:t>
            </a:r>
            <a:r>
              <a:rPr lang="en-US" altLang="cs-CZ" sz="2400" dirty="0"/>
              <a:t>1,5 g </a:t>
            </a:r>
            <a:r>
              <a:rPr lang="en-US" altLang="cs-CZ" sz="2400" dirty="0" err="1" smtClean="0"/>
              <a:t>vlákniny</a:t>
            </a:r>
            <a:r>
              <a:rPr lang="en-US" altLang="cs-CZ" sz="2400" dirty="0" smtClean="0"/>
              <a:t> </a:t>
            </a:r>
            <a:r>
              <a:rPr lang="en-US" altLang="cs-CZ" sz="2400" dirty="0" err="1" smtClean="0"/>
              <a:t>na</a:t>
            </a:r>
            <a:r>
              <a:rPr lang="en-US" altLang="cs-CZ" sz="2400" dirty="0" smtClean="0"/>
              <a:t> </a:t>
            </a:r>
            <a:r>
              <a:rPr lang="en-US" altLang="cs-CZ" sz="2400" dirty="0"/>
              <a:t>100 </a:t>
            </a:r>
            <a:r>
              <a:rPr lang="en-US" altLang="cs-CZ" sz="2400" dirty="0" smtClean="0"/>
              <a:t>kcal</a:t>
            </a:r>
          </a:p>
          <a:p>
            <a:pPr marL="0" indent="0">
              <a:buNone/>
            </a:pPr>
            <a:r>
              <a:rPr lang="en-US" altLang="cs-CZ" sz="2400" b="1" dirty="0" smtClean="0"/>
              <a:t>S VYSOKÝM OBSAHEM VLÁKNINY</a:t>
            </a:r>
            <a:r>
              <a:rPr lang="en-US" altLang="cs-CZ" sz="2400" dirty="0" smtClean="0"/>
              <a:t> </a:t>
            </a:r>
            <a:r>
              <a:rPr lang="en-US" altLang="cs-CZ" sz="2400" b="1" dirty="0" smtClean="0"/>
              <a:t>(</a:t>
            </a:r>
            <a:r>
              <a:rPr lang="en-US" altLang="cs-CZ" sz="2400" b="1" dirty="0" err="1" smtClean="0"/>
              <a:t>výživové</a:t>
            </a:r>
            <a:r>
              <a:rPr lang="en-US" altLang="cs-CZ" sz="2400" b="1" dirty="0" smtClean="0"/>
              <a:t> </a:t>
            </a:r>
            <a:r>
              <a:rPr lang="en-US" altLang="cs-CZ" sz="2400" b="1" dirty="0" err="1" smtClean="0"/>
              <a:t>tvrzení</a:t>
            </a:r>
            <a:r>
              <a:rPr lang="en-US" altLang="cs-CZ" sz="2400" b="1" dirty="0" smtClean="0"/>
              <a:t>)</a:t>
            </a:r>
            <a:r>
              <a:rPr lang="en-US" altLang="cs-CZ" sz="2400" b="1" dirty="0"/>
              <a:t/>
            </a:r>
            <a:br>
              <a:rPr lang="en-US" altLang="cs-CZ" sz="2400" b="1" dirty="0"/>
            </a:br>
            <a:r>
              <a:rPr lang="en-US" altLang="cs-CZ" sz="2400" dirty="0"/>
              <a:t>= </a:t>
            </a:r>
            <a:r>
              <a:rPr lang="en-US" altLang="cs-CZ" sz="2400" dirty="0" err="1"/>
              <a:t>obsahuje</a:t>
            </a:r>
            <a:r>
              <a:rPr lang="en-US" altLang="cs-CZ" sz="2400" dirty="0"/>
              <a:t> </a:t>
            </a:r>
            <a:r>
              <a:rPr lang="en-US" altLang="cs-CZ" sz="2400" dirty="0" err="1"/>
              <a:t>alespoň</a:t>
            </a:r>
            <a:r>
              <a:rPr lang="en-US" altLang="cs-CZ" sz="2400" dirty="0"/>
              <a:t> </a:t>
            </a:r>
            <a:r>
              <a:rPr lang="en-US" altLang="cs-CZ" sz="2400" dirty="0" smtClean="0"/>
              <a:t>6 </a:t>
            </a:r>
            <a:r>
              <a:rPr lang="en-US" altLang="cs-CZ" sz="2400" dirty="0"/>
              <a:t>g </a:t>
            </a:r>
            <a:r>
              <a:rPr lang="en-US" altLang="cs-CZ" sz="2400" dirty="0" err="1"/>
              <a:t>vlákniny</a:t>
            </a:r>
            <a:r>
              <a:rPr lang="en-US" altLang="cs-CZ" sz="2400" dirty="0"/>
              <a:t> </a:t>
            </a:r>
            <a:r>
              <a:rPr lang="en-US" altLang="cs-CZ" sz="2400" dirty="0" err="1"/>
              <a:t>na</a:t>
            </a:r>
            <a:r>
              <a:rPr lang="en-US" altLang="cs-CZ" sz="2400" dirty="0"/>
              <a:t> 100 g </a:t>
            </a:r>
            <a:r>
              <a:rPr lang="en-US" altLang="cs-CZ" sz="2400" dirty="0" err="1"/>
              <a:t>nebo</a:t>
            </a:r>
            <a:r>
              <a:rPr lang="en-US" altLang="cs-CZ" sz="2400" dirty="0"/>
              <a:t> </a:t>
            </a:r>
            <a:r>
              <a:rPr lang="en-US" altLang="cs-CZ" sz="2400" dirty="0" err="1"/>
              <a:t>alespoň</a:t>
            </a:r>
            <a:r>
              <a:rPr lang="en-US" altLang="cs-CZ" sz="2400" dirty="0"/>
              <a:t> 3</a:t>
            </a:r>
            <a:r>
              <a:rPr lang="en-US" altLang="cs-CZ" sz="2400" dirty="0" smtClean="0"/>
              <a:t> </a:t>
            </a:r>
            <a:r>
              <a:rPr lang="en-US" altLang="cs-CZ" sz="2400" dirty="0"/>
              <a:t>g </a:t>
            </a:r>
            <a:r>
              <a:rPr lang="en-US" altLang="cs-CZ" sz="2400" dirty="0" err="1"/>
              <a:t>vlákniny</a:t>
            </a:r>
            <a:r>
              <a:rPr lang="en-US" altLang="cs-CZ" sz="2400" dirty="0"/>
              <a:t> </a:t>
            </a:r>
            <a:r>
              <a:rPr lang="en-US" altLang="cs-CZ" sz="2400" dirty="0" err="1"/>
              <a:t>na</a:t>
            </a:r>
            <a:r>
              <a:rPr lang="en-US" altLang="cs-CZ" sz="2400" dirty="0"/>
              <a:t> 100 kcal</a:t>
            </a:r>
          </a:p>
          <a:p>
            <a:pPr marL="0" indent="0">
              <a:buNone/>
            </a:pPr>
            <a:r>
              <a:rPr lang="en-US" altLang="cs-CZ" sz="2400" dirty="0"/>
              <a:t>	</a:t>
            </a:r>
          </a:p>
          <a:p>
            <a:pPr marL="0" indent="0">
              <a:buNone/>
            </a:pPr>
            <a:endParaRPr lang="en-US" altLang="cs-CZ" dirty="0" smtClean="0"/>
          </a:p>
        </p:txBody>
      </p:sp>
      <p:pic>
        <p:nvPicPr>
          <p:cNvPr id="16388"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0507" y="4576233"/>
            <a:ext cx="2639484" cy="17356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9" name="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99086" y="4496973"/>
            <a:ext cx="2178049" cy="10816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354821033"/>
              </p:ext>
            </p:extLst>
          </p:nvPr>
        </p:nvGraphicFramePr>
        <p:xfrm>
          <a:off x="3096684" y="3473964"/>
          <a:ext cx="6341533" cy="2651670"/>
        </p:xfrm>
        <a:graphic>
          <a:graphicData uri="http://schemas.openxmlformats.org/drawingml/2006/table">
            <a:tbl>
              <a:tblPr/>
              <a:tblGrid>
                <a:gridCol w="2768600">
                  <a:extLst>
                    <a:ext uri="{9D8B030D-6E8A-4147-A177-3AD203B41FA5}">
                      <a16:colId xmlns:a16="http://schemas.microsoft.com/office/drawing/2014/main" val="20000"/>
                    </a:ext>
                  </a:extLst>
                </a:gridCol>
                <a:gridCol w="3572933">
                  <a:extLst>
                    <a:ext uri="{9D8B030D-6E8A-4147-A177-3AD203B41FA5}">
                      <a16:colId xmlns:a16="http://schemas.microsoft.com/office/drawing/2014/main" val="20001"/>
                    </a:ext>
                  </a:extLst>
                </a:gridCol>
              </a:tblGrid>
              <a:tr h="46559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cs-CZ" sz="2400" b="1" i="0" u="none" strike="noStrike" cap="none" normalizeH="0" baseline="0" dirty="0" smtClean="0">
                          <a:ln>
                            <a:noFill/>
                          </a:ln>
                          <a:solidFill>
                            <a:schemeClr val="accent2">
                              <a:lumMod val="75000"/>
                            </a:schemeClr>
                          </a:solidFill>
                          <a:effectLst/>
                          <a:latin typeface="Calibri" pitchFamily="34" charset="0"/>
                          <a:ea typeface="MS PGothic" pitchFamily="34" charset="-128"/>
                        </a:rPr>
                        <a:t>VLÁKNINA</a:t>
                      </a:r>
                      <a:endParaRPr kumimoji="0" lang="en-US" sz="2400" b="1" i="0" u="none" strike="noStrike" cap="none" normalizeH="0" baseline="0" dirty="0" smtClean="0">
                        <a:ln>
                          <a:noFill/>
                        </a:ln>
                        <a:solidFill>
                          <a:schemeClr val="accent2">
                            <a:lumMod val="75000"/>
                          </a:schemeClr>
                        </a:solidFill>
                        <a:effectLst/>
                        <a:latin typeface="Calibri" pitchFamily="34" charset="0"/>
                        <a:ea typeface="MS PGothic" pitchFamily="34" charset="-128"/>
                      </a:endParaRPr>
                    </a:p>
                  </a:txBody>
                  <a:tcPr marL="121920" marR="121920" marT="60945" marB="609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Calibri" pitchFamily="34" charset="0"/>
                        <a:ea typeface="MS PGothic" pitchFamily="34" charset="-128"/>
                      </a:endParaRPr>
                    </a:p>
                  </a:txBody>
                  <a:tcPr marT="45700" marB="457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3585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chemeClr val="tx1"/>
                          </a:solidFill>
                          <a:effectLst/>
                          <a:latin typeface="Calibri" pitchFamily="34" charset="0"/>
                          <a:ea typeface="MS PGothic" pitchFamily="34" charset="-128"/>
                        </a:rPr>
                        <a:t>SÓJA</a:t>
                      </a:r>
                      <a:br>
                        <a:rPr kumimoji="0" lang="en-US" sz="2100" b="0" i="0" u="none" strike="noStrike" cap="none" normalizeH="0" baseline="0" dirty="0" smtClean="0">
                          <a:ln>
                            <a:noFill/>
                          </a:ln>
                          <a:solidFill>
                            <a:schemeClr val="tx1"/>
                          </a:solidFill>
                          <a:effectLst/>
                          <a:latin typeface="Calibri" pitchFamily="34" charset="0"/>
                          <a:ea typeface="MS PGothic" pitchFamily="34" charset="-128"/>
                        </a:rPr>
                      </a:br>
                      <a:r>
                        <a:rPr kumimoji="0" lang="en-US" sz="2100" b="0" i="0" u="none" strike="noStrike" cap="none" normalizeH="0" baseline="0" dirty="0" smtClean="0">
                          <a:ln>
                            <a:noFill/>
                          </a:ln>
                          <a:solidFill>
                            <a:schemeClr val="tx1"/>
                          </a:solidFill>
                          <a:effectLst/>
                          <a:latin typeface="Calibri" pitchFamily="34" charset="0"/>
                          <a:ea typeface="MS PGothic" pitchFamily="34" charset="-128"/>
                        </a:rPr>
                        <a:t>- </a:t>
                      </a:r>
                      <a:r>
                        <a:rPr kumimoji="0" lang="en-US" sz="2100" b="0" i="0" u="none" strike="noStrike" cap="none" normalizeH="0" baseline="0" dirty="0" err="1" smtClean="0">
                          <a:ln>
                            <a:noFill/>
                          </a:ln>
                          <a:solidFill>
                            <a:schemeClr val="tx1"/>
                          </a:solidFill>
                          <a:effectLst/>
                          <a:latin typeface="Calibri" pitchFamily="34" charset="0"/>
                          <a:ea typeface="MS PGothic" pitchFamily="34" charset="-128"/>
                        </a:rPr>
                        <a:t>suchá</a:t>
                      </a:r>
                      <a:r>
                        <a:rPr kumimoji="0" lang="en-US" sz="2100" b="0" i="0" u="none" strike="noStrike" cap="none" normalizeH="0" baseline="0" dirty="0" smtClean="0">
                          <a:ln>
                            <a:noFill/>
                          </a:ln>
                          <a:solidFill>
                            <a:schemeClr val="tx1"/>
                          </a:solidFill>
                          <a:effectLst/>
                          <a:latin typeface="Calibri" pitchFamily="34" charset="0"/>
                          <a:ea typeface="MS PGothic" pitchFamily="34" charset="-128"/>
                        </a:rPr>
                        <a:t>: 19,4 g/100 g</a:t>
                      </a:r>
                      <a:r>
                        <a:rPr kumimoji="0" lang="cs-CZ" sz="2100" b="0" i="0" u="none" strike="noStrike" cap="none" normalizeH="0" baseline="0" dirty="0" smtClean="0">
                          <a:ln>
                            <a:noFill/>
                          </a:ln>
                          <a:solidFill>
                            <a:schemeClr val="tx1"/>
                          </a:solidFill>
                          <a:effectLst/>
                          <a:latin typeface="Calibri" pitchFamily="34" charset="0"/>
                          <a:ea typeface="MS PGothic" pitchFamily="34" charset="-128"/>
                        </a:rPr>
                        <a:t/>
                      </a:r>
                      <a:br>
                        <a:rPr kumimoji="0" lang="cs-CZ" sz="2100" b="0" i="0" u="none" strike="noStrike" cap="none" normalizeH="0" baseline="0" dirty="0" smtClean="0">
                          <a:ln>
                            <a:noFill/>
                          </a:ln>
                          <a:solidFill>
                            <a:schemeClr val="tx1"/>
                          </a:solidFill>
                          <a:effectLst/>
                          <a:latin typeface="Calibri" pitchFamily="34" charset="0"/>
                          <a:ea typeface="MS PGothic" pitchFamily="34" charset="-128"/>
                        </a:rPr>
                      </a:br>
                      <a:r>
                        <a:rPr kumimoji="0" lang="cs-CZ" sz="2100" b="0" i="0" u="none" strike="noStrike" cap="none" normalizeH="0" baseline="0" dirty="0" smtClean="0">
                          <a:ln>
                            <a:noFill/>
                          </a:ln>
                          <a:solidFill>
                            <a:schemeClr val="tx1"/>
                          </a:solidFill>
                          <a:effectLst/>
                          <a:latin typeface="Calibri" pitchFamily="34" charset="0"/>
                          <a:ea typeface="MS PGothic" pitchFamily="34" charset="-128"/>
                        </a:rPr>
                        <a:t>- uvařená:  7,9 g/100 g</a:t>
                      </a:r>
                      <a:endParaRPr kumimoji="0" lang="en-US" sz="2100" b="0" i="0" u="none" strike="noStrike" cap="none" normalizeH="0" baseline="0" dirty="0" smtClean="0">
                        <a:ln>
                          <a:noFill/>
                        </a:ln>
                        <a:solidFill>
                          <a:schemeClr val="tx1"/>
                        </a:solidFill>
                        <a:effectLst/>
                        <a:latin typeface="Calibri" pitchFamily="34" charset="0"/>
                        <a:ea typeface="MS PGothic" pitchFamily="34" charset="-128"/>
                      </a:endParaRPr>
                    </a:p>
                  </a:txBody>
                  <a:tcPr marL="121920" marR="121920" marT="60945" marB="609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chemeClr val="tx1"/>
                          </a:solidFill>
                          <a:effectLst/>
                          <a:latin typeface="Calibri" pitchFamily="34" charset="0"/>
                          <a:ea typeface="MS PGothic" pitchFamily="34" charset="-128"/>
                        </a:rPr>
                        <a:t>MANDLE: 12,2 g/100 g</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chemeClr val="tx1"/>
                          </a:solidFill>
                          <a:effectLst/>
                          <a:latin typeface="Calibri" pitchFamily="34" charset="0"/>
                          <a:ea typeface="MS PGothic" pitchFamily="34" charset="-128"/>
                        </a:rPr>
                        <a:t>PISTÁCIE: 10,4 g/100 g</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chemeClr val="tx1"/>
                          </a:solidFill>
                          <a:effectLst/>
                          <a:latin typeface="Calibri" pitchFamily="34" charset="0"/>
                          <a:ea typeface="MS PGothic" pitchFamily="34" charset="-128"/>
                        </a:rPr>
                        <a:t>LÍSKOVÉ OŘ.: 8,7 g/100 g</a:t>
                      </a:r>
                    </a:p>
                  </a:txBody>
                  <a:tcPr marL="121920" marR="121920" marT="60945" marB="609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3585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chemeClr val="tx1"/>
                          </a:solidFill>
                          <a:effectLst/>
                          <a:latin typeface="Calibri" pitchFamily="34" charset="0"/>
                          <a:ea typeface="MS PGothic" pitchFamily="34" charset="-128"/>
                        </a:rPr>
                        <a:t>ČOČKA: </a:t>
                      </a:r>
                      <a:br>
                        <a:rPr kumimoji="0" lang="en-US" sz="2100" b="0" i="0" u="none" strike="noStrike" cap="none" normalizeH="0" baseline="0" dirty="0" smtClean="0">
                          <a:ln>
                            <a:noFill/>
                          </a:ln>
                          <a:solidFill>
                            <a:schemeClr val="tx1"/>
                          </a:solidFill>
                          <a:effectLst/>
                          <a:latin typeface="Calibri" pitchFamily="34" charset="0"/>
                          <a:ea typeface="MS PGothic" pitchFamily="34" charset="-128"/>
                        </a:rPr>
                      </a:br>
                      <a:r>
                        <a:rPr kumimoji="0" lang="en-US" sz="2100" b="0" i="0" u="none" strike="noStrike" cap="none" normalizeH="0" baseline="0" dirty="0" smtClean="0">
                          <a:ln>
                            <a:noFill/>
                          </a:ln>
                          <a:solidFill>
                            <a:schemeClr val="tx1"/>
                          </a:solidFill>
                          <a:effectLst/>
                          <a:latin typeface="Calibri" pitchFamily="34" charset="0"/>
                          <a:ea typeface="MS PGothic" pitchFamily="34" charset="-128"/>
                        </a:rPr>
                        <a:t>- </a:t>
                      </a:r>
                      <a:r>
                        <a:rPr kumimoji="0" lang="en-US" sz="2100" b="0" i="0" u="none" strike="noStrike" cap="none" normalizeH="0" baseline="0" dirty="0" err="1" smtClean="0">
                          <a:ln>
                            <a:noFill/>
                          </a:ln>
                          <a:solidFill>
                            <a:schemeClr val="tx1"/>
                          </a:solidFill>
                          <a:effectLst/>
                          <a:latin typeface="Calibri" pitchFamily="34" charset="0"/>
                          <a:ea typeface="MS PGothic" pitchFamily="34" charset="-128"/>
                        </a:rPr>
                        <a:t>suchá</a:t>
                      </a:r>
                      <a:r>
                        <a:rPr kumimoji="0" lang="en-US" sz="2100" b="0" i="0" u="none" strike="noStrike" cap="none" normalizeH="0" baseline="0" dirty="0" smtClean="0">
                          <a:ln>
                            <a:noFill/>
                          </a:ln>
                          <a:solidFill>
                            <a:schemeClr val="tx1"/>
                          </a:solidFill>
                          <a:effectLst/>
                          <a:latin typeface="Calibri" pitchFamily="34" charset="0"/>
                          <a:ea typeface="MS PGothic" pitchFamily="34" charset="-128"/>
                        </a:rPr>
                        <a:t>: 15 g/100 g</a:t>
                      </a:r>
                      <a:r>
                        <a:rPr kumimoji="0" lang="cs-CZ" sz="2100" b="0" i="0" u="none" strike="noStrike" cap="none" normalizeH="0" baseline="0" dirty="0" smtClean="0">
                          <a:ln>
                            <a:noFill/>
                          </a:ln>
                          <a:solidFill>
                            <a:schemeClr val="tx1"/>
                          </a:solidFill>
                          <a:effectLst/>
                          <a:latin typeface="Calibri" pitchFamily="34" charset="0"/>
                          <a:ea typeface="MS PGothic" pitchFamily="34" charset="-128"/>
                        </a:rPr>
                        <a:t/>
                      </a:r>
                      <a:br>
                        <a:rPr kumimoji="0" lang="cs-CZ" sz="2100" b="0" i="0" u="none" strike="noStrike" cap="none" normalizeH="0" baseline="0" dirty="0" smtClean="0">
                          <a:ln>
                            <a:noFill/>
                          </a:ln>
                          <a:solidFill>
                            <a:schemeClr val="tx1"/>
                          </a:solidFill>
                          <a:effectLst/>
                          <a:latin typeface="Calibri" pitchFamily="34" charset="0"/>
                          <a:ea typeface="MS PGothic" pitchFamily="34" charset="-128"/>
                        </a:rPr>
                      </a:br>
                      <a:r>
                        <a:rPr kumimoji="0" lang="cs-CZ" sz="2100" b="0" i="0" u="none" strike="noStrike" cap="none" normalizeH="0" baseline="0" dirty="0" smtClean="0">
                          <a:ln>
                            <a:noFill/>
                          </a:ln>
                          <a:solidFill>
                            <a:schemeClr val="tx1"/>
                          </a:solidFill>
                          <a:effectLst/>
                          <a:latin typeface="Calibri" pitchFamily="34" charset="0"/>
                          <a:ea typeface="MS PGothic" pitchFamily="34" charset="-128"/>
                        </a:rPr>
                        <a:t>- uvařená: 5 g/100 g</a:t>
                      </a:r>
                      <a:endParaRPr kumimoji="0" lang="en-US" sz="2100" b="0" i="0" u="none" strike="noStrike" cap="none" normalizeH="0" baseline="0" dirty="0" smtClean="0">
                        <a:ln>
                          <a:noFill/>
                        </a:ln>
                        <a:solidFill>
                          <a:schemeClr val="tx1"/>
                        </a:solidFill>
                        <a:effectLst/>
                        <a:latin typeface="Calibri" pitchFamily="34" charset="0"/>
                        <a:ea typeface="MS PGothic" pitchFamily="34" charset="-128"/>
                      </a:endParaRPr>
                    </a:p>
                  </a:txBody>
                  <a:tcPr marL="121920" marR="121920" marT="60945" marB="609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chemeClr val="tx1"/>
                          </a:solidFill>
                          <a:effectLst/>
                          <a:latin typeface="Calibri" pitchFamily="34" charset="0"/>
                          <a:ea typeface="MS PGothic" pitchFamily="34" charset="-128"/>
                        </a:rPr>
                        <a:t>MÁK: 22,7 g/100 g</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chemeClr val="tx1"/>
                          </a:solidFill>
                          <a:effectLst/>
                          <a:latin typeface="Calibri" pitchFamily="34" charset="0"/>
                          <a:ea typeface="MS PGothic" pitchFamily="34" charset="-128"/>
                        </a:rPr>
                        <a:t>SEZAMOVÉ SEM.: 7,9 g/100 g</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chemeClr val="tx1"/>
                          </a:solidFill>
                          <a:effectLst/>
                          <a:latin typeface="Calibri" pitchFamily="34" charset="0"/>
                          <a:ea typeface="MS PGothic" pitchFamily="34" charset="-128"/>
                        </a:rPr>
                        <a:t>DÝŇOVÉ SEM.: 3,9 g/100 g</a:t>
                      </a:r>
                    </a:p>
                  </a:txBody>
                  <a:tcPr marL="121920" marR="121920" marT="60945" marB="609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0" name="Explosion 1 15"/>
          <p:cNvSpPr>
            <a:spLocks noChangeArrowheads="1"/>
          </p:cNvSpPr>
          <p:nvPr/>
        </p:nvSpPr>
        <p:spPr bwMode="auto">
          <a:xfrm>
            <a:off x="0" y="3730945"/>
            <a:ext cx="2935815" cy="1661360"/>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en-US" sz="1067" dirty="0" smtClean="0">
                <a:latin typeface="Arial" charset="0"/>
                <a:ea typeface="MS PGothic" charset="0"/>
                <a:cs typeface="MS PGothic" charset="0"/>
              </a:rPr>
              <a:t>NAMÁČENÍ, KLÍČENÍ, VAŘENÍ </a:t>
            </a:r>
            <a:br>
              <a:rPr lang="en-US" sz="1067" dirty="0" smtClean="0">
                <a:latin typeface="Arial" charset="0"/>
                <a:ea typeface="MS PGothic" charset="0"/>
                <a:cs typeface="MS PGothic" charset="0"/>
              </a:rPr>
            </a:br>
            <a:r>
              <a:rPr lang="en-US" sz="1067" dirty="0" smtClean="0">
                <a:latin typeface="Arial" charset="0"/>
                <a:ea typeface="MS PGothic" charset="0"/>
                <a:cs typeface="MS PGothic" charset="0"/>
              </a:rPr>
              <a:t>– </a:t>
            </a:r>
            <a:r>
              <a:rPr lang="en-US" sz="1067" dirty="0" err="1" smtClean="0">
                <a:latin typeface="Arial" charset="0"/>
                <a:ea typeface="MS PGothic" charset="0"/>
                <a:cs typeface="MS PGothic" charset="0"/>
              </a:rPr>
              <a:t>luštěniny</a:t>
            </a:r>
            <a:r>
              <a:rPr lang="en-US" sz="1067" dirty="0" smtClean="0">
                <a:latin typeface="Arial" charset="0"/>
                <a:ea typeface="MS PGothic" charset="0"/>
                <a:cs typeface="MS PGothic" charset="0"/>
              </a:rPr>
              <a:t> </a:t>
            </a:r>
            <a:r>
              <a:rPr lang="en-US" sz="1067" dirty="0" err="1" smtClean="0">
                <a:latin typeface="Arial" charset="0"/>
                <a:ea typeface="MS PGothic" charset="0"/>
                <a:cs typeface="MS PGothic" charset="0"/>
              </a:rPr>
              <a:t>jsou</a:t>
            </a:r>
            <a:r>
              <a:rPr lang="en-US" sz="1067" dirty="0" smtClean="0">
                <a:latin typeface="Arial" charset="0"/>
                <a:ea typeface="MS PGothic" charset="0"/>
                <a:cs typeface="MS PGothic" charset="0"/>
              </a:rPr>
              <a:t> </a:t>
            </a:r>
            <a:r>
              <a:rPr lang="en-US" sz="1067" dirty="0" err="1" smtClean="0">
                <a:latin typeface="Arial" charset="0"/>
                <a:ea typeface="MS PGothic" charset="0"/>
                <a:cs typeface="MS PGothic" charset="0"/>
              </a:rPr>
              <a:t>lépe</a:t>
            </a:r>
            <a:r>
              <a:rPr lang="en-US" sz="1067" dirty="0" smtClean="0">
                <a:latin typeface="Arial" charset="0"/>
                <a:ea typeface="MS PGothic" charset="0"/>
                <a:cs typeface="MS PGothic" charset="0"/>
              </a:rPr>
              <a:t> </a:t>
            </a:r>
            <a:r>
              <a:rPr lang="en-US" sz="1067" dirty="0" err="1" smtClean="0">
                <a:latin typeface="Arial" charset="0"/>
                <a:ea typeface="MS PGothic" charset="0"/>
                <a:cs typeface="MS PGothic" charset="0"/>
              </a:rPr>
              <a:t>stravitelné</a:t>
            </a:r>
            <a:endParaRPr lang="cs-CZ" sz="1067" dirty="0">
              <a:latin typeface="Arial" charset="0"/>
              <a:ea typeface="MS PGothic" charset="0"/>
              <a:cs typeface="MS PGothic" charset="0"/>
            </a:endParaRPr>
          </a:p>
        </p:txBody>
      </p:sp>
      <p:sp>
        <p:nvSpPr>
          <p:cNvPr id="2" name="Zástupný symbol pro zápatí 1"/>
          <p:cNvSpPr>
            <a:spLocks noGrp="1"/>
          </p:cNvSpPr>
          <p:nvPr>
            <p:ph type="ftr" sz="quarter" idx="11"/>
          </p:nvPr>
        </p:nvSpPr>
        <p:spPr/>
        <p:txBody>
          <a:bodyPr/>
          <a:lstStyle/>
          <a:p>
            <a:r>
              <a:rPr lang="cs-CZ" dirty="0" smtClean="0"/>
              <a:t>Výživa</a:t>
            </a:r>
            <a:endParaRPr lang="cs-CZ"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104</a:t>
            </a:fld>
            <a:endParaRPr lang="cs-CZ" dirty="0"/>
          </a:p>
        </p:txBody>
      </p:sp>
      <p:sp>
        <p:nvSpPr>
          <p:cNvPr id="11"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Bílkovinné potraviny</a:t>
            </a:r>
            <a:endParaRPr lang="cs-CZ" dirty="0">
              <a:solidFill>
                <a:schemeClr val="accent2">
                  <a:lumMod val="60000"/>
                  <a:lumOff val="40000"/>
                </a:schemeClr>
              </a:solidFill>
            </a:endParaRPr>
          </a:p>
        </p:txBody>
      </p:sp>
    </p:spTree>
    <p:extLst>
      <p:ext uri="{BB962C8B-B14F-4D97-AF65-F5344CB8AC3E}">
        <p14:creationId xmlns:p14="http://schemas.microsoft.com/office/powerpoint/2010/main" val="420708787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cs-CZ" altLang="cs-CZ" dirty="0" smtClean="0"/>
              <a:t>Luštěniny, ořechy a semena</a:t>
            </a:r>
            <a:r>
              <a:rPr lang="en-US" altLang="cs-CZ" dirty="0" smtClean="0"/>
              <a:t>: </a:t>
            </a:r>
            <a:r>
              <a:rPr lang="cs-CZ" altLang="cs-CZ" dirty="0" smtClean="0">
                <a:solidFill>
                  <a:schemeClr val="accent2">
                    <a:lumMod val="75000"/>
                  </a:schemeClr>
                </a:solidFill>
              </a:rPr>
              <a:t>ALA</a:t>
            </a:r>
            <a:endParaRPr lang="en-US" altLang="cs-CZ" dirty="0" smtClean="0">
              <a:solidFill>
                <a:schemeClr val="accent1"/>
              </a:solidFill>
            </a:endParaRPr>
          </a:p>
        </p:txBody>
      </p:sp>
      <p:sp>
        <p:nvSpPr>
          <p:cNvPr id="17411" name="Content Placeholder 2"/>
          <p:cNvSpPr>
            <a:spLocks noGrp="1"/>
          </p:cNvSpPr>
          <p:nvPr>
            <p:ph idx="1"/>
          </p:nvPr>
        </p:nvSpPr>
        <p:spPr>
          <a:ln>
            <a:noFill/>
            <a:miter lim="800000"/>
            <a:headEnd/>
            <a:tailEnd/>
          </a:ln>
        </p:spPr>
        <p:txBody>
          <a:bodyPr>
            <a:normAutofit/>
          </a:bodyPr>
          <a:lstStyle/>
          <a:p>
            <a:pPr marL="0" indent="0">
              <a:buNone/>
            </a:pPr>
            <a:r>
              <a:rPr lang="en-US" altLang="cs-CZ" sz="2400" dirty="0"/>
              <a:t>ALA </a:t>
            </a:r>
            <a:r>
              <a:rPr lang="cs-CZ" altLang="cs-CZ" sz="2400" dirty="0"/>
              <a:t/>
            </a:r>
            <a:br>
              <a:rPr lang="cs-CZ" altLang="cs-CZ" sz="2400" dirty="0"/>
            </a:br>
            <a:r>
              <a:rPr lang="cs-CZ" altLang="cs-CZ" sz="2400" dirty="0"/>
              <a:t>= </a:t>
            </a:r>
            <a:r>
              <a:rPr lang="en-US" altLang="cs-CZ" sz="2400" dirty="0" err="1" smtClean="0"/>
              <a:t>alfa-linolen</a:t>
            </a:r>
            <a:r>
              <a:rPr lang="cs-CZ" altLang="cs-CZ" sz="2400" dirty="0" err="1" smtClean="0"/>
              <a:t>ová</a:t>
            </a:r>
            <a:r>
              <a:rPr lang="en-US" altLang="cs-CZ" sz="2400" dirty="0" smtClean="0"/>
              <a:t> </a:t>
            </a:r>
            <a:r>
              <a:rPr lang="cs-CZ" altLang="cs-CZ" sz="2400" dirty="0" smtClean="0"/>
              <a:t>kyselina </a:t>
            </a:r>
            <a:r>
              <a:rPr lang="cs-CZ" altLang="cs-CZ" sz="2400" dirty="0"/>
              <a:t>(</a:t>
            </a:r>
            <a:r>
              <a:rPr lang="cs-CZ" altLang="cs-CZ" sz="2400" dirty="0" smtClean="0"/>
              <a:t>omega-3 mastné kyseliny)</a:t>
            </a:r>
            <a:r>
              <a:rPr lang="en-US" altLang="cs-CZ" sz="2400" dirty="0" smtClean="0"/>
              <a:t> </a:t>
            </a:r>
            <a:endParaRPr lang="cs-CZ" altLang="cs-CZ" sz="2400" dirty="0"/>
          </a:p>
          <a:p>
            <a:r>
              <a:rPr lang="cs-CZ" altLang="cs-CZ" sz="2400" dirty="0" smtClean="0"/>
              <a:t>Lněný olej, řepkový olej, sójový olej, vlašské ořechy... </a:t>
            </a:r>
            <a:endParaRPr lang="en-US" altLang="cs-CZ" sz="2400" dirty="0"/>
          </a:p>
          <a:p>
            <a:r>
              <a:rPr lang="en-US" altLang="cs-CZ" sz="2400" b="1" dirty="0" err="1" smtClean="0"/>
              <a:t>Zdravotní</a:t>
            </a:r>
            <a:r>
              <a:rPr lang="en-US" altLang="cs-CZ" sz="2400" b="1" dirty="0" smtClean="0"/>
              <a:t> </a:t>
            </a:r>
            <a:r>
              <a:rPr lang="en-US" altLang="cs-CZ" sz="2400" b="1" dirty="0" err="1" smtClean="0"/>
              <a:t>trzení</a:t>
            </a:r>
            <a:r>
              <a:rPr lang="cs-CZ" altLang="cs-CZ" sz="2400" dirty="0" smtClean="0"/>
              <a:t>: </a:t>
            </a:r>
            <a:r>
              <a:rPr lang="cs-CZ" sz="2400" dirty="0"/>
              <a:t>ALA </a:t>
            </a:r>
            <a:r>
              <a:rPr lang="cs-CZ" sz="2400" dirty="0" err="1" smtClean="0"/>
              <a:t>přispívá</a:t>
            </a:r>
            <a:r>
              <a:rPr lang="cs-CZ" sz="2400" dirty="0" smtClean="0"/>
              <a:t> </a:t>
            </a:r>
            <a:r>
              <a:rPr lang="cs-CZ" sz="2400" dirty="0"/>
              <a:t>k </a:t>
            </a:r>
            <a:r>
              <a:rPr lang="cs-CZ" sz="2400" dirty="0" err="1" smtClean="0"/>
              <a:t>udržení</a:t>
            </a:r>
            <a:r>
              <a:rPr lang="cs-CZ" sz="2400" dirty="0" smtClean="0"/>
              <a:t> </a:t>
            </a:r>
            <a:r>
              <a:rPr lang="cs-CZ" sz="2400" dirty="0" err="1" smtClean="0"/>
              <a:t>normální</a:t>
            </a:r>
            <a:r>
              <a:rPr lang="cs-CZ" sz="2400" dirty="0" smtClean="0"/>
              <a:t> hladiny cholesterolu </a:t>
            </a:r>
            <a:r>
              <a:rPr lang="cs-CZ" sz="2400" dirty="0"/>
              <a:t>v </a:t>
            </a:r>
            <a:r>
              <a:rPr lang="cs-CZ" sz="2400" dirty="0" smtClean="0"/>
              <a:t>krvi</a:t>
            </a:r>
            <a:r>
              <a:rPr lang="en-US" altLang="cs-CZ" sz="2400" dirty="0" smtClean="0"/>
              <a:t>*</a:t>
            </a:r>
            <a:endParaRPr lang="en-US" altLang="cs-CZ" sz="1333" dirty="0"/>
          </a:p>
          <a:p>
            <a:pPr marL="0" indent="0">
              <a:buNone/>
            </a:pPr>
            <a:r>
              <a:rPr lang="en-US" altLang="cs-CZ" sz="1333" dirty="0" smtClean="0"/>
              <a:t>*</a:t>
            </a:r>
            <a:r>
              <a:rPr lang="en-US" sz="1400" dirty="0" err="1" smtClean="0"/>
              <a:t>Tvrzení</a:t>
            </a:r>
            <a:r>
              <a:rPr lang="en-US" sz="1400" dirty="0" smtClean="0"/>
              <a:t> </a:t>
            </a:r>
            <a:r>
              <a:rPr lang="en-US" sz="1400" dirty="0" err="1" smtClean="0"/>
              <a:t>smí</a:t>
            </a:r>
            <a:r>
              <a:rPr lang="en-US" sz="1400" dirty="0" smtClean="0"/>
              <a:t> </a:t>
            </a:r>
            <a:r>
              <a:rPr lang="en-US" sz="1400" dirty="0" err="1"/>
              <a:t>být</a:t>
            </a:r>
            <a:r>
              <a:rPr lang="en-US" sz="1400" dirty="0"/>
              <a:t> </a:t>
            </a:r>
            <a:r>
              <a:rPr lang="en-US" sz="1400" dirty="0" err="1" smtClean="0"/>
              <a:t>pou</a:t>
            </a:r>
            <a:r>
              <a:rPr lang="cs-CZ" sz="1400" dirty="0" smtClean="0"/>
              <a:t>žito</a:t>
            </a:r>
            <a:r>
              <a:rPr lang="en-US" sz="1400" dirty="0" smtClean="0"/>
              <a:t> </a:t>
            </a:r>
            <a:r>
              <a:rPr lang="en-US" sz="1400" dirty="0" err="1"/>
              <a:t>pouze</a:t>
            </a:r>
            <a:r>
              <a:rPr lang="en-US" sz="1400" dirty="0"/>
              <a:t> u </a:t>
            </a:r>
            <a:r>
              <a:rPr lang="en-US" sz="1400" dirty="0" err="1"/>
              <a:t>potravin</a:t>
            </a:r>
            <a:r>
              <a:rPr lang="en-US" sz="1400" dirty="0"/>
              <a:t>, </a:t>
            </a:r>
            <a:r>
              <a:rPr lang="en-US" sz="1400" dirty="0" err="1" smtClean="0"/>
              <a:t>které</a:t>
            </a:r>
            <a:r>
              <a:rPr lang="en-US" sz="1400" dirty="0" smtClean="0"/>
              <a:t> </a:t>
            </a:r>
            <a:r>
              <a:rPr lang="en-US" sz="1400" dirty="0" err="1"/>
              <a:t>jsou</a:t>
            </a:r>
            <a:r>
              <a:rPr lang="en-US" sz="1400" dirty="0"/>
              <a:t> </a:t>
            </a:r>
            <a:r>
              <a:rPr lang="en-US" sz="1400" dirty="0" err="1"/>
              <a:t>přinejmenším</a:t>
            </a:r>
            <a:r>
              <a:rPr lang="en-US" sz="1400" dirty="0"/>
              <a:t> </a:t>
            </a:r>
            <a:r>
              <a:rPr lang="en-US" sz="1400" dirty="0" err="1"/>
              <a:t>zdrojem</a:t>
            </a:r>
            <a:r>
              <a:rPr lang="en-US" sz="1400" dirty="0"/>
              <a:t> ALA </a:t>
            </a:r>
            <a:r>
              <a:rPr lang="en-US" sz="1400" dirty="0" err="1"/>
              <a:t>podle</a:t>
            </a:r>
            <a:r>
              <a:rPr lang="en-US" sz="1400" dirty="0"/>
              <a:t> </a:t>
            </a:r>
            <a:r>
              <a:rPr lang="en-US" sz="1400" dirty="0" err="1" smtClean="0"/>
              <a:t>vymezení</a:t>
            </a:r>
            <a:r>
              <a:rPr lang="en-US" sz="1400" dirty="0" smtClean="0"/>
              <a:t> v </a:t>
            </a:r>
            <a:r>
              <a:rPr lang="en-US" sz="1400" dirty="0" err="1" smtClean="0"/>
              <a:t>tvrzení</a:t>
            </a:r>
            <a:r>
              <a:rPr lang="en-US" sz="1400" dirty="0" smtClean="0"/>
              <a:t> </a:t>
            </a:r>
            <a:r>
              <a:rPr lang="en-US" sz="1400" dirty="0"/>
              <a:t>ZDROJ OMEGA-3 </a:t>
            </a:r>
            <a:r>
              <a:rPr lang="en-US" sz="1400" dirty="0" smtClean="0"/>
              <a:t>MASTNÝCH </a:t>
            </a:r>
            <a:r>
              <a:rPr lang="en-US" sz="1400" dirty="0"/>
              <a:t>KYSELIN </a:t>
            </a:r>
            <a:r>
              <a:rPr lang="en-US" sz="1400" dirty="0" err="1"/>
              <a:t>na</a:t>
            </a:r>
            <a:r>
              <a:rPr lang="en-US" sz="1400" dirty="0"/>
              <a:t> </a:t>
            </a:r>
            <a:r>
              <a:rPr lang="en-US" sz="1400" dirty="0" err="1"/>
              <a:t>seznamu</a:t>
            </a:r>
            <a:r>
              <a:rPr lang="en-US" sz="1400" dirty="0"/>
              <a:t> v </a:t>
            </a:r>
            <a:r>
              <a:rPr lang="en-US" sz="1400" dirty="0" err="1"/>
              <a:t>příloze</a:t>
            </a:r>
            <a:r>
              <a:rPr lang="en-US" sz="1400" dirty="0"/>
              <a:t> </a:t>
            </a:r>
            <a:r>
              <a:rPr lang="en-US" sz="1400" dirty="0" err="1"/>
              <a:t>nař</a:t>
            </a:r>
            <a:r>
              <a:rPr lang="en-US" sz="1400" dirty="0" err="1" smtClean="0"/>
              <a:t>ízen</a:t>
            </a:r>
            <a:r>
              <a:rPr lang="cs-CZ" sz="1400" dirty="0" smtClean="0"/>
              <a:t>í </a:t>
            </a:r>
            <a:r>
              <a:rPr lang="en-US" sz="1400" dirty="0" smtClean="0"/>
              <a:t>(ES</a:t>
            </a:r>
            <a:r>
              <a:rPr lang="en-US" sz="1400" dirty="0"/>
              <a:t>) č. 1924/2006</a:t>
            </a:r>
            <a:r>
              <a:rPr lang="en-US" sz="1400" dirty="0" smtClean="0"/>
              <a:t>. Spot</a:t>
            </a:r>
            <a:r>
              <a:rPr lang="cs-CZ" sz="1400" dirty="0" smtClean="0"/>
              <a:t>ř</a:t>
            </a:r>
            <a:r>
              <a:rPr lang="en-US" sz="1400" dirty="0" err="1" smtClean="0"/>
              <a:t>ebitel</a:t>
            </a:r>
            <a:r>
              <a:rPr lang="en-US" sz="1400" dirty="0" smtClean="0"/>
              <a:t> </a:t>
            </a:r>
            <a:r>
              <a:rPr lang="en-US" sz="1400" dirty="0" err="1" smtClean="0"/>
              <a:t>mus</a:t>
            </a:r>
            <a:r>
              <a:rPr lang="cs-CZ" sz="1400" dirty="0" smtClean="0"/>
              <a:t>í </a:t>
            </a:r>
            <a:r>
              <a:rPr lang="en-US" sz="1400" dirty="0" err="1" smtClean="0"/>
              <a:t>být</a:t>
            </a:r>
            <a:r>
              <a:rPr lang="en-US" sz="1400" dirty="0" smtClean="0"/>
              <a:t> </a:t>
            </a:r>
            <a:r>
              <a:rPr lang="en-US" sz="1400" dirty="0" err="1"/>
              <a:t>informován</a:t>
            </a:r>
            <a:r>
              <a:rPr lang="en-US" sz="1400" dirty="0"/>
              <a:t>, </a:t>
            </a:r>
            <a:r>
              <a:rPr lang="cs-CZ" sz="1400" dirty="0" smtClean="0"/>
              <a:t>ž</a:t>
            </a:r>
            <a:r>
              <a:rPr lang="en-US" sz="1400" dirty="0" smtClean="0"/>
              <a:t>e </a:t>
            </a:r>
            <a:r>
              <a:rPr lang="en-US" sz="1400" dirty="0" err="1"/>
              <a:t>příznivého</a:t>
            </a:r>
            <a:r>
              <a:rPr lang="en-US" sz="1400" dirty="0"/>
              <a:t> </a:t>
            </a:r>
            <a:r>
              <a:rPr lang="en-US" sz="1400" dirty="0" err="1"/>
              <a:t>účinku</a:t>
            </a:r>
            <a:r>
              <a:rPr lang="en-US" sz="1400" dirty="0"/>
              <a:t> se </a:t>
            </a:r>
            <a:r>
              <a:rPr lang="en-US" sz="1400" b="1" u="sng" dirty="0" err="1"/>
              <a:t>dosáhne</a:t>
            </a:r>
            <a:r>
              <a:rPr lang="en-US" sz="1400" b="1" u="sng" dirty="0"/>
              <a:t> </a:t>
            </a:r>
            <a:r>
              <a:rPr lang="en-US" sz="1400" b="1" u="sng" dirty="0" err="1"/>
              <a:t>při</a:t>
            </a:r>
            <a:r>
              <a:rPr lang="en-US" sz="1400" b="1" u="sng" dirty="0"/>
              <a:t> </a:t>
            </a:r>
            <a:r>
              <a:rPr lang="en-US" sz="1400" b="1" u="sng" dirty="0" err="1"/>
              <a:t>přívodu</a:t>
            </a:r>
            <a:r>
              <a:rPr lang="en-US" sz="1400" b="1" u="sng" dirty="0"/>
              <a:t> 2 g ALA </a:t>
            </a:r>
            <a:r>
              <a:rPr lang="en-US" sz="1400" b="1" u="sng" dirty="0" err="1" smtClean="0"/>
              <a:t>denně</a:t>
            </a:r>
            <a:r>
              <a:rPr lang="en-US" sz="1400" dirty="0" smtClean="0"/>
              <a:t>. </a:t>
            </a:r>
            <a:endParaRPr lang="en-US" sz="1400" dirty="0"/>
          </a:p>
          <a:p>
            <a:pPr marL="0" indent="0">
              <a:buNone/>
            </a:pPr>
            <a:r>
              <a:rPr lang="en-US" sz="1400" dirty="0" smtClean="0"/>
              <a:t> </a:t>
            </a:r>
            <a:endParaRPr lang="cs-CZ" altLang="cs-CZ" sz="1333" dirty="0"/>
          </a:p>
          <a:p>
            <a:pPr marL="0" indent="0"/>
            <a:endParaRPr lang="en-US" altLang="cs-CZ" sz="1333" dirty="0"/>
          </a:p>
          <a:p>
            <a:pPr marL="0" indent="0">
              <a:buNone/>
            </a:pPr>
            <a:endParaRPr lang="en-US" altLang="cs-CZ" dirty="0" smtClean="0"/>
          </a:p>
        </p:txBody>
      </p:sp>
      <p:sp>
        <p:nvSpPr>
          <p:cNvPr id="2" name="Rectangle 1"/>
          <p:cNvSpPr>
            <a:spLocks noChangeArrowheads="1"/>
          </p:cNvSpPr>
          <p:nvPr/>
        </p:nvSpPr>
        <p:spPr bwMode="auto">
          <a:xfrm>
            <a:off x="6210300" y="4829849"/>
            <a:ext cx="3676651" cy="897467"/>
          </a:xfrm>
          <a:prstGeom prst="rect">
            <a:avLst/>
          </a:prstGeom>
          <a:solidFill>
            <a:schemeClr val="accent2">
              <a:lumMod val="60000"/>
              <a:lumOff val="40000"/>
            </a:schemeClr>
          </a:solidFill>
          <a:ln w="9525">
            <a:noFill/>
            <a:miter lim="800000"/>
            <a:headEnd/>
            <a:tailEnd/>
          </a:ln>
          <a:effectLst>
            <a:outerShdw dist="23000" dir="5400000" rotWithShape="0">
              <a:srgbClr val="808080">
                <a:alpha val="34998"/>
              </a:srgbClr>
            </a:outerShdw>
          </a:effectLst>
        </p:spPr>
        <p:txBody>
          <a:bodyPr anchor="ctr"/>
          <a:lstStyle/>
          <a:p>
            <a:pPr algn="ctr" eaLnBrk="1" hangingPunct="1">
              <a:defRPr/>
            </a:pPr>
            <a:r>
              <a:rPr lang="en-US" sz="2133" dirty="0"/>
              <a:t>ALA → EPA a</a:t>
            </a:r>
            <a:r>
              <a:rPr lang="en-US" sz="2133" dirty="0" smtClean="0"/>
              <a:t> </a:t>
            </a:r>
            <a:r>
              <a:rPr lang="en-US" sz="2133" dirty="0"/>
              <a:t>DHA</a:t>
            </a:r>
          </a:p>
          <a:p>
            <a:pPr algn="ctr" eaLnBrk="1" hangingPunct="1">
              <a:defRPr/>
            </a:pPr>
            <a:r>
              <a:rPr lang="en-US" sz="2133" dirty="0"/>
              <a:t>!!! </a:t>
            </a:r>
            <a:r>
              <a:rPr lang="en-US" sz="2133" dirty="0" err="1"/>
              <a:t>ú</a:t>
            </a:r>
            <a:r>
              <a:rPr lang="en-US" sz="2133" dirty="0" err="1" smtClean="0"/>
              <a:t>činnost</a:t>
            </a:r>
            <a:r>
              <a:rPr lang="en-US" sz="2133" dirty="0" smtClean="0"/>
              <a:t> </a:t>
            </a:r>
            <a:r>
              <a:rPr lang="en-US" sz="2133" dirty="0" err="1" smtClean="0"/>
              <a:t>konverze</a:t>
            </a:r>
            <a:r>
              <a:rPr lang="en-US" sz="2133" dirty="0" smtClean="0"/>
              <a:t> 10 %</a:t>
            </a:r>
            <a:endParaRPr lang="en-US" sz="2133" dirty="0"/>
          </a:p>
        </p:txBody>
      </p:sp>
      <p:pic>
        <p:nvPicPr>
          <p:cNvPr id="17413" name="Picture 6" descr="https://www.metaponik850.com/images/omega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94649" y="4438267"/>
            <a:ext cx="2728384" cy="1680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105</a:t>
            </a:fld>
            <a:endParaRPr lang="cs-CZ" dirty="0"/>
          </a:p>
        </p:txBody>
      </p:sp>
      <p:sp>
        <p:nvSpPr>
          <p:cNvPr id="8"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Bílkovinné potraviny</a:t>
            </a:r>
            <a:endParaRPr lang="cs-CZ" dirty="0">
              <a:solidFill>
                <a:schemeClr val="accent2">
                  <a:lumMod val="60000"/>
                  <a:lumOff val="40000"/>
                </a:schemeClr>
              </a:solidFill>
            </a:endParaRPr>
          </a:p>
        </p:txBody>
      </p:sp>
    </p:spTree>
    <p:extLst>
      <p:ext uri="{BB962C8B-B14F-4D97-AF65-F5344CB8AC3E}">
        <p14:creationId xmlns:p14="http://schemas.microsoft.com/office/powerpoint/2010/main" val="35262944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cs-CZ" altLang="cs-CZ" dirty="0" smtClean="0"/>
              <a:t>Zdravotní tvrzení</a:t>
            </a:r>
            <a:r>
              <a:rPr lang="en-US" altLang="cs-CZ" dirty="0" smtClean="0"/>
              <a:t>: </a:t>
            </a:r>
            <a:r>
              <a:rPr lang="cs-CZ" altLang="cs-CZ" dirty="0" smtClean="0">
                <a:solidFill>
                  <a:schemeClr val="accent2">
                    <a:lumMod val="75000"/>
                  </a:schemeClr>
                </a:solidFill>
              </a:rPr>
              <a:t>VLAŠSKÉ OŘECHY</a:t>
            </a:r>
            <a:endParaRPr lang="en-US" altLang="cs-CZ" dirty="0" smtClean="0">
              <a:solidFill>
                <a:schemeClr val="accent2">
                  <a:lumMod val="75000"/>
                </a:schemeClr>
              </a:solidFill>
            </a:endParaRPr>
          </a:p>
        </p:txBody>
      </p:sp>
      <p:sp>
        <p:nvSpPr>
          <p:cNvPr id="18435" name="Content Placeholder 2"/>
          <p:cNvSpPr>
            <a:spLocks noGrp="1"/>
          </p:cNvSpPr>
          <p:nvPr>
            <p:ph idx="1"/>
          </p:nvPr>
        </p:nvSpPr>
        <p:spPr>
          <a:ln>
            <a:noFill/>
            <a:miter lim="800000"/>
            <a:headEnd/>
            <a:tailEnd/>
          </a:ln>
        </p:spPr>
        <p:txBody>
          <a:bodyPr/>
          <a:lstStyle/>
          <a:p>
            <a:pPr marL="0" indent="0" algn="ctr">
              <a:buNone/>
            </a:pPr>
            <a:r>
              <a:rPr lang="en-US" dirty="0" err="1" smtClean="0"/>
              <a:t>Vlašské</a:t>
            </a:r>
            <a:r>
              <a:rPr lang="en-US" dirty="0" smtClean="0"/>
              <a:t> </a:t>
            </a:r>
            <a:r>
              <a:rPr lang="en-US" dirty="0" err="1"/>
              <a:t>ořechy</a:t>
            </a:r>
            <a:r>
              <a:rPr lang="en-US" dirty="0"/>
              <a:t> </a:t>
            </a:r>
            <a:r>
              <a:rPr lang="en-US" dirty="0" err="1" smtClean="0"/>
              <a:t>přispívají</a:t>
            </a:r>
            <a:r>
              <a:rPr lang="en-US" dirty="0" smtClean="0"/>
              <a:t> k </a:t>
            </a:r>
            <a:r>
              <a:rPr lang="en-US" dirty="0" err="1" smtClean="0"/>
              <a:t>lep</a:t>
            </a:r>
            <a:r>
              <a:rPr lang="cs-CZ" dirty="0" err="1" smtClean="0"/>
              <a:t>ší</a:t>
            </a:r>
            <a:r>
              <a:rPr lang="en-US" dirty="0" smtClean="0"/>
              <a:t> </a:t>
            </a:r>
            <a:r>
              <a:rPr lang="en-US" dirty="0" err="1" smtClean="0"/>
              <a:t>pružnosti</a:t>
            </a:r>
            <a:r>
              <a:rPr lang="en-US" dirty="0" smtClean="0"/>
              <a:t> </a:t>
            </a:r>
            <a:r>
              <a:rPr lang="en-US" dirty="0" err="1"/>
              <a:t>krevních</a:t>
            </a:r>
            <a:r>
              <a:rPr lang="en-US" dirty="0"/>
              <a:t> </a:t>
            </a:r>
            <a:r>
              <a:rPr lang="en-US" dirty="0" err="1" smtClean="0"/>
              <a:t>cév</a:t>
            </a:r>
            <a:r>
              <a:rPr lang="en-US" altLang="cs-CZ" baseline="30000" dirty="0" smtClean="0"/>
              <a:t>*</a:t>
            </a:r>
            <a:br>
              <a:rPr lang="en-US" altLang="cs-CZ" baseline="30000" dirty="0" smtClean="0"/>
            </a:br>
            <a:r>
              <a:rPr lang="en-US" altLang="cs-CZ" sz="1333" dirty="0"/>
              <a:t> </a:t>
            </a:r>
            <a:endParaRPr lang="cs-CZ" altLang="cs-CZ" dirty="0" smtClean="0"/>
          </a:p>
          <a:p>
            <a:pPr marL="0" indent="0">
              <a:buNone/>
            </a:pPr>
            <a:r>
              <a:rPr lang="en-US" altLang="cs-CZ" sz="1800" baseline="30000" dirty="0" smtClean="0"/>
              <a:t>*</a:t>
            </a:r>
            <a:r>
              <a:rPr lang="en-US" sz="1800" dirty="0" err="1" smtClean="0"/>
              <a:t>Tvrzení</a:t>
            </a:r>
            <a:r>
              <a:rPr lang="en-US" sz="1800" dirty="0" smtClean="0"/>
              <a:t> </a:t>
            </a:r>
            <a:r>
              <a:rPr lang="en-US" sz="1800" dirty="0" err="1" smtClean="0"/>
              <a:t>smí</a:t>
            </a:r>
            <a:r>
              <a:rPr lang="en-US" sz="1800" dirty="0" smtClean="0"/>
              <a:t> </a:t>
            </a:r>
            <a:r>
              <a:rPr lang="en-US" sz="1800" dirty="0" err="1"/>
              <a:t>být</a:t>
            </a:r>
            <a:r>
              <a:rPr lang="en-US" sz="1800" dirty="0"/>
              <a:t> </a:t>
            </a:r>
            <a:r>
              <a:rPr lang="en-US" sz="1800" dirty="0" err="1" smtClean="0"/>
              <a:t>pou</a:t>
            </a:r>
            <a:r>
              <a:rPr lang="cs-CZ" sz="1800" dirty="0" smtClean="0"/>
              <a:t>ž</a:t>
            </a:r>
            <a:r>
              <a:rPr lang="en-US" sz="1800" dirty="0" err="1" smtClean="0"/>
              <a:t>ito</a:t>
            </a:r>
            <a:r>
              <a:rPr lang="en-US" sz="1800" dirty="0" smtClean="0"/>
              <a:t> </a:t>
            </a:r>
            <a:r>
              <a:rPr lang="en-US" sz="1800" dirty="0" err="1"/>
              <a:t>pouze</a:t>
            </a:r>
            <a:r>
              <a:rPr lang="en-US" sz="1800" dirty="0"/>
              <a:t> u </a:t>
            </a:r>
            <a:r>
              <a:rPr lang="en-US" sz="1800" dirty="0" err="1"/>
              <a:t>potravin</a:t>
            </a:r>
            <a:r>
              <a:rPr lang="en-US" sz="1800" dirty="0"/>
              <a:t>, </a:t>
            </a:r>
            <a:r>
              <a:rPr lang="en-US" sz="1800" dirty="0" err="1" smtClean="0"/>
              <a:t>které</a:t>
            </a:r>
            <a:r>
              <a:rPr lang="en-US" sz="1800" dirty="0" smtClean="0"/>
              <a:t> </a:t>
            </a:r>
            <a:r>
              <a:rPr lang="en-US" sz="1800" dirty="0" err="1" smtClean="0"/>
              <a:t>poskytují</a:t>
            </a:r>
            <a:r>
              <a:rPr lang="en-US" sz="1800" dirty="0" smtClean="0"/>
              <a:t> </a:t>
            </a:r>
            <a:r>
              <a:rPr lang="en-US" sz="1800" dirty="0" err="1"/>
              <a:t>přívod</a:t>
            </a:r>
            <a:r>
              <a:rPr lang="en-US" sz="1800" dirty="0"/>
              <a:t> 30 g </a:t>
            </a:r>
            <a:r>
              <a:rPr lang="en-US" sz="1800" dirty="0" err="1"/>
              <a:t>vlašských</a:t>
            </a:r>
            <a:r>
              <a:rPr lang="en-US" sz="1800" dirty="0"/>
              <a:t> </a:t>
            </a:r>
            <a:r>
              <a:rPr lang="en-US" sz="1800" dirty="0" err="1" smtClean="0"/>
              <a:t>ořechů</a:t>
            </a:r>
            <a:r>
              <a:rPr lang="en-US" sz="1800" dirty="0" smtClean="0"/>
              <a:t> </a:t>
            </a:r>
            <a:r>
              <a:rPr lang="en-US" sz="1800" dirty="0" err="1" smtClean="0"/>
              <a:t>denně</a:t>
            </a:r>
            <a:r>
              <a:rPr lang="en-US" sz="1800" dirty="0" smtClean="0"/>
              <a:t>. </a:t>
            </a:r>
            <a:r>
              <a:rPr lang="en-US" sz="1800" dirty="0"/>
              <a:t>Aby </a:t>
            </a:r>
            <a:r>
              <a:rPr lang="en-US" sz="1800" dirty="0" err="1"/>
              <a:t>bylo</a:t>
            </a:r>
            <a:r>
              <a:rPr lang="en-US" sz="1800" dirty="0"/>
              <a:t> </a:t>
            </a:r>
            <a:r>
              <a:rPr lang="en-US" sz="1800" dirty="0" err="1" smtClean="0"/>
              <a:t>možné</a:t>
            </a:r>
            <a:r>
              <a:rPr lang="en-US" sz="1800" dirty="0" smtClean="0"/>
              <a:t> </a:t>
            </a:r>
            <a:r>
              <a:rPr lang="en-US" sz="1800" dirty="0" err="1" smtClean="0"/>
              <a:t>tvrzení</a:t>
            </a:r>
            <a:r>
              <a:rPr lang="en-US" sz="1800" dirty="0" smtClean="0"/>
              <a:t> </a:t>
            </a:r>
            <a:r>
              <a:rPr lang="en-US" sz="1800" dirty="0" err="1"/>
              <a:t>použít</a:t>
            </a:r>
            <a:r>
              <a:rPr lang="en-US" sz="1800" dirty="0"/>
              <a:t>, </a:t>
            </a:r>
            <a:r>
              <a:rPr lang="en-US" sz="1800" dirty="0" err="1" smtClean="0"/>
              <a:t>musí</a:t>
            </a:r>
            <a:r>
              <a:rPr lang="en-US" sz="1800" dirty="0" smtClean="0"/>
              <a:t> </a:t>
            </a:r>
            <a:r>
              <a:rPr lang="en-US" sz="1800" dirty="0" err="1"/>
              <a:t>být</a:t>
            </a:r>
            <a:r>
              <a:rPr lang="en-US" sz="1800" dirty="0"/>
              <a:t> </a:t>
            </a:r>
            <a:r>
              <a:rPr lang="en-US" sz="1800" dirty="0" err="1"/>
              <a:t>spotřebitel</a:t>
            </a:r>
            <a:r>
              <a:rPr lang="en-US" sz="1800" dirty="0"/>
              <a:t> </a:t>
            </a:r>
            <a:r>
              <a:rPr lang="en-US" sz="1800" dirty="0" err="1"/>
              <a:t>informován</a:t>
            </a:r>
            <a:r>
              <a:rPr lang="en-US" sz="1800" dirty="0"/>
              <a:t>, </a:t>
            </a:r>
            <a:r>
              <a:rPr lang="cs-CZ" sz="1800" dirty="0" smtClean="0"/>
              <a:t>ž</a:t>
            </a:r>
            <a:r>
              <a:rPr lang="en-US" sz="1800" dirty="0" smtClean="0"/>
              <a:t>e </a:t>
            </a:r>
            <a:r>
              <a:rPr lang="en-US" sz="1800" dirty="0" err="1"/>
              <a:t>příznivého</a:t>
            </a:r>
            <a:r>
              <a:rPr lang="en-US" sz="1800" dirty="0"/>
              <a:t> </a:t>
            </a:r>
            <a:r>
              <a:rPr lang="en-US" sz="1800" dirty="0" err="1"/>
              <a:t>účinku</a:t>
            </a:r>
            <a:r>
              <a:rPr lang="en-US" sz="1800" dirty="0"/>
              <a:t> se </a:t>
            </a:r>
            <a:r>
              <a:rPr lang="en-US" sz="1800" dirty="0" err="1"/>
              <a:t>dosáhne</a:t>
            </a:r>
            <a:r>
              <a:rPr lang="en-US" sz="1800" dirty="0"/>
              <a:t> </a:t>
            </a:r>
            <a:r>
              <a:rPr lang="en-US" sz="1800" dirty="0" smtClean="0"/>
              <a:t>p</a:t>
            </a:r>
            <a:r>
              <a:rPr lang="cs-CZ" sz="1800" dirty="0" err="1" smtClean="0"/>
              <a:t>ři</a:t>
            </a:r>
            <a:r>
              <a:rPr lang="en-US" sz="1800" dirty="0" smtClean="0"/>
              <a:t> </a:t>
            </a:r>
            <a:r>
              <a:rPr lang="en-US" sz="1800" b="1" u="sng" dirty="0" err="1"/>
              <a:t>přívodu</a:t>
            </a:r>
            <a:r>
              <a:rPr lang="en-US" sz="1800" b="1" u="sng" dirty="0"/>
              <a:t> 30 g </a:t>
            </a:r>
            <a:r>
              <a:rPr lang="en-US" sz="1800" b="1" u="sng" dirty="0" err="1"/>
              <a:t>vlašských</a:t>
            </a:r>
            <a:r>
              <a:rPr lang="en-US" sz="1800" b="1" u="sng" dirty="0"/>
              <a:t> </a:t>
            </a:r>
            <a:r>
              <a:rPr lang="en-US" sz="1800" b="1" u="sng" dirty="0" err="1" smtClean="0"/>
              <a:t>ořechů</a:t>
            </a:r>
            <a:r>
              <a:rPr lang="en-US" sz="1800" b="1" u="sng" dirty="0" smtClean="0"/>
              <a:t> </a:t>
            </a:r>
            <a:r>
              <a:rPr lang="en-US" sz="1800" b="1" u="sng" dirty="0" err="1" smtClean="0"/>
              <a:t>denně</a:t>
            </a:r>
            <a:r>
              <a:rPr lang="en-US" sz="1800" dirty="0" smtClean="0"/>
              <a:t>. </a:t>
            </a:r>
            <a:endParaRPr lang="en-US" sz="1800" dirty="0"/>
          </a:p>
          <a:p>
            <a:pPr marL="0" indent="0">
              <a:buNone/>
            </a:pPr>
            <a:r>
              <a:rPr lang="en-US" altLang="cs-CZ" sz="1800" dirty="0"/>
              <a:t> </a:t>
            </a:r>
            <a:endParaRPr lang="cs-CZ" altLang="cs-CZ" sz="1800" dirty="0"/>
          </a:p>
          <a:p>
            <a:pPr marL="0" indent="0">
              <a:buNone/>
            </a:pPr>
            <a:endParaRPr lang="cs-CZ" altLang="cs-CZ" sz="1333" dirty="0"/>
          </a:p>
          <a:p>
            <a:pPr marL="0" indent="0"/>
            <a:endParaRPr lang="en-US" altLang="cs-CZ" sz="1333" dirty="0"/>
          </a:p>
          <a:p>
            <a:pPr marL="0" indent="0">
              <a:buNone/>
            </a:pPr>
            <a:endParaRPr lang="en-US" altLang="cs-CZ" dirty="0" smtClean="0"/>
          </a:p>
        </p:txBody>
      </p:sp>
      <p:pic>
        <p:nvPicPr>
          <p:cNvPr id="18436"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54534" y="4254501"/>
            <a:ext cx="2516717" cy="1604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r>
              <a:rPr lang="cs-CZ" dirty="0" smtClean="0"/>
              <a:t>Výživa</a:t>
            </a:r>
            <a:endParaRPr lang="cs-CZ" dirty="0"/>
          </a:p>
        </p:txBody>
      </p:sp>
      <p:sp>
        <p:nvSpPr>
          <p:cNvPr id="3" name="Zástupný symbol pro číslo snímku 2"/>
          <p:cNvSpPr>
            <a:spLocks noGrp="1"/>
          </p:cNvSpPr>
          <p:nvPr>
            <p:ph type="sldNum" sz="quarter" idx="12"/>
          </p:nvPr>
        </p:nvSpPr>
        <p:spPr/>
        <p:txBody>
          <a:bodyPr/>
          <a:lstStyle/>
          <a:p>
            <a:fld id="{7D74F88D-855E-4C4A-AC2F-7A0A64C53FD8}" type="slidenum">
              <a:rPr lang="cs-CZ" smtClean="0"/>
              <a:pPr/>
              <a:t>106</a:t>
            </a:fld>
            <a:endParaRPr lang="cs-CZ" dirty="0"/>
          </a:p>
        </p:txBody>
      </p:sp>
      <p:sp>
        <p:nvSpPr>
          <p:cNvPr id="7"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Bílkovinné potraviny</a:t>
            </a:r>
            <a:endParaRPr lang="cs-CZ" dirty="0">
              <a:solidFill>
                <a:schemeClr val="accent2">
                  <a:lumMod val="60000"/>
                  <a:lumOff val="40000"/>
                </a:schemeClr>
              </a:solidFill>
            </a:endParaRPr>
          </a:p>
        </p:txBody>
      </p:sp>
      <p:pic>
        <p:nvPicPr>
          <p:cNvPr id="4" name="Obrázek 3"/>
          <p:cNvPicPr>
            <a:picLocks noChangeAspect="1"/>
          </p:cNvPicPr>
          <p:nvPr/>
        </p:nvPicPr>
        <p:blipFill>
          <a:blip r:embed="rId4" cstate="print"/>
          <a:stretch>
            <a:fillRect/>
          </a:stretch>
        </p:blipFill>
        <p:spPr>
          <a:xfrm>
            <a:off x="3964203" y="3597568"/>
            <a:ext cx="4707781" cy="2652050"/>
          </a:xfrm>
          <a:prstGeom prst="rect">
            <a:avLst/>
          </a:prstGeom>
        </p:spPr>
      </p:pic>
    </p:spTree>
    <p:extLst>
      <p:ext uri="{BB962C8B-B14F-4D97-AF65-F5344CB8AC3E}">
        <p14:creationId xmlns:p14="http://schemas.microsoft.com/office/powerpoint/2010/main" val="397127123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hechronicleflask.files.wordpress.com/2013/07/salt-sugar-fat.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42830" y="1532982"/>
            <a:ext cx="5706341" cy="3792036"/>
          </a:xfrm>
          <a:prstGeom prst="rect">
            <a:avLst/>
          </a:prstGeom>
          <a:noFill/>
          <a:extLst>
            <a:ext uri="{909E8E84-426E-40dd-AFC4-6F175D3DCCD1}">
              <a14:hiddenFill xmlns="" xmlns:a14="http://schemas.microsoft.com/office/drawing/2010/main">
                <a:solidFill>
                  <a:srgbClr val="FFFFFF"/>
                </a:solidFill>
              </a14:hiddenFill>
            </a:ext>
          </a:extLst>
        </p:spPr>
      </p:pic>
      <p:sp>
        <p:nvSpPr>
          <p:cNvPr id="5" name="Obdélník 4"/>
          <p:cNvSpPr/>
          <p:nvPr/>
        </p:nvSpPr>
        <p:spPr>
          <a:xfrm>
            <a:off x="2259409" y="0"/>
            <a:ext cx="9932590"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lstStyle/>
          <a:p>
            <a:r>
              <a:rPr lang="cs-CZ" dirty="0" smtClean="0">
                <a:solidFill>
                  <a:schemeClr val="tx2">
                    <a:lumMod val="50000"/>
                  </a:schemeClr>
                </a:solidFill>
              </a:rPr>
              <a:t>TUK, SŮL A CUKR</a:t>
            </a:r>
            <a:endParaRPr lang="cs-CZ" dirty="0">
              <a:solidFill>
                <a:schemeClr val="tx2">
                  <a:lumMod val="50000"/>
                </a:schemeClr>
              </a:solidFill>
            </a:endParaRPr>
          </a:p>
        </p:txBody>
      </p:sp>
      <p:pic>
        <p:nvPicPr>
          <p:cNvPr id="6" name="Picture 2" descr="http://files.nutricniterapeut.webnode.cz/200000005-ab9d6ac973/pyramida.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9533" y="4624387"/>
            <a:ext cx="2142699" cy="222885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Obdélník 7"/>
          <p:cNvSpPr/>
          <p:nvPr/>
        </p:nvSpPr>
        <p:spPr>
          <a:xfrm>
            <a:off x="76347" y="5707033"/>
            <a:ext cx="2093529" cy="114620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152654" y="5197671"/>
            <a:ext cx="1606873" cy="50936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Podnadpis 2"/>
          <p:cNvSpPr>
            <a:spLocks noGrp="1"/>
          </p:cNvSpPr>
          <p:nvPr>
            <p:ph type="subTitle" idx="4294967295"/>
          </p:nvPr>
        </p:nvSpPr>
        <p:spPr>
          <a:xfrm>
            <a:off x="6020322" y="6297134"/>
            <a:ext cx="6082145" cy="505673"/>
          </a:xfrm>
        </p:spPr>
        <p:txBody>
          <a:bodyPr/>
          <a:lstStyle/>
          <a:p>
            <a:pPr marL="0" indent="0" algn="ctr">
              <a:buNone/>
            </a:pPr>
            <a:r>
              <a:rPr lang="cs-CZ" b="1" dirty="0" smtClean="0">
                <a:solidFill>
                  <a:schemeClr val="tx2">
                    <a:lumMod val="75000"/>
                  </a:schemeClr>
                </a:solidFill>
                <a:latin typeface="Segoe UI" panose="020B0502040204020203" pitchFamily="34" charset="0"/>
                <a:cs typeface="Segoe UI" panose="020B0502040204020203" pitchFamily="34" charset="0"/>
              </a:rPr>
              <a:t>Konzumujte umírněně!</a:t>
            </a:r>
            <a:endParaRPr lang="cs-CZ" dirty="0">
              <a:solidFill>
                <a:schemeClr val="tx2">
                  <a:lumMod val="75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32336423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4518" y="0"/>
            <a:ext cx="11122964" cy="6858000"/>
          </a:xfrm>
          <a:prstGeom prst="rect">
            <a:avLst/>
          </a:prstGeom>
        </p:spPr>
      </p:pic>
    </p:spTree>
    <p:extLst>
      <p:ext uri="{BB962C8B-B14F-4D97-AF65-F5344CB8AC3E}">
        <p14:creationId xmlns:p14="http://schemas.microsoft.com/office/powerpoint/2010/main" val="252253794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162" y="0"/>
            <a:ext cx="11989676" cy="6858000"/>
          </a:xfrm>
          <a:prstGeom prst="rect">
            <a:avLst/>
          </a:prstGeom>
        </p:spPr>
      </p:pic>
    </p:spTree>
    <p:extLst>
      <p:ext uri="{BB962C8B-B14F-4D97-AF65-F5344CB8AC3E}">
        <p14:creationId xmlns:p14="http://schemas.microsoft.com/office/powerpoint/2010/main" val="18597180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Obráze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3655" y="2055343"/>
            <a:ext cx="3658345" cy="46684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5" name="Obrázek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1291" y="392305"/>
            <a:ext cx="2776538" cy="1976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6" name="Obrázek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9595" y="2896230"/>
            <a:ext cx="3841022" cy="3827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7" name="Picture 2" descr="http://www.eufic.org/upl/1/default/img/German%20pyramid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40617" y="262857"/>
            <a:ext cx="3470275" cy="201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8" name="Obrázek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3598" y="725566"/>
            <a:ext cx="3832959" cy="54813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161655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pPr eaLnBrk="1" hangingPunct="1"/>
            <a:r>
              <a:rPr lang="cs-CZ" altLang="cs-CZ" b="1" dirty="0" smtClean="0"/>
              <a:t>Funkce tuků</a:t>
            </a:r>
            <a:endParaRPr lang="en-US" altLang="cs-CZ" b="1" dirty="0"/>
          </a:p>
        </p:txBody>
      </p:sp>
      <p:sp>
        <p:nvSpPr>
          <p:cNvPr id="25603" name="Rectangle 3"/>
          <p:cNvSpPr>
            <a:spLocks noGrp="1" noChangeArrowheads="1"/>
          </p:cNvSpPr>
          <p:nvPr>
            <p:ph idx="1"/>
          </p:nvPr>
        </p:nvSpPr>
        <p:spPr/>
        <p:txBody>
          <a:bodyPr>
            <a:normAutofit fontScale="70000" lnSpcReduction="20000"/>
          </a:bodyPr>
          <a:lstStyle/>
          <a:p>
            <a:pPr marL="230400" indent="-230400"/>
            <a:r>
              <a:rPr lang="cs-CZ" altLang="cs-CZ" sz="3600" dirty="0" smtClean="0"/>
              <a:t>Zásoba energie – tuky poskytují 9 kcal/g</a:t>
            </a:r>
          </a:p>
          <a:p>
            <a:pPr marL="230400" indent="-230400"/>
            <a:r>
              <a:rPr lang="cs-CZ" altLang="cs-CZ" sz="3600" dirty="0" smtClean="0"/>
              <a:t>Jsou nositeli vitaminů rozpustných v tucích - A, D, E a K </a:t>
            </a:r>
          </a:p>
          <a:p>
            <a:pPr marL="230400" indent="-230400"/>
            <a:r>
              <a:rPr lang="cs-CZ" altLang="cs-CZ" sz="3600" dirty="0" smtClean="0"/>
              <a:t>Poskytují rezervní zásobu energie</a:t>
            </a:r>
          </a:p>
          <a:p>
            <a:pPr marL="230400" indent="-230400"/>
            <a:r>
              <a:rPr lang="cs-CZ" altLang="cs-CZ" sz="3600" dirty="0" smtClean="0"/>
              <a:t>Udržují zdravou kůži</a:t>
            </a:r>
          </a:p>
          <a:p>
            <a:pPr marL="230400" indent="-230400"/>
            <a:r>
              <a:rPr lang="cs-CZ" altLang="cs-CZ" sz="3600" dirty="0" smtClean="0"/>
              <a:t>Zajišťují normální růst buněk</a:t>
            </a:r>
          </a:p>
          <a:p>
            <a:pPr marL="230400" indent="-230400"/>
            <a:r>
              <a:rPr lang="cs-CZ" altLang="cs-CZ" sz="3600" dirty="0" smtClean="0"/>
              <a:t>Obalují orgány a regulují teplo – ochrana životně důležitých orgánů </a:t>
            </a:r>
          </a:p>
          <a:p>
            <a:pPr marL="230400" indent="-230400"/>
            <a:r>
              <a:rPr lang="cs-CZ" altLang="cs-CZ" sz="3600" dirty="0" smtClean="0"/>
              <a:t>Syntéza pohlavních hormonů</a:t>
            </a:r>
          </a:p>
          <a:p>
            <a:pPr marL="230400" indent="-230400"/>
            <a:r>
              <a:rPr lang="cs-CZ" altLang="cs-CZ" sz="3600" dirty="0" smtClean="0"/>
              <a:t>Tvoří strukturu buněčných membrán</a:t>
            </a:r>
          </a:p>
          <a:p>
            <a:pPr marL="230400" indent="-230400"/>
            <a:r>
              <a:rPr lang="cs-CZ" altLang="cs-CZ" sz="3600" dirty="0" smtClean="0"/>
              <a:t>Jsou součást hormonů a </a:t>
            </a:r>
            <a:r>
              <a:rPr lang="cs-CZ" altLang="cs-CZ" sz="3600" dirty="0" err="1" smtClean="0"/>
              <a:t>prekurzorů</a:t>
            </a:r>
            <a:r>
              <a:rPr lang="cs-CZ" altLang="cs-CZ" sz="3600" dirty="0" smtClean="0"/>
              <a:t> pro syntézu </a:t>
            </a:r>
            <a:r>
              <a:rPr lang="cs-CZ" altLang="cs-CZ" sz="3600" dirty="0" err="1" smtClean="0"/>
              <a:t>prostanglandinů</a:t>
            </a:r>
            <a:endParaRPr lang="cs-CZ" altLang="cs-CZ" sz="3600" dirty="0" smtClean="0"/>
          </a:p>
          <a:p>
            <a:pPr marL="230400" indent="-230400"/>
            <a:r>
              <a:rPr lang="cs-CZ" altLang="cs-CZ" sz="3600" dirty="0" smtClean="0"/>
              <a:t>Pomáhají udržet pocit sytosti</a:t>
            </a:r>
          </a:p>
          <a:p>
            <a:pPr marL="230400" indent="-230400"/>
            <a:r>
              <a:rPr lang="cs-CZ" altLang="cs-CZ" sz="3600" dirty="0" smtClean="0"/>
              <a:t>Jsou nositelé chuti</a:t>
            </a:r>
          </a:p>
          <a:p>
            <a:pPr marL="230400" indent="-230400"/>
            <a:endParaRPr lang="cs-CZ" altLang="cs-CZ" sz="3600" dirty="0" smtClean="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110</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3993807976"/>
      </p:ext>
    </p:extLst>
  </p:cSld>
  <p:clrMapOvr>
    <a:masterClrMapping/>
  </p:clrMapOvr>
  <p:transition spd="slow"/>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lgn="ctr"/>
            <a:r>
              <a:rPr lang="cs-CZ" altLang="cs-CZ" b="1" dirty="0" smtClean="0">
                <a:latin typeface="Calibri Light" panose="020F0302020204030204" pitchFamily="34" charset="0"/>
              </a:rPr>
              <a:t>TUKY doporučení pro dospělé: </a:t>
            </a:r>
            <a:r>
              <a:rPr lang="cs-CZ" altLang="cs-CZ" b="1" dirty="0" smtClean="0">
                <a:solidFill>
                  <a:srgbClr val="FF0000"/>
                </a:solidFill>
                <a:latin typeface="Calibri Light" panose="020F0302020204030204" pitchFamily="34" charset="0"/>
              </a:rPr>
              <a:t>20-35 % z CEP</a:t>
            </a:r>
            <a:endParaRPr lang="en-US" altLang="cs-CZ" b="1" dirty="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111</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pic>
        <p:nvPicPr>
          <p:cNvPr id="7" name="Zástupný symbol pro obsah 6"/>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856713" y="1453197"/>
            <a:ext cx="8430287" cy="4883191"/>
          </a:xfrm>
          <a:prstGeom prst="rect">
            <a:avLst/>
          </a:prstGeom>
        </p:spPr>
      </p:pic>
    </p:spTree>
    <p:extLst>
      <p:ext uri="{BB962C8B-B14F-4D97-AF65-F5344CB8AC3E}">
        <p14:creationId xmlns:p14="http://schemas.microsoft.com/office/powerpoint/2010/main" val="206093538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Typy mastných kyselin </a:t>
            </a:r>
            <a:endParaRPr lang="cs-CZ" dirty="0"/>
          </a:p>
        </p:txBody>
      </p:sp>
      <p:sp>
        <p:nvSpPr>
          <p:cNvPr id="3" name="Zástupný symbol pro obsah 2"/>
          <p:cNvSpPr>
            <a:spLocks noGrp="1"/>
          </p:cNvSpPr>
          <p:nvPr>
            <p:ph idx="1"/>
          </p:nvPr>
        </p:nvSpPr>
        <p:spPr/>
        <p:txBody>
          <a:bodyPr>
            <a:normAutofit/>
          </a:bodyPr>
          <a:lstStyle/>
          <a:p>
            <a:pPr marL="230400" lvl="1" indent="-230400"/>
            <a:r>
              <a:rPr lang="cs-CZ" altLang="cs-CZ" sz="2800" b="1" dirty="0" smtClean="0"/>
              <a:t>Mastné kyseliny jsou jednotky, </a:t>
            </a:r>
            <a:r>
              <a:rPr lang="cs-CZ" altLang="cs-CZ" sz="2800" dirty="0" smtClean="0"/>
              <a:t>které tvoří tuky</a:t>
            </a:r>
          </a:p>
          <a:p>
            <a:pPr marL="230400" lvl="1" indent="-230400"/>
            <a:r>
              <a:rPr lang="cs-CZ" altLang="cs-CZ" sz="2800" dirty="0" smtClean="0"/>
              <a:t>Existují tři typy:</a:t>
            </a:r>
            <a:endParaRPr lang="en-US" altLang="cs-CZ" sz="2800" dirty="0" smtClean="0"/>
          </a:p>
          <a:p>
            <a:pPr marL="687600" lvl="3" indent="-288000">
              <a:spcBef>
                <a:spcPts val="1200"/>
              </a:spcBef>
              <a:buFontTx/>
              <a:buAutoNum type="arabicPeriod"/>
            </a:pPr>
            <a:r>
              <a:rPr lang="cs-CZ" altLang="cs-CZ" sz="2800" b="1" dirty="0" smtClean="0">
                <a:solidFill>
                  <a:schemeClr val="accent1">
                    <a:lumMod val="75000"/>
                  </a:schemeClr>
                </a:solidFill>
              </a:rPr>
              <a:t> Nasycené MK - SFA (SFA)</a:t>
            </a:r>
            <a:endParaRPr lang="en-US" altLang="cs-CZ" sz="2800" b="1" dirty="0" smtClean="0">
              <a:solidFill>
                <a:schemeClr val="accent1">
                  <a:lumMod val="75000"/>
                </a:schemeClr>
              </a:solidFill>
            </a:endParaRPr>
          </a:p>
          <a:p>
            <a:pPr marL="687600" lvl="3" indent="-288000">
              <a:buFontTx/>
              <a:buAutoNum type="arabicPeriod"/>
            </a:pPr>
            <a:r>
              <a:rPr lang="cs-CZ" altLang="cs-CZ" sz="2800" b="1" dirty="0" smtClean="0">
                <a:solidFill>
                  <a:schemeClr val="accent1">
                    <a:lumMod val="75000"/>
                  </a:schemeClr>
                </a:solidFill>
              </a:rPr>
              <a:t> </a:t>
            </a:r>
            <a:r>
              <a:rPr lang="en-US" altLang="cs-CZ" sz="2800" b="1" dirty="0" smtClean="0">
                <a:solidFill>
                  <a:schemeClr val="accent1">
                    <a:lumMod val="75000"/>
                  </a:schemeClr>
                </a:solidFill>
              </a:rPr>
              <a:t>Mono</a:t>
            </a:r>
            <a:r>
              <a:rPr lang="cs-CZ" altLang="cs-CZ" sz="2800" b="1" dirty="0" smtClean="0">
                <a:solidFill>
                  <a:schemeClr val="accent1">
                    <a:lumMod val="75000"/>
                  </a:schemeClr>
                </a:solidFill>
              </a:rPr>
              <a:t>nenasycené MK - MUFA</a:t>
            </a:r>
            <a:endParaRPr lang="en-US" altLang="cs-CZ" sz="2800" b="1" dirty="0">
              <a:solidFill>
                <a:schemeClr val="accent1">
                  <a:lumMod val="75000"/>
                </a:schemeClr>
              </a:solidFill>
            </a:endParaRPr>
          </a:p>
          <a:p>
            <a:pPr marL="687600" lvl="3" indent="-288000">
              <a:buFontTx/>
              <a:buAutoNum type="arabicPeriod"/>
            </a:pPr>
            <a:r>
              <a:rPr lang="cs-CZ" altLang="cs-CZ" sz="2800" b="1" dirty="0" smtClean="0">
                <a:solidFill>
                  <a:schemeClr val="accent1">
                    <a:lumMod val="75000"/>
                  </a:schemeClr>
                </a:solidFill>
              </a:rPr>
              <a:t> </a:t>
            </a:r>
            <a:r>
              <a:rPr lang="en-US" altLang="cs-CZ" sz="2800" b="1" dirty="0" smtClean="0">
                <a:solidFill>
                  <a:schemeClr val="accent1">
                    <a:lumMod val="75000"/>
                  </a:schemeClr>
                </a:solidFill>
              </a:rPr>
              <a:t>Poly</a:t>
            </a:r>
            <a:r>
              <a:rPr lang="cs-CZ" altLang="cs-CZ" sz="2800" b="1" dirty="0" smtClean="0">
                <a:solidFill>
                  <a:schemeClr val="accent1">
                    <a:lumMod val="75000"/>
                  </a:schemeClr>
                </a:solidFill>
              </a:rPr>
              <a:t>nenasycené MK – PUFA</a:t>
            </a:r>
          </a:p>
          <a:p>
            <a:pPr marL="399600" lvl="3" indent="0">
              <a:buNone/>
            </a:pPr>
            <a:r>
              <a:rPr lang="en-US" altLang="cs-CZ" sz="2800" b="1" dirty="0" smtClean="0">
                <a:solidFill>
                  <a:schemeClr val="accent1">
                    <a:lumMod val="75000"/>
                  </a:schemeClr>
                </a:solidFill>
              </a:rPr>
              <a:t/>
            </a:r>
            <a:br>
              <a:rPr lang="en-US" altLang="cs-CZ" sz="2800" b="1" dirty="0" smtClean="0">
                <a:solidFill>
                  <a:schemeClr val="accent1">
                    <a:lumMod val="75000"/>
                  </a:schemeClr>
                </a:solidFill>
              </a:rPr>
            </a:br>
            <a:r>
              <a:rPr lang="en-US" altLang="cs-CZ" sz="2800" b="1" dirty="0" smtClean="0">
                <a:solidFill>
                  <a:schemeClr val="accent1">
                    <a:lumMod val="75000"/>
                  </a:schemeClr>
                </a:solidFill>
              </a:rPr>
              <a:t/>
            </a:r>
            <a:br>
              <a:rPr lang="en-US" altLang="cs-CZ" sz="2800" b="1" dirty="0" smtClean="0">
                <a:solidFill>
                  <a:schemeClr val="accent1">
                    <a:lumMod val="75000"/>
                  </a:schemeClr>
                </a:solidFill>
              </a:rPr>
            </a:br>
            <a:endParaRPr lang="en-US" altLang="cs-CZ" sz="2800" b="1" dirty="0" smtClean="0">
              <a:solidFill>
                <a:schemeClr val="accent1">
                  <a:lumMod val="75000"/>
                </a:schemeClr>
              </a:solidFill>
            </a:endParaRPr>
          </a:p>
          <a:p>
            <a:pPr marL="230400" indent="-230400">
              <a:spcBef>
                <a:spcPts val="1200"/>
              </a:spcBef>
            </a:pPr>
            <a:r>
              <a:rPr lang="cs-CZ" dirty="0" smtClean="0"/>
              <a:t>Doporučený poměr: </a:t>
            </a:r>
            <a:r>
              <a:rPr lang="cs-CZ" b="1" u="sng" dirty="0" smtClean="0">
                <a:solidFill>
                  <a:schemeClr val="accent1">
                    <a:lumMod val="75000"/>
                  </a:schemeClr>
                </a:solidFill>
              </a:rPr>
              <a:t>1</a:t>
            </a:r>
            <a:r>
              <a:rPr lang="cs-CZ" b="1" dirty="0" smtClean="0">
                <a:solidFill>
                  <a:schemeClr val="accent1">
                    <a:lumMod val="75000"/>
                  </a:schemeClr>
                </a:solidFill>
              </a:rPr>
              <a:t> SFA : </a:t>
            </a:r>
            <a:r>
              <a:rPr lang="cs-CZ" b="1" u="sng" dirty="0" smtClean="0">
                <a:solidFill>
                  <a:schemeClr val="accent1">
                    <a:lumMod val="75000"/>
                  </a:schemeClr>
                </a:solidFill>
              </a:rPr>
              <a:t>1,4</a:t>
            </a:r>
            <a:r>
              <a:rPr lang="cs-CZ" b="1" dirty="0" smtClean="0">
                <a:solidFill>
                  <a:schemeClr val="accent1">
                    <a:lumMod val="75000"/>
                  </a:schemeClr>
                </a:solidFill>
              </a:rPr>
              <a:t> MUFA : </a:t>
            </a:r>
            <a:r>
              <a:rPr lang="cs-CZ" b="1" u="sng" dirty="0" smtClean="0">
                <a:solidFill>
                  <a:schemeClr val="accent1">
                    <a:lumMod val="75000"/>
                  </a:schemeClr>
                </a:solidFill>
              </a:rPr>
              <a:t>0,6</a:t>
            </a:r>
            <a:r>
              <a:rPr lang="cs-CZ" b="1" dirty="0" smtClean="0">
                <a:solidFill>
                  <a:schemeClr val="accent1">
                    <a:lumMod val="75000"/>
                  </a:schemeClr>
                </a:solidFill>
              </a:rPr>
              <a:t> PUFA</a:t>
            </a:r>
            <a:endParaRPr lang="cs-CZ" b="1" dirty="0">
              <a:solidFill>
                <a:schemeClr val="accent1">
                  <a:lumMod val="75000"/>
                </a:schemeClr>
              </a:solidFill>
            </a:endParaRPr>
          </a:p>
        </p:txBody>
      </p:sp>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112</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pic>
        <p:nvPicPr>
          <p:cNvPr id="5" name="Picture 4"/>
          <p:cNvPicPr>
            <a:picLocks noChangeAspect="1"/>
          </p:cNvPicPr>
          <p:nvPr/>
        </p:nvPicPr>
        <p:blipFill>
          <a:blip r:embed="rId2" cstate="print"/>
          <a:stretch>
            <a:fillRect/>
          </a:stretch>
        </p:blipFill>
        <p:spPr>
          <a:xfrm>
            <a:off x="7102900" y="2090637"/>
            <a:ext cx="4127500" cy="2921000"/>
          </a:xfrm>
          <a:prstGeom prst="rect">
            <a:avLst/>
          </a:prstGeom>
        </p:spPr>
      </p:pic>
    </p:spTree>
    <p:extLst>
      <p:ext uri="{BB962C8B-B14F-4D97-AF65-F5344CB8AC3E}">
        <p14:creationId xmlns:p14="http://schemas.microsoft.com/office/powerpoint/2010/main" val="412785825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cs-CZ" altLang="cs-CZ" dirty="0" smtClean="0"/>
              <a:t>Omega mastné kyseliny</a:t>
            </a:r>
            <a:endParaRPr lang="en-US" altLang="cs-CZ" dirty="0" smtClean="0"/>
          </a:p>
        </p:txBody>
      </p:sp>
      <p:pic>
        <p:nvPicPr>
          <p:cNvPr id="28676"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89116" y="1538288"/>
            <a:ext cx="7413768" cy="46060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113</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1304450032"/>
      </p:ext>
    </p:extLst>
  </p:cSld>
  <p:clrMapOvr>
    <a:masterClrMapping/>
  </p:clrMapOvr>
  <p:transition spd="slow"/>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Zdroje mastných kyselin</a:t>
            </a:r>
            <a:endParaRPr lang="cs-CZ" dirty="0"/>
          </a:p>
        </p:txBody>
      </p:sp>
      <p:pic>
        <p:nvPicPr>
          <p:cNvPr id="123911" name="obrázek 6"/>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a:xfrm>
            <a:off x="6694517" y="1600200"/>
            <a:ext cx="5137265" cy="4339193"/>
          </a:xfrm>
          <a:solidFill>
            <a:srgbClr val="FFFFFF"/>
          </a:solidFill>
          <a:ln/>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23913" name="Rectangle 9"/>
          <p:cNvSpPr>
            <a:spLocks noGrp="1" noChangeArrowheads="1"/>
          </p:cNvSpPr>
          <p:nvPr>
            <p:ph type="body" sz="half" idx="4294967295"/>
          </p:nvPr>
        </p:nvSpPr>
        <p:spPr>
          <a:xfrm>
            <a:off x="711199" y="1600200"/>
            <a:ext cx="5869709" cy="4525963"/>
          </a:xfrm>
        </p:spPr>
        <p:txBody>
          <a:bodyPr>
            <a:noAutofit/>
          </a:bodyPr>
          <a:lstStyle/>
          <a:p>
            <a:pPr>
              <a:lnSpc>
                <a:spcPct val="80000"/>
              </a:lnSpc>
            </a:pPr>
            <a:r>
              <a:rPr lang="cs-CZ" sz="2100" b="1" dirty="0" smtClean="0">
                <a:solidFill>
                  <a:schemeClr val="tx2">
                    <a:lumMod val="60000"/>
                    <a:lumOff val="40000"/>
                  </a:schemeClr>
                </a:solidFill>
                <a:latin typeface="Segoe UI" panose="020B0502040204020203" pitchFamily="34" charset="0"/>
                <a:cs typeface="Segoe UI" panose="020B0502040204020203" pitchFamily="34" charset="0"/>
              </a:rPr>
              <a:t>Nasycené mastné kyseliny </a:t>
            </a:r>
            <a:r>
              <a:rPr lang="cs-CZ" sz="2100" dirty="0" smtClean="0">
                <a:latin typeface="Segoe UI" panose="020B0502040204020203" pitchFamily="34" charset="0"/>
                <a:cs typeface="Segoe UI" panose="020B0502040204020203" pitchFamily="34" charset="0"/>
              </a:rPr>
              <a:t>zdroje</a:t>
            </a:r>
            <a:r>
              <a:rPr lang="en-US" sz="2100" dirty="0" smtClean="0">
                <a:latin typeface="Segoe UI" panose="020B0502040204020203" pitchFamily="34" charset="0"/>
                <a:cs typeface="Segoe UI" panose="020B0502040204020203" pitchFamily="34" charset="0"/>
              </a:rPr>
              <a:t>:</a:t>
            </a:r>
            <a:r>
              <a:rPr lang="cs-CZ" sz="2100" dirty="0" smtClean="0">
                <a:latin typeface="Segoe UI" panose="020B0502040204020203" pitchFamily="34" charset="0"/>
                <a:cs typeface="Segoe UI" panose="020B0502040204020203" pitchFamily="34" charset="0"/>
              </a:rPr>
              <a:t>máslo, hovězí tuk, sádlo, maso, mléko, mléčné výrobky, kokosový tuk, palmový tuk, palmojádrový tuk</a:t>
            </a:r>
            <a:endParaRPr lang="cs-CZ" sz="2100" b="1" dirty="0" smtClean="0">
              <a:latin typeface="Segoe UI" panose="020B0502040204020203" pitchFamily="34" charset="0"/>
              <a:cs typeface="Segoe UI" panose="020B0502040204020203" pitchFamily="34" charset="0"/>
            </a:endParaRPr>
          </a:p>
          <a:p>
            <a:pPr>
              <a:lnSpc>
                <a:spcPct val="80000"/>
              </a:lnSpc>
              <a:spcBef>
                <a:spcPts val="1800"/>
              </a:spcBef>
            </a:pPr>
            <a:r>
              <a:rPr lang="en-US" sz="2100" b="1" dirty="0" smtClean="0">
                <a:solidFill>
                  <a:schemeClr val="tx2">
                    <a:lumMod val="60000"/>
                    <a:lumOff val="40000"/>
                  </a:schemeClr>
                </a:solidFill>
                <a:latin typeface="Segoe UI" panose="020B0502040204020203" pitchFamily="34" charset="0"/>
                <a:cs typeface="Segoe UI" panose="020B0502040204020203" pitchFamily="34" charset="0"/>
              </a:rPr>
              <a:t>Mono</a:t>
            </a:r>
            <a:r>
              <a:rPr lang="cs-CZ" sz="2100" b="1" dirty="0" smtClean="0">
                <a:solidFill>
                  <a:schemeClr val="tx2">
                    <a:lumMod val="60000"/>
                    <a:lumOff val="40000"/>
                  </a:schemeClr>
                </a:solidFill>
                <a:latin typeface="Segoe UI" panose="020B0502040204020203" pitchFamily="34" charset="0"/>
                <a:cs typeface="Segoe UI" panose="020B0502040204020203" pitchFamily="34" charset="0"/>
              </a:rPr>
              <a:t>nenasycené mastné kyseliny</a:t>
            </a:r>
            <a:r>
              <a:rPr lang="en-US" sz="2100" b="1" dirty="0" smtClean="0">
                <a:solidFill>
                  <a:schemeClr val="tx2">
                    <a:lumMod val="60000"/>
                    <a:lumOff val="40000"/>
                  </a:schemeClr>
                </a:solidFill>
                <a:latin typeface="Segoe UI" panose="020B0502040204020203" pitchFamily="34" charset="0"/>
                <a:cs typeface="Segoe UI" panose="020B0502040204020203" pitchFamily="34" charset="0"/>
              </a:rPr>
              <a:t> </a:t>
            </a:r>
            <a:r>
              <a:rPr lang="cs-CZ" sz="2100" dirty="0" smtClean="0">
                <a:latin typeface="Segoe UI" panose="020B0502040204020203" pitchFamily="34" charset="0"/>
                <a:cs typeface="Segoe UI" panose="020B0502040204020203" pitchFamily="34" charset="0"/>
              </a:rPr>
              <a:t>zdroje</a:t>
            </a:r>
            <a:r>
              <a:rPr lang="en-US" sz="2100" dirty="0" smtClean="0">
                <a:latin typeface="Segoe UI" panose="020B0502040204020203" pitchFamily="34" charset="0"/>
                <a:cs typeface="Segoe UI" panose="020B0502040204020203" pitchFamily="34" charset="0"/>
              </a:rPr>
              <a:t>:</a:t>
            </a:r>
            <a:r>
              <a:rPr lang="cs-CZ" sz="2100" dirty="0" smtClean="0">
                <a:latin typeface="Segoe UI" panose="020B0502040204020203" pitchFamily="34" charset="0"/>
                <a:cs typeface="Segoe UI" panose="020B0502040204020203" pitchFamily="34" charset="0"/>
              </a:rPr>
              <a:t> olivy, řepka olejná, ořechy – mandle, pistácie, lískové ořechy, kešu, arašídy, avokádo</a:t>
            </a:r>
            <a:endParaRPr lang="cs-CZ" sz="2100" b="1" dirty="0" smtClean="0">
              <a:latin typeface="Segoe UI" panose="020B0502040204020203" pitchFamily="34" charset="0"/>
              <a:cs typeface="Segoe UI" panose="020B0502040204020203" pitchFamily="34" charset="0"/>
            </a:endParaRPr>
          </a:p>
          <a:p>
            <a:pPr>
              <a:lnSpc>
                <a:spcPct val="80000"/>
              </a:lnSpc>
              <a:spcBef>
                <a:spcPts val="1800"/>
              </a:spcBef>
            </a:pPr>
            <a:r>
              <a:rPr lang="en-US" sz="2100" b="1" dirty="0" smtClean="0">
                <a:solidFill>
                  <a:schemeClr val="tx2">
                    <a:lumMod val="60000"/>
                    <a:lumOff val="40000"/>
                  </a:schemeClr>
                </a:solidFill>
                <a:latin typeface="Segoe UI" panose="020B0502040204020203" pitchFamily="34" charset="0"/>
                <a:cs typeface="Segoe UI" panose="020B0502040204020203" pitchFamily="34" charset="0"/>
              </a:rPr>
              <a:t>Poly</a:t>
            </a:r>
            <a:r>
              <a:rPr lang="cs-CZ" sz="2100" b="1" dirty="0" smtClean="0">
                <a:solidFill>
                  <a:schemeClr val="tx2">
                    <a:lumMod val="60000"/>
                    <a:lumOff val="40000"/>
                  </a:schemeClr>
                </a:solidFill>
                <a:latin typeface="Segoe UI" panose="020B0502040204020203" pitchFamily="34" charset="0"/>
                <a:cs typeface="Segoe UI" panose="020B0502040204020203" pitchFamily="34" charset="0"/>
              </a:rPr>
              <a:t>nenasycené mastné kyseliny </a:t>
            </a:r>
            <a:r>
              <a:rPr lang="cs-CZ" sz="2100" dirty="0" smtClean="0">
                <a:latin typeface="Segoe UI" panose="020B0502040204020203" pitchFamily="34" charset="0"/>
                <a:cs typeface="Segoe UI" panose="020B0502040204020203" pitchFamily="34" charset="0"/>
              </a:rPr>
              <a:t>zdroje</a:t>
            </a:r>
            <a:r>
              <a:rPr lang="en-US" sz="2100" dirty="0" smtClean="0">
                <a:latin typeface="Segoe UI" panose="020B0502040204020203" pitchFamily="34" charset="0"/>
                <a:cs typeface="Segoe UI" panose="020B0502040204020203" pitchFamily="34" charset="0"/>
              </a:rPr>
              <a:t>: </a:t>
            </a:r>
            <a:r>
              <a:rPr lang="cs-CZ" sz="2100" dirty="0" smtClean="0">
                <a:latin typeface="Segoe UI" panose="020B0502040204020203" pitchFamily="34" charset="0"/>
                <a:cs typeface="Segoe UI" panose="020B0502040204020203" pitchFamily="34" charset="0"/>
              </a:rPr>
              <a:t>vlašské ořechy, sója, lněné, slunečnicové a sezamové semeno, losos, makrela, sleď (tj. především tučné ryby a mořští živočichové)</a:t>
            </a:r>
            <a:endParaRPr lang="cs-CZ" altLang="cs-CZ" sz="2100" b="1" dirty="0" smtClean="0">
              <a:latin typeface="Segoe UI" panose="020B0502040204020203" pitchFamily="34" charset="0"/>
              <a:cs typeface="Segoe UI" panose="020B0502040204020203" pitchFamily="34" charset="0"/>
            </a:endParaRPr>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114</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126465863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17675" cy="6858000"/>
          </a:xfrm>
          <a:prstGeom prst="rect">
            <a:avLst/>
          </a:prstGeom>
        </p:spPr>
      </p:pic>
    </p:spTree>
    <p:extLst>
      <p:ext uri="{BB962C8B-B14F-4D97-AF65-F5344CB8AC3E}">
        <p14:creationId xmlns:p14="http://schemas.microsoft.com/office/powerpoint/2010/main" val="181290307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Grp="1" noChangeAspect="1" noChangeArrowheads="1"/>
          </p:cNvPicPr>
          <p:nvPr>
            <p:ph idx="4294967295"/>
          </p:nvPr>
        </p:nvPicPr>
        <p:blipFill>
          <a:blip r:embed="rId3" cstate="email">
            <a:extLst>
              <a:ext uri="{28A0092B-C50C-407E-A947-70E740481C1C}">
                <a14:useLocalDpi xmlns:a14="http://schemas.microsoft.com/office/drawing/2010/main"/>
              </a:ext>
            </a:extLst>
          </a:blip>
          <a:stretch>
            <a:fillRect/>
          </a:stretch>
        </p:blipFill>
        <p:spPr bwMode="auto">
          <a:xfrm>
            <a:off x="4087091" y="14845"/>
            <a:ext cx="4017818" cy="682831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68442803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Oleje na vaření</a:t>
            </a:r>
            <a:endParaRPr lang="cs-CZ" dirty="0"/>
          </a:p>
        </p:txBody>
      </p:sp>
      <p:sp>
        <p:nvSpPr>
          <p:cNvPr id="3" name="Zástupný symbol pro obsah 2"/>
          <p:cNvSpPr>
            <a:spLocks noGrp="1"/>
          </p:cNvSpPr>
          <p:nvPr>
            <p:ph idx="1"/>
          </p:nvPr>
        </p:nvSpPr>
        <p:spPr/>
        <p:txBody>
          <a:bodyPr>
            <a:normAutofit/>
          </a:bodyPr>
          <a:lstStyle/>
          <a:p>
            <a:pPr marL="230400" lvl="1" indent="-230400" algn="just"/>
            <a:r>
              <a:rPr lang="cs-CZ" dirty="0" smtClean="0"/>
              <a:t>Stabilita olejů/tuků se liší podle zastoupení mastných kyselin. Tepelná stabilita je indikovaná </a:t>
            </a:r>
            <a:r>
              <a:rPr lang="cs-CZ" b="1" dirty="0" smtClean="0">
                <a:solidFill>
                  <a:srgbClr val="0070C0"/>
                </a:solidFill>
              </a:rPr>
              <a:t>„kouřovým bodem“ </a:t>
            </a:r>
            <a:r>
              <a:rPr lang="cs-CZ" dirty="0" smtClean="0"/>
              <a:t>– teplota, při které je produkovaný viditelný namodralý dým rozkladu. V případě, že teplota vaření je příliš vysoká, bude olej degradovat. Obecně platí, že čím rychleji se olej zahřívá, tím je více nestabilní. Na druhé straně, pokud je teplota vaření příliš nízká, prodlužuje se doba a množství absorbovaného tuku. Obecně lze říci, že rafinované oleje mají vyšší stabilitu a vyšší kouřový bod. </a:t>
            </a:r>
          </a:p>
          <a:p>
            <a:pPr marL="230400" lvl="1" indent="-230400" algn="just"/>
            <a:r>
              <a:rPr lang="cs-CZ" dirty="0" smtClean="0"/>
              <a:t>Důležité je, že </a:t>
            </a:r>
            <a:r>
              <a:rPr lang="cs-CZ" b="1" dirty="0" smtClean="0">
                <a:solidFill>
                  <a:srgbClr val="0070C0"/>
                </a:solidFill>
              </a:rPr>
              <a:t>čím vyšší je obsah nenasycených mastných kyselin, tím nižší je tepelná stabilita oleje. </a:t>
            </a:r>
            <a:r>
              <a:rPr lang="cs-CZ" dirty="0" smtClean="0">
                <a:solidFill>
                  <a:srgbClr val="FF0000"/>
                </a:solidFill>
              </a:rPr>
              <a:t>Oleje bohaté na </a:t>
            </a:r>
            <a:r>
              <a:rPr lang="cs-CZ" dirty="0" err="1" smtClean="0">
                <a:solidFill>
                  <a:srgbClr val="FF0000"/>
                </a:solidFill>
              </a:rPr>
              <a:t>mononenasycené</a:t>
            </a:r>
            <a:r>
              <a:rPr lang="cs-CZ" dirty="0" smtClean="0">
                <a:solidFill>
                  <a:srgbClr val="FF0000"/>
                </a:solidFill>
              </a:rPr>
              <a:t> mastné kyseliny, jako je například rafinovaný olivový olej, podzemnicový olej, nebo také olej řepkový a slunečnicový s vysokým obsahem kyseliny olejové, jsou vhodné využít ve větší míře než olej kukuřičný nebo olej slunečnicový. </a:t>
            </a:r>
          </a:p>
        </p:txBody>
      </p:sp>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117</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14102326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Hydrogenace nenasycených MK</a:t>
            </a:r>
            <a:endParaRPr lang="cs-CZ" dirty="0"/>
          </a:p>
        </p:txBody>
      </p:sp>
      <p:sp>
        <p:nvSpPr>
          <p:cNvPr id="3" name="Zástupný symbol pro obsah 2"/>
          <p:cNvSpPr>
            <a:spLocks noGrp="1"/>
          </p:cNvSpPr>
          <p:nvPr>
            <p:ph idx="1"/>
          </p:nvPr>
        </p:nvSpPr>
        <p:spPr>
          <a:xfrm>
            <a:off x="838200" y="2050473"/>
            <a:ext cx="10515600" cy="3951082"/>
          </a:xfrm>
        </p:spPr>
        <p:txBody>
          <a:bodyPr>
            <a:normAutofit/>
          </a:bodyPr>
          <a:lstStyle/>
          <a:p>
            <a:r>
              <a:rPr lang="cs-CZ" altLang="cs-CZ" b="1" dirty="0" smtClean="0"/>
              <a:t>účel</a:t>
            </a:r>
            <a:r>
              <a:rPr lang="en-US" altLang="cs-CZ" b="1" dirty="0" smtClean="0"/>
              <a:t>:</a:t>
            </a:r>
            <a:endParaRPr lang="en-US" altLang="cs-CZ" b="1" dirty="0"/>
          </a:p>
          <a:p>
            <a:pPr lvl="1"/>
            <a:r>
              <a:rPr lang="cs-CZ" altLang="cs-CZ" sz="2800" dirty="0" smtClean="0"/>
              <a:t>Výroba pevných tuků z tekutých olejů</a:t>
            </a:r>
            <a:endParaRPr lang="en-US" altLang="cs-CZ" sz="2800" dirty="0"/>
          </a:p>
          <a:p>
            <a:pPr lvl="1"/>
            <a:r>
              <a:rPr lang="cs-CZ" altLang="cs-CZ" sz="2800" dirty="0" smtClean="0"/>
              <a:t>Výroba více chemicky stabilních tuků (lepší odolávání oxidaci, žluknutí)</a:t>
            </a:r>
            <a:endParaRPr lang="cs-CZ" sz="2800" dirty="0" smtClean="0"/>
          </a:p>
          <a:p>
            <a:r>
              <a:rPr lang="cs-CZ" dirty="0" smtClean="0"/>
              <a:t>Proces, ve kterém jsou přidány chybějící atomy vodíku do nenasycených vazeb mastných kyselin ve struktuře tuků</a:t>
            </a:r>
          </a:p>
        </p:txBody>
      </p:sp>
      <p:sp>
        <p:nvSpPr>
          <p:cNvPr id="4" name="Obdélník 3"/>
          <p:cNvSpPr/>
          <p:nvPr/>
        </p:nvSpPr>
        <p:spPr>
          <a:xfrm>
            <a:off x="5336983" y="1378040"/>
            <a:ext cx="5675464" cy="523220"/>
          </a:xfrm>
          <a:prstGeom prst="rect">
            <a:avLst/>
          </a:prstGeom>
        </p:spPr>
        <p:txBody>
          <a:bodyPr wrap="none">
            <a:spAutoFit/>
          </a:bodyPr>
          <a:lstStyle/>
          <a:p>
            <a:r>
              <a:rPr lang="cs-CZ" altLang="cs-CZ" sz="2800" b="1" dirty="0" smtClean="0">
                <a:latin typeface="Segoe UI" panose="020B0502040204020203" pitchFamily="34" charset="0"/>
                <a:cs typeface="Segoe UI" panose="020B0502040204020203" pitchFamily="34" charset="0"/>
              </a:rPr>
              <a:t>= přeměna</a:t>
            </a:r>
            <a:r>
              <a:rPr lang="en-US" altLang="cs-CZ" sz="2800" b="1" dirty="0" smtClean="0">
                <a:latin typeface="Segoe UI" panose="020B0502040204020203" pitchFamily="34" charset="0"/>
                <a:cs typeface="Segoe UI" panose="020B0502040204020203" pitchFamily="34" charset="0"/>
              </a:rPr>
              <a:t> </a:t>
            </a:r>
            <a:r>
              <a:rPr lang="en-US" altLang="cs-CZ" sz="2800" b="1" dirty="0">
                <a:latin typeface="Segoe UI" panose="020B0502040204020203" pitchFamily="34" charset="0"/>
                <a:cs typeface="Segoe UI" panose="020B0502040204020203" pitchFamily="34" charset="0"/>
              </a:rPr>
              <a:t>PUFA </a:t>
            </a:r>
            <a:r>
              <a:rPr lang="cs-CZ" altLang="cs-CZ" sz="2800" b="1" dirty="0" smtClean="0">
                <a:latin typeface="Segoe UI" panose="020B0502040204020203" pitchFamily="34" charset="0"/>
                <a:cs typeface="Segoe UI" panose="020B0502040204020203" pitchFamily="34" charset="0"/>
              </a:rPr>
              <a:t>na</a:t>
            </a:r>
            <a:r>
              <a:rPr lang="en-US" altLang="cs-CZ" sz="2800" b="1" dirty="0" smtClean="0">
                <a:latin typeface="Segoe UI" panose="020B0502040204020203" pitchFamily="34" charset="0"/>
                <a:cs typeface="Segoe UI" panose="020B0502040204020203" pitchFamily="34" charset="0"/>
              </a:rPr>
              <a:t> </a:t>
            </a:r>
            <a:r>
              <a:rPr lang="en-US" altLang="cs-CZ" sz="2800" b="1" dirty="0">
                <a:latin typeface="Segoe UI" panose="020B0502040204020203" pitchFamily="34" charset="0"/>
                <a:cs typeface="Segoe UI" panose="020B0502040204020203" pitchFamily="34" charset="0"/>
              </a:rPr>
              <a:t>MUFA </a:t>
            </a:r>
            <a:r>
              <a:rPr lang="cs-CZ" altLang="cs-CZ" sz="2800" b="1" dirty="0" smtClean="0">
                <a:latin typeface="Segoe UI" panose="020B0502040204020203" pitchFamily="34" charset="0"/>
                <a:cs typeface="Segoe UI" panose="020B0502040204020203" pitchFamily="34" charset="0"/>
              </a:rPr>
              <a:t>a</a:t>
            </a:r>
            <a:r>
              <a:rPr lang="en-US" altLang="cs-CZ" sz="2800" b="1" dirty="0" smtClean="0">
                <a:latin typeface="Segoe UI" panose="020B0502040204020203" pitchFamily="34" charset="0"/>
                <a:cs typeface="Segoe UI" panose="020B0502040204020203" pitchFamily="34" charset="0"/>
              </a:rPr>
              <a:t> </a:t>
            </a:r>
            <a:r>
              <a:rPr lang="en-US" altLang="cs-CZ" sz="2800" b="1" dirty="0">
                <a:latin typeface="Segoe UI" panose="020B0502040204020203" pitchFamily="34" charset="0"/>
                <a:cs typeface="Segoe UI" panose="020B0502040204020203" pitchFamily="34" charset="0"/>
              </a:rPr>
              <a:t>SFA</a:t>
            </a:r>
            <a:endParaRPr lang="cs-CZ" sz="2800" b="1" dirty="0">
              <a:latin typeface="Segoe UI" panose="020B0502040204020203" pitchFamily="34" charset="0"/>
              <a:cs typeface="Segoe UI" panose="020B0502040204020203" pitchFamily="34" charset="0"/>
            </a:endParaRPr>
          </a:p>
        </p:txBody>
      </p:sp>
      <p:sp>
        <p:nvSpPr>
          <p:cNvPr id="7" name="Zástupný symbol pro zápatí 6"/>
          <p:cNvSpPr>
            <a:spLocks noGrp="1"/>
          </p:cNvSpPr>
          <p:nvPr>
            <p:ph type="ftr" sz="quarter" idx="11"/>
          </p:nvPr>
        </p:nvSpPr>
        <p:spPr/>
        <p:txBody>
          <a:bodyPr/>
          <a:lstStyle/>
          <a:p>
            <a:r>
              <a:rPr lang="cs-CZ" dirty="0" smtClean="0"/>
              <a:t>Výživa</a:t>
            </a:r>
            <a:endParaRPr lang="cs-CZ" dirty="0"/>
          </a:p>
        </p:txBody>
      </p:sp>
      <p:sp>
        <p:nvSpPr>
          <p:cNvPr id="8" name="Zástupný symbol pro číslo snímku 7"/>
          <p:cNvSpPr>
            <a:spLocks noGrp="1"/>
          </p:cNvSpPr>
          <p:nvPr>
            <p:ph type="sldNum" sz="quarter" idx="12"/>
          </p:nvPr>
        </p:nvSpPr>
        <p:spPr/>
        <p:txBody>
          <a:bodyPr/>
          <a:lstStyle/>
          <a:p>
            <a:fld id="{7D74F88D-855E-4C4A-AC2F-7A0A64C53FD8}" type="slidenum">
              <a:rPr lang="cs-CZ" smtClean="0"/>
              <a:pPr/>
              <a:t>118</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2484382390"/>
      </p:ext>
    </p:extLst>
  </p:cSld>
  <p:clrMapOvr>
    <a:masterClrMapping/>
  </p:clrMapOvr>
  <p:transition spd="slow"/>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Trans-nenasycené MK (TFA)</a:t>
            </a:r>
            <a:endParaRPr lang="cs-CZ" dirty="0"/>
          </a:p>
        </p:txBody>
      </p:sp>
      <p:sp>
        <p:nvSpPr>
          <p:cNvPr id="5" name="Zástupný symbol pro obsah 4"/>
          <p:cNvSpPr>
            <a:spLocks noGrp="1"/>
          </p:cNvSpPr>
          <p:nvPr>
            <p:ph idx="1"/>
          </p:nvPr>
        </p:nvSpPr>
        <p:spPr/>
        <p:txBody>
          <a:bodyPr>
            <a:normAutofit fontScale="77500" lnSpcReduction="20000"/>
          </a:bodyPr>
          <a:lstStyle/>
          <a:p>
            <a:pPr marL="230400">
              <a:lnSpc>
                <a:spcPct val="107000"/>
              </a:lnSpc>
              <a:spcAft>
                <a:spcPts val="800"/>
              </a:spcAft>
            </a:pPr>
            <a:r>
              <a:rPr lang="en-US" dirty="0" smtClean="0">
                <a:solidFill>
                  <a:srgbClr val="000000"/>
                </a:solidFill>
                <a:uFill>
                  <a:solidFill>
                    <a:srgbClr val="000000"/>
                  </a:solidFill>
                </a:uFill>
                <a:ea typeface="Arial Unicode MS" panose="020B0604020202020204" pitchFamily="34" charset="-128"/>
              </a:rPr>
              <a:t>Trans</a:t>
            </a:r>
            <a:r>
              <a:rPr lang="cs-CZ" dirty="0" smtClean="0">
                <a:solidFill>
                  <a:srgbClr val="000000"/>
                </a:solidFill>
                <a:uFill>
                  <a:solidFill>
                    <a:srgbClr val="000000"/>
                  </a:solidFill>
                </a:uFill>
                <a:ea typeface="Arial Unicode MS" panose="020B0604020202020204" pitchFamily="34" charset="-128"/>
              </a:rPr>
              <a:t>-mastné kyseliny vznikají částečnou hydrogenací kapalných rostlinných olejů </a:t>
            </a:r>
          </a:p>
          <a:p>
            <a:pPr marL="687600" lvl="1">
              <a:lnSpc>
                <a:spcPct val="107000"/>
              </a:lnSpc>
              <a:spcAft>
                <a:spcPts val="800"/>
              </a:spcAft>
            </a:pPr>
            <a:r>
              <a:rPr lang="cs-CZ" altLang="cs-CZ" sz="2800" dirty="0" smtClean="0"/>
              <a:t>Hydrogenací nenasycených MK = </a:t>
            </a:r>
            <a:r>
              <a:rPr lang="cs-CZ" altLang="cs-CZ" sz="2800" b="1" dirty="0" smtClean="0"/>
              <a:t>přeměna </a:t>
            </a:r>
            <a:r>
              <a:rPr lang="en-US" altLang="cs-CZ" sz="2800" b="1" dirty="0" smtClean="0"/>
              <a:t>PUFA </a:t>
            </a:r>
            <a:r>
              <a:rPr lang="cs-CZ" altLang="cs-CZ" sz="2800" b="1" dirty="0" smtClean="0"/>
              <a:t>na</a:t>
            </a:r>
            <a:r>
              <a:rPr lang="en-US" altLang="cs-CZ" sz="2800" b="1" dirty="0" smtClean="0"/>
              <a:t> </a:t>
            </a:r>
            <a:r>
              <a:rPr lang="en-US" altLang="cs-CZ" sz="2800" b="1" dirty="0"/>
              <a:t>MUFA &amp; </a:t>
            </a:r>
            <a:r>
              <a:rPr lang="en-US" altLang="cs-CZ" sz="2800" b="1" dirty="0" smtClean="0"/>
              <a:t>SFA</a:t>
            </a:r>
            <a:endParaRPr lang="cs-CZ" altLang="cs-CZ" sz="2800" b="1" dirty="0" smtClean="0"/>
          </a:p>
          <a:p>
            <a:pPr marL="687600" lvl="1">
              <a:lnSpc>
                <a:spcPct val="107000"/>
              </a:lnSpc>
              <a:spcAft>
                <a:spcPts val="800"/>
              </a:spcAft>
            </a:pPr>
            <a:r>
              <a:rPr lang="cs-CZ" altLang="cs-CZ" sz="2800" b="1" dirty="0" smtClean="0"/>
              <a:t>účel</a:t>
            </a:r>
            <a:r>
              <a:rPr lang="en-US" altLang="cs-CZ" sz="2800" b="1" dirty="0" smtClean="0"/>
              <a:t>:</a:t>
            </a:r>
            <a:r>
              <a:rPr lang="cs-CZ" altLang="cs-CZ" sz="2800" b="1" dirty="0" smtClean="0"/>
              <a:t> </a:t>
            </a:r>
            <a:r>
              <a:rPr lang="cs-CZ" altLang="cs-CZ" sz="2800" dirty="0" smtClean="0"/>
              <a:t> produkce pevných tuků z tekutých olejů</a:t>
            </a:r>
          </a:p>
          <a:p>
            <a:pPr marL="1602000" lvl="3">
              <a:lnSpc>
                <a:spcPct val="107000"/>
              </a:lnSpc>
              <a:spcAft>
                <a:spcPts val="800"/>
              </a:spcAft>
              <a:buNone/>
            </a:pPr>
            <a:r>
              <a:rPr lang="cs-CZ" altLang="cs-CZ" sz="2900" dirty="0"/>
              <a:t>v</a:t>
            </a:r>
            <a:r>
              <a:rPr lang="cs-CZ" altLang="cs-CZ" sz="2900" dirty="0" smtClean="0"/>
              <a:t>ýroba více chemicky stabilních tuků (odolávání oxidaci, žluknutí) </a:t>
            </a:r>
            <a:endParaRPr lang="cs-CZ" sz="2800" dirty="0"/>
          </a:p>
          <a:p>
            <a:pPr marL="687600" lvl="1">
              <a:lnSpc>
                <a:spcPct val="107000"/>
              </a:lnSpc>
              <a:spcAft>
                <a:spcPts val="800"/>
              </a:spcAft>
            </a:pPr>
            <a:endParaRPr lang="cs-CZ" dirty="0">
              <a:solidFill>
                <a:srgbClr val="000000"/>
              </a:solidFill>
              <a:uFill>
                <a:solidFill>
                  <a:srgbClr val="000000"/>
                </a:solidFill>
              </a:uFill>
              <a:ea typeface="Arial Unicode MS" panose="020B0604020202020204" pitchFamily="34" charset="-128"/>
            </a:endParaRPr>
          </a:p>
          <a:p>
            <a:pPr marL="230400">
              <a:lnSpc>
                <a:spcPct val="107000"/>
              </a:lnSpc>
              <a:spcAft>
                <a:spcPts val="800"/>
              </a:spcAft>
            </a:pPr>
            <a:r>
              <a:rPr lang="en-US" dirty="0" smtClean="0">
                <a:solidFill>
                  <a:srgbClr val="000000"/>
                </a:solidFill>
                <a:uFill>
                  <a:solidFill>
                    <a:srgbClr val="000000"/>
                  </a:solidFill>
                </a:uFill>
                <a:ea typeface="Arial Unicode MS" panose="020B0604020202020204" pitchFamily="34" charset="-128"/>
              </a:rPr>
              <a:t>Trans </a:t>
            </a:r>
            <a:r>
              <a:rPr lang="cs-CZ" dirty="0" smtClean="0">
                <a:solidFill>
                  <a:srgbClr val="000000"/>
                </a:solidFill>
                <a:uFill>
                  <a:solidFill>
                    <a:srgbClr val="000000"/>
                  </a:solidFill>
                </a:uFill>
                <a:ea typeface="Arial Unicode MS" panose="020B0604020202020204" pitchFamily="34" charset="-128"/>
              </a:rPr>
              <a:t>MK se </a:t>
            </a:r>
            <a:r>
              <a:rPr lang="cs-CZ" b="1" dirty="0" smtClean="0">
                <a:solidFill>
                  <a:srgbClr val="0070C0"/>
                </a:solidFill>
                <a:uFill>
                  <a:solidFill>
                    <a:srgbClr val="000000"/>
                  </a:solidFill>
                </a:uFill>
                <a:ea typeface="Arial Unicode MS" panose="020B0604020202020204" pitchFamily="34" charset="-128"/>
              </a:rPr>
              <a:t>přirozeně vyskytují v živočišných produktech</a:t>
            </a:r>
            <a:r>
              <a:rPr lang="cs-CZ" dirty="0" smtClean="0">
                <a:solidFill>
                  <a:srgbClr val="000000"/>
                </a:solidFill>
                <a:uFill>
                  <a:solidFill>
                    <a:srgbClr val="000000"/>
                  </a:solidFill>
                </a:uFill>
                <a:ea typeface="Arial Unicode MS" panose="020B0604020202020204" pitchFamily="34" charset="-128"/>
              </a:rPr>
              <a:t>, jako je maso a mléčné výrobky (vznikají v bachoru přežvýkavců)</a:t>
            </a:r>
          </a:p>
          <a:p>
            <a:pPr marL="230400">
              <a:lnSpc>
                <a:spcPct val="107000"/>
              </a:lnSpc>
              <a:spcAft>
                <a:spcPts val="800"/>
              </a:spcAft>
            </a:pPr>
            <a:endParaRPr lang="cs-CZ" dirty="0" smtClean="0">
              <a:solidFill>
                <a:srgbClr val="000000"/>
              </a:solidFill>
              <a:uFill>
                <a:solidFill>
                  <a:srgbClr val="000000"/>
                </a:solidFill>
              </a:uFill>
              <a:ea typeface="Arial Unicode MS" panose="020B0604020202020204" pitchFamily="34" charset="-128"/>
            </a:endParaRPr>
          </a:p>
          <a:p>
            <a:pPr marL="230400">
              <a:lnSpc>
                <a:spcPct val="107000"/>
              </a:lnSpc>
              <a:spcAft>
                <a:spcPts val="800"/>
              </a:spcAft>
            </a:pPr>
            <a:r>
              <a:rPr lang="en-US" dirty="0" smtClean="0">
                <a:solidFill>
                  <a:srgbClr val="000000"/>
                </a:solidFill>
                <a:uFill>
                  <a:solidFill>
                    <a:srgbClr val="000000"/>
                  </a:solidFill>
                </a:uFill>
                <a:ea typeface="Arial Unicode MS" panose="020B0604020202020204" pitchFamily="34" charset="-128"/>
              </a:rPr>
              <a:t>Trans </a:t>
            </a:r>
            <a:r>
              <a:rPr lang="cs-CZ" dirty="0" smtClean="0">
                <a:solidFill>
                  <a:srgbClr val="000000"/>
                </a:solidFill>
                <a:uFill>
                  <a:solidFill>
                    <a:srgbClr val="000000"/>
                  </a:solidFill>
                </a:uFill>
                <a:ea typeface="Arial Unicode MS" panose="020B0604020202020204" pitchFamily="34" charset="-128"/>
              </a:rPr>
              <a:t>MK jsou tvořeny během </a:t>
            </a:r>
            <a:r>
              <a:rPr lang="cs-CZ" b="1" dirty="0" smtClean="0">
                <a:solidFill>
                  <a:srgbClr val="0070C0"/>
                </a:solidFill>
                <a:uFill>
                  <a:solidFill>
                    <a:srgbClr val="000000"/>
                  </a:solidFill>
                </a:uFill>
                <a:ea typeface="Arial Unicode MS" panose="020B0604020202020204" pitchFamily="34" charset="-128"/>
              </a:rPr>
              <a:t>zahřívání olejů při vaření </a:t>
            </a:r>
            <a:r>
              <a:rPr lang="en-US" b="1" dirty="0" smtClean="0">
                <a:solidFill>
                  <a:schemeClr val="accent1">
                    <a:lumMod val="75000"/>
                  </a:schemeClr>
                </a:solidFill>
              </a:rPr>
              <a:t>(&gt; 220</a:t>
            </a:r>
            <a:r>
              <a:rPr lang="cs-CZ" b="1" dirty="0" smtClean="0">
                <a:solidFill>
                  <a:schemeClr val="accent1">
                    <a:lumMod val="75000"/>
                  </a:schemeClr>
                </a:solidFill>
              </a:rPr>
              <a:t> </a:t>
            </a:r>
            <a:r>
              <a:rPr lang="en-US" b="1" dirty="0" smtClean="0">
                <a:solidFill>
                  <a:schemeClr val="accent1">
                    <a:lumMod val="75000"/>
                  </a:schemeClr>
                </a:solidFill>
              </a:rPr>
              <a:t>°C)</a:t>
            </a:r>
            <a:endParaRPr lang="cs-CZ" b="1" dirty="0">
              <a:solidFill>
                <a:schemeClr val="accent1">
                  <a:lumMod val="75000"/>
                </a:schemeClr>
              </a:solidFill>
              <a:uFill>
                <a:solidFill>
                  <a:srgbClr val="000000"/>
                </a:solidFill>
              </a:uFill>
              <a:ea typeface="Arial Unicode MS" panose="020B0604020202020204" pitchFamily="34" charset="-128"/>
            </a:endParaRPr>
          </a:p>
          <a:p>
            <a:pPr marL="230400"/>
            <a:endParaRPr lang="cs-CZ" dirty="0"/>
          </a:p>
        </p:txBody>
      </p:sp>
      <p:sp>
        <p:nvSpPr>
          <p:cNvPr id="8" name="Zástupný symbol pro zápatí 7"/>
          <p:cNvSpPr>
            <a:spLocks noGrp="1"/>
          </p:cNvSpPr>
          <p:nvPr>
            <p:ph type="ftr" sz="quarter" idx="11"/>
          </p:nvPr>
        </p:nvSpPr>
        <p:spPr/>
        <p:txBody>
          <a:bodyPr/>
          <a:lstStyle/>
          <a:p>
            <a:r>
              <a:rPr lang="cs-CZ" dirty="0" smtClean="0"/>
              <a:t>Výživa</a:t>
            </a:r>
            <a:endParaRPr lang="cs-CZ" dirty="0"/>
          </a:p>
        </p:txBody>
      </p:sp>
      <p:sp>
        <p:nvSpPr>
          <p:cNvPr id="9" name="Zástupný symbol pro číslo snímku 8"/>
          <p:cNvSpPr>
            <a:spLocks noGrp="1"/>
          </p:cNvSpPr>
          <p:nvPr>
            <p:ph type="sldNum" sz="quarter" idx="12"/>
          </p:nvPr>
        </p:nvSpPr>
        <p:spPr/>
        <p:txBody>
          <a:bodyPr/>
          <a:lstStyle/>
          <a:p>
            <a:fld id="{7D74F88D-855E-4C4A-AC2F-7A0A64C53FD8}" type="slidenum">
              <a:rPr lang="cs-CZ" smtClean="0"/>
              <a:pPr/>
              <a:t>119</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33505117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http://www.eufic.org/upl/1/default/img/French%20stai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203" y="3504016"/>
            <a:ext cx="4681538" cy="314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39" name="Obrázek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2366" y="3519488"/>
            <a:ext cx="2863850" cy="316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0" name="Obrázek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9275" y="215900"/>
            <a:ext cx="4462463" cy="3303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1" name="Obrázek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8620" y="0"/>
            <a:ext cx="3416300" cy="313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2" descr="http://www.ulekare.cz/dbpic/potravinova_pyramida_new"/>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27992" y="1222873"/>
            <a:ext cx="4894374" cy="4856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150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TFA</a:t>
            </a:r>
            <a:endParaRPr lang="cs-CZ" dirty="0"/>
          </a:p>
        </p:txBody>
      </p:sp>
      <p:sp>
        <p:nvSpPr>
          <p:cNvPr id="8" name="Zástupný symbol pro zápatí 7"/>
          <p:cNvSpPr>
            <a:spLocks noGrp="1"/>
          </p:cNvSpPr>
          <p:nvPr>
            <p:ph type="ftr" sz="quarter" idx="11"/>
          </p:nvPr>
        </p:nvSpPr>
        <p:spPr/>
        <p:txBody>
          <a:bodyPr/>
          <a:lstStyle/>
          <a:p>
            <a:r>
              <a:rPr lang="cs-CZ" dirty="0" smtClean="0"/>
              <a:t>Výživa</a:t>
            </a:r>
            <a:endParaRPr lang="cs-CZ" dirty="0"/>
          </a:p>
        </p:txBody>
      </p:sp>
      <p:sp>
        <p:nvSpPr>
          <p:cNvPr id="9" name="Zástupný symbol pro číslo snímku 8"/>
          <p:cNvSpPr>
            <a:spLocks noGrp="1"/>
          </p:cNvSpPr>
          <p:nvPr>
            <p:ph type="sldNum" sz="quarter" idx="12"/>
          </p:nvPr>
        </p:nvSpPr>
        <p:spPr/>
        <p:txBody>
          <a:bodyPr/>
          <a:lstStyle/>
          <a:p>
            <a:fld id="{7D74F88D-855E-4C4A-AC2F-7A0A64C53FD8}" type="slidenum">
              <a:rPr lang="cs-CZ" smtClean="0"/>
              <a:pPr/>
              <a:t>120</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pic>
        <p:nvPicPr>
          <p:cNvPr id="2050" name="Picture 2" descr="https://www.nlm.nih.gov/medlineplus/ency/images/ency/fullsize/1951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42711" y="1566897"/>
            <a:ext cx="5396655" cy="431732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5549897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Trans-nenasycené mastné kyseliny</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Velké množství </a:t>
            </a:r>
            <a:r>
              <a:rPr lang="en-US" dirty="0" smtClean="0"/>
              <a:t>TFA </a:t>
            </a:r>
            <a:r>
              <a:rPr lang="cs-CZ" dirty="0" smtClean="0"/>
              <a:t>izomerů </a:t>
            </a:r>
            <a:r>
              <a:rPr lang="en-US" dirty="0" smtClean="0"/>
              <a:t>MUFA a </a:t>
            </a:r>
            <a:r>
              <a:rPr lang="en-US" dirty="0"/>
              <a:t>PUFA, </a:t>
            </a:r>
            <a:r>
              <a:rPr lang="cs-CZ" dirty="0" smtClean="0"/>
              <a:t>včetně polohových izomerů jednotlivých MK, se vyskytují v potravinách.</a:t>
            </a:r>
            <a:r>
              <a:rPr lang="en-US" dirty="0" smtClean="0"/>
              <a:t> </a:t>
            </a:r>
            <a:r>
              <a:rPr lang="cs-CZ" dirty="0" smtClean="0"/>
              <a:t>Tyto TFA pocházejí z několika zdrojů:</a:t>
            </a:r>
            <a:endParaRPr lang="en-US" dirty="0"/>
          </a:p>
          <a:p>
            <a:r>
              <a:rPr lang="cs-CZ" b="1" dirty="0" smtClean="0"/>
              <a:t>Bakteriální</a:t>
            </a:r>
            <a:r>
              <a:rPr lang="en-US" b="1" dirty="0" smtClean="0"/>
              <a:t> </a:t>
            </a:r>
            <a:r>
              <a:rPr lang="en-US" b="1" dirty="0" err="1" smtClean="0"/>
              <a:t>transforma</a:t>
            </a:r>
            <a:r>
              <a:rPr lang="cs-CZ" b="1" dirty="0" err="1" smtClean="0"/>
              <a:t>ce</a:t>
            </a:r>
            <a:r>
              <a:rPr lang="cs-CZ" b="1" dirty="0" smtClean="0"/>
              <a:t> </a:t>
            </a:r>
            <a:r>
              <a:rPr lang="cs-CZ" dirty="0" smtClean="0"/>
              <a:t>-</a:t>
            </a:r>
            <a:r>
              <a:rPr lang="cs-CZ" b="1" dirty="0" smtClean="0"/>
              <a:t> </a:t>
            </a:r>
            <a:r>
              <a:rPr lang="cs-CZ" dirty="0" smtClean="0"/>
              <a:t>nenasycených mastných kyselin v bachoru přežvýkavců</a:t>
            </a:r>
            <a:endParaRPr lang="en-US" dirty="0"/>
          </a:p>
          <a:p>
            <a:r>
              <a:rPr lang="cs-CZ" b="1" dirty="0" smtClean="0"/>
              <a:t>Průmyslová </a:t>
            </a:r>
            <a:r>
              <a:rPr lang="en-US" b="1" dirty="0" err="1" smtClean="0"/>
              <a:t>hydrogena</a:t>
            </a:r>
            <a:r>
              <a:rPr lang="cs-CZ" b="1" dirty="0" err="1" smtClean="0"/>
              <a:t>ce</a:t>
            </a:r>
            <a:r>
              <a:rPr lang="cs-CZ" dirty="0"/>
              <a:t> </a:t>
            </a:r>
            <a:r>
              <a:rPr lang="cs-CZ" dirty="0" smtClean="0"/>
              <a:t>- která se používá k výrobě ztužených tuků a pevných tuků, které mohou být využity k výrobě potravin jako je margarín, pečivo a sušenky. </a:t>
            </a:r>
            <a:endParaRPr lang="en-US" dirty="0"/>
          </a:p>
          <a:p>
            <a:r>
              <a:rPr lang="cs-CZ" b="1" dirty="0" smtClean="0"/>
              <a:t>D</a:t>
            </a:r>
            <a:r>
              <a:rPr lang="en-US" b="1" dirty="0" smtClean="0"/>
              <a:t>e</a:t>
            </a:r>
            <a:r>
              <a:rPr lang="cs-CZ" b="1" dirty="0" smtClean="0"/>
              <a:t>z</a:t>
            </a:r>
            <a:r>
              <a:rPr lang="en-US" b="1" dirty="0" err="1" smtClean="0"/>
              <a:t>odori</a:t>
            </a:r>
            <a:r>
              <a:rPr lang="cs-CZ" b="1" dirty="0" smtClean="0"/>
              <a:t>z</a:t>
            </a:r>
            <a:r>
              <a:rPr lang="en-US" b="1" dirty="0" smtClean="0"/>
              <a:t>a</a:t>
            </a:r>
            <a:r>
              <a:rPr lang="cs-CZ" b="1" dirty="0" err="1" smtClean="0"/>
              <a:t>ce</a:t>
            </a:r>
            <a:r>
              <a:rPr lang="cs-CZ" dirty="0" smtClean="0"/>
              <a:t> -</a:t>
            </a:r>
            <a:r>
              <a:rPr lang="en-US" dirty="0" smtClean="0"/>
              <a:t> </a:t>
            </a:r>
            <a:r>
              <a:rPr lang="cs-CZ" dirty="0" smtClean="0"/>
              <a:t>je nezbytný krok rafinace nenasycených rostlinných olejů (nebo příležitostně rybích olejů) s vysokým obsahem PUFA </a:t>
            </a:r>
            <a:endParaRPr lang="en-US" dirty="0"/>
          </a:p>
          <a:p>
            <a:r>
              <a:rPr lang="cs-CZ" b="1" dirty="0" smtClean="0"/>
              <a:t>Ohřev a pečení </a:t>
            </a:r>
            <a:r>
              <a:rPr lang="cs-CZ" dirty="0" smtClean="0"/>
              <a:t>tuků a olejů při příliš vysokých teplotách </a:t>
            </a:r>
            <a:r>
              <a:rPr lang="en-US" dirty="0" smtClean="0"/>
              <a:t>(&gt; 220</a:t>
            </a:r>
            <a:r>
              <a:rPr lang="cs-CZ" dirty="0" smtClean="0"/>
              <a:t> </a:t>
            </a:r>
            <a:r>
              <a:rPr lang="en-US" dirty="0" smtClean="0"/>
              <a:t>°</a:t>
            </a:r>
            <a:r>
              <a:rPr lang="en-US" dirty="0"/>
              <a:t>C). </a:t>
            </a:r>
            <a:r>
              <a:rPr lang="cs-CZ" dirty="0" smtClean="0"/>
              <a:t>Tyto modifikace jsou závislé na čase - </a:t>
            </a:r>
            <a:r>
              <a:rPr lang="en-US" dirty="0" smtClean="0"/>
              <a:t>5</a:t>
            </a:r>
            <a:r>
              <a:rPr lang="cs-CZ" dirty="0" smtClean="0"/>
              <a:t> </a:t>
            </a:r>
            <a:r>
              <a:rPr lang="en-US" dirty="0" smtClean="0"/>
              <a:t>% </a:t>
            </a:r>
            <a:r>
              <a:rPr lang="cs-CZ" dirty="0" err="1" smtClean="0"/>
              <a:t>izomerace</a:t>
            </a:r>
            <a:r>
              <a:rPr lang="en-US" dirty="0" smtClean="0"/>
              <a:t> </a:t>
            </a:r>
            <a:r>
              <a:rPr lang="en-US" dirty="0"/>
              <a:t>n-3 18:3 </a:t>
            </a:r>
            <a:r>
              <a:rPr lang="cs-CZ" dirty="0" smtClean="0"/>
              <a:t>po</a:t>
            </a:r>
            <a:r>
              <a:rPr lang="en-US" dirty="0" smtClean="0"/>
              <a:t> </a:t>
            </a:r>
            <a:r>
              <a:rPr lang="en-US" dirty="0"/>
              <a:t>2 </a:t>
            </a:r>
            <a:r>
              <a:rPr lang="en-US" dirty="0" smtClean="0"/>
              <a:t>ho</a:t>
            </a:r>
            <a:r>
              <a:rPr lang="cs-CZ" dirty="0" err="1" smtClean="0"/>
              <a:t>dinách</a:t>
            </a:r>
            <a:r>
              <a:rPr lang="en-US" dirty="0" smtClean="0"/>
              <a:t> a 25</a:t>
            </a:r>
            <a:r>
              <a:rPr lang="cs-CZ" dirty="0" smtClean="0"/>
              <a:t> </a:t>
            </a:r>
            <a:r>
              <a:rPr lang="en-US" dirty="0" smtClean="0"/>
              <a:t>% </a:t>
            </a:r>
            <a:r>
              <a:rPr lang="cs-CZ" dirty="0" smtClean="0"/>
              <a:t>po</a:t>
            </a:r>
            <a:r>
              <a:rPr lang="en-US" dirty="0" smtClean="0"/>
              <a:t> </a:t>
            </a:r>
            <a:r>
              <a:rPr lang="en-US" dirty="0"/>
              <a:t>12 </a:t>
            </a:r>
            <a:r>
              <a:rPr lang="cs-CZ" dirty="0" smtClean="0"/>
              <a:t>hodinách zahřívání. </a:t>
            </a:r>
            <a:endParaRPr lang="en-US" dirty="0"/>
          </a:p>
          <a:p>
            <a:endParaRPr lang="cs-CZ" dirty="0"/>
          </a:p>
        </p:txBody>
      </p:sp>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121</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3804933978"/>
      </p:ext>
    </p:extLst>
  </p:cSld>
  <p:clrMapOvr>
    <a:masterClrMapping/>
  </p:clrMapOvr>
  <p:transition spd="slow"/>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Pryč s TFA – méně než 1 %</a:t>
            </a:r>
            <a:endParaRPr lang="cs-CZ" dirty="0"/>
          </a:p>
        </p:txBody>
      </p:sp>
      <p:sp>
        <p:nvSpPr>
          <p:cNvPr id="7" name="Zástupný symbol pro obsah 6"/>
          <p:cNvSpPr>
            <a:spLocks noGrp="1"/>
          </p:cNvSpPr>
          <p:nvPr>
            <p:ph idx="1"/>
          </p:nvPr>
        </p:nvSpPr>
        <p:spPr/>
        <p:txBody>
          <a:bodyPr>
            <a:normAutofit/>
          </a:bodyPr>
          <a:lstStyle/>
          <a:p>
            <a:pPr algn="just"/>
            <a:r>
              <a:rPr lang="cs-CZ" b="1" dirty="0" smtClean="0">
                <a:solidFill>
                  <a:srgbClr val="FF0000"/>
                </a:solidFill>
              </a:rPr>
              <a:t>TFA jsou spojovány s nepříznivým vlivem na plazmatické lipidy, se zvýšenou hladinou LDL a snížením hladiny HDL</a:t>
            </a:r>
            <a:endParaRPr lang="cs-CZ" sz="2000" b="1" dirty="0" smtClean="0">
              <a:solidFill>
                <a:srgbClr val="FF0000"/>
              </a:solidFill>
            </a:endParaRPr>
          </a:p>
          <a:p>
            <a:pPr algn="just"/>
            <a:r>
              <a:rPr lang="cs-CZ" sz="2400" dirty="0" smtClean="0"/>
              <a:t>Z toho důvodu se snaží výrobci snížit množství TFA v potravinách</a:t>
            </a:r>
          </a:p>
          <a:p>
            <a:pPr algn="just"/>
            <a:r>
              <a:rPr lang="cs-CZ" sz="2400" b="1" dirty="0" smtClean="0">
                <a:solidFill>
                  <a:srgbClr val="0070C0"/>
                </a:solidFill>
              </a:rPr>
              <a:t>Příjem t</a:t>
            </a:r>
            <a:r>
              <a:rPr lang="en-US" sz="2400" b="1" dirty="0" smtClean="0">
                <a:solidFill>
                  <a:srgbClr val="0070C0"/>
                </a:solidFill>
              </a:rPr>
              <a:t>rans</a:t>
            </a:r>
            <a:r>
              <a:rPr lang="cs-CZ" sz="2400" b="1" dirty="0">
                <a:solidFill>
                  <a:srgbClr val="0070C0"/>
                </a:solidFill>
              </a:rPr>
              <a:t> </a:t>
            </a:r>
            <a:r>
              <a:rPr lang="cs-CZ" sz="2400" b="1" dirty="0" smtClean="0">
                <a:solidFill>
                  <a:srgbClr val="0070C0"/>
                </a:solidFill>
              </a:rPr>
              <a:t>mastných kyselin měl být co nejnižší s ohledem na nutričně přiměřenou stravu. </a:t>
            </a:r>
            <a:endParaRPr lang="cs-CZ" sz="2400" dirty="0" smtClean="0">
              <a:solidFill>
                <a:srgbClr val="0070C0"/>
              </a:solidFill>
            </a:endParaRPr>
          </a:p>
          <a:p>
            <a:pPr algn="just"/>
            <a:r>
              <a:rPr lang="cs-CZ" sz="2400" dirty="0" smtClean="0"/>
              <a:t>Dostupné informace neposkytují dostatečná data pro posouzení rozdílu míry rizika vzniku kardiovaskulárních onemocnění mezi TFA průmyslově vyráběnými a TFA přirozeně se vyskytujících od přežvýkavců</a:t>
            </a:r>
            <a:r>
              <a:rPr lang="en-US" sz="2400" dirty="0" smtClean="0"/>
              <a:t>. </a:t>
            </a:r>
            <a:endParaRPr lang="cs-CZ" sz="2400" dirty="0" smtClean="0"/>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122</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246173638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altLang="cs-CZ" dirty="0" smtClean="0"/>
              <a:t>Sterol</a:t>
            </a:r>
            <a:r>
              <a:rPr lang="cs-CZ" altLang="cs-CZ" dirty="0" smtClean="0"/>
              <a:t>y</a:t>
            </a:r>
            <a:endParaRPr lang="en-US" altLang="cs-CZ" dirty="0" smtClean="0"/>
          </a:p>
        </p:txBody>
      </p:sp>
      <p:sp>
        <p:nvSpPr>
          <p:cNvPr id="45059" name="Content Placeholder 2"/>
          <p:cNvSpPr>
            <a:spLocks noGrp="1"/>
          </p:cNvSpPr>
          <p:nvPr>
            <p:ph idx="1"/>
          </p:nvPr>
        </p:nvSpPr>
        <p:spPr>
          <a:xfrm>
            <a:off x="838200" y="2008909"/>
            <a:ext cx="10515600" cy="3992646"/>
          </a:xfrm>
        </p:spPr>
        <p:txBody>
          <a:bodyPr>
            <a:normAutofit/>
          </a:bodyPr>
          <a:lstStyle/>
          <a:p>
            <a:pPr>
              <a:spcBef>
                <a:spcPts val="300"/>
              </a:spcBef>
            </a:pPr>
            <a:r>
              <a:rPr lang="cs-CZ" altLang="cs-CZ" dirty="0" smtClean="0"/>
              <a:t>Jsou složitější než fosfolipidy a </a:t>
            </a:r>
            <a:r>
              <a:rPr lang="cs-CZ" altLang="cs-CZ" dirty="0" err="1" smtClean="0"/>
              <a:t>triacylglyceroly</a:t>
            </a:r>
            <a:endParaRPr lang="en-US" altLang="cs-CZ" dirty="0" smtClean="0"/>
          </a:p>
          <a:p>
            <a:pPr lvl="1">
              <a:spcBef>
                <a:spcPts val="300"/>
              </a:spcBef>
            </a:pPr>
            <a:r>
              <a:rPr lang="cs-CZ" altLang="cs-CZ" dirty="0" smtClean="0"/>
              <a:t>Čtyři spojené kruhy z uhlíků a vodíků </a:t>
            </a:r>
            <a:endParaRPr lang="en-US" altLang="cs-CZ" dirty="0" smtClean="0"/>
          </a:p>
          <a:p>
            <a:pPr>
              <a:spcBef>
                <a:spcPts val="300"/>
              </a:spcBef>
            </a:pPr>
            <a:r>
              <a:rPr lang="cs-CZ" altLang="cs-CZ" dirty="0" smtClean="0"/>
              <a:t>Neposkytují energii</a:t>
            </a:r>
            <a:endParaRPr lang="en-US" altLang="cs-CZ" dirty="0" smtClean="0"/>
          </a:p>
          <a:p>
            <a:pPr>
              <a:spcBef>
                <a:spcPts val="300"/>
              </a:spcBef>
            </a:pPr>
            <a:r>
              <a:rPr lang="cs-CZ" altLang="cs-CZ" dirty="0" smtClean="0"/>
              <a:t>Cholesterol je nejznámější sterol </a:t>
            </a:r>
            <a:endParaRPr lang="en-US" altLang="cs-CZ" dirty="0" smtClean="0"/>
          </a:p>
          <a:p>
            <a:pPr lvl="1">
              <a:spcBef>
                <a:spcPts val="300"/>
              </a:spcBef>
            </a:pPr>
            <a:r>
              <a:rPr lang="cs-CZ" altLang="cs-CZ" dirty="0" smtClean="0"/>
              <a:t>Nachází se v každé buňce </a:t>
            </a:r>
            <a:endParaRPr lang="en-US" altLang="cs-CZ" dirty="0" smtClean="0"/>
          </a:p>
          <a:p>
            <a:pPr>
              <a:spcBef>
                <a:spcPts val="300"/>
              </a:spcBef>
            </a:pPr>
            <a:endParaRPr lang="en-US" altLang="cs-CZ" dirty="0" smtClean="0"/>
          </a:p>
        </p:txBody>
      </p:sp>
      <p:pic>
        <p:nvPicPr>
          <p:cNvPr id="45061"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76643" y="3483120"/>
            <a:ext cx="3852862" cy="2373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Obdélník 4"/>
          <p:cNvSpPr/>
          <p:nvPr/>
        </p:nvSpPr>
        <p:spPr>
          <a:xfrm>
            <a:off x="8898330" y="1378040"/>
            <a:ext cx="2779415" cy="523220"/>
          </a:xfrm>
          <a:prstGeom prst="rect">
            <a:avLst/>
          </a:prstGeom>
          <a:solidFill>
            <a:schemeClr val="tx2">
              <a:lumMod val="60000"/>
              <a:lumOff val="40000"/>
            </a:schemeClr>
          </a:solidFill>
        </p:spPr>
        <p:txBody>
          <a:bodyPr wrap="none">
            <a:spAutoFit/>
          </a:bodyPr>
          <a:lstStyle/>
          <a:p>
            <a:r>
              <a:rPr lang="cs-CZ" altLang="cs-CZ" sz="2800" b="1" dirty="0" smtClean="0">
                <a:latin typeface="Segoe UI" panose="020B0502040204020203" pitchFamily="34" charset="0"/>
                <a:cs typeface="Segoe UI" panose="020B0502040204020203" pitchFamily="34" charset="0"/>
              </a:rPr>
              <a:t>Sterol není tuk!</a:t>
            </a:r>
            <a:endParaRPr lang="cs-CZ" sz="2800" b="1" dirty="0">
              <a:latin typeface="Segoe UI" panose="020B0502040204020203" pitchFamily="34" charset="0"/>
              <a:cs typeface="Segoe UI" panose="020B0502040204020203" pitchFamily="34" charset="0"/>
            </a:endParaRPr>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123</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1051042380"/>
      </p:ext>
    </p:extLst>
  </p:cSld>
  <p:clrMapOvr>
    <a:masterClrMapping/>
  </p:clrMapOvr>
  <p:transition spd="slow"/>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dirty="0" smtClean="0"/>
              <a:t>F</a:t>
            </a:r>
            <a:r>
              <a:rPr lang="en-US" altLang="cs-CZ" dirty="0" err="1" smtClean="0"/>
              <a:t>ytosterol</a:t>
            </a:r>
            <a:r>
              <a:rPr lang="cs-CZ" altLang="cs-CZ" dirty="0" smtClean="0"/>
              <a:t>y</a:t>
            </a:r>
            <a:r>
              <a:rPr lang="en-US" altLang="cs-CZ" dirty="0" smtClean="0"/>
              <a:t> </a:t>
            </a:r>
            <a:r>
              <a:rPr lang="en-US" altLang="cs-CZ" dirty="0"/>
              <a:t>– </a:t>
            </a:r>
            <a:r>
              <a:rPr lang="cs-CZ" altLang="cs-CZ" dirty="0" smtClean="0"/>
              <a:t>hlavní rostlinné </a:t>
            </a:r>
            <a:r>
              <a:rPr lang="en-US" altLang="cs-CZ" dirty="0" smtClean="0"/>
              <a:t>sterol</a:t>
            </a:r>
            <a:r>
              <a:rPr lang="cs-CZ" altLang="cs-CZ" dirty="0" smtClean="0"/>
              <a:t>y</a:t>
            </a:r>
            <a:endParaRPr lang="cs-CZ" dirty="0"/>
          </a:p>
        </p:txBody>
      </p:sp>
      <p:sp>
        <p:nvSpPr>
          <p:cNvPr id="3" name="Zástupný symbol pro obsah 2"/>
          <p:cNvSpPr>
            <a:spLocks noGrp="1"/>
          </p:cNvSpPr>
          <p:nvPr>
            <p:ph idx="1"/>
          </p:nvPr>
        </p:nvSpPr>
        <p:spPr/>
        <p:txBody>
          <a:bodyPr/>
          <a:lstStyle/>
          <a:p>
            <a:pPr algn="just"/>
            <a:r>
              <a:rPr lang="cs-CZ" dirty="0" err="1" smtClean="0"/>
              <a:t>Fytosteroly</a:t>
            </a:r>
            <a:r>
              <a:rPr lang="cs-CZ" dirty="0" smtClean="0"/>
              <a:t> jsou obsaženy v rostlinách</a:t>
            </a:r>
          </a:p>
          <a:p>
            <a:pPr algn="just"/>
            <a:r>
              <a:rPr lang="cs-CZ" b="1" dirty="0"/>
              <a:t>b</a:t>
            </a:r>
            <a:r>
              <a:rPr lang="cs-CZ" b="1" dirty="0" smtClean="0"/>
              <a:t>eta-sitosterol</a:t>
            </a:r>
            <a:r>
              <a:rPr lang="cs-CZ" dirty="0" smtClean="0"/>
              <a:t> se získává ze sóji, ořechů, obilovin, tuků a olejů</a:t>
            </a:r>
          </a:p>
          <a:p>
            <a:pPr algn="just"/>
            <a:r>
              <a:rPr lang="cs-CZ" dirty="0" smtClean="0"/>
              <a:t>V posledních letech byly uvedeny na trh rostlinné </a:t>
            </a:r>
            <a:r>
              <a:rPr lang="cs-CZ" dirty="0" err="1" smtClean="0"/>
              <a:t>stanoly</a:t>
            </a:r>
            <a:r>
              <a:rPr lang="cs-CZ" dirty="0" smtClean="0"/>
              <a:t> a estery sterolů, protože soutěží s cholesterolem o místa pro absorpci – snižují množství absorbovaného cholesterolu a zvyšují ztráty cholesterolu stolicí  </a:t>
            </a:r>
          </a:p>
        </p:txBody>
      </p:sp>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124</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1160636401"/>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cstate="print"/>
          <a:stretch>
            <a:fillRect/>
          </a:stretch>
        </p:blipFill>
        <p:spPr>
          <a:xfrm>
            <a:off x="3422821" y="1496125"/>
            <a:ext cx="5627116" cy="2669638"/>
          </a:xfrm>
          <a:prstGeom prst="rect">
            <a:avLst/>
          </a:prstGeom>
        </p:spPr>
      </p:pic>
      <p:sp>
        <p:nvSpPr>
          <p:cNvPr id="2" name="Nadpis 1"/>
          <p:cNvSpPr>
            <a:spLocks noGrp="1"/>
          </p:cNvSpPr>
          <p:nvPr>
            <p:ph type="title"/>
          </p:nvPr>
        </p:nvSpPr>
        <p:spPr/>
        <p:txBody>
          <a:bodyPr/>
          <a:lstStyle/>
          <a:p>
            <a:r>
              <a:rPr lang="cs-CZ" dirty="0" err="1" smtClean="0"/>
              <a:t>Fytosteroly</a:t>
            </a:r>
            <a:endParaRPr lang="cs-CZ" dirty="0"/>
          </a:p>
        </p:txBody>
      </p:sp>
      <p:sp>
        <p:nvSpPr>
          <p:cNvPr id="3" name="Zástupný symbol pro obsah 2"/>
          <p:cNvSpPr>
            <a:spLocks noGrp="1"/>
          </p:cNvSpPr>
          <p:nvPr>
            <p:ph idx="1"/>
          </p:nvPr>
        </p:nvSpPr>
        <p:spPr>
          <a:xfrm>
            <a:off x="838200" y="4283848"/>
            <a:ext cx="10515600" cy="1980944"/>
          </a:xfrm>
        </p:spPr>
        <p:txBody>
          <a:bodyPr>
            <a:normAutofit lnSpcReduction="10000"/>
          </a:bodyPr>
          <a:lstStyle/>
          <a:p>
            <a:pPr marL="0" indent="0" algn="just">
              <a:buNone/>
            </a:pPr>
            <a:r>
              <a:rPr lang="en-US" sz="2200" dirty="0" smtClean="0">
                <a:solidFill>
                  <a:srgbClr val="231F20"/>
                </a:solidFill>
              </a:rPr>
              <a:t>Chemic</a:t>
            </a:r>
            <a:r>
              <a:rPr lang="cs-CZ" sz="2200" dirty="0" err="1" smtClean="0">
                <a:solidFill>
                  <a:srgbClr val="231F20"/>
                </a:solidFill>
              </a:rPr>
              <a:t>ká</a:t>
            </a:r>
            <a:r>
              <a:rPr lang="en-US" sz="2200" dirty="0" smtClean="0">
                <a:solidFill>
                  <a:srgbClr val="231F20"/>
                </a:solidFill>
              </a:rPr>
              <a:t> </a:t>
            </a:r>
            <a:r>
              <a:rPr lang="en-US" sz="2200" dirty="0" err="1" smtClean="0">
                <a:solidFill>
                  <a:srgbClr val="231F20"/>
                </a:solidFill>
              </a:rPr>
              <a:t>stru</a:t>
            </a:r>
            <a:r>
              <a:rPr lang="cs-CZ" sz="2200" dirty="0" smtClean="0">
                <a:solidFill>
                  <a:srgbClr val="231F20"/>
                </a:solidFill>
              </a:rPr>
              <a:t>k</a:t>
            </a:r>
            <a:r>
              <a:rPr lang="en-US" sz="2200" dirty="0" err="1" smtClean="0">
                <a:solidFill>
                  <a:srgbClr val="231F20"/>
                </a:solidFill>
              </a:rPr>
              <a:t>tur</a:t>
            </a:r>
            <a:r>
              <a:rPr lang="cs-CZ" sz="2200" dirty="0" smtClean="0">
                <a:solidFill>
                  <a:srgbClr val="231F20"/>
                </a:solidFill>
              </a:rPr>
              <a:t>a</a:t>
            </a:r>
            <a:r>
              <a:rPr lang="en-US" sz="2200" dirty="0" smtClean="0">
                <a:solidFill>
                  <a:srgbClr val="231F20"/>
                </a:solidFill>
              </a:rPr>
              <a:t> cholesterol</a:t>
            </a:r>
            <a:r>
              <a:rPr lang="cs-CZ" sz="2200" dirty="0" smtClean="0">
                <a:solidFill>
                  <a:srgbClr val="231F20"/>
                </a:solidFill>
              </a:rPr>
              <a:t>u</a:t>
            </a:r>
            <a:r>
              <a:rPr lang="en-US" sz="2200" dirty="0" smtClean="0">
                <a:solidFill>
                  <a:srgbClr val="231F20"/>
                </a:solidFill>
              </a:rPr>
              <a:t>, </a:t>
            </a:r>
            <a:r>
              <a:rPr lang="en-US" sz="2200" dirty="0" err="1" smtClean="0">
                <a:solidFill>
                  <a:srgbClr val="231F20"/>
                </a:solidFill>
              </a:rPr>
              <a:t>sitosterol</a:t>
            </a:r>
            <a:r>
              <a:rPr lang="cs-CZ" sz="2200" dirty="0" smtClean="0">
                <a:solidFill>
                  <a:srgbClr val="231F20"/>
                </a:solidFill>
              </a:rPr>
              <a:t>u</a:t>
            </a:r>
            <a:r>
              <a:rPr lang="en-US" sz="2200" dirty="0" smtClean="0">
                <a:solidFill>
                  <a:srgbClr val="231F20"/>
                </a:solidFill>
              </a:rPr>
              <a:t> (</a:t>
            </a:r>
            <a:r>
              <a:rPr lang="cs-CZ" sz="2200" dirty="0" smtClean="0">
                <a:solidFill>
                  <a:srgbClr val="231F20"/>
                </a:solidFill>
              </a:rPr>
              <a:t>rostlinný </a:t>
            </a:r>
            <a:r>
              <a:rPr lang="en-US" sz="2200" dirty="0" smtClean="0">
                <a:solidFill>
                  <a:srgbClr val="231F20"/>
                </a:solidFill>
              </a:rPr>
              <a:t>sterol</a:t>
            </a:r>
            <a:r>
              <a:rPr lang="en-US" sz="2200" dirty="0">
                <a:solidFill>
                  <a:srgbClr val="231F20"/>
                </a:solidFill>
              </a:rPr>
              <a:t>), and </a:t>
            </a:r>
            <a:r>
              <a:rPr lang="en-US" sz="2200" dirty="0" err="1" smtClean="0">
                <a:solidFill>
                  <a:srgbClr val="231F20"/>
                </a:solidFill>
              </a:rPr>
              <a:t>sitostanol</a:t>
            </a:r>
            <a:r>
              <a:rPr lang="cs-CZ" sz="2200" dirty="0" smtClean="0">
                <a:solidFill>
                  <a:srgbClr val="231F20"/>
                </a:solidFill>
              </a:rPr>
              <a:t>u</a:t>
            </a:r>
            <a:r>
              <a:rPr lang="en-US" sz="2200" dirty="0" smtClean="0">
                <a:solidFill>
                  <a:srgbClr val="231F20"/>
                </a:solidFill>
              </a:rPr>
              <a:t> (</a:t>
            </a:r>
            <a:r>
              <a:rPr lang="cs-CZ" sz="2200" dirty="0" smtClean="0">
                <a:solidFill>
                  <a:srgbClr val="231F20"/>
                </a:solidFill>
              </a:rPr>
              <a:t>rostlinný</a:t>
            </a:r>
            <a:r>
              <a:rPr lang="en-US" sz="2200" dirty="0" smtClean="0">
                <a:solidFill>
                  <a:srgbClr val="231F20"/>
                </a:solidFill>
              </a:rPr>
              <a:t> </a:t>
            </a:r>
            <a:r>
              <a:rPr lang="en-US" sz="2200" dirty="0" err="1">
                <a:solidFill>
                  <a:srgbClr val="231F20"/>
                </a:solidFill>
              </a:rPr>
              <a:t>stanol</a:t>
            </a:r>
            <a:r>
              <a:rPr lang="en-US" sz="2200" dirty="0">
                <a:solidFill>
                  <a:srgbClr val="231F20"/>
                </a:solidFill>
              </a:rPr>
              <a:t>). </a:t>
            </a:r>
            <a:endParaRPr lang="cs-CZ" sz="2200" dirty="0" smtClean="0">
              <a:solidFill>
                <a:srgbClr val="231F20"/>
              </a:solidFill>
            </a:endParaRPr>
          </a:p>
          <a:p>
            <a:pPr marL="0" indent="0" algn="just">
              <a:buNone/>
            </a:pPr>
            <a:r>
              <a:rPr lang="cs-CZ" sz="2200" dirty="0" smtClean="0">
                <a:solidFill>
                  <a:srgbClr val="231F20"/>
                </a:solidFill>
              </a:rPr>
              <a:t>Rostlinné </a:t>
            </a:r>
            <a:r>
              <a:rPr lang="cs-CZ" sz="2200" dirty="0" err="1" smtClean="0">
                <a:solidFill>
                  <a:srgbClr val="231F20"/>
                </a:solidFill>
              </a:rPr>
              <a:t>stanoly</a:t>
            </a:r>
            <a:r>
              <a:rPr lang="cs-CZ" sz="2200" dirty="0" smtClean="0">
                <a:solidFill>
                  <a:srgbClr val="231F20"/>
                </a:solidFill>
              </a:rPr>
              <a:t> a steroly se liší od cholesterolu pouze v postranním řetězci propojeného ke sterolovému kruhu. Vzhledem k jejich stavu nasycení jsou rostlinné </a:t>
            </a:r>
            <a:r>
              <a:rPr lang="cs-CZ" sz="2200" dirty="0" err="1" smtClean="0">
                <a:solidFill>
                  <a:srgbClr val="231F20"/>
                </a:solidFill>
              </a:rPr>
              <a:t>stanoly</a:t>
            </a:r>
            <a:r>
              <a:rPr lang="cs-CZ" sz="2200" dirty="0" smtClean="0">
                <a:solidFill>
                  <a:srgbClr val="231F20"/>
                </a:solidFill>
              </a:rPr>
              <a:t> méně efektivně absorbovány. Esterifikované rostlinné steroly a </a:t>
            </a:r>
            <a:r>
              <a:rPr lang="cs-CZ" sz="2200" dirty="0" err="1" smtClean="0">
                <a:solidFill>
                  <a:srgbClr val="231F20"/>
                </a:solidFill>
              </a:rPr>
              <a:t>stanoly</a:t>
            </a:r>
            <a:r>
              <a:rPr lang="cs-CZ" sz="2200" dirty="0" smtClean="0">
                <a:solidFill>
                  <a:srgbClr val="231F20"/>
                </a:solidFill>
              </a:rPr>
              <a:t> jsou využívány v „</a:t>
            </a:r>
            <a:r>
              <a:rPr lang="cs-CZ" sz="2200" dirty="0" err="1" smtClean="0">
                <a:solidFill>
                  <a:srgbClr val="231F20"/>
                </a:solidFill>
              </a:rPr>
              <a:t>nutraceutikách</a:t>
            </a:r>
            <a:r>
              <a:rPr lang="cs-CZ" sz="2200" dirty="0" smtClean="0">
                <a:solidFill>
                  <a:srgbClr val="231F20"/>
                </a:solidFill>
              </a:rPr>
              <a:t>“ ke snížení hladiny cholesterolu v séru. </a:t>
            </a:r>
            <a:endParaRPr lang="cs-CZ" sz="2200" dirty="0"/>
          </a:p>
        </p:txBody>
      </p:sp>
      <p:sp>
        <p:nvSpPr>
          <p:cNvPr id="8" name="Zástupný symbol pro zápatí 7"/>
          <p:cNvSpPr>
            <a:spLocks noGrp="1"/>
          </p:cNvSpPr>
          <p:nvPr>
            <p:ph type="ftr" sz="quarter" idx="11"/>
          </p:nvPr>
        </p:nvSpPr>
        <p:spPr/>
        <p:txBody>
          <a:bodyPr/>
          <a:lstStyle/>
          <a:p>
            <a:r>
              <a:rPr lang="cs-CZ" dirty="0" smtClean="0"/>
              <a:t>Výživa</a:t>
            </a:r>
            <a:endParaRPr lang="cs-CZ" dirty="0"/>
          </a:p>
        </p:txBody>
      </p:sp>
      <p:sp>
        <p:nvSpPr>
          <p:cNvPr id="9" name="Zástupný symbol pro číslo snímku 8"/>
          <p:cNvSpPr>
            <a:spLocks noGrp="1"/>
          </p:cNvSpPr>
          <p:nvPr>
            <p:ph type="sldNum" sz="quarter" idx="12"/>
          </p:nvPr>
        </p:nvSpPr>
        <p:spPr/>
        <p:txBody>
          <a:bodyPr/>
          <a:lstStyle/>
          <a:p>
            <a:fld id="{7D74F88D-855E-4C4A-AC2F-7A0A64C53FD8}" type="slidenum">
              <a:rPr lang="cs-CZ" smtClean="0"/>
              <a:pPr/>
              <a:t>125</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7264507"/>
      </p:ext>
    </p:extLst>
  </p:cSld>
  <p:clrMapOvr>
    <a:masterClrMapping/>
  </p:clrMapOvr>
  <p:transition spd="slow"/>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normAutofit fontScale="90000"/>
          </a:bodyPr>
          <a:lstStyle/>
          <a:p>
            <a:r>
              <a:rPr lang="cs-CZ" dirty="0" smtClean="0"/>
              <a:t>Rostlinné steroly/</a:t>
            </a:r>
            <a:r>
              <a:rPr lang="cs-CZ" dirty="0" err="1" smtClean="0"/>
              <a:t>stanoly</a:t>
            </a:r>
            <a:r>
              <a:rPr lang="cs-CZ" dirty="0" smtClean="0"/>
              <a:t> – ZDRAVOTNÍ TVRZENÍ</a:t>
            </a:r>
            <a:endParaRPr lang="cs-CZ" dirty="0"/>
          </a:p>
        </p:txBody>
      </p:sp>
      <p:sp>
        <p:nvSpPr>
          <p:cNvPr id="6" name="Zástupný symbol pro obsah 5"/>
          <p:cNvSpPr>
            <a:spLocks noGrp="1"/>
          </p:cNvSpPr>
          <p:nvPr>
            <p:ph idx="1"/>
          </p:nvPr>
        </p:nvSpPr>
        <p:spPr/>
        <p:txBody>
          <a:bodyPr>
            <a:normAutofit fontScale="92500" lnSpcReduction="10000"/>
          </a:bodyPr>
          <a:lstStyle/>
          <a:p>
            <a:pPr algn="just"/>
            <a:r>
              <a:rPr lang="cs-CZ" dirty="0" smtClean="0"/>
              <a:t>Následující tvrzení vychází z vědeckých důkazů: </a:t>
            </a:r>
            <a:r>
              <a:rPr lang="en-US" b="1" dirty="0" smtClean="0"/>
              <a:t>“</a:t>
            </a:r>
            <a:r>
              <a:rPr lang="cs-CZ" b="1" dirty="0" smtClean="0"/>
              <a:t>Rostlinné steroly/</a:t>
            </a:r>
            <a:r>
              <a:rPr lang="cs-CZ" b="1" dirty="0" err="1" smtClean="0"/>
              <a:t>stanoly</a:t>
            </a:r>
            <a:r>
              <a:rPr lang="cs-CZ" b="1" dirty="0" smtClean="0"/>
              <a:t> přispívají k udržení normální hladiny cholesterolu v krvi</a:t>
            </a:r>
            <a:r>
              <a:rPr lang="en-US" b="1" dirty="0" smtClean="0"/>
              <a:t>”. </a:t>
            </a:r>
            <a:endParaRPr lang="cs-CZ" b="1" dirty="0" smtClean="0"/>
          </a:p>
          <a:p>
            <a:pPr algn="just">
              <a:spcBef>
                <a:spcPts val="3000"/>
              </a:spcBef>
            </a:pPr>
            <a:r>
              <a:rPr lang="cs-CZ" dirty="0" smtClean="0"/>
              <a:t>Aby bylo možné tvrzení na potravinách uvést musí poskytovat aspoň 0,8 g na den rostlinných sterolů/</a:t>
            </a:r>
            <a:r>
              <a:rPr lang="cs-CZ" dirty="0" err="1" smtClean="0"/>
              <a:t>stanolů</a:t>
            </a:r>
            <a:r>
              <a:rPr lang="cs-CZ" dirty="0" smtClean="0"/>
              <a:t> v jedné porci nebo více porcí. Tato množství mohou být snadno dosažena v rámci vyvážené stravy. Cílovou populací jsou dospělí. </a:t>
            </a:r>
          </a:p>
          <a:p>
            <a:pPr algn="just">
              <a:spcBef>
                <a:spcPts val="3000"/>
              </a:spcBef>
            </a:pPr>
            <a:r>
              <a:rPr lang="cs-CZ" dirty="0" smtClean="0"/>
              <a:t>Potravinářské výrobky, které poskytují rostlinné steroly a </a:t>
            </a:r>
            <a:r>
              <a:rPr lang="cs-CZ" dirty="0" err="1" smtClean="0"/>
              <a:t>stanoly</a:t>
            </a:r>
            <a:r>
              <a:rPr lang="cs-CZ" dirty="0" smtClean="0"/>
              <a:t> nemusí být nutričně výhodné pro těhotné a kojící ženy a pro děti mladších pěti let.</a:t>
            </a:r>
            <a:endParaRPr lang="cs-CZ" dirty="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126</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1769337748"/>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pPr eaLnBrk="1" hangingPunct="1"/>
            <a:r>
              <a:rPr lang="en-US" altLang="cs-CZ" dirty="0" smtClean="0"/>
              <a:t>LDL </a:t>
            </a:r>
            <a:r>
              <a:rPr lang="en-US" altLang="cs-CZ" dirty="0"/>
              <a:t>and </a:t>
            </a:r>
            <a:r>
              <a:rPr lang="en-US" altLang="cs-CZ" dirty="0" smtClean="0"/>
              <a:t>HDL</a:t>
            </a:r>
            <a:endParaRPr lang="en-US" altLang="cs-CZ" dirty="0"/>
          </a:p>
        </p:txBody>
      </p:sp>
      <p:sp>
        <p:nvSpPr>
          <p:cNvPr id="12291" name="Rectangle 3"/>
          <p:cNvSpPr>
            <a:spLocks noGrp="1" noChangeArrowheads="1"/>
          </p:cNvSpPr>
          <p:nvPr>
            <p:ph idx="1"/>
          </p:nvPr>
        </p:nvSpPr>
        <p:spPr/>
        <p:txBody>
          <a:bodyPr>
            <a:normAutofit fontScale="92500" lnSpcReduction="20000"/>
          </a:bodyPr>
          <a:lstStyle/>
          <a:p>
            <a:r>
              <a:rPr lang="cs-CZ" altLang="cs-CZ" dirty="0" smtClean="0"/>
              <a:t>Určité množství cholesterolu cirkuluje v krvi</a:t>
            </a:r>
          </a:p>
          <a:p>
            <a:r>
              <a:rPr lang="cs-CZ" altLang="cs-CZ" dirty="0" smtClean="0"/>
              <a:t>V krvi se nachází ve formě lipoproteinů</a:t>
            </a:r>
          </a:p>
          <a:p>
            <a:r>
              <a:rPr lang="cs-CZ" altLang="cs-CZ" dirty="0" smtClean="0"/>
              <a:t>Existují dva hlavní druhy lipoproteinů</a:t>
            </a:r>
            <a:r>
              <a:rPr lang="en-US" altLang="cs-CZ" dirty="0" smtClean="0"/>
              <a:t>:</a:t>
            </a:r>
            <a:endParaRPr lang="en-US" altLang="cs-CZ" dirty="0"/>
          </a:p>
          <a:p>
            <a:pPr marL="990600" lvl="1" indent="-533400">
              <a:buFontTx/>
              <a:buAutoNum type="arabicPeriod"/>
            </a:pPr>
            <a:r>
              <a:rPr lang="en-US" altLang="cs-CZ" sz="2800" b="1" dirty="0" smtClean="0"/>
              <a:t>LDL</a:t>
            </a:r>
            <a:r>
              <a:rPr lang="en-US" altLang="cs-CZ" sz="2800" dirty="0" smtClean="0"/>
              <a:t> </a:t>
            </a:r>
            <a:r>
              <a:rPr lang="en-US" altLang="cs-CZ" sz="2800" dirty="0"/>
              <a:t>(Low-Density </a:t>
            </a:r>
            <a:r>
              <a:rPr lang="en-US" altLang="cs-CZ" sz="2800" dirty="0" smtClean="0"/>
              <a:t>Lipoprotein</a:t>
            </a:r>
            <a:r>
              <a:rPr lang="cs-CZ" altLang="cs-CZ" sz="2800" dirty="0" smtClean="0"/>
              <a:t>s</a:t>
            </a:r>
            <a:r>
              <a:rPr lang="en-US" altLang="cs-CZ" sz="2800" dirty="0" smtClean="0"/>
              <a:t>)</a:t>
            </a:r>
            <a:endParaRPr lang="cs-CZ" altLang="cs-CZ" sz="2800" dirty="0" smtClean="0"/>
          </a:p>
          <a:p>
            <a:pPr marL="1447800" lvl="2" indent="-533400">
              <a:buFontTx/>
              <a:buAutoNum type="arabicPeriod"/>
            </a:pPr>
            <a:r>
              <a:rPr lang="cs-CZ" altLang="cs-CZ" dirty="0" smtClean="0"/>
              <a:t>Transportuje cholesterol z jater</a:t>
            </a:r>
          </a:p>
          <a:p>
            <a:pPr marL="1447800" lvl="2" indent="-533400">
              <a:buFontTx/>
              <a:buAutoNum type="arabicPeriod"/>
            </a:pPr>
            <a:r>
              <a:rPr lang="cs-CZ" altLang="cs-CZ" dirty="0" smtClean="0"/>
              <a:t>Jestliže </a:t>
            </a:r>
            <a:r>
              <a:rPr lang="cs-CZ" altLang="cs-CZ" dirty="0"/>
              <a:t>v krvi cirkuluje LDL v </a:t>
            </a:r>
            <a:r>
              <a:rPr lang="cs-CZ" altLang="cs-CZ" b="1" dirty="0"/>
              <a:t>nadbytečném</a:t>
            </a:r>
            <a:r>
              <a:rPr lang="en-US" altLang="cs-CZ" dirty="0"/>
              <a:t> </a:t>
            </a:r>
            <a:r>
              <a:rPr lang="cs-CZ" altLang="cs-CZ" dirty="0"/>
              <a:t>množství, cholesterol se může </a:t>
            </a:r>
            <a:r>
              <a:rPr lang="cs-CZ" altLang="cs-CZ" b="1" dirty="0"/>
              <a:t>hromadit v cévních stěnách</a:t>
            </a:r>
            <a:r>
              <a:rPr lang="en-US" altLang="cs-CZ" dirty="0"/>
              <a:t>   </a:t>
            </a:r>
            <a:endParaRPr lang="cs-CZ" altLang="cs-CZ" dirty="0" smtClean="0"/>
          </a:p>
          <a:p>
            <a:pPr marL="1447800" lvl="2" indent="-533400">
              <a:buFontTx/>
              <a:buAutoNum type="arabicPeriod"/>
            </a:pPr>
            <a:r>
              <a:rPr lang="cs-CZ" altLang="cs-CZ" dirty="0" smtClean="0"/>
              <a:t>Jeho </a:t>
            </a:r>
            <a:r>
              <a:rPr lang="cs-CZ" altLang="cs-CZ" dirty="0"/>
              <a:t>nahromadění </a:t>
            </a:r>
            <a:r>
              <a:rPr lang="cs-CZ" altLang="cs-CZ" b="1" dirty="0"/>
              <a:t>zvyšuje</a:t>
            </a:r>
            <a:r>
              <a:rPr lang="cs-CZ" altLang="cs-CZ" dirty="0"/>
              <a:t> riziko vzniku </a:t>
            </a:r>
            <a:r>
              <a:rPr lang="cs-CZ" altLang="cs-CZ" b="1" dirty="0"/>
              <a:t>srdečních onemocnění a cévní mozkové </a:t>
            </a:r>
            <a:r>
              <a:rPr lang="cs-CZ" altLang="cs-CZ" b="1" dirty="0" smtClean="0"/>
              <a:t>příhody</a:t>
            </a:r>
          </a:p>
          <a:p>
            <a:pPr marL="1447800" lvl="2" indent="-533400">
              <a:buFontTx/>
              <a:buAutoNum type="arabicPeriod"/>
            </a:pPr>
            <a:r>
              <a:rPr lang="en-US" altLang="cs-CZ" dirty="0" smtClean="0"/>
              <a:t>“</a:t>
            </a:r>
            <a:r>
              <a:rPr lang="cs-CZ" altLang="cs-CZ" b="1" dirty="0"/>
              <a:t>zlý</a:t>
            </a:r>
            <a:r>
              <a:rPr lang="cs-CZ" altLang="cs-CZ" dirty="0"/>
              <a:t> </a:t>
            </a:r>
            <a:r>
              <a:rPr lang="en-US" altLang="cs-CZ" b="1" dirty="0" err="1"/>
              <a:t>cholestero</a:t>
            </a:r>
            <a:r>
              <a:rPr lang="cs-CZ" altLang="cs-CZ" b="1" dirty="0"/>
              <a:t>l</a:t>
            </a:r>
            <a:r>
              <a:rPr lang="en-US" altLang="cs-CZ" dirty="0"/>
              <a:t>” </a:t>
            </a:r>
            <a:endParaRPr lang="en-US" altLang="cs-CZ" sz="3200" dirty="0"/>
          </a:p>
          <a:p>
            <a:pPr marL="1447800" lvl="2" indent="-533400">
              <a:buFontTx/>
              <a:buAutoNum type="arabicPeriod"/>
            </a:pPr>
            <a:endParaRPr lang="en-US" altLang="cs-CZ" dirty="0"/>
          </a:p>
          <a:p>
            <a:pPr marL="990600" lvl="1" indent="-533400">
              <a:buFontTx/>
              <a:buAutoNum type="arabicPeriod"/>
            </a:pPr>
            <a:r>
              <a:rPr lang="en-US" altLang="cs-CZ" sz="2800" b="1" dirty="0" smtClean="0"/>
              <a:t>HDL</a:t>
            </a:r>
            <a:r>
              <a:rPr lang="en-US" altLang="cs-CZ" sz="2800" dirty="0" smtClean="0"/>
              <a:t> </a:t>
            </a:r>
            <a:r>
              <a:rPr lang="en-US" altLang="cs-CZ" sz="2800" dirty="0"/>
              <a:t>(High-Density </a:t>
            </a:r>
            <a:r>
              <a:rPr lang="en-US" altLang="cs-CZ" sz="2800" dirty="0" smtClean="0"/>
              <a:t>Lipoprotein</a:t>
            </a:r>
            <a:r>
              <a:rPr lang="cs-CZ" altLang="cs-CZ" sz="2800" dirty="0" smtClean="0"/>
              <a:t>s</a:t>
            </a:r>
            <a:r>
              <a:rPr lang="en-US" altLang="cs-CZ" sz="2800" dirty="0" smtClean="0"/>
              <a:t>)</a:t>
            </a:r>
            <a:endParaRPr lang="cs-CZ" altLang="cs-CZ" sz="2800" dirty="0" smtClean="0"/>
          </a:p>
          <a:p>
            <a:pPr marL="1447800" lvl="2" indent="-533400">
              <a:buFontTx/>
              <a:buAutoNum type="arabicPeriod"/>
            </a:pPr>
            <a:r>
              <a:rPr lang="cs-CZ" altLang="cs-CZ" dirty="0"/>
              <a:t>Vychytává přebytečný cholesterol a transportuje ho </a:t>
            </a:r>
            <a:r>
              <a:rPr lang="cs-CZ" altLang="cs-CZ" b="1" dirty="0"/>
              <a:t>zpět</a:t>
            </a:r>
            <a:r>
              <a:rPr lang="en-US" altLang="cs-CZ" dirty="0"/>
              <a:t> </a:t>
            </a:r>
            <a:r>
              <a:rPr lang="cs-CZ" altLang="cs-CZ" dirty="0"/>
              <a:t>do </a:t>
            </a:r>
            <a:r>
              <a:rPr lang="cs-CZ" altLang="cs-CZ" b="1" dirty="0" smtClean="0"/>
              <a:t>jater</a:t>
            </a:r>
          </a:p>
          <a:p>
            <a:pPr marL="1447800" lvl="2" indent="-533400">
              <a:buFontTx/>
              <a:buAutoNum type="arabicPeriod"/>
            </a:pPr>
            <a:r>
              <a:rPr lang="cs-CZ" altLang="cs-CZ" b="1" dirty="0" smtClean="0"/>
              <a:t>„hodný cholesterol“</a:t>
            </a:r>
            <a:endParaRPr lang="en-US" altLang="cs-CZ" b="1" dirty="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127</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pic>
        <p:nvPicPr>
          <p:cNvPr id="7" name="Obrázek 6"/>
          <p:cNvPicPr>
            <a:picLocks noChangeAspect="1"/>
          </p:cNvPicPr>
          <p:nvPr/>
        </p:nvPicPr>
        <p:blipFill>
          <a:blip r:embed="rId3" cstate="print"/>
          <a:stretch>
            <a:fillRect/>
          </a:stretch>
        </p:blipFill>
        <p:spPr>
          <a:xfrm>
            <a:off x="7721027" y="282379"/>
            <a:ext cx="4173595" cy="1837828"/>
          </a:xfrm>
          <a:prstGeom prst="rect">
            <a:avLst/>
          </a:prstGeom>
        </p:spPr>
      </p:pic>
    </p:spTree>
    <p:extLst>
      <p:ext uri="{BB962C8B-B14F-4D97-AF65-F5344CB8AC3E}">
        <p14:creationId xmlns:p14="http://schemas.microsoft.com/office/powerpoint/2010/main" val="383618187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Důležité!</a:t>
            </a:r>
            <a:endParaRPr lang="cs-CZ" dirty="0"/>
          </a:p>
        </p:txBody>
      </p:sp>
      <p:sp>
        <p:nvSpPr>
          <p:cNvPr id="16387" name="Rectangle 3"/>
          <p:cNvSpPr>
            <a:spLocks noGrp="1" noChangeArrowheads="1"/>
          </p:cNvSpPr>
          <p:nvPr>
            <p:ph idx="1"/>
          </p:nvPr>
        </p:nvSpPr>
        <p:spPr/>
        <p:txBody>
          <a:bodyPr anchor="ctr">
            <a:normAutofit/>
          </a:bodyPr>
          <a:lstStyle/>
          <a:p>
            <a:pPr marL="0" indent="0" algn="ctr" eaLnBrk="1" hangingPunct="1">
              <a:lnSpc>
                <a:spcPct val="90000"/>
              </a:lnSpc>
              <a:buFont typeface="Wingdings" panose="05000000000000000000" pitchFamily="2" charset="2"/>
              <a:buNone/>
            </a:pPr>
            <a:endParaRPr lang="cs-CZ" altLang="cs-CZ" sz="3200" b="1" dirty="0" smtClean="0"/>
          </a:p>
          <a:p>
            <a:pPr marL="0" indent="0" algn="ctr" eaLnBrk="1" hangingPunct="1">
              <a:lnSpc>
                <a:spcPct val="90000"/>
              </a:lnSpc>
              <a:buFont typeface="Wingdings" panose="05000000000000000000" pitchFamily="2" charset="2"/>
              <a:buNone/>
            </a:pPr>
            <a:r>
              <a:rPr lang="cs-CZ" altLang="cs-CZ" sz="3200" b="1" dirty="0" smtClean="0"/>
              <a:t>Hladina cholesterolu v krvi je u většiny osob ovlivněna více množstvím a typem tuků ve stravě než samotným množstvím cholesterolu ve stravě</a:t>
            </a:r>
          </a:p>
          <a:p>
            <a:pPr marL="0" indent="0" algn="ctr" eaLnBrk="1" hangingPunct="1">
              <a:lnSpc>
                <a:spcPct val="90000"/>
              </a:lnSpc>
              <a:buFont typeface="Wingdings" panose="05000000000000000000" pitchFamily="2" charset="2"/>
              <a:buNone/>
            </a:pPr>
            <a:endParaRPr lang="en-US" altLang="cs-CZ" sz="3200" b="1" dirty="0" smtClean="0"/>
          </a:p>
          <a:p>
            <a:pPr marL="0" indent="0" algn="ctr" eaLnBrk="1" hangingPunct="1">
              <a:lnSpc>
                <a:spcPct val="90000"/>
              </a:lnSpc>
              <a:buFont typeface="Wingdings" panose="05000000000000000000" pitchFamily="2" charset="2"/>
              <a:buNone/>
            </a:pPr>
            <a:endParaRPr lang="en-US" altLang="cs-CZ" sz="3200" b="1" dirty="0"/>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128</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374962100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2183" y="0"/>
            <a:ext cx="11127633" cy="6858000"/>
          </a:xfrm>
          <a:prstGeom prst="rect">
            <a:avLst/>
          </a:prstGeom>
        </p:spPr>
      </p:pic>
    </p:spTree>
    <p:extLst>
      <p:ext uri="{BB962C8B-B14F-4D97-AF65-F5344CB8AC3E}">
        <p14:creationId xmlns:p14="http://schemas.microsoft.com/office/powerpoint/2010/main" val="35806448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740528" cy="1012914"/>
          </a:xfrm>
        </p:spPr>
        <p:txBody>
          <a:bodyPr>
            <a:normAutofit fontScale="90000"/>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Značení potravin </a:t>
            </a:r>
            <a:r>
              <a:rPr lang="cs-CZ" altLang="cs-CZ" dirty="0" smtClean="0">
                <a:effectLst/>
                <a:latin typeface="Segoe UI" panose="020B0502040204020203" pitchFamily="34" charset="0"/>
                <a:ea typeface="Segoe UI" panose="020B0502040204020203" pitchFamily="34" charset="0"/>
                <a:cs typeface="Segoe UI" panose="020B0502040204020203" pitchFamily="34" charset="0"/>
              </a:rPr>
              <a:t/>
            </a:r>
            <a:br>
              <a:rPr lang="cs-CZ" altLang="cs-CZ" dirty="0" smtClean="0">
                <a:effectLst/>
                <a:latin typeface="Segoe UI" panose="020B0502040204020203" pitchFamily="34" charset="0"/>
                <a:ea typeface="Segoe UI" panose="020B0502040204020203" pitchFamily="34" charset="0"/>
                <a:cs typeface="Segoe UI" panose="020B0502040204020203" pitchFamily="34" charset="0"/>
              </a:rPr>
            </a:br>
            <a:r>
              <a:rPr lang="cs-CZ" altLang="cs-CZ" dirty="0" smtClean="0">
                <a:effectLst/>
                <a:latin typeface="Segoe UI" panose="020B0502040204020203" pitchFamily="34" charset="0"/>
                <a:ea typeface="Segoe UI" panose="020B0502040204020203" pitchFamily="34" charset="0"/>
                <a:cs typeface="Segoe UI" panose="020B0502040204020203" pitchFamily="34" charset="0"/>
              </a:rPr>
              <a:t>			</a:t>
            </a:r>
            <a:r>
              <a:rPr lang="cs-CZ" altLang="cs-CZ" sz="2200" dirty="0" smtClean="0">
                <a:effectLst/>
                <a:latin typeface="Segoe UI" panose="020B0502040204020203" pitchFamily="34" charset="0"/>
                <a:ea typeface="Segoe UI" panose="020B0502040204020203" pitchFamily="34" charset="0"/>
                <a:cs typeface="Segoe UI" panose="020B0502040204020203" pitchFamily="34" charset="0"/>
              </a:rPr>
              <a:t>Nařízení </a:t>
            </a:r>
            <a:r>
              <a:rPr lang="cs-CZ" altLang="cs-CZ" sz="2200" dirty="0">
                <a:effectLst/>
                <a:latin typeface="Segoe UI" panose="020B0502040204020203" pitchFamily="34" charset="0"/>
                <a:ea typeface="Segoe UI" panose="020B0502040204020203" pitchFamily="34" charset="0"/>
                <a:cs typeface="Segoe UI" panose="020B0502040204020203" pitchFamily="34" charset="0"/>
              </a:rPr>
              <a:t>Evropského Parlamentu a Rady (EU) </a:t>
            </a:r>
            <a:r>
              <a:rPr lang="cs-CZ" altLang="cs-CZ" sz="2200" dirty="0" err="1" smtClean="0">
                <a:effectLst/>
                <a:latin typeface="Segoe UI" panose="020B0502040204020203" pitchFamily="34" charset="0"/>
                <a:ea typeface="Segoe UI" panose="020B0502040204020203" pitchFamily="34" charset="0"/>
                <a:cs typeface="Segoe UI" panose="020B0502040204020203" pitchFamily="34" charset="0"/>
              </a:rPr>
              <a:t>č</a:t>
            </a:r>
            <a:r>
              <a:rPr lang="cs-CZ" altLang="cs-CZ" sz="2200" dirty="0">
                <a:effectLst/>
                <a:latin typeface="Segoe UI" panose="020B0502040204020203" pitchFamily="34" charset="0"/>
                <a:ea typeface="Segoe UI" panose="020B0502040204020203" pitchFamily="34" charset="0"/>
                <a:cs typeface="Segoe UI" panose="020B0502040204020203" pitchFamily="34" charset="0"/>
              </a:rPr>
              <a:t> </a:t>
            </a:r>
            <a:r>
              <a:rPr lang="cs-CZ" altLang="cs-CZ" sz="2200" dirty="0" smtClean="0">
                <a:effectLst/>
                <a:latin typeface="Segoe UI" panose="020B0502040204020203" pitchFamily="34" charset="0"/>
                <a:ea typeface="Segoe UI" panose="020B0502040204020203" pitchFamily="34" charset="0"/>
                <a:cs typeface="Segoe UI" panose="020B0502040204020203" pitchFamily="34" charset="0"/>
              </a:rPr>
              <a:t>1169/2011</a:t>
            </a:r>
            <a:endParaRPr lang="cs-CZ" sz="2200"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10436"/>
            <a:ext cx="10515600" cy="4585647"/>
          </a:xfrm>
          <a:prstGeom prst="rect">
            <a:avLst/>
          </a:prstGeom>
        </p:spPr>
        <p:txBody>
          <a:bodyPr>
            <a:noAutofit/>
          </a:bodyPr>
          <a:lstStyle/>
          <a:p>
            <a:pPr marL="0" indent="0">
              <a:buFontTx/>
              <a:buNone/>
              <a:defRPr/>
            </a:pPr>
            <a:r>
              <a:rPr lang="cs-CZ" sz="2400" b="1" dirty="0"/>
              <a:t>Seznam povinných údajů (I</a:t>
            </a:r>
            <a:r>
              <a:rPr lang="cs-CZ" sz="2400" b="1" dirty="0" smtClean="0"/>
              <a:t>)</a:t>
            </a:r>
          </a:p>
          <a:p>
            <a:pPr marL="0" indent="0">
              <a:buFontTx/>
              <a:buNone/>
              <a:defRPr/>
            </a:pPr>
            <a:endParaRPr lang="cs-CZ" sz="2400" b="1" dirty="0"/>
          </a:p>
          <a:p>
            <a:pPr>
              <a:defRPr/>
            </a:pPr>
            <a:r>
              <a:rPr lang="cs-CZ" sz="2000" dirty="0"/>
              <a:t>a) název potraviny; </a:t>
            </a:r>
          </a:p>
          <a:p>
            <a:pPr>
              <a:defRPr/>
            </a:pPr>
            <a:r>
              <a:rPr lang="cs-CZ" sz="2000" dirty="0"/>
              <a:t>b) seznam složek; </a:t>
            </a:r>
          </a:p>
          <a:p>
            <a:pPr>
              <a:defRPr/>
            </a:pPr>
            <a:r>
              <a:rPr lang="cs-CZ" sz="2000" dirty="0"/>
              <a:t>c) každou látku nebo pomocnou látku uvedenou na seznamu v příloze II nebo odvozenou z látky či produktu uvedených na seznamu v příloze II způsobující </a:t>
            </a:r>
            <a:r>
              <a:rPr lang="cs-CZ" sz="2000" b="1" dirty="0"/>
              <a:t>alergie</a:t>
            </a:r>
            <a:r>
              <a:rPr lang="cs-CZ" sz="2000" dirty="0"/>
              <a:t> nebo </a:t>
            </a:r>
            <a:r>
              <a:rPr lang="cs-CZ" sz="2000" b="1" dirty="0"/>
              <a:t>nesnášenlivost</a:t>
            </a:r>
            <a:r>
              <a:rPr lang="cs-CZ" sz="2000" dirty="0"/>
              <a:t>, která byla použita při výrobě nebo přípravě potraviny a je v konečném výrobku stále přítomna, byť v pozměněné podobě; </a:t>
            </a:r>
          </a:p>
          <a:p>
            <a:pPr>
              <a:defRPr/>
            </a:pPr>
            <a:r>
              <a:rPr lang="cs-CZ" sz="2000" dirty="0"/>
              <a:t>d) množství určitých složek nebo skupin složek; </a:t>
            </a:r>
          </a:p>
          <a:p>
            <a:pPr>
              <a:defRPr/>
            </a:pPr>
            <a:r>
              <a:rPr lang="cs-CZ" sz="2000" dirty="0"/>
              <a:t>e) čisté množství potraviny; </a:t>
            </a:r>
          </a:p>
          <a:p>
            <a:pPr>
              <a:defRPr/>
            </a:pPr>
            <a:r>
              <a:rPr lang="cs-CZ" sz="2000" dirty="0"/>
              <a:t>f) datum minimální trvanlivosti nebo datum </a:t>
            </a:r>
            <a:r>
              <a:rPr lang="cs-CZ" sz="2000" dirty="0" smtClean="0"/>
              <a:t>použitelnosti; </a:t>
            </a:r>
          </a:p>
          <a:p>
            <a:pPr marL="0" indent="0">
              <a:buNone/>
            </a:pPr>
            <a:endParaRPr lang="cs-CZ" sz="2000" dirty="0" smtClean="0"/>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13</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sp>
        <p:nvSpPr>
          <p:cNvPr id="9" name="Zástupný symbol pro zápatí 3"/>
          <p:cNvSpPr txBox="1">
            <a:spLocks/>
          </p:cNvSpPr>
          <p:nvPr/>
        </p:nvSpPr>
        <p:spPr>
          <a:xfrm>
            <a:off x="5222242" y="583095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cs-CZ" dirty="0">
              <a:solidFill>
                <a:srgbClr val="CC6600"/>
              </a:solidFill>
            </a:endParaRPr>
          </a:p>
        </p:txBody>
      </p:sp>
    </p:spTree>
    <p:extLst>
      <p:ext uri="{BB962C8B-B14F-4D97-AF65-F5344CB8AC3E}">
        <p14:creationId xmlns:p14="http://schemas.microsoft.com/office/powerpoint/2010/main" val="179419099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a:bodyPr>
          <a:lstStyle/>
          <a:p>
            <a:pPr eaLnBrk="1" hangingPunct="1">
              <a:defRPr/>
            </a:pPr>
            <a:r>
              <a:rPr lang="en-US" dirty="0"/>
              <a:t> </a:t>
            </a:r>
            <a:r>
              <a:rPr lang="cs-CZ" dirty="0" smtClean="0"/>
              <a:t>Nasycené mastné kyseliny</a:t>
            </a:r>
            <a:endParaRPr lang="en-US" dirty="0"/>
          </a:p>
        </p:txBody>
      </p:sp>
      <p:sp>
        <p:nvSpPr>
          <p:cNvPr id="12291" name="Rectangle 3"/>
          <p:cNvSpPr>
            <a:spLocks noGrp="1" noChangeArrowheads="1"/>
          </p:cNvSpPr>
          <p:nvPr>
            <p:ph idx="1"/>
          </p:nvPr>
        </p:nvSpPr>
        <p:spPr/>
        <p:txBody>
          <a:bodyPr>
            <a:normAutofit/>
          </a:bodyPr>
          <a:lstStyle/>
          <a:p>
            <a:pPr algn="just"/>
            <a:r>
              <a:rPr lang="cs-CZ" altLang="cs-CZ" b="1" dirty="0" smtClean="0"/>
              <a:t>zvyšují</a:t>
            </a:r>
            <a:r>
              <a:rPr lang="en-US" altLang="cs-CZ" b="1" dirty="0" smtClean="0"/>
              <a:t> LDL</a:t>
            </a:r>
            <a:r>
              <a:rPr lang="cs-CZ" altLang="cs-CZ" b="1" dirty="0" smtClean="0"/>
              <a:t> - </a:t>
            </a:r>
            <a:r>
              <a:rPr lang="en-US" dirty="0" err="1" smtClean="0">
                <a:solidFill>
                  <a:schemeClr val="tx2">
                    <a:lumMod val="60000"/>
                    <a:lumOff val="40000"/>
                  </a:schemeClr>
                </a:solidFill>
              </a:rPr>
              <a:t>laur</a:t>
            </a:r>
            <a:r>
              <a:rPr lang="cs-CZ" dirty="0" err="1" smtClean="0">
                <a:solidFill>
                  <a:schemeClr val="tx2">
                    <a:lumMod val="60000"/>
                    <a:lumOff val="40000"/>
                  </a:schemeClr>
                </a:solidFill>
              </a:rPr>
              <a:t>ová</a:t>
            </a:r>
            <a:r>
              <a:rPr lang="en-US" dirty="0" smtClean="0">
                <a:solidFill>
                  <a:schemeClr val="tx2">
                    <a:lumMod val="60000"/>
                    <a:lumOff val="40000"/>
                  </a:schemeClr>
                </a:solidFill>
              </a:rPr>
              <a:t>, </a:t>
            </a:r>
            <a:r>
              <a:rPr lang="en-US" dirty="0" err="1" smtClean="0">
                <a:solidFill>
                  <a:schemeClr val="tx2">
                    <a:lumMod val="60000"/>
                    <a:lumOff val="40000"/>
                  </a:schemeClr>
                </a:solidFill>
              </a:rPr>
              <a:t>myrist</a:t>
            </a:r>
            <a:r>
              <a:rPr lang="cs-CZ" dirty="0" err="1" smtClean="0">
                <a:solidFill>
                  <a:schemeClr val="tx2">
                    <a:lumMod val="60000"/>
                    <a:lumOff val="40000"/>
                  </a:schemeClr>
                </a:solidFill>
              </a:rPr>
              <a:t>ová</a:t>
            </a:r>
            <a:r>
              <a:rPr lang="en-US" dirty="0" smtClean="0">
                <a:solidFill>
                  <a:schemeClr val="tx2">
                    <a:lumMod val="60000"/>
                    <a:lumOff val="40000"/>
                  </a:schemeClr>
                </a:solidFill>
              </a:rPr>
              <a:t> a </a:t>
            </a:r>
            <a:r>
              <a:rPr lang="en-US" dirty="0" smtClean="0">
                <a:solidFill>
                  <a:srgbClr val="FF0000"/>
                </a:solidFill>
              </a:rPr>
              <a:t>palm</a:t>
            </a:r>
            <a:r>
              <a:rPr lang="cs-CZ" dirty="0" err="1" smtClean="0">
                <a:solidFill>
                  <a:srgbClr val="FF0000"/>
                </a:solidFill>
              </a:rPr>
              <a:t>itová</a:t>
            </a:r>
            <a:r>
              <a:rPr lang="en-US" dirty="0" smtClean="0">
                <a:solidFill>
                  <a:srgbClr val="FF0000"/>
                </a:solidFill>
              </a:rPr>
              <a:t> </a:t>
            </a:r>
            <a:r>
              <a:rPr lang="cs-CZ" dirty="0" smtClean="0"/>
              <a:t>kyselina</a:t>
            </a:r>
            <a:r>
              <a:rPr lang="en-US" dirty="0" smtClean="0"/>
              <a:t> </a:t>
            </a:r>
            <a:r>
              <a:rPr lang="cs-CZ" dirty="0" smtClean="0"/>
              <a:t>zvyšují krevní hodnotu celkového a LDL cholesterolu</a:t>
            </a:r>
            <a:endParaRPr lang="en-US" altLang="cs-CZ" b="1" dirty="0"/>
          </a:p>
          <a:p>
            <a:pPr algn="just"/>
            <a:r>
              <a:rPr lang="cs-CZ" altLang="cs-CZ" b="1" dirty="0" smtClean="0"/>
              <a:t>zvyšují</a:t>
            </a:r>
            <a:r>
              <a:rPr lang="en-US" altLang="cs-CZ" b="1" dirty="0" smtClean="0"/>
              <a:t> HDL</a:t>
            </a:r>
            <a:r>
              <a:rPr lang="cs-CZ" altLang="cs-CZ" b="1" dirty="0" smtClean="0"/>
              <a:t> - </a:t>
            </a:r>
            <a:r>
              <a:rPr lang="en-US" dirty="0" err="1" smtClean="0">
                <a:solidFill>
                  <a:schemeClr val="tx2">
                    <a:lumMod val="60000"/>
                    <a:lumOff val="40000"/>
                  </a:schemeClr>
                </a:solidFill>
              </a:rPr>
              <a:t>laur</a:t>
            </a:r>
            <a:r>
              <a:rPr lang="cs-CZ" dirty="0" err="1" smtClean="0">
                <a:solidFill>
                  <a:schemeClr val="tx2">
                    <a:lumMod val="60000"/>
                    <a:lumOff val="40000"/>
                  </a:schemeClr>
                </a:solidFill>
              </a:rPr>
              <a:t>ová</a:t>
            </a:r>
            <a:r>
              <a:rPr lang="en-US" dirty="0" smtClean="0"/>
              <a:t> </a:t>
            </a:r>
            <a:r>
              <a:rPr lang="cs-CZ" dirty="0" smtClean="0"/>
              <a:t>kyselina silně zvyšuje krevní hodnotu HDL cholesterol</a:t>
            </a:r>
            <a:endParaRPr lang="cs-CZ" altLang="cs-CZ" b="1" dirty="0" smtClean="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130</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pic>
        <p:nvPicPr>
          <p:cNvPr id="7" name="obrázek 6"/>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a:xfrm>
            <a:off x="8275320" y="3164026"/>
            <a:ext cx="3556462" cy="3003967"/>
          </a:xfrm>
          <a:prstGeom prst="rect">
            <a:avLst/>
          </a:prstGeom>
          <a:solidFill>
            <a:srgbClr val="FFFFFF"/>
          </a:solidFill>
          <a:ln/>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63588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a:bodyPr>
          <a:lstStyle/>
          <a:p>
            <a:pPr eaLnBrk="1" hangingPunct="1"/>
            <a:r>
              <a:rPr lang="en-US" altLang="cs-CZ" dirty="0" smtClean="0"/>
              <a:t>Mono</a:t>
            </a:r>
            <a:r>
              <a:rPr lang="cs-CZ" altLang="cs-CZ" dirty="0" smtClean="0"/>
              <a:t>nenasycené mastné kyseliny</a:t>
            </a:r>
            <a:endParaRPr lang="en-US" altLang="cs-CZ" dirty="0"/>
          </a:p>
        </p:txBody>
      </p:sp>
      <p:sp>
        <p:nvSpPr>
          <p:cNvPr id="22531" name="Rectangle 3"/>
          <p:cNvSpPr>
            <a:spLocks noGrp="1" noChangeArrowheads="1"/>
          </p:cNvSpPr>
          <p:nvPr>
            <p:ph idx="1"/>
          </p:nvPr>
        </p:nvSpPr>
        <p:spPr/>
        <p:txBody>
          <a:bodyPr>
            <a:normAutofit/>
          </a:bodyPr>
          <a:lstStyle/>
          <a:p>
            <a:pPr algn="just"/>
            <a:r>
              <a:rPr lang="cs-CZ" altLang="cs-CZ" dirty="0" smtClean="0"/>
              <a:t>Zdá se, že snižují hodnotu LDL („špatného“) cholesterolu a zvyšují hladinu HDL („hodného“) cholesterolu v krvi.</a:t>
            </a:r>
          </a:p>
          <a:p>
            <a:r>
              <a:rPr lang="cs-CZ" altLang="cs-CZ" dirty="0" smtClean="0"/>
              <a:t>Zdravotní tvrzení: </a:t>
            </a:r>
            <a:r>
              <a:rPr lang="cs-CZ" altLang="cs-CZ" b="1" dirty="0" smtClean="0"/>
              <a:t>„</a:t>
            </a:r>
            <a:r>
              <a:rPr lang="cs-CZ" b="1" dirty="0" smtClean="0"/>
              <a:t>Nahrazení </a:t>
            </a:r>
            <a:r>
              <a:rPr lang="cs-CZ" b="1" dirty="0" err="1"/>
              <a:t>nasycených</a:t>
            </a:r>
            <a:r>
              <a:rPr lang="cs-CZ" b="1" dirty="0"/>
              <a:t> </a:t>
            </a:r>
            <a:r>
              <a:rPr lang="cs-CZ" b="1" dirty="0" smtClean="0"/>
              <a:t>tuků </a:t>
            </a:r>
            <a:r>
              <a:rPr lang="cs-CZ" b="1" dirty="0" err="1"/>
              <a:t>nenasycenými</a:t>
            </a:r>
            <a:r>
              <a:rPr lang="cs-CZ" b="1" dirty="0"/>
              <a:t> tuky ve </a:t>
            </a:r>
            <a:r>
              <a:rPr lang="cs-CZ" b="1" dirty="0" smtClean="0"/>
              <a:t>stravě </a:t>
            </a:r>
            <a:r>
              <a:rPr lang="cs-CZ" b="1" dirty="0" err="1" smtClean="0"/>
              <a:t>přispívá</a:t>
            </a:r>
            <a:r>
              <a:rPr lang="cs-CZ" b="1" dirty="0" smtClean="0"/>
              <a:t> k udržení </a:t>
            </a:r>
            <a:r>
              <a:rPr lang="cs-CZ" b="1" dirty="0" err="1" smtClean="0"/>
              <a:t>normální</a:t>
            </a:r>
            <a:r>
              <a:rPr lang="cs-CZ" b="1" dirty="0" smtClean="0"/>
              <a:t> hladiny </a:t>
            </a:r>
            <a:r>
              <a:rPr lang="cs-CZ" b="1" dirty="0"/>
              <a:t>cholesterolu v </a:t>
            </a:r>
            <a:r>
              <a:rPr lang="cs-CZ" b="1" dirty="0" smtClean="0"/>
              <a:t>krvi.“</a:t>
            </a:r>
            <a:endParaRPr lang="en-US" altLang="cs-CZ" b="1" dirty="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131</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pic>
        <p:nvPicPr>
          <p:cNvPr id="7" name="obrázek 6"/>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a:xfrm>
            <a:off x="8082257" y="3465696"/>
            <a:ext cx="2689652" cy="2271816"/>
          </a:xfrm>
          <a:prstGeom prst="rect">
            <a:avLst/>
          </a:prstGeom>
          <a:solidFill>
            <a:srgbClr val="FFFFFF"/>
          </a:solidFill>
          <a:ln/>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2756786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obrázek 6"/>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a:xfrm>
            <a:off x="9087118" y="3554939"/>
            <a:ext cx="1889464" cy="1595937"/>
          </a:xfrm>
          <a:prstGeom prst="rect">
            <a:avLst/>
          </a:prstGeom>
          <a:solidFill>
            <a:srgbClr val="FFFFFF"/>
          </a:solidFill>
          <a:ln/>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8434" name="Rectangle 1026"/>
          <p:cNvSpPr>
            <a:spLocks noGrp="1" noChangeArrowheads="1"/>
          </p:cNvSpPr>
          <p:nvPr>
            <p:ph type="title"/>
          </p:nvPr>
        </p:nvSpPr>
        <p:spPr/>
        <p:txBody>
          <a:bodyPr>
            <a:normAutofit/>
          </a:bodyPr>
          <a:lstStyle/>
          <a:p>
            <a:pPr eaLnBrk="1" hangingPunct="1"/>
            <a:r>
              <a:rPr lang="cs-CZ" altLang="cs-CZ" dirty="0" smtClean="0"/>
              <a:t>Polynenasycené mastné kyseliny</a:t>
            </a:r>
            <a:endParaRPr lang="en-US" altLang="cs-CZ" dirty="0"/>
          </a:p>
        </p:txBody>
      </p:sp>
      <p:sp>
        <p:nvSpPr>
          <p:cNvPr id="21507" name="Rectangle 1027"/>
          <p:cNvSpPr>
            <a:spLocks noGrp="1" noChangeArrowheads="1"/>
          </p:cNvSpPr>
          <p:nvPr>
            <p:ph idx="1"/>
          </p:nvPr>
        </p:nvSpPr>
        <p:spPr/>
        <p:txBody>
          <a:bodyPr>
            <a:normAutofit/>
          </a:bodyPr>
          <a:lstStyle/>
          <a:p>
            <a:r>
              <a:rPr lang="en-US" dirty="0" smtClean="0"/>
              <a:t>n-6</a:t>
            </a:r>
            <a:r>
              <a:rPr lang="en-US" i="1" dirty="0" smtClean="0"/>
              <a:t> </a:t>
            </a:r>
            <a:r>
              <a:rPr lang="en-US" dirty="0"/>
              <a:t>PUFA </a:t>
            </a:r>
            <a:r>
              <a:rPr lang="cs-CZ" b="1" dirty="0" smtClean="0"/>
              <a:t>snižují</a:t>
            </a:r>
            <a:r>
              <a:rPr lang="en-US" dirty="0" smtClean="0"/>
              <a:t> </a:t>
            </a:r>
            <a:r>
              <a:rPr lang="cs-CZ" dirty="0" smtClean="0"/>
              <a:t>krevní hodnoty </a:t>
            </a:r>
            <a:r>
              <a:rPr lang="cs-CZ" b="1" dirty="0" smtClean="0"/>
              <a:t>celkového a LDL cholesterolu</a:t>
            </a:r>
          </a:p>
          <a:p>
            <a:r>
              <a:rPr lang="cs-CZ" dirty="0" smtClean="0"/>
              <a:t>Zdravotní tvrzení: „</a:t>
            </a:r>
            <a:r>
              <a:rPr lang="cs-CZ" b="1" dirty="0" smtClean="0"/>
              <a:t>Kyselina linolov</a:t>
            </a:r>
            <a:r>
              <a:rPr lang="cs-CZ" b="1" dirty="0"/>
              <a:t>á</a:t>
            </a:r>
            <a:r>
              <a:rPr lang="cs-CZ" b="1" dirty="0" smtClean="0"/>
              <a:t> </a:t>
            </a:r>
            <a:r>
              <a:rPr lang="cs-CZ" b="1" dirty="0" err="1" smtClean="0"/>
              <a:t>přispívá</a:t>
            </a:r>
            <a:r>
              <a:rPr lang="cs-CZ" b="1" dirty="0" smtClean="0"/>
              <a:t> k udržení </a:t>
            </a:r>
            <a:r>
              <a:rPr lang="cs-CZ" b="1" dirty="0" err="1" smtClean="0"/>
              <a:t>normální</a:t>
            </a:r>
            <a:r>
              <a:rPr lang="cs-CZ" b="1" dirty="0" smtClean="0"/>
              <a:t> hladiny </a:t>
            </a:r>
            <a:r>
              <a:rPr lang="cs-CZ" b="1" dirty="0"/>
              <a:t>cholesterolu v </a:t>
            </a:r>
            <a:r>
              <a:rPr lang="cs-CZ" b="1" dirty="0" smtClean="0"/>
              <a:t>krvi.“</a:t>
            </a:r>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132</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179757261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a:bodyPr>
          <a:lstStyle/>
          <a:p>
            <a:pPr eaLnBrk="1" hangingPunct="1"/>
            <a:r>
              <a:rPr lang="cs-CZ" altLang="cs-CZ" dirty="0" smtClean="0"/>
              <a:t>Esenciální mastné kyseliny</a:t>
            </a:r>
            <a:endParaRPr lang="en-US" altLang="cs-CZ" dirty="0"/>
          </a:p>
        </p:txBody>
      </p:sp>
      <p:sp>
        <p:nvSpPr>
          <p:cNvPr id="26627" name="Rectangle 3"/>
          <p:cNvSpPr>
            <a:spLocks noGrp="1" noChangeArrowheads="1"/>
          </p:cNvSpPr>
          <p:nvPr>
            <p:ph idx="1"/>
          </p:nvPr>
        </p:nvSpPr>
        <p:spPr/>
        <p:txBody>
          <a:bodyPr>
            <a:normAutofit/>
          </a:bodyPr>
          <a:lstStyle/>
          <a:p>
            <a:pPr marL="609600" indent="-609600">
              <a:buFont typeface="Wingdings" panose="05000000000000000000" pitchFamily="2" charset="2"/>
              <a:buAutoNum type="arabicPeriod"/>
            </a:pPr>
            <a:r>
              <a:rPr lang="cs-CZ" altLang="cs-CZ" sz="3200" b="1" dirty="0" smtClean="0">
                <a:solidFill>
                  <a:srgbClr val="0070C0"/>
                </a:solidFill>
              </a:rPr>
              <a:t>Alfa-</a:t>
            </a:r>
            <a:r>
              <a:rPr lang="en-US" altLang="cs-CZ" sz="3200" b="1" dirty="0" err="1" smtClean="0">
                <a:solidFill>
                  <a:srgbClr val="0070C0"/>
                </a:solidFill>
              </a:rPr>
              <a:t>Linolen</a:t>
            </a:r>
            <a:r>
              <a:rPr lang="cs-CZ" altLang="cs-CZ" sz="3200" b="1" dirty="0" err="1" smtClean="0">
                <a:solidFill>
                  <a:srgbClr val="0070C0"/>
                </a:solidFill>
              </a:rPr>
              <a:t>ová</a:t>
            </a:r>
            <a:r>
              <a:rPr lang="cs-CZ" altLang="cs-CZ" sz="3200" b="1" dirty="0" smtClean="0">
                <a:solidFill>
                  <a:srgbClr val="0070C0"/>
                </a:solidFill>
              </a:rPr>
              <a:t> kyselina (LNA, ALA)</a:t>
            </a:r>
            <a:endParaRPr lang="en-US" altLang="cs-CZ" sz="3200" b="1" dirty="0">
              <a:solidFill>
                <a:srgbClr val="0070C0"/>
              </a:solidFill>
            </a:endParaRPr>
          </a:p>
          <a:p>
            <a:pPr marL="609600" indent="-609600">
              <a:buFont typeface="Wingdings" panose="05000000000000000000" pitchFamily="2" charset="2"/>
              <a:buAutoNum type="arabicPeriod"/>
            </a:pPr>
            <a:r>
              <a:rPr lang="en-US" altLang="cs-CZ" sz="3200" b="1" dirty="0" err="1" smtClean="0">
                <a:solidFill>
                  <a:srgbClr val="0070C0"/>
                </a:solidFill>
              </a:rPr>
              <a:t>Linol</a:t>
            </a:r>
            <a:r>
              <a:rPr lang="cs-CZ" altLang="cs-CZ" sz="3200" b="1" dirty="0" err="1" smtClean="0">
                <a:solidFill>
                  <a:srgbClr val="0070C0"/>
                </a:solidFill>
              </a:rPr>
              <a:t>ová</a:t>
            </a:r>
            <a:r>
              <a:rPr lang="cs-CZ" altLang="cs-CZ" sz="3200" b="1" dirty="0" smtClean="0">
                <a:solidFill>
                  <a:srgbClr val="0070C0"/>
                </a:solidFill>
              </a:rPr>
              <a:t> kyselina</a:t>
            </a:r>
          </a:p>
          <a:p>
            <a:pPr>
              <a:spcBef>
                <a:spcPts val="3000"/>
              </a:spcBef>
              <a:buSzPct val="80000"/>
            </a:pPr>
            <a:r>
              <a:rPr lang="cs-CZ" altLang="cs-CZ" dirty="0" smtClean="0"/>
              <a:t>E</a:t>
            </a:r>
            <a:r>
              <a:rPr lang="en-US" altLang="cs-CZ" dirty="0" smtClean="0"/>
              <a:t>s</a:t>
            </a:r>
            <a:r>
              <a:rPr lang="cs-CZ" altLang="cs-CZ" dirty="0" err="1" smtClean="0"/>
              <a:t>enciální</a:t>
            </a:r>
            <a:r>
              <a:rPr lang="cs-CZ" altLang="cs-CZ" dirty="0" smtClean="0"/>
              <a:t>, protože lidské tělo není schopné syntézy</a:t>
            </a:r>
            <a:endParaRPr lang="en-US" altLang="cs-CZ" dirty="0"/>
          </a:p>
          <a:p>
            <a:pPr>
              <a:spcBef>
                <a:spcPct val="20000"/>
              </a:spcBef>
              <a:buSzPct val="80000"/>
            </a:pPr>
            <a:r>
              <a:rPr lang="cs-CZ" altLang="cs-CZ" dirty="0" smtClean="0"/>
              <a:t>Nutné dodávat potravou</a:t>
            </a:r>
            <a:endParaRPr lang="en-US" altLang="cs-CZ" dirty="0"/>
          </a:p>
          <a:p>
            <a:pPr>
              <a:spcBef>
                <a:spcPct val="20000"/>
              </a:spcBef>
              <a:buSzPct val="80000"/>
            </a:pPr>
            <a:r>
              <a:rPr lang="cs-CZ" altLang="cs-CZ" dirty="0" smtClean="0"/>
              <a:t>Obě jsou polynenasycené mastné kyseliny</a:t>
            </a:r>
            <a:endParaRPr lang="en-US" altLang="cs-CZ" dirty="0"/>
          </a:p>
          <a:p>
            <a:pPr>
              <a:spcBef>
                <a:spcPct val="20000"/>
              </a:spcBef>
              <a:buSzPct val="80000"/>
            </a:pPr>
            <a:r>
              <a:rPr lang="cs-CZ" altLang="cs-CZ" dirty="0" smtClean="0"/>
              <a:t>Nachází se v rostlinných olejích a rybím oleji</a:t>
            </a:r>
            <a:endParaRPr lang="cs-CZ" altLang="cs-CZ" sz="3200" b="1" dirty="0"/>
          </a:p>
          <a:p>
            <a:pPr>
              <a:spcBef>
                <a:spcPct val="20000"/>
              </a:spcBef>
              <a:buSzPct val="80000"/>
            </a:pPr>
            <a:r>
              <a:rPr lang="cs-CZ" altLang="cs-CZ" sz="3200" b="1" dirty="0" smtClean="0"/>
              <a:t>Jsou potřebné pro základní funkce, například syntézu hormonů </a:t>
            </a:r>
          </a:p>
          <a:p>
            <a:pPr>
              <a:spcBef>
                <a:spcPct val="20000"/>
              </a:spcBef>
              <a:buSzPct val="80000"/>
            </a:pPr>
            <a:endParaRPr lang="en-US" altLang="cs-CZ" dirty="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133</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426331139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Přeměna mastných kyselin</a:t>
            </a:r>
            <a:endParaRPr lang="cs-CZ" sz="3600" dirty="0"/>
          </a:p>
        </p:txBody>
      </p:sp>
      <p:pic>
        <p:nvPicPr>
          <p:cNvPr id="4" name="Zástupný symbol pro obsah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143752" y="1773164"/>
            <a:ext cx="3904496" cy="4215392"/>
          </a:xfrm>
          <a:prstGeom prst="rect">
            <a:avLst/>
          </a:prstGeom>
        </p:spPr>
      </p:pic>
      <p:sp>
        <p:nvSpPr>
          <p:cNvPr id="3" name="Obdélník 2"/>
          <p:cNvSpPr/>
          <p:nvPr/>
        </p:nvSpPr>
        <p:spPr>
          <a:xfrm>
            <a:off x="7794930" y="1367766"/>
            <a:ext cx="3926076" cy="523220"/>
          </a:xfrm>
          <a:prstGeom prst="rect">
            <a:avLst/>
          </a:prstGeom>
          <a:solidFill>
            <a:schemeClr val="tx2">
              <a:lumMod val="60000"/>
              <a:lumOff val="40000"/>
            </a:schemeClr>
          </a:solidFill>
        </p:spPr>
        <p:txBody>
          <a:bodyPr wrap="none">
            <a:spAutoFit/>
          </a:bodyPr>
          <a:lstStyle/>
          <a:p>
            <a:pPr algn="ctr"/>
            <a:r>
              <a:rPr lang="cs-CZ" sz="2800" b="1" dirty="0" err="1" smtClean="0">
                <a:latin typeface="Segoe UI" panose="020B0502040204020203" pitchFamily="34" charset="0"/>
                <a:cs typeface="Segoe UI" panose="020B0502040204020203" pitchFamily="34" charset="0"/>
              </a:rPr>
              <a:t>desaturace</a:t>
            </a:r>
            <a:r>
              <a:rPr lang="cs-CZ" sz="2800" b="1" dirty="0" smtClean="0">
                <a:latin typeface="Segoe UI" panose="020B0502040204020203" pitchFamily="34" charset="0"/>
                <a:cs typeface="Segoe UI" panose="020B0502040204020203" pitchFamily="34" charset="0"/>
              </a:rPr>
              <a:t> a elongace</a:t>
            </a:r>
            <a:endParaRPr lang="cs-CZ" sz="2800" b="1" dirty="0">
              <a:latin typeface="Segoe UI" panose="020B0502040204020203" pitchFamily="34" charset="0"/>
              <a:cs typeface="Segoe UI" panose="020B0502040204020203" pitchFamily="34" charset="0"/>
            </a:endParaRPr>
          </a:p>
        </p:txBody>
      </p:sp>
      <p:sp>
        <p:nvSpPr>
          <p:cNvPr id="7" name="Zástupný symbol pro zápatí 6"/>
          <p:cNvSpPr>
            <a:spLocks noGrp="1"/>
          </p:cNvSpPr>
          <p:nvPr>
            <p:ph type="ftr" sz="quarter" idx="11"/>
          </p:nvPr>
        </p:nvSpPr>
        <p:spPr/>
        <p:txBody>
          <a:bodyPr/>
          <a:lstStyle/>
          <a:p>
            <a:r>
              <a:rPr lang="cs-CZ" dirty="0" smtClean="0"/>
              <a:t>Výživa</a:t>
            </a:r>
            <a:endParaRPr lang="cs-CZ" dirty="0"/>
          </a:p>
        </p:txBody>
      </p:sp>
      <p:sp>
        <p:nvSpPr>
          <p:cNvPr id="8" name="Zástupný symbol pro číslo snímku 7"/>
          <p:cNvSpPr>
            <a:spLocks noGrp="1"/>
          </p:cNvSpPr>
          <p:nvPr>
            <p:ph type="sldNum" sz="quarter" idx="12"/>
          </p:nvPr>
        </p:nvSpPr>
        <p:spPr/>
        <p:txBody>
          <a:bodyPr/>
          <a:lstStyle/>
          <a:p>
            <a:fld id="{7D74F88D-855E-4C4A-AC2F-7A0A64C53FD8}" type="slidenum">
              <a:rPr lang="cs-CZ" smtClean="0"/>
              <a:pPr/>
              <a:t>134</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4043013176"/>
      </p:ext>
    </p:extLst>
  </p:cSld>
  <p:clrMapOvr>
    <a:masterClrMapping/>
  </p:clrMapOvr>
  <p:transition spd="slow"/>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noAutofit/>
          </a:bodyPr>
          <a:lstStyle/>
          <a:p>
            <a:pPr eaLnBrk="1" hangingPunct="1"/>
            <a:r>
              <a:rPr lang="en-US" altLang="cs-CZ" sz="3000" dirty="0" err="1" smtClean="0"/>
              <a:t>Esen</a:t>
            </a:r>
            <a:r>
              <a:rPr lang="cs-CZ" altLang="cs-CZ" sz="3000" dirty="0" smtClean="0"/>
              <a:t>c</a:t>
            </a:r>
            <a:r>
              <a:rPr lang="en-US" altLang="cs-CZ" sz="3000" dirty="0" err="1" smtClean="0"/>
              <a:t>i</a:t>
            </a:r>
            <a:r>
              <a:rPr lang="cs-CZ" altLang="cs-CZ" sz="3000" dirty="0" err="1" smtClean="0"/>
              <a:t>ální</a:t>
            </a:r>
            <a:r>
              <a:rPr lang="en-US" altLang="cs-CZ" sz="3000" dirty="0" smtClean="0"/>
              <a:t> </a:t>
            </a:r>
            <a:r>
              <a:rPr lang="cs-CZ" altLang="cs-CZ" sz="3000" dirty="0" smtClean="0"/>
              <a:t>mastné kyseliny</a:t>
            </a:r>
            <a:r>
              <a:rPr lang="en-US" altLang="cs-CZ" sz="3000" dirty="0" smtClean="0"/>
              <a:t>, </a:t>
            </a:r>
            <a:r>
              <a:rPr lang="cs-CZ" altLang="cs-CZ" sz="3000" dirty="0" smtClean="0"/>
              <a:t>e</a:t>
            </a:r>
            <a:r>
              <a:rPr lang="en-US" altLang="cs-CZ" sz="3000" dirty="0" err="1" smtClean="0"/>
              <a:t>i</a:t>
            </a:r>
            <a:r>
              <a:rPr lang="cs-CZ" altLang="cs-CZ" sz="3000" dirty="0" smtClean="0"/>
              <a:t>k</a:t>
            </a:r>
            <a:r>
              <a:rPr lang="en-US" altLang="cs-CZ" sz="3000" dirty="0" err="1" smtClean="0"/>
              <a:t>osano</a:t>
            </a:r>
            <a:r>
              <a:rPr lang="cs-CZ" altLang="cs-CZ" sz="3000" dirty="0" smtClean="0"/>
              <a:t>idy a</a:t>
            </a:r>
            <a:r>
              <a:rPr lang="en-US" altLang="cs-CZ" sz="3000" dirty="0" smtClean="0"/>
              <a:t> </a:t>
            </a:r>
            <a:r>
              <a:rPr lang="cs-CZ" altLang="cs-CZ" sz="3000" dirty="0" smtClean="0"/>
              <a:t>buněčná membrána</a:t>
            </a:r>
            <a:endParaRPr lang="en-US" altLang="cs-CZ" sz="3000" dirty="0" smtClean="0"/>
          </a:p>
        </p:txBody>
      </p:sp>
      <p:sp>
        <p:nvSpPr>
          <p:cNvPr id="98307" name="Content Placeholder 2"/>
          <p:cNvSpPr>
            <a:spLocks noGrp="1"/>
          </p:cNvSpPr>
          <p:nvPr>
            <p:ph idx="1"/>
          </p:nvPr>
        </p:nvSpPr>
        <p:spPr/>
        <p:txBody>
          <a:bodyPr/>
          <a:lstStyle/>
          <a:p>
            <a:pPr>
              <a:spcBef>
                <a:spcPts val="600"/>
              </a:spcBef>
            </a:pPr>
            <a:r>
              <a:rPr lang="cs-CZ" altLang="cs-CZ" dirty="0" smtClean="0"/>
              <a:t>L</a:t>
            </a:r>
            <a:r>
              <a:rPr lang="en-US" altLang="cs-CZ" dirty="0" err="1" smtClean="0"/>
              <a:t>inol</a:t>
            </a:r>
            <a:r>
              <a:rPr lang="cs-CZ" altLang="cs-CZ" dirty="0" err="1" smtClean="0"/>
              <a:t>ová</a:t>
            </a:r>
            <a:r>
              <a:rPr lang="cs-CZ" altLang="cs-CZ" dirty="0" smtClean="0"/>
              <a:t> kyselina může být </a:t>
            </a:r>
            <a:r>
              <a:rPr lang="en-US" altLang="cs-CZ" dirty="0" err="1" smtClean="0"/>
              <a:t>elong</a:t>
            </a:r>
            <a:r>
              <a:rPr lang="cs-CZ" altLang="cs-CZ" dirty="0" err="1" smtClean="0"/>
              <a:t>ována</a:t>
            </a:r>
            <a:r>
              <a:rPr lang="en-US" altLang="cs-CZ" dirty="0" smtClean="0"/>
              <a:t> a </a:t>
            </a:r>
            <a:r>
              <a:rPr lang="cs-CZ" altLang="cs-CZ" dirty="0" smtClean="0"/>
              <a:t>konvertována na kyselinu </a:t>
            </a:r>
            <a:r>
              <a:rPr lang="en-US" altLang="cs-CZ" dirty="0" err="1" smtClean="0"/>
              <a:t>arachidon</a:t>
            </a:r>
            <a:r>
              <a:rPr lang="cs-CZ" altLang="cs-CZ" dirty="0" err="1" smtClean="0"/>
              <a:t>ovou</a:t>
            </a:r>
            <a:endParaRPr lang="en-US" altLang="cs-CZ" dirty="0" smtClean="0"/>
          </a:p>
          <a:p>
            <a:pPr>
              <a:spcBef>
                <a:spcPts val="600"/>
              </a:spcBef>
            </a:pPr>
            <a:r>
              <a:rPr lang="cs-CZ" altLang="cs-CZ" dirty="0" smtClean="0"/>
              <a:t>A</a:t>
            </a:r>
            <a:r>
              <a:rPr lang="en-US" altLang="cs-CZ" dirty="0" smtClean="0"/>
              <a:t>l</a:t>
            </a:r>
            <a:r>
              <a:rPr lang="cs-CZ" altLang="cs-CZ" dirty="0" smtClean="0"/>
              <a:t>f</a:t>
            </a:r>
            <a:r>
              <a:rPr lang="en-US" altLang="cs-CZ" dirty="0" smtClean="0"/>
              <a:t>a-</a:t>
            </a:r>
            <a:r>
              <a:rPr lang="en-US" altLang="cs-CZ" dirty="0" err="1" smtClean="0"/>
              <a:t>linolen</a:t>
            </a:r>
            <a:r>
              <a:rPr lang="cs-CZ" altLang="cs-CZ" dirty="0" err="1" smtClean="0"/>
              <a:t>ová</a:t>
            </a:r>
            <a:r>
              <a:rPr lang="en-US" altLang="cs-CZ" dirty="0" smtClean="0"/>
              <a:t> </a:t>
            </a:r>
            <a:r>
              <a:rPr lang="cs-CZ" altLang="cs-CZ" dirty="0" smtClean="0"/>
              <a:t>kyselina</a:t>
            </a:r>
            <a:endParaRPr lang="en-US" altLang="cs-CZ" dirty="0" smtClean="0"/>
          </a:p>
          <a:p>
            <a:pPr lvl="1">
              <a:spcBef>
                <a:spcPts val="600"/>
              </a:spcBef>
            </a:pPr>
            <a:r>
              <a:rPr lang="cs-CZ" altLang="cs-CZ" dirty="0" smtClean="0"/>
              <a:t>Konverze na </a:t>
            </a:r>
            <a:r>
              <a:rPr lang="en-US" altLang="cs-CZ" dirty="0" err="1" smtClean="0"/>
              <a:t>ei</a:t>
            </a:r>
            <a:r>
              <a:rPr lang="cs-CZ" altLang="cs-CZ" dirty="0" smtClean="0"/>
              <a:t>k</a:t>
            </a:r>
            <a:r>
              <a:rPr lang="en-US" altLang="cs-CZ" dirty="0" err="1" smtClean="0"/>
              <a:t>osapentaeno</a:t>
            </a:r>
            <a:r>
              <a:rPr lang="cs-CZ" altLang="cs-CZ" dirty="0" err="1" smtClean="0"/>
              <a:t>vou</a:t>
            </a:r>
            <a:r>
              <a:rPr lang="en-US" altLang="cs-CZ" dirty="0" smtClean="0"/>
              <a:t> </a:t>
            </a:r>
            <a:r>
              <a:rPr lang="cs-CZ" altLang="cs-CZ" dirty="0" smtClean="0"/>
              <a:t>kyselinu</a:t>
            </a:r>
            <a:r>
              <a:rPr lang="en-US" altLang="cs-CZ" dirty="0" smtClean="0"/>
              <a:t> (EPA)</a:t>
            </a:r>
          </a:p>
          <a:p>
            <a:pPr lvl="2">
              <a:spcBef>
                <a:spcPts val="600"/>
              </a:spcBef>
            </a:pPr>
            <a:r>
              <a:rPr lang="en-US" altLang="cs-CZ" sz="2400" dirty="0" smtClean="0"/>
              <a:t>EPA </a:t>
            </a:r>
            <a:r>
              <a:rPr lang="en-US" altLang="cs-CZ" sz="2400" dirty="0" err="1" smtClean="0"/>
              <a:t>elong</a:t>
            </a:r>
            <a:r>
              <a:rPr lang="cs-CZ" altLang="cs-CZ" sz="2400" dirty="0" err="1" smtClean="0"/>
              <a:t>ována</a:t>
            </a:r>
            <a:r>
              <a:rPr lang="cs-CZ" altLang="cs-CZ" sz="2400" dirty="0" smtClean="0"/>
              <a:t> na</a:t>
            </a:r>
            <a:r>
              <a:rPr lang="en-US" altLang="cs-CZ" sz="2400" dirty="0" smtClean="0"/>
              <a:t> do</a:t>
            </a:r>
            <a:r>
              <a:rPr lang="cs-CZ" altLang="cs-CZ" sz="2400" dirty="0" smtClean="0"/>
              <a:t>k</a:t>
            </a:r>
            <a:r>
              <a:rPr lang="en-US" altLang="cs-CZ" sz="2400" dirty="0" err="1" smtClean="0"/>
              <a:t>osahexaeno</a:t>
            </a:r>
            <a:r>
              <a:rPr lang="cs-CZ" altLang="cs-CZ" sz="2400" dirty="0" err="1" smtClean="0"/>
              <a:t>vou</a:t>
            </a:r>
            <a:r>
              <a:rPr lang="en-US" altLang="cs-CZ" sz="2400" dirty="0" smtClean="0"/>
              <a:t> </a:t>
            </a:r>
            <a:r>
              <a:rPr lang="cs-CZ" altLang="cs-CZ" sz="2400" dirty="0" smtClean="0"/>
              <a:t>kyselinu</a:t>
            </a:r>
            <a:r>
              <a:rPr lang="en-US" altLang="cs-CZ" sz="2400" dirty="0" smtClean="0"/>
              <a:t> (DHA)</a:t>
            </a:r>
          </a:p>
          <a:p>
            <a:pPr lvl="1">
              <a:spcBef>
                <a:spcPts val="600"/>
              </a:spcBef>
            </a:pPr>
            <a:r>
              <a:rPr lang="cs-CZ" altLang="cs-CZ" dirty="0" smtClean="0"/>
              <a:t>Potřebné pro zdravé buněčné membrány</a:t>
            </a:r>
          </a:p>
          <a:p>
            <a:pPr lvl="1">
              <a:spcBef>
                <a:spcPts val="600"/>
              </a:spcBef>
            </a:pPr>
            <a:r>
              <a:rPr lang="cs-CZ" altLang="cs-CZ" dirty="0" smtClean="0"/>
              <a:t>Příjem </a:t>
            </a:r>
            <a:r>
              <a:rPr lang="cs-CZ" altLang="cs-CZ" dirty="0" smtClean="0">
                <a:solidFill>
                  <a:srgbClr val="FF0000"/>
                </a:solidFill>
              </a:rPr>
              <a:t>EPA + DHA 250 mg na den (1 – 2 g rybího tuku na týden) </a:t>
            </a:r>
            <a:r>
              <a:rPr lang="cs-CZ" altLang="cs-CZ" dirty="0" smtClean="0"/>
              <a:t>se zdá být dostatečná pro primární prevenci kardiovaskulárního onemocnění u zdravých jedinců</a:t>
            </a:r>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135</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509733969"/>
      </p:ext>
    </p:extLst>
  </p:cSld>
  <p:clrMapOvr>
    <a:masterClrMapping/>
  </p:clrMapOvr>
  <p:transition spd="slow"/>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13171" y="70383"/>
            <a:ext cx="5165659" cy="67172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4269578"/>
      </p:ext>
    </p:extLst>
  </p:cSld>
  <p:clrMapOvr>
    <a:masterClrMapping/>
  </p:clrMapOvr>
  <p:transition spd="slow"/>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305" y="0"/>
            <a:ext cx="12021390" cy="6858000"/>
          </a:xfrm>
          <a:prstGeom prst="rect">
            <a:avLst/>
          </a:prstGeom>
        </p:spPr>
      </p:pic>
    </p:spTree>
    <p:extLst>
      <p:ext uri="{BB962C8B-B14F-4D97-AF65-F5344CB8AC3E}">
        <p14:creationId xmlns:p14="http://schemas.microsoft.com/office/powerpoint/2010/main" val="314737459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SŮL</a:t>
            </a:r>
          </a:p>
        </p:txBody>
      </p:sp>
      <p:sp>
        <p:nvSpPr>
          <p:cNvPr id="4" name="Zástupný symbol pro zápatí 3"/>
          <p:cNvSpPr>
            <a:spLocks noGrp="1"/>
          </p:cNvSpPr>
          <p:nvPr>
            <p:ph type="ftr" sz="quarter" idx="11"/>
          </p:nvPr>
        </p:nvSpPr>
        <p:spPr/>
        <p:txBody>
          <a:bodyPr/>
          <a:lstStyle/>
          <a:p>
            <a:r>
              <a:rPr lang="cs-CZ"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138</a:t>
            </a:fld>
            <a:endParaRPr lang="cs-CZ" dirty="0"/>
          </a:p>
        </p:txBody>
      </p:sp>
      <p:pic>
        <p:nvPicPr>
          <p:cNvPr id="6" name="Picture 6" descr="http://www.zenyprozeny.cz/data/img1/obr-clanky/clanek-velky/sulotv0607.jpg"/>
          <p:cNvPicPr>
            <a:picLocks noGrp="1" noChangeAspect="1" noChangeArrowheads="1"/>
          </p:cNvPicPr>
          <p:nvPr>
            <p:ph idx="1"/>
          </p:nvPr>
        </p:nvPicPr>
        <p:blipFill>
          <a:blip r:embed="rId2" cstate="print"/>
          <a:srcRect/>
          <a:stretch>
            <a:fillRect/>
          </a:stretch>
        </p:blipFill>
        <p:spPr bwMode="auto">
          <a:xfrm>
            <a:off x="3905250" y="2354263"/>
            <a:ext cx="4381500" cy="2914650"/>
          </a:xfrm>
          <a:prstGeom prst="rect">
            <a:avLst/>
          </a:prstGeom>
          <a:noFill/>
        </p:spPr>
      </p:pic>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223393281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pPr eaLnBrk="1" hangingPunct="1">
              <a:defRPr/>
            </a:pPr>
            <a:r>
              <a:rPr lang="en-GB" dirty="0" smtClean="0"/>
              <a:t>S</a:t>
            </a:r>
            <a:r>
              <a:rPr lang="cs-CZ" dirty="0" err="1" smtClean="0"/>
              <a:t>ůl</a:t>
            </a:r>
            <a:r>
              <a:rPr lang="en-GB" dirty="0" smtClean="0"/>
              <a:t> </a:t>
            </a:r>
            <a:r>
              <a:rPr lang="en-GB" dirty="0"/>
              <a:t>vs. </a:t>
            </a:r>
            <a:r>
              <a:rPr lang="en-GB" dirty="0" smtClean="0"/>
              <a:t>Sod</a:t>
            </a:r>
            <a:r>
              <a:rPr lang="cs-CZ" dirty="0" err="1" smtClean="0"/>
              <a:t>ík</a:t>
            </a:r>
            <a:endParaRPr lang="en-GB" dirty="0"/>
          </a:p>
        </p:txBody>
      </p:sp>
      <p:sp>
        <p:nvSpPr>
          <p:cNvPr id="6149" name="Content Placeholder 2"/>
          <p:cNvSpPr>
            <a:spLocks noGrp="1"/>
          </p:cNvSpPr>
          <p:nvPr>
            <p:ph idx="1"/>
          </p:nvPr>
        </p:nvSpPr>
        <p:spPr/>
        <p:txBody>
          <a:bodyPr/>
          <a:lstStyle/>
          <a:p>
            <a:pPr eaLnBrk="1" hangingPunct="1"/>
            <a:r>
              <a:rPr lang="en-GB" altLang="en-US" dirty="0" smtClean="0">
                <a:solidFill>
                  <a:srgbClr val="FF0000"/>
                </a:solidFill>
              </a:rPr>
              <a:t>S</a:t>
            </a:r>
            <a:r>
              <a:rPr lang="cs-CZ" altLang="en-US" dirty="0" err="1" smtClean="0">
                <a:solidFill>
                  <a:srgbClr val="FF0000"/>
                </a:solidFill>
              </a:rPr>
              <a:t>ůl</a:t>
            </a:r>
            <a:r>
              <a:rPr lang="cs-CZ" altLang="en-US" dirty="0" smtClean="0">
                <a:solidFill>
                  <a:srgbClr val="FF0000"/>
                </a:solidFill>
              </a:rPr>
              <a:t> </a:t>
            </a:r>
            <a:r>
              <a:rPr lang="cs-CZ" altLang="en-US" dirty="0" smtClean="0"/>
              <a:t>je chlorid sodný (</a:t>
            </a:r>
            <a:r>
              <a:rPr lang="cs-CZ" altLang="en-US" dirty="0" err="1" smtClean="0"/>
              <a:t>NaCl</a:t>
            </a:r>
            <a:r>
              <a:rPr lang="cs-CZ" altLang="en-US" dirty="0" smtClean="0"/>
              <a:t>). </a:t>
            </a:r>
            <a:endParaRPr lang="en-GB" altLang="en-US" dirty="0" smtClean="0"/>
          </a:p>
          <a:p>
            <a:pPr eaLnBrk="1" hangingPunct="1">
              <a:buFontTx/>
              <a:buNone/>
            </a:pPr>
            <a:endParaRPr lang="en-GB" altLang="en-US" dirty="0" smtClean="0">
              <a:solidFill>
                <a:srgbClr val="FF0000"/>
              </a:solidFill>
            </a:endParaRPr>
          </a:p>
          <a:p>
            <a:r>
              <a:rPr lang="en-GB" altLang="en-US" dirty="0">
                <a:solidFill>
                  <a:srgbClr val="FF0000"/>
                </a:solidFill>
              </a:rPr>
              <a:t>Sod</a:t>
            </a:r>
            <a:r>
              <a:rPr lang="cs-CZ" altLang="en-US" dirty="0" err="1">
                <a:solidFill>
                  <a:srgbClr val="FF0000"/>
                </a:solidFill>
              </a:rPr>
              <a:t>ík</a:t>
            </a:r>
            <a:r>
              <a:rPr lang="en-GB" altLang="en-US" dirty="0"/>
              <a:t> </a:t>
            </a:r>
            <a:r>
              <a:rPr lang="cs-CZ" altLang="en-US" dirty="0"/>
              <a:t>je nejčastějším kationtem extracelulární tekutiny</a:t>
            </a:r>
            <a:endParaRPr lang="en-GB" altLang="en-US" dirty="0"/>
          </a:p>
          <a:p>
            <a:pPr eaLnBrk="1" hangingPunct="1">
              <a:buFontTx/>
              <a:buNone/>
            </a:pPr>
            <a:endParaRPr lang="en-GB" altLang="en-US" dirty="0" smtClean="0">
              <a:solidFill>
                <a:srgbClr val="FF0000"/>
              </a:solidFill>
            </a:endParaRPr>
          </a:p>
          <a:p>
            <a:pPr eaLnBrk="1" hangingPunct="1"/>
            <a:r>
              <a:rPr lang="en-GB" altLang="en-US" b="1" u="sng" dirty="0" smtClean="0"/>
              <a:t>1 g </a:t>
            </a:r>
            <a:r>
              <a:rPr lang="cs-CZ" altLang="en-US" b="1" u="sng" dirty="0" smtClean="0"/>
              <a:t>sodíku </a:t>
            </a:r>
            <a:r>
              <a:rPr lang="en-GB" altLang="en-US" b="1" u="sng" dirty="0" smtClean="0"/>
              <a:t>= 2</a:t>
            </a:r>
            <a:r>
              <a:rPr lang="cs-CZ" altLang="en-US" b="1" u="sng" dirty="0" smtClean="0"/>
              <a:t>,</a:t>
            </a:r>
            <a:r>
              <a:rPr lang="en-GB" altLang="en-US" b="1" u="sng" dirty="0" smtClean="0"/>
              <a:t>5</a:t>
            </a:r>
            <a:r>
              <a:rPr lang="cs-CZ" altLang="en-US" b="1" u="sng" dirty="0" smtClean="0"/>
              <a:t> </a:t>
            </a:r>
            <a:r>
              <a:rPr lang="en-GB" altLang="en-US" b="1" u="sng" dirty="0" smtClean="0"/>
              <a:t>g </a:t>
            </a:r>
            <a:r>
              <a:rPr lang="cs-CZ" altLang="en-US" b="1" u="sng" dirty="0" smtClean="0"/>
              <a:t>soli</a:t>
            </a:r>
            <a:endParaRPr lang="en-GB" altLang="en-US" b="1" u="sng" dirty="0" smtClean="0"/>
          </a:p>
        </p:txBody>
      </p:sp>
      <p:sp>
        <p:nvSpPr>
          <p:cNvPr id="6146"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sz="1800" dirty="0" smtClean="0">
                <a:solidFill>
                  <a:srgbClr val="44546A">
                    <a:lumMod val="50000"/>
                  </a:srgbClr>
                </a:solidFill>
                <a:latin typeface="Segoe UI" panose="020B0502040204020203" pitchFamily="34" charset="0"/>
              </a:rPr>
              <a:t>Výživa</a:t>
            </a:r>
            <a:endParaRPr lang="en-GB" altLang="en-US" sz="1400" dirty="0"/>
          </a:p>
        </p:txBody>
      </p:sp>
      <p:sp>
        <p:nvSpPr>
          <p:cNvPr id="3" name="Zástupný symbol pro číslo snímku 2"/>
          <p:cNvSpPr>
            <a:spLocks noGrp="1"/>
          </p:cNvSpPr>
          <p:nvPr>
            <p:ph type="sldNum" sz="quarter" idx="12"/>
          </p:nvPr>
        </p:nvSpPr>
        <p:spPr/>
        <p:txBody>
          <a:bodyPr/>
          <a:lstStyle/>
          <a:p>
            <a:fld id="{7D74F88D-855E-4C4A-AC2F-7A0A64C53FD8}" type="slidenum">
              <a:rPr lang="cs-CZ" smtClean="0"/>
              <a:pPr/>
              <a:t>139</a:t>
            </a:fld>
            <a:endParaRPr lang="cs-CZ" dirty="0"/>
          </a:p>
        </p:txBody>
      </p:sp>
      <p:sp>
        <p:nvSpPr>
          <p:cNvPr id="7"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
        <p:nvSpPr>
          <p:cNvPr id="47106" name="AutoShape 2" descr="data:image/jpeg;base64,/9j/4AAQSkZJRgABAQAAAQABAAD/2wCEAAkGBxQSEhQQEBQVFBUVFRQVFBcXFRQUFRcUFBQXFhQUFBcYHCggGholHBQUIjEhJSkrLi4uFx8zODMsNygtLisBCgoKDg0OGBAQGiwcHxwsLCwsLCwsLCwsLCwsLCwsLCwsLCwsLCwsLCwsLCwsLCwsLCwsLCwsLCwsLCwsNywsK//AABEIALcBEwMBIgACEQEDEQH/xAAcAAACAgMBAQAAAAAAAAAAAAAAAQIDBAUGBwj/xAA8EAABAwIEAwYDBgUEAwEAAAABAAIRAyEEEjFRBUFxBhMiYYGRMqGxFEJSweHwByNi0fEzcoKiFSSSo//EABkBAQEBAQEBAAAAAAAAAAAAAAABAgMEBf/EACQRAQADAAICAQQDAQAAAAAAAAABAhEDIRIxQRMiYXEEQlEy/9oADAMBAAIRAxEAPwDeNCcdEBC+m+eI6IjohCII6IjohCAjoiOiEKAjoiOiEICOiI6IQgI6IjohCAjoiOiEICOiI6IQgI6IjohCAjoiOiEICOiI6IQqCOiI6ISJQOOiIUO92BKia5GrSEFsdER0VYrgqQcmCUdER0SlNAR0RHRCFBEhCZQiotOicoa3RShVClEpwiEClNOEZUCQnCUIBCIRCAQiE0CQhEIBCIThAkJwiFAkJwiECQnCKbC4w0T0QJBKz8Pwt7v0Wyw3BQNf36rM3iG4pMtAKTjyjqq3045T1XaswIAs2Vq+JMpg3gHZtz7BZjk1qePGnwNCTLtFmYkCJOUDckBY9RzjZjQ0ficZ+QsPVa+vTpi7s1Z/Lk0HyW81j0srV6ejQXnfQe6rpuayDUYWl0gTMacvNRGMe0+FjGWnc+5TxVZ2JpOpPs7VjhycNFrGdXmmYnUJBYHBuIOINOo0h7bOabXG076hbF7dtOSCKEIUEXIQU0VY1qkGqTRp0ThQxXCcKZagBBCEAKeVEIqMIhThEIIQlCsyohBXCIVkIyoK8qWVWQnlTUVwiFZlRlTTFcIhWwkAOZA6oqACspYVztBbfQfqtjgeHGBUqHK03aOZG5WybTcbtIdG9vSyxa7daNTR4V+Iz9P1Wxo4MCwgBQdXdmGakWjcEEeym1tar/ptyt5O1JHI30WJmZaiIbCk1rBJcAFXU4kwfC0uPnYf3KKPA/vVHkn3PufyhbDD4NjPhaOpuVyma/t1iJ/TUltetb4W/wDz+p+Ssp8FY3W5W7yyoOpqea+DVv4fTNsllr8T2bYTLLReOS6CYTLvJI5LQk0iXC8SwZZIdTgkQDqFicNwRe8ATb6rv6lOdQPVUsoMYZsCu0c3Tl9LtyvaXgxB+00hdoHeAC7mjmP6gtJh8TcAmWvuD5/qvS3OlstbI5zouJ4hwhvfFnwtMOGWNea3xcm9SzycedwxiEQr8QyHEDkqoW9c1ZCSmQhNGQ3QJwgcugTUaKE00kBCITQgUJQpIQIhJSQgjCaaEEUJqTWoILHfj6TTldUY07F7QfaVh8axgLO7YXMJc4OdYktbGkGQ0k+R03W37NcPwuGosrYjuwXEMYXNBuQXTfmYJnyUt9saV7nGkx+arZtZzW7Ui0e74cfosXDcGqF+XD4qs150bVqCo13kM4LSvTMfwSi+5psDoiQI94j3FxyK8g7R9pfs1buoNSiHFrwbVaL5IlrrEi0h1p0cJWY5ImGppMOk4R2hfg6vcY1oou/GxpFMzo59IyAP6m210F13vDMZQxDnMs2q0Bzg0xLXfDUaR8TDv+k+Jcc7VHE020cR/Ma29KsBFRk6TuPJazg/aKrh6jQHfzaJnDOmA4EjPh3H8DwAIOh0iZWL13tulsfStPDNbduu5JJ+akTvb6LU8F7QsxOHpYlgIbUbcH4muBh7HeYcCFkOxTYt+i8+S77DKhBMLTv4lHNY9TiUrcUljzhvn1m7qmpjWhc4/FuKxMRX/E5bjiZnldLU4o3lCx38SJ0t8ly7eIAWHuk7Gk810jhc55W+qY78TvQKl3EwNAtBUxCqdXW44oZnkl0D+LuNpWuoOLqr3kmxa0egk/VYdB8lbOlRyNcTqXE/IJkV9Js2UVviKrhWOMpKoqcEKTghBYPyCaiDp0QgmhRzIzIJIUcycopyhRlEoJIlRzILkQ5TUJRKCQVWPxGRhPp77KwFartGXZGhgJJJgC8w0mFY9k+mswVRzqz6bodIgZYMh5zZhGh0Nua9F4Vw6nVpMZWYHBrgQDyc2QCPmvLeymLDHtJ1cTBm9gQSPeV3PBKNTBYOo6mXYl4D6lNpJl5Nw06n2/NZ5vS8XUug7RcaqUH4dtOg6qKryxxE+AeEDTeTrbwleGfxW4XUo4p1a/d1JkEgmCZIHSLFfQHB8U+thmVqlM0nuZJYZsdr9BqvHP4gV6ePNSmwODqNQU3OIsDmLJaJvo7WJ9V56+ph3tOTEuZ4XwN78P8AaWtLhRltZkQS3KHgzs5jmkenmsvtN2cFOnQqseDTxbS7DOmIe1oczXTMHZY5E+Syv4Zdo+5xBwNYgsrUTh5cIuGufQzA84fUpn/iOS1v/k8/C6+Afd+BxHeUCTcMzO08gQ4f8xsr5TMYeMROuy/hR2nZUpPwzjFQjvYgwS0hj/WHMP8AxK66vxFwESvn7sbxPucdSqiwNSHf7ahyOH/afQL2ziT9Vvh+5jl+1cMXmmTCt+3AaBc2MTZZNOpZemeN54u2tfHuPNYFeuYVReqa9UbqxUmx0nq4PWDTq7XWWyiStTDMSk6oo94suhw5xIiTKzKvDw1t3MafNwB9tVibRDUVlg4R/iC3baZDPF95xI6fsKnh+EawAgZ3ncQB6H6rOxb2tguu6LCbdVztbt0rXIa+qIJUZSc+blRlEJxTUHFCCbdB0TBVQd9AnKuIsRKhmQCglKYcqiUApgtlKVCUSmCcpSoEozK4JyiVXKYcmC0FaTto0nD5gbtc3TWD4fzC2wcqsZSFSm5h+8InY8j6EBMHE8IqtLWMI8TDIN7aT1mAu84Fi8R3zfgOG7q0Rna8G+beV5pRxEVnNeAwzleAMv8AS7L5rtcHjHUqVR+HY6sWXawTmc2YMakwJNpNknupHUu54Z2lpVcRVwYLg+k1rnSLEOAMtPOJC5P+I1ZrKTm03ZS4+LJlDy1wIPyOp3W74bj2uYKmTK5zRMgB455XHWxlcv2sNJjqlSM5qUwwhx8LeWbedOfJcqU7dbW6ePYmKLqZY17H0nBzg8AGW1JYQQBOp9lseKPLcXjW8nse6OuV7fqreKcPdVcASbuphrS0MbNWqB4YsZMknyVnFXUWY3GF5zNptdTgfecKraYaP+IPsuMxjtE65Th/xgjlf2uvfeKP1XinZCk1+JpteCQ4hoAvcubP/UOXrHG8UWt0K6/xo+XL+T/jEJ16rNo1Z0V/2GnRoCpiCGl2jfvuOwbqsP8A8s0eGmymzYul7/8A5Gi9c2ifTy+OMxtJx5KGJpsaP5lRrepusXEYp5bLhVdPL/Tb+VlqRg8zpqOay/wtBqP9YlQ6bnC4lhMUWPqRsIHqSs9teofC1rGf/o72Flj8MwjtKdGq4bvORvWP0Wxq0e7g1KjGf0sIkep/sszLUL6HDnOu99Rw2c4U2x/tbyW4wuDZAFNoJ5kDwj+61bOKYdosTUdzmXe3JZFPtE7LlY0NG51XK0Wn06Vmse2diqzaMgXd+7lah7yTJuVS6oSZJklAcrFcSbatlRJUM6WZaxEiUKBKFA2nRSJVU/ROVoTlBKgCpTG+xB+aIWZSzKNVwLjlsJtO3mlUMWBkdI5XRUyUSoCpty/c3U2utImRc8xr8hcIhBMNMTFhHz0UWGCDax56a8xshztSCJJNgD6EIplw5aeaJVebdWgEAgg8ibaDSdwiIuHmlKfi+9o2YkjlyifJD9cwbDSTH9pQcv2p4blzYptPvAWEVW3BaY8NZsbc1r+zfFn+F7Xw0eJ5F4vlvOlyNN16JSpyL2EXJn4dD1F9PNcbxns1VphzsCQ1r71KVm5/9rnWItoT6rO5LWa2Tu0rJeHZobZzwLS4WPlc67rR47E0TSptGZ1RvxOJtlPwvcJJBOt4+i0fD+KVaZfhixzS8h0ZRJNPxDkTAykyCBzU8ViqBaYqZq1QeAAlrGucIz1KlXw6CLEuupN4hYpMtJxjiuTENyuzd24Pn+prfD7Fc4+s5xdJJL3ZnHmTJN/UldC7sbiHEZe7qOdeGVGl3nIdE+khZnBuytMu/wDZq5B+Fl3HyLyIb6D1Xmmt7z6emLUrHtuf4U9lsS4ux9PDd+1ocyjmqCk01D4XPzEElrRmFhqfJeuHGuwlFr+I4cGo9+Sm3DU3V8oiQCIkaXd5rh2dpMZh2NpYc0alKm3KxpYWQ0WAGQgaLA4j284jWcaY7qjlEWbmMRM+Iumy39O1enP6lbduirYfv6rq32SrUcdDiHimxo5BrAXEDqFhYyv3f+ticLhmj7lJjS73Jv7Li8fjKtUH7ViqrtgCACdoEAD0Wta+gz4WSdz+q6bjnmuvxPanBtMRiMW4bktZ7WEeixqnbSt8OGw1KgPMZiuZPEwPgaAqamKc7Ux0spNvyvj+HSniWLrH+diXNGzSGD5LIwwotEveXkbkn6rjs51kq+nUMbrVeSI+EtSZ+XfUeJ0tGj2Www9fMJGhXndCuRZdV2bxMnuydbhda31ymuOlpuMKWZRaEIQmHKQcqwU5RUiUKDnJKBhyk07EWveN9IOvRV6WQ0+v5HdVNW6G9idDcRzmAEmiZsTYm3TUqIM2MDc/koOO39kNWAamRbzgnopMMG/KeZvbQFqZa3LmtaRMm7rHSLWKjSB+JoPhuSNR5oqAP7/JX4evk8QAd96JcIi149FU4yQ0kAGDc+EZokmPSVJtOZLROU+KJALd5JRFmHIuX/CZE2kEaHcC4vop1KcA5S0/i+EulpiRcmOdljmvlcXMAbMiJzAA8r6pU3w3XQjwmIJ525/5UxdX06sEODTAEgWd6mRpIOqk0udmeMwd4nOMmCJuPLnqVXSrsg52kSWmGzAbbNzkykH5oaLEkaExBmGkC5ddMXTp1RIk7i/Iu+9PXdLvch8J5bhwuIPkrKbXNbUBZdpGYmZFtDGxIN0+MBndF7Mjs0MLi7uwxxgTlFzrKm9p8MbGcRbnaynVY2KYeTUPwwT4WiLkWWmZVxD6bqzi8gghoBmSSQXeH4QDcSIPor6mEsKYFQubUbnBpMLS4tAIzATyMDmDNl0rWvP8uGU6RYPCG+ImZEwL2IHRJ6M15Bxzh9c1wzOWMe/KKrxkLWuMB1QtvoZMSuS4lTdTqPpip3gaSA9pcWPjm2eS9/4zxICjUbRpAuax7Kj3MkwQScpAiLzJXnnFOybqlDDO73LLXO8fw02OzPc8DKCGd5Ykkgd407x5+Sm9w9PHyZ05bspxBzKkBzicr202Zc4c54yhgk+GZN9wLLKfxBzyS50u1nfz6+SweI4FtKm2maTxWBmq5xIgEeFjWtPwwWuzEAzPJLDmmG1ZY+c1MUTmEMGY5w+wzktgAwsVtaOmrRE9s93FH5paYECbxeBJgWCxDiXucTJE6+yufhI+IFthqCNRI13Cmyi0gy4NyiQIJzGQAJ5am52W51iMUd2TqVOpgnNDXEEBwJaYsQCQSPUQrabZ/wAWWTiWjMQwODRYZjLvWLeysQawBhzBdHhBAJ5AmYHyPspNYrzSMT/lJlO3OZtpERfzmYUxNVikrGthXUKYOo/L6IcxaxNW4YcjC2WCrFpB0ha3CtvZdN2X4fh3vIxLnwNIfTYPUuP0XSvTnaHQ4DFB7GuV9UQVgYEMzubSkUwTll2a02vzWzxojL0XVz+FOZEquU5Q0yUKDihDVmbRKVAaIlETKiFGUiVRcyoR021F/JBfckW6WEKkORKYurWMJMCPeE6zgYIjQW2I366qklLMmJrIDi0gix1BseibKpcBTga2MXueRVLLmNJ9vVDXQZsY3uFMXWYXNFSHS8NEeI5bt03gcoQMYIdDQJPhGrW7kHUHRYnfeHLbWdL6bqBfaOWscp3TxNbQVA4iXZoIAkWInRs7Todlqcc2aZ1LyZYA0OYW0Xhzm1W9ZMnZXOJyCXSJMNnTcwtFWrFtcBhcMwLHeeeMwHlopELrecKqBjAW940PdTaQXWLwJJEDSdByXTOwoEEvAJMgXueemhWr7KjN3jXAhtNzt7AakLqm4ClW7qrckZiyZb5GQNfVceS2S68ddhx/aQ9yx9WfFaJc6wkhpbJ1BdMLhOIY2rX/APWJeXZHCmC9rAM0E5pgFhaIyG2i9C7c8Iztc3QZswjaZ9l5w7GMp131XFpfRYBSaW56b3Dww6eUaHyWt2qZlmvw/H3UadQMc3+dh2UqgIDgS1xh2+cAm5nVa3geJLKj8rxSzUnjOWZj/L8YFPZ0tABC1ZJIfyvPlc8vdbyrxEPwtDDDK1zWVQX1IAaC/OBSdEgnLB6rhuy7Zi+vReAO9kP8LsriS7K4GCeQsAIN7hUU6MnnpyussYbNTZXp0qjWODWvc92bNWAJcWnUCIt5K3AV3UqgfTcWuAIkeYIIv1XTNc5nFVPh+Wo6nUzeEPJDIcQWtJvBgtmJI5KINiBIB8zCzc8ucQA2ZEM8IAIgtAHLySFFbirE2YYomLfPX0VmHpAPYXAEBwJBEgibyAs5tBVPZBV8DyVdwGudkktk5SRByzYkDmkcNKygVIshXxTWPTwsXKzKDI0Um0iYt5eqyKdJbirFrNvwxx0jz91ssU+48gsXBN0A2E+6lWdLirPtI9GUSqy5OUDKarcUILGj6BAUQUEqhkJOASzIzIEglIlIlEPMmoSmCglKJSlIoLC+0fNQJUQnCCwunlFloOJjLVa8T8QOun7hbta7i9DM2RqFMV3fZKowGm11++FXXfQzvr81cKT2Mdh6cAtaWga5WueYdl2XNdkMbL6LHW7t+YaRP5Hz52XdnCRiftUWLQw3Gm+nQdOi83J1Z6OPurk+1OJqNw7G3LmNgwGgGJGaNl5rxamzu3Fweapy6EBsyZzecBejdra4pvaQJBJbvG0H19LrzHjxd3r2yY8RF4uJGU+uy3/RjvyanC4EmjXqhvhYGAk7mT9GlOngHh1FjnCm2oxriXAEND7yfQhbivVazC1sM2fHiSRNvCym1gkdZK1PFK/eVWZYhrWMHRoA/JcvHHbW4o4CpRDqVQWDzlMkNIAHiDdBII9020Lytth8E57QYPM89NBPoAq8RRDSJBK9EUyHmm3bBp0uayG003GNAPU/kEMquOkejSVYJlfSbySp0oJJaHAgi8iCdDbZNjX7/wDWFNriNSPZaZRZhdlknDSAsU4n+o/vopsfPMn3VjE7ZtPC/dLrTMTad12HCux7H0xVdWaARMC8dVxlF8H/AAt9R7QVxS7plRwAtaB84krPJFs+2WqTWP8AqFrMLkLyNAYB3jn5LXF11NuKdEGfU81UVYj/AFJmPhIlOVEBKVUMoUS5CmKtmyAoApyqhlKEJIEQolTSVEUwnCUIgQShEIEFKd0oRCCchQeJsiE4QYeFJo1Mw0J9ui7XBceD8JUp52hwmDc3n3C5UslV06JaSWkiddisWpFm62mE+O8UaKfjc1zmtNwZEk3E81wOOqOffzJsPPf1XoTKFP4nU2Of+J8uHowQPeVhO4a0mTvPIXUmu9LFs7cOcIecknTWSSur7C9jDiqk1IFOnD37k/dpjfS629HCU2g5WNzERmcS8+g0+qy+BVzhi4sjxAAg3EbLE8fXTccnfbZcae2jTc1rRnJIBm8AaNb+ZXGmjN3XW84nUdWeXud6clhnCDmV1pGR25WnZa1pA5AdYVkjdZn2Nil9natMtc8/uVEgfsLZ9w1ApN2TBqXUp0lW0qBPJbLKE0xdYVLCXkrOYISTlVDCYKjmRKBkpJSiUCJTSKFFXBEpIUDlEpIRDlEpIQOUiUkIolEoQiCUShCAlEoQgJRKEICUShCAlKU0KwIlyUoQgJRKEIEhNCAlEoQgJRKEK6CUIQmgTQhBEhCELKv/2Q=="/>
          <p:cNvSpPr>
            <a:spLocks noChangeAspect="1" noChangeArrowheads="1"/>
          </p:cNvSpPr>
          <p:nvPr/>
        </p:nvSpPr>
        <p:spPr bwMode="auto">
          <a:xfrm>
            <a:off x="155575" y="-1393825"/>
            <a:ext cx="4381500" cy="2914650"/>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47108" name="AutoShape 4" descr="data:image/jpeg;base64,/9j/4AAQSkZJRgABAQAAAQABAAD/2wCEAAkGBxQSEhQQEBQVFBUVFRQVFBcXFRQUFRcUFBQXFhQUFBcYHCggGholHBQUIjEhJSkrLi4uFx8zODMsNygtLisBCgoKDg0OGBAQGiwcHxwsLCwsLCwsLCwsLCwsLCwsLCwsLCwsLCwsLCwsLCwsLCwsLCwsLCwsLCwsLCwsNywsK//AABEIALcBEwMBIgACEQEDEQH/xAAcAAACAgMBAQAAAAAAAAAAAAAAAQIDBAUGBwj/xAA8EAABAwIEAwYDBgUEAwEAAAABAAIRAyEEEjFRBUFxBhMiYYGRMqGxFEJSweHwByNi0fEzcoKiFSSSo//EABkBAQEBAQEBAAAAAAAAAAAAAAABAgMEBf/EACQRAQADAAICAQQDAQAAAAAAAAABAhEDIRIxQRMiYXEEQlEy/9oADAMBAAIRAxEAPwDeNCcdEBC+m+eI6IjohCII6IjohCAjoiOiEKAjoiOiEICOiI6IQgI6IjohCAjoiOiEICOiI6IQgI6IjohCAjoiOiEICOiI6IQqCOiI6ISJQOOiIUO92BKia5GrSEFsdER0VYrgqQcmCUdER0SlNAR0RHRCFBEhCZQiotOicoa3RShVClEpwiEClNOEZUCQnCUIBCIRCAQiE0CQhEIBCIThAkJwiFAkJwiECQnCKbC4w0T0QJBKz8Pwt7v0Wyw3BQNf36rM3iG4pMtAKTjyjqq3045T1XaswIAs2Vq+JMpg3gHZtz7BZjk1qePGnwNCTLtFmYkCJOUDckBY9RzjZjQ0ficZ+QsPVa+vTpi7s1Z/Lk0HyW81j0srV6ejQXnfQe6rpuayDUYWl0gTMacvNRGMe0+FjGWnc+5TxVZ2JpOpPs7VjhycNFrGdXmmYnUJBYHBuIOINOo0h7bOabXG076hbF7dtOSCKEIUEXIQU0VY1qkGqTRp0ThQxXCcKZagBBCEAKeVEIqMIhThEIIQlCsyohBXCIVkIyoK8qWVWQnlTUVwiFZlRlTTFcIhWwkAOZA6oqACspYVztBbfQfqtjgeHGBUqHK03aOZG5WybTcbtIdG9vSyxa7daNTR4V+Iz9P1Wxo4MCwgBQdXdmGakWjcEEeym1tar/ptyt5O1JHI30WJmZaiIbCk1rBJcAFXU4kwfC0uPnYf3KKPA/vVHkn3PufyhbDD4NjPhaOpuVyma/t1iJ/TUltetb4W/wDz+p+Ssp8FY3W5W7yyoOpqea+DVv4fTNsllr8T2bYTLLReOS6CYTLvJI5LQk0iXC8SwZZIdTgkQDqFicNwRe8ATb6rv6lOdQPVUsoMYZsCu0c3Tl9LtyvaXgxB+00hdoHeAC7mjmP6gtJh8TcAmWvuD5/qvS3OlstbI5zouJ4hwhvfFnwtMOGWNea3xcm9SzycedwxiEQr8QyHEDkqoW9c1ZCSmQhNGQ3QJwgcugTUaKE00kBCITQgUJQpIQIhJSQgjCaaEEUJqTWoILHfj6TTldUY07F7QfaVh8axgLO7YXMJc4OdYktbGkGQ0k+R03W37NcPwuGosrYjuwXEMYXNBuQXTfmYJnyUt9saV7nGkx+arZtZzW7Ui0e74cfosXDcGqF+XD4qs150bVqCo13kM4LSvTMfwSi+5psDoiQI94j3FxyK8g7R9pfs1buoNSiHFrwbVaL5IlrrEi0h1p0cJWY5ImGppMOk4R2hfg6vcY1oou/GxpFMzo59IyAP6m210F13vDMZQxDnMs2q0Bzg0xLXfDUaR8TDv+k+Jcc7VHE020cR/Ma29KsBFRk6TuPJazg/aKrh6jQHfzaJnDOmA4EjPh3H8DwAIOh0iZWL13tulsfStPDNbduu5JJ+akTvb6LU8F7QsxOHpYlgIbUbcH4muBh7HeYcCFkOxTYt+i8+S77DKhBMLTv4lHNY9TiUrcUljzhvn1m7qmpjWhc4/FuKxMRX/E5bjiZnldLU4o3lCx38SJ0t8ly7eIAWHuk7Gk810jhc55W+qY78TvQKl3EwNAtBUxCqdXW44oZnkl0D+LuNpWuoOLqr3kmxa0egk/VYdB8lbOlRyNcTqXE/IJkV9Js2UVviKrhWOMpKoqcEKTghBYPyCaiDp0QgmhRzIzIJIUcycopyhRlEoJIlRzILkQ5TUJRKCQVWPxGRhPp77KwFartGXZGhgJJJgC8w0mFY9k+mswVRzqz6bodIgZYMh5zZhGh0Nua9F4Vw6nVpMZWYHBrgQDyc2QCPmvLeymLDHtJ1cTBm9gQSPeV3PBKNTBYOo6mXYl4D6lNpJl5Nw06n2/NZ5vS8XUug7RcaqUH4dtOg6qKryxxE+AeEDTeTrbwleGfxW4XUo4p1a/d1JkEgmCZIHSLFfQHB8U+thmVqlM0nuZJYZsdr9BqvHP4gV6ePNSmwODqNQU3OIsDmLJaJvo7WJ9V56+ph3tOTEuZ4XwN78P8AaWtLhRltZkQS3KHgzs5jmkenmsvtN2cFOnQqseDTxbS7DOmIe1oczXTMHZY5E+Syv4Zdo+5xBwNYgsrUTh5cIuGufQzA84fUpn/iOS1v/k8/C6+Afd+BxHeUCTcMzO08gQ4f8xsr5TMYeMROuy/hR2nZUpPwzjFQjvYgwS0hj/WHMP8AxK66vxFwESvn7sbxPucdSqiwNSHf7ahyOH/afQL2ziT9Vvh+5jl+1cMXmmTCt+3AaBc2MTZZNOpZemeN54u2tfHuPNYFeuYVReqa9UbqxUmx0nq4PWDTq7XWWyiStTDMSk6oo94suhw5xIiTKzKvDw1t3MafNwB9tVibRDUVlg4R/iC3baZDPF95xI6fsKnh+EawAgZ3ncQB6H6rOxb2tguu6LCbdVztbt0rXIa+qIJUZSc+blRlEJxTUHFCCbdB0TBVQd9AnKuIsRKhmQCglKYcqiUApgtlKVCUSmCcpSoEozK4JyiVXKYcmC0FaTto0nD5gbtc3TWD4fzC2wcqsZSFSm5h+8InY8j6EBMHE8IqtLWMI8TDIN7aT1mAu84Fi8R3zfgOG7q0Rna8G+beV5pRxEVnNeAwzleAMv8AS7L5rtcHjHUqVR+HY6sWXawTmc2YMakwJNpNknupHUu54Z2lpVcRVwYLg+k1rnSLEOAMtPOJC5P+I1ZrKTm03ZS4+LJlDy1wIPyOp3W74bj2uYKmTK5zRMgB455XHWxlcv2sNJjqlSM5qUwwhx8LeWbedOfJcqU7dbW6ePYmKLqZY17H0nBzg8AGW1JYQQBOp9lseKPLcXjW8nse6OuV7fqreKcPdVcASbuphrS0MbNWqB4YsZMknyVnFXUWY3GF5zNptdTgfecKraYaP+IPsuMxjtE65Th/xgjlf2uvfeKP1XinZCk1+JpteCQ4hoAvcubP/UOXrHG8UWt0K6/xo+XL+T/jEJ16rNo1Z0V/2GnRoCpiCGl2jfvuOwbqsP8A8s0eGmymzYul7/8A5Gi9c2ifTy+OMxtJx5KGJpsaP5lRrepusXEYp5bLhVdPL/Tb+VlqRg8zpqOay/wtBqP9YlQ6bnC4lhMUWPqRsIHqSs9teofC1rGf/o72Flj8MwjtKdGq4bvORvWP0Wxq0e7g1KjGf0sIkep/sszLUL6HDnOu99Rw2c4U2x/tbyW4wuDZAFNoJ5kDwj+61bOKYdosTUdzmXe3JZFPtE7LlY0NG51XK0Wn06Vmse2diqzaMgXd+7lah7yTJuVS6oSZJklAcrFcSbatlRJUM6WZaxEiUKBKFA2nRSJVU/ROVoTlBKgCpTG+xB+aIWZSzKNVwLjlsJtO3mlUMWBkdI5XRUyUSoCpty/c3U2utImRc8xr8hcIhBMNMTFhHz0UWGCDax56a8xshztSCJJNgD6EIplw5aeaJVebdWgEAgg8ibaDSdwiIuHmlKfi+9o2YkjlyifJD9cwbDSTH9pQcv2p4blzYptPvAWEVW3BaY8NZsbc1r+zfFn+F7Xw0eJ5F4vlvOlyNN16JSpyL2EXJn4dD1F9PNcbxns1VphzsCQ1r71KVm5/9rnWItoT6rO5LWa2Tu0rJeHZobZzwLS4WPlc67rR47E0TSptGZ1RvxOJtlPwvcJJBOt4+i0fD+KVaZfhixzS8h0ZRJNPxDkTAykyCBzU8ViqBaYqZq1QeAAlrGucIz1KlXw6CLEuupN4hYpMtJxjiuTENyuzd24Pn+prfD7Fc4+s5xdJJL3ZnHmTJN/UldC7sbiHEZe7qOdeGVGl3nIdE+khZnBuytMu/wDZq5B+Fl3HyLyIb6D1Xmmt7z6emLUrHtuf4U9lsS4ux9PDd+1ocyjmqCk01D4XPzEElrRmFhqfJeuHGuwlFr+I4cGo9+Sm3DU3V8oiQCIkaXd5rh2dpMZh2NpYc0alKm3KxpYWQ0WAGQgaLA4j284jWcaY7qjlEWbmMRM+Iumy39O1enP6lbduirYfv6rq32SrUcdDiHimxo5BrAXEDqFhYyv3f+ticLhmj7lJjS73Jv7Li8fjKtUH7ViqrtgCACdoEAD0Wta+gz4WSdz+q6bjnmuvxPanBtMRiMW4bktZ7WEeixqnbSt8OGw1KgPMZiuZPEwPgaAqamKc7Ux0spNvyvj+HSniWLrH+diXNGzSGD5LIwwotEveXkbkn6rjs51kq+nUMbrVeSI+EtSZ+XfUeJ0tGj2Www9fMJGhXndCuRZdV2bxMnuydbhda31ymuOlpuMKWZRaEIQmHKQcqwU5RUiUKDnJKBhyk07EWveN9IOvRV6WQ0+v5HdVNW6G9idDcRzmAEmiZsTYm3TUqIM2MDc/koOO39kNWAamRbzgnopMMG/KeZvbQFqZa3LmtaRMm7rHSLWKjSB+JoPhuSNR5oqAP7/JX4evk8QAd96JcIi149FU4yQ0kAGDc+EZokmPSVJtOZLROU+KJALd5JRFmHIuX/CZE2kEaHcC4vop1KcA5S0/i+EulpiRcmOdljmvlcXMAbMiJzAA8r6pU3w3XQjwmIJ525/5UxdX06sEODTAEgWd6mRpIOqk0udmeMwd4nOMmCJuPLnqVXSrsg52kSWmGzAbbNzkykH5oaLEkaExBmGkC5ddMXTp1RIk7i/Iu+9PXdLvch8J5bhwuIPkrKbXNbUBZdpGYmZFtDGxIN0+MBndF7Mjs0MLi7uwxxgTlFzrKm9p8MbGcRbnaynVY2KYeTUPwwT4WiLkWWmZVxD6bqzi8gghoBmSSQXeH4QDcSIPor6mEsKYFQubUbnBpMLS4tAIzATyMDmDNl0rWvP8uGU6RYPCG+ImZEwL2IHRJ6M15Bxzh9c1wzOWMe/KKrxkLWuMB1QtvoZMSuS4lTdTqPpip3gaSA9pcWPjm2eS9/4zxICjUbRpAuax7Kj3MkwQScpAiLzJXnnFOybqlDDO73LLXO8fw02OzPc8DKCGd5Ykkgd407x5+Sm9w9PHyZ05bspxBzKkBzicr202Zc4c54yhgk+GZN9wLLKfxBzyS50u1nfz6+SweI4FtKm2maTxWBmq5xIgEeFjWtPwwWuzEAzPJLDmmG1ZY+c1MUTmEMGY5w+wzktgAwsVtaOmrRE9s93FH5paYECbxeBJgWCxDiXucTJE6+yufhI+IFthqCNRI13Cmyi0gy4NyiQIJzGQAJ5am52W51iMUd2TqVOpgnNDXEEBwJaYsQCQSPUQrabZ/wAWWTiWjMQwODRYZjLvWLeysQawBhzBdHhBAJ5AmYHyPspNYrzSMT/lJlO3OZtpERfzmYUxNVikrGthXUKYOo/L6IcxaxNW4YcjC2WCrFpB0ha3CtvZdN2X4fh3vIxLnwNIfTYPUuP0XSvTnaHQ4DFB7GuV9UQVgYEMzubSkUwTll2a02vzWzxojL0XVz+FOZEquU5Q0yUKDihDVmbRKVAaIlETKiFGUiVRcyoR021F/JBfckW6WEKkORKYurWMJMCPeE6zgYIjQW2I366qklLMmJrIDi0gix1BseibKpcBTga2MXueRVLLmNJ9vVDXQZsY3uFMXWYXNFSHS8NEeI5bt03gcoQMYIdDQJPhGrW7kHUHRYnfeHLbWdL6bqBfaOWscp3TxNbQVA4iXZoIAkWInRs7Todlqcc2aZ1LyZYA0OYW0Xhzm1W9ZMnZXOJyCXSJMNnTcwtFWrFtcBhcMwLHeeeMwHlopELrecKqBjAW940PdTaQXWLwJJEDSdByXTOwoEEvAJMgXueemhWr7KjN3jXAhtNzt7AakLqm4ClW7qrckZiyZb5GQNfVceS2S68ddhx/aQ9yx9WfFaJc6wkhpbJ1BdMLhOIY2rX/APWJeXZHCmC9rAM0E5pgFhaIyG2i9C7c8Iztc3QZswjaZ9l5w7GMp131XFpfRYBSaW56b3Dww6eUaHyWt2qZlmvw/H3UadQMc3+dh2UqgIDgS1xh2+cAm5nVa3geJLKj8rxSzUnjOWZj/L8YFPZ0tABC1ZJIfyvPlc8vdbyrxEPwtDDDK1zWVQX1IAaC/OBSdEgnLB6rhuy7Zi+vReAO9kP8LsriS7K4GCeQsAIN7hUU6MnnpyussYbNTZXp0qjWODWvc92bNWAJcWnUCIt5K3AV3UqgfTcWuAIkeYIIv1XTNc5nFVPh+Wo6nUzeEPJDIcQWtJvBgtmJI5KINiBIB8zCzc8ucQA2ZEM8IAIgtAHLySFFbirE2YYomLfPX0VmHpAPYXAEBwJBEgibyAs5tBVPZBV8DyVdwGudkktk5SRByzYkDmkcNKygVIshXxTWPTwsXKzKDI0Um0iYt5eqyKdJbirFrNvwxx0jz91ssU+48gsXBN0A2E+6lWdLirPtI9GUSqy5OUDKarcUILGj6BAUQUEqhkJOASzIzIEglIlIlEPMmoSmCglKJSlIoLC+0fNQJUQnCCwunlFloOJjLVa8T8QOun7hbta7i9DM2RqFMV3fZKowGm11++FXXfQzvr81cKT2Mdh6cAtaWga5WueYdl2XNdkMbL6LHW7t+YaRP5Hz52XdnCRiftUWLQw3Gm+nQdOi83J1Z6OPurk+1OJqNw7G3LmNgwGgGJGaNl5rxamzu3Fweapy6EBsyZzecBejdra4pvaQJBJbvG0H19LrzHjxd3r2yY8RF4uJGU+uy3/RjvyanC4EmjXqhvhYGAk7mT9GlOngHh1FjnCm2oxriXAEND7yfQhbivVazC1sM2fHiSRNvCym1gkdZK1PFK/eVWZYhrWMHRoA/JcvHHbW4o4CpRDqVQWDzlMkNIAHiDdBII9020Lytth8E57QYPM89NBPoAq8RRDSJBK9EUyHmm3bBp0uayG003GNAPU/kEMquOkejSVYJlfSbySp0oJJaHAgi8iCdDbZNjX7/wDWFNriNSPZaZRZhdlknDSAsU4n+o/vopsfPMn3VjE7ZtPC/dLrTMTad12HCux7H0xVdWaARMC8dVxlF8H/AAt9R7QVxS7plRwAtaB84krPJFs+2WqTWP8AqFrMLkLyNAYB3jn5LXF11NuKdEGfU81UVYj/AFJmPhIlOVEBKVUMoUS5CmKtmyAoApyqhlKEJIEQolTSVEUwnCUIgQShEIEFKd0oRCCchQeJsiE4QYeFJo1Mw0J9ui7XBceD8JUp52hwmDc3n3C5UslV06JaSWkiddisWpFm62mE+O8UaKfjc1zmtNwZEk3E81wOOqOffzJsPPf1XoTKFP4nU2Of+J8uHowQPeVhO4a0mTvPIXUmu9LFs7cOcIecknTWSSur7C9jDiqk1IFOnD37k/dpjfS629HCU2g5WNzERmcS8+g0+qy+BVzhi4sjxAAg3EbLE8fXTccnfbZcae2jTc1rRnJIBm8AaNb+ZXGmjN3XW84nUdWeXud6clhnCDmV1pGR25WnZa1pA5AdYVkjdZn2Nil9natMtc8/uVEgfsLZ9w1ApN2TBqXUp0lW0qBPJbLKE0xdYVLCXkrOYISTlVDCYKjmRKBkpJSiUCJTSKFFXBEpIUDlEpIRDlEpIQOUiUkIolEoQiCUShCAlEoQgJRKEICUShCAlKU0KwIlyUoQgJRKEIEhNCAlEoQgJRKEK6CUIQmgTQhBEhCELKv/2Q=="/>
          <p:cNvSpPr>
            <a:spLocks noChangeAspect="1" noChangeArrowheads="1"/>
          </p:cNvSpPr>
          <p:nvPr/>
        </p:nvSpPr>
        <p:spPr bwMode="auto">
          <a:xfrm>
            <a:off x="155575" y="-1393825"/>
            <a:ext cx="4381500" cy="2914650"/>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47110" name="Picture 6" descr="http://www.zenyprozeny.cz/data/img1/obr-clanky/clanek-velky/sulotv0607.jpg"/>
          <p:cNvPicPr>
            <a:picLocks noChangeAspect="1" noChangeArrowheads="1"/>
          </p:cNvPicPr>
          <p:nvPr/>
        </p:nvPicPr>
        <p:blipFill>
          <a:blip r:embed="rId3" cstate="print"/>
          <a:srcRect/>
          <a:stretch>
            <a:fillRect/>
          </a:stretch>
        </p:blipFill>
        <p:spPr bwMode="auto">
          <a:xfrm>
            <a:off x="7577455" y="3269615"/>
            <a:ext cx="4381500" cy="2914650"/>
          </a:xfrm>
          <a:prstGeom prst="rect">
            <a:avLst/>
          </a:prstGeom>
          <a:noFill/>
        </p:spPr>
      </p:pic>
    </p:spTree>
    <p:extLst>
      <p:ext uri="{BB962C8B-B14F-4D97-AF65-F5344CB8AC3E}">
        <p14:creationId xmlns:p14="http://schemas.microsoft.com/office/powerpoint/2010/main" val="5179197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199" y="365126"/>
            <a:ext cx="10707477" cy="1012914"/>
          </a:xfrm>
        </p:spPr>
        <p:txBody>
          <a:bodyPr>
            <a:normAutofit fontScale="90000"/>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Značení potravin </a:t>
            </a:r>
            <a:r>
              <a:rPr lang="cs-CZ" altLang="cs-CZ" sz="2400" dirty="0">
                <a:effectLst/>
                <a:latin typeface="Segoe UI" panose="020B0502040204020203" pitchFamily="34" charset="0"/>
                <a:ea typeface="Segoe UI" panose="020B0502040204020203" pitchFamily="34" charset="0"/>
                <a:cs typeface="Segoe UI" panose="020B0502040204020203" pitchFamily="34" charset="0"/>
              </a:rPr>
              <a:t/>
            </a:r>
            <a:br>
              <a:rPr lang="cs-CZ" altLang="cs-CZ" sz="2400" dirty="0">
                <a:effectLst/>
                <a:latin typeface="Segoe UI" panose="020B0502040204020203" pitchFamily="34" charset="0"/>
                <a:ea typeface="Segoe UI" panose="020B0502040204020203" pitchFamily="34" charset="0"/>
                <a:cs typeface="Segoe UI" panose="020B0502040204020203" pitchFamily="34" charset="0"/>
              </a:rPr>
            </a:br>
            <a:r>
              <a:rPr lang="cs-CZ" altLang="cs-CZ" sz="2400" dirty="0">
                <a:effectLst/>
                <a:latin typeface="Segoe UI" panose="020B0502040204020203" pitchFamily="34" charset="0"/>
                <a:ea typeface="Segoe UI" panose="020B0502040204020203" pitchFamily="34" charset="0"/>
                <a:cs typeface="Segoe UI" panose="020B0502040204020203" pitchFamily="34" charset="0"/>
              </a:rPr>
              <a:t>		</a:t>
            </a:r>
            <a:r>
              <a:rPr lang="cs-CZ" altLang="cs-CZ" sz="2400" dirty="0" smtClean="0">
                <a:effectLst/>
                <a:latin typeface="Segoe UI" panose="020B0502040204020203" pitchFamily="34" charset="0"/>
                <a:ea typeface="Segoe UI" panose="020B0502040204020203" pitchFamily="34" charset="0"/>
                <a:cs typeface="Segoe UI" panose="020B0502040204020203" pitchFamily="34" charset="0"/>
              </a:rPr>
              <a:t>          </a:t>
            </a:r>
            <a:r>
              <a:rPr lang="cs-CZ" altLang="cs-CZ" sz="2200" dirty="0" smtClean="0">
                <a:effectLst/>
                <a:latin typeface="Segoe UI" panose="020B0502040204020203" pitchFamily="34" charset="0"/>
                <a:ea typeface="Segoe UI" panose="020B0502040204020203" pitchFamily="34" charset="0"/>
                <a:cs typeface="Segoe UI" panose="020B0502040204020203" pitchFamily="34" charset="0"/>
              </a:rPr>
              <a:t> Nařízení </a:t>
            </a:r>
            <a:r>
              <a:rPr lang="cs-CZ" altLang="cs-CZ" sz="2200" dirty="0">
                <a:effectLst/>
                <a:latin typeface="Segoe UI" panose="020B0502040204020203" pitchFamily="34" charset="0"/>
                <a:ea typeface="Segoe UI" panose="020B0502040204020203" pitchFamily="34" charset="0"/>
                <a:cs typeface="Segoe UI" panose="020B0502040204020203" pitchFamily="34" charset="0"/>
              </a:rPr>
              <a:t>Evropského Parlamentu a Rady (EU) </a:t>
            </a:r>
            <a:r>
              <a:rPr lang="cs-CZ" altLang="cs-CZ" sz="2200" dirty="0" smtClean="0">
                <a:effectLst/>
                <a:latin typeface="Segoe UI" panose="020B0502040204020203" pitchFamily="34" charset="0"/>
                <a:ea typeface="Segoe UI" panose="020B0502040204020203" pitchFamily="34" charset="0"/>
                <a:cs typeface="Segoe UI" panose="020B0502040204020203" pitchFamily="34" charset="0"/>
              </a:rPr>
              <a:t>č. 1169/2011</a:t>
            </a:r>
            <a:endParaRPr lang="cs-CZ" sz="2200" dirty="0"/>
          </a:p>
        </p:txBody>
      </p:sp>
      <p:sp>
        <p:nvSpPr>
          <p:cNvPr id="3" name="Zástupný symbol pro obsah 2"/>
          <p:cNvSpPr>
            <a:spLocks noGrp="1"/>
          </p:cNvSpPr>
          <p:nvPr>
            <p:ph idx="1"/>
          </p:nvPr>
        </p:nvSpPr>
        <p:spPr>
          <a:xfrm>
            <a:off x="838200" y="1610436"/>
            <a:ext cx="10515600" cy="4585647"/>
          </a:xfrm>
          <a:prstGeom prst="rect">
            <a:avLst/>
          </a:prstGeom>
        </p:spPr>
        <p:txBody>
          <a:bodyPr>
            <a:noAutofit/>
          </a:bodyPr>
          <a:lstStyle/>
          <a:p>
            <a:pPr marL="0" indent="0">
              <a:buFontTx/>
              <a:buNone/>
              <a:defRPr/>
            </a:pPr>
            <a:r>
              <a:rPr lang="cs-CZ" sz="2400" b="1" dirty="0"/>
              <a:t>Seznam povinných údajů (II</a:t>
            </a:r>
            <a:r>
              <a:rPr lang="cs-CZ" sz="2400" b="1" dirty="0" smtClean="0"/>
              <a:t>)</a:t>
            </a:r>
          </a:p>
          <a:p>
            <a:pPr marL="0" indent="0">
              <a:buFontTx/>
              <a:buNone/>
              <a:defRPr/>
            </a:pPr>
            <a:endParaRPr lang="cs-CZ" altLang="cs-CZ" sz="2400" b="1" dirty="0"/>
          </a:p>
          <a:p>
            <a:pPr>
              <a:defRPr/>
            </a:pPr>
            <a:r>
              <a:rPr lang="cs-CZ" altLang="cs-CZ" sz="2000" dirty="0"/>
              <a:t>g) zvláštní podmínky uchování nebo podmínky použití; </a:t>
            </a:r>
          </a:p>
          <a:p>
            <a:pPr>
              <a:defRPr/>
            </a:pPr>
            <a:r>
              <a:rPr lang="cs-CZ" altLang="cs-CZ" sz="2000" dirty="0"/>
              <a:t>h) jméno nebo obchodní název a adresu provozovatele potravinářského podniku uvedeného v čl. 8 odst. 1; </a:t>
            </a:r>
          </a:p>
          <a:p>
            <a:pPr>
              <a:defRPr/>
            </a:pPr>
            <a:r>
              <a:rPr lang="cs-CZ" altLang="cs-CZ" sz="2000" dirty="0"/>
              <a:t>i) zemi původu nebo místo provenience v případech, které určuje článek 26; </a:t>
            </a:r>
          </a:p>
          <a:p>
            <a:pPr>
              <a:defRPr/>
            </a:pPr>
            <a:r>
              <a:rPr lang="cs-CZ" altLang="cs-CZ" sz="2000" dirty="0"/>
              <a:t>j) návod k použití v případě potraviny, kterou by bez tohoto návodu bylo obtížné odpovídajícím způsobem použít; </a:t>
            </a:r>
          </a:p>
          <a:p>
            <a:pPr>
              <a:defRPr/>
            </a:pPr>
            <a:r>
              <a:rPr lang="cs-CZ" altLang="cs-CZ" sz="2000" dirty="0"/>
              <a:t>k) u nápojů s obsahem alkoholu vyšším než 1,2 % objemových skutečný obsah alkoholu v procentech objemových; </a:t>
            </a:r>
          </a:p>
          <a:p>
            <a:pPr>
              <a:defRPr/>
            </a:pPr>
            <a:r>
              <a:rPr lang="cs-CZ" altLang="cs-CZ" sz="2000" b="1" dirty="0">
                <a:solidFill>
                  <a:srgbClr val="C00000"/>
                </a:solidFill>
              </a:rPr>
              <a:t>l) výživové údaje. </a:t>
            </a:r>
          </a:p>
          <a:p>
            <a:pPr marL="0" indent="0">
              <a:buNone/>
            </a:pPr>
            <a:endParaRPr lang="cs-CZ" sz="2000" dirty="0" smtClean="0"/>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14</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spTree>
    <p:extLst>
      <p:ext uri="{BB962C8B-B14F-4D97-AF65-F5344CB8AC3E}">
        <p14:creationId xmlns:p14="http://schemas.microsoft.com/office/powerpoint/2010/main" val="116028795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Sůl: historie</a:t>
            </a:r>
            <a:endParaRPr lang="cs-CZ" dirty="0"/>
          </a:p>
        </p:txBody>
      </p:sp>
      <p:sp>
        <p:nvSpPr>
          <p:cNvPr id="7170" name="Content Placeholder 2"/>
          <p:cNvSpPr>
            <a:spLocks noGrp="1"/>
          </p:cNvSpPr>
          <p:nvPr>
            <p:ph idx="1"/>
          </p:nvPr>
        </p:nvSpPr>
        <p:spPr/>
        <p:txBody>
          <a:bodyPr/>
          <a:lstStyle/>
          <a:p>
            <a:r>
              <a:rPr lang="cs-CZ" altLang="en-US" dirty="0" smtClean="0"/>
              <a:t>Slovo sůl pochází ze slova </a:t>
            </a:r>
            <a:r>
              <a:rPr lang="en-GB" altLang="en-US" dirty="0" smtClean="0"/>
              <a:t> </a:t>
            </a:r>
            <a:r>
              <a:rPr lang="cs-CZ" altLang="en-US" dirty="0" smtClean="0"/>
              <a:t>„</a:t>
            </a:r>
            <a:r>
              <a:rPr lang="en-GB" altLang="en-US" i="1" dirty="0" err="1" smtClean="0"/>
              <a:t>salarium</a:t>
            </a:r>
            <a:r>
              <a:rPr lang="cs-CZ" altLang="en-US" dirty="0" smtClean="0"/>
              <a:t>“</a:t>
            </a:r>
            <a:r>
              <a:rPr lang="en-GB" altLang="en-US" dirty="0" smtClean="0"/>
              <a:t> </a:t>
            </a:r>
            <a:r>
              <a:rPr lang="cs-CZ" altLang="en-US" dirty="0" smtClean="0"/>
              <a:t>v latině </a:t>
            </a:r>
            <a:r>
              <a:rPr lang="en-GB" altLang="en-US" dirty="0" smtClean="0"/>
              <a:t>(salary</a:t>
            </a:r>
            <a:r>
              <a:rPr lang="cs-CZ" altLang="en-US" dirty="0" smtClean="0"/>
              <a:t> = plat</a:t>
            </a:r>
            <a:r>
              <a:rPr lang="en-GB" altLang="en-US" dirty="0" smtClean="0"/>
              <a:t>)</a:t>
            </a:r>
            <a:r>
              <a:rPr lang="cs-CZ" altLang="en-US" dirty="0" smtClean="0"/>
              <a:t>. </a:t>
            </a:r>
            <a:endParaRPr lang="en-GB" altLang="en-US" dirty="0" smtClean="0"/>
          </a:p>
          <a:p>
            <a:pPr>
              <a:buFontTx/>
              <a:buNone/>
            </a:pPr>
            <a:endParaRPr lang="en-GB" altLang="en-US" dirty="0" smtClean="0"/>
          </a:p>
          <a:p>
            <a:r>
              <a:rPr lang="cs-CZ" altLang="en-US" dirty="0" smtClean="0"/>
              <a:t>Důvodem je, že římští vojáci používali sůl částečně k placení. </a:t>
            </a:r>
            <a:endParaRPr lang="en-GB" altLang="en-US" dirty="0" smtClean="0"/>
          </a:p>
        </p:txBody>
      </p:sp>
      <p:sp>
        <p:nvSpPr>
          <p:cNvPr id="7171" name="Footer Placeholder 3"/>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sz="1800" dirty="0" smtClean="0">
                <a:solidFill>
                  <a:srgbClr val="44546A">
                    <a:lumMod val="50000"/>
                  </a:srgbClr>
                </a:solidFill>
                <a:latin typeface="Segoe UI" panose="020B0502040204020203" pitchFamily="34" charset="0"/>
              </a:rPr>
              <a:t>Výživa</a:t>
            </a:r>
            <a:endParaRPr lang="en-GB" altLang="en-US" sz="1400" dirty="0"/>
          </a:p>
        </p:txBody>
      </p:sp>
      <p:pic>
        <p:nvPicPr>
          <p:cNvPr id="717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43475" y="3946238"/>
            <a:ext cx="230505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Zástupný symbol pro číslo snímku 3"/>
          <p:cNvSpPr>
            <a:spLocks noGrp="1"/>
          </p:cNvSpPr>
          <p:nvPr>
            <p:ph type="sldNum" sz="quarter" idx="12"/>
          </p:nvPr>
        </p:nvSpPr>
        <p:spPr/>
        <p:txBody>
          <a:bodyPr/>
          <a:lstStyle/>
          <a:p>
            <a:fld id="{7D74F88D-855E-4C4A-AC2F-7A0A64C53FD8}" type="slidenum">
              <a:rPr lang="cs-CZ" smtClean="0"/>
              <a:pPr/>
              <a:t>140</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35236833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pPr>
              <a:defRPr/>
            </a:pPr>
            <a:r>
              <a:rPr lang="cs-CZ" dirty="0" smtClean="0"/>
              <a:t>Sůl: historie</a:t>
            </a:r>
            <a:endParaRPr lang="en-GB" dirty="0"/>
          </a:p>
        </p:txBody>
      </p:sp>
      <p:sp>
        <p:nvSpPr>
          <p:cNvPr id="8194"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sz="1800" dirty="0" smtClean="0">
                <a:solidFill>
                  <a:srgbClr val="44546A">
                    <a:lumMod val="50000"/>
                  </a:srgbClr>
                </a:solidFill>
                <a:latin typeface="Segoe UI" panose="020B0502040204020203" pitchFamily="34" charset="0"/>
              </a:rPr>
              <a:t>Výživa</a:t>
            </a:r>
            <a:endParaRPr lang="en-GB" altLang="en-US" sz="1400" dirty="0"/>
          </a:p>
        </p:txBody>
      </p:sp>
      <p:sp>
        <p:nvSpPr>
          <p:cNvPr id="8197" name="TextBox 6"/>
          <p:cNvSpPr txBox="1">
            <a:spLocks noChangeArrowheads="1"/>
          </p:cNvSpPr>
          <p:nvPr/>
        </p:nvSpPr>
        <p:spPr bwMode="auto">
          <a:xfrm>
            <a:off x="1732547" y="2566655"/>
            <a:ext cx="4042780" cy="2954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en-US" sz="2800" dirty="0" smtClean="0">
                <a:solidFill>
                  <a:schemeClr val="tx2"/>
                </a:solidFill>
              </a:rPr>
              <a:t>Sůl byla kdysi využívány jako konzervační prostředek k prodloužení skladovatelnosti potravin</a:t>
            </a:r>
            <a:endParaRPr lang="en-GB" altLang="en-US" sz="2800" dirty="0">
              <a:solidFill>
                <a:schemeClr val="tx2"/>
              </a:solidFill>
            </a:endParaRPr>
          </a:p>
          <a:p>
            <a:pPr algn="ctr" eaLnBrk="1" hangingPunct="1">
              <a:spcBef>
                <a:spcPct val="0"/>
              </a:spcBef>
              <a:buFontTx/>
              <a:buNone/>
            </a:pPr>
            <a:endParaRPr lang="en-GB" altLang="en-US" sz="1800" dirty="0"/>
          </a:p>
        </p:txBody>
      </p:sp>
      <p:pic>
        <p:nvPicPr>
          <p:cNvPr id="8198" name="Picture 7" descr="photo_26109_20110105.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83338" y="2708275"/>
            <a:ext cx="3808412" cy="2528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Zástupný symbol pro číslo snímku 3"/>
          <p:cNvSpPr>
            <a:spLocks noGrp="1"/>
          </p:cNvSpPr>
          <p:nvPr>
            <p:ph type="sldNum" sz="quarter" idx="12"/>
          </p:nvPr>
        </p:nvSpPr>
        <p:spPr/>
        <p:txBody>
          <a:bodyPr/>
          <a:lstStyle/>
          <a:p>
            <a:fld id="{7D74F88D-855E-4C4A-AC2F-7A0A64C53FD8}" type="slidenum">
              <a:rPr lang="cs-CZ" smtClean="0"/>
              <a:pPr/>
              <a:t>141</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29191982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pPr eaLnBrk="1" hangingPunct="1">
              <a:defRPr/>
            </a:pPr>
            <a:r>
              <a:rPr lang="cs-CZ" dirty="0" smtClean="0"/>
              <a:t>Sůl: historie</a:t>
            </a:r>
            <a:endParaRPr lang="en-GB" dirty="0"/>
          </a:p>
        </p:txBody>
      </p:sp>
      <p:sp>
        <p:nvSpPr>
          <p:cNvPr id="9218"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sz="1800" dirty="0" smtClean="0">
                <a:solidFill>
                  <a:srgbClr val="44546A">
                    <a:lumMod val="50000"/>
                  </a:srgbClr>
                </a:solidFill>
                <a:latin typeface="Segoe UI" panose="020B0502040204020203" pitchFamily="34" charset="0"/>
              </a:rPr>
              <a:t>Výživa</a:t>
            </a:r>
            <a:endParaRPr lang="en-GB" altLang="en-US" sz="1400" dirty="0"/>
          </a:p>
        </p:txBody>
      </p:sp>
      <p:sp>
        <p:nvSpPr>
          <p:cNvPr id="9221" name="TextBox 7"/>
          <p:cNvSpPr txBox="1">
            <a:spLocks noChangeArrowheads="1"/>
          </p:cNvSpPr>
          <p:nvPr/>
        </p:nvSpPr>
        <p:spPr bwMode="auto">
          <a:xfrm>
            <a:off x="1925053" y="1773239"/>
            <a:ext cx="3567697" cy="2954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en-US" sz="2800" dirty="0" smtClean="0">
                <a:solidFill>
                  <a:schemeClr val="tx2"/>
                </a:solidFill>
              </a:rPr>
              <a:t>V současné době máme ledničky, mrazáky a plechovky k prodloužení skladovatelnosti potravin</a:t>
            </a:r>
            <a:endParaRPr lang="en-GB" altLang="en-US" sz="2800" dirty="0">
              <a:solidFill>
                <a:schemeClr val="tx2"/>
              </a:solidFill>
            </a:endParaRPr>
          </a:p>
          <a:p>
            <a:pPr algn="ctr" eaLnBrk="1" hangingPunct="1">
              <a:spcBef>
                <a:spcPct val="0"/>
              </a:spcBef>
              <a:buFontTx/>
              <a:buNone/>
            </a:pPr>
            <a:endParaRPr lang="en-GB" altLang="en-US" sz="1800" dirty="0"/>
          </a:p>
        </p:txBody>
      </p:sp>
      <p:grpSp>
        <p:nvGrpSpPr>
          <p:cNvPr id="9222" name="Group 10"/>
          <p:cNvGrpSpPr>
            <a:grpSpLocks/>
          </p:cNvGrpSpPr>
          <p:nvPr/>
        </p:nvGrpSpPr>
        <p:grpSpPr bwMode="auto">
          <a:xfrm>
            <a:off x="5087938" y="1700214"/>
            <a:ext cx="4875212" cy="3824287"/>
            <a:chOff x="3563938" y="1700213"/>
            <a:chExt cx="4875212" cy="3824287"/>
          </a:xfrm>
        </p:grpSpPr>
        <p:pic>
          <p:nvPicPr>
            <p:cNvPr id="9224"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6086" y="1700213"/>
              <a:ext cx="2643064" cy="3824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5" name="Picture 8" descr="photo_15284_20100421.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63938" y="3788445"/>
              <a:ext cx="2397279" cy="1592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223" name="TextBox 10"/>
          <p:cNvSpPr txBox="1">
            <a:spLocks noChangeArrowheads="1"/>
          </p:cNvSpPr>
          <p:nvPr/>
        </p:nvSpPr>
        <p:spPr bwMode="auto">
          <a:xfrm>
            <a:off x="8364538" y="6642100"/>
            <a:ext cx="2303462"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800" dirty="0" smtClean="0"/>
              <a:t>I</a:t>
            </a:r>
            <a:endParaRPr lang="en-GB" altLang="en-US" sz="800"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142</a:t>
            </a:fld>
            <a:endParaRPr lang="cs-CZ" dirty="0"/>
          </a:p>
        </p:txBody>
      </p:sp>
      <p:sp>
        <p:nvSpPr>
          <p:cNvPr id="12"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152540709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pPr eaLnBrk="1" hangingPunct="1">
              <a:defRPr/>
            </a:pPr>
            <a:r>
              <a:rPr lang="cs-CZ" dirty="0" smtClean="0"/>
              <a:t>Sůl: historie</a:t>
            </a:r>
            <a:endParaRPr lang="en-GB" dirty="0"/>
          </a:p>
        </p:txBody>
      </p:sp>
      <p:sp>
        <p:nvSpPr>
          <p:cNvPr id="12290"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sz="1800" dirty="0" smtClean="0">
                <a:solidFill>
                  <a:srgbClr val="44546A">
                    <a:lumMod val="50000"/>
                  </a:srgbClr>
                </a:solidFill>
                <a:latin typeface="Segoe UI" panose="020B0502040204020203" pitchFamily="34" charset="0"/>
              </a:rPr>
              <a:t>Výživa</a:t>
            </a:r>
            <a:endParaRPr lang="en-GB" altLang="en-US" sz="1400" dirty="0"/>
          </a:p>
        </p:txBody>
      </p:sp>
      <p:sp>
        <p:nvSpPr>
          <p:cNvPr id="12293" name="TextBox 12"/>
          <p:cNvSpPr txBox="1">
            <a:spLocks noChangeArrowheads="1"/>
          </p:cNvSpPr>
          <p:nvPr/>
        </p:nvSpPr>
        <p:spPr bwMode="auto">
          <a:xfrm>
            <a:off x="6527799" y="2565401"/>
            <a:ext cx="3819359" cy="2092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en-US" sz="2800" dirty="0" smtClean="0">
                <a:solidFill>
                  <a:schemeClr val="tx2"/>
                </a:solidFill>
              </a:rPr>
              <a:t>A jsou tu mnohem lepší a zdravější zdroje příchutí, jako jsou bylinky a koření… </a:t>
            </a:r>
            <a:endParaRPr lang="en-GB" altLang="en-US" sz="2800" dirty="0">
              <a:solidFill>
                <a:schemeClr val="tx2"/>
              </a:solidFill>
            </a:endParaRPr>
          </a:p>
          <a:p>
            <a:pPr algn="ctr" eaLnBrk="1" hangingPunct="1">
              <a:spcBef>
                <a:spcPct val="0"/>
              </a:spcBef>
              <a:buFontTx/>
              <a:buNone/>
            </a:pPr>
            <a:endParaRPr lang="en-GB" altLang="en-US" sz="1800" dirty="0"/>
          </a:p>
        </p:txBody>
      </p:sp>
      <p:pic>
        <p:nvPicPr>
          <p:cNvPr id="12294" name="Picture 6" descr="photo_320_20080828.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66989" y="2636839"/>
            <a:ext cx="3373437" cy="2244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Zástupný symbol pro číslo snímku 3"/>
          <p:cNvSpPr>
            <a:spLocks noGrp="1"/>
          </p:cNvSpPr>
          <p:nvPr>
            <p:ph type="sldNum" sz="quarter" idx="12"/>
          </p:nvPr>
        </p:nvSpPr>
        <p:spPr/>
        <p:txBody>
          <a:bodyPr/>
          <a:lstStyle/>
          <a:p>
            <a:fld id="{7D74F88D-855E-4C4A-AC2F-7A0A64C53FD8}" type="slidenum">
              <a:rPr lang="cs-CZ" smtClean="0"/>
              <a:pPr/>
              <a:t>143</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221380145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a:bodyPr>
          <a:lstStyle/>
          <a:p>
            <a:r>
              <a:rPr lang="cs-CZ" altLang="cs-CZ" dirty="0" smtClean="0"/>
              <a:t>Kde je sodík?</a:t>
            </a:r>
            <a:endParaRPr lang="en-US" altLang="cs-CZ" dirty="0"/>
          </a:p>
        </p:txBody>
      </p:sp>
      <p:pic>
        <p:nvPicPr>
          <p:cNvPr id="6861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14023" y="1715685"/>
            <a:ext cx="6829425" cy="4191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solidFill>
                  <a:schemeClr val="tx1"/>
                </a:solidFill>
                <a:prstDash val="solid"/>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212557" y="5250897"/>
            <a:ext cx="6845969" cy="830997"/>
          </a:xfrm>
          <a:prstGeom prst="rect">
            <a:avLst/>
          </a:prstGeom>
          <a:noFill/>
        </p:spPr>
        <p:txBody>
          <a:bodyPr wrap="square">
            <a:spAutoFit/>
          </a:bodyPr>
          <a:lstStyle/>
          <a:p>
            <a:pPr marL="900113" indent="-900113">
              <a:defRPr/>
            </a:pPr>
            <a:r>
              <a:rPr lang="cs-CZ" sz="2400" dirty="0" smtClean="0">
                <a:latin typeface="Segoe UI" panose="020B0502040204020203" pitchFamily="34" charset="0"/>
                <a:cs typeface="Segoe UI" panose="020B0502040204020203" pitchFamily="34" charset="0"/>
              </a:rPr>
              <a:t>Většina potravin, které konzumujeme, </a:t>
            </a:r>
            <a:br>
              <a:rPr lang="cs-CZ" sz="2400" dirty="0" smtClean="0">
                <a:latin typeface="Segoe UI" panose="020B0502040204020203" pitchFamily="34" charset="0"/>
                <a:cs typeface="Segoe UI" panose="020B0502040204020203" pitchFamily="34" charset="0"/>
              </a:rPr>
            </a:br>
            <a:r>
              <a:rPr lang="cs-CZ" sz="2400" dirty="0" smtClean="0">
                <a:latin typeface="Segoe UI" panose="020B0502040204020203" pitchFamily="34" charset="0"/>
                <a:cs typeface="Segoe UI" panose="020B0502040204020203" pitchFamily="34" charset="0"/>
              </a:rPr>
              <a:t>obsahuje příliš velké množství sodíku</a:t>
            </a:r>
            <a:r>
              <a:rPr lang="en-CA" sz="2400" dirty="0" smtClean="0">
                <a:latin typeface="Segoe UI" panose="020B0502040204020203" pitchFamily="34" charset="0"/>
                <a:cs typeface="Segoe UI" panose="020B0502040204020203" pitchFamily="34" charset="0"/>
              </a:rPr>
              <a:t>.</a:t>
            </a:r>
            <a:endParaRPr lang="en-CA" sz="2400" dirty="0">
              <a:latin typeface="Segoe UI" panose="020B0502040204020203" pitchFamily="34" charset="0"/>
              <a:cs typeface="Segoe UI" panose="020B0502040204020203" pitchFamily="34" charset="0"/>
            </a:endParaRPr>
          </a:p>
        </p:txBody>
      </p:sp>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144</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416280691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dirty="0" smtClean="0"/>
              <a:t>Kde je sůl</a:t>
            </a:r>
            <a:r>
              <a:rPr lang="en-GB" altLang="cs-CZ" dirty="0" smtClean="0"/>
              <a:t>?</a:t>
            </a:r>
            <a:endParaRPr lang="cs-CZ" dirty="0"/>
          </a:p>
        </p:txBody>
      </p:sp>
      <p:sp>
        <p:nvSpPr>
          <p:cNvPr id="3" name="Zástupný symbol pro obsah 2"/>
          <p:cNvSpPr>
            <a:spLocks noGrp="1"/>
          </p:cNvSpPr>
          <p:nvPr>
            <p:ph idx="1"/>
          </p:nvPr>
        </p:nvSpPr>
        <p:spPr/>
        <p:txBody>
          <a:bodyPr>
            <a:normAutofit lnSpcReduction="10000"/>
          </a:bodyPr>
          <a:lstStyle/>
          <a:p>
            <a:r>
              <a:rPr lang="cs-CZ" altLang="cs-CZ" dirty="0" smtClean="0"/>
              <a:t>Kolem 75 % našeho příjmu soli pochází ze zpracovaných potravin jako je například chléb, snídaňové cereálie a hotové pokrmy</a:t>
            </a:r>
            <a:r>
              <a:rPr lang="en-GB" altLang="cs-CZ" dirty="0" smtClean="0"/>
              <a:t>.</a:t>
            </a:r>
          </a:p>
          <a:p>
            <a:endParaRPr lang="en-GB" altLang="cs-CZ" dirty="0" smtClean="0"/>
          </a:p>
          <a:p>
            <a:r>
              <a:rPr lang="cs-CZ" altLang="cs-CZ" b="1" dirty="0" smtClean="0"/>
              <a:t>TIP pro vás: </a:t>
            </a:r>
            <a:r>
              <a:rPr lang="cs-CZ" altLang="cs-CZ" dirty="0" smtClean="0"/>
              <a:t>je důležité vědět kolik soli potravina či potravinový výrobek obsahuje</a:t>
            </a:r>
            <a:r>
              <a:rPr lang="en-GB" altLang="cs-CZ" dirty="0" smtClean="0"/>
              <a:t>.</a:t>
            </a:r>
            <a:r>
              <a:rPr lang="cs-CZ" altLang="cs-CZ" dirty="0" smtClean="0"/>
              <a:t> </a:t>
            </a:r>
            <a:r>
              <a:rPr lang="cs-CZ" altLang="cs-CZ" b="1" dirty="0" smtClean="0">
                <a:solidFill>
                  <a:srgbClr val="0070C0"/>
                </a:solidFill>
              </a:rPr>
              <a:t>Můžete kontrolovat obsah soli na etiketě potravin před nákupem. Čtení etiket vám pomůže se správnou volbou!</a:t>
            </a:r>
            <a:endParaRPr lang="en-GB" altLang="cs-CZ" b="1" dirty="0" smtClean="0">
              <a:solidFill>
                <a:srgbClr val="0070C0"/>
              </a:solidFill>
            </a:endParaRPr>
          </a:p>
          <a:p>
            <a:endParaRPr lang="en-GB" altLang="cs-CZ" dirty="0" smtClean="0"/>
          </a:p>
          <a:p>
            <a:r>
              <a:rPr lang="cs-CZ" altLang="cs-CZ" dirty="0" smtClean="0"/>
              <a:t>Mnoho komerčně vyráběných potravinových výrobků byly přepracovány pro snížení obsahu soli. </a:t>
            </a:r>
            <a:endParaRPr lang="en-GB" altLang="cs-CZ" dirty="0"/>
          </a:p>
        </p:txBody>
      </p:sp>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145</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259767869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normAutofit fontScale="92500" lnSpcReduction="10000"/>
          </a:bodyPr>
          <a:lstStyle/>
          <a:p>
            <a:pPr defTabSz="806867" fontAlgn="base">
              <a:spcBef>
                <a:spcPts val="600"/>
              </a:spcBef>
              <a:spcAft>
                <a:spcPct val="0"/>
              </a:spcAft>
            </a:pPr>
            <a:r>
              <a:rPr lang="cs-CZ" dirty="0" smtClean="0">
                <a:solidFill>
                  <a:prstClr val="black"/>
                </a:solidFill>
                <a:latin typeface="Arial" panose="020B0604020202020204" pitchFamily="34" charset="0"/>
                <a:ea typeface="ＭＳ Ｐゴシック" charset="-128"/>
                <a:cs typeface="Arial" panose="020B0604020202020204" pitchFamily="34" charset="0"/>
              </a:rPr>
              <a:t>hypertenze</a:t>
            </a:r>
          </a:p>
          <a:p>
            <a:pPr defTabSz="806867" fontAlgn="base">
              <a:spcBef>
                <a:spcPts val="600"/>
              </a:spcBef>
              <a:spcAft>
                <a:spcPct val="0"/>
              </a:spcAft>
            </a:pPr>
            <a:r>
              <a:rPr lang="cs-CZ" dirty="0" smtClean="0">
                <a:solidFill>
                  <a:prstClr val="black"/>
                </a:solidFill>
                <a:latin typeface="Arial" panose="020B0604020202020204" pitchFamily="34" charset="0"/>
                <a:ea typeface="ＭＳ Ｐゴシック" charset="-128"/>
                <a:cs typeface="Arial" panose="020B0604020202020204" pitchFamily="34" charset="0"/>
              </a:rPr>
              <a:t>nádorová onemocnění žaludku</a:t>
            </a:r>
          </a:p>
          <a:p>
            <a:pPr defTabSz="806867" fontAlgn="base">
              <a:spcBef>
                <a:spcPts val="600"/>
              </a:spcBef>
              <a:spcAft>
                <a:spcPct val="0"/>
              </a:spcAft>
            </a:pPr>
            <a:r>
              <a:rPr lang="cs-CZ" dirty="0" smtClean="0">
                <a:solidFill>
                  <a:prstClr val="black"/>
                </a:solidFill>
                <a:latin typeface="Arial" panose="020B0604020202020204" pitchFamily="34" charset="0"/>
                <a:ea typeface="ＭＳ Ｐゴシック" charset="-128"/>
                <a:cs typeface="Arial" panose="020B0604020202020204" pitchFamily="34" charset="0"/>
              </a:rPr>
              <a:t>obezita </a:t>
            </a:r>
          </a:p>
          <a:p>
            <a:pPr defTabSz="806867" fontAlgn="base">
              <a:spcBef>
                <a:spcPts val="600"/>
              </a:spcBef>
              <a:spcAft>
                <a:spcPct val="0"/>
              </a:spcAft>
            </a:pPr>
            <a:r>
              <a:rPr lang="cs-CZ" dirty="0" smtClean="0">
                <a:solidFill>
                  <a:prstClr val="black"/>
                </a:solidFill>
                <a:latin typeface="Arial" panose="020B0604020202020204" pitchFamily="34" charset="0"/>
                <a:ea typeface="ＭＳ Ｐゴシック" charset="-128"/>
                <a:cs typeface="Arial" panose="020B0604020202020204" pitchFamily="34" charset="0"/>
              </a:rPr>
              <a:t>osteoporóza</a:t>
            </a:r>
          </a:p>
          <a:p>
            <a:pPr defTabSz="806867" fontAlgn="base">
              <a:spcBef>
                <a:spcPts val="600"/>
              </a:spcBef>
              <a:spcAft>
                <a:spcPct val="0"/>
              </a:spcAft>
            </a:pPr>
            <a:r>
              <a:rPr lang="cs-CZ" dirty="0" smtClean="0">
                <a:solidFill>
                  <a:prstClr val="black"/>
                </a:solidFill>
                <a:latin typeface="Arial" panose="020B0604020202020204" pitchFamily="34" charset="0"/>
                <a:ea typeface="ＭＳ Ｐゴシック" charset="-128"/>
                <a:cs typeface="Arial" panose="020B0604020202020204" pitchFamily="34" charset="0"/>
              </a:rPr>
              <a:t>…</a:t>
            </a:r>
          </a:p>
          <a:p>
            <a:pPr defTabSz="806867" fontAlgn="base">
              <a:spcBef>
                <a:spcPts val="600"/>
              </a:spcBef>
              <a:spcAft>
                <a:spcPct val="0"/>
              </a:spcAft>
            </a:pPr>
            <a:endParaRPr lang="cs-CZ" dirty="0">
              <a:solidFill>
                <a:prstClr val="black"/>
              </a:solidFill>
              <a:latin typeface="Arial" panose="020B0604020202020204" pitchFamily="34" charset="0"/>
              <a:ea typeface="ＭＳ Ｐゴシック" charset="-128"/>
              <a:cs typeface="Arial" panose="020B0604020202020204" pitchFamily="34" charset="0"/>
            </a:endParaRPr>
          </a:p>
          <a:p>
            <a:pPr defTabSz="806867" fontAlgn="base">
              <a:spcBef>
                <a:spcPts val="600"/>
              </a:spcBef>
              <a:spcAft>
                <a:spcPct val="0"/>
              </a:spcAft>
            </a:pPr>
            <a:endParaRPr lang="cs-CZ" dirty="0" smtClean="0">
              <a:solidFill>
                <a:prstClr val="black"/>
              </a:solidFill>
              <a:latin typeface="Arial" panose="020B0604020202020204" pitchFamily="34" charset="0"/>
              <a:ea typeface="ＭＳ Ｐゴシック" charset="-128"/>
              <a:cs typeface="Arial" panose="020B0604020202020204" pitchFamily="34" charset="0"/>
            </a:endParaRPr>
          </a:p>
          <a:p>
            <a:pPr defTabSz="806867" fontAlgn="base">
              <a:spcBef>
                <a:spcPts val="600"/>
              </a:spcBef>
              <a:spcAft>
                <a:spcPct val="0"/>
              </a:spcAft>
            </a:pPr>
            <a:endParaRPr lang="cs-CZ" dirty="0">
              <a:solidFill>
                <a:prstClr val="black"/>
              </a:solidFill>
              <a:latin typeface="Arial" panose="020B0604020202020204" pitchFamily="34" charset="0"/>
              <a:ea typeface="ＭＳ Ｐゴシック" charset="-128"/>
              <a:cs typeface="Arial" panose="020B0604020202020204" pitchFamily="34" charset="0"/>
            </a:endParaRPr>
          </a:p>
          <a:p>
            <a:pPr marL="0" indent="0" defTabSz="806867" fontAlgn="base">
              <a:spcBef>
                <a:spcPts val="600"/>
              </a:spcBef>
              <a:spcAft>
                <a:spcPct val="0"/>
              </a:spcAft>
              <a:buNone/>
            </a:pPr>
            <a:endParaRPr lang="cs-CZ" sz="2000" dirty="0" smtClean="0">
              <a:solidFill>
                <a:prstClr val="black"/>
              </a:solidFill>
              <a:latin typeface="Arial" panose="020B0604020202020204" pitchFamily="34" charset="0"/>
              <a:ea typeface="ＭＳ Ｐゴシック" charset="-128"/>
              <a:cs typeface="Arial" panose="020B0604020202020204" pitchFamily="34" charset="0"/>
            </a:endParaRPr>
          </a:p>
          <a:p>
            <a:pPr marL="0" indent="0" defTabSz="806867" fontAlgn="base">
              <a:spcBef>
                <a:spcPts val="600"/>
              </a:spcBef>
              <a:spcAft>
                <a:spcPct val="0"/>
              </a:spcAft>
              <a:buNone/>
            </a:pPr>
            <a:r>
              <a:rPr lang="cs-CZ" sz="1700" dirty="0" smtClean="0">
                <a:solidFill>
                  <a:prstClr val="black"/>
                </a:solidFill>
                <a:latin typeface="Arial" panose="020B0604020202020204" pitchFamily="34" charset="0"/>
                <a:ea typeface="ＭＳ Ｐゴシック" charset="-128"/>
                <a:cs typeface="Arial" panose="020B0604020202020204" pitchFamily="34" charset="0"/>
              </a:rPr>
              <a:t>Pozn.: </a:t>
            </a:r>
            <a:r>
              <a:rPr lang="cs-CZ" sz="1700" dirty="0"/>
              <a:t>U hypertenze se doporučuje vyšší přívod </a:t>
            </a:r>
            <a:endParaRPr lang="cs-CZ" sz="1700" dirty="0" smtClean="0"/>
          </a:p>
          <a:p>
            <a:pPr marL="0" indent="0" defTabSz="806867" fontAlgn="base">
              <a:spcBef>
                <a:spcPts val="600"/>
              </a:spcBef>
              <a:spcAft>
                <a:spcPct val="0"/>
              </a:spcAft>
              <a:buNone/>
            </a:pPr>
            <a:r>
              <a:rPr lang="cs-CZ" sz="1700" dirty="0" smtClean="0"/>
              <a:t>draslíku</a:t>
            </a:r>
            <a:r>
              <a:rPr lang="cs-CZ" sz="1700" dirty="0"/>
              <a:t>, který společně se sníženým přívodem </a:t>
            </a:r>
            <a:endParaRPr lang="cs-CZ" sz="1700" dirty="0" smtClean="0"/>
          </a:p>
          <a:p>
            <a:pPr marL="0" indent="0" defTabSz="806867" fontAlgn="base">
              <a:spcBef>
                <a:spcPts val="600"/>
              </a:spcBef>
              <a:spcAft>
                <a:spcPct val="0"/>
              </a:spcAft>
              <a:buNone/>
            </a:pPr>
            <a:r>
              <a:rPr lang="cs-CZ" sz="1700" dirty="0" smtClean="0"/>
              <a:t>sodíku </a:t>
            </a:r>
            <a:r>
              <a:rPr lang="cs-CZ" sz="1700" dirty="0"/>
              <a:t>přispívá k snížení krevního tlaku</a:t>
            </a:r>
          </a:p>
          <a:p>
            <a:pPr marL="0" indent="0" defTabSz="806867" fontAlgn="base">
              <a:spcBef>
                <a:spcPts val="600"/>
              </a:spcBef>
              <a:spcAft>
                <a:spcPct val="0"/>
              </a:spcAft>
              <a:buNone/>
            </a:pPr>
            <a:endParaRPr lang="cs-CZ" sz="2000" dirty="0" smtClean="0">
              <a:solidFill>
                <a:prstClr val="black"/>
              </a:solidFill>
              <a:latin typeface="Arial" panose="020B0604020202020204" pitchFamily="34" charset="0"/>
              <a:ea typeface="ＭＳ Ｐゴシック" charset="-128"/>
              <a:cs typeface="Arial" panose="020B0604020202020204" pitchFamily="34" charset="0"/>
            </a:endParaRPr>
          </a:p>
        </p:txBody>
      </p:sp>
      <p:sp>
        <p:nvSpPr>
          <p:cNvPr id="3" name="Title 2"/>
          <p:cNvSpPr>
            <a:spLocks noGrp="1"/>
          </p:cNvSpPr>
          <p:nvPr>
            <p:ph type="title"/>
          </p:nvPr>
        </p:nvSpPr>
        <p:spPr/>
        <p:txBody>
          <a:bodyPr>
            <a:normAutofit/>
          </a:bodyPr>
          <a:lstStyle/>
          <a:p>
            <a:pPr algn="ctr"/>
            <a:r>
              <a:rPr lang="cs-CZ" b="1" dirty="0" smtClean="0"/>
              <a:t>Proč</a:t>
            </a:r>
            <a:r>
              <a:rPr lang="en-US" b="1" dirty="0" smtClean="0"/>
              <a:t> </a:t>
            </a:r>
            <a:r>
              <a:rPr lang="cs-CZ" b="1" dirty="0" smtClean="0"/>
              <a:t>s</a:t>
            </a:r>
            <a:r>
              <a:rPr lang="en-US" b="1" dirty="0" smtClean="0"/>
              <a:t>od</a:t>
            </a:r>
            <a:r>
              <a:rPr lang="cs-CZ" b="1" dirty="0" err="1" smtClean="0"/>
              <a:t>ík</a:t>
            </a:r>
            <a:r>
              <a:rPr lang="cs-CZ" b="1" dirty="0" smtClean="0"/>
              <a:t> ve stravě</a:t>
            </a:r>
            <a:r>
              <a:rPr lang="en-US" b="1" dirty="0" smtClean="0"/>
              <a:t> </a:t>
            </a:r>
            <a:r>
              <a:rPr lang="cs-CZ" b="1" dirty="0" smtClean="0"/>
              <a:t>snižujeme</a:t>
            </a:r>
            <a:r>
              <a:rPr lang="en-US" b="1" dirty="0" smtClean="0"/>
              <a:t>?</a:t>
            </a:r>
            <a:endParaRPr lang="en-US" b="1" dirty="0"/>
          </a:p>
        </p:txBody>
      </p:sp>
      <p:pic>
        <p:nvPicPr>
          <p:cNvPr id="4" name="Picture 2" descr="A257CF8C94C9FF45980A1FFD82C7321A@namprd0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05599" y="2893970"/>
            <a:ext cx="4502727" cy="30018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Zástupný symbol pro zápatí 6"/>
          <p:cNvSpPr>
            <a:spLocks noGrp="1"/>
          </p:cNvSpPr>
          <p:nvPr>
            <p:ph type="ftr" sz="quarter" idx="11"/>
          </p:nvPr>
        </p:nvSpPr>
        <p:spPr/>
        <p:txBody>
          <a:bodyPr/>
          <a:lstStyle/>
          <a:p>
            <a:r>
              <a:rPr lang="cs-CZ" dirty="0" smtClean="0"/>
              <a:t>Výživa</a:t>
            </a:r>
            <a:endParaRPr lang="cs-CZ" dirty="0"/>
          </a:p>
        </p:txBody>
      </p:sp>
      <p:sp>
        <p:nvSpPr>
          <p:cNvPr id="8" name="Zástupný symbol pro číslo snímku 7"/>
          <p:cNvSpPr>
            <a:spLocks noGrp="1"/>
          </p:cNvSpPr>
          <p:nvPr>
            <p:ph type="sldNum" sz="quarter" idx="12"/>
          </p:nvPr>
        </p:nvSpPr>
        <p:spPr/>
        <p:txBody>
          <a:bodyPr/>
          <a:lstStyle/>
          <a:p>
            <a:fld id="{7D74F88D-855E-4C4A-AC2F-7A0A64C53FD8}" type="slidenum">
              <a:rPr lang="cs-CZ" smtClean="0"/>
              <a:pPr/>
              <a:t>146</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1302831773"/>
      </p:ext>
    </p:extLst>
  </p:cSld>
  <p:clrMapOvr>
    <a:masterClrMapping/>
  </p:clrMapOvr>
  <p:transition spd="slow"/>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pPr marL="0" indent="0" algn="ctr" defTabSz="806867" fontAlgn="base">
              <a:spcBef>
                <a:spcPts val="600"/>
              </a:spcBef>
              <a:spcAft>
                <a:spcPct val="0"/>
              </a:spcAft>
              <a:buNone/>
            </a:pPr>
            <a:r>
              <a:rPr lang="cs-CZ" b="1" dirty="0" smtClean="0"/>
              <a:t> Je doporučena redukce</a:t>
            </a:r>
            <a:r>
              <a:rPr lang="en-US" b="1" dirty="0" smtClean="0"/>
              <a:t> </a:t>
            </a:r>
            <a:r>
              <a:rPr lang="cs-CZ" b="1" dirty="0" smtClean="0"/>
              <a:t>na</a:t>
            </a:r>
            <a:r>
              <a:rPr lang="en-US" b="1" dirty="0" smtClean="0"/>
              <a:t> </a:t>
            </a:r>
            <a:r>
              <a:rPr lang="en-US" b="1" dirty="0" smtClean="0">
                <a:solidFill>
                  <a:srgbClr val="FF0000"/>
                </a:solidFill>
              </a:rPr>
              <a:t>5-6</a:t>
            </a:r>
            <a:r>
              <a:rPr lang="cs-CZ" b="1" dirty="0" smtClean="0">
                <a:solidFill>
                  <a:srgbClr val="FF0000"/>
                </a:solidFill>
              </a:rPr>
              <a:t> </a:t>
            </a:r>
            <a:r>
              <a:rPr lang="en-US" b="1" dirty="0" smtClean="0">
                <a:solidFill>
                  <a:srgbClr val="FF0000"/>
                </a:solidFill>
              </a:rPr>
              <a:t>g s</a:t>
            </a:r>
            <a:r>
              <a:rPr lang="cs-CZ" b="1" dirty="0" err="1" smtClean="0">
                <a:solidFill>
                  <a:srgbClr val="FF0000"/>
                </a:solidFill>
              </a:rPr>
              <a:t>oli</a:t>
            </a:r>
            <a:r>
              <a:rPr lang="en-US" b="1" dirty="0" smtClean="0">
                <a:solidFill>
                  <a:srgbClr val="FF0000"/>
                </a:solidFill>
              </a:rPr>
              <a:t> </a:t>
            </a:r>
            <a:r>
              <a:rPr lang="en-US" b="1" dirty="0"/>
              <a:t>(</a:t>
            </a:r>
            <a:r>
              <a:rPr lang="en-US" b="1" dirty="0" smtClean="0"/>
              <a:t>2-2</a:t>
            </a:r>
            <a:r>
              <a:rPr lang="cs-CZ" b="1" dirty="0" smtClean="0"/>
              <a:t>,</a:t>
            </a:r>
            <a:r>
              <a:rPr lang="en-US" b="1" dirty="0" smtClean="0"/>
              <a:t>4</a:t>
            </a:r>
            <a:r>
              <a:rPr lang="cs-CZ" b="1" dirty="0" smtClean="0"/>
              <a:t> </a:t>
            </a:r>
            <a:r>
              <a:rPr lang="en-US" b="1" dirty="0" smtClean="0"/>
              <a:t>g sod</a:t>
            </a:r>
            <a:r>
              <a:rPr lang="cs-CZ" b="1" dirty="0" err="1" smtClean="0"/>
              <a:t>íku</a:t>
            </a:r>
            <a:r>
              <a:rPr lang="en-US" b="1" dirty="0" smtClean="0"/>
              <a:t>) </a:t>
            </a:r>
            <a:r>
              <a:rPr lang="cs-CZ" b="1" dirty="0" smtClean="0"/>
              <a:t>na den.</a:t>
            </a:r>
            <a:endParaRPr lang="cs-CZ" b="1" dirty="0" smtClean="0">
              <a:solidFill>
                <a:prstClr val="black"/>
              </a:solidFill>
              <a:latin typeface="Arial" panose="020B0604020202020204" pitchFamily="34" charset="0"/>
              <a:ea typeface="ＭＳ Ｐゴシック" charset="-128"/>
              <a:cs typeface="Arial" panose="020B0604020202020204" pitchFamily="34" charset="0"/>
            </a:endParaRPr>
          </a:p>
        </p:txBody>
      </p:sp>
      <p:sp>
        <p:nvSpPr>
          <p:cNvPr id="3" name="Title 2"/>
          <p:cNvSpPr>
            <a:spLocks noGrp="1"/>
          </p:cNvSpPr>
          <p:nvPr>
            <p:ph type="title"/>
          </p:nvPr>
        </p:nvSpPr>
        <p:spPr/>
        <p:txBody>
          <a:bodyPr>
            <a:normAutofit/>
          </a:bodyPr>
          <a:lstStyle/>
          <a:p>
            <a:pPr algn="ctr"/>
            <a:endParaRPr lang="en-US" b="1" dirty="0"/>
          </a:p>
        </p:txBody>
      </p:sp>
      <p:sp>
        <p:nvSpPr>
          <p:cNvPr id="7" name="Zástupný symbol pro zápatí 6"/>
          <p:cNvSpPr>
            <a:spLocks noGrp="1"/>
          </p:cNvSpPr>
          <p:nvPr>
            <p:ph type="ftr" sz="quarter" idx="11"/>
          </p:nvPr>
        </p:nvSpPr>
        <p:spPr/>
        <p:txBody>
          <a:bodyPr/>
          <a:lstStyle/>
          <a:p>
            <a:r>
              <a:rPr lang="cs-CZ" dirty="0" smtClean="0"/>
              <a:t>Výživa</a:t>
            </a:r>
            <a:endParaRPr lang="cs-CZ" dirty="0"/>
          </a:p>
        </p:txBody>
      </p:sp>
      <p:sp>
        <p:nvSpPr>
          <p:cNvPr id="8" name="Zástupný symbol pro číslo snímku 7"/>
          <p:cNvSpPr>
            <a:spLocks noGrp="1"/>
          </p:cNvSpPr>
          <p:nvPr>
            <p:ph type="sldNum" sz="quarter" idx="12"/>
          </p:nvPr>
        </p:nvSpPr>
        <p:spPr/>
        <p:txBody>
          <a:bodyPr/>
          <a:lstStyle/>
          <a:p>
            <a:fld id="{7D74F88D-855E-4C4A-AC2F-7A0A64C53FD8}" type="slidenum">
              <a:rPr lang="cs-CZ" smtClean="0"/>
              <a:pPr/>
              <a:t>147</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pic>
        <p:nvPicPr>
          <p:cNvPr id="9" name="Picture 4" descr="http://docplayer.cz/docs-images/26/8195208/images/3-0.jpg"/>
          <p:cNvPicPr>
            <a:picLocks noChangeAspect="1" noChangeArrowheads="1"/>
          </p:cNvPicPr>
          <p:nvPr/>
        </p:nvPicPr>
        <p:blipFill>
          <a:blip r:embed="rId3" cstate="print"/>
          <a:srcRect/>
          <a:stretch>
            <a:fillRect/>
          </a:stretch>
        </p:blipFill>
        <p:spPr bwMode="auto">
          <a:xfrm>
            <a:off x="2521081" y="3265165"/>
            <a:ext cx="6991350" cy="2133601"/>
          </a:xfrm>
          <a:prstGeom prst="rect">
            <a:avLst/>
          </a:prstGeom>
          <a:noFill/>
        </p:spPr>
      </p:pic>
    </p:spTree>
    <p:extLst>
      <p:ext uri="{BB962C8B-B14F-4D97-AF65-F5344CB8AC3E}">
        <p14:creationId xmlns:p14="http://schemas.microsoft.com/office/powerpoint/2010/main" val="1302831773"/>
      </p:ext>
    </p:extLst>
  </p:cSld>
  <p:clrMapOvr>
    <a:masterClrMapping/>
  </p:clrMapOvr>
  <p:transition spd="slow"/>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Jód a sůl</a:t>
            </a:r>
            <a:endParaRPr lang="cs-CZ" dirty="0"/>
          </a:p>
        </p:txBody>
      </p:sp>
      <p:sp>
        <p:nvSpPr>
          <p:cNvPr id="3" name="Zástupný symbol pro obsah 2"/>
          <p:cNvSpPr>
            <a:spLocks noGrp="1"/>
          </p:cNvSpPr>
          <p:nvPr>
            <p:ph idx="1"/>
          </p:nvPr>
        </p:nvSpPr>
        <p:spPr>
          <a:xfrm>
            <a:off x="838200" y="1587766"/>
            <a:ext cx="10515600" cy="4380739"/>
          </a:xfrm>
        </p:spPr>
        <p:txBody>
          <a:bodyPr>
            <a:normAutofit fontScale="85000" lnSpcReduction="20000"/>
          </a:bodyPr>
          <a:lstStyle/>
          <a:p>
            <a:pPr>
              <a:buSzPct val="70000"/>
            </a:pPr>
            <a:r>
              <a:rPr lang="en-US" altLang="cs-CZ" sz="2400" dirty="0"/>
              <a:t>IDD </a:t>
            </a:r>
            <a:r>
              <a:rPr lang="cs-CZ" altLang="cs-CZ" sz="2400" dirty="0" smtClean="0"/>
              <a:t>je přední světovou příčinou zbytečných </a:t>
            </a:r>
            <a:r>
              <a:rPr lang="en-US" altLang="cs-CZ" sz="2400" b="1" dirty="0" smtClean="0">
                <a:solidFill>
                  <a:srgbClr val="0070C0"/>
                </a:solidFill>
              </a:rPr>
              <a:t>mental</a:t>
            </a:r>
            <a:r>
              <a:rPr lang="cs-CZ" altLang="cs-CZ" sz="2400" b="1" dirty="0" err="1" smtClean="0">
                <a:solidFill>
                  <a:srgbClr val="0070C0"/>
                </a:solidFill>
              </a:rPr>
              <a:t>ních</a:t>
            </a:r>
            <a:r>
              <a:rPr lang="en-US" altLang="cs-CZ" sz="2400" b="1" dirty="0" smtClean="0">
                <a:solidFill>
                  <a:srgbClr val="0070C0"/>
                </a:solidFill>
              </a:rPr>
              <a:t> </a:t>
            </a:r>
            <a:r>
              <a:rPr lang="en-US" altLang="cs-CZ" sz="2400" b="1" dirty="0" err="1" smtClean="0">
                <a:solidFill>
                  <a:srgbClr val="0070C0"/>
                </a:solidFill>
              </a:rPr>
              <a:t>retar</a:t>
            </a:r>
            <a:r>
              <a:rPr lang="cs-CZ" altLang="cs-CZ" sz="2400" b="1" dirty="0" err="1" smtClean="0">
                <a:solidFill>
                  <a:srgbClr val="0070C0"/>
                </a:solidFill>
              </a:rPr>
              <a:t>dacích</a:t>
            </a:r>
            <a:r>
              <a:rPr lang="en-US" altLang="cs-CZ" sz="2400" dirty="0" smtClean="0"/>
              <a:t> a</a:t>
            </a:r>
            <a:r>
              <a:rPr lang="cs-CZ" altLang="cs-CZ" sz="2400" dirty="0" smtClean="0"/>
              <a:t> poruch</a:t>
            </a:r>
            <a:r>
              <a:rPr lang="en-US" altLang="cs-CZ" sz="2400" dirty="0" smtClean="0"/>
              <a:t> </a:t>
            </a:r>
            <a:r>
              <a:rPr lang="en-US" altLang="cs-CZ" sz="2400" b="1" dirty="0" smtClean="0">
                <a:solidFill>
                  <a:srgbClr val="0070C0"/>
                </a:solidFill>
              </a:rPr>
              <a:t>psychomotor</a:t>
            </a:r>
            <a:r>
              <a:rPr lang="cs-CZ" altLang="cs-CZ" sz="2400" b="1" dirty="0" err="1" smtClean="0">
                <a:solidFill>
                  <a:srgbClr val="0070C0"/>
                </a:solidFill>
              </a:rPr>
              <a:t>ického</a:t>
            </a:r>
            <a:r>
              <a:rPr lang="en-US" altLang="cs-CZ" sz="2400" b="1" dirty="0" smtClean="0">
                <a:solidFill>
                  <a:srgbClr val="0070C0"/>
                </a:solidFill>
              </a:rPr>
              <a:t> </a:t>
            </a:r>
            <a:r>
              <a:rPr lang="cs-CZ" altLang="cs-CZ" sz="2400" b="1" dirty="0" smtClean="0">
                <a:solidFill>
                  <a:srgbClr val="0070C0"/>
                </a:solidFill>
              </a:rPr>
              <a:t>vývoje</a:t>
            </a:r>
            <a:r>
              <a:rPr lang="en-US" altLang="cs-CZ" sz="2400" b="1" dirty="0" smtClean="0">
                <a:solidFill>
                  <a:srgbClr val="0070C0"/>
                </a:solidFill>
              </a:rPr>
              <a:t> </a:t>
            </a:r>
            <a:r>
              <a:rPr lang="cs-CZ" altLang="cs-CZ" sz="2400" dirty="0" smtClean="0"/>
              <a:t>u malých dětí</a:t>
            </a:r>
            <a:r>
              <a:rPr lang="en-US" altLang="cs-CZ" sz="2400" dirty="0" smtClean="0"/>
              <a:t>. </a:t>
            </a:r>
            <a:endParaRPr lang="cs-CZ" altLang="cs-CZ" sz="2400" dirty="0" smtClean="0"/>
          </a:p>
          <a:p>
            <a:pPr marL="0" indent="0">
              <a:buSzPct val="70000"/>
              <a:buNone/>
            </a:pPr>
            <a:endParaRPr lang="en-US" altLang="cs-CZ" sz="2400" dirty="0"/>
          </a:p>
          <a:p>
            <a:pPr>
              <a:buSzPct val="70000"/>
            </a:pPr>
            <a:r>
              <a:rPr lang="cs-CZ" altLang="cs-CZ" sz="2400" dirty="0" smtClean="0"/>
              <a:t>Jódový deficit vede ke strumě</a:t>
            </a:r>
          </a:p>
          <a:p>
            <a:pPr marL="0" indent="0">
              <a:buSzPct val="70000"/>
              <a:buNone/>
            </a:pPr>
            <a:endParaRPr lang="en-US" altLang="cs-CZ" sz="2400" dirty="0"/>
          </a:p>
          <a:p>
            <a:pPr>
              <a:buSzPct val="70000"/>
            </a:pPr>
            <a:r>
              <a:rPr lang="cs-CZ" altLang="cs-CZ" sz="2400" dirty="0" smtClean="0"/>
              <a:t>Extrémní nedostatek jódu způsobuje </a:t>
            </a:r>
            <a:r>
              <a:rPr lang="cs-CZ" altLang="cs-CZ" sz="2400" b="1" dirty="0" smtClean="0">
                <a:solidFill>
                  <a:srgbClr val="0070C0"/>
                </a:solidFill>
              </a:rPr>
              <a:t>k</a:t>
            </a:r>
            <a:r>
              <a:rPr lang="en-US" altLang="cs-CZ" sz="2400" b="1" dirty="0" smtClean="0">
                <a:solidFill>
                  <a:srgbClr val="0070C0"/>
                </a:solidFill>
              </a:rPr>
              <a:t>ret</a:t>
            </a:r>
            <a:r>
              <a:rPr lang="cs-CZ" altLang="cs-CZ" sz="2400" b="1" dirty="0" smtClean="0">
                <a:solidFill>
                  <a:srgbClr val="0070C0"/>
                </a:solidFill>
              </a:rPr>
              <a:t>e</a:t>
            </a:r>
            <a:r>
              <a:rPr lang="en-US" altLang="cs-CZ" sz="2400" b="1" dirty="0" err="1" smtClean="0">
                <a:solidFill>
                  <a:srgbClr val="0070C0"/>
                </a:solidFill>
              </a:rPr>
              <a:t>nis</a:t>
            </a:r>
            <a:r>
              <a:rPr lang="cs-CZ" altLang="cs-CZ" sz="2400" b="1" dirty="0" err="1" smtClean="0">
                <a:solidFill>
                  <a:srgbClr val="0070C0"/>
                </a:solidFill>
              </a:rPr>
              <a:t>mus</a:t>
            </a:r>
            <a:endParaRPr lang="en-US" altLang="cs-CZ" sz="2400" dirty="0"/>
          </a:p>
          <a:p>
            <a:pPr>
              <a:buSzPct val="70000"/>
            </a:pPr>
            <a:endParaRPr lang="en-US" altLang="cs-CZ" sz="2400" dirty="0"/>
          </a:p>
          <a:p>
            <a:pPr>
              <a:buSzPct val="70000"/>
            </a:pPr>
            <a:r>
              <a:rPr lang="cs-CZ" altLang="cs-CZ" sz="2400" dirty="0" smtClean="0"/>
              <a:t>Ale také výrazně zvyšuje </a:t>
            </a:r>
            <a:r>
              <a:rPr lang="en-US" altLang="cs-CZ" sz="2400" b="1" dirty="0" err="1" smtClean="0">
                <a:solidFill>
                  <a:srgbClr val="0070C0"/>
                </a:solidFill>
              </a:rPr>
              <a:t>ri</a:t>
            </a:r>
            <a:r>
              <a:rPr lang="cs-CZ" altLang="cs-CZ" sz="2400" b="1" dirty="0" err="1" smtClean="0">
                <a:solidFill>
                  <a:srgbClr val="0070C0"/>
                </a:solidFill>
              </a:rPr>
              <a:t>ziko</a:t>
            </a:r>
            <a:r>
              <a:rPr lang="en-US" altLang="cs-CZ" sz="2400" b="1" dirty="0" smtClean="0">
                <a:solidFill>
                  <a:srgbClr val="0070C0"/>
                </a:solidFill>
              </a:rPr>
              <a:t> </a:t>
            </a:r>
            <a:r>
              <a:rPr lang="cs-CZ" altLang="cs-CZ" sz="2400" b="1" dirty="0" smtClean="0">
                <a:solidFill>
                  <a:srgbClr val="0070C0"/>
                </a:solidFill>
              </a:rPr>
              <a:t>narození mrtvého plodu a potratu </a:t>
            </a:r>
            <a:r>
              <a:rPr lang="cs-CZ" altLang="cs-CZ" sz="2400" dirty="0" smtClean="0"/>
              <a:t>při deficitu u těhotné ženy</a:t>
            </a:r>
          </a:p>
          <a:p>
            <a:pPr>
              <a:buSzPct val="70000"/>
            </a:pPr>
            <a:endParaRPr lang="cs-CZ" dirty="0"/>
          </a:p>
          <a:p>
            <a:pPr>
              <a:buSzPct val="70000"/>
            </a:pPr>
            <a:r>
              <a:rPr lang="cs-CZ" sz="2400" dirty="0" smtClean="0"/>
              <a:t>Potravinové zdroje jódu: </a:t>
            </a:r>
            <a:r>
              <a:rPr lang="cs-CZ" sz="2400" b="1" dirty="0" smtClean="0"/>
              <a:t>mořské plody, ryby, mléko, mléčné výrobky</a:t>
            </a:r>
          </a:p>
          <a:p>
            <a:pPr>
              <a:buSzPct val="70000"/>
            </a:pPr>
            <a:r>
              <a:rPr lang="cs-CZ" sz="2400" dirty="0" smtClean="0"/>
              <a:t>Doporučená denní dávka pro dospělé: </a:t>
            </a:r>
            <a:r>
              <a:rPr lang="cs-CZ" sz="2400" b="1" dirty="0"/>
              <a:t>150 </a:t>
            </a:r>
            <a:r>
              <a:rPr lang="cs-CZ" sz="2400" b="1" dirty="0" err="1" smtClean="0"/>
              <a:t>ug</a:t>
            </a:r>
            <a:endParaRPr lang="cs-CZ" sz="2400" b="1" dirty="0" smtClean="0"/>
          </a:p>
          <a:p>
            <a:pPr>
              <a:buSzPct val="70000"/>
            </a:pPr>
            <a:r>
              <a:rPr lang="en-US" altLang="cs-CZ" sz="2400" b="1" dirty="0" err="1" smtClean="0"/>
              <a:t>Jód</a:t>
            </a:r>
            <a:r>
              <a:rPr lang="en-US" altLang="cs-CZ" sz="2400" b="1" dirty="0" smtClean="0"/>
              <a:t> </a:t>
            </a:r>
            <a:r>
              <a:rPr lang="cs-CZ" altLang="cs-CZ" sz="2400" b="1" dirty="0" smtClean="0"/>
              <a:t>i</a:t>
            </a:r>
            <a:r>
              <a:rPr lang="en-US" altLang="cs-CZ" sz="2400" b="1" dirty="0" smtClean="0"/>
              <a:t> </a:t>
            </a:r>
            <a:r>
              <a:rPr lang="en-US" altLang="cs-CZ" sz="2400" b="1" dirty="0" err="1" smtClean="0"/>
              <a:t>selen</a:t>
            </a:r>
            <a:r>
              <a:rPr lang="en-US" altLang="cs-CZ" sz="2400" b="1" dirty="0" smtClean="0"/>
              <a:t> </a:t>
            </a:r>
            <a:r>
              <a:rPr lang="en-US" altLang="cs-CZ" sz="2400" b="1" dirty="0" err="1" smtClean="0"/>
              <a:t>jsou</a:t>
            </a:r>
            <a:r>
              <a:rPr lang="en-US" altLang="cs-CZ" sz="2400" b="1" dirty="0" smtClean="0"/>
              <a:t> </a:t>
            </a:r>
            <a:r>
              <a:rPr lang="en-US" altLang="cs-CZ" sz="2400" b="1" dirty="0"/>
              <a:t>v </a:t>
            </a:r>
            <a:r>
              <a:rPr lang="en-US" altLang="cs-CZ" sz="2400" b="1" dirty="0" err="1"/>
              <a:t>půdě</a:t>
            </a:r>
            <a:r>
              <a:rPr lang="en-US" altLang="cs-CZ" sz="2400" b="1" dirty="0"/>
              <a:t> ČR </a:t>
            </a:r>
            <a:r>
              <a:rPr lang="en-US" altLang="cs-CZ" sz="2400" b="1" dirty="0" err="1" smtClean="0"/>
              <a:t>ve</a:t>
            </a:r>
            <a:r>
              <a:rPr lang="en-US" altLang="cs-CZ" sz="2400" b="1" dirty="0" smtClean="0"/>
              <a:t> </a:t>
            </a:r>
            <a:r>
              <a:rPr lang="en-US" altLang="cs-CZ" sz="2400" b="1" dirty="0" err="1" smtClean="0"/>
              <a:t>velmi</a:t>
            </a:r>
            <a:r>
              <a:rPr lang="en-US" altLang="cs-CZ" sz="2400" b="1" dirty="0" smtClean="0"/>
              <a:t> </a:t>
            </a:r>
            <a:r>
              <a:rPr lang="en-US" altLang="cs-CZ" sz="2400" b="1" dirty="0" err="1" smtClean="0"/>
              <a:t>malém</a:t>
            </a:r>
            <a:r>
              <a:rPr lang="en-US" altLang="cs-CZ" sz="2400" b="1" dirty="0" smtClean="0"/>
              <a:t> </a:t>
            </a:r>
            <a:r>
              <a:rPr lang="en-US" altLang="cs-CZ" sz="2400" b="1" dirty="0" err="1" smtClean="0"/>
              <a:t>množství</a:t>
            </a:r>
            <a:endParaRPr lang="cs-CZ" sz="2400" b="1" dirty="0"/>
          </a:p>
        </p:txBody>
      </p:sp>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148</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247568303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smtClean="0"/>
              <a:t>Doporučení pro restrikci sodíku </a:t>
            </a:r>
            <a:endParaRPr lang="cs-CZ" sz="3600" dirty="0"/>
          </a:p>
        </p:txBody>
      </p:sp>
      <p:sp>
        <p:nvSpPr>
          <p:cNvPr id="3" name="Zástupný symbol pro obsah 2"/>
          <p:cNvSpPr>
            <a:spLocks noGrp="1"/>
          </p:cNvSpPr>
          <p:nvPr>
            <p:ph idx="1"/>
          </p:nvPr>
        </p:nvSpPr>
        <p:spPr>
          <a:xfrm>
            <a:off x="838200" y="1587766"/>
            <a:ext cx="10515600" cy="4380739"/>
          </a:xfrm>
        </p:spPr>
        <p:txBody>
          <a:bodyPr>
            <a:normAutofit fontScale="77500" lnSpcReduction="20000"/>
          </a:bodyPr>
          <a:lstStyle/>
          <a:p>
            <a:pPr>
              <a:buSzPct val="70000"/>
            </a:pPr>
            <a:r>
              <a:rPr lang="cs-CZ" sz="2400" dirty="0" smtClean="0"/>
              <a:t>Čtěte etikety na potravinách!</a:t>
            </a:r>
          </a:p>
          <a:p>
            <a:pPr>
              <a:buSzPct val="70000"/>
            </a:pPr>
            <a:r>
              <a:rPr lang="cs-CZ" sz="2400" dirty="0" smtClean="0"/>
              <a:t>Vyhněte se slaným potravinám jako jsou polévky a omáčky ze základem z bujónů, konzervované a instantní polévky a hotové pokrmy, pečivo se solí na povrchu, slané krekry, solené ořechy, popcorn, bramborové lupínky, preclíky a slané svačinky</a:t>
            </a:r>
          </a:p>
          <a:p>
            <a:pPr>
              <a:buSzPct val="70000"/>
            </a:pPr>
            <a:r>
              <a:rPr lang="cs-CZ" sz="2400" dirty="0" smtClean="0"/>
              <a:t>Vyhněte se uzenému nebo naloženému masu, slanině, uzeninám a jinému zpracovanému masu</a:t>
            </a:r>
          </a:p>
          <a:p>
            <a:pPr>
              <a:buSzPct val="70000"/>
            </a:pPr>
            <a:r>
              <a:rPr lang="cs-CZ" sz="2400" dirty="0" smtClean="0"/>
              <a:t>Vyhněte se soleným a uzeným rybám</a:t>
            </a:r>
          </a:p>
          <a:p>
            <a:pPr>
              <a:buSzPct val="70000"/>
            </a:pPr>
            <a:r>
              <a:rPr lang="cs-CZ" sz="2400" dirty="0" smtClean="0"/>
              <a:t>Vyhněte se olivám, zelí a zelenině naložené ve slaném nálevu, rajčatům a rajčatovým protlakům</a:t>
            </a:r>
          </a:p>
          <a:p>
            <a:pPr>
              <a:buSzPct val="70000"/>
            </a:pPr>
            <a:r>
              <a:rPr lang="cs-CZ" sz="2400" dirty="0" smtClean="0"/>
              <a:t>Vyhněte se sójové omáčce</a:t>
            </a:r>
          </a:p>
          <a:p>
            <a:pPr>
              <a:buSzPct val="70000"/>
            </a:pPr>
            <a:r>
              <a:rPr lang="cs-CZ" sz="2400" dirty="0" smtClean="0"/>
              <a:t>Částečně omezte konzumaci slaných sýrů</a:t>
            </a:r>
          </a:p>
          <a:p>
            <a:pPr>
              <a:buSzPct val="70000"/>
            </a:pPr>
            <a:r>
              <a:rPr lang="cs-CZ" sz="2400" dirty="0" smtClean="0"/>
              <a:t>Vyhněte se minerálním vodám bohatých na obsah sodíku </a:t>
            </a:r>
          </a:p>
          <a:p>
            <a:pPr>
              <a:buSzPct val="70000"/>
            </a:pPr>
            <a:r>
              <a:rPr lang="cs-CZ" sz="2400" dirty="0" smtClean="0"/>
              <a:t>Konzumujte potraviny bohaté na draslík – především ovoce a zeleninu</a:t>
            </a:r>
          </a:p>
          <a:p>
            <a:pPr>
              <a:buSzPct val="70000"/>
            </a:pPr>
            <a:r>
              <a:rPr lang="cs-CZ" sz="2400" dirty="0" smtClean="0"/>
              <a:t>Použijte bylinky a koření k dochucení pokrmů</a:t>
            </a:r>
          </a:p>
          <a:p>
            <a:pPr>
              <a:buSzPct val="70000"/>
            </a:pPr>
            <a:r>
              <a:rPr lang="cs-CZ" sz="2400" dirty="0" smtClean="0"/>
              <a:t>Klasickou kuchyňskou sůl (chlorid sodný) lze částečně nahradit minerálními solemi, které neobsahují sodík (například chlorid draselný). </a:t>
            </a:r>
            <a:endParaRPr lang="cs-CZ" sz="2400" dirty="0"/>
          </a:p>
        </p:txBody>
      </p:sp>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149</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pic>
        <p:nvPicPr>
          <p:cNvPr id="4" name="Obrázek 3"/>
          <p:cNvPicPr>
            <a:picLocks noChangeAspect="1"/>
          </p:cNvPicPr>
          <p:nvPr/>
        </p:nvPicPr>
        <p:blipFill>
          <a:blip r:embed="rId2" cstate="print"/>
          <a:stretch>
            <a:fillRect/>
          </a:stretch>
        </p:blipFill>
        <p:spPr>
          <a:xfrm>
            <a:off x="10341479" y="109255"/>
            <a:ext cx="1720191" cy="1478511"/>
          </a:xfrm>
          <a:prstGeom prst="rect">
            <a:avLst/>
          </a:prstGeom>
        </p:spPr>
      </p:pic>
    </p:spTree>
    <p:extLst>
      <p:ext uri="{BB962C8B-B14F-4D97-AF65-F5344CB8AC3E}">
        <p14:creationId xmlns:p14="http://schemas.microsoft.com/office/powerpoint/2010/main" val="4205305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Výživové údaje </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37730"/>
            <a:ext cx="10515600" cy="4558353"/>
          </a:xfrm>
          <a:prstGeom prst="rect">
            <a:avLst/>
          </a:prstGeom>
        </p:spPr>
        <p:txBody>
          <a:bodyPr>
            <a:noAutofit/>
          </a:bodyPr>
          <a:lstStyle/>
          <a:p>
            <a:pPr marL="0" indent="0">
              <a:buFontTx/>
              <a:buNone/>
              <a:defRPr/>
            </a:pPr>
            <a:r>
              <a:rPr lang="cs-CZ" sz="2000" b="1" u="sng" dirty="0">
                <a:solidFill>
                  <a:srgbClr val="0070C0"/>
                </a:solidFill>
              </a:rPr>
              <a:t>Povinné</a:t>
            </a:r>
            <a:r>
              <a:rPr lang="cs-CZ" sz="2000" b="1" dirty="0">
                <a:solidFill>
                  <a:srgbClr val="0070C0"/>
                </a:solidFill>
              </a:rPr>
              <a:t> výživové údaje obsahují informace: </a:t>
            </a:r>
          </a:p>
          <a:p>
            <a:pPr>
              <a:defRPr/>
            </a:pPr>
            <a:r>
              <a:rPr lang="pt-BR" sz="2000" b="1" dirty="0">
                <a:solidFill>
                  <a:srgbClr val="0070C0"/>
                </a:solidFill>
              </a:rPr>
              <a:t>o energetické </a:t>
            </a:r>
            <a:r>
              <a:rPr lang="pt-BR" sz="2000" b="1" dirty="0" smtClean="0">
                <a:solidFill>
                  <a:srgbClr val="0070C0"/>
                </a:solidFill>
              </a:rPr>
              <a:t>hodnotě </a:t>
            </a:r>
            <a:endParaRPr lang="pt-BR" sz="2000" b="1" dirty="0">
              <a:solidFill>
                <a:srgbClr val="0070C0"/>
              </a:solidFill>
            </a:endParaRPr>
          </a:p>
          <a:p>
            <a:pPr>
              <a:defRPr/>
            </a:pPr>
            <a:r>
              <a:rPr lang="cs-CZ" sz="2000" b="1" dirty="0">
                <a:solidFill>
                  <a:srgbClr val="0070C0"/>
                </a:solidFill>
              </a:rPr>
              <a:t>o množství tuků, nasycených mastných kyselin, </a:t>
            </a:r>
            <a:br>
              <a:rPr lang="cs-CZ" sz="2000" b="1" dirty="0">
                <a:solidFill>
                  <a:srgbClr val="0070C0"/>
                </a:solidFill>
              </a:rPr>
            </a:br>
            <a:r>
              <a:rPr lang="cs-CZ" sz="2000" b="1" dirty="0">
                <a:solidFill>
                  <a:srgbClr val="0070C0"/>
                </a:solidFill>
              </a:rPr>
              <a:t>sacharidů, cukrů, bílkovin a </a:t>
            </a:r>
            <a:r>
              <a:rPr lang="cs-CZ" sz="2000" b="1" dirty="0" smtClean="0">
                <a:solidFill>
                  <a:srgbClr val="0070C0"/>
                </a:solidFill>
              </a:rPr>
              <a:t>soli (obsah sodíku).</a:t>
            </a:r>
          </a:p>
          <a:p>
            <a:pPr marL="0" indent="0">
              <a:buNone/>
              <a:defRPr/>
            </a:pPr>
            <a:r>
              <a:rPr lang="cs-CZ" sz="2000" dirty="0" smtClean="0">
                <a:solidFill>
                  <a:srgbClr val="0070C0"/>
                </a:solidFill>
              </a:rPr>
              <a:t>(povinnost označovat výživové údaje od 13.12.2016)</a:t>
            </a:r>
            <a:endParaRPr lang="cs-CZ" sz="2000" dirty="0">
              <a:solidFill>
                <a:srgbClr val="0070C0"/>
              </a:solidFill>
            </a:endParaRPr>
          </a:p>
          <a:p>
            <a:pPr marL="0" indent="0">
              <a:buFontTx/>
              <a:buNone/>
              <a:defRPr/>
            </a:pPr>
            <a:r>
              <a:rPr lang="cs-CZ" sz="1400" dirty="0" smtClean="0"/>
              <a:t>-------------------------------------------------------------------------------</a:t>
            </a:r>
            <a:endParaRPr lang="cs-CZ" sz="1400" dirty="0"/>
          </a:p>
          <a:p>
            <a:pPr>
              <a:defRPr/>
            </a:pPr>
            <a:r>
              <a:rPr lang="cs-CZ" sz="1400" dirty="0"/>
              <a:t>1 kcal = 4,2 </a:t>
            </a:r>
            <a:r>
              <a:rPr lang="cs-CZ" sz="1400" dirty="0" err="1" smtClean="0"/>
              <a:t>kJ</a:t>
            </a:r>
            <a:r>
              <a:rPr lang="cs-CZ" sz="1400" dirty="0" smtClean="0"/>
              <a:t>, 1 </a:t>
            </a:r>
            <a:r>
              <a:rPr lang="cs-CZ" sz="1400" dirty="0"/>
              <a:t>g S = 4 </a:t>
            </a:r>
            <a:r>
              <a:rPr lang="cs-CZ" sz="1400" dirty="0" smtClean="0"/>
              <a:t>kcal, 1 </a:t>
            </a:r>
            <a:r>
              <a:rPr lang="cs-CZ" sz="1400" dirty="0"/>
              <a:t>g B = 4 </a:t>
            </a:r>
            <a:r>
              <a:rPr lang="cs-CZ" sz="1400" dirty="0" smtClean="0"/>
              <a:t>kcal, 1 </a:t>
            </a:r>
            <a:r>
              <a:rPr lang="cs-CZ" sz="1400" dirty="0"/>
              <a:t>g T = 9 kcal</a:t>
            </a:r>
          </a:p>
          <a:p>
            <a:pPr marL="0" indent="0">
              <a:buNone/>
              <a:defRPr/>
            </a:pPr>
            <a:r>
              <a:rPr lang="cs-CZ" sz="1400" dirty="0" smtClean="0"/>
              <a:t>-------------------------------------------------------------------------------</a:t>
            </a:r>
            <a:endParaRPr lang="cs-CZ" sz="1400" dirty="0"/>
          </a:p>
          <a:p>
            <a:pPr marL="0" indent="0">
              <a:buFontTx/>
              <a:buNone/>
              <a:defRPr/>
            </a:pPr>
            <a:endParaRPr lang="cs-CZ" altLang="cs-CZ" sz="1400" b="1" dirty="0"/>
          </a:p>
          <a:p>
            <a:pPr marL="0" indent="0">
              <a:buFontTx/>
              <a:buNone/>
              <a:defRPr/>
            </a:pPr>
            <a:endParaRPr lang="cs-CZ" altLang="cs-CZ" sz="1400" b="1" dirty="0" smtClean="0"/>
          </a:p>
          <a:p>
            <a:pPr marL="0" indent="0">
              <a:buFontTx/>
              <a:buNone/>
              <a:defRPr/>
            </a:pPr>
            <a:r>
              <a:rPr lang="cs-CZ" altLang="cs-CZ" sz="1400" b="1" dirty="0" smtClean="0"/>
              <a:t>Obsah </a:t>
            </a:r>
            <a:r>
              <a:rPr lang="cs-CZ" altLang="cs-CZ" sz="1400" b="1" dirty="0"/>
              <a:t>povinných výživových údajů je možné doplnit o uvedení množství jedné nebo více z těchto živin: </a:t>
            </a:r>
          </a:p>
          <a:p>
            <a:pPr marL="0" indent="0">
              <a:buFontTx/>
              <a:buNone/>
              <a:defRPr/>
            </a:pPr>
            <a:r>
              <a:rPr lang="cs-CZ" altLang="cs-CZ" sz="1400" dirty="0" smtClean="0"/>
              <a:t>a) </a:t>
            </a:r>
            <a:r>
              <a:rPr lang="cs-CZ" altLang="cs-CZ" sz="1400" dirty="0" err="1" smtClean="0"/>
              <a:t>mononenasycené</a:t>
            </a:r>
            <a:r>
              <a:rPr lang="cs-CZ" altLang="cs-CZ" sz="1400" dirty="0" smtClean="0"/>
              <a:t> </a:t>
            </a:r>
            <a:r>
              <a:rPr lang="cs-CZ" altLang="cs-CZ" sz="1400" dirty="0"/>
              <a:t>mastné kyseliny (</a:t>
            </a:r>
            <a:r>
              <a:rPr lang="cs-CZ" altLang="cs-CZ" sz="1400" dirty="0" err="1"/>
              <a:t>monoenové</a:t>
            </a:r>
            <a:r>
              <a:rPr lang="cs-CZ" altLang="cs-CZ" sz="1400" dirty="0"/>
              <a:t> mastné kyseliny); </a:t>
            </a:r>
            <a:r>
              <a:rPr lang="cs-CZ" altLang="cs-CZ" sz="1400" dirty="0" smtClean="0"/>
              <a:t> b</a:t>
            </a:r>
            <a:r>
              <a:rPr lang="cs-CZ" altLang="cs-CZ" sz="1400" dirty="0"/>
              <a:t>) polynenasycené mastné kyseliny (polyenové mastné kyseliny); </a:t>
            </a:r>
            <a:r>
              <a:rPr lang="cs-CZ" altLang="cs-CZ" sz="1400" dirty="0" smtClean="0"/>
              <a:t> c</a:t>
            </a:r>
            <a:r>
              <a:rPr lang="cs-CZ" altLang="cs-CZ" sz="1400" dirty="0"/>
              <a:t>) </a:t>
            </a:r>
            <a:r>
              <a:rPr lang="cs-CZ" altLang="cs-CZ" sz="1400" dirty="0" err="1"/>
              <a:t>polyalkoholy</a:t>
            </a:r>
            <a:r>
              <a:rPr lang="cs-CZ" altLang="cs-CZ" sz="1400" dirty="0"/>
              <a:t>; </a:t>
            </a:r>
            <a:r>
              <a:rPr lang="cs-CZ" altLang="cs-CZ" sz="1400" dirty="0" smtClean="0"/>
              <a:t> d</a:t>
            </a:r>
            <a:r>
              <a:rPr lang="cs-CZ" altLang="cs-CZ" sz="1400" dirty="0"/>
              <a:t>) škrob; </a:t>
            </a:r>
            <a:r>
              <a:rPr lang="cs-CZ" altLang="cs-CZ" sz="1400" dirty="0" smtClean="0"/>
              <a:t> e</a:t>
            </a:r>
            <a:r>
              <a:rPr lang="cs-CZ" altLang="cs-CZ" sz="1400" dirty="0"/>
              <a:t>) vláknina, </a:t>
            </a:r>
            <a:r>
              <a:rPr lang="cs-CZ" altLang="cs-CZ" sz="1400" dirty="0" smtClean="0"/>
              <a:t> f</a:t>
            </a:r>
            <a:r>
              <a:rPr lang="cs-CZ" altLang="cs-CZ" sz="1400" dirty="0"/>
              <a:t>) veškeré vitaminy nebo minerální látky </a:t>
            </a:r>
            <a:r>
              <a:rPr lang="cs-CZ" altLang="cs-CZ" sz="1400" dirty="0" smtClean="0"/>
              <a:t/>
            </a:r>
            <a:br>
              <a:rPr lang="cs-CZ" altLang="cs-CZ" sz="1400" dirty="0" smtClean="0"/>
            </a:br>
            <a:r>
              <a:rPr lang="cs-CZ" altLang="cs-CZ" sz="1400" b="1" dirty="0" smtClean="0"/>
              <a:t>!!! Nesmí se uvádět </a:t>
            </a:r>
            <a:r>
              <a:rPr lang="cs-CZ" altLang="cs-CZ" sz="1400" b="1" dirty="0" err="1" smtClean="0"/>
              <a:t>transmastné</a:t>
            </a:r>
            <a:r>
              <a:rPr lang="cs-CZ" altLang="cs-CZ" sz="1400" b="1" dirty="0" smtClean="0"/>
              <a:t> kyseliny a cholesterol</a:t>
            </a:r>
          </a:p>
          <a:p>
            <a:pPr marL="0" indent="0">
              <a:buFontTx/>
              <a:buNone/>
              <a:defRPr/>
            </a:pPr>
            <a:endParaRPr lang="cs-CZ" altLang="cs-CZ" sz="1400" dirty="0"/>
          </a:p>
          <a:p>
            <a:pPr>
              <a:defRPr/>
            </a:pPr>
            <a:endParaRPr lang="cs-CZ" sz="2000" dirty="0"/>
          </a:p>
          <a:p>
            <a:pPr marL="0" indent="0">
              <a:buNone/>
            </a:pPr>
            <a:endParaRPr lang="cs-CZ" sz="2000" b="1" dirty="0">
              <a:solidFill>
                <a:srgbClr val="CC6600"/>
              </a:solidFill>
            </a:endParaRPr>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15</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pic>
        <p:nvPicPr>
          <p:cNvPr id="41986" name="Picture 2" descr="http://paletapotravin.cz/data/images/product/494/product0_4.png"/>
          <p:cNvPicPr>
            <a:picLocks noChangeAspect="1" noChangeArrowheads="1"/>
          </p:cNvPicPr>
          <p:nvPr/>
        </p:nvPicPr>
        <p:blipFill>
          <a:blip r:embed="rId3" cstate="print"/>
          <a:srcRect/>
          <a:stretch>
            <a:fillRect/>
          </a:stretch>
        </p:blipFill>
        <p:spPr bwMode="auto">
          <a:xfrm>
            <a:off x="7778338" y="371053"/>
            <a:ext cx="3958351" cy="3958352"/>
          </a:xfrm>
          <a:prstGeom prst="rect">
            <a:avLst/>
          </a:prstGeom>
          <a:noFill/>
        </p:spPr>
      </p:pic>
    </p:spTree>
    <p:extLst>
      <p:ext uri="{BB962C8B-B14F-4D97-AF65-F5344CB8AC3E}">
        <p14:creationId xmlns:p14="http://schemas.microsoft.com/office/powerpoint/2010/main" val="4045578306"/>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b="1" dirty="0" smtClean="0"/>
              <a:t>CUKR</a:t>
            </a:r>
            <a:endParaRPr lang="cs-CZ" sz="3100" b="1" dirty="0"/>
          </a:p>
        </p:txBody>
      </p:sp>
      <p:sp>
        <p:nvSpPr>
          <p:cNvPr id="3" name="Zástupný symbol pro obsah 2"/>
          <p:cNvSpPr>
            <a:spLocks noGrp="1"/>
          </p:cNvSpPr>
          <p:nvPr>
            <p:ph idx="1"/>
          </p:nvPr>
        </p:nvSpPr>
        <p:spPr/>
        <p:txBody>
          <a:bodyPr>
            <a:normAutofit/>
          </a:bodyPr>
          <a:lstStyle/>
          <a:p>
            <a:pPr marL="0" indent="0">
              <a:buNone/>
            </a:pPr>
            <a:endParaRPr lang="cs-CZ" dirty="0"/>
          </a:p>
        </p:txBody>
      </p:sp>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150</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pic>
        <p:nvPicPr>
          <p:cNvPr id="244738" name="Picture 2" descr="http://fresh.iprima.cz/sites/default/files/image_crops/image_620/c/375698_kostkovy-cukr_image_620.jpg"/>
          <p:cNvPicPr>
            <a:picLocks noChangeAspect="1" noChangeArrowheads="1"/>
          </p:cNvPicPr>
          <p:nvPr/>
        </p:nvPicPr>
        <p:blipFill>
          <a:blip r:embed="rId2" cstate="print"/>
          <a:srcRect/>
          <a:stretch>
            <a:fillRect/>
          </a:stretch>
        </p:blipFill>
        <p:spPr bwMode="auto">
          <a:xfrm>
            <a:off x="1740534" y="1539874"/>
            <a:ext cx="8443056" cy="4739005"/>
          </a:xfrm>
          <a:prstGeom prst="rect">
            <a:avLst/>
          </a:prstGeom>
          <a:noFill/>
        </p:spPr>
      </p:pic>
    </p:spTree>
    <p:extLst>
      <p:ext uri="{BB962C8B-B14F-4D97-AF65-F5344CB8AC3E}">
        <p14:creationId xmlns:p14="http://schemas.microsoft.com/office/powerpoint/2010/main" val="8906696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b="1" dirty="0" smtClean="0"/>
              <a:t>CUKR = mono- a disacharidy</a:t>
            </a:r>
            <a:endParaRPr lang="cs-CZ" sz="3100" b="1" dirty="0"/>
          </a:p>
        </p:txBody>
      </p:sp>
      <p:sp>
        <p:nvSpPr>
          <p:cNvPr id="3" name="Zástupný symbol pro obsah 2"/>
          <p:cNvSpPr>
            <a:spLocks noGrp="1"/>
          </p:cNvSpPr>
          <p:nvPr>
            <p:ph idx="1"/>
          </p:nvPr>
        </p:nvSpPr>
        <p:spPr/>
        <p:txBody>
          <a:bodyPr>
            <a:normAutofit fontScale="92500"/>
          </a:bodyPr>
          <a:lstStyle/>
          <a:p>
            <a:pPr marL="0" indent="0" algn="just">
              <a:buNone/>
            </a:pPr>
            <a:r>
              <a:rPr lang="cs-CZ" dirty="0" smtClean="0"/>
              <a:t>Navrhovaný referenční příjem pro jednoduché cukry bez rozdílu původu je 90 g na den. To odpovídá 18 % celkového energetického příjmu - 8400 KJ (2000 kcal). Navržená hodnota je na spodní hranici průměrného příjmu cukrů v zemích EU (asi 17–26 % z celkového energetického příjmu). Celkový příjem jednoduchých cukrů zahrnuje cukry </a:t>
            </a:r>
            <a:r>
              <a:rPr lang="cs-CZ" b="1" dirty="0" smtClean="0"/>
              <a:t>přirozeně</a:t>
            </a:r>
            <a:r>
              <a:rPr lang="cs-CZ" dirty="0" smtClean="0"/>
              <a:t> se vyskytující v potravinách (ovoce, zelenina, obiloviny, mléčné výrobky apod.) a </a:t>
            </a:r>
            <a:r>
              <a:rPr lang="cs-CZ" b="1" dirty="0" smtClean="0"/>
              <a:t>přidané </a:t>
            </a:r>
            <a:r>
              <a:rPr lang="cs-CZ" dirty="0" smtClean="0"/>
              <a:t>cukry. Obecně neexistuje žádné doporučení pro příjem jednoduchých cukrů. </a:t>
            </a:r>
          </a:p>
          <a:p>
            <a:pPr marL="0" indent="0" algn="just">
              <a:buNone/>
            </a:pPr>
            <a:r>
              <a:rPr lang="cs-CZ" dirty="0" smtClean="0"/>
              <a:t>Některé úřady doporučily horní hranici příjmu přidaných cukrů </a:t>
            </a:r>
            <a:br>
              <a:rPr lang="cs-CZ" dirty="0" smtClean="0"/>
            </a:br>
            <a:r>
              <a:rPr lang="cs-CZ" dirty="0" smtClean="0"/>
              <a:t>do 10 % celkového energetického příjmu. Jiné úřady doporučují pouze omezení v příjmu přidaných cukrů bez definování horní meze. </a:t>
            </a:r>
            <a:endParaRPr lang="cs-CZ" dirty="0"/>
          </a:p>
        </p:txBody>
      </p:sp>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151</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8906696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CUKR</a:t>
            </a:r>
            <a:endParaRPr lang="cs-CZ" dirty="0"/>
          </a:p>
        </p:txBody>
      </p:sp>
      <p:sp>
        <p:nvSpPr>
          <p:cNvPr id="3" name="Zástupný symbol pro obsah 2"/>
          <p:cNvSpPr>
            <a:spLocks noGrp="1"/>
          </p:cNvSpPr>
          <p:nvPr>
            <p:ph idx="1"/>
          </p:nvPr>
        </p:nvSpPr>
        <p:spPr/>
        <p:txBody>
          <a:bodyPr>
            <a:normAutofit/>
          </a:bodyPr>
          <a:lstStyle/>
          <a:p>
            <a:pPr algn="just"/>
            <a:r>
              <a:rPr lang="cs-CZ" dirty="0" smtClean="0"/>
              <a:t>Odhaduje se, že jednoduchý cukr zkonzumovaný z denní doporučené dávky ovoce, zeleniny, obilí a mléčných výrobků by činil asi 45 g u dospělého. </a:t>
            </a:r>
          </a:p>
          <a:p>
            <a:pPr algn="just"/>
            <a:r>
              <a:rPr lang="cs-CZ" dirty="0" smtClean="0"/>
              <a:t>Za předpokladu, že zbývajících </a:t>
            </a:r>
            <a:r>
              <a:rPr lang="en-US" dirty="0" smtClean="0"/>
              <a:t>45 </a:t>
            </a:r>
            <a:r>
              <a:rPr lang="en-US" dirty="0"/>
              <a:t>g </a:t>
            </a:r>
            <a:r>
              <a:rPr lang="cs-CZ" dirty="0" smtClean="0"/>
              <a:t>cukru </a:t>
            </a:r>
            <a:r>
              <a:rPr lang="en-US" dirty="0" smtClean="0"/>
              <a:t>(</a:t>
            </a:r>
            <a:r>
              <a:rPr lang="cs-CZ" dirty="0" smtClean="0"/>
              <a:t>až do </a:t>
            </a:r>
            <a:r>
              <a:rPr lang="en-US" dirty="0" smtClean="0"/>
              <a:t>90 </a:t>
            </a:r>
            <a:r>
              <a:rPr lang="en-US" dirty="0"/>
              <a:t>g </a:t>
            </a:r>
            <a:r>
              <a:rPr lang="cs-CZ" dirty="0" smtClean="0"/>
              <a:t>navržených pro referenční označení příjmu</a:t>
            </a:r>
            <a:r>
              <a:rPr lang="en-US" dirty="0" smtClean="0"/>
              <a:t>) </a:t>
            </a:r>
            <a:r>
              <a:rPr lang="cs-CZ" dirty="0" smtClean="0"/>
              <a:t>jsou přidané cukry.</a:t>
            </a:r>
          </a:p>
          <a:p>
            <a:pPr algn="just"/>
            <a:r>
              <a:rPr lang="cs-CZ" dirty="0" smtClean="0"/>
              <a:t>To by odpovídalo 9 % celkové energie pro 8400 KJ nebo 2000 kcal na den. </a:t>
            </a:r>
          </a:p>
        </p:txBody>
      </p:sp>
      <p:sp>
        <p:nvSpPr>
          <p:cNvPr id="7" name="Zástupný symbol pro zápatí 6"/>
          <p:cNvSpPr>
            <a:spLocks noGrp="1"/>
          </p:cNvSpPr>
          <p:nvPr>
            <p:ph type="ftr" sz="quarter" idx="11"/>
          </p:nvPr>
        </p:nvSpPr>
        <p:spPr/>
        <p:txBody>
          <a:bodyPr/>
          <a:lstStyle/>
          <a:p>
            <a:r>
              <a:rPr lang="cs-CZ" dirty="0" smtClean="0"/>
              <a:t>Výživa</a:t>
            </a:r>
            <a:endParaRPr lang="cs-CZ" dirty="0"/>
          </a:p>
        </p:txBody>
      </p:sp>
      <p:sp>
        <p:nvSpPr>
          <p:cNvPr id="8" name="Zástupný symbol pro číslo snímku 7"/>
          <p:cNvSpPr>
            <a:spLocks noGrp="1"/>
          </p:cNvSpPr>
          <p:nvPr>
            <p:ph type="sldNum" sz="quarter" idx="12"/>
          </p:nvPr>
        </p:nvSpPr>
        <p:spPr/>
        <p:txBody>
          <a:bodyPr/>
          <a:lstStyle/>
          <a:p>
            <a:fld id="{7D74F88D-855E-4C4A-AC2F-7A0A64C53FD8}" type="slidenum">
              <a:rPr lang="cs-CZ" smtClean="0"/>
              <a:pPr/>
              <a:t>152</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2832665726"/>
      </p:ext>
    </p:extLst>
  </p:cSld>
  <p:clrMapOvr>
    <a:masterClrMapping/>
  </p:clrMapOvr>
  <p:transition spd="slow"/>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2"/>
          <p:cNvSpPr>
            <a:spLocks noGrp="1" noChangeArrowheads="1"/>
          </p:cNvSpPr>
          <p:nvPr>
            <p:ph type="title"/>
          </p:nvPr>
        </p:nvSpPr>
        <p:spPr/>
        <p:txBody>
          <a:bodyPr/>
          <a:lstStyle/>
          <a:p>
            <a:pPr eaLnBrk="1" hangingPunct="1"/>
            <a:r>
              <a:rPr lang="cs-CZ" altLang="cs-CZ" dirty="0" smtClean="0"/>
              <a:t>CUKR</a:t>
            </a:r>
            <a:endParaRPr lang="en-US" altLang="cs-CZ" dirty="0" smtClean="0"/>
          </a:p>
        </p:txBody>
      </p:sp>
      <p:sp>
        <p:nvSpPr>
          <p:cNvPr id="47107" name="Rectangle 3"/>
          <p:cNvSpPr>
            <a:spLocks noGrp="1" noChangeArrowheads="1"/>
          </p:cNvSpPr>
          <p:nvPr>
            <p:ph idx="1"/>
          </p:nvPr>
        </p:nvSpPr>
        <p:spPr/>
        <p:txBody>
          <a:bodyPr>
            <a:normAutofit/>
          </a:bodyPr>
          <a:lstStyle/>
          <a:p>
            <a:pPr eaLnBrk="1" hangingPunct="1">
              <a:buFontTx/>
              <a:buNone/>
            </a:pPr>
            <a:r>
              <a:rPr lang="cs-CZ" altLang="cs-CZ" b="1" dirty="0" smtClean="0"/>
              <a:t>Vnitřní cukry (přirozeně se vyskytující)</a:t>
            </a:r>
            <a:endParaRPr lang="en-US" altLang="cs-CZ" b="1" dirty="0" smtClean="0"/>
          </a:p>
          <a:p>
            <a:pPr lvl="1" eaLnBrk="1" hangingPunct="1"/>
            <a:r>
              <a:rPr lang="cs-CZ" altLang="cs-CZ" dirty="0" smtClean="0"/>
              <a:t>z neporušeného ovoce a zeleniny </a:t>
            </a:r>
            <a:endParaRPr lang="en-US" altLang="cs-CZ" dirty="0" smtClean="0"/>
          </a:p>
          <a:p>
            <a:pPr eaLnBrk="1" hangingPunct="1">
              <a:buFontTx/>
              <a:buNone/>
            </a:pPr>
            <a:r>
              <a:rPr lang="cs-CZ" altLang="cs-CZ" b="1" dirty="0" smtClean="0"/>
              <a:t>Přidané cukry</a:t>
            </a:r>
            <a:endParaRPr lang="en-US" altLang="cs-CZ" b="1" dirty="0" smtClean="0"/>
          </a:p>
          <a:p>
            <a:pPr lvl="1"/>
            <a:r>
              <a:rPr lang="cs-CZ" dirty="0" smtClean="0"/>
              <a:t>termín</a:t>
            </a:r>
            <a:r>
              <a:rPr lang="en-US" dirty="0" smtClean="0"/>
              <a:t>“</a:t>
            </a:r>
            <a:r>
              <a:rPr lang="cs-CZ" dirty="0" smtClean="0"/>
              <a:t>přidané cukry</a:t>
            </a:r>
            <a:r>
              <a:rPr lang="en-US" dirty="0" smtClean="0"/>
              <a:t>”</a:t>
            </a:r>
            <a:r>
              <a:rPr lang="cs-CZ" dirty="0" smtClean="0"/>
              <a:t> nebo  “sladila - </a:t>
            </a:r>
            <a:r>
              <a:rPr lang="cs-CZ" dirty="0" err="1" smtClean="0"/>
              <a:t>extrinsic</a:t>
            </a:r>
            <a:r>
              <a:rPr lang="cs-CZ" dirty="0" smtClean="0"/>
              <a:t>”</a:t>
            </a:r>
            <a:r>
              <a:rPr lang="en-US" dirty="0" smtClean="0"/>
              <a:t> </a:t>
            </a:r>
            <a:r>
              <a:rPr lang="cs-CZ" dirty="0" smtClean="0"/>
              <a:t>se vztahují na sacharózu, fruktózu, škrobové hydrolyzáty (glukózový sirup, vysoce fruktózový sirup) </a:t>
            </a:r>
            <a:r>
              <a:rPr lang="en-US" dirty="0" smtClean="0"/>
              <a:t>a</a:t>
            </a:r>
            <a:r>
              <a:rPr lang="cs-CZ" dirty="0" smtClean="0"/>
              <a:t> jiné přípravky izolovaného z cukru, které jsou použity jako takové nebo přidané během přípravy či výroby do pokrmů či nápojů. </a:t>
            </a:r>
          </a:p>
          <a:p>
            <a:pPr eaLnBrk="1" hangingPunct="1">
              <a:buFontTx/>
              <a:buNone/>
            </a:pPr>
            <a:r>
              <a:rPr lang="cs-CZ" altLang="cs-CZ" b="1" dirty="0" smtClean="0"/>
              <a:t>Volné cukry</a:t>
            </a:r>
            <a:endParaRPr lang="en-US" altLang="cs-CZ" b="1" dirty="0" smtClean="0"/>
          </a:p>
          <a:p>
            <a:pPr lvl="1" eaLnBrk="1" hangingPunct="1"/>
            <a:r>
              <a:rPr lang="cs-CZ" altLang="cs-CZ" dirty="0"/>
              <a:t>p</a:t>
            </a:r>
            <a:r>
              <a:rPr lang="cs-CZ" altLang="cs-CZ" dirty="0" smtClean="0"/>
              <a:t>řidané + koncentrované cukry (tj. med, sirupy, šťávy aj.) </a:t>
            </a:r>
            <a:endParaRPr lang="en-US" altLang="cs-CZ" dirty="0" smtClean="0"/>
          </a:p>
          <a:p>
            <a:pPr algn="ctr" eaLnBrk="1" hangingPunct="1">
              <a:buFontTx/>
              <a:buNone/>
            </a:pPr>
            <a:endParaRPr lang="en-US" altLang="cs-CZ" dirty="0" smtClean="0"/>
          </a:p>
        </p:txBody>
      </p:sp>
      <p:sp>
        <p:nvSpPr>
          <p:cNvPr id="95234" name="Slide Number Placeholder 5"/>
          <p:cNvSpPr>
            <a:spLocks noGrp="1"/>
          </p:cNvSpPr>
          <p:nvPr>
            <p:ph type="sldNum" sz="quarter" idx="12"/>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658E7D47-2060-45B0-B9CB-299CE49F631E}" type="slidenum">
              <a:rPr lang="en-US" altLang="cs-CZ" sz="1800">
                <a:solidFill>
                  <a:schemeClr val="tx2">
                    <a:lumMod val="50000"/>
                  </a:schemeClr>
                </a:solidFill>
                <a:latin typeface="Segoe UI" panose="020B0502040204020203" pitchFamily="34" charset="0"/>
                <a:ea typeface="+mn-ea"/>
              </a:rPr>
              <a:pPr>
                <a:spcBef>
                  <a:spcPct val="0"/>
                </a:spcBef>
                <a:buFontTx/>
                <a:buNone/>
              </a:pPr>
              <a:t>153</a:t>
            </a:fld>
            <a:endParaRPr lang="en-US" altLang="cs-CZ" sz="1800" dirty="0">
              <a:solidFill>
                <a:schemeClr val="tx2">
                  <a:lumMod val="50000"/>
                </a:schemeClr>
              </a:solidFill>
              <a:latin typeface="Segoe UI" panose="020B0502040204020203" pitchFamily="34" charset="0"/>
              <a:ea typeface="+mn-ea"/>
            </a:endParaRPr>
          </a:p>
        </p:txBody>
      </p:sp>
      <p:pic>
        <p:nvPicPr>
          <p:cNvPr id="95237"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83676" y="0"/>
            <a:ext cx="1584325" cy="1316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4079410032"/>
      </p:ext>
    </p:extLst>
  </p:cSld>
  <p:clrMapOvr>
    <a:masterClrMapping/>
  </p:clrMapOvr>
  <p:transition spd="slow"/>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CUKR - Evropská legislativa</a:t>
            </a:r>
            <a:endParaRPr lang="cs-CZ" dirty="0"/>
          </a:p>
        </p:txBody>
      </p:sp>
      <p:sp>
        <p:nvSpPr>
          <p:cNvPr id="3" name="Zástupný symbol pro obsah 2"/>
          <p:cNvSpPr>
            <a:spLocks noGrp="1"/>
          </p:cNvSpPr>
          <p:nvPr>
            <p:ph idx="1"/>
          </p:nvPr>
        </p:nvSpPr>
        <p:spPr/>
        <p:txBody>
          <a:bodyPr anchor="ctr">
            <a:normAutofit/>
          </a:bodyPr>
          <a:lstStyle/>
          <a:p>
            <a:pPr marL="0" indent="0" algn="ctr">
              <a:buNone/>
            </a:pPr>
            <a:r>
              <a:rPr lang="cs-CZ" sz="3200" dirty="0" smtClean="0"/>
              <a:t>Cukerné alkoholy (</a:t>
            </a:r>
            <a:r>
              <a:rPr lang="cs-CZ" sz="3200" dirty="0" err="1" smtClean="0"/>
              <a:t>polyoly</a:t>
            </a:r>
            <a:r>
              <a:rPr lang="cs-CZ" sz="3200" dirty="0" smtClean="0"/>
              <a:t>), jako je sorbitol, xylitol, </a:t>
            </a:r>
            <a:r>
              <a:rPr lang="cs-CZ" sz="3200" dirty="0" err="1" smtClean="0"/>
              <a:t>manitol</a:t>
            </a:r>
            <a:r>
              <a:rPr lang="cs-CZ" sz="3200" dirty="0" smtClean="0"/>
              <a:t> a </a:t>
            </a:r>
            <a:r>
              <a:rPr lang="cs-CZ" sz="3200" dirty="0" err="1" smtClean="0"/>
              <a:t>laktitol</a:t>
            </a:r>
            <a:r>
              <a:rPr lang="cs-CZ" sz="3200" dirty="0" smtClean="0"/>
              <a:t>, </a:t>
            </a:r>
            <a:r>
              <a:rPr lang="cs-CZ" sz="3200" b="1" dirty="0" smtClean="0">
                <a:solidFill>
                  <a:schemeClr val="tx2">
                    <a:lumMod val="60000"/>
                    <a:lumOff val="40000"/>
                  </a:schemeClr>
                </a:solidFill>
              </a:rPr>
              <a:t>obvykle nejsou zahrnuty </a:t>
            </a:r>
            <a:r>
              <a:rPr lang="cs-CZ" sz="3200" dirty="0" smtClean="0"/>
              <a:t>v termínu </a:t>
            </a:r>
            <a:r>
              <a:rPr lang="en-US" sz="3200" dirty="0" smtClean="0"/>
              <a:t>“</a:t>
            </a:r>
            <a:r>
              <a:rPr lang="cs-CZ" sz="3200" dirty="0" smtClean="0"/>
              <a:t>cukr</a:t>
            </a:r>
            <a:r>
              <a:rPr lang="en-US" sz="3200" dirty="0" smtClean="0"/>
              <a:t>”. </a:t>
            </a:r>
            <a:endParaRPr lang="cs-CZ" sz="3200" dirty="0"/>
          </a:p>
        </p:txBody>
      </p:sp>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154</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199664159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2"/>
          <p:cNvSpPr>
            <a:spLocks noGrp="1" noChangeArrowheads="1"/>
          </p:cNvSpPr>
          <p:nvPr>
            <p:ph type="title"/>
          </p:nvPr>
        </p:nvSpPr>
        <p:spPr/>
        <p:txBody>
          <a:bodyPr/>
          <a:lstStyle/>
          <a:p>
            <a:pPr eaLnBrk="1" hangingPunct="1"/>
            <a:r>
              <a:rPr lang="cs-CZ" altLang="cs-CZ" dirty="0" smtClean="0"/>
              <a:t>CUKR</a:t>
            </a:r>
            <a:endParaRPr lang="en-US" altLang="cs-CZ" dirty="0" smtClean="0"/>
          </a:p>
        </p:txBody>
      </p:sp>
      <p:sp>
        <p:nvSpPr>
          <p:cNvPr id="97284" name="Rectangle 3"/>
          <p:cNvSpPr>
            <a:spLocks noGrp="1" noChangeArrowheads="1"/>
          </p:cNvSpPr>
          <p:nvPr>
            <p:ph idx="1"/>
          </p:nvPr>
        </p:nvSpPr>
        <p:spPr/>
        <p:txBody>
          <a:bodyPr>
            <a:normAutofit lnSpcReduction="10000"/>
          </a:bodyPr>
          <a:lstStyle/>
          <a:p>
            <a:pPr eaLnBrk="1" hangingPunct="1">
              <a:lnSpc>
                <a:spcPct val="90000"/>
              </a:lnSpc>
              <a:buFontTx/>
              <a:buNone/>
            </a:pPr>
            <a:r>
              <a:rPr lang="cs-CZ" altLang="cs-CZ" b="1" dirty="0" smtClean="0">
                <a:solidFill>
                  <a:schemeClr val="tx2">
                    <a:lumMod val="60000"/>
                    <a:lumOff val="40000"/>
                  </a:schemeClr>
                </a:solidFill>
              </a:rPr>
              <a:t>Proč je cukr přidáván do potravin</a:t>
            </a:r>
            <a:r>
              <a:rPr lang="en-US" altLang="cs-CZ" b="1" dirty="0" smtClean="0">
                <a:solidFill>
                  <a:schemeClr val="tx2">
                    <a:lumMod val="60000"/>
                    <a:lumOff val="40000"/>
                  </a:schemeClr>
                </a:solidFill>
              </a:rPr>
              <a:t>?</a:t>
            </a:r>
          </a:p>
          <a:p>
            <a:pPr lvl="1" eaLnBrk="1" hangingPunct="1">
              <a:lnSpc>
                <a:spcPct val="90000"/>
              </a:lnSpc>
            </a:pPr>
            <a:r>
              <a:rPr lang="cs-CZ" altLang="cs-CZ" dirty="0" smtClean="0"/>
              <a:t>Vylepšení chuti</a:t>
            </a:r>
          </a:p>
          <a:p>
            <a:pPr lvl="1" eaLnBrk="1" hangingPunct="1">
              <a:lnSpc>
                <a:spcPct val="90000"/>
              </a:lnSpc>
            </a:pPr>
            <a:r>
              <a:rPr lang="cs-CZ" altLang="cs-CZ" dirty="0" smtClean="0"/>
              <a:t>Struktura a barva</a:t>
            </a:r>
          </a:p>
          <a:p>
            <a:pPr lvl="1" eaLnBrk="1" hangingPunct="1">
              <a:lnSpc>
                <a:spcPct val="90000"/>
              </a:lnSpc>
            </a:pPr>
            <a:r>
              <a:rPr lang="cs-CZ" altLang="cs-CZ" dirty="0" smtClean="0"/>
              <a:t>Umožnění fermentace</a:t>
            </a:r>
          </a:p>
          <a:p>
            <a:pPr lvl="1" eaLnBrk="1" hangingPunct="1">
              <a:lnSpc>
                <a:spcPct val="90000"/>
              </a:lnSpc>
            </a:pPr>
            <a:r>
              <a:rPr lang="cs-CZ" altLang="cs-CZ" dirty="0" smtClean="0"/>
              <a:t>Dodání objemu</a:t>
            </a:r>
          </a:p>
          <a:p>
            <a:pPr lvl="1" eaLnBrk="1" hangingPunct="1">
              <a:lnSpc>
                <a:spcPct val="90000"/>
              </a:lnSpc>
            </a:pPr>
            <a:r>
              <a:rPr lang="cs-CZ" altLang="cs-CZ" dirty="0" smtClean="0"/>
              <a:t>Působí jako konzervační látka</a:t>
            </a:r>
          </a:p>
          <a:p>
            <a:pPr lvl="1" eaLnBrk="1" hangingPunct="1">
              <a:lnSpc>
                <a:spcPct val="90000"/>
              </a:lnSpc>
            </a:pPr>
            <a:r>
              <a:rPr lang="cs-CZ" altLang="cs-CZ" dirty="0" smtClean="0"/>
              <a:t>Rovnováha kyselosti potravin</a:t>
            </a:r>
          </a:p>
          <a:p>
            <a:pPr lvl="1" eaLnBrk="1" hangingPunct="1">
              <a:lnSpc>
                <a:spcPct val="90000"/>
              </a:lnSpc>
            </a:pPr>
            <a:endParaRPr lang="cs-CZ" altLang="cs-CZ" dirty="0" smtClean="0"/>
          </a:p>
          <a:p>
            <a:pPr lvl="1" eaLnBrk="1" hangingPunct="1">
              <a:lnSpc>
                <a:spcPct val="90000"/>
              </a:lnSpc>
            </a:pPr>
            <a:endParaRPr lang="cs-CZ" altLang="cs-CZ" dirty="0"/>
          </a:p>
          <a:p>
            <a:pPr marL="457200" lvl="1" indent="0" eaLnBrk="1" hangingPunct="1">
              <a:lnSpc>
                <a:spcPct val="90000"/>
              </a:lnSpc>
              <a:buNone/>
            </a:pPr>
            <a:endParaRPr lang="cs-CZ" altLang="cs-CZ" dirty="0"/>
          </a:p>
          <a:p>
            <a:pPr marL="457200" lvl="1" indent="0" eaLnBrk="1" hangingPunct="1">
              <a:lnSpc>
                <a:spcPct val="90000"/>
              </a:lnSpc>
              <a:buNone/>
            </a:pPr>
            <a:r>
              <a:rPr lang="cs-CZ" altLang="cs-CZ" b="1" u="sng" dirty="0" smtClean="0">
                <a:solidFill>
                  <a:srgbClr val="0070C0"/>
                </a:solidFill>
              </a:rPr>
              <a:t>Cukr je návykový!</a:t>
            </a:r>
            <a:endParaRPr lang="en-US" altLang="cs-CZ" b="1" u="sng" dirty="0" smtClean="0">
              <a:solidFill>
                <a:srgbClr val="0070C0"/>
              </a:solidFill>
            </a:endParaRPr>
          </a:p>
          <a:p>
            <a:pPr eaLnBrk="1" hangingPunct="1">
              <a:lnSpc>
                <a:spcPct val="90000"/>
              </a:lnSpc>
            </a:pPr>
            <a:endParaRPr lang="en-US" altLang="cs-CZ" dirty="0" smtClean="0"/>
          </a:p>
        </p:txBody>
      </p:sp>
      <p:sp>
        <p:nvSpPr>
          <p:cNvPr id="97282" name="Slide Number Placeholder 5"/>
          <p:cNvSpPr>
            <a:spLocks noGrp="1"/>
          </p:cNvSpPr>
          <p:nvPr>
            <p:ph type="sldNum" sz="quarter" idx="12"/>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CBB4FDD4-BBFE-48AD-9315-414F20FF6625}" type="slidenum">
              <a:rPr lang="en-US" altLang="cs-CZ" sz="1800">
                <a:solidFill>
                  <a:schemeClr val="tx2">
                    <a:lumMod val="50000"/>
                  </a:schemeClr>
                </a:solidFill>
                <a:latin typeface="Segoe UI" panose="020B0502040204020203" pitchFamily="34" charset="0"/>
                <a:ea typeface="+mn-ea"/>
              </a:rPr>
              <a:pPr>
                <a:spcBef>
                  <a:spcPct val="0"/>
                </a:spcBef>
                <a:buFontTx/>
                <a:buNone/>
              </a:pPr>
              <a:t>155</a:t>
            </a:fld>
            <a:endParaRPr lang="en-US" altLang="cs-CZ" sz="1800" dirty="0">
              <a:solidFill>
                <a:schemeClr val="tx2">
                  <a:lumMod val="50000"/>
                </a:schemeClr>
              </a:solidFill>
              <a:latin typeface="Segoe UI" panose="020B0502040204020203" pitchFamily="34" charset="0"/>
              <a:ea typeface="+mn-ea"/>
            </a:endParaRPr>
          </a:p>
        </p:txBody>
      </p:sp>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7"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3729647979"/>
      </p:ext>
    </p:extLst>
  </p:cSld>
  <p:clrMapOvr>
    <a:masterClrMapping/>
  </p:clrMapOvr>
  <p:transition spd="slow"/>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2"/>
          <p:cNvSpPr>
            <a:spLocks noGrp="1" noChangeArrowheads="1"/>
          </p:cNvSpPr>
          <p:nvPr>
            <p:ph type="title"/>
          </p:nvPr>
        </p:nvSpPr>
        <p:spPr/>
        <p:txBody>
          <a:bodyPr/>
          <a:lstStyle/>
          <a:p>
            <a:pPr eaLnBrk="1" hangingPunct="1"/>
            <a:r>
              <a:rPr lang="cs-CZ" altLang="cs-CZ" dirty="0" smtClean="0"/>
              <a:t>„Prázdná energie</a:t>
            </a:r>
            <a:r>
              <a:rPr lang="en-US" altLang="cs-CZ" dirty="0" smtClean="0"/>
              <a:t>?</a:t>
            </a:r>
            <a:r>
              <a:rPr lang="cs-CZ" altLang="cs-CZ" dirty="0" smtClean="0"/>
              <a:t>“</a:t>
            </a:r>
            <a:endParaRPr lang="en-US" altLang="cs-CZ" dirty="0" smtClean="0"/>
          </a:p>
        </p:txBody>
      </p:sp>
      <p:sp>
        <p:nvSpPr>
          <p:cNvPr id="101378" name="Slide Number Placeholder 5"/>
          <p:cNvSpPr>
            <a:spLocks noGrp="1"/>
          </p:cNvSpPr>
          <p:nvPr>
            <p:ph type="sldNum" sz="quarter" idx="12"/>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FCE67D0-F6EE-4014-A0FF-CEA372F70C06}" type="slidenum">
              <a:rPr lang="en-US" altLang="cs-CZ" sz="1800">
                <a:solidFill>
                  <a:schemeClr val="tx2">
                    <a:lumMod val="50000"/>
                  </a:schemeClr>
                </a:solidFill>
                <a:latin typeface="Segoe UI" panose="020B0502040204020203" pitchFamily="34" charset="0"/>
                <a:ea typeface="+mn-ea"/>
              </a:rPr>
              <a:pPr>
                <a:spcBef>
                  <a:spcPct val="0"/>
                </a:spcBef>
                <a:buFontTx/>
                <a:buNone/>
              </a:pPr>
              <a:t>156</a:t>
            </a:fld>
            <a:endParaRPr lang="en-US" altLang="cs-CZ" sz="1800" dirty="0">
              <a:solidFill>
                <a:schemeClr val="tx2">
                  <a:lumMod val="50000"/>
                </a:schemeClr>
              </a:solidFill>
              <a:latin typeface="Segoe UI" panose="020B0502040204020203" pitchFamily="34" charset="0"/>
              <a:ea typeface="+mn-ea"/>
            </a:endParaRPr>
          </a:p>
        </p:txBody>
      </p:sp>
      <p:graphicFrame>
        <p:nvGraphicFramePr>
          <p:cNvPr id="50223" name="Group 47"/>
          <p:cNvGraphicFramePr>
            <a:graphicFrameLocks noGrp="1"/>
          </p:cNvGraphicFramePr>
          <p:nvPr>
            <p:extLst>
              <p:ext uri="{D42A27DB-BD31-4B8C-83A1-F6EECF244321}">
                <p14:modId xmlns:p14="http://schemas.microsoft.com/office/powerpoint/2010/main" val="4031011840"/>
              </p:ext>
            </p:extLst>
          </p:nvPr>
        </p:nvGraphicFramePr>
        <p:xfrm>
          <a:off x="1344057" y="1872322"/>
          <a:ext cx="8827850" cy="4054474"/>
        </p:xfrm>
        <a:graphic>
          <a:graphicData uri="http://schemas.openxmlformats.org/drawingml/2006/table">
            <a:tbl>
              <a:tblPr firstRow="1" firstCol="1" bandRow="1">
                <a:tableStyleId>{D113A9D2-9D6B-4929-AA2D-F23B5EE8CBE7}</a:tableStyleId>
              </a:tblPr>
              <a:tblGrid>
                <a:gridCol w="4387278">
                  <a:extLst>
                    <a:ext uri="{9D8B030D-6E8A-4147-A177-3AD203B41FA5}">
                      <a16:colId xmlns:a16="http://schemas.microsoft.com/office/drawing/2014/main" val="20000"/>
                    </a:ext>
                  </a:extLst>
                </a:gridCol>
                <a:gridCol w="1548957">
                  <a:extLst>
                    <a:ext uri="{9D8B030D-6E8A-4147-A177-3AD203B41FA5}">
                      <a16:colId xmlns:a16="http://schemas.microsoft.com/office/drawing/2014/main" val="20001"/>
                    </a:ext>
                  </a:extLst>
                </a:gridCol>
                <a:gridCol w="1258420">
                  <a:extLst>
                    <a:ext uri="{9D8B030D-6E8A-4147-A177-3AD203B41FA5}">
                      <a16:colId xmlns:a16="http://schemas.microsoft.com/office/drawing/2014/main" val="20002"/>
                    </a:ext>
                  </a:extLst>
                </a:gridCol>
                <a:gridCol w="1633195">
                  <a:extLst>
                    <a:ext uri="{9D8B030D-6E8A-4147-A177-3AD203B41FA5}">
                      <a16:colId xmlns:a16="http://schemas.microsoft.com/office/drawing/2014/main" val="20003"/>
                    </a:ext>
                  </a:extLst>
                </a:gridCol>
              </a:tblGrid>
              <a:tr h="5182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Med</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1" i="0" u="none" strike="noStrike" cap="none" normalizeH="0" baseline="0" dirty="0" smtClean="0">
                          <a:ln>
                            <a:noFill/>
                          </a:ln>
                          <a:solidFill>
                            <a:schemeClr val="tx2">
                              <a:lumMod val="50000"/>
                            </a:schemeClr>
                          </a:solidFill>
                          <a:effectLst/>
                          <a:latin typeface="Segoe UI" panose="020B0502040204020203" pitchFamily="34" charset="0"/>
                          <a:ea typeface="+mn-ea"/>
                          <a:cs typeface="Segoe UI" panose="020B0502040204020203" pitchFamily="34" charset="0"/>
                        </a:rPr>
                        <a:t>Cola</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Meruňky</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60000"/>
                        <a:lumOff val="40000"/>
                      </a:schemeClr>
                    </a:solidFill>
                  </a:tcPr>
                </a:tc>
                <a:extLst>
                  <a:ext uri="{0D108BD9-81ED-4DB2-BD59-A6C34878D82A}">
                    <a16:rowId xmlns:a16="http://schemas.microsoft.com/office/drawing/2014/main" val="10000"/>
                  </a:ext>
                </a:extLst>
              </a:tr>
              <a:tr h="94502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Velikost porce na </a:t>
                      </a:r>
                      <a:r>
                        <a:rPr kumimoji="0" lang="en-US"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100 kcal</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1</a:t>
                      </a:r>
                      <a:r>
                        <a:rPr kumimoji="0" lang="cs-CZ"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a:t>
                      </a:r>
                      <a:r>
                        <a:rPr kumimoji="0" lang="en-US"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5 </a:t>
                      </a:r>
                      <a:r>
                        <a:rPr kumimoji="0" lang="cs-CZ"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lžičky</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1 </a:t>
                      </a:r>
                      <a:r>
                        <a:rPr kumimoji="0" lang="cs-CZ"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hrnek</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6</a:t>
                      </a:r>
                      <a:r>
                        <a:rPr kumimoji="0" lang="cs-CZ"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 kusů</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extLst>
                  <a:ext uri="{0D108BD9-81ED-4DB2-BD59-A6C34878D82A}">
                    <a16:rowId xmlns:a16="http://schemas.microsoft.com/office/drawing/2014/main" val="10001"/>
                  </a:ext>
                </a:extLst>
              </a:tr>
              <a:tr h="5182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Sacharidy – cukry </a:t>
                      </a:r>
                      <a:r>
                        <a:rPr kumimoji="0" lang="en-US"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(g)</a:t>
                      </a:r>
                      <a:r>
                        <a:rPr kumimoji="0" lang="cs-CZ"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 </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2</a:t>
                      </a:r>
                      <a:r>
                        <a:rPr kumimoji="0" lang="cs-CZ"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7</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26</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2</a:t>
                      </a:r>
                      <a:r>
                        <a:rPr kumimoji="0" lang="cs-CZ"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0</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extLst>
                  <a:ext uri="{0D108BD9-81ED-4DB2-BD59-A6C34878D82A}">
                    <a16:rowId xmlns:a16="http://schemas.microsoft.com/office/drawing/2014/main" val="10002"/>
                  </a:ext>
                </a:extLst>
              </a:tr>
              <a:tr h="5182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err="1" smtClean="0">
                          <a:ln>
                            <a:noFill/>
                          </a:ln>
                          <a:solidFill>
                            <a:schemeClr val="tx2">
                              <a:lumMod val="50000"/>
                            </a:schemeClr>
                          </a:solidFill>
                          <a:effectLst/>
                          <a:latin typeface="Segoe UI" panose="020B0502040204020203" pitchFamily="34" charset="0"/>
                          <a:cs typeface="Segoe UI" panose="020B0502040204020203" pitchFamily="34" charset="0"/>
                        </a:rPr>
                        <a:t>Bílkoviny</a:t>
                      </a:r>
                      <a:r>
                        <a:rPr kumimoji="0" lang="en-US"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 </a:t>
                      </a: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(g)</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smtClean="0">
                          <a:ln>
                            <a:noFill/>
                          </a:ln>
                          <a:solidFill>
                            <a:schemeClr val="tx2">
                              <a:lumMod val="50000"/>
                            </a:schemeClr>
                          </a:solidFill>
                          <a:effectLst/>
                          <a:latin typeface="Segoe UI" panose="020B0502040204020203" pitchFamily="34" charset="0"/>
                          <a:ea typeface="+mn-ea"/>
                          <a:cs typeface="Segoe UI" panose="020B0502040204020203" pitchFamily="34" charset="0"/>
                        </a:rPr>
                        <a:t>stopy</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0</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smtClean="0">
                          <a:ln>
                            <a:noFill/>
                          </a:ln>
                          <a:solidFill>
                            <a:schemeClr val="tx2">
                              <a:lumMod val="50000"/>
                            </a:schemeClr>
                          </a:solidFill>
                          <a:effectLst/>
                          <a:latin typeface="Segoe UI" panose="020B0502040204020203" pitchFamily="34" charset="0"/>
                          <a:ea typeface="+mn-ea"/>
                          <a:cs typeface="Segoe UI" panose="020B0502040204020203" pitchFamily="34" charset="0"/>
                        </a:rPr>
                        <a:t>2</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extLst>
                  <a:ext uri="{0D108BD9-81ED-4DB2-BD59-A6C34878D82A}">
                    <a16:rowId xmlns:a16="http://schemas.microsoft.com/office/drawing/2014/main" val="10003"/>
                  </a:ext>
                </a:extLst>
              </a:tr>
              <a:tr h="5182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Vápník</a:t>
                      </a:r>
                      <a:r>
                        <a:rPr kumimoji="0" lang="en-US"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 </a:t>
                      </a: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(mg)</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2</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6</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4</a:t>
                      </a:r>
                      <a:r>
                        <a:rPr kumimoji="0" lang="en-US"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0</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extLst>
                  <a:ext uri="{0D108BD9-81ED-4DB2-BD59-A6C34878D82A}">
                    <a16:rowId xmlns:a16="http://schemas.microsoft.com/office/drawing/2014/main" val="10004"/>
                  </a:ext>
                </a:extLst>
              </a:tr>
              <a:tr h="5182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Vitamin </a:t>
                      </a:r>
                      <a:r>
                        <a:rPr kumimoji="0" lang="en-US"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A</a:t>
                      </a:r>
                      <a:r>
                        <a:rPr kumimoji="0" lang="cs-CZ"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/beta karoten</a:t>
                      </a:r>
                      <a:r>
                        <a:rPr kumimoji="0" lang="en-US"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 (µg</a:t>
                      </a: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0</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0</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smtClean="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rPr>
                        <a:t>3046</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extLst>
                  <a:ext uri="{0D108BD9-81ED-4DB2-BD59-A6C34878D82A}">
                    <a16:rowId xmlns:a16="http://schemas.microsoft.com/office/drawing/2014/main" val="10005"/>
                  </a:ext>
                </a:extLst>
              </a:tr>
              <a:tr h="5182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Vitamin C (mg)</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stopy</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0</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2</a:t>
                      </a:r>
                      <a:r>
                        <a:rPr kumimoji="0" lang="cs-CZ"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1</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extLst>
                  <a:ext uri="{0D108BD9-81ED-4DB2-BD59-A6C34878D82A}">
                    <a16:rowId xmlns:a16="http://schemas.microsoft.com/office/drawing/2014/main" val="10006"/>
                  </a:ext>
                </a:extLst>
              </a:tr>
            </a:tbl>
          </a:graphicData>
        </a:graphic>
      </p:graphicFrame>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pic>
        <p:nvPicPr>
          <p:cNvPr id="2" name="Obrázek 1"/>
          <p:cNvPicPr>
            <a:picLocks noChangeAspect="1"/>
          </p:cNvPicPr>
          <p:nvPr/>
        </p:nvPicPr>
        <p:blipFill>
          <a:blip r:embed="rId3" cstate="print"/>
          <a:stretch>
            <a:fillRect/>
          </a:stretch>
        </p:blipFill>
        <p:spPr>
          <a:xfrm>
            <a:off x="6175794" y="169327"/>
            <a:ext cx="1133266" cy="1702995"/>
          </a:xfrm>
          <a:prstGeom prst="rect">
            <a:avLst/>
          </a:prstGeom>
        </p:spPr>
      </p:pic>
      <p:pic>
        <p:nvPicPr>
          <p:cNvPr id="3" name="Obrázek 2"/>
          <p:cNvPicPr>
            <a:picLocks noChangeAspect="1"/>
          </p:cNvPicPr>
          <p:nvPr/>
        </p:nvPicPr>
        <p:blipFill>
          <a:blip r:embed="rId4" cstate="print"/>
          <a:stretch>
            <a:fillRect/>
          </a:stretch>
        </p:blipFill>
        <p:spPr>
          <a:xfrm>
            <a:off x="7415212" y="365126"/>
            <a:ext cx="1325271" cy="1325271"/>
          </a:xfrm>
          <a:prstGeom prst="rect">
            <a:avLst/>
          </a:prstGeom>
        </p:spPr>
      </p:pic>
      <p:pic>
        <p:nvPicPr>
          <p:cNvPr id="5" name="Obrázek 4"/>
          <p:cNvPicPr>
            <a:picLocks noChangeAspect="1"/>
          </p:cNvPicPr>
          <p:nvPr/>
        </p:nvPicPr>
        <p:blipFill>
          <a:blip r:embed="rId5" cstate="print"/>
          <a:stretch>
            <a:fillRect/>
          </a:stretch>
        </p:blipFill>
        <p:spPr>
          <a:xfrm>
            <a:off x="8830447" y="365126"/>
            <a:ext cx="1341460" cy="1408839"/>
          </a:xfrm>
          <a:prstGeom prst="rect">
            <a:avLst/>
          </a:prstGeom>
        </p:spPr>
      </p:pic>
    </p:spTree>
    <p:extLst>
      <p:ext uri="{BB962C8B-B14F-4D97-AF65-F5344CB8AC3E}">
        <p14:creationId xmlns:p14="http://schemas.microsoft.com/office/powerpoint/2010/main" val="310270376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134148" name="Rectangle 3"/>
          <p:cNvSpPr>
            <a:spLocks noGrp="1" noChangeArrowheads="1"/>
          </p:cNvSpPr>
          <p:nvPr>
            <p:ph type="title"/>
          </p:nvPr>
        </p:nvSpPr>
        <p:spPr/>
        <p:txBody>
          <a:bodyPr/>
          <a:lstStyle/>
          <a:p>
            <a:pPr eaLnBrk="1" hangingPunct="1"/>
            <a:r>
              <a:rPr lang="cs-CZ" altLang="cs-CZ" dirty="0" smtClean="0"/>
              <a:t>CUKR - doporučení</a:t>
            </a:r>
            <a:endParaRPr lang="en-US" altLang="cs-CZ" dirty="0" smtClean="0"/>
          </a:p>
        </p:txBody>
      </p:sp>
      <p:sp>
        <p:nvSpPr>
          <p:cNvPr id="69636" name="Rectangle 4"/>
          <p:cNvSpPr>
            <a:spLocks noGrp="1" noChangeArrowheads="1"/>
          </p:cNvSpPr>
          <p:nvPr>
            <p:ph idx="1"/>
          </p:nvPr>
        </p:nvSpPr>
        <p:spPr/>
        <p:txBody>
          <a:bodyPr>
            <a:normAutofit/>
          </a:bodyPr>
          <a:lstStyle/>
          <a:p>
            <a:pPr eaLnBrk="1" hangingPunct="1">
              <a:buFontTx/>
              <a:buNone/>
            </a:pPr>
            <a:r>
              <a:rPr lang="en-US" altLang="cs-CZ" dirty="0" smtClean="0"/>
              <a:t>D</a:t>
            </a:r>
            <a:r>
              <a:rPr lang="cs-CZ" altLang="cs-CZ" dirty="0" smtClean="0"/>
              <a:t>DD</a:t>
            </a:r>
            <a:r>
              <a:rPr lang="en-US" altLang="cs-CZ" dirty="0" smtClean="0"/>
              <a:t>:</a:t>
            </a:r>
            <a:endParaRPr lang="en-US" altLang="cs-CZ" dirty="0"/>
          </a:p>
          <a:p>
            <a:pPr lvl="1" eaLnBrk="1" hangingPunct="1"/>
            <a:r>
              <a:rPr lang="en-US" altLang="cs-CZ" dirty="0"/>
              <a:t>&lt; </a:t>
            </a:r>
            <a:r>
              <a:rPr lang="en-US" altLang="cs-CZ" dirty="0" smtClean="0"/>
              <a:t>10</a:t>
            </a:r>
            <a:r>
              <a:rPr lang="cs-CZ" altLang="cs-CZ" dirty="0" smtClean="0"/>
              <a:t> </a:t>
            </a:r>
            <a:r>
              <a:rPr lang="en-US" altLang="cs-CZ" dirty="0" smtClean="0"/>
              <a:t>%</a:t>
            </a:r>
            <a:r>
              <a:rPr lang="cs-CZ" altLang="cs-CZ" dirty="0" smtClean="0"/>
              <a:t> CEP z cukrů</a:t>
            </a:r>
            <a:endParaRPr lang="en-US" altLang="cs-CZ" dirty="0"/>
          </a:p>
          <a:p>
            <a:pPr eaLnBrk="1" hangingPunct="1">
              <a:buFontTx/>
              <a:buNone/>
            </a:pPr>
            <a:r>
              <a:rPr lang="cs-CZ" altLang="cs-CZ" dirty="0" smtClean="0"/>
              <a:t>Tipy pro snížení příjmu cukrů</a:t>
            </a:r>
            <a:r>
              <a:rPr lang="en-US" altLang="cs-CZ" dirty="0" smtClean="0"/>
              <a:t>:</a:t>
            </a:r>
            <a:endParaRPr lang="en-US" altLang="cs-CZ" dirty="0"/>
          </a:p>
          <a:p>
            <a:pPr lvl="1" eaLnBrk="1" hangingPunct="1"/>
            <a:r>
              <a:rPr lang="cs-CZ" altLang="cs-CZ" b="1" dirty="0" smtClean="0">
                <a:solidFill>
                  <a:schemeClr val="tx2">
                    <a:lumMod val="60000"/>
                    <a:lumOff val="40000"/>
                  </a:schemeClr>
                </a:solidFill>
              </a:rPr>
              <a:t>čtení obalů potravin</a:t>
            </a:r>
            <a:endParaRPr lang="cs-CZ" altLang="cs-CZ" dirty="0"/>
          </a:p>
          <a:p>
            <a:pPr lvl="1" eaLnBrk="1" hangingPunct="1"/>
            <a:r>
              <a:rPr lang="cs-CZ" altLang="cs-CZ" dirty="0" smtClean="0"/>
              <a:t>kontrola</a:t>
            </a:r>
            <a:r>
              <a:rPr lang="en-US" altLang="cs-CZ" dirty="0" smtClean="0"/>
              <a:t> </a:t>
            </a:r>
            <a:r>
              <a:rPr lang="cs-CZ" altLang="cs-CZ" b="1" dirty="0" smtClean="0">
                <a:solidFill>
                  <a:schemeClr val="tx2">
                    <a:lumMod val="60000"/>
                    <a:lumOff val="40000"/>
                  </a:schemeClr>
                </a:solidFill>
              </a:rPr>
              <a:t>složení potravin </a:t>
            </a:r>
            <a:r>
              <a:rPr lang="cs-CZ" altLang="cs-CZ" dirty="0" smtClean="0"/>
              <a:t>pro identifikaci množství cukru </a:t>
            </a:r>
            <a:endParaRPr lang="en-US" altLang="cs-CZ" dirty="0"/>
          </a:p>
          <a:p>
            <a:pPr lvl="1" eaLnBrk="1" hangingPunct="1"/>
            <a:r>
              <a:rPr lang="cs-CZ" altLang="cs-CZ" b="1" dirty="0" smtClean="0">
                <a:solidFill>
                  <a:schemeClr val="tx2">
                    <a:lumMod val="60000"/>
                    <a:lumOff val="40000"/>
                  </a:schemeClr>
                </a:solidFill>
              </a:rPr>
              <a:t>snížit konzumaci přidaných cukrů</a:t>
            </a:r>
            <a:endParaRPr lang="en-US" altLang="cs-CZ" b="1" dirty="0">
              <a:solidFill>
                <a:schemeClr val="tx2">
                  <a:lumMod val="60000"/>
                  <a:lumOff val="40000"/>
                </a:schemeClr>
              </a:solidFill>
            </a:endParaRPr>
          </a:p>
          <a:p>
            <a:pPr lvl="1" eaLnBrk="1" hangingPunct="1"/>
            <a:r>
              <a:rPr lang="cs-CZ" altLang="cs-CZ" b="1" dirty="0">
                <a:solidFill>
                  <a:schemeClr val="tx2">
                    <a:lumMod val="60000"/>
                    <a:lumOff val="40000"/>
                  </a:schemeClr>
                </a:solidFill>
              </a:rPr>
              <a:t>o</a:t>
            </a:r>
            <a:r>
              <a:rPr lang="cs-CZ" altLang="cs-CZ" b="1" dirty="0" smtClean="0">
                <a:solidFill>
                  <a:schemeClr val="tx2">
                    <a:lumMod val="60000"/>
                    <a:lumOff val="40000"/>
                  </a:schemeClr>
                </a:solidFill>
              </a:rPr>
              <a:t>mezení slazených nealkoholických nápojů</a:t>
            </a:r>
          </a:p>
          <a:p>
            <a:pPr lvl="1" eaLnBrk="1" hangingPunct="1"/>
            <a:r>
              <a:rPr lang="cs-CZ" altLang="cs-CZ" dirty="0"/>
              <a:t>k</a:t>
            </a:r>
            <a:r>
              <a:rPr lang="cs-CZ" altLang="cs-CZ" dirty="0" smtClean="0"/>
              <a:t>onzumace čerstvého ovoce</a:t>
            </a:r>
            <a:endParaRPr lang="en-US" altLang="cs-CZ" dirty="0"/>
          </a:p>
        </p:txBody>
      </p:sp>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134146" name="Slide Number Placeholder 5"/>
          <p:cNvSpPr>
            <a:spLocks noGrp="1"/>
          </p:cNvSpPr>
          <p:nvPr>
            <p:ph type="sldNum" sz="quarter" idx="12"/>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D86EB9E6-49FC-4C76-A77B-0D4821CB54F5}" type="slidenum">
              <a:rPr lang="en-US" altLang="cs-CZ" sz="1800">
                <a:solidFill>
                  <a:schemeClr val="tx2">
                    <a:lumMod val="50000"/>
                  </a:schemeClr>
                </a:solidFill>
                <a:latin typeface="Segoe UI" panose="020B0502040204020203" pitchFamily="34" charset="0"/>
                <a:ea typeface="+mn-ea"/>
              </a:rPr>
              <a:pPr>
                <a:spcBef>
                  <a:spcPct val="0"/>
                </a:spcBef>
                <a:buFontTx/>
                <a:buNone/>
              </a:pPr>
              <a:t>157</a:t>
            </a:fld>
            <a:endParaRPr lang="en-US" altLang="cs-CZ" sz="1800" dirty="0">
              <a:solidFill>
                <a:schemeClr val="tx2">
                  <a:lumMod val="50000"/>
                </a:schemeClr>
              </a:solidFill>
              <a:latin typeface="Segoe UI" panose="020B0502040204020203" pitchFamily="34" charset="0"/>
              <a:ea typeface="+mn-ea"/>
            </a:endParaRPr>
          </a:p>
        </p:txBody>
      </p:sp>
      <p:pic>
        <p:nvPicPr>
          <p:cNvPr id="134147" name="Picture 2" descr="slide_5-1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154927" y="4082156"/>
            <a:ext cx="2414587" cy="216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27976874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tethysplatform.org/images/water-curl-wave-compressed.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29601" y="283369"/>
            <a:ext cx="8332799" cy="6291263"/>
          </a:xfrm>
          <a:prstGeom prst="rect">
            <a:avLst/>
          </a:prstGeom>
          <a:noFill/>
          <a:extLst>
            <a:ext uri="{909E8E84-426E-40dd-AFC4-6F175D3DCCD1}">
              <a14:hiddenFill xmlns="" xmlns:a14="http://schemas.microsoft.com/office/drawing/2010/main">
                <a:solidFill>
                  <a:srgbClr val="FFFFFF"/>
                </a:solidFill>
              </a14:hiddenFill>
            </a:ext>
          </a:extLst>
        </p:spPr>
      </p:pic>
      <p:sp>
        <p:nvSpPr>
          <p:cNvPr id="4" name="Obdélník 3"/>
          <p:cNvSpPr/>
          <p:nvPr/>
        </p:nvSpPr>
        <p:spPr>
          <a:xfrm>
            <a:off x="1143000" y="76200"/>
            <a:ext cx="9925050" cy="667702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lstStyle/>
          <a:p>
            <a:r>
              <a:rPr lang="cs-CZ" dirty="0" smtClean="0">
                <a:solidFill>
                  <a:schemeClr val="accent1">
                    <a:lumMod val="50000"/>
                  </a:schemeClr>
                </a:solidFill>
              </a:rPr>
              <a:t>VODA</a:t>
            </a:r>
            <a:endParaRPr lang="cs-CZ" dirty="0">
              <a:solidFill>
                <a:schemeClr val="accent1">
                  <a:lumMod val="50000"/>
                </a:schemeClr>
              </a:solidFill>
            </a:endParaRPr>
          </a:p>
        </p:txBody>
      </p:sp>
    </p:spTree>
    <p:extLst>
      <p:ext uri="{BB962C8B-B14F-4D97-AF65-F5344CB8AC3E}">
        <p14:creationId xmlns:p14="http://schemas.microsoft.com/office/powerpoint/2010/main" val="89380324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smtClean="0"/>
              <a:t>BILANCE TEKUTIN</a:t>
            </a:r>
            <a:endParaRPr lang="en-GB" noProof="0" dirty="0"/>
          </a:p>
        </p:txBody>
      </p:sp>
      <p:sp>
        <p:nvSpPr>
          <p:cNvPr id="6" name="Zástupný symbol pro obsah 5"/>
          <p:cNvSpPr>
            <a:spLocks noGrp="1"/>
          </p:cNvSpPr>
          <p:nvPr>
            <p:ph idx="1"/>
          </p:nvPr>
        </p:nvSpPr>
        <p:spPr/>
        <p:txBody>
          <a:bodyPr/>
          <a:lstStyle/>
          <a:p>
            <a:r>
              <a:rPr lang="en-GB" b="1" dirty="0" smtClean="0"/>
              <a:t>PŘÍJEM</a:t>
            </a:r>
            <a:endParaRPr lang="en-GB" b="1" noProof="0" dirty="0" smtClean="0"/>
          </a:p>
          <a:p>
            <a:pPr lvl="1"/>
            <a:r>
              <a:rPr lang="en-GB" noProof="0" dirty="0" err="1" smtClean="0"/>
              <a:t>nápoje</a:t>
            </a:r>
            <a:r>
              <a:rPr lang="en-GB" noProof="0" dirty="0" smtClean="0"/>
              <a:t>: 1 400 ml</a:t>
            </a:r>
          </a:p>
          <a:p>
            <a:pPr lvl="1"/>
            <a:r>
              <a:rPr lang="en-GB" dirty="0" err="1" smtClean="0"/>
              <a:t>potraviny</a:t>
            </a:r>
            <a:r>
              <a:rPr lang="en-GB" noProof="0" dirty="0" smtClean="0"/>
              <a:t>: 700 ml</a:t>
            </a:r>
          </a:p>
          <a:p>
            <a:pPr lvl="1"/>
            <a:r>
              <a:rPr lang="en-GB" noProof="0" dirty="0" err="1" smtClean="0"/>
              <a:t>metabolismus</a:t>
            </a:r>
            <a:r>
              <a:rPr lang="en-GB" noProof="0" dirty="0" smtClean="0"/>
              <a:t>: 200 ml</a:t>
            </a:r>
          </a:p>
          <a:p>
            <a:pPr marL="457200" lvl="1" indent="0">
              <a:buNone/>
            </a:pPr>
            <a:endParaRPr lang="en-GB" noProof="0" dirty="0" smtClean="0"/>
          </a:p>
          <a:p>
            <a:r>
              <a:rPr lang="en-GB" b="1" dirty="0" smtClean="0"/>
              <a:t>VÝDEJ</a:t>
            </a:r>
            <a:endParaRPr lang="en-GB" b="1" noProof="0" dirty="0" smtClean="0"/>
          </a:p>
          <a:p>
            <a:pPr lvl="1"/>
            <a:r>
              <a:rPr lang="en-GB" dirty="0" err="1" smtClean="0"/>
              <a:t>moč</a:t>
            </a:r>
            <a:r>
              <a:rPr lang="en-GB" noProof="0" dirty="0" smtClean="0"/>
              <a:t>: 1 400 ml</a:t>
            </a:r>
          </a:p>
          <a:p>
            <a:pPr lvl="1"/>
            <a:r>
              <a:rPr lang="en-GB" dirty="0" err="1" smtClean="0"/>
              <a:t>stolice</a:t>
            </a:r>
            <a:r>
              <a:rPr lang="en-GB" noProof="0" dirty="0" smtClean="0"/>
              <a:t>: 100 ml</a:t>
            </a:r>
          </a:p>
          <a:p>
            <a:pPr lvl="1"/>
            <a:r>
              <a:rPr lang="en-GB" noProof="0" dirty="0" err="1" smtClean="0"/>
              <a:t>pocení</a:t>
            </a:r>
            <a:r>
              <a:rPr lang="en-GB" noProof="0" dirty="0" smtClean="0"/>
              <a:t>: 100 ml</a:t>
            </a:r>
          </a:p>
          <a:p>
            <a:pPr lvl="1"/>
            <a:r>
              <a:rPr lang="en-GB" noProof="0" dirty="0" err="1" smtClean="0"/>
              <a:t>ztráty</a:t>
            </a:r>
            <a:r>
              <a:rPr lang="en-GB" noProof="0" dirty="0" smtClean="0"/>
              <a:t> (</a:t>
            </a:r>
            <a:r>
              <a:rPr lang="en-GB" dirty="0" err="1" smtClean="0"/>
              <a:t>dech</a:t>
            </a:r>
            <a:r>
              <a:rPr lang="en-GB" dirty="0" smtClean="0"/>
              <a:t>, </a:t>
            </a:r>
            <a:r>
              <a:rPr lang="en-GB" dirty="0" err="1" smtClean="0"/>
              <a:t>odpařování</a:t>
            </a:r>
            <a:r>
              <a:rPr lang="en-GB" dirty="0" smtClean="0"/>
              <a:t> </a:t>
            </a:r>
            <a:r>
              <a:rPr lang="en-GB" dirty="0" err="1" smtClean="0"/>
              <a:t>povrchem</a:t>
            </a:r>
            <a:r>
              <a:rPr lang="en-GB" noProof="0" dirty="0" smtClean="0"/>
              <a:t>): 700 ml</a:t>
            </a:r>
          </a:p>
          <a:p>
            <a:endParaRPr lang="en-GB" noProof="0" dirty="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159</a:t>
            </a:fld>
            <a:endParaRPr lang="cs-CZ" dirty="0"/>
          </a:p>
        </p:txBody>
      </p:sp>
      <p:pic>
        <p:nvPicPr>
          <p:cNvPr id="7" name="Content Placeholder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249099" y="1797563"/>
            <a:ext cx="3884533" cy="3502780"/>
          </a:xfrm>
          <a:prstGeom prst="rect">
            <a:avLst/>
          </a:prstGeom>
        </p:spPr>
      </p:pic>
      <p:sp>
        <p:nvSpPr>
          <p:cNvPr id="11"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1">
                    <a:lumMod val="60000"/>
                    <a:lumOff val="40000"/>
                  </a:schemeClr>
                </a:solidFill>
              </a:rPr>
              <a:t>Pitný režim </a:t>
            </a:r>
            <a:endParaRPr lang="cs-CZ" dirty="0">
              <a:solidFill>
                <a:schemeClr val="accent1">
                  <a:lumMod val="60000"/>
                  <a:lumOff val="40000"/>
                </a:schemeClr>
              </a:solidFill>
            </a:endParaRPr>
          </a:p>
        </p:txBody>
      </p:sp>
    </p:spTree>
    <p:extLst>
      <p:ext uri="{BB962C8B-B14F-4D97-AF65-F5344CB8AC3E}">
        <p14:creationId xmlns:p14="http://schemas.microsoft.com/office/powerpoint/2010/main" val="38757792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199" y="365126"/>
            <a:ext cx="10707477" cy="1012914"/>
          </a:xfrm>
        </p:spPr>
        <p:txBody>
          <a:bodyPr>
            <a:normAutofit fontScale="90000"/>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Značení potravin </a:t>
            </a:r>
            <a:r>
              <a:rPr lang="cs-CZ" altLang="cs-CZ" sz="2400" dirty="0">
                <a:effectLst/>
                <a:latin typeface="Segoe UI" panose="020B0502040204020203" pitchFamily="34" charset="0"/>
                <a:ea typeface="Segoe UI" panose="020B0502040204020203" pitchFamily="34" charset="0"/>
                <a:cs typeface="Segoe UI" panose="020B0502040204020203" pitchFamily="34" charset="0"/>
              </a:rPr>
              <a:t/>
            </a:r>
            <a:br>
              <a:rPr lang="cs-CZ" altLang="cs-CZ" sz="2400" dirty="0">
                <a:effectLst/>
                <a:latin typeface="Segoe UI" panose="020B0502040204020203" pitchFamily="34" charset="0"/>
                <a:ea typeface="Segoe UI" panose="020B0502040204020203" pitchFamily="34" charset="0"/>
                <a:cs typeface="Segoe UI" panose="020B0502040204020203" pitchFamily="34" charset="0"/>
              </a:rPr>
            </a:br>
            <a:r>
              <a:rPr lang="cs-CZ" altLang="cs-CZ" sz="2400" dirty="0">
                <a:effectLst/>
                <a:latin typeface="Segoe UI" panose="020B0502040204020203" pitchFamily="34" charset="0"/>
                <a:ea typeface="Segoe UI" panose="020B0502040204020203" pitchFamily="34" charset="0"/>
                <a:cs typeface="Segoe UI" panose="020B0502040204020203" pitchFamily="34" charset="0"/>
              </a:rPr>
              <a:t>		</a:t>
            </a:r>
            <a:r>
              <a:rPr lang="cs-CZ" altLang="cs-CZ" sz="2400" dirty="0" smtClean="0">
                <a:effectLst/>
                <a:latin typeface="Segoe UI" panose="020B0502040204020203" pitchFamily="34" charset="0"/>
                <a:ea typeface="Segoe UI" panose="020B0502040204020203" pitchFamily="34" charset="0"/>
                <a:cs typeface="Segoe UI" panose="020B0502040204020203" pitchFamily="34" charset="0"/>
              </a:rPr>
              <a:t>                                      	</a:t>
            </a:r>
            <a:r>
              <a:rPr lang="cs-CZ" altLang="cs-CZ" sz="3100" dirty="0" smtClean="0">
                <a:effectLst/>
                <a:latin typeface="Segoe UI" panose="020B0502040204020203" pitchFamily="34" charset="0"/>
                <a:ea typeface="Segoe UI" panose="020B0502040204020203" pitchFamily="34" charset="0"/>
                <a:cs typeface="Segoe UI" panose="020B0502040204020203" pitchFamily="34" charset="0"/>
              </a:rPr>
              <a:t>Referenční hodnota příjmu</a:t>
            </a:r>
            <a:endParaRPr lang="cs-CZ" sz="3100" dirty="0"/>
          </a:p>
        </p:txBody>
      </p:sp>
      <p:sp>
        <p:nvSpPr>
          <p:cNvPr id="3" name="Zástupný symbol pro obsah 2"/>
          <p:cNvSpPr>
            <a:spLocks noGrp="1"/>
          </p:cNvSpPr>
          <p:nvPr>
            <p:ph idx="1"/>
          </p:nvPr>
        </p:nvSpPr>
        <p:spPr>
          <a:xfrm>
            <a:off x="838200" y="1484416"/>
            <a:ext cx="10515600" cy="4711667"/>
          </a:xfrm>
          <a:prstGeom prst="rect">
            <a:avLst/>
          </a:prstGeom>
        </p:spPr>
        <p:txBody>
          <a:bodyPr>
            <a:noAutofit/>
          </a:bodyPr>
          <a:lstStyle/>
          <a:p>
            <a:pPr marL="0" indent="0"/>
            <a:r>
              <a:rPr lang="cs-CZ" sz="2000" dirty="0" smtClean="0"/>
              <a:t> pro průměrného dospělého (žena s průměrnou tělesnou hmotností, střední fyzickou aktivitou a dobrým zdravotním stavem)</a:t>
            </a:r>
          </a:p>
          <a:p>
            <a:pPr marL="0" indent="0"/>
            <a:endParaRPr lang="cs-CZ" sz="2000" dirty="0" smtClean="0"/>
          </a:p>
          <a:p>
            <a:pPr marL="0" indent="0">
              <a:buNone/>
            </a:pPr>
            <a:endParaRPr lang="cs-CZ" sz="2000" dirty="0" smtClean="0"/>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16</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graphicFrame>
        <p:nvGraphicFramePr>
          <p:cNvPr id="9" name="Tabulka 8"/>
          <p:cNvGraphicFramePr>
            <a:graphicFrameLocks noGrp="1"/>
          </p:cNvGraphicFramePr>
          <p:nvPr>
            <p:extLst>
              <p:ext uri="{D42A27DB-BD31-4B8C-83A1-F6EECF244321}">
                <p14:modId xmlns:p14="http://schemas.microsoft.com/office/powerpoint/2010/main" val="4118802247"/>
              </p:ext>
            </p:extLst>
          </p:nvPr>
        </p:nvGraphicFramePr>
        <p:xfrm>
          <a:off x="1395998" y="2237067"/>
          <a:ext cx="9062720" cy="3959016"/>
        </p:xfrm>
        <a:graphic>
          <a:graphicData uri="http://schemas.openxmlformats.org/drawingml/2006/table">
            <a:tbl>
              <a:tblPr firstRow="1" bandRow="1">
                <a:tableStyleId>{21E4AEA4-8DFA-4A89-87EB-49C32662AFE0}</a:tableStyleId>
              </a:tblPr>
              <a:tblGrid>
                <a:gridCol w="4531360">
                  <a:extLst>
                    <a:ext uri="{9D8B030D-6E8A-4147-A177-3AD203B41FA5}">
                      <a16:colId xmlns:a16="http://schemas.microsoft.com/office/drawing/2014/main" val="20000"/>
                    </a:ext>
                  </a:extLst>
                </a:gridCol>
                <a:gridCol w="4531360">
                  <a:extLst>
                    <a:ext uri="{9D8B030D-6E8A-4147-A177-3AD203B41FA5}">
                      <a16:colId xmlns:a16="http://schemas.microsoft.com/office/drawing/2014/main" val="20001"/>
                    </a:ext>
                  </a:extLst>
                </a:gridCol>
              </a:tblGrid>
              <a:tr h="494877">
                <a:tc>
                  <a:txBody>
                    <a:bodyPr/>
                    <a:lstStyle/>
                    <a:p>
                      <a:r>
                        <a:rPr lang="cs-CZ" sz="1800" dirty="0" smtClean="0">
                          <a:latin typeface="Segoe UI" pitchFamily="34" charset="0"/>
                          <a:ea typeface="Segoe UI" pitchFamily="34" charset="0"/>
                          <a:cs typeface="Segoe UI" pitchFamily="34" charset="0"/>
                        </a:rPr>
                        <a:t>Energetická hodnota nebo</a:t>
                      </a:r>
                      <a:r>
                        <a:rPr lang="cs-CZ" sz="1800" baseline="0" dirty="0" smtClean="0">
                          <a:latin typeface="Segoe UI" pitchFamily="34" charset="0"/>
                          <a:ea typeface="Segoe UI" pitchFamily="34" charset="0"/>
                          <a:cs typeface="Segoe UI" pitchFamily="34" charset="0"/>
                        </a:rPr>
                        <a:t> název živiny</a:t>
                      </a:r>
                      <a:endParaRPr lang="cs-CZ" sz="1800" dirty="0">
                        <a:latin typeface="Segoe UI" pitchFamily="34" charset="0"/>
                        <a:ea typeface="Segoe UI" pitchFamily="34" charset="0"/>
                        <a:cs typeface="Segoe UI" pitchFamily="34" charset="0"/>
                      </a:endParaRPr>
                    </a:p>
                  </a:txBody>
                  <a:tcPr/>
                </a:tc>
                <a:tc>
                  <a:txBody>
                    <a:bodyPr/>
                    <a:lstStyle/>
                    <a:p>
                      <a:pPr algn="ctr"/>
                      <a:r>
                        <a:rPr lang="cs-CZ" sz="1800" dirty="0" smtClean="0">
                          <a:latin typeface="Segoe UI" pitchFamily="34" charset="0"/>
                          <a:ea typeface="Segoe UI" pitchFamily="34" charset="0"/>
                          <a:cs typeface="Segoe UI" pitchFamily="34" charset="0"/>
                        </a:rPr>
                        <a:t>Referenční hodnota příjmu</a:t>
                      </a:r>
                      <a:endParaRPr lang="cs-CZ" sz="1800" dirty="0">
                        <a:latin typeface="Segoe UI" pitchFamily="34" charset="0"/>
                        <a:ea typeface="Segoe UI" pitchFamily="34" charset="0"/>
                        <a:cs typeface="Segoe UI" pitchFamily="34" charset="0"/>
                      </a:endParaRPr>
                    </a:p>
                  </a:txBody>
                  <a:tcPr/>
                </a:tc>
                <a:extLst>
                  <a:ext uri="{0D108BD9-81ED-4DB2-BD59-A6C34878D82A}">
                    <a16:rowId xmlns:a16="http://schemas.microsoft.com/office/drawing/2014/main" val="10000"/>
                  </a:ext>
                </a:extLst>
              </a:tr>
              <a:tr h="494877">
                <a:tc>
                  <a:txBody>
                    <a:bodyPr/>
                    <a:lstStyle/>
                    <a:p>
                      <a:r>
                        <a:rPr lang="cs-CZ" sz="1800" dirty="0" smtClean="0">
                          <a:latin typeface="Segoe UI" pitchFamily="34" charset="0"/>
                          <a:ea typeface="Segoe UI" pitchFamily="34" charset="0"/>
                          <a:cs typeface="Segoe UI" pitchFamily="34" charset="0"/>
                        </a:rPr>
                        <a:t>Energetická hodnota</a:t>
                      </a:r>
                      <a:endParaRPr lang="cs-CZ" sz="1800" dirty="0">
                        <a:latin typeface="Segoe UI" pitchFamily="34" charset="0"/>
                        <a:ea typeface="Segoe UI" pitchFamily="34" charset="0"/>
                        <a:cs typeface="Segoe UI" pitchFamily="34" charset="0"/>
                      </a:endParaRPr>
                    </a:p>
                  </a:txBody>
                  <a:tcPr/>
                </a:tc>
                <a:tc>
                  <a:txBody>
                    <a:bodyPr/>
                    <a:lstStyle/>
                    <a:p>
                      <a:pPr algn="ctr"/>
                      <a:r>
                        <a:rPr lang="cs-CZ" sz="1800" dirty="0" smtClean="0">
                          <a:latin typeface="Segoe UI" pitchFamily="34" charset="0"/>
                          <a:ea typeface="Segoe UI" pitchFamily="34" charset="0"/>
                          <a:cs typeface="Segoe UI" pitchFamily="34" charset="0"/>
                        </a:rPr>
                        <a:t>8400 </a:t>
                      </a:r>
                      <a:r>
                        <a:rPr lang="cs-CZ" sz="1800" dirty="0" err="1" smtClean="0">
                          <a:latin typeface="Segoe UI" pitchFamily="34" charset="0"/>
                          <a:ea typeface="Segoe UI" pitchFamily="34" charset="0"/>
                          <a:cs typeface="Segoe UI" pitchFamily="34" charset="0"/>
                        </a:rPr>
                        <a:t>kJ</a:t>
                      </a:r>
                      <a:r>
                        <a:rPr lang="cs-CZ" sz="1800" dirty="0" smtClean="0">
                          <a:latin typeface="Segoe UI" pitchFamily="34" charset="0"/>
                          <a:ea typeface="Segoe UI" pitchFamily="34" charset="0"/>
                          <a:cs typeface="Segoe UI" pitchFamily="34" charset="0"/>
                        </a:rPr>
                        <a:t> / 2000 </a:t>
                      </a:r>
                      <a:r>
                        <a:rPr lang="cs-CZ" sz="1800" dirty="0" err="1" smtClean="0">
                          <a:latin typeface="Segoe UI" pitchFamily="34" charset="0"/>
                          <a:ea typeface="Segoe UI" pitchFamily="34" charset="0"/>
                          <a:cs typeface="Segoe UI" pitchFamily="34" charset="0"/>
                        </a:rPr>
                        <a:t>kcal</a:t>
                      </a:r>
                      <a:endParaRPr lang="cs-CZ" sz="1800" dirty="0">
                        <a:latin typeface="Segoe UI" pitchFamily="34" charset="0"/>
                        <a:ea typeface="Segoe UI" pitchFamily="34" charset="0"/>
                        <a:cs typeface="Segoe UI" pitchFamily="34" charset="0"/>
                      </a:endParaRPr>
                    </a:p>
                  </a:txBody>
                  <a:tcPr/>
                </a:tc>
                <a:extLst>
                  <a:ext uri="{0D108BD9-81ED-4DB2-BD59-A6C34878D82A}">
                    <a16:rowId xmlns:a16="http://schemas.microsoft.com/office/drawing/2014/main" val="10001"/>
                  </a:ext>
                </a:extLst>
              </a:tr>
              <a:tr h="494877">
                <a:tc>
                  <a:txBody>
                    <a:bodyPr/>
                    <a:lstStyle/>
                    <a:p>
                      <a:r>
                        <a:rPr lang="cs-CZ" sz="1800" dirty="0" smtClean="0">
                          <a:latin typeface="Segoe UI" pitchFamily="34" charset="0"/>
                          <a:ea typeface="Segoe UI" pitchFamily="34" charset="0"/>
                          <a:cs typeface="Segoe UI" pitchFamily="34" charset="0"/>
                        </a:rPr>
                        <a:t>Tuky celkem</a:t>
                      </a:r>
                      <a:endParaRPr lang="cs-CZ" sz="1800" dirty="0">
                        <a:latin typeface="Segoe UI" pitchFamily="34" charset="0"/>
                        <a:ea typeface="Segoe UI" pitchFamily="34" charset="0"/>
                        <a:cs typeface="Segoe UI" pitchFamily="34" charset="0"/>
                      </a:endParaRPr>
                    </a:p>
                  </a:txBody>
                  <a:tcPr/>
                </a:tc>
                <a:tc>
                  <a:txBody>
                    <a:bodyPr/>
                    <a:lstStyle/>
                    <a:p>
                      <a:pPr algn="ctr"/>
                      <a:r>
                        <a:rPr lang="cs-CZ" sz="1800" dirty="0" smtClean="0">
                          <a:latin typeface="Segoe UI" pitchFamily="34" charset="0"/>
                          <a:ea typeface="Segoe UI" pitchFamily="34" charset="0"/>
                          <a:cs typeface="Segoe UI" pitchFamily="34" charset="0"/>
                        </a:rPr>
                        <a:t>70 g</a:t>
                      </a:r>
                      <a:endParaRPr lang="cs-CZ" sz="1800" dirty="0">
                        <a:latin typeface="Segoe UI" pitchFamily="34" charset="0"/>
                        <a:ea typeface="Segoe UI" pitchFamily="34" charset="0"/>
                        <a:cs typeface="Segoe UI" pitchFamily="34" charset="0"/>
                      </a:endParaRPr>
                    </a:p>
                  </a:txBody>
                  <a:tcPr/>
                </a:tc>
                <a:extLst>
                  <a:ext uri="{0D108BD9-81ED-4DB2-BD59-A6C34878D82A}">
                    <a16:rowId xmlns:a16="http://schemas.microsoft.com/office/drawing/2014/main" val="10002"/>
                  </a:ext>
                </a:extLst>
              </a:tr>
              <a:tr h="494877">
                <a:tc>
                  <a:txBody>
                    <a:bodyPr/>
                    <a:lstStyle/>
                    <a:p>
                      <a:r>
                        <a:rPr lang="cs-CZ" sz="1800" dirty="0" smtClean="0">
                          <a:latin typeface="Segoe UI" pitchFamily="34" charset="0"/>
                          <a:ea typeface="Segoe UI" pitchFamily="34" charset="0"/>
                          <a:cs typeface="Segoe UI" pitchFamily="34" charset="0"/>
                        </a:rPr>
                        <a:t>Nasycené mastné kyseliny</a:t>
                      </a:r>
                      <a:endParaRPr lang="cs-CZ" sz="1800" dirty="0">
                        <a:latin typeface="Segoe UI" pitchFamily="34" charset="0"/>
                        <a:ea typeface="Segoe UI" pitchFamily="34" charset="0"/>
                        <a:cs typeface="Segoe UI" pitchFamily="34" charset="0"/>
                      </a:endParaRPr>
                    </a:p>
                  </a:txBody>
                  <a:tcPr/>
                </a:tc>
                <a:tc>
                  <a:txBody>
                    <a:bodyPr/>
                    <a:lstStyle/>
                    <a:p>
                      <a:pPr algn="ctr"/>
                      <a:r>
                        <a:rPr lang="cs-CZ" sz="1800" dirty="0" smtClean="0">
                          <a:latin typeface="Segoe UI" pitchFamily="34" charset="0"/>
                          <a:ea typeface="Segoe UI" pitchFamily="34" charset="0"/>
                          <a:cs typeface="Segoe UI" pitchFamily="34" charset="0"/>
                        </a:rPr>
                        <a:t>20 g</a:t>
                      </a:r>
                      <a:endParaRPr lang="cs-CZ" sz="1800" dirty="0">
                        <a:latin typeface="Segoe UI" pitchFamily="34" charset="0"/>
                        <a:ea typeface="Segoe UI" pitchFamily="34" charset="0"/>
                        <a:cs typeface="Segoe UI" pitchFamily="34" charset="0"/>
                      </a:endParaRPr>
                    </a:p>
                  </a:txBody>
                  <a:tcPr/>
                </a:tc>
                <a:extLst>
                  <a:ext uri="{0D108BD9-81ED-4DB2-BD59-A6C34878D82A}">
                    <a16:rowId xmlns:a16="http://schemas.microsoft.com/office/drawing/2014/main" val="10003"/>
                  </a:ext>
                </a:extLst>
              </a:tr>
              <a:tr h="494877">
                <a:tc>
                  <a:txBody>
                    <a:bodyPr/>
                    <a:lstStyle/>
                    <a:p>
                      <a:r>
                        <a:rPr lang="cs-CZ" sz="1800" dirty="0" smtClean="0">
                          <a:latin typeface="Segoe UI" pitchFamily="34" charset="0"/>
                          <a:ea typeface="Segoe UI" pitchFamily="34" charset="0"/>
                          <a:cs typeface="Segoe UI" pitchFamily="34" charset="0"/>
                        </a:rPr>
                        <a:t>Sacharidy</a:t>
                      </a:r>
                      <a:endParaRPr lang="cs-CZ" sz="1800" dirty="0">
                        <a:latin typeface="Segoe UI" pitchFamily="34" charset="0"/>
                        <a:ea typeface="Segoe UI" pitchFamily="34" charset="0"/>
                        <a:cs typeface="Segoe UI" pitchFamily="34" charset="0"/>
                      </a:endParaRPr>
                    </a:p>
                  </a:txBody>
                  <a:tcPr/>
                </a:tc>
                <a:tc>
                  <a:txBody>
                    <a:bodyPr/>
                    <a:lstStyle/>
                    <a:p>
                      <a:pPr algn="ctr"/>
                      <a:r>
                        <a:rPr lang="cs-CZ" sz="1800" dirty="0" smtClean="0">
                          <a:latin typeface="Segoe UI" pitchFamily="34" charset="0"/>
                          <a:ea typeface="Segoe UI" pitchFamily="34" charset="0"/>
                          <a:cs typeface="Segoe UI" pitchFamily="34" charset="0"/>
                        </a:rPr>
                        <a:t>260 g</a:t>
                      </a:r>
                      <a:endParaRPr lang="cs-CZ" sz="1800" dirty="0">
                        <a:latin typeface="Segoe UI" pitchFamily="34" charset="0"/>
                        <a:ea typeface="Segoe UI" pitchFamily="34" charset="0"/>
                        <a:cs typeface="Segoe UI" pitchFamily="34" charset="0"/>
                      </a:endParaRPr>
                    </a:p>
                  </a:txBody>
                  <a:tcPr/>
                </a:tc>
                <a:extLst>
                  <a:ext uri="{0D108BD9-81ED-4DB2-BD59-A6C34878D82A}">
                    <a16:rowId xmlns:a16="http://schemas.microsoft.com/office/drawing/2014/main" val="10004"/>
                  </a:ext>
                </a:extLst>
              </a:tr>
              <a:tr h="494877">
                <a:tc>
                  <a:txBody>
                    <a:bodyPr/>
                    <a:lstStyle/>
                    <a:p>
                      <a:r>
                        <a:rPr lang="cs-CZ" sz="1800" dirty="0" smtClean="0">
                          <a:latin typeface="Segoe UI" pitchFamily="34" charset="0"/>
                          <a:ea typeface="Segoe UI" pitchFamily="34" charset="0"/>
                          <a:cs typeface="Segoe UI" pitchFamily="34" charset="0"/>
                        </a:rPr>
                        <a:t>Cukry</a:t>
                      </a:r>
                      <a:endParaRPr lang="cs-CZ" sz="1800" dirty="0">
                        <a:latin typeface="Segoe UI" pitchFamily="34" charset="0"/>
                        <a:ea typeface="Segoe UI" pitchFamily="34" charset="0"/>
                        <a:cs typeface="Segoe UI" pitchFamily="34" charset="0"/>
                      </a:endParaRPr>
                    </a:p>
                  </a:txBody>
                  <a:tcPr/>
                </a:tc>
                <a:tc>
                  <a:txBody>
                    <a:bodyPr/>
                    <a:lstStyle/>
                    <a:p>
                      <a:pPr algn="ctr"/>
                      <a:r>
                        <a:rPr lang="cs-CZ" sz="1800" dirty="0" smtClean="0">
                          <a:latin typeface="Segoe UI" pitchFamily="34" charset="0"/>
                          <a:ea typeface="Segoe UI" pitchFamily="34" charset="0"/>
                          <a:cs typeface="Segoe UI" pitchFamily="34" charset="0"/>
                        </a:rPr>
                        <a:t>90 g</a:t>
                      </a:r>
                      <a:endParaRPr lang="cs-CZ" sz="1800" dirty="0">
                        <a:latin typeface="Segoe UI" pitchFamily="34" charset="0"/>
                        <a:ea typeface="Segoe UI" pitchFamily="34" charset="0"/>
                        <a:cs typeface="Segoe UI" pitchFamily="34" charset="0"/>
                      </a:endParaRPr>
                    </a:p>
                  </a:txBody>
                  <a:tcPr/>
                </a:tc>
                <a:extLst>
                  <a:ext uri="{0D108BD9-81ED-4DB2-BD59-A6C34878D82A}">
                    <a16:rowId xmlns:a16="http://schemas.microsoft.com/office/drawing/2014/main" val="10005"/>
                  </a:ext>
                </a:extLst>
              </a:tr>
              <a:tr h="494877">
                <a:tc>
                  <a:txBody>
                    <a:bodyPr/>
                    <a:lstStyle/>
                    <a:p>
                      <a:r>
                        <a:rPr lang="cs-CZ" sz="1800" dirty="0" smtClean="0">
                          <a:latin typeface="Segoe UI" pitchFamily="34" charset="0"/>
                          <a:ea typeface="Segoe UI" pitchFamily="34" charset="0"/>
                          <a:cs typeface="Segoe UI" pitchFamily="34" charset="0"/>
                        </a:rPr>
                        <a:t>Bílkoviny</a:t>
                      </a:r>
                      <a:endParaRPr lang="cs-CZ" sz="1800" dirty="0">
                        <a:latin typeface="Segoe UI" pitchFamily="34" charset="0"/>
                        <a:ea typeface="Segoe UI" pitchFamily="34" charset="0"/>
                        <a:cs typeface="Segoe UI" pitchFamily="34" charset="0"/>
                      </a:endParaRPr>
                    </a:p>
                  </a:txBody>
                  <a:tcPr/>
                </a:tc>
                <a:tc>
                  <a:txBody>
                    <a:bodyPr/>
                    <a:lstStyle/>
                    <a:p>
                      <a:pPr algn="ctr"/>
                      <a:r>
                        <a:rPr lang="cs-CZ" sz="1800" dirty="0" smtClean="0">
                          <a:latin typeface="Segoe UI" pitchFamily="34" charset="0"/>
                          <a:ea typeface="Segoe UI" pitchFamily="34" charset="0"/>
                          <a:cs typeface="Segoe UI" pitchFamily="34" charset="0"/>
                        </a:rPr>
                        <a:t>50 g</a:t>
                      </a:r>
                      <a:endParaRPr lang="cs-CZ" sz="1800" dirty="0">
                        <a:latin typeface="Segoe UI" pitchFamily="34" charset="0"/>
                        <a:ea typeface="Segoe UI" pitchFamily="34" charset="0"/>
                        <a:cs typeface="Segoe UI" pitchFamily="34" charset="0"/>
                      </a:endParaRPr>
                    </a:p>
                  </a:txBody>
                  <a:tcPr/>
                </a:tc>
                <a:extLst>
                  <a:ext uri="{0D108BD9-81ED-4DB2-BD59-A6C34878D82A}">
                    <a16:rowId xmlns:a16="http://schemas.microsoft.com/office/drawing/2014/main" val="10006"/>
                  </a:ext>
                </a:extLst>
              </a:tr>
              <a:tr h="494877">
                <a:tc>
                  <a:txBody>
                    <a:bodyPr/>
                    <a:lstStyle/>
                    <a:p>
                      <a:r>
                        <a:rPr lang="cs-CZ" sz="1800" dirty="0" smtClean="0">
                          <a:latin typeface="Segoe UI" pitchFamily="34" charset="0"/>
                          <a:ea typeface="Segoe UI" pitchFamily="34" charset="0"/>
                          <a:cs typeface="Segoe UI" pitchFamily="34" charset="0"/>
                        </a:rPr>
                        <a:t>Sůl</a:t>
                      </a:r>
                      <a:endParaRPr lang="cs-CZ" sz="1800" dirty="0">
                        <a:latin typeface="Segoe UI" pitchFamily="34" charset="0"/>
                        <a:ea typeface="Segoe UI" pitchFamily="34" charset="0"/>
                        <a:cs typeface="Segoe UI" pitchFamily="34" charset="0"/>
                      </a:endParaRPr>
                    </a:p>
                  </a:txBody>
                  <a:tcPr/>
                </a:tc>
                <a:tc>
                  <a:txBody>
                    <a:bodyPr/>
                    <a:lstStyle/>
                    <a:p>
                      <a:pPr algn="ctr"/>
                      <a:r>
                        <a:rPr lang="cs-CZ" sz="1800" dirty="0" smtClean="0">
                          <a:latin typeface="Segoe UI" pitchFamily="34" charset="0"/>
                          <a:ea typeface="Segoe UI" pitchFamily="34" charset="0"/>
                          <a:cs typeface="Segoe UI" pitchFamily="34" charset="0"/>
                        </a:rPr>
                        <a:t>6 g</a:t>
                      </a:r>
                      <a:endParaRPr lang="cs-CZ" sz="1800" dirty="0">
                        <a:latin typeface="Segoe UI" pitchFamily="34" charset="0"/>
                        <a:ea typeface="Segoe UI" pitchFamily="34" charset="0"/>
                        <a:cs typeface="Segoe UI" pitchFamily="34" charset="0"/>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03084384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Funkce vody v těle</a:t>
            </a:r>
            <a:endParaRPr lang="en-GB" noProof="0" dirty="0"/>
          </a:p>
        </p:txBody>
      </p:sp>
      <p:sp>
        <p:nvSpPr>
          <p:cNvPr id="6" name="Zástupný symbol pro obsah 5"/>
          <p:cNvSpPr>
            <a:spLocks noGrp="1"/>
          </p:cNvSpPr>
          <p:nvPr>
            <p:ph idx="1"/>
          </p:nvPr>
        </p:nvSpPr>
        <p:spPr/>
        <p:txBody>
          <a:bodyPr/>
          <a:lstStyle/>
          <a:p>
            <a:r>
              <a:rPr lang="cs-CZ" noProof="0" dirty="0" smtClean="0"/>
              <a:t>Transportní prostředí </a:t>
            </a:r>
            <a:r>
              <a:rPr lang="cs-CZ" dirty="0"/>
              <a:t>-</a:t>
            </a:r>
            <a:r>
              <a:rPr lang="cs-CZ" noProof="0" dirty="0" smtClean="0"/>
              <a:t> přenos živin, odpadních látek, krevních plynů, enzymů, hormonů, tepla atd.</a:t>
            </a:r>
          </a:p>
          <a:p>
            <a:r>
              <a:rPr lang="cs-CZ" dirty="0" smtClean="0"/>
              <a:t>Pomáhá při regulaci tělesné teploty</a:t>
            </a:r>
          </a:p>
          <a:p>
            <a:r>
              <a:rPr lang="cs-CZ" noProof="0" dirty="0" smtClean="0"/>
              <a:t>Rozpouštědlo a vhodné prostředí pro chemické reakce probíhající v organismu</a:t>
            </a:r>
          </a:p>
          <a:p>
            <a:r>
              <a:rPr lang="cs-CZ" dirty="0" smtClean="0"/>
              <a:t>Ochranná funkce – zvlhčuje a chrání sliznice, udržuje pružnost a odolnost kůže, chrání mozek a míchu (mozkomíšní mok), klouby (nitrokloubní tekutina), plod (plodová voda)</a:t>
            </a:r>
          </a:p>
          <a:p>
            <a:r>
              <a:rPr lang="cs-CZ" dirty="0" smtClean="0"/>
              <a:t>Udržuje stálé vnitřní prostředí těla (homeostáza)</a:t>
            </a:r>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160</a:t>
            </a:fld>
            <a:endParaRPr lang="cs-CZ" dirty="0"/>
          </a:p>
        </p:txBody>
      </p:sp>
      <p:sp>
        <p:nvSpPr>
          <p:cNvPr id="11"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1">
                    <a:lumMod val="60000"/>
                    <a:lumOff val="40000"/>
                  </a:schemeClr>
                </a:solidFill>
              </a:rPr>
              <a:t>Pitný režim </a:t>
            </a:r>
            <a:endParaRPr lang="cs-CZ" dirty="0">
              <a:solidFill>
                <a:schemeClr val="accent1">
                  <a:lumMod val="60000"/>
                  <a:lumOff val="40000"/>
                </a:schemeClr>
              </a:solidFill>
            </a:endParaRPr>
          </a:p>
        </p:txBody>
      </p:sp>
    </p:spTree>
    <p:extLst>
      <p:ext uri="{BB962C8B-B14F-4D97-AF65-F5344CB8AC3E}">
        <p14:creationId xmlns:p14="http://schemas.microsoft.com/office/powerpoint/2010/main" val="106001716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noProof="0" dirty="0" err="1" smtClean="0"/>
              <a:t>Obsah</a:t>
            </a:r>
            <a:r>
              <a:rPr lang="en-GB" noProof="0" dirty="0" smtClean="0"/>
              <a:t> </a:t>
            </a:r>
            <a:r>
              <a:rPr lang="en-GB" noProof="0" dirty="0" err="1" smtClean="0"/>
              <a:t>vody</a:t>
            </a:r>
            <a:r>
              <a:rPr lang="en-GB" noProof="0" dirty="0" smtClean="0"/>
              <a:t> v </a:t>
            </a:r>
            <a:r>
              <a:rPr lang="en-GB" noProof="0" dirty="0" err="1" smtClean="0"/>
              <a:t>potravinách</a:t>
            </a:r>
            <a:endParaRPr lang="en-GB" noProof="0" dirty="0"/>
          </a:p>
        </p:txBody>
      </p:sp>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161</a:t>
            </a:fld>
            <a:endParaRPr lang="cs-CZ" dirty="0"/>
          </a:p>
        </p:txBody>
      </p:sp>
      <p:graphicFrame>
        <p:nvGraphicFramePr>
          <p:cNvPr id="6" name="Graf 5"/>
          <p:cNvGraphicFramePr/>
          <p:nvPr>
            <p:extLst>
              <p:ext uri="{D42A27DB-BD31-4B8C-83A1-F6EECF244321}">
                <p14:modId xmlns:p14="http://schemas.microsoft.com/office/powerpoint/2010/main" val="1463835024"/>
              </p:ext>
            </p:extLst>
          </p:nvPr>
        </p:nvGraphicFramePr>
        <p:xfrm>
          <a:off x="543778" y="1585317"/>
          <a:ext cx="2353844" cy="252673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af 6"/>
          <p:cNvGraphicFramePr/>
          <p:nvPr>
            <p:extLst>
              <p:ext uri="{D42A27DB-BD31-4B8C-83A1-F6EECF244321}">
                <p14:modId xmlns:p14="http://schemas.microsoft.com/office/powerpoint/2010/main" val="790587515"/>
              </p:ext>
            </p:extLst>
          </p:nvPr>
        </p:nvGraphicFramePr>
        <p:xfrm>
          <a:off x="4044018" y="1585316"/>
          <a:ext cx="2353844" cy="25267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f 7"/>
          <p:cNvGraphicFramePr/>
          <p:nvPr>
            <p:extLst>
              <p:ext uri="{D42A27DB-BD31-4B8C-83A1-F6EECF244321}">
                <p14:modId xmlns:p14="http://schemas.microsoft.com/office/powerpoint/2010/main" val="448629812"/>
              </p:ext>
            </p:extLst>
          </p:nvPr>
        </p:nvGraphicFramePr>
        <p:xfrm>
          <a:off x="7544258" y="1585315"/>
          <a:ext cx="2353844" cy="252673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Graf 8"/>
          <p:cNvGraphicFramePr/>
          <p:nvPr>
            <p:extLst>
              <p:ext uri="{D42A27DB-BD31-4B8C-83A1-F6EECF244321}">
                <p14:modId xmlns:p14="http://schemas.microsoft.com/office/powerpoint/2010/main" val="37159732"/>
              </p:ext>
            </p:extLst>
          </p:nvPr>
        </p:nvGraphicFramePr>
        <p:xfrm>
          <a:off x="2293898" y="3687070"/>
          <a:ext cx="2353844" cy="252673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Graf 9"/>
          <p:cNvGraphicFramePr/>
          <p:nvPr>
            <p:extLst>
              <p:ext uri="{D42A27DB-BD31-4B8C-83A1-F6EECF244321}">
                <p14:modId xmlns:p14="http://schemas.microsoft.com/office/powerpoint/2010/main" val="3632571382"/>
              </p:ext>
            </p:extLst>
          </p:nvPr>
        </p:nvGraphicFramePr>
        <p:xfrm>
          <a:off x="5794138" y="3687070"/>
          <a:ext cx="2353844" cy="252673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Graf 10"/>
          <p:cNvGraphicFramePr/>
          <p:nvPr>
            <p:extLst>
              <p:ext uri="{D42A27DB-BD31-4B8C-83A1-F6EECF244321}">
                <p14:modId xmlns:p14="http://schemas.microsoft.com/office/powerpoint/2010/main" val="652058299"/>
              </p:ext>
            </p:extLst>
          </p:nvPr>
        </p:nvGraphicFramePr>
        <p:xfrm>
          <a:off x="9294378" y="3687069"/>
          <a:ext cx="2353844" cy="2526731"/>
        </p:xfrm>
        <a:graphic>
          <a:graphicData uri="http://schemas.openxmlformats.org/drawingml/2006/chart">
            <c:chart xmlns:c="http://schemas.openxmlformats.org/drawingml/2006/chart" xmlns:r="http://schemas.openxmlformats.org/officeDocument/2006/relationships" r:id="rId7"/>
          </a:graphicData>
        </a:graphic>
      </p:graphicFrame>
      <p:sp>
        <p:nvSpPr>
          <p:cNvPr id="13"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1">
                    <a:lumMod val="60000"/>
                    <a:lumOff val="40000"/>
                  </a:schemeClr>
                </a:solidFill>
              </a:rPr>
              <a:t>Pitný režim </a:t>
            </a:r>
            <a:endParaRPr lang="cs-CZ" dirty="0">
              <a:solidFill>
                <a:schemeClr val="accent1">
                  <a:lumMod val="60000"/>
                  <a:lumOff val="40000"/>
                </a:schemeClr>
              </a:solidFill>
            </a:endParaRPr>
          </a:p>
        </p:txBody>
      </p:sp>
    </p:spTree>
    <p:extLst>
      <p:ext uri="{BB962C8B-B14F-4D97-AF65-F5344CB8AC3E}">
        <p14:creationId xmlns:p14="http://schemas.microsoft.com/office/powerpoint/2010/main" val="55873841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err="1" smtClean="0"/>
              <a:t>Kolik</a:t>
            </a:r>
            <a:r>
              <a:rPr lang="en-GB" dirty="0" smtClean="0"/>
              <a:t> </a:t>
            </a:r>
            <a:r>
              <a:rPr lang="en-GB" dirty="0" err="1" smtClean="0"/>
              <a:t>vody</a:t>
            </a:r>
            <a:r>
              <a:rPr lang="en-GB" dirty="0" smtClean="0"/>
              <a:t> </a:t>
            </a:r>
            <a:r>
              <a:rPr lang="en-GB" dirty="0" err="1" smtClean="0"/>
              <a:t>potřebujeme</a:t>
            </a:r>
            <a:r>
              <a:rPr lang="en-GB" noProof="0" dirty="0" smtClean="0"/>
              <a:t>?</a:t>
            </a:r>
            <a:endParaRPr lang="en-GB" noProof="0" dirty="0"/>
          </a:p>
        </p:txBody>
      </p:sp>
      <p:sp>
        <p:nvSpPr>
          <p:cNvPr id="3" name="Zástupný symbol pro obsah 2"/>
          <p:cNvSpPr>
            <a:spLocks noGrp="1"/>
          </p:cNvSpPr>
          <p:nvPr>
            <p:ph idx="1"/>
          </p:nvPr>
        </p:nvSpPr>
        <p:spPr/>
        <p:txBody>
          <a:bodyPr>
            <a:normAutofit/>
          </a:bodyPr>
          <a:lstStyle/>
          <a:p>
            <a:pPr marL="0" indent="0" algn="ctr">
              <a:buNone/>
            </a:pPr>
            <a:endParaRPr lang="en-GB" sz="3600" b="1" noProof="0" dirty="0" smtClean="0"/>
          </a:p>
          <a:p>
            <a:pPr marL="0" indent="0" algn="ctr">
              <a:buNone/>
            </a:pPr>
            <a:r>
              <a:rPr lang="en-GB" sz="3600" b="1" noProof="0" dirty="0" smtClean="0"/>
              <a:t>30–35 ml/kg </a:t>
            </a:r>
            <a:r>
              <a:rPr lang="en-GB" sz="3600" b="1" dirty="0" err="1" smtClean="0"/>
              <a:t>tělesné</a:t>
            </a:r>
            <a:r>
              <a:rPr lang="en-GB" sz="3600" b="1" dirty="0" smtClean="0"/>
              <a:t> </a:t>
            </a:r>
            <a:r>
              <a:rPr lang="en-GB" sz="3600" b="1" dirty="0" err="1" smtClean="0"/>
              <a:t>hmotnosti</a:t>
            </a:r>
            <a:r>
              <a:rPr lang="cs-CZ" sz="3600" b="1" noProof="0" dirty="0" smtClean="0"/>
              <a:t>/</a:t>
            </a:r>
            <a:r>
              <a:rPr lang="cs-CZ" sz="3600" b="1" dirty="0" smtClean="0"/>
              <a:t>den</a:t>
            </a:r>
            <a:endParaRPr lang="en-GB" sz="3600" b="1" noProof="0" dirty="0" smtClean="0"/>
          </a:p>
          <a:p>
            <a:pPr marL="0" indent="0" algn="ctr">
              <a:buNone/>
            </a:pPr>
            <a:endParaRPr lang="en-GB" noProof="0" dirty="0" smtClean="0"/>
          </a:p>
          <a:p>
            <a:pPr marL="0" indent="0" algn="ctr">
              <a:buNone/>
            </a:pPr>
            <a:r>
              <a:rPr lang="en-GB" sz="3200" dirty="0" err="1" smtClean="0"/>
              <a:t>Průměrná</a:t>
            </a:r>
            <a:r>
              <a:rPr lang="en-GB" sz="3200" dirty="0" smtClean="0"/>
              <a:t> </a:t>
            </a:r>
            <a:r>
              <a:rPr lang="en-GB" sz="3200" dirty="0" err="1" smtClean="0"/>
              <a:t>osoba</a:t>
            </a:r>
            <a:r>
              <a:rPr lang="en-GB" sz="3200" noProof="0" dirty="0" smtClean="0"/>
              <a:t> 70 kg</a:t>
            </a:r>
          </a:p>
          <a:p>
            <a:pPr marL="0" indent="0" algn="ctr">
              <a:buNone/>
            </a:pPr>
            <a:r>
              <a:rPr lang="en-GB" sz="3200" noProof="0" dirty="0" smtClean="0"/>
              <a:t>= </a:t>
            </a:r>
            <a:r>
              <a:rPr lang="en-GB" sz="3200" b="1" noProof="0" dirty="0" smtClean="0"/>
              <a:t>2,1–2,5 l</a:t>
            </a:r>
          </a:p>
          <a:p>
            <a:pPr marL="0" indent="0" algn="ctr">
              <a:buNone/>
            </a:pPr>
            <a:r>
              <a:rPr lang="en-GB" dirty="0" smtClean="0"/>
              <a:t>(</a:t>
            </a:r>
            <a:r>
              <a:rPr lang="en-GB" dirty="0" err="1" smtClean="0"/>
              <a:t>celkový</a:t>
            </a:r>
            <a:r>
              <a:rPr lang="en-GB" dirty="0" smtClean="0"/>
              <a:t> </a:t>
            </a:r>
            <a:r>
              <a:rPr lang="en-GB" dirty="0" err="1" smtClean="0"/>
              <a:t>příjem</a:t>
            </a:r>
            <a:r>
              <a:rPr lang="en-GB" noProof="0" dirty="0" smtClean="0"/>
              <a:t>)</a:t>
            </a:r>
            <a:endParaRPr lang="cs-CZ" noProof="0" dirty="0" smtClean="0"/>
          </a:p>
          <a:p>
            <a:pPr marL="0" indent="0" algn="ctr">
              <a:buNone/>
            </a:pPr>
            <a:r>
              <a:rPr lang="cs-CZ" sz="1900" b="1" dirty="0"/>
              <a:t>Potřeba vody je individuální</a:t>
            </a:r>
            <a:r>
              <a:rPr lang="cs-CZ" sz="1900" dirty="0"/>
              <a:t>, závisí na mnoha vnějších i vnitřních faktorech – tělesná hmotnost, věk, pohlaví, tělesná aktivita, zdravotní stav, teplota těla, složení a množství stravy, teplota, vlhkost prostředí a proudění vzduchu, druh oblečení atd</a:t>
            </a:r>
            <a:r>
              <a:rPr lang="cs-CZ" sz="1900" dirty="0" smtClean="0"/>
              <a:t>.</a:t>
            </a:r>
            <a:endParaRPr lang="cs-CZ" sz="1900" noProof="0" dirty="0" smtClean="0"/>
          </a:p>
          <a:p>
            <a:pPr marL="0" indent="0" algn="ctr">
              <a:buNone/>
            </a:pPr>
            <a:endParaRPr lang="cs-CZ" noProof="0" dirty="0" smtClean="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162</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1">
                    <a:lumMod val="60000"/>
                    <a:lumOff val="40000"/>
                  </a:schemeClr>
                </a:solidFill>
              </a:rPr>
              <a:t>Pitný režim </a:t>
            </a:r>
            <a:endParaRPr lang="cs-CZ" dirty="0">
              <a:solidFill>
                <a:schemeClr val="accent1">
                  <a:lumMod val="60000"/>
                  <a:lumOff val="40000"/>
                </a:schemeClr>
              </a:solidFill>
            </a:endParaRPr>
          </a:p>
        </p:txBody>
      </p:sp>
      <p:pic>
        <p:nvPicPr>
          <p:cNvPr id="7" name="Obrázek 6"/>
          <p:cNvPicPr>
            <a:picLocks noChangeAspect="1"/>
          </p:cNvPicPr>
          <p:nvPr/>
        </p:nvPicPr>
        <p:blipFill>
          <a:blip r:embed="rId3" cstate="print"/>
          <a:stretch>
            <a:fillRect/>
          </a:stretch>
        </p:blipFill>
        <p:spPr>
          <a:xfrm>
            <a:off x="8533398" y="3174209"/>
            <a:ext cx="2273346" cy="1705010"/>
          </a:xfrm>
          <a:prstGeom prst="rect">
            <a:avLst/>
          </a:prstGeom>
        </p:spPr>
      </p:pic>
    </p:spTree>
    <p:extLst>
      <p:ext uri="{BB962C8B-B14F-4D97-AF65-F5344CB8AC3E}">
        <p14:creationId xmlns:p14="http://schemas.microsoft.com/office/powerpoint/2010/main" val="77745612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extovéPole 6"/>
          <p:cNvSpPr txBox="1">
            <a:spLocks noChangeArrowheads="1"/>
          </p:cNvSpPr>
          <p:nvPr/>
        </p:nvSpPr>
        <p:spPr bwMode="auto">
          <a:xfrm>
            <a:off x="432001" y="5949265"/>
            <a:ext cx="3187200" cy="655776"/>
          </a:xfrm>
          <a:prstGeom prst="rect">
            <a:avLst/>
          </a:prstGeom>
          <a:noFill/>
          <a:ln w="952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lIns="100794" tIns="50397" rIns="100794" bIns="50397">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6pPr>
            <a:lvl7pPr marL="29718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7pPr>
            <a:lvl8pPr marL="34290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8pPr>
            <a:lvl9pPr marL="38862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9pPr>
          </a:lstStyle>
          <a:p>
            <a:pPr eaLnBrk="1" hangingPunct="1">
              <a:lnSpc>
                <a:spcPct val="100000"/>
              </a:lnSpc>
            </a:pPr>
            <a:r>
              <a:rPr lang="cs-CZ" sz="1800" b="1">
                <a:solidFill>
                  <a:schemeClr val="tx1"/>
                </a:solidFill>
                <a:cs typeface="Arial" charset="0"/>
              </a:rPr>
              <a:t>Sacharidy, vláknina, vitamin B1, niacin, hořčík</a:t>
            </a:r>
          </a:p>
        </p:txBody>
      </p:sp>
      <p:sp>
        <p:nvSpPr>
          <p:cNvPr id="12" name="TextovéPole 11"/>
          <p:cNvSpPr txBox="1"/>
          <p:nvPr/>
        </p:nvSpPr>
        <p:spPr>
          <a:xfrm>
            <a:off x="528001" y="4293092"/>
            <a:ext cx="2760960" cy="1486773"/>
          </a:xfrm>
          <a:prstGeom prst="rect">
            <a:avLst/>
          </a:prstGeom>
          <a:noFill/>
          <a:ln>
            <a:solidFill>
              <a:schemeClr val="accent3"/>
            </a:solidFill>
          </a:ln>
        </p:spPr>
        <p:txBody>
          <a:bodyPr lIns="100794" tIns="50397" rIns="100794" bIns="50397">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hangingPunct="1">
              <a:lnSpc>
                <a:spcPct val="100000"/>
              </a:lnSpc>
              <a:defRPr/>
            </a:pPr>
            <a:r>
              <a:rPr lang="cs-CZ" b="1" dirty="0">
                <a:cs typeface="Arial" charset="0"/>
              </a:rPr>
              <a:t>Voda, sacharidy, vláknina, vitamin C, K, kyselina listová, karoteny, draslík, vápník</a:t>
            </a:r>
          </a:p>
        </p:txBody>
      </p:sp>
      <p:sp>
        <p:nvSpPr>
          <p:cNvPr id="91139" name="TextovéPole 13"/>
          <p:cNvSpPr txBox="1">
            <a:spLocks noChangeArrowheads="1"/>
          </p:cNvSpPr>
          <p:nvPr/>
        </p:nvSpPr>
        <p:spPr bwMode="auto">
          <a:xfrm>
            <a:off x="528001" y="2852941"/>
            <a:ext cx="2666879" cy="932775"/>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lIns="100794" tIns="50397" rIns="100794" bIns="50397">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6pPr>
            <a:lvl7pPr marL="29718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7pPr>
            <a:lvl8pPr marL="34290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8pPr>
            <a:lvl9pPr marL="38862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9pPr>
          </a:lstStyle>
          <a:p>
            <a:pPr eaLnBrk="1" hangingPunct="1">
              <a:lnSpc>
                <a:spcPct val="100000"/>
              </a:lnSpc>
            </a:pPr>
            <a:r>
              <a:rPr lang="cs-CZ" sz="1800" b="1">
                <a:solidFill>
                  <a:schemeClr val="tx1"/>
                </a:solidFill>
                <a:cs typeface="Arial" charset="0"/>
              </a:rPr>
              <a:t>Bílkoviny, tuky, vitamin A, D, B2, B12, vápník, fosfor, jód</a:t>
            </a:r>
          </a:p>
        </p:txBody>
      </p:sp>
      <p:sp>
        <p:nvSpPr>
          <p:cNvPr id="16" name="TextovéPole 15"/>
          <p:cNvSpPr txBox="1"/>
          <p:nvPr/>
        </p:nvSpPr>
        <p:spPr>
          <a:xfrm>
            <a:off x="528001" y="1915401"/>
            <a:ext cx="3047039" cy="655776"/>
          </a:xfrm>
          <a:prstGeom prst="rect">
            <a:avLst/>
          </a:prstGeom>
          <a:noFill/>
          <a:ln>
            <a:solidFill>
              <a:schemeClr val="tx1">
                <a:lumMod val="50000"/>
                <a:lumOff val="50000"/>
              </a:schemeClr>
            </a:solidFill>
          </a:ln>
        </p:spPr>
        <p:txBody>
          <a:bodyPr lIns="100794" tIns="50397" rIns="100794" bIns="50397">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hangingPunct="1">
              <a:lnSpc>
                <a:spcPct val="100000"/>
              </a:lnSpc>
              <a:defRPr/>
            </a:pPr>
            <a:r>
              <a:rPr lang="cs-CZ" b="1" dirty="0">
                <a:cs typeface="Arial" charset="0"/>
              </a:rPr>
              <a:t>Sodík, jednoduché sacharidy, tuky</a:t>
            </a:r>
          </a:p>
        </p:txBody>
      </p:sp>
      <p:pic>
        <p:nvPicPr>
          <p:cNvPr id="91141" name="Picture 2" descr="http://www.ulekare.cz/dbpic/potravinova_pyramida_ne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5201" y="2204872"/>
            <a:ext cx="4429439" cy="32965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Šipka doprava 17"/>
          <p:cNvSpPr/>
          <p:nvPr/>
        </p:nvSpPr>
        <p:spPr>
          <a:xfrm rot="19729023">
            <a:off x="3346561" y="5544583"/>
            <a:ext cx="1403519" cy="39460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fontAlgn="auto" hangingPunct="1">
              <a:spcBef>
                <a:spcPts val="0"/>
              </a:spcBef>
              <a:spcAft>
                <a:spcPts val="0"/>
              </a:spcAft>
              <a:defRPr/>
            </a:pPr>
            <a:endParaRPr lang="cs-CZ" dirty="0"/>
          </a:p>
        </p:txBody>
      </p:sp>
      <p:sp>
        <p:nvSpPr>
          <p:cNvPr id="19" name="Šipka doprava 18"/>
          <p:cNvSpPr/>
          <p:nvPr/>
        </p:nvSpPr>
        <p:spPr>
          <a:xfrm rot="21103548">
            <a:off x="2764800" y="4160598"/>
            <a:ext cx="1591681" cy="37587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fontAlgn="auto" hangingPunct="1">
              <a:spcBef>
                <a:spcPts val="0"/>
              </a:spcBef>
              <a:spcAft>
                <a:spcPts val="0"/>
              </a:spcAft>
              <a:defRPr/>
            </a:pPr>
            <a:endParaRPr lang="cs-CZ" dirty="0"/>
          </a:p>
        </p:txBody>
      </p:sp>
      <p:sp>
        <p:nvSpPr>
          <p:cNvPr id="20" name="Šipka doprava 19"/>
          <p:cNvSpPr/>
          <p:nvPr/>
        </p:nvSpPr>
        <p:spPr>
          <a:xfrm rot="491984">
            <a:off x="3146881" y="3225939"/>
            <a:ext cx="1630079" cy="37732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fontAlgn="auto" hangingPunct="1">
              <a:spcBef>
                <a:spcPts val="0"/>
              </a:spcBef>
              <a:spcAft>
                <a:spcPts val="0"/>
              </a:spcAft>
              <a:defRPr/>
            </a:pPr>
            <a:endParaRPr lang="cs-CZ" dirty="0"/>
          </a:p>
        </p:txBody>
      </p:sp>
      <p:sp>
        <p:nvSpPr>
          <p:cNvPr id="21" name="Šipka doprava 20"/>
          <p:cNvSpPr/>
          <p:nvPr/>
        </p:nvSpPr>
        <p:spPr>
          <a:xfrm rot="1838915" flipV="1">
            <a:off x="3394560" y="2219274"/>
            <a:ext cx="1464961" cy="299551"/>
          </a:xfrm>
          <a:prstGeom prst="rightArrow">
            <a:avLst>
              <a:gd name="adj1" fmla="val 55840"/>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fontAlgn="auto" hangingPunct="1">
              <a:spcBef>
                <a:spcPts val="0"/>
              </a:spcBef>
              <a:spcAft>
                <a:spcPts val="0"/>
              </a:spcAft>
              <a:defRPr/>
            </a:pPr>
            <a:endParaRPr lang="cs-CZ" dirty="0"/>
          </a:p>
        </p:txBody>
      </p:sp>
      <p:sp>
        <p:nvSpPr>
          <p:cNvPr id="23" name="TextovéPole 22"/>
          <p:cNvSpPr txBox="1"/>
          <p:nvPr/>
        </p:nvSpPr>
        <p:spPr>
          <a:xfrm>
            <a:off x="8688001" y="1844835"/>
            <a:ext cx="3335039" cy="1763772"/>
          </a:xfrm>
          <a:prstGeom prst="rect">
            <a:avLst/>
          </a:prstGeom>
          <a:noFill/>
          <a:ln>
            <a:solidFill>
              <a:schemeClr val="accent6"/>
            </a:solidFill>
          </a:ln>
        </p:spPr>
        <p:txBody>
          <a:bodyPr lIns="100794" tIns="50397" rIns="100794" bIns="50397">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hangingPunct="1">
              <a:lnSpc>
                <a:spcPct val="100000"/>
              </a:lnSpc>
              <a:defRPr/>
            </a:pPr>
            <a:r>
              <a:rPr lang="cs-CZ" b="1" dirty="0">
                <a:cs typeface="Arial" charset="0"/>
              </a:rPr>
              <a:t>Bílkoviny, tuky, vláknina, vitamin A, D, E, B1, B2, niacin, B6, B12, kyselina listová, draslík, fosfor, vápník, hořčík, železo, jód, zinek, selen</a:t>
            </a:r>
          </a:p>
        </p:txBody>
      </p:sp>
      <p:sp>
        <p:nvSpPr>
          <p:cNvPr id="91147" name="TextovéPole 24"/>
          <p:cNvSpPr txBox="1">
            <a:spLocks noChangeArrowheads="1"/>
          </p:cNvSpPr>
          <p:nvPr/>
        </p:nvSpPr>
        <p:spPr bwMode="auto">
          <a:xfrm>
            <a:off x="8784001" y="4149076"/>
            <a:ext cx="3239039" cy="932775"/>
          </a:xfrm>
          <a:prstGeom prst="rect">
            <a:avLst/>
          </a:prstGeom>
          <a:noFill/>
          <a:ln w="9525">
            <a:solidFill>
              <a:srgbClr val="FFC000"/>
            </a:solidFill>
            <a:miter lim="800000"/>
            <a:headEnd/>
            <a:tailEnd/>
          </a:ln>
          <a:extLst>
            <a:ext uri="{909E8E84-426E-40dd-AFC4-6F175D3DCCD1}">
              <a14:hiddenFill xmlns="" xmlns:a14="http://schemas.microsoft.com/office/drawing/2010/main">
                <a:solidFill>
                  <a:srgbClr val="FFFFFF"/>
                </a:solidFill>
              </a14:hiddenFill>
            </a:ext>
          </a:extLst>
        </p:spPr>
        <p:txBody>
          <a:bodyPr lIns="100794" tIns="50397" rIns="100794" bIns="50397">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6pPr>
            <a:lvl7pPr marL="29718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7pPr>
            <a:lvl8pPr marL="34290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8pPr>
            <a:lvl9pPr marL="38862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9pPr>
          </a:lstStyle>
          <a:p>
            <a:pPr eaLnBrk="1" hangingPunct="1">
              <a:lnSpc>
                <a:spcPct val="100000"/>
              </a:lnSpc>
            </a:pPr>
            <a:r>
              <a:rPr lang="cs-CZ" sz="1800" b="1">
                <a:solidFill>
                  <a:schemeClr val="tx1"/>
                </a:solidFill>
                <a:cs typeface="Arial" charset="0"/>
              </a:rPr>
              <a:t>Voda, jednoduché sacharidy, vláknina, vitamin C, K, karoteny</a:t>
            </a:r>
          </a:p>
        </p:txBody>
      </p:sp>
      <p:sp>
        <p:nvSpPr>
          <p:cNvPr id="27" name="Šipka doprava 26"/>
          <p:cNvSpPr/>
          <p:nvPr/>
        </p:nvSpPr>
        <p:spPr>
          <a:xfrm rot="11720522">
            <a:off x="7390081" y="4183640"/>
            <a:ext cx="1128960" cy="3672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fontAlgn="auto" hangingPunct="1">
              <a:spcBef>
                <a:spcPts val="0"/>
              </a:spcBef>
              <a:spcAft>
                <a:spcPts val="0"/>
              </a:spcAft>
              <a:defRPr/>
            </a:pPr>
            <a:endParaRPr lang="cs-CZ" dirty="0"/>
          </a:p>
        </p:txBody>
      </p:sp>
      <p:sp>
        <p:nvSpPr>
          <p:cNvPr id="28" name="Šipka doprava 27"/>
          <p:cNvSpPr/>
          <p:nvPr/>
        </p:nvSpPr>
        <p:spPr>
          <a:xfrm rot="8187849">
            <a:off x="6881281" y="2887504"/>
            <a:ext cx="1708800" cy="34131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fontAlgn="auto" hangingPunct="1">
              <a:spcBef>
                <a:spcPts val="0"/>
              </a:spcBef>
              <a:spcAft>
                <a:spcPts val="0"/>
              </a:spcAft>
              <a:defRPr/>
            </a:pPr>
            <a:endParaRPr lang="cs-CZ" dirty="0"/>
          </a:p>
        </p:txBody>
      </p:sp>
      <p:sp>
        <p:nvSpPr>
          <p:cNvPr id="24590" name="Nadpis 16"/>
          <p:cNvSpPr>
            <a:spLocks noGrp="1"/>
          </p:cNvSpPr>
          <p:nvPr>
            <p:ph type="title" idx="4294967295"/>
          </p:nvPr>
        </p:nvSpPr>
        <p:spPr>
          <a:xfrm>
            <a:off x="624001" y="260668"/>
            <a:ext cx="10972799" cy="1142039"/>
          </a:xfrm>
        </p:spPr>
        <p:txBody>
          <a:bodyPr>
            <a:normAutofit fontScale="90000"/>
          </a:bodyPr>
          <a:lstStyle/>
          <a:p>
            <a:pPr eaLnBrk="1" hangingPunct="1">
              <a:defRPr/>
            </a:pPr>
            <a:r>
              <a:rPr lang="cs-CZ" sz="4400" b="1" dirty="0">
                <a:latin typeface="Arial" charset="0"/>
                <a:cs typeface="Arial" charset="0"/>
              </a:rPr>
              <a:t>Pyramida MZ ČR z roku 2005</a:t>
            </a:r>
            <a:r>
              <a:rPr lang="cs-CZ" sz="4000" b="1" dirty="0">
                <a:latin typeface="Arial" charset="0"/>
                <a:cs typeface="Arial" charset="0"/>
              </a:rPr>
              <a:t/>
            </a:r>
            <a:br>
              <a:rPr lang="cs-CZ" sz="4000" b="1" dirty="0">
                <a:latin typeface="Arial" charset="0"/>
                <a:cs typeface="Arial" charset="0"/>
              </a:rPr>
            </a:br>
            <a:r>
              <a:rPr lang="cs-CZ" sz="3500" dirty="0">
                <a:latin typeface="Arial" charset="0"/>
                <a:cs typeface="Arial" charset="0"/>
              </a:rPr>
              <a:t>- je složena ze skupin potravin</a:t>
            </a:r>
          </a:p>
        </p:txBody>
      </p:sp>
    </p:spTree>
    <p:extLst>
      <p:ext uri="{BB962C8B-B14F-4D97-AF65-F5344CB8AC3E}">
        <p14:creationId xmlns:p14="http://schemas.microsoft.com/office/powerpoint/2010/main" val="386221791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smtClean="0">
                <a:effectLst>
                  <a:outerShdw blurRad="38100" dist="38100" dir="2700000" algn="tl">
                    <a:srgbClr val="000000">
                      <a:alpha val="43137"/>
                    </a:srgbClr>
                  </a:outerShdw>
                </a:effectLst>
              </a:rPr>
              <a:t>Děkuji za pozornost!</a:t>
            </a:r>
            <a:endParaRPr lang="cs-CZ" dirty="0">
              <a:effectLst>
                <a:outerShdw blurRad="38100" dist="38100" dir="2700000" algn="tl">
                  <a:srgbClr val="000000">
                    <a:alpha val="43137"/>
                  </a:srgbClr>
                </a:outerShdw>
              </a:effectLst>
            </a:endParaRPr>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164</a:t>
            </a:fld>
            <a:endParaRPr lang="cs-CZ" dirty="0"/>
          </a:p>
        </p:txBody>
      </p:sp>
      <p:pic>
        <p:nvPicPr>
          <p:cNvPr id="1026" name="Picture 2" descr="http://www.fitcoach.cz/wp-content/uploads/2011/09/FotkyFoto_34077343_XS-1-ko%C5%A1-s-j%C3%ADdlem-N%C3%81HLED.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118735" y="1616324"/>
            <a:ext cx="5535889" cy="415651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3230431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effectLst/>
              </a:rPr>
              <a:t>Alergeny I</a:t>
            </a:r>
            <a:endParaRPr lang="cs-CZ" dirty="0">
              <a:effectLst/>
            </a:endParaRPr>
          </a:p>
        </p:txBody>
      </p:sp>
      <p:sp>
        <p:nvSpPr>
          <p:cNvPr id="3" name="Zástupný symbol pro obsah 2"/>
          <p:cNvSpPr>
            <a:spLocks noGrp="1"/>
          </p:cNvSpPr>
          <p:nvPr>
            <p:ph idx="1"/>
          </p:nvPr>
        </p:nvSpPr>
        <p:spPr>
          <a:xfrm>
            <a:off x="838200" y="1620816"/>
            <a:ext cx="5992258" cy="4380739"/>
          </a:xfrm>
          <a:prstGeom prst="rect">
            <a:avLst/>
          </a:prstGeom>
        </p:spPr>
        <p:txBody>
          <a:bodyPr>
            <a:normAutofit fontScale="62500" lnSpcReduction="20000"/>
          </a:bodyPr>
          <a:lstStyle/>
          <a:p>
            <a:pPr marL="0" indent="0">
              <a:buFontTx/>
              <a:buNone/>
              <a:defRPr/>
            </a:pPr>
            <a:r>
              <a:rPr lang="cs-CZ" dirty="0"/>
              <a:t>1. </a:t>
            </a:r>
            <a:r>
              <a:rPr lang="cs-CZ" b="1" dirty="0">
                <a:solidFill>
                  <a:srgbClr val="0070C0"/>
                </a:solidFill>
              </a:rPr>
              <a:t>Obiloviny obsahující lepek</a:t>
            </a:r>
            <a:r>
              <a:rPr lang="cs-CZ" dirty="0"/>
              <a:t>, konkrétně: pšenice, žito, ječmen, oves, špalda, </a:t>
            </a:r>
            <a:r>
              <a:rPr lang="cs-CZ" dirty="0" err="1"/>
              <a:t>kamut</a:t>
            </a:r>
            <a:r>
              <a:rPr lang="cs-CZ" dirty="0"/>
              <a:t> nebo jejich hybridní odrůdy a výrobky z nich, kromě: </a:t>
            </a:r>
          </a:p>
          <a:p>
            <a:pPr>
              <a:defRPr/>
            </a:pPr>
            <a:r>
              <a:rPr lang="cs-CZ" dirty="0"/>
              <a:t>a) glukózových sirupů na bázi pšenice, včetně dextrózy ( 1 ); </a:t>
            </a:r>
          </a:p>
          <a:p>
            <a:pPr>
              <a:defRPr/>
            </a:pPr>
            <a:r>
              <a:rPr lang="cs-CZ" dirty="0"/>
              <a:t>b) maltodextrinů na bázi pšenice ( 1 ); </a:t>
            </a:r>
          </a:p>
          <a:p>
            <a:pPr>
              <a:defRPr/>
            </a:pPr>
            <a:r>
              <a:rPr lang="cs-CZ" dirty="0"/>
              <a:t>c) glukózových sirupů na bázi ječmene; </a:t>
            </a:r>
          </a:p>
          <a:p>
            <a:pPr>
              <a:defRPr/>
            </a:pPr>
            <a:r>
              <a:rPr lang="cs-CZ" dirty="0"/>
              <a:t>d) obilovin použitých k výrobě alkoholických destilátů, včetně </a:t>
            </a:r>
            <a:r>
              <a:rPr lang="cs-CZ" dirty="0" err="1"/>
              <a:t>ethanolu</a:t>
            </a:r>
            <a:r>
              <a:rPr lang="cs-CZ" dirty="0"/>
              <a:t> zemědělského původu </a:t>
            </a:r>
          </a:p>
          <a:p>
            <a:pPr marL="0" indent="0">
              <a:buFontTx/>
              <a:buNone/>
              <a:defRPr/>
            </a:pPr>
            <a:r>
              <a:rPr lang="pl-PL" dirty="0"/>
              <a:t>2. </a:t>
            </a:r>
            <a:r>
              <a:rPr lang="pl-PL" b="1" dirty="0">
                <a:solidFill>
                  <a:srgbClr val="0070C0"/>
                </a:solidFill>
              </a:rPr>
              <a:t>Korýši</a:t>
            </a:r>
            <a:r>
              <a:rPr lang="pl-PL" dirty="0"/>
              <a:t> a výrobky nich </a:t>
            </a:r>
          </a:p>
          <a:p>
            <a:pPr marL="0" indent="0">
              <a:buFontTx/>
              <a:buNone/>
              <a:defRPr/>
            </a:pPr>
            <a:r>
              <a:rPr lang="pl-PL" dirty="0"/>
              <a:t>3. </a:t>
            </a:r>
            <a:r>
              <a:rPr lang="pl-PL" b="1" dirty="0">
                <a:solidFill>
                  <a:srgbClr val="0070C0"/>
                </a:solidFill>
              </a:rPr>
              <a:t>Vejce</a:t>
            </a:r>
            <a:r>
              <a:rPr lang="pl-PL" dirty="0"/>
              <a:t> a výrobky z nich </a:t>
            </a:r>
          </a:p>
          <a:p>
            <a:pPr marL="0" indent="0">
              <a:buFontTx/>
              <a:buNone/>
              <a:defRPr/>
            </a:pPr>
            <a:r>
              <a:rPr lang="pl-PL" dirty="0"/>
              <a:t>4. </a:t>
            </a:r>
            <a:r>
              <a:rPr lang="pl-PL" b="1" dirty="0">
                <a:solidFill>
                  <a:srgbClr val="0070C0"/>
                </a:solidFill>
              </a:rPr>
              <a:t>Ryby</a:t>
            </a:r>
            <a:r>
              <a:rPr lang="pl-PL" dirty="0"/>
              <a:t> a výrobky z nich, kromě: </a:t>
            </a:r>
          </a:p>
          <a:p>
            <a:pPr>
              <a:defRPr/>
            </a:pPr>
            <a:r>
              <a:rPr lang="cs-CZ" dirty="0"/>
              <a:t>a) rybí želatiny použité jako nosič vitaminových nebo karotenoidních přípravků; </a:t>
            </a:r>
          </a:p>
          <a:p>
            <a:pPr>
              <a:defRPr/>
            </a:pPr>
            <a:r>
              <a:rPr lang="cs-CZ" dirty="0"/>
              <a:t>b) rybí želatiny nebo vyziny použité jako čiřicí prostředek u piva a vína </a:t>
            </a:r>
          </a:p>
          <a:p>
            <a:endParaRPr lang="cs-CZ" dirty="0"/>
          </a:p>
        </p:txBody>
      </p:sp>
      <p:sp>
        <p:nvSpPr>
          <p:cNvPr id="2" name="Zástupný symbol pro zápatí 1"/>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17</a:t>
            </a:fld>
            <a:endParaRPr lang="cs-CZ" dirty="0"/>
          </a:p>
        </p:txBody>
      </p:sp>
      <p:sp>
        <p:nvSpPr>
          <p:cNvPr id="7"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pic>
        <p:nvPicPr>
          <p:cNvPr id="8" name="Picture 5" descr="http://www.motorestceskylev.cz/wp-content/uploads/2014/02/alergen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7605" y="0"/>
            <a:ext cx="4594396" cy="63236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70205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effectLst/>
              </a:rPr>
              <a:t>Alergeny II</a:t>
            </a:r>
            <a:endParaRPr lang="cs-CZ" dirty="0">
              <a:effectLst/>
            </a:endParaRPr>
          </a:p>
        </p:txBody>
      </p:sp>
      <p:sp>
        <p:nvSpPr>
          <p:cNvPr id="3" name="Zástupný symbol pro obsah 2"/>
          <p:cNvSpPr>
            <a:spLocks noGrp="1"/>
          </p:cNvSpPr>
          <p:nvPr>
            <p:ph idx="1"/>
          </p:nvPr>
        </p:nvSpPr>
        <p:spPr>
          <a:xfrm>
            <a:off x="838199" y="1620816"/>
            <a:ext cx="6366831" cy="4671373"/>
          </a:xfrm>
          <a:prstGeom prst="rect">
            <a:avLst/>
          </a:prstGeom>
        </p:spPr>
        <p:txBody>
          <a:bodyPr>
            <a:normAutofit fontScale="70000" lnSpcReduction="20000"/>
          </a:bodyPr>
          <a:lstStyle/>
          <a:p>
            <a:pPr marL="0" indent="0">
              <a:buFontTx/>
              <a:buNone/>
              <a:defRPr/>
            </a:pPr>
            <a:r>
              <a:rPr lang="pl-PL" dirty="0"/>
              <a:t>5. Jádra podzemnice olejné (</a:t>
            </a:r>
            <a:r>
              <a:rPr lang="pl-PL" b="1" dirty="0">
                <a:solidFill>
                  <a:srgbClr val="0070C0"/>
                </a:solidFill>
              </a:rPr>
              <a:t>arašídy</a:t>
            </a:r>
            <a:r>
              <a:rPr lang="pl-PL" dirty="0"/>
              <a:t>) a výrobky z nich </a:t>
            </a:r>
          </a:p>
          <a:p>
            <a:pPr marL="0" indent="0">
              <a:buFontTx/>
              <a:buNone/>
              <a:defRPr/>
            </a:pPr>
            <a:r>
              <a:rPr lang="pl-PL" dirty="0"/>
              <a:t>6. </a:t>
            </a:r>
            <a:r>
              <a:rPr lang="pl-PL" b="1" dirty="0">
                <a:solidFill>
                  <a:srgbClr val="0070C0"/>
                </a:solidFill>
              </a:rPr>
              <a:t>Sójové boby </a:t>
            </a:r>
            <a:r>
              <a:rPr lang="pl-PL" dirty="0"/>
              <a:t>a výrobky z nich, kromě: </a:t>
            </a:r>
          </a:p>
          <a:p>
            <a:pPr>
              <a:defRPr/>
            </a:pPr>
            <a:r>
              <a:rPr lang="cs-CZ" dirty="0"/>
              <a:t>a) zcela rafinovaného sójového oleje a tuku ( 1 ); </a:t>
            </a:r>
          </a:p>
          <a:p>
            <a:pPr>
              <a:defRPr/>
            </a:pPr>
            <a:r>
              <a:rPr lang="cs-CZ" dirty="0"/>
              <a:t>b) přírodní směsi tokoferolů (E306), přírodního d–alfa tokoferolu, přírodního d–alfa–tokoferol–acetátu, přírodního d–alfa–tokoferol–</a:t>
            </a:r>
            <a:r>
              <a:rPr lang="cs-CZ" dirty="0" err="1"/>
              <a:t>sukcinátu</a:t>
            </a:r>
            <a:r>
              <a:rPr lang="cs-CZ" dirty="0"/>
              <a:t> ze sóji; </a:t>
            </a:r>
          </a:p>
          <a:p>
            <a:pPr>
              <a:defRPr/>
            </a:pPr>
            <a:r>
              <a:rPr lang="cs-CZ" dirty="0"/>
              <a:t>c) </a:t>
            </a:r>
            <a:r>
              <a:rPr lang="cs-CZ" dirty="0" err="1"/>
              <a:t>fytosterolů</a:t>
            </a:r>
            <a:r>
              <a:rPr lang="cs-CZ" dirty="0"/>
              <a:t> a esterů </a:t>
            </a:r>
            <a:r>
              <a:rPr lang="cs-CZ" dirty="0" err="1"/>
              <a:t>fytosterolů</a:t>
            </a:r>
            <a:r>
              <a:rPr lang="cs-CZ" dirty="0"/>
              <a:t> získaných z rostlinných olejů ze sóji; </a:t>
            </a:r>
          </a:p>
          <a:p>
            <a:pPr>
              <a:defRPr/>
            </a:pPr>
            <a:r>
              <a:rPr lang="cs-CZ" dirty="0"/>
              <a:t>d) esteru rostlinného </a:t>
            </a:r>
            <a:r>
              <a:rPr lang="cs-CZ" dirty="0" err="1"/>
              <a:t>stanolu</a:t>
            </a:r>
            <a:r>
              <a:rPr lang="cs-CZ" dirty="0"/>
              <a:t> vyrobeného ze sterolů z rostlinného oleje ze sóji </a:t>
            </a:r>
          </a:p>
          <a:p>
            <a:pPr marL="0" indent="0">
              <a:buFontTx/>
              <a:buNone/>
              <a:defRPr/>
            </a:pPr>
            <a:r>
              <a:rPr lang="cs-CZ" dirty="0"/>
              <a:t>7. </a:t>
            </a:r>
            <a:r>
              <a:rPr lang="cs-CZ" b="1" dirty="0">
                <a:solidFill>
                  <a:srgbClr val="0070C0"/>
                </a:solidFill>
              </a:rPr>
              <a:t>Mléko</a:t>
            </a:r>
            <a:r>
              <a:rPr lang="cs-CZ" b="1" dirty="0"/>
              <a:t> </a:t>
            </a:r>
            <a:r>
              <a:rPr lang="cs-CZ" dirty="0"/>
              <a:t>a výrobky z něj (včetně laktózy), kromě: </a:t>
            </a:r>
          </a:p>
          <a:p>
            <a:pPr>
              <a:defRPr/>
            </a:pPr>
            <a:r>
              <a:rPr lang="cs-CZ" dirty="0"/>
              <a:t>a) syrovátky použité k výrobě alkoholických destilátů, včetně </a:t>
            </a:r>
            <a:r>
              <a:rPr lang="cs-CZ" dirty="0" err="1"/>
              <a:t>ethanolu</a:t>
            </a:r>
            <a:r>
              <a:rPr lang="cs-CZ" dirty="0"/>
              <a:t> zemědělského původu; </a:t>
            </a:r>
          </a:p>
          <a:p>
            <a:pPr>
              <a:defRPr/>
            </a:pPr>
            <a:r>
              <a:rPr lang="cs-CZ" dirty="0"/>
              <a:t>b) </a:t>
            </a:r>
            <a:r>
              <a:rPr lang="cs-CZ" dirty="0" err="1"/>
              <a:t>laktitolu</a:t>
            </a:r>
            <a:r>
              <a:rPr lang="cs-CZ" dirty="0"/>
              <a:t> </a:t>
            </a:r>
          </a:p>
          <a:p>
            <a:endParaRPr lang="cs-CZ" dirty="0"/>
          </a:p>
        </p:txBody>
      </p:sp>
      <p:sp>
        <p:nvSpPr>
          <p:cNvPr id="2" name="Zástupný symbol pro zápatí 1"/>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18</a:t>
            </a:fld>
            <a:endParaRPr lang="cs-CZ" dirty="0"/>
          </a:p>
        </p:txBody>
      </p:sp>
      <p:sp>
        <p:nvSpPr>
          <p:cNvPr id="7"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pic>
        <p:nvPicPr>
          <p:cNvPr id="8" name="Picture 5" descr="http://www.motorestceskylev.cz/wp-content/uploads/2014/02/alergen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5707" y="34715"/>
            <a:ext cx="4546294" cy="62574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34229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effectLst/>
              </a:rPr>
              <a:t>Alergeny III</a:t>
            </a:r>
            <a:endParaRPr lang="cs-CZ" dirty="0">
              <a:effectLst/>
            </a:endParaRPr>
          </a:p>
        </p:txBody>
      </p:sp>
      <p:sp>
        <p:nvSpPr>
          <p:cNvPr id="3" name="Zástupný symbol pro obsah 2"/>
          <p:cNvSpPr>
            <a:spLocks noGrp="1"/>
          </p:cNvSpPr>
          <p:nvPr>
            <p:ph idx="1"/>
          </p:nvPr>
        </p:nvSpPr>
        <p:spPr>
          <a:xfrm>
            <a:off x="838200" y="1620816"/>
            <a:ext cx="6091410" cy="4581680"/>
          </a:xfrm>
          <a:prstGeom prst="rect">
            <a:avLst/>
          </a:prstGeom>
        </p:spPr>
        <p:txBody>
          <a:bodyPr>
            <a:normAutofit fontScale="62500" lnSpcReduction="20000"/>
          </a:bodyPr>
          <a:lstStyle/>
          <a:p>
            <a:pPr marL="0" indent="0">
              <a:buFontTx/>
              <a:buNone/>
            </a:pPr>
            <a:r>
              <a:rPr lang="cs-CZ" altLang="cs-CZ" dirty="0"/>
              <a:t>8. </a:t>
            </a:r>
            <a:r>
              <a:rPr lang="cs-CZ" altLang="cs-CZ" b="1" dirty="0">
                <a:solidFill>
                  <a:srgbClr val="0070C0"/>
                </a:solidFill>
              </a:rPr>
              <a:t>Skořápkové plody</a:t>
            </a:r>
            <a:r>
              <a:rPr lang="cs-CZ" altLang="cs-CZ" dirty="0"/>
              <a:t>, konkrétně: mandle (</a:t>
            </a:r>
            <a:r>
              <a:rPr lang="cs-CZ" altLang="cs-CZ" i="1" dirty="0"/>
              <a:t>Amygdalus </a:t>
            </a:r>
            <a:r>
              <a:rPr lang="cs-CZ" altLang="cs-CZ" i="1" dirty="0" err="1"/>
              <a:t>communis</a:t>
            </a:r>
            <a:r>
              <a:rPr lang="cs-CZ" altLang="cs-CZ" i="1" dirty="0"/>
              <a:t> </a:t>
            </a:r>
            <a:r>
              <a:rPr lang="cs-CZ" altLang="cs-CZ" dirty="0"/>
              <a:t>L.), lískové ořechy (</a:t>
            </a:r>
            <a:r>
              <a:rPr lang="cs-CZ" altLang="cs-CZ" i="1" dirty="0" err="1"/>
              <a:t>Corylus</a:t>
            </a:r>
            <a:r>
              <a:rPr lang="cs-CZ" altLang="cs-CZ" i="1" dirty="0"/>
              <a:t> </a:t>
            </a:r>
            <a:r>
              <a:rPr lang="cs-CZ" altLang="cs-CZ" i="1" dirty="0" err="1"/>
              <a:t>avellana</a:t>
            </a:r>
            <a:r>
              <a:rPr lang="cs-CZ" altLang="cs-CZ" dirty="0"/>
              <a:t>), vlašské ořechy (</a:t>
            </a:r>
            <a:r>
              <a:rPr lang="cs-CZ" altLang="cs-CZ" i="1" dirty="0" err="1"/>
              <a:t>Juglans</a:t>
            </a:r>
            <a:r>
              <a:rPr lang="cs-CZ" altLang="cs-CZ" i="1" dirty="0"/>
              <a:t> </a:t>
            </a:r>
            <a:r>
              <a:rPr lang="cs-CZ" altLang="cs-CZ" i="1" dirty="0" err="1"/>
              <a:t>regia</a:t>
            </a:r>
            <a:r>
              <a:rPr lang="cs-CZ" altLang="cs-CZ" dirty="0"/>
              <a:t>), kešu ořechy (</a:t>
            </a:r>
            <a:r>
              <a:rPr lang="cs-CZ" altLang="cs-CZ" i="1" dirty="0" err="1"/>
              <a:t>Anacardium</a:t>
            </a:r>
            <a:r>
              <a:rPr lang="cs-CZ" altLang="cs-CZ" i="1" dirty="0"/>
              <a:t> </a:t>
            </a:r>
            <a:r>
              <a:rPr lang="cs-CZ" altLang="cs-CZ" i="1" dirty="0" err="1"/>
              <a:t>occidentale</a:t>
            </a:r>
            <a:r>
              <a:rPr lang="cs-CZ" altLang="cs-CZ" dirty="0"/>
              <a:t>), pekanové ořechy (</a:t>
            </a:r>
            <a:r>
              <a:rPr lang="cs-CZ" altLang="cs-CZ" i="1" dirty="0" err="1"/>
              <a:t>Carya</a:t>
            </a:r>
            <a:r>
              <a:rPr lang="cs-CZ" altLang="cs-CZ" i="1" dirty="0"/>
              <a:t> </a:t>
            </a:r>
            <a:r>
              <a:rPr lang="cs-CZ" altLang="cs-CZ" i="1" dirty="0" err="1"/>
              <a:t>illinoinensis</a:t>
            </a:r>
            <a:r>
              <a:rPr lang="cs-CZ" altLang="cs-CZ" i="1" dirty="0"/>
              <a:t> </a:t>
            </a:r>
            <a:r>
              <a:rPr lang="cs-CZ" altLang="cs-CZ" dirty="0"/>
              <a:t>(</a:t>
            </a:r>
            <a:r>
              <a:rPr lang="cs-CZ" altLang="cs-CZ" dirty="0" err="1"/>
              <a:t>Wangenh</a:t>
            </a:r>
            <a:r>
              <a:rPr lang="cs-CZ" altLang="cs-CZ" dirty="0"/>
              <a:t>.) K. Koch), para ořechy (</a:t>
            </a:r>
            <a:r>
              <a:rPr lang="cs-CZ" altLang="cs-CZ" i="1" dirty="0" err="1"/>
              <a:t>Bertholletia</a:t>
            </a:r>
            <a:r>
              <a:rPr lang="cs-CZ" altLang="cs-CZ" i="1" dirty="0"/>
              <a:t> </a:t>
            </a:r>
            <a:r>
              <a:rPr lang="cs-CZ" altLang="cs-CZ" i="1" dirty="0" err="1"/>
              <a:t>excelsa</a:t>
            </a:r>
            <a:r>
              <a:rPr lang="cs-CZ" altLang="cs-CZ" dirty="0"/>
              <a:t>), pistácie (</a:t>
            </a:r>
            <a:r>
              <a:rPr lang="cs-CZ" altLang="cs-CZ" i="1" dirty="0" err="1"/>
              <a:t>Pistacia</a:t>
            </a:r>
            <a:r>
              <a:rPr lang="cs-CZ" altLang="cs-CZ" i="1" dirty="0"/>
              <a:t> vera</a:t>
            </a:r>
            <a:r>
              <a:rPr lang="cs-CZ" altLang="cs-CZ" dirty="0"/>
              <a:t>), </a:t>
            </a:r>
            <a:r>
              <a:rPr lang="cs-CZ" altLang="cs-CZ" dirty="0" err="1"/>
              <a:t>makadamie</a:t>
            </a:r>
            <a:r>
              <a:rPr lang="cs-CZ" altLang="cs-CZ" dirty="0"/>
              <a:t> (</a:t>
            </a:r>
            <a:r>
              <a:rPr lang="cs-CZ" altLang="cs-CZ" i="1" dirty="0" err="1"/>
              <a:t>Macadamia</a:t>
            </a:r>
            <a:r>
              <a:rPr lang="cs-CZ" altLang="cs-CZ" i="1" dirty="0"/>
              <a:t> </a:t>
            </a:r>
            <a:r>
              <a:rPr lang="cs-CZ" altLang="cs-CZ" i="1" dirty="0" err="1"/>
              <a:t>ternifolia</a:t>
            </a:r>
            <a:r>
              <a:rPr lang="cs-CZ" altLang="cs-CZ" dirty="0"/>
              <a:t>) a výrobky z nich, kromě ořechů použitých k výrobě alkoholických destilátů, včetně </a:t>
            </a:r>
            <a:r>
              <a:rPr lang="cs-CZ" altLang="cs-CZ" dirty="0" err="1"/>
              <a:t>ethanolu</a:t>
            </a:r>
            <a:r>
              <a:rPr lang="cs-CZ" altLang="cs-CZ" dirty="0"/>
              <a:t> zemědělského původu </a:t>
            </a:r>
          </a:p>
          <a:p>
            <a:pPr marL="0" indent="0">
              <a:buFontTx/>
              <a:buNone/>
            </a:pPr>
            <a:r>
              <a:rPr lang="pl-PL" altLang="cs-CZ" dirty="0"/>
              <a:t>9. </a:t>
            </a:r>
            <a:r>
              <a:rPr lang="pl-PL" altLang="cs-CZ" b="1" dirty="0">
                <a:solidFill>
                  <a:srgbClr val="0070C0"/>
                </a:solidFill>
              </a:rPr>
              <a:t>Celer</a:t>
            </a:r>
            <a:r>
              <a:rPr lang="pl-PL" altLang="cs-CZ" dirty="0"/>
              <a:t> a výrobky z něj </a:t>
            </a:r>
          </a:p>
          <a:p>
            <a:pPr marL="0" indent="0">
              <a:buFontTx/>
              <a:buNone/>
            </a:pPr>
            <a:r>
              <a:rPr lang="pl-PL" altLang="cs-CZ" dirty="0"/>
              <a:t>10. </a:t>
            </a:r>
            <a:r>
              <a:rPr lang="pl-PL" altLang="cs-CZ" b="1" dirty="0">
                <a:solidFill>
                  <a:srgbClr val="0070C0"/>
                </a:solidFill>
              </a:rPr>
              <a:t>Hořčice</a:t>
            </a:r>
            <a:r>
              <a:rPr lang="pl-PL" altLang="cs-CZ" dirty="0"/>
              <a:t> a výrobky z ní </a:t>
            </a:r>
          </a:p>
          <a:p>
            <a:pPr marL="0" indent="0">
              <a:buFontTx/>
              <a:buNone/>
            </a:pPr>
            <a:r>
              <a:rPr lang="pl-PL" altLang="cs-CZ" dirty="0"/>
              <a:t>11. </a:t>
            </a:r>
            <a:r>
              <a:rPr lang="pl-PL" altLang="cs-CZ" b="1" dirty="0">
                <a:solidFill>
                  <a:srgbClr val="0070C0"/>
                </a:solidFill>
              </a:rPr>
              <a:t>Sezamová semena </a:t>
            </a:r>
            <a:r>
              <a:rPr lang="pl-PL" altLang="cs-CZ" b="1" dirty="0" smtClean="0">
                <a:solidFill>
                  <a:srgbClr val="FF0000"/>
                </a:solidFill>
              </a:rPr>
              <a:t>(a mák) </a:t>
            </a:r>
            <a:r>
              <a:rPr lang="pl-PL" altLang="cs-CZ" dirty="0" smtClean="0"/>
              <a:t>a </a:t>
            </a:r>
            <a:r>
              <a:rPr lang="pl-PL" altLang="cs-CZ" dirty="0"/>
              <a:t>výrobky z nich </a:t>
            </a:r>
            <a:endParaRPr lang="cs-CZ" altLang="cs-CZ" dirty="0"/>
          </a:p>
          <a:p>
            <a:pPr marL="0" indent="0">
              <a:buFontTx/>
              <a:buNone/>
            </a:pPr>
            <a:r>
              <a:rPr lang="cs-CZ" altLang="cs-CZ" dirty="0"/>
              <a:t>12. </a:t>
            </a:r>
            <a:r>
              <a:rPr lang="cs-CZ" altLang="cs-CZ" b="1" dirty="0">
                <a:solidFill>
                  <a:srgbClr val="0070C0"/>
                </a:solidFill>
              </a:rPr>
              <a:t>Oxid siřičitý a siřičitany </a:t>
            </a:r>
            <a:r>
              <a:rPr lang="cs-CZ" altLang="cs-CZ" dirty="0"/>
              <a:t>v koncentracích vyšších než 10 mg/kg nebo 10 mg/l, vyjádřeno jako celkový SO2 , které se propočítají pro výrobky určené k přímé spotřebě nebo ke spotřebě po rekonstituování podle pokynů výrobce </a:t>
            </a:r>
          </a:p>
          <a:p>
            <a:pPr marL="0" indent="0">
              <a:buFontTx/>
              <a:buNone/>
            </a:pPr>
            <a:r>
              <a:rPr lang="cs-CZ" altLang="cs-CZ" dirty="0"/>
              <a:t>13. </a:t>
            </a:r>
            <a:r>
              <a:rPr lang="cs-CZ" altLang="cs-CZ" b="1" dirty="0">
                <a:solidFill>
                  <a:srgbClr val="0070C0"/>
                </a:solidFill>
              </a:rPr>
              <a:t>Vlčí bob </a:t>
            </a:r>
            <a:r>
              <a:rPr lang="cs-CZ" altLang="cs-CZ" dirty="0"/>
              <a:t>(lupina) a výrobky z něj </a:t>
            </a:r>
          </a:p>
          <a:p>
            <a:pPr marL="0" indent="0">
              <a:buFontTx/>
              <a:buNone/>
            </a:pPr>
            <a:r>
              <a:rPr lang="pl-PL" altLang="cs-CZ" dirty="0"/>
              <a:t>14. </a:t>
            </a:r>
            <a:r>
              <a:rPr lang="pl-PL" altLang="cs-CZ" b="1" dirty="0">
                <a:solidFill>
                  <a:srgbClr val="0070C0"/>
                </a:solidFill>
              </a:rPr>
              <a:t>Měkkýši</a:t>
            </a:r>
            <a:r>
              <a:rPr lang="pl-PL" altLang="cs-CZ" dirty="0"/>
              <a:t> a výrobky z nich</a:t>
            </a:r>
            <a:endParaRPr lang="cs-CZ" altLang="cs-CZ" dirty="0"/>
          </a:p>
          <a:p>
            <a:pPr marL="0" indent="0">
              <a:buFontTx/>
              <a:buNone/>
              <a:defRPr/>
            </a:pPr>
            <a:endParaRPr lang="cs-CZ" dirty="0"/>
          </a:p>
        </p:txBody>
      </p:sp>
      <p:sp>
        <p:nvSpPr>
          <p:cNvPr id="2" name="Zástupný symbol pro zápatí 1"/>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19</a:t>
            </a:fld>
            <a:endParaRPr lang="cs-CZ" dirty="0"/>
          </a:p>
        </p:txBody>
      </p:sp>
      <p:sp>
        <p:nvSpPr>
          <p:cNvPr id="7"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pic>
        <p:nvPicPr>
          <p:cNvPr id="8" name="Picture 5" descr="http://www.motorestceskylev.cz/wp-content/uploads/2014/02/alergen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0831" y="34715"/>
            <a:ext cx="4561170" cy="627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85565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effectLst/>
                <a:latin typeface="Segoe UI" panose="020B0502040204020203" pitchFamily="34" charset="0"/>
                <a:ea typeface="Segoe UI" panose="020B0502040204020203" pitchFamily="34" charset="0"/>
                <a:cs typeface="Segoe UI" panose="020B0502040204020203" pitchFamily="34" charset="0"/>
              </a:rPr>
              <a:t>Proč VÝŽIVA?</a:t>
            </a:r>
          </a:p>
        </p:txBody>
      </p:sp>
      <p:sp>
        <p:nvSpPr>
          <p:cNvPr id="3" name="Zástupný symbol pro obsah 2"/>
          <p:cNvSpPr>
            <a:spLocks noGrp="1"/>
          </p:cNvSpPr>
          <p:nvPr>
            <p:ph idx="1"/>
          </p:nvPr>
        </p:nvSpPr>
        <p:spPr>
          <a:xfrm>
            <a:off x="6253908" y="1641259"/>
            <a:ext cx="5099892" cy="4779819"/>
          </a:xfrm>
        </p:spPr>
        <p:txBody>
          <a:bodyPr>
            <a:normAutofit/>
          </a:bodyPr>
          <a:lstStyle/>
          <a:p>
            <a:r>
              <a:rPr lang="cs-CZ" altLang="cs-CZ" dirty="0"/>
              <a:t>Zubní kaz</a:t>
            </a:r>
          </a:p>
          <a:p>
            <a:r>
              <a:rPr lang="cs-CZ" altLang="cs-CZ" dirty="0"/>
              <a:t>Zácpa</a:t>
            </a:r>
          </a:p>
          <a:p>
            <a:r>
              <a:rPr lang="cs-CZ" altLang="cs-CZ" dirty="0"/>
              <a:t>Divertikulóza</a:t>
            </a:r>
          </a:p>
          <a:p>
            <a:r>
              <a:rPr lang="cs-CZ" altLang="cs-CZ" dirty="0"/>
              <a:t>Malnutrice</a:t>
            </a:r>
          </a:p>
          <a:p>
            <a:r>
              <a:rPr lang="cs-CZ" altLang="cs-CZ" dirty="0"/>
              <a:t>Deficit jódu</a:t>
            </a:r>
          </a:p>
          <a:p>
            <a:r>
              <a:rPr lang="cs-CZ" altLang="cs-CZ" dirty="0"/>
              <a:t>Anémie z nedostatku železa</a:t>
            </a:r>
          </a:p>
          <a:p>
            <a:r>
              <a:rPr lang="cs-CZ" altLang="cs-CZ" dirty="0"/>
              <a:t>Neurologická onemocnění</a:t>
            </a:r>
          </a:p>
          <a:p>
            <a:r>
              <a:rPr lang="cs-CZ" altLang="cs-CZ" dirty="0"/>
              <a:t>…</a:t>
            </a:r>
          </a:p>
          <a:p>
            <a:endParaRPr lang="cs-CZ" b="1" dirty="0" smtClean="0">
              <a:solidFill>
                <a:srgbClr val="0070C0"/>
              </a:solidFill>
            </a:endParaRPr>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sp>
        <p:nvSpPr>
          <p:cNvPr id="8" name="Zástupný symbol pro obsah 2"/>
          <p:cNvSpPr txBox="1">
            <a:spLocks/>
          </p:cNvSpPr>
          <p:nvPr/>
        </p:nvSpPr>
        <p:spPr>
          <a:xfrm>
            <a:off x="990600" y="1634836"/>
            <a:ext cx="5099892" cy="47798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dirty="0" smtClean="0"/>
              <a:t>Kardiovaskulární onemocnění</a:t>
            </a:r>
          </a:p>
          <a:p>
            <a:r>
              <a:rPr lang="cs-CZ" altLang="cs-CZ" dirty="0" smtClean="0"/>
              <a:t>Hypertenze</a:t>
            </a:r>
          </a:p>
          <a:p>
            <a:r>
              <a:rPr lang="cs-CZ" altLang="cs-CZ" dirty="0" err="1" smtClean="0"/>
              <a:t>Dyslipidemie</a:t>
            </a:r>
            <a:endParaRPr lang="cs-CZ" altLang="cs-CZ" dirty="0" smtClean="0"/>
          </a:p>
          <a:p>
            <a:r>
              <a:rPr lang="cs-CZ" altLang="cs-CZ" dirty="0" err="1" smtClean="0"/>
              <a:t>Hyperurikemie</a:t>
            </a:r>
            <a:endParaRPr lang="cs-CZ" altLang="cs-CZ" dirty="0" smtClean="0"/>
          </a:p>
          <a:p>
            <a:r>
              <a:rPr lang="cs-CZ" altLang="cs-CZ" dirty="0" smtClean="0"/>
              <a:t>Diabetes </a:t>
            </a:r>
            <a:r>
              <a:rPr lang="cs-CZ" altLang="cs-CZ" dirty="0" err="1" smtClean="0"/>
              <a:t>mellitus</a:t>
            </a:r>
            <a:r>
              <a:rPr lang="cs-CZ" altLang="cs-CZ" dirty="0" smtClean="0"/>
              <a:t> 2. typu</a:t>
            </a:r>
          </a:p>
          <a:p>
            <a:r>
              <a:rPr lang="cs-CZ" altLang="cs-CZ" dirty="0" smtClean="0"/>
              <a:t>Nádorová onemocnění</a:t>
            </a:r>
          </a:p>
          <a:p>
            <a:r>
              <a:rPr lang="cs-CZ" altLang="cs-CZ" dirty="0" smtClean="0"/>
              <a:t>Osteoporóza</a:t>
            </a:r>
          </a:p>
          <a:p>
            <a:endParaRPr lang="cs-CZ" b="1" dirty="0" smtClean="0">
              <a:solidFill>
                <a:srgbClr val="0070C0"/>
              </a:solidFill>
            </a:endParaRPr>
          </a:p>
        </p:txBody>
      </p:sp>
      <p:pic>
        <p:nvPicPr>
          <p:cNvPr id="9" name="Picture 2" descr="http://www.bezpecnostpotravin.cz/UserFiles/Image/berankova/obr.%20viscoji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83827" y="365126"/>
            <a:ext cx="1980779" cy="274608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6610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Nařízení (ES) č. 1924/2006</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a:bodyPr>
          <a:lstStyle/>
          <a:p>
            <a:pPr marL="539750" indent="-457200">
              <a:defRPr/>
            </a:pPr>
            <a:r>
              <a:rPr lang="cs-CZ" altLang="cs-CZ" b="1" dirty="0" smtClean="0">
                <a:solidFill>
                  <a:srgbClr val="0070C0"/>
                </a:solidFill>
              </a:rPr>
              <a:t>Výživová </a:t>
            </a:r>
            <a:r>
              <a:rPr lang="cs-CZ" altLang="cs-CZ" b="1" dirty="0">
                <a:solidFill>
                  <a:srgbClr val="0070C0"/>
                </a:solidFill>
              </a:rPr>
              <a:t>tvrzení </a:t>
            </a:r>
            <a:r>
              <a:rPr lang="cs-CZ" altLang="cs-CZ" b="1" dirty="0"/>
              <a:t>- </a:t>
            </a:r>
            <a:r>
              <a:rPr lang="cs-CZ" altLang="cs-CZ" sz="1800" b="1" dirty="0"/>
              <a:t>kapitola III</a:t>
            </a:r>
            <a:endParaRPr lang="cs-CZ" altLang="cs-CZ" b="1" dirty="0"/>
          </a:p>
          <a:p>
            <a:pPr marL="639763" lvl="1" indent="-236538">
              <a:defRPr/>
            </a:pPr>
            <a:r>
              <a:rPr lang="cs-CZ" altLang="cs-CZ" sz="1600" b="1" dirty="0"/>
              <a:t>Přípustná pouze ta, která jsou uvedena v příloze a jsou v souladu </a:t>
            </a:r>
            <a:br>
              <a:rPr lang="cs-CZ" altLang="cs-CZ" sz="1600" b="1" dirty="0"/>
            </a:br>
            <a:r>
              <a:rPr lang="cs-CZ" altLang="cs-CZ" sz="1600" b="1" dirty="0"/>
              <a:t>s podmínkami stanovenými nařízením </a:t>
            </a:r>
          </a:p>
          <a:p>
            <a:pPr marL="1096963" lvl="3" indent="-173038">
              <a:defRPr/>
            </a:pPr>
            <a:r>
              <a:rPr lang="cs-CZ" altLang="cs-CZ" sz="1600" dirty="0"/>
              <a:t>splnění obecných zásad</a:t>
            </a:r>
            <a:r>
              <a:rPr lang="cs-CZ" altLang="cs-CZ" sz="800" b="1" dirty="0"/>
              <a:t> </a:t>
            </a:r>
          </a:p>
          <a:p>
            <a:pPr marL="1096963" lvl="3" indent="-173038">
              <a:defRPr/>
            </a:pPr>
            <a:r>
              <a:rPr lang="cs-CZ" altLang="cs-CZ" sz="1600" dirty="0"/>
              <a:t>splnění obecných podmínek</a:t>
            </a:r>
          </a:p>
          <a:p>
            <a:pPr marL="1096963" lvl="3" indent="-173038">
              <a:defRPr/>
            </a:pPr>
            <a:r>
              <a:rPr lang="cs-CZ" altLang="cs-CZ" sz="1600" dirty="0"/>
              <a:t>splnění zvláštních podmínek pro jednotlivá tvrzení</a:t>
            </a:r>
          </a:p>
          <a:p>
            <a:pPr marL="1096963" lvl="3" indent="-173038">
              <a:buFontTx/>
              <a:buNone/>
              <a:defRPr/>
            </a:pPr>
            <a:endParaRPr lang="cs-CZ" altLang="cs-CZ" sz="800" b="1" dirty="0"/>
          </a:p>
          <a:p>
            <a:pPr marL="539750" indent="-457200">
              <a:defRPr/>
            </a:pPr>
            <a:r>
              <a:rPr lang="cs-CZ" altLang="cs-CZ" b="1" dirty="0">
                <a:solidFill>
                  <a:srgbClr val="0070C0"/>
                </a:solidFill>
              </a:rPr>
              <a:t>Zdravotní tvrzení </a:t>
            </a:r>
            <a:r>
              <a:rPr lang="cs-CZ" altLang="cs-CZ" b="1" dirty="0"/>
              <a:t>– </a:t>
            </a:r>
            <a:r>
              <a:rPr lang="cs-CZ" altLang="cs-CZ" sz="1800" b="1" dirty="0"/>
              <a:t>kapitola IV</a:t>
            </a:r>
          </a:p>
          <a:p>
            <a:pPr marL="639763" lvl="1" indent="-236538">
              <a:defRPr/>
            </a:pPr>
            <a:r>
              <a:rPr lang="cs-CZ" altLang="cs-CZ" sz="1600" b="1" dirty="0"/>
              <a:t>tvrzení dle čl. 13 – </a:t>
            </a:r>
            <a:r>
              <a:rPr lang="cs-CZ" altLang="cs-CZ" sz="1600" dirty="0"/>
              <a:t>tzv. funkční tvrzení</a:t>
            </a:r>
          </a:p>
          <a:p>
            <a:pPr marL="639763" lvl="1" indent="-236538">
              <a:defRPr/>
            </a:pPr>
            <a:r>
              <a:rPr lang="cs-CZ" altLang="cs-CZ" sz="1600" b="1" dirty="0"/>
              <a:t>tvrzení dle čl. 14 odst. 1 písm. a) –</a:t>
            </a:r>
            <a:r>
              <a:rPr lang="cs-CZ" altLang="cs-CZ" sz="1600" dirty="0"/>
              <a:t> tvrzení o snížení rizika onemocnění</a:t>
            </a:r>
          </a:p>
          <a:p>
            <a:pPr marL="639763" lvl="1" indent="-236538">
              <a:defRPr/>
            </a:pPr>
            <a:r>
              <a:rPr lang="cs-CZ" altLang="cs-CZ" sz="1600" b="1" dirty="0"/>
              <a:t>tvrzení dle čl. 14 odst. 1 písm. b) - </a:t>
            </a:r>
            <a:r>
              <a:rPr lang="cs-CZ" altLang="cs-CZ" sz="1600" dirty="0"/>
              <a:t>tvrzení týkající se vývoje a zdraví dětí</a:t>
            </a:r>
          </a:p>
          <a:p>
            <a:pPr marL="639763" lvl="1" indent="-236538">
              <a:defRPr/>
            </a:pPr>
            <a:endParaRPr lang="cs-CZ" altLang="cs-CZ" sz="1600" b="1" dirty="0"/>
          </a:p>
          <a:p>
            <a:pPr marL="403225" lvl="1" indent="0">
              <a:buFontTx/>
              <a:buNone/>
              <a:defRPr/>
            </a:pPr>
            <a:endParaRPr lang="cs-CZ" altLang="cs-CZ" sz="1600" b="1" dirty="0"/>
          </a:p>
          <a:p>
            <a:pPr marL="0" lvl="1" indent="0" algn="ctr">
              <a:buFontTx/>
              <a:buNone/>
              <a:defRPr/>
            </a:pPr>
            <a:r>
              <a:rPr lang="cs-CZ" altLang="cs-CZ" dirty="0">
                <a:solidFill>
                  <a:srgbClr val="0070C0"/>
                </a:solidFill>
              </a:rPr>
              <a:t>…jedná se o dobrovolné údaje </a:t>
            </a:r>
          </a:p>
          <a:p>
            <a:pPr>
              <a:buNone/>
            </a:pPr>
            <a:endParaRPr lang="en-US" sz="1900" dirty="0" smtClean="0"/>
          </a:p>
          <a:p>
            <a:endParaRPr lang="cs-CZ" dirty="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20</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spTree>
    <p:extLst>
      <p:ext uri="{BB962C8B-B14F-4D97-AF65-F5344CB8AC3E}">
        <p14:creationId xmlns:p14="http://schemas.microsoft.com/office/powerpoint/2010/main" val="1143441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Obecné zásady</a:t>
            </a:r>
            <a:endParaRPr lang="cs-CZ"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20816"/>
            <a:ext cx="10515600" cy="4629859"/>
          </a:xfrm>
        </p:spPr>
        <p:txBody>
          <a:bodyPr>
            <a:normAutofit lnSpcReduction="10000"/>
          </a:bodyPr>
          <a:lstStyle/>
          <a:p>
            <a:pPr marL="365125" indent="-282575" algn="ctr">
              <a:buFont typeface="Wingdings" panose="05000000000000000000" pitchFamily="2" charset="2"/>
              <a:buNone/>
              <a:defRPr/>
            </a:pPr>
            <a:r>
              <a:rPr lang="cs-CZ" altLang="cs-CZ" b="1" dirty="0">
                <a:solidFill>
                  <a:srgbClr val="C00000"/>
                </a:solidFill>
                <a:ea typeface="Segoe UI" panose="020B0502040204020203" pitchFamily="34" charset="0"/>
              </a:rPr>
              <a:t>Výživová a zdravotní tvrzení nesmí:</a:t>
            </a:r>
          </a:p>
          <a:p>
            <a:pPr marL="365125" indent="-282575" algn="ctr">
              <a:buFont typeface="Wingdings" panose="05000000000000000000" pitchFamily="2" charset="2"/>
              <a:buNone/>
              <a:defRPr/>
            </a:pPr>
            <a:endParaRPr lang="cs-CZ" altLang="cs-CZ" b="1" dirty="0">
              <a:solidFill>
                <a:schemeClr val="tx2"/>
              </a:solidFill>
              <a:ea typeface="Segoe UI" panose="020B0502040204020203" pitchFamily="34" charset="0"/>
            </a:endParaRPr>
          </a:p>
          <a:p>
            <a:pPr marL="365125" indent="-282575" algn="ctr">
              <a:buFont typeface="Wingdings" panose="05000000000000000000" pitchFamily="2" charset="2"/>
              <a:buChar char="ü"/>
              <a:defRPr/>
            </a:pPr>
            <a:r>
              <a:rPr lang="cs-CZ" altLang="cs-CZ" sz="2600" dirty="0">
                <a:ea typeface="Segoe UI" panose="020B0502040204020203" pitchFamily="34" charset="0"/>
              </a:rPr>
              <a:t>být nepravdivá, dvojsmyslná nebo klamavá</a:t>
            </a:r>
          </a:p>
          <a:p>
            <a:pPr marL="365125" indent="-282575" algn="ctr">
              <a:buFont typeface="Wingdings" panose="05000000000000000000" pitchFamily="2" charset="2"/>
              <a:buChar char="ü"/>
              <a:defRPr/>
            </a:pPr>
            <a:r>
              <a:rPr lang="cs-CZ" altLang="cs-CZ" sz="2600" dirty="0">
                <a:ea typeface="Segoe UI" panose="020B0502040204020203" pitchFamily="34" charset="0"/>
              </a:rPr>
              <a:t>vyvolávat pochybnosti o bezpečnosti nebo výživové přiměřenosti jiných potravin</a:t>
            </a:r>
          </a:p>
          <a:p>
            <a:pPr marL="365125" indent="-282575" algn="ctr">
              <a:buFont typeface="Wingdings" panose="05000000000000000000" pitchFamily="2" charset="2"/>
              <a:buChar char="ü"/>
              <a:defRPr/>
            </a:pPr>
            <a:r>
              <a:rPr lang="cs-CZ" altLang="cs-CZ" sz="2600" dirty="0">
                <a:ea typeface="Segoe UI" panose="020B0502040204020203" pitchFamily="34" charset="0"/>
              </a:rPr>
              <a:t>nabádat k nadměrné konzumaci určité potraviny</a:t>
            </a:r>
          </a:p>
          <a:p>
            <a:pPr marL="365125" indent="-282575" algn="ctr">
              <a:buFont typeface="Wingdings" panose="05000000000000000000" pitchFamily="2" charset="2"/>
              <a:buChar char="ü"/>
              <a:defRPr/>
            </a:pPr>
            <a:r>
              <a:rPr lang="cs-CZ" altLang="cs-CZ" sz="2600" dirty="0">
                <a:ea typeface="Segoe UI" panose="020B0502040204020203" pitchFamily="34" charset="0"/>
              </a:rPr>
              <a:t>uvádět nebo naznačovat, že vyvážená a různorodá strava nemůže obecně zajistit přiměřené množství živin</a:t>
            </a:r>
          </a:p>
          <a:p>
            <a:pPr marL="365125" indent="-282575" algn="ctr">
              <a:buFont typeface="Wingdings" panose="05000000000000000000" pitchFamily="2" charset="2"/>
              <a:buChar char="ü"/>
              <a:defRPr/>
            </a:pPr>
            <a:r>
              <a:rPr lang="cs-CZ" altLang="cs-CZ" sz="2600" dirty="0">
                <a:ea typeface="Segoe UI" panose="020B0502040204020203" pitchFamily="34" charset="0"/>
              </a:rPr>
              <a:t>odkazovat na změny tělesných funkcí, které by mohly u spotřebitelů vzbuzovat strach a to jak pomocí textu, tak obrazově, graficky </a:t>
            </a:r>
            <a:br>
              <a:rPr lang="cs-CZ" altLang="cs-CZ" sz="2600" dirty="0">
                <a:ea typeface="Segoe UI" panose="020B0502040204020203" pitchFamily="34" charset="0"/>
              </a:rPr>
            </a:br>
            <a:r>
              <a:rPr lang="cs-CZ" altLang="cs-CZ" sz="2600" dirty="0">
                <a:ea typeface="Segoe UI" panose="020B0502040204020203" pitchFamily="34" charset="0"/>
              </a:rPr>
              <a:t>a symbolicky</a:t>
            </a:r>
          </a:p>
          <a:p>
            <a:pPr marL="0" indent="0">
              <a:buNone/>
            </a:pPr>
            <a:endParaRPr lang="en-US" dirty="0" smtClean="0">
              <a:solidFill>
                <a:srgbClr val="CC6600"/>
              </a:solidFill>
            </a:endParaRPr>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21</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spTree>
    <p:extLst>
      <p:ext uri="{BB962C8B-B14F-4D97-AF65-F5344CB8AC3E}">
        <p14:creationId xmlns:p14="http://schemas.microsoft.com/office/powerpoint/2010/main" val="5613224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3289" y="0"/>
            <a:ext cx="10515600" cy="1012914"/>
          </a:xfrm>
        </p:spPr>
        <p:txBody>
          <a:bodyPr>
            <a:normAutofit/>
          </a:bodyPr>
          <a:lstStyle/>
          <a:p>
            <a:r>
              <a:rPr lang="cs-CZ" sz="3200" b="1" dirty="0" smtClean="0">
                <a:effectLst/>
                <a:latin typeface="Segoe UI" panose="020B0502040204020203" pitchFamily="34" charset="0"/>
                <a:ea typeface="Segoe UI" panose="020B0502040204020203" pitchFamily="34" charset="0"/>
                <a:cs typeface="Segoe UI" panose="020B0502040204020203" pitchFamily="34" charset="0"/>
              </a:rPr>
              <a:t>Klamavé ZT</a:t>
            </a:r>
            <a:endParaRPr lang="cs-CZ" sz="32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a:bodyPr>
          <a:lstStyle/>
          <a:p>
            <a:endParaRPr lang="cs-CZ" dirty="0" smtClean="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22</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pic>
        <p:nvPicPr>
          <p:cNvPr id="9" name="Picture 3" descr="C:\Documents and Settings\Brezkova\Dokumenty\Obrázky\halinka\foto-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8496" y="132203"/>
            <a:ext cx="8863008" cy="6079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2" descr="C:\Documents and Settings\Brezkova\Dokumenty\Obrázky\halinka\foto-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496" y="990464"/>
            <a:ext cx="3343400" cy="501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29071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Brezkova\Dokumenty\Obrázky\halinka\foto-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7510" y="178129"/>
            <a:ext cx="8998106" cy="5996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66506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smtClean="0">
                <a:effectLst/>
                <a:latin typeface="Segoe UI" panose="020B0502040204020203" pitchFamily="34" charset="0"/>
                <a:ea typeface="Segoe UI" panose="020B0502040204020203" pitchFamily="34" charset="0"/>
                <a:cs typeface="Segoe UI" panose="020B0502040204020203" pitchFamily="34" charset="0"/>
              </a:rPr>
              <a:t>Výživová tvrzení</a:t>
            </a:r>
            <a:endParaRPr lang="cs-CZ"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20816"/>
            <a:ext cx="10515600" cy="4629859"/>
          </a:xfrm>
        </p:spPr>
        <p:txBody>
          <a:bodyPr>
            <a:normAutofit/>
          </a:bodyPr>
          <a:lstStyle/>
          <a:p>
            <a:pPr marL="0" indent="0">
              <a:buNone/>
            </a:pPr>
            <a:endParaRPr lang="en-US" dirty="0" smtClean="0">
              <a:solidFill>
                <a:srgbClr val="CC6600"/>
              </a:solidFill>
            </a:endParaRPr>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24</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sp>
        <p:nvSpPr>
          <p:cNvPr id="7" name="Zástupný symbol pro obsah 2"/>
          <p:cNvSpPr txBox="1">
            <a:spLocks/>
          </p:cNvSpPr>
          <p:nvPr/>
        </p:nvSpPr>
        <p:spPr bwMode="auto">
          <a:xfrm>
            <a:off x="838200" y="2214390"/>
            <a:ext cx="10515600" cy="2566930"/>
          </a:xfrm>
          <a:prstGeom prst="rect">
            <a:avLst/>
          </a:prstGeom>
          <a:solidFill>
            <a:schemeClr val="accent4">
              <a:lumMod val="20000"/>
              <a:lumOff val="80000"/>
            </a:schemeClr>
          </a:solidFill>
          <a:ln w="9525">
            <a:noFill/>
            <a:miter lim="800000"/>
            <a:headEnd/>
            <a:tailEnd/>
          </a:ln>
        </p:spPr>
        <p:txBody>
          <a:bodyPr vert="horz" lIns="91440" tIns="45720" rIns="91440" bIns="45720" rtlCol="0">
            <a:normAutofit/>
          </a:bodyPr>
          <a:lstStyle>
            <a:lvl1pPr marL="365125" indent="-282575"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Segoe UI" panose="020B0502040204020203" pitchFamily="34" charset="0"/>
              </a:defRPr>
            </a:lvl1pPr>
            <a:lvl2pPr marL="742950" indent="-2857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Segoe UI" panose="020B0502040204020203" pitchFamily="34" charset="0"/>
              </a:defRPr>
            </a:lvl5pPr>
            <a:lvl6pPr marL="2514600" indent="-2286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6pPr>
            <a:lvl7pPr marL="2971800" indent="-2286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7pPr>
            <a:lvl8pPr marL="3429000" indent="-2286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8pPr>
            <a:lvl9pPr marL="3886200" indent="-2286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9pPr>
          </a:lstStyle>
          <a:p>
            <a:pPr marL="268287" indent="0" algn="just">
              <a:spcBef>
                <a:spcPts val="600"/>
              </a:spcBef>
              <a:buClr>
                <a:schemeClr val="accent1"/>
              </a:buClr>
              <a:buSzPct val="80000"/>
              <a:buFont typeface="Arial" panose="020B0604020202020204" pitchFamily="34" charset="0"/>
              <a:buNone/>
              <a:tabLst>
                <a:tab pos="85725" algn="l"/>
              </a:tabLst>
              <a:defRPr/>
            </a:pPr>
            <a:endParaRPr lang="cs-CZ" sz="2400" dirty="0" smtClean="0">
              <a:latin typeface="Segoe UI" panose="020B0502040204020203" pitchFamily="34" charset="0"/>
              <a:ea typeface="Segoe UI" panose="020B0502040204020203" pitchFamily="34" charset="0"/>
            </a:endParaRPr>
          </a:p>
          <a:p>
            <a:pPr marL="268287" indent="0" algn="ctr">
              <a:spcBef>
                <a:spcPts val="600"/>
              </a:spcBef>
              <a:buClr>
                <a:schemeClr val="accent1"/>
              </a:buClr>
              <a:buSzPct val="80000"/>
              <a:buFont typeface="Arial" panose="020B0604020202020204" pitchFamily="34" charset="0"/>
              <a:buNone/>
              <a:tabLst>
                <a:tab pos="85725" algn="l"/>
              </a:tabLst>
              <a:defRPr/>
            </a:pPr>
            <a:r>
              <a:rPr lang="cs-CZ" sz="2400" dirty="0" smtClean="0">
                <a:latin typeface="Segoe UI" panose="020B0502040204020203" pitchFamily="34" charset="0"/>
                <a:ea typeface="Segoe UI" panose="020B0502040204020203" pitchFamily="34" charset="0"/>
              </a:rPr>
              <a:t>…každé tvrzení, které uvádí, naznačuje nebo ze kterého vyplývá, </a:t>
            </a:r>
            <a:br>
              <a:rPr lang="cs-CZ" sz="2400" dirty="0" smtClean="0">
                <a:latin typeface="Segoe UI" panose="020B0502040204020203" pitchFamily="34" charset="0"/>
                <a:ea typeface="Segoe UI" panose="020B0502040204020203" pitchFamily="34" charset="0"/>
              </a:rPr>
            </a:br>
            <a:r>
              <a:rPr lang="cs-CZ" sz="2400" dirty="0" smtClean="0">
                <a:latin typeface="Segoe UI" panose="020B0502040204020203" pitchFamily="34" charset="0"/>
                <a:ea typeface="Segoe UI" panose="020B0502040204020203" pitchFamily="34" charset="0"/>
              </a:rPr>
              <a:t>že potravina má určité prospěšné výživové vlastnosti </a:t>
            </a:r>
            <a:r>
              <a:rPr lang="cs-CZ" sz="2400" b="1" dirty="0" smtClean="0">
                <a:latin typeface="Segoe UI" panose="020B0502040204020203" pitchFamily="34" charset="0"/>
                <a:ea typeface="Segoe UI" panose="020B0502040204020203" pitchFamily="34" charset="0"/>
              </a:rPr>
              <a:t>v důsledku energetické </a:t>
            </a:r>
            <a:r>
              <a:rPr lang="cs-CZ" sz="2400" b="1" strike="sngStrike" dirty="0" smtClean="0">
                <a:latin typeface="Segoe UI" panose="020B0502040204020203" pitchFamily="34" charset="0"/>
                <a:ea typeface="Segoe UI" panose="020B0502040204020203" pitchFamily="34" charset="0"/>
              </a:rPr>
              <a:t>(kalorické</a:t>
            </a:r>
            <a:r>
              <a:rPr lang="cs-CZ" sz="2400" b="1" dirty="0" smtClean="0">
                <a:latin typeface="Segoe UI" panose="020B0502040204020203" pitchFamily="34" charset="0"/>
                <a:ea typeface="Segoe UI" panose="020B0502040204020203" pitchFamily="34" charset="0"/>
              </a:rPr>
              <a:t>) hodnoty</a:t>
            </a:r>
            <a:r>
              <a:rPr lang="cs-CZ" sz="2400" dirty="0" smtClean="0">
                <a:latin typeface="Segoe UI" panose="020B0502040204020203" pitchFamily="34" charset="0"/>
                <a:ea typeface="Segoe UI" panose="020B0502040204020203" pitchFamily="34" charset="0"/>
              </a:rPr>
              <a:t>, kterou poskytuje, poskytuje ve snížené či zvýšené míře nebo neposkytuje, </a:t>
            </a:r>
            <a:r>
              <a:rPr lang="cs-CZ" sz="2400" b="1" dirty="0" smtClean="0">
                <a:latin typeface="Segoe UI" panose="020B0502040204020203" pitchFamily="34" charset="0"/>
                <a:ea typeface="Segoe UI" panose="020B0502040204020203" pitchFamily="34" charset="0"/>
              </a:rPr>
              <a:t>nebo živin či jiných látek</a:t>
            </a:r>
            <a:r>
              <a:rPr lang="cs-CZ" sz="2400" dirty="0" smtClean="0">
                <a:latin typeface="Segoe UI" panose="020B0502040204020203" pitchFamily="34" charset="0"/>
                <a:ea typeface="Segoe UI" panose="020B0502040204020203" pitchFamily="34" charset="0"/>
              </a:rPr>
              <a:t>, které obsahuje, obsahuje ve snížené či zvýšené míře nebo neobsahuje.</a:t>
            </a:r>
            <a:endParaRPr lang="cs-CZ" altLang="cs-CZ" sz="2400" dirty="0">
              <a:latin typeface="Segoe UI" panose="020B0502040204020203" pitchFamily="34" charset="0"/>
              <a:ea typeface="Segoe UI" panose="020B0502040204020203" pitchFamily="34" charset="0"/>
            </a:endParaRPr>
          </a:p>
        </p:txBody>
      </p:sp>
    </p:spTree>
    <p:extLst>
      <p:ext uri="{BB962C8B-B14F-4D97-AF65-F5344CB8AC3E}">
        <p14:creationId xmlns:p14="http://schemas.microsoft.com/office/powerpoint/2010/main" val="37755574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Výživová tvrzení - příklad</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499428"/>
            <a:ext cx="10515600" cy="4800262"/>
          </a:xfrm>
        </p:spPr>
        <p:txBody>
          <a:bodyPr>
            <a:normAutofit fontScale="70000" lnSpcReduction="20000"/>
          </a:bodyPr>
          <a:lstStyle/>
          <a:p>
            <a:pPr marL="0" indent="0">
              <a:buFontTx/>
              <a:buNone/>
              <a:defRPr/>
            </a:pPr>
            <a:r>
              <a:rPr lang="cs-CZ" sz="2200" b="1" dirty="0">
                <a:solidFill>
                  <a:srgbClr val="0070C0"/>
                </a:solidFill>
              </a:rPr>
              <a:t>S NÍZKÝM OBSAHEM TUKU </a:t>
            </a:r>
          </a:p>
          <a:p>
            <a:pPr>
              <a:defRPr/>
            </a:pPr>
            <a:r>
              <a:rPr lang="cs-CZ" sz="2300" dirty="0"/>
              <a:t>Tvrzení, že se jedná o nízkotučnou potravinu, a jakékoli tvrzení, které má pro spotřebitele pravděpodobně stejný význam, lze použít pouze tehdy, neobsahuje-li produkt více než 3 g tuku na 100 g v případě potravin pevné konzistence nebo 1,5 g tuku na 100 ml v případě tekutin (1,8 g tuku na 100 ml v případě polotučného mléka). </a:t>
            </a:r>
          </a:p>
          <a:p>
            <a:pPr marL="0" indent="0">
              <a:buFontTx/>
              <a:buNone/>
              <a:defRPr/>
            </a:pPr>
            <a:r>
              <a:rPr lang="cs-CZ" sz="2200" b="1" dirty="0">
                <a:solidFill>
                  <a:srgbClr val="0070C0"/>
                </a:solidFill>
              </a:rPr>
              <a:t>ZDROJ OMEGA-3 MASTNÝCH KYSELIN </a:t>
            </a:r>
          </a:p>
          <a:p>
            <a:pPr>
              <a:defRPr/>
            </a:pPr>
            <a:r>
              <a:rPr lang="cs-CZ" sz="2300" dirty="0"/>
              <a:t>Tvrzení, že se jedná o potravinu, která je zdrojem omega-3 mastných kyselin, a jakékoli tvrzení, které má pro spotřebitele pravděpodobně stejný význam, lze použít pouze tehdy, obsahuje-li produkt alespoň 0,3 g kyseliny alfa-</a:t>
            </a:r>
            <a:r>
              <a:rPr lang="cs-CZ" sz="2300" dirty="0" err="1"/>
              <a:t>linolenové</a:t>
            </a:r>
            <a:r>
              <a:rPr lang="cs-CZ" sz="2300" dirty="0"/>
              <a:t> na 100 g a na 100 kcal nebo alespoň 40 mg celkového obsahu kyseliny </a:t>
            </a:r>
            <a:r>
              <a:rPr lang="cs-CZ" sz="2300" dirty="0" err="1"/>
              <a:t>eikosapentaenové</a:t>
            </a:r>
            <a:r>
              <a:rPr lang="cs-CZ" sz="2300" dirty="0"/>
              <a:t> a kyseliny </a:t>
            </a:r>
            <a:r>
              <a:rPr lang="cs-CZ" sz="2300" dirty="0" err="1"/>
              <a:t>dokosahexaenové</a:t>
            </a:r>
            <a:r>
              <a:rPr lang="cs-CZ" sz="2300" dirty="0"/>
              <a:t> na 100 g a na 100 kcal. </a:t>
            </a:r>
          </a:p>
          <a:p>
            <a:pPr marL="0" indent="0">
              <a:buFontTx/>
              <a:buNone/>
              <a:defRPr/>
            </a:pPr>
            <a:r>
              <a:rPr lang="cs-CZ" sz="2200" b="1" dirty="0">
                <a:solidFill>
                  <a:srgbClr val="0070C0"/>
                </a:solidFill>
              </a:rPr>
              <a:t>BEZ CUKRŮ </a:t>
            </a:r>
          </a:p>
          <a:p>
            <a:pPr>
              <a:defRPr/>
            </a:pPr>
            <a:r>
              <a:rPr lang="cs-CZ" sz="2300" dirty="0"/>
              <a:t>Tvrzení, že se jedná o potravinu bez cukrů, a jakékoli tvrzení, které má pro spotřebitele pravděpodobně stejný význam, lze použít pouze tehdy, neobsahuje-li produkt více než 0,5 g cukrů na 100 g nebo 100 ml. </a:t>
            </a:r>
            <a:endParaRPr lang="cs-CZ" sz="2300" dirty="0" smtClean="0"/>
          </a:p>
          <a:p>
            <a:pPr marL="0" indent="0">
              <a:buFontTx/>
              <a:buNone/>
              <a:defRPr/>
            </a:pPr>
            <a:r>
              <a:rPr lang="cs-CZ" sz="2100" b="1" dirty="0">
                <a:solidFill>
                  <a:srgbClr val="0070C0"/>
                </a:solidFill>
              </a:rPr>
              <a:t>BEZ PŘÍDAVKU SODÍKU/SOLI </a:t>
            </a:r>
          </a:p>
          <a:p>
            <a:pPr>
              <a:defRPr/>
            </a:pPr>
            <a:r>
              <a:rPr lang="cs-CZ" sz="2300" dirty="0"/>
              <a:t>Tvrzení uvádějící, že do potraviny nebyl přidán sodík/sůl, a jakékoli tvrzení, které má pro spotřebitele pravděpodobně stejný význam, lze použít pouze tehdy, pokud nebyl do produktu přidán žádný sodík/sůl ani žádná jiná složka, do které byl přidán sodík/sůl, a výrobek neobsahuje více než 0,12 g sodíku nebo rovnocenné množství soli na 100 g nebo 100 ml.</a:t>
            </a:r>
          </a:p>
          <a:p>
            <a:pPr marL="0" indent="0">
              <a:buFontTx/>
              <a:buNone/>
              <a:defRPr/>
            </a:pPr>
            <a:r>
              <a:rPr lang="cs-CZ" sz="2100" b="1" dirty="0">
                <a:solidFill>
                  <a:srgbClr val="0070C0"/>
                </a:solidFill>
              </a:rPr>
              <a:t>ZDROJ VLÁKNINY </a:t>
            </a:r>
          </a:p>
          <a:p>
            <a:pPr>
              <a:defRPr/>
            </a:pPr>
            <a:r>
              <a:rPr lang="cs-CZ" sz="2300" dirty="0"/>
              <a:t>Tvrzení, že se jedná o potravinu, která je zdrojem vlákniny, a jakékoli tvrzení, které má pro spotřebitele pravděpodobně stejný význam, lze použít pouze tehdy, obsahuje-li produkt alespoň 3 g vlákniny na 100 g nebo alespoň 1,5 g na 100 kcal. </a:t>
            </a:r>
          </a:p>
          <a:p>
            <a:pPr>
              <a:defRPr/>
            </a:pPr>
            <a:endParaRPr lang="cs-CZ" sz="1900" dirty="0"/>
          </a:p>
          <a:p>
            <a:pPr marL="0" indent="0">
              <a:buNone/>
            </a:pPr>
            <a:endParaRPr lang="en-US" dirty="0" smtClean="0">
              <a:solidFill>
                <a:srgbClr val="CC6600"/>
              </a:solidFill>
            </a:endParaRPr>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25</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spTree>
    <p:extLst>
      <p:ext uri="{BB962C8B-B14F-4D97-AF65-F5344CB8AC3E}">
        <p14:creationId xmlns:p14="http://schemas.microsoft.com/office/powerpoint/2010/main" val="18566226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Výživová tvrzení - </a:t>
            </a:r>
            <a:r>
              <a:rPr lang="cs-CZ" altLang="cs-CZ" b="1" dirty="0" smtClean="0">
                <a:effectLst/>
                <a:latin typeface="Segoe UI" panose="020B0502040204020203" pitchFamily="34" charset="0"/>
                <a:ea typeface="Segoe UI" panose="020B0502040204020203" pitchFamily="34" charset="0"/>
                <a:cs typeface="Segoe UI" panose="020B0502040204020203" pitchFamily="34" charset="0"/>
              </a:rPr>
              <a:t>souhrn</a:t>
            </a:r>
            <a:endParaRPr lang="cs-CZ"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180776" y="1492679"/>
            <a:ext cx="4405829" cy="4928399"/>
          </a:xfrm>
        </p:spPr>
        <p:txBody>
          <a:bodyPr>
            <a:normAutofit fontScale="62500" lnSpcReduction="20000"/>
          </a:bodyPr>
          <a:lstStyle/>
          <a:p>
            <a:r>
              <a:rPr lang="cs-CZ" altLang="cs-CZ" sz="2600" dirty="0"/>
              <a:t>S nízkou energetickou hodnotou</a:t>
            </a:r>
          </a:p>
          <a:p>
            <a:r>
              <a:rPr lang="cs-CZ" altLang="cs-CZ" sz="2600" dirty="0"/>
              <a:t>Se sníženou energetickou hodnotou</a:t>
            </a:r>
          </a:p>
          <a:p>
            <a:r>
              <a:rPr lang="cs-CZ" altLang="cs-CZ" sz="2600" dirty="0"/>
              <a:t>Bez energetické hodnoty</a:t>
            </a:r>
          </a:p>
          <a:p>
            <a:r>
              <a:rPr lang="cs-CZ" altLang="cs-CZ" sz="2600" dirty="0"/>
              <a:t>S nízkým obsahem tuku</a:t>
            </a:r>
          </a:p>
          <a:p>
            <a:r>
              <a:rPr lang="cs-CZ" altLang="cs-CZ" sz="2600" dirty="0"/>
              <a:t>Bez tuku</a:t>
            </a:r>
          </a:p>
          <a:p>
            <a:r>
              <a:rPr lang="cs-CZ" altLang="cs-CZ" sz="2600" dirty="0"/>
              <a:t>S nízkým obsahem nasycených tuků</a:t>
            </a:r>
          </a:p>
          <a:p>
            <a:r>
              <a:rPr lang="cs-CZ" altLang="cs-CZ" sz="2600" dirty="0"/>
              <a:t>Bez nasycených tuk</a:t>
            </a:r>
          </a:p>
          <a:p>
            <a:r>
              <a:rPr lang="cs-CZ" altLang="cs-CZ" sz="2600" dirty="0"/>
              <a:t>S nízkým obsahem cukrů</a:t>
            </a:r>
          </a:p>
          <a:p>
            <a:r>
              <a:rPr lang="cs-CZ" altLang="cs-CZ" sz="2600" dirty="0"/>
              <a:t>Bez cukrů</a:t>
            </a:r>
          </a:p>
          <a:p>
            <a:r>
              <a:rPr lang="cs-CZ" altLang="cs-CZ" sz="2600" dirty="0"/>
              <a:t>Bez přídavku cukrů</a:t>
            </a:r>
          </a:p>
          <a:p>
            <a:r>
              <a:rPr lang="cs-CZ" altLang="cs-CZ" sz="2600" dirty="0"/>
              <a:t>S nízkým obsahem sodíku/soli</a:t>
            </a:r>
          </a:p>
          <a:p>
            <a:r>
              <a:rPr lang="cs-CZ" altLang="cs-CZ" sz="2600" dirty="0"/>
              <a:t>S velmi nízkým obsahem sodíku/soli</a:t>
            </a:r>
          </a:p>
          <a:p>
            <a:r>
              <a:rPr lang="cs-CZ" altLang="cs-CZ" sz="2600" dirty="0"/>
              <a:t>Bez přídavku </a:t>
            </a:r>
            <a:r>
              <a:rPr lang="cs-CZ" altLang="cs-CZ" sz="2600" dirty="0" smtClean="0"/>
              <a:t>sodíku/soli</a:t>
            </a:r>
          </a:p>
          <a:p>
            <a:r>
              <a:rPr lang="cs-CZ" altLang="cs-CZ" sz="2600" dirty="0" smtClean="0"/>
              <a:t>Zdroj vlákniny</a:t>
            </a:r>
          </a:p>
          <a:p>
            <a:r>
              <a:rPr lang="cs-CZ" altLang="cs-CZ" sz="2600" dirty="0" smtClean="0"/>
              <a:t>S </a:t>
            </a:r>
            <a:r>
              <a:rPr lang="cs-CZ" altLang="cs-CZ" sz="2600" dirty="0"/>
              <a:t>vysokým obsahem </a:t>
            </a:r>
            <a:r>
              <a:rPr lang="cs-CZ" altLang="cs-CZ" sz="2600" dirty="0" smtClean="0"/>
              <a:t>vlákniny</a:t>
            </a:r>
          </a:p>
          <a:p>
            <a:r>
              <a:rPr lang="cs-CZ" altLang="cs-CZ" sz="2600" dirty="0" smtClean="0"/>
              <a:t>Zdroj bílkovin</a:t>
            </a:r>
            <a:endParaRPr lang="cs-CZ" altLang="cs-CZ" sz="2600" dirty="0"/>
          </a:p>
          <a:p>
            <a:endParaRPr lang="cs-CZ" altLang="cs-CZ" sz="3400" dirty="0"/>
          </a:p>
          <a:p>
            <a:pPr marL="0" indent="0">
              <a:buNone/>
            </a:pPr>
            <a:endParaRPr lang="en-US" dirty="0" smtClean="0">
              <a:solidFill>
                <a:srgbClr val="CC6600"/>
              </a:solidFill>
            </a:endParaRPr>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26</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sp>
        <p:nvSpPr>
          <p:cNvPr id="7" name="Zástupný symbol pro obsah 2"/>
          <p:cNvSpPr txBox="1">
            <a:spLocks/>
          </p:cNvSpPr>
          <p:nvPr/>
        </p:nvSpPr>
        <p:spPr>
          <a:xfrm>
            <a:off x="5141039" y="1620816"/>
            <a:ext cx="4405829" cy="46298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solidFill>
                <a:srgbClr val="CC6600"/>
              </a:solidFill>
            </a:endParaRPr>
          </a:p>
        </p:txBody>
      </p:sp>
      <p:sp>
        <p:nvSpPr>
          <p:cNvPr id="9" name="Zástupný symbol pro obsah 2"/>
          <p:cNvSpPr txBox="1">
            <a:spLocks/>
          </p:cNvSpPr>
          <p:nvPr/>
        </p:nvSpPr>
        <p:spPr>
          <a:xfrm>
            <a:off x="4032172" y="1517520"/>
            <a:ext cx="8159827" cy="4836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cs-CZ" altLang="cs-CZ" sz="1600" dirty="0" smtClean="0">
                <a:ea typeface="Segoe UI" panose="020B0502040204020203" pitchFamily="34" charset="0"/>
              </a:rPr>
              <a:t>S </a:t>
            </a:r>
            <a:r>
              <a:rPr lang="cs-CZ" altLang="cs-CZ" sz="1600" dirty="0">
                <a:ea typeface="Segoe UI" panose="020B0502040204020203" pitchFamily="34" charset="0"/>
              </a:rPr>
              <a:t>vysokým obsahem bílkovin</a:t>
            </a:r>
            <a:endParaRPr lang="cs-CZ" altLang="cs-CZ" sz="1600" b="1" dirty="0">
              <a:ea typeface="Segoe UI" panose="020B0502040204020203" pitchFamily="34" charset="0"/>
            </a:endParaRPr>
          </a:p>
          <a:p>
            <a:pPr marL="285750" indent="-285750"/>
            <a:r>
              <a:rPr lang="cs-CZ" altLang="cs-CZ" sz="1600" b="1" dirty="0">
                <a:solidFill>
                  <a:srgbClr val="FF0000"/>
                </a:solidFill>
                <a:ea typeface="Segoe UI" panose="020B0502040204020203" pitchFamily="34" charset="0"/>
              </a:rPr>
              <a:t>Zdroj (název vitaminu/vitaminů) nebo (název minerální látky/minerálních látek)</a:t>
            </a:r>
          </a:p>
          <a:p>
            <a:pPr marL="285750" indent="-285750"/>
            <a:r>
              <a:rPr lang="cs-CZ" altLang="cs-CZ" sz="1600" dirty="0">
                <a:ea typeface="Segoe UI" panose="020B0502040204020203" pitchFamily="34" charset="0"/>
              </a:rPr>
              <a:t>S vysokým obsahem (název </a:t>
            </a:r>
            <a:r>
              <a:rPr lang="cs-CZ" altLang="cs-CZ" sz="1600" dirty="0" smtClean="0">
                <a:ea typeface="Segoe UI" panose="020B0502040204020203" pitchFamily="34" charset="0"/>
              </a:rPr>
              <a:t>vitaminu/vitaminů) nebo </a:t>
            </a:r>
            <a:r>
              <a:rPr lang="cs-CZ" altLang="cs-CZ" sz="1600" dirty="0">
                <a:ea typeface="Segoe UI" panose="020B0502040204020203" pitchFamily="34" charset="0"/>
              </a:rPr>
              <a:t>(název minerální látky/minerálních látek)</a:t>
            </a:r>
          </a:p>
          <a:p>
            <a:pPr marL="285750" indent="-285750"/>
            <a:r>
              <a:rPr lang="cs-CZ" altLang="cs-CZ" sz="1600" dirty="0">
                <a:ea typeface="Segoe UI" panose="020B0502040204020203" pitchFamily="34" charset="0"/>
              </a:rPr>
              <a:t>Obsahuje (název živiny nebo jiné látky)</a:t>
            </a:r>
          </a:p>
          <a:p>
            <a:pPr marL="285750" indent="-285750"/>
            <a:r>
              <a:rPr lang="cs-CZ" altLang="cs-CZ" sz="1600" dirty="0">
                <a:ea typeface="Segoe UI" panose="020B0502040204020203" pitchFamily="34" charset="0"/>
              </a:rPr>
              <a:t>Se zvýšeným obsahem (název živiny)</a:t>
            </a:r>
          </a:p>
          <a:p>
            <a:pPr marL="285750" indent="-285750"/>
            <a:r>
              <a:rPr lang="cs-CZ" altLang="cs-CZ" sz="1600" dirty="0">
                <a:ea typeface="Segoe UI" panose="020B0502040204020203" pitchFamily="34" charset="0"/>
              </a:rPr>
              <a:t>Se sníženým obsahem (název živiny)</a:t>
            </a:r>
          </a:p>
          <a:p>
            <a:pPr marL="285750" indent="-285750"/>
            <a:r>
              <a:rPr lang="cs-CZ" altLang="cs-CZ" sz="1600" dirty="0" err="1" smtClean="0">
                <a:ea typeface="Segoe UI" panose="020B0502040204020203" pitchFamily="34" charset="0"/>
              </a:rPr>
              <a:t>Light</a:t>
            </a:r>
            <a:r>
              <a:rPr lang="cs-CZ" altLang="cs-CZ" sz="1600" dirty="0" smtClean="0">
                <a:ea typeface="Segoe UI" panose="020B0502040204020203" pitchFamily="34" charset="0"/>
              </a:rPr>
              <a:t>/lite (lehký)</a:t>
            </a:r>
            <a:endParaRPr lang="cs-CZ" altLang="cs-CZ" sz="1600" dirty="0">
              <a:ea typeface="Segoe UI" panose="020B0502040204020203" pitchFamily="34" charset="0"/>
            </a:endParaRPr>
          </a:p>
          <a:p>
            <a:pPr marL="285750" indent="-285750"/>
            <a:r>
              <a:rPr lang="cs-CZ" altLang="cs-CZ" sz="1600" dirty="0">
                <a:ea typeface="Segoe UI" panose="020B0502040204020203" pitchFamily="34" charset="0"/>
              </a:rPr>
              <a:t>Přirozeně/přirozený</a:t>
            </a:r>
          </a:p>
          <a:p>
            <a:pPr marL="285750" indent="-285750"/>
            <a:r>
              <a:rPr lang="cs-CZ" altLang="cs-CZ" sz="1600" dirty="0">
                <a:ea typeface="Segoe UI" panose="020B0502040204020203" pitchFamily="34" charset="0"/>
              </a:rPr>
              <a:t>Zdroj omega-3 mastných kyselin</a:t>
            </a:r>
          </a:p>
          <a:p>
            <a:pPr marL="285750" indent="-285750"/>
            <a:r>
              <a:rPr lang="cs-CZ" altLang="cs-CZ" sz="1600" dirty="0">
                <a:ea typeface="Segoe UI" panose="020B0502040204020203" pitchFamily="34" charset="0"/>
              </a:rPr>
              <a:t>S vysokým obsahem omega-3 mastných kyselin</a:t>
            </a:r>
          </a:p>
          <a:p>
            <a:pPr marL="285750" indent="-285750"/>
            <a:r>
              <a:rPr lang="cs-CZ" altLang="cs-CZ" sz="1600" dirty="0">
                <a:ea typeface="Segoe UI" panose="020B0502040204020203" pitchFamily="34" charset="0"/>
              </a:rPr>
              <a:t>S vysokým obsahem </a:t>
            </a:r>
            <a:r>
              <a:rPr lang="cs-CZ" altLang="cs-CZ" sz="1600" dirty="0" err="1">
                <a:ea typeface="Segoe UI" panose="020B0502040204020203" pitchFamily="34" charset="0"/>
              </a:rPr>
              <a:t>mononenasycených</a:t>
            </a:r>
            <a:r>
              <a:rPr lang="cs-CZ" altLang="cs-CZ" sz="1600" dirty="0">
                <a:ea typeface="Segoe UI" panose="020B0502040204020203" pitchFamily="34" charset="0"/>
              </a:rPr>
              <a:t> tuků</a:t>
            </a:r>
          </a:p>
          <a:p>
            <a:pPr marL="285750" indent="-285750"/>
            <a:r>
              <a:rPr lang="cs-CZ" altLang="cs-CZ" sz="1600" dirty="0">
                <a:ea typeface="Segoe UI" panose="020B0502040204020203" pitchFamily="34" charset="0"/>
              </a:rPr>
              <a:t>S vysokým obsahem polynenasycených tuků</a:t>
            </a:r>
          </a:p>
          <a:p>
            <a:pPr marL="285750" indent="-285750"/>
            <a:r>
              <a:rPr lang="cs-CZ" altLang="cs-CZ" sz="1600" dirty="0">
                <a:ea typeface="Segoe UI" panose="020B0502040204020203" pitchFamily="34" charset="0"/>
              </a:rPr>
              <a:t>S vysokým obsahem nenasycených </a:t>
            </a:r>
            <a:r>
              <a:rPr lang="cs-CZ" altLang="cs-CZ" sz="1600" dirty="0" smtClean="0">
                <a:ea typeface="Segoe UI" panose="020B0502040204020203" pitchFamily="34" charset="0"/>
              </a:rPr>
              <a:t>tuků</a:t>
            </a:r>
            <a:endParaRPr lang="cs-CZ" altLang="cs-CZ" sz="1600" dirty="0">
              <a:ea typeface="Segoe UI" panose="020B0502040204020203" pitchFamily="34" charset="0"/>
            </a:endParaRPr>
          </a:p>
        </p:txBody>
      </p:sp>
    </p:spTree>
    <p:extLst>
      <p:ext uri="{BB962C8B-B14F-4D97-AF65-F5344CB8AC3E}">
        <p14:creationId xmlns:p14="http://schemas.microsoft.com/office/powerpoint/2010/main" val="14032152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altLang="cs-CZ" sz="3200" b="1" dirty="0">
                <a:effectLst/>
                <a:latin typeface="Segoe UI" panose="020B0502040204020203" pitchFamily="34" charset="0"/>
                <a:ea typeface="Segoe UI" panose="020B0502040204020203" pitchFamily="34" charset="0"/>
                <a:cs typeface="Segoe UI" panose="020B0502040204020203" pitchFamily="34" charset="0"/>
              </a:rPr>
              <a:t>Lze uvádět na obalu jakékoliv vitaminy </a:t>
            </a:r>
            <a:r>
              <a:rPr lang="cs-CZ" altLang="cs-CZ" sz="3200" b="1" dirty="0" smtClean="0">
                <a:effectLst/>
                <a:latin typeface="Segoe UI" panose="020B0502040204020203" pitchFamily="34" charset="0"/>
                <a:ea typeface="Segoe UI" panose="020B0502040204020203" pitchFamily="34" charset="0"/>
                <a:cs typeface="Segoe UI" panose="020B0502040204020203" pitchFamily="34" charset="0"/>
              </a:rPr>
              <a:t/>
            </a:r>
            <a:br>
              <a:rPr lang="cs-CZ" altLang="cs-CZ" sz="3200" b="1" dirty="0" smtClean="0">
                <a:effectLst/>
                <a:latin typeface="Segoe UI" panose="020B0502040204020203" pitchFamily="34" charset="0"/>
                <a:ea typeface="Segoe UI" panose="020B0502040204020203" pitchFamily="34" charset="0"/>
                <a:cs typeface="Segoe UI" panose="020B0502040204020203" pitchFamily="34" charset="0"/>
              </a:rPr>
            </a:br>
            <a:r>
              <a:rPr lang="cs-CZ" altLang="cs-CZ" sz="3200" b="1" dirty="0" smtClean="0">
                <a:effectLst/>
                <a:latin typeface="Segoe UI" panose="020B0502040204020203" pitchFamily="34" charset="0"/>
                <a:ea typeface="Segoe UI" panose="020B0502040204020203" pitchFamily="34" charset="0"/>
                <a:cs typeface="Segoe UI" panose="020B0502040204020203" pitchFamily="34" charset="0"/>
              </a:rPr>
              <a:t>a </a:t>
            </a:r>
            <a:r>
              <a:rPr lang="cs-CZ" altLang="cs-CZ" sz="3200" b="1" dirty="0">
                <a:effectLst/>
                <a:latin typeface="Segoe UI" panose="020B0502040204020203" pitchFamily="34" charset="0"/>
                <a:ea typeface="Segoe UI" panose="020B0502040204020203" pitchFamily="34" charset="0"/>
                <a:cs typeface="Segoe UI" panose="020B0502040204020203" pitchFamily="34" charset="0"/>
              </a:rPr>
              <a:t>minerální látky, které jsou v potravině obsaženy? </a:t>
            </a:r>
            <a:endParaRPr lang="cs-CZ" sz="32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a:bodyPr>
          <a:lstStyle/>
          <a:p>
            <a:pPr marL="0" indent="0">
              <a:buNone/>
            </a:pPr>
            <a:endParaRPr lang="cs-CZ" dirty="0" smtClean="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27</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spTree>
    <p:extLst>
      <p:ext uri="{BB962C8B-B14F-4D97-AF65-F5344CB8AC3E}">
        <p14:creationId xmlns:p14="http://schemas.microsoft.com/office/powerpoint/2010/main" val="1500772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altLang="cs-CZ" sz="3200" b="1" dirty="0">
                <a:effectLst/>
                <a:latin typeface="Segoe UI" panose="020B0502040204020203" pitchFamily="34" charset="0"/>
                <a:ea typeface="Segoe UI" panose="020B0502040204020203" pitchFamily="34" charset="0"/>
                <a:cs typeface="Segoe UI" panose="020B0502040204020203" pitchFamily="34" charset="0"/>
              </a:rPr>
              <a:t>Lze uvádět na obalu jakékoliv vitaminy </a:t>
            </a:r>
            <a:r>
              <a:rPr lang="cs-CZ" altLang="cs-CZ" sz="3200" b="1" dirty="0" smtClean="0">
                <a:effectLst/>
                <a:latin typeface="Segoe UI" panose="020B0502040204020203" pitchFamily="34" charset="0"/>
                <a:ea typeface="Segoe UI" panose="020B0502040204020203" pitchFamily="34" charset="0"/>
                <a:cs typeface="Segoe UI" panose="020B0502040204020203" pitchFamily="34" charset="0"/>
              </a:rPr>
              <a:t/>
            </a:r>
            <a:br>
              <a:rPr lang="cs-CZ" altLang="cs-CZ" sz="3200" b="1" dirty="0" smtClean="0">
                <a:effectLst/>
                <a:latin typeface="Segoe UI" panose="020B0502040204020203" pitchFamily="34" charset="0"/>
                <a:ea typeface="Segoe UI" panose="020B0502040204020203" pitchFamily="34" charset="0"/>
                <a:cs typeface="Segoe UI" panose="020B0502040204020203" pitchFamily="34" charset="0"/>
              </a:rPr>
            </a:br>
            <a:r>
              <a:rPr lang="cs-CZ" altLang="cs-CZ" sz="3200" b="1" dirty="0" smtClean="0">
                <a:effectLst/>
                <a:latin typeface="Segoe UI" panose="020B0502040204020203" pitchFamily="34" charset="0"/>
                <a:ea typeface="Segoe UI" panose="020B0502040204020203" pitchFamily="34" charset="0"/>
                <a:cs typeface="Segoe UI" panose="020B0502040204020203" pitchFamily="34" charset="0"/>
              </a:rPr>
              <a:t>a </a:t>
            </a:r>
            <a:r>
              <a:rPr lang="cs-CZ" altLang="cs-CZ" sz="3200" b="1" dirty="0">
                <a:effectLst/>
                <a:latin typeface="Segoe UI" panose="020B0502040204020203" pitchFamily="34" charset="0"/>
                <a:ea typeface="Segoe UI" panose="020B0502040204020203" pitchFamily="34" charset="0"/>
                <a:cs typeface="Segoe UI" panose="020B0502040204020203" pitchFamily="34" charset="0"/>
              </a:rPr>
              <a:t>minerální látky, které jsou v potravině obsaženy? </a:t>
            </a:r>
            <a:endParaRPr lang="cs-CZ" sz="32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lnSpcReduction="10000"/>
          </a:bodyPr>
          <a:lstStyle/>
          <a:p>
            <a:pPr marL="0" indent="0" algn="ctr">
              <a:buFontTx/>
              <a:buNone/>
              <a:defRPr/>
            </a:pPr>
            <a:r>
              <a:rPr lang="cs-CZ" altLang="cs-CZ" sz="5400" b="1" dirty="0">
                <a:solidFill>
                  <a:srgbClr val="FF0000"/>
                </a:solidFill>
              </a:rPr>
              <a:t>NE</a:t>
            </a:r>
            <a:endParaRPr lang="cs-CZ" altLang="cs-CZ" sz="5400" dirty="0"/>
          </a:p>
          <a:p>
            <a:pPr marL="0" indent="0">
              <a:buFontTx/>
              <a:buNone/>
              <a:defRPr/>
            </a:pPr>
            <a:endParaRPr lang="cs-CZ" altLang="cs-CZ" dirty="0"/>
          </a:p>
          <a:p>
            <a:pPr marL="0" indent="0">
              <a:buNone/>
              <a:defRPr/>
            </a:pPr>
            <a:r>
              <a:rPr lang="cs-CZ" altLang="cs-CZ" sz="2400" dirty="0"/>
              <a:t>Musí být v potravině alespoň ve </a:t>
            </a:r>
            <a:r>
              <a:rPr lang="cs-CZ" altLang="cs-CZ" sz="2400" b="1" u="sng" dirty="0"/>
              <a:t>významném množství </a:t>
            </a:r>
            <a:r>
              <a:rPr lang="cs-CZ" altLang="cs-CZ" sz="2400" dirty="0" smtClean="0"/>
              <a:t>= </a:t>
            </a:r>
            <a:r>
              <a:rPr lang="cs-CZ" altLang="cs-CZ" sz="2400" dirty="0"/>
              <a:t>tím se </a:t>
            </a:r>
            <a:r>
              <a:rPr lang="cs-CZ" altLang="cs-CZ" sz="2400" dirty="0" smtClean="0"/>
              <a:t>rozumí:</a:t>
            </a:r>
          </a:p>
          <a:p>
            <a:pPr marL="0" indent="0">
              <a:buNone/>
              <a:defRPr/>
            </a:pPr>
            <a:endParaRPr lang="cs-CZ" altLang="cs-CZ" sz="2400" dirty="0" smtClean="0"/>
          </a:p>
          <a:p>
            <a:pPr>
              <a:defRPr/>
            </a:pPr>
            <a:r>
              <a:rPr lang="cs-CZ" altLang="cs-CZ" sz="2400" dirty="0" smtClean="0"/>
              <a:t>15 </a:t>
            </a:r>
            <a:r>
              <a:rPr lang="cs-CZ" altLang="cs-CZ" sz="2400" dirty="0"/>
              <a:t>% referenční hodnoty příjmu pro daný vitamin nebo </a:t>
            </a:r>
            <a:r>
              <a:rPr lang="cs-CZ" altLang="cs-CZ" sz="2400" dirty="0" err="1"/>
              <a:t>m.l</a:t>
            </a:r>
            <a:r>
              <a:rPr lang="cs-CZ" altLang="cs-CZ" sz="2400" dirty="0"/>
              <a:t>. na 100 g </a:t>
            </a:r>
            <a:r>
              <a:rPr lang="cs-CZ" altLang="cs-CZ" sz="2400" dirty="0" smtClean="0"/>
              <a:t/>
            </a:r>
            <a:br>
              <a:rPr lang="cs-CZ" altLang="cs-CZ" sz="2400" dirty="0" smtClean="0"/>
            </a:br>
            <a:r>
              <a:rPr lang="cs-CZ" altLang="cs-CZ" sz="2400" dirty="0" smtClean="0"/>
              <a:t>nebo </a:t>
            </a:r>
            <a:r>
              <a:rPr lang="cs-CZ" altLang="cs-CZ" sz="2400" dirty="0"/>
              <a:t>100 ml v případě produktů jiných než nápoje</a:t>
            </a:r>
          </a:p>
          <a:p>
            <a:pPr>
              <a:defRPr/>
            </a:pPr>
            <a:r>
              <a:rPr lang="cs-CZ" altLang="cs-CZ" sz="2400" dirty="0"/>
              <a:t>7,5 % referenční hodnoty příjmu pro daný vitamin nebo </a:t>
            </a:r>
            <a:r>
              <a:rPr lang="cs-CZ" altLang="cs-CZ" sz="2400" dirty="0" err="1"/>
              <a:t>m.l</a:t>
            </a:r>
            <a:r>
              <a:rPr lang="cs-CZ" altLang="cs-CZ" sz="2400" dirty="0"/>
              <a:t>. na 100 ml </a:t>
            </a:r>
            <a:r>
              <a:rPr lang="cs-CZ" altLang="cs-CZ" sz="2400" dirty="0" smtClean="0"/>
              <a:t/>
            </a:r>
            <a:br>
              <a:rPr lang="cs-CZ" altLang="cs-CZ" sz="2400" dirty="0" smtClean="0"/>
            </a:br>
            <a:r>
              <a:rPr lang="cs-CZ" altLang="cs-CZ" sz="2400" dirty="0" smtClean="0"/>
              <a:t>v </a:t>
            </a:r>
            <a:r>
              <a:rPr lang="cs-CZ" altLang="cs-CZ" sz="2400" dirty="0"/>
              <a:t>případě nápoje</a:t>
            </a:r>
          </a:p>
          <a:p>
            <a:pPr>
              <a:defRPr/>
            </a:pPr>
            <a:r>
              <a:rPr lang="cs-CZ" altLang="cs-CZ" sz="2400" dirty="0"/>
              <a:t>15 % referenční hodnoty příjmu pro daný vitamin nebo </a:t>
            </a:r>
            <a:r>
              <a:rPr lang="cs-CZ" altLang="cs-CZ" sz="2400" dirty="0" err="1"/>
              <a:t>m.l</a:t>
            </a:r>
            <a:r>
              <a:rPr lang="cs-CZ" altLang="cs-CZ" sz="2400" dirty="0"/>
              <a:t>. </a:t>
            </a:r>
            <a:r>
              <a:rPr lang="cs-CZ" altLang="cs-CZ" sz="2400" b="1" dirty="0"/>
              <a:t>na porci </a:t>
            </a:r>
            <a:r>
              <a:rPr lang="cs-CZ" altLang="cs-CZ" sz="2400" b="1" dirty="0" smtClean="0"/>
              <a:t/>
            </a:r>
            <a:br>
              <a:rPr lang="cs-CZ" altLang="cs-CZ" sz="2400" b="1" dirty="0" smtClean="0"/>
            </a:br>
            <a:r>
              <a:rPr lang="cs-CZ" altLang="cs-CZ" sz="2400" dirty="0" smtClean="0"/>
              <a:t>v </a:t>
            </a:r>
            <a:r>
              <a:rPr lang="cs-CZ" altLang="cs-CZ" sz="2400" dirty="0"/>
              <a:t>případě, že balení obsahuje pouze jednu porci</a:t>
            </a:r>
          </a:p>
          <a:p>
            <a:endParaRPr lang="cs-CZ" dirty="0" smtClean="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28</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spTree>
    <p:extLst>
      <p:ext uri="{BB962C8B-B14F-4D97-AF65-F5344CB8AC3E}">
        <p14:creationId xmlns:p14="http://schemas.microsoft.com/office/powerpoint/2010/main" val="33817942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smtClean="0">
                <a:effectLst/>
                <a:latin typeface="Segoe UI" panose="020B0502040204020203" pitchFamily="34" charset="0"/>
                <a:ea typeface="Segoe UI" panose="020B0502040204020203" pitchFamily="34" charset="0"/>
                <a:cs typeface="Segoe UI" panose="020B0502040204020203" pitchFamily="34" charset="0"/>
              </a:rPr>
              <a:t>Klamavé výživové tvrzení</a:t>
            </a:r>
            <a:endParaRPr lang="cs-CZ" sz="32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a:bodyPr>
          <a:lstStyle/>
          <a:p>
            <a:endParaRPr lang="cs-CZ" dirty="0" smtClean="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29</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pic>
        <p:nvPicPr>
          <p:cNvPr id="7" name="Picture 2" descr="C:\Documents and Settings\Brezkova\Dokumenty\Obrázky\halinka\foto-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078" y="1562120"/>
            <a:ext cx="4210023" cy="2207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Obrázek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6970" y="1436736"/>
            <a:ext cx="6756952" cy="48428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60021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altLang="cs-CZ" sz="3200" b="1" dirty="0">
                <a:effectLst/>
                <a:latin typeface="Segoe UI" panose="020B0502040204020203" pitchFamily="34" charset="0"/>
                <a:ea typeface="Segoe UI" panose="020B0502040204020203" pitchFamily="34" charset="0"/>
                <a:cs typeface="Segoe UI" panose="020B0502040204020203" pitchFamily="34" charset="0"/>
              </a:rPr>
              <a:t>Vliv tělesné hmotnosti / tělesného složení na zdraví</a:t>
            </a:r>
            <a:endParaRPr lang="cs-CZ" sz="32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lstStyle/>
          <a:p>
            <a:endParaRPr lang="cs-CZ" dirty="0"/>
          </a:p>
          <a:p>
            <a:endParaRPr lang="cs-CZ" dirty="0"/>
          </a:p>
        </p:txBody>
      </p:sp>
      <p:sp>
        <p:nvSpPr>
          <p:cNvPr id="8" name="Zástupný symbol pro zápatí 3"/>
          <p:cNvSpPr>
            <a:spLocks noGrp="1"/>
          </p:cNvSpPr>
          <p:nvPr>
            <p:ph type="ftr" sz="quarter" idx="11"/>
          </p:nvPr>
        </p:nvSpPr>
        <p:spPr>
          <a:xfrm>
            <a:off x="916010" y="6421078"/>
            <a:ext cx="1885681" cy="365125"/>
          </a:xfrm>
        </p:spPr>
        <p:txBody>
          <a:bodyPr/>
          <a:lstStyle/>
          <a:p>
            <a:r>
              <a:rPr lang="cs-CZ" dirty="0" smtClean="0"/>
              <a:t>Výživa</a:t>
            </a:r>
            <a:endParaRPr lang="cs-CZ" dirty="0"/>
          </a:p>
        </p:txBody>
      </p:sp>
      <p:sp>
        <p:nvSpPr>
          <p:cNvPr id="9" name="Zástupný symbol pro číslo snímku 4"/>
          <p:cNvSpPr>
            <a:spLocks noGrp="1"/>
          </p:cNvSpPr>
          <p:nvPr>
            <p:ph type="sldNum" sz="quarter" idx="12"/>
          </p:nvPr>
        </p:nvSpPr>
        <p:spPr>
          <a:xfrm>
            <a:off x="9087118" y="6421078"/>
            <a:ext cx="2743200" cy="365125"/>
          </a:xfrm>
        </p:spPr>
        <p:txBody>
          <a:bodyPr/>
          <a:lstStyle/>
          <a:p>
            <a:fld id="{7D74F88D-855E-4C4A-AC2F-7A0A64C53FD8}" type="slidenum">
              <a:rPr lang="cs-CZ" smtClean="0"/>
              <a:pPr/>
              <a:t>3</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graphicFrame>
        <p:nvGraphicFramePr>
          <p:cNvPr id="11" name="Zástupný symbol pro obsah 3"/>
          <p:cNvGraphicFramePr>
            <a:graphicFrameLocks/>
          </p:cNvGraphicFramePr>
          <p:nvPr>
            <p:extLst/>
          </p:nvPr>
        </p:nvGraphicFramePr>
        <p:xfrm>
          <a:off x="345993" y="2683627"/>
          <a:ext cx="5408556" cy="2255115"/>
        </p:xfrm>
        <a:graphic>
          <a:graphicData uri="http://schemas.openxmlformats.org/drawingml/2006/table">
            <a:tbl>
              <a:tblPr firstRow="1" bandRow="1">
                <a:tableStyleId>{5C22544A-7EE6-4342-B048-85BDC9FD1C3A}</a:tableStyleId>
              </a:tblPr>
              <a:tblGrid>
                <a:gridCol w="2704278">
                  <a:extLst>
                    <a:ext uri="{9D8B030D-6E8A-4147-A177-3AD203B41FA5}">
                      <a16:colId xmlns:a16="http://schemas.microsoft.com/office/drawing/2014/main" val="20000"/>
                    </a:ext>
                  </a:extLst>
                </a:gridCol>
                <a:gridCol w="2704278">
                  <a:extLst>
                    <a:ext uri="{9D8B030D-6E8A-4147-A177-3AD203B41FA5}">
                      <a16:colId xmlns:a16="http://schemas.microsoft.com/office/drawing/2014/main" val="20001"/>
                    </a:ext>
                  </a:extLst>
                </a:gridCol>
              </a:tblGrid>
              <a:tr h="514005">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BMI = [hmotnost (kg) / výška (m)</a:t>
                      </a:r>
                      <a:r>
                        <a:rPr lang="cs-CZ" sz="1800" baseline="30000"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2</a:t>
                      </a:r>
                      <a:r>
                        <a:rPr lang="cs-CZ" sz="1800"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t>
                      </a:r>
                    </a:p>
                  </a:txBody>
                  <a:tcPr marL="91457" marR="91457"/>
                </a:tc>
                <a:tc hMerge="1">
                  <a:txBody>
                    <a:bodyPr/>
                    <a:lstStyle/>
                    <a:p>
                      <a:endParaRPr lang="cs-CZ" dirty="0"/>
                    </a:p>
                  </a:txBody>
                  <a:tcPr/>
                </a:tc>
                <a:extLst>
                  <a:ext uri="{0D108BD9-81ED-4DB2-BD59-A6C34878D82A}">
                    <a16:rowId xmlns:a16="http://schemas.microsoft.com/office/drawing/2014/main" val="10000"/>
                  </a:ext>
                </a:extLst>
              </a:tr>
              <a:tr h="410823">
                <a:tc>
                  <a:txBody>
                    <a:bodyPr/>
                    <a:lstStyle/>
                    <a:p>
                      <a:r>
                        <a:rPr lang="cs-CZ" sz="1800" dirty="0" smtClean="0">
                          <a:latin typeface="Segoe UI" panose="020B0502040204020203" pitchFamily="34" charset="0"/>
                          <a:ea typeface="Segoe UI" panose="020B0502040204020203" pitchFamily="34" charset="0"/>
                          <a:cs typeface="Segoe UI" panose="020B0502040204020203" pitchFamily="34" charset="0"/>
                        </a:rPr>
                        <a:t>Podváha</a:t>
                      </a:r>
                      <a:endParaRPr lang="cs-CZ" sz="1800" dirty="0">
                        <a:latin typeface="Segoe UI" panose="020B0502040204020203" pitchFamily="34" charset="0"/>
                        <a:ea typeface="Segoe UI" panose="020B0502040204020203" pitchFamily="34" charset="0"/>
                        <a:cs typeface="Segoe UI" panose="020B0502040204020203" pitchFamily="34" charset="0"/>
                      </a:endParaRPr>
                    </a:p>
                  </a:txBody>
                  <a:tcPr marL="91457" marR="91457"/>
                </a:tc>
                <a:tc>
                  <a:txBody>
                    <a:bodyPr/>
                    <a:lstStyle/>
                    <a:p>
                      <a:r>
                        <a:rPr lang="cs-CZ" sz="1800" dirty="0" smtClean="0">
                          <a:latin typeface="Segoe UI" panose="020B0502040204020203" pitchFamily="34" charset="0"/>
                          <a:ea typeface="Segoe UI" panose="020B0502040204020203" pitchFamily="34" charset="0"/>
                          <a:cs typeface="Segoe UI" panose="020B0502040204020203" pitchFamily="34" charset="0"/>
                        </a:rPr>
                        <a:t>&lt;18,5</a:t>
                      </a:r>
                      <a:endParaRPr lang="cs-CZ" sz="1800" dirty="0">
                        <a:latin typeface="Segoe UI" panose="020B0502040204020203" pitchFamily="34" charset="0"/>
                        <a:ea typeface="Segoe UI" panose="020B0502040204020203" pitchFamily="34" charset="0"/>
                        <a:cs typeface="Segoe UI" panose="020B0502040204020203" pitchFamily="34" charset="0"/>
                      </a:endParaRPr>
                    </a:p>
                  </a:txBody>
                  <a:tcPr marL="91457" marR="91457"/>
                </a:tc>
                <a:extLst>
                  <a:ext uri="{0D108BD9-81ED-4DB2-BD59-A6C34878D82A}">
                    <a16:rowId xmlns:a16="http://schemas.microsoft.com/office/drawing/2014/main" val="10001"/>
                  </a:ext>
                </a:extLst>
              </a:tr>
              <a:tr h="443429">
                <a:tc>
                  <a:txBody>
                    <a:bodyPr/>
                    <a:lstStyle/>
                    <a:p>
                      <a:r>
                        <a:rPr lang="cs-CZ" sz="1800" b="1"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Normální hmotnost</a:t>
                      </a:r>
                      <a:endParaRPr lang="cs-CZ" sz="1800" b="1" dirty="0">
                        <a:solidFill>
                          <a:srgbClr val="0070C0"/>
                        </a:solidFill>
                        <a:latin typeface="Segoe UI" panose="020B0502040204020203" pitchFamily="34" charset="0"/>
                        <a:ea typeface="Segoe UI" panose="020B0502040204020203" pitchFamily="34" charset="0"/>
                        <a:cs typeface="Segoe UI" panose="020B0502040204020203" pitchFamily="34" charset="0"/>
                      </a:endParaRPr>
                    </a:p>
                  </a:txBody>
                  <a:tcPr marL="91457" marR="91457"/>
                </a:tc>
                <a:tc>
                  <a:txBody>
                    <a:bodyPr/>
                    <a:lstStyle/>
                    <a:p>
                      <a:r>
                        <a:rPr lang="cs-CZ" sz="1800" b="1"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18,5–24,9 </a:t>
                      </a:r>
                      <a:endParaRPr lang="cs-CZ" sz="1800" b="1" dirty="0">
                        <a:solidFill>
                          <a:srgbClr val="0070C0"/>
                        </a:solidFill>
                        <a:latin typeface="Segoe UI" panose="020B0502040204020203" pitchFamily="34" charset="0"/>
                        <a:ea typeface="Segoe UI" panose="020B0502040204020203" pitchFamily="34" charset="0"/>
                        <a:cs typeface="Segoe UI" panose="020B0502040204020203" pitchFamily="34" charset="0"/>
                      </a:endParaRPr>
                    </a:p>
                  </a:txBody>
                  <a:tcPr marL="91457" marR="91457"/>
                </a:tc>
                <a:extLst>
                  <a:ext uri="{0D108BD9-81ED-4DB2-BD59-A6C34878D82A}">
                    <a16:rowId xmlns:a16="http://schemas.microsoft.com/office/drawing/2014/main" val="10002"/>
                  </a:ext>
                </a:extLst>
              </a:tr>
              <a:tr h="443429">
                <a:tc>
                  <a:txBody>
                    <a:bodyPr/>
                    <a:lstStyle/>
                    <a:p>
                      <a:r>
                        <a:rPr lang="cs-CZ" sz="1800" dirty="0" smtClean="0">
                          <a:latin typeface="Segoe UI" panose="020B0502040204020203" pitchFamily="34" charset="0"/>
                          <a:ea typeface="Segoe UI" panose="020B0502040204020203" pitchFamily="34" charset="0"/>
                          <a:cs typeface="Segoe UI" panose="020B0502040204020203" pitchFamily="34" charset="0"/>
                        </a:rPr>
                        <a:t>Nadváha</a:t>
                      </a:r>
                      <a:endParaRPr lang="cs-CZ" sz="1800" dirty="0">
                        <a:latin typeface="Segoe UI" panose="020B0502040204020203" pitchFamily="34" charset="0"/>
                        <a:ea typeface="Segoe UI" panose="020B0502040204020203" pitchFamily="34" charset="0"/>
                        <a:cs typeface="Segoe UI" panose="020B0502040204020203" pitchFamily="34" charset="0"/>
                      </a:endParaRPr>
                    </a:p>
                  </a:txBody>
                  <a:tcPr marL="91457" marR="91457"/>
                </a:tc>
                <a:tc>
                  <a:txBody>
                    <a:bodyPr/>
                    <a:lstStyle/>
                    <a:p>
                      <a:r>
                        <a:rPr lang="cs-CZ" sz="1800" dirty="0" smtClean="0">
                          <a:latin typeface="Segoe UI" panose="020B0502040204020203" pitchFamily="34" charset="0"/>
                          <a:ea typeface="Segoe UI" panose="020B0502040204020203" pitchFamily="34" charset="0"/>
                          <a:cs typeface="Segoe UI" panose="020B0502040204020203" pitchFamily="34" charset="0"/>
                        </a:rPr>
                        <a:t>25,0-29,9</a:t>
                      </a:r>
                      <a:endParaRPr lang="cs-CZ" sz="1800" dirty="0">
                        <a:latin typeface="Segoe UI" panose="020B0502040204020203" pitchFamily="34" charset="0"/>
                        <a:ea typeface="Segoe UI" panose="020B0502040204020203" pitchFamily="34" charset="0"/>
                        <a:cs typeface="Segoe UI" panose="020B0502040204020203" pitchFamily="34" charset="0"/>
                      </a:endParaRPr>
                    </a:p>
                  </a:txBody>
                  <a:tcPr marL="91457" marR="91457"/>
                </a:tc>
                <a:extLst>
                  <a:ext uri="{0D108BD9-81ED-4DB2-BD59-A6C34878D82A}">
                    <a16:rowId xmlns:a16="http://schemas.microsoft.com/office/drawing/2014/main" val="10003"/>
                  </a:ext>
                </a:extLst>
              </a:tr>
              <a:tr h="443429">
                <a:tc>
                  <a:txBody>
                    <a:bodyPr/>
                    <a:lstStyle/>
                    <a:p>
                      <a:r>
                        <a:rPr lang="cs-CZ" sz="1800" dirty="0" smtClean="0">
                          <a:latin typeface="Segoe UI" panose="020B0502040204020203" pitchFamily="34" charset="0"/>
                          <a:ea typeface="Segoe UI" panose="020B0502040204020203" pitchFamily="34" charset="0"/>
                          <a:cs typeface="Segoe UI" panose="020B0502040204020203" pitchFamily="34" charset="0"/>
                        </a:rPr>
                        <a:t>Obezita</a:t>
                      </a:r>
                      <a:endParaRPr lang="cs-CZ" sz="1800" dirty="0">
                        <a:latin typeface="Segoe UI" panose="020B0502040204020203" pitchFamily="34" charset="0"/>
                        <a:ea typeface="Segoe UI" panose="020B0502040204020203" pitchFamily="34" charset="0"/>
                        <a:cs typeface="Segoe UI" panose="020B0502040204020203" pitchFamily="34" charset="0"/>
                      </a:endParaRPr>
                    </a:p>
                  </a:txBody>
                  <a:tcPr marL="91457" marR="91457"/>
                </a:tc>
                <a:tc>
                  <a:txBody>
                    <a:bodyPr/>
                    <a:lstStyle/>
                    <a:p>
                      <a:r>
                        <a:rPr lang="en-US" sz="1800" dirty="0" smtClean="0">
                          <a:latin typeface="Segoe UI" panose="020B0502040204020203" pitchFamily="34" charset="0"/>
                          <a:ea typeface="Segoe UI" panose="020B0502040204020203" pitchFamily="34" charset="0"/>
                          <a:cs typeface="Segoe UI" panose="020B0502040204020203" pitchFamily="34" charset="0"/>
                        </a:rPr>
                        <a:t>30</a:t>
                      </a:r>
                      <a:r>
                        <a:rPr lang="cs-CZ" sz="1800" dirty="0" smtClean="0">
                          <a:latin typeface="Segoe UI" panose="020B0502040204020203" pitchFamily="34" charset="0"/>
                          <a:ea typeface="Segoe UI" panose="020B0502040204020203" pitchFamily="34" charset="0"/>
                          <a:cs typeface="Segoe UI" panose="020B0502040204020203" pitchFamily="34" charset="0"/>
                        </a:rPr>
                        <a:t>,0</a:t>
                      </a:r>
                      <a:r>
                        <a:rPr lang="en-US" sz="1800" dirty="0" smtClean="0">
                          <a:latin typeface="Segoe UI" panose="020B0502040204020203" pitchFamily="34" charset="0"/>
                          <a:ea typeface="Segoe UI" panose="020B0502040204020203" pitchFamily="34" charset="0"/>
                          <a:cs typeface="Segoe UI" panose="020B0502040204020203" pitchFamily="34" charset="0"/>
                        </a:rPr>
                        <a:t> </a:t>
                      </a:r>
                      <a:r>
                        <a:rPr lang="cs-CZ" sz="1800" dirty="0" smtClean="0">
                          <a:latin typeface="Segoe UI" panose="020B0502040204020203" pitchFamily="34" charset="0"/>
                          <a:ea typeface="Segoe UI" panose="020B0502040204020203" pitchFamily="34" charset="0"/>
                          <a:cs typeface="Segoe UI" panose="020B0502040204020203" pitchFamily="34" charset="0"/>
                        </a:rPr>
                        <a:t>a více</a:t>
                      </a:r>
                      <a:endParaRPr lang="cs-CZ" sz="1800" dirty="0">
                        <a:latin typeface="Segoe UI" panose="020B0502040204020203" pitchFamily="34" charset="0"/>
                        <a:ea typeface="Segoe UI" panose="020B0502040204020203" pitchFamily="34" charset="0"/>
                        <a:cs typeface="Segoe UI" panose="020B0502040204020203" pitchFamily="34" charset="0"/>
                      </a:endParaRPr>
                    </a:p>
                  </a:txBody>
                  <a:tcPr marL="91457" marR="91457"/>
                </a:tc>
                <a:extLst>
                  <a:ext uri="{0D108BD9-81ED-4DB2-BD59-A6C34878D82A}">
                    <a16:rowId xmlns:a16="http://schemas.microsoft.com/office/drawing/2014/main" val="10004"/>
                  </a:ext>
                </a:extLst>
              </a:tr>
            </a:tbl>
          </a:graphicData>
        </a:graphic>
      </p:graphicFrame>
      <p:graphicFrame>
        <p:nvGraphicFramePr>
          <p:cNvPr id="12" name="Zástupný symbol pro obsah 5"/>
          <p:cNvGraphicFramePr>
            <a:graphicFrameLocks/>
          </p:cNvGraphicFramePr>
          <p:nvPr>
            <p:extLst/>
          </p:nvPr>
        </p:nvGraphicFramePr>
        <p:xfrm>
          <a:off x="5883009" y="1797563"/>
          <a:ext cx="6048909" cy="1453065"/>
        </p:xfrm>
        <a:graphic>
          <a:graphicData uri="http://schemas.openxmlformats.org/drawingml/2006/table">
            <a:tbl>
              <a:tblPr firstRow="1" bandRow="1">
                <a:tableStyleId>{5C22544A-7EE6-4342-B048-85BDC9FD1C3A}</a:tableStyleId>
              </a:tblPr>
              <a:tblGrid>
                <a:gridCol w="2016303">
                  <a:extLst>
                    <a:ext uri="{9D8B030D-6E8A-4147-A177-3AD203B41FA5}">
                      <a16:colId xmlns:a16="http://schemas.microsoft.com/office/drawing/2014/main" val="20000"/>
                    </a:ext>
                  </a:extLst>
                </a:gridCol>
                <a:gridCol w="2016303">
                  <a:extLst>
                    <a:ext uri="{9D8B030D-6E8A-4147-A177-3AD203B41FA5}">
                      <a16:colId xmlns:a16="http://schemas.microsoft.com/office/drawing/2014/main" val="20001"/>
                    </a:ext>
                  </a:extLst>
                </a:gridCol>
                <a:gridCol w="2016303">
                  <a:extLst>
                    <a:ext uri="{9D8B030D-6E8A-4147-A177-3AD203B41FA5}">
                      <a16:colId xmlns:a16="http://schemas.microsoft.com/office/drawing/2014/main" val="20002"/>
                    </a:ext>
                  </a:extLst>
                </a:gridCol>
              </a:tblGrid>
              <a:tr h="484355">
                <a:tc>
                  <a:txBody>
                    <a:bodyPr/>
                    <a:lstStyle/>
                    <a:p>
                      <a:r>
                        <a:rPr lang="cs-CZ" sz="1800"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Obvod pasu</a:t>
                      </a:r>
                      <a:endParaRPr lang="cs-CZ" sz="18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txBody>
                  <a:tcPr marL="91456" marR="91456" marT="45677" marB="45677"/>
                </a:tc>
                <a:tc>
                  <a:txBody>
                    <a:bodyPr/>
                    <a:lstStyle/>
                    <a:p>
                      <a:r>
                        <a:rPr lang="cs-CZ" sz="1800"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Zvýšené riziko</a:t>
                      </a:r>
                      <a:endParaRPr lang="cs-CZ" sz="18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txBody>
                  <a:tcPr marL="91456" marR="91456" marT="45677" marB="45677"/>
                </a:tc>
                <a:tc>
                  <a:txBody>
                    <a:bodyPr/>
                    <a:lstStyle/>
                    <a:p>
                      <a:r>
                        <a:rPr lang="cs-CZ" sz="1800"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Vysoké riziko</a:t>
                      </a:r>
                      <a:endParaRPr lang="cs-CZ" sz="18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txBody>
                  <a:tcPr marL="91456" marR="91456" marT="45677" marB="45677"/>
                </a:tc>
                <a:extLst>
                  <a:ext uri="{0D108BD9-81ED-4DB2-BD59-A6C34878D82A}">
                    <a16:rowId xmlns:a16="http://schemas.microsoft.com/office/drawing/2014/main" val="10000"/>
                  </a:ext>
                </a:extLst>
              </a:tr>
              <a:tr h="484355">
                <a:tc>
                  <a:txBody>
                    <a:bodyPr/>
                    <a:lstStyle/>
                    <a:p>
                      <a:r>
                        <a:rPr lang="cs-CZ" sz="1800" dirty="0" smtClean="0">
                          <a:latin typeface="Segoe UI" panose="020B0502040204020203" pitchFamily="34" charset="0"/>
                          <a:ea typeface="Segoe UI" panose="020B0502040204020203" pitchFamily="34" charset="0"/>
                          <a:cs typeface="Segoe UI" panose="020B0502040204020203" pitchFamily="34" charset="0"/>
                        </a:rPr>
                        <a:t>Ženy</a:t>
                      </a:r>
                      <a:endParaRPr lang="cs-CZ" sz="1800" dirty="0">
                        <a:latin typeface="Segoe UI" panose="020B0502040204020203" pitchFamily="34" charset="0"/>
                        <a:ea typeface="Segoe UI" panose="020B0502040204020203" pitchFamily="34" charset="0"/>
                        <a:cs typeface="Segoe UI" panose="020B0502040204020203" pitchFamily="34" charset="0"/>
                      </a:endParaRPr>
                    </a:p>
                  </a:txBody>
                  <a:tcPr marL="91456" marR="91456" marT="45677" marB="45677"/>
                </a:tc>
                <a:tc>
                  <a:txBody>
                    <a:bodyPr/>
                    <a:lstStyle/>
                    <a:p>
                      <a:r>
                        <a:rPr lang="cs-CZ" altLang="cs-CZ" sz="1800" dirty="0" smtClean="0">
                          <a:latin typeface="Segoe UI" panose="020B0502040204020203" pitchFamily="34" charset="0"/>
                          <a:ea typeface="Segoe UI" panose="020B0502040204020203" pitchFamily="34" charset="0"/>
                          <a:cs typeface="Segoe UI" panose="020B0502040204020203" pitchFamily="34" charset="0"/>
                        </a:rPr>
                        <a:t>&gt; 80 cm</a:t>
                      </a:r>
                      <a:endParaRPr lang="cs-CZ" sz="1800" dirty="0">
                        <a:latin typeface="Segoe UI" panose="020B0502040204020203" pitchFamily="34" charset="0"/>
                        <a:ea typeface="Segoe UI" panose="020B0502040204020203" pitchFamily="34" charset="0"/>
                        <a:cs typeface="Segoe UI" panose="020B0502040204020203" pitchFamily="34" charset="0"/>
                      </a:endParaRPr>
                    </a:p>
                  </a:txBody>
                  <a:tcPr marL="91456" marR="91456" marT="45677" marB="45677"/>
                </a:tc>
                <a:tc>
                  <a:txBody>
                    <a:bodyPr/>
                    <a:lstStyle/>
                    <a:p>
                      <a:r>
                        <a:rPr lang="cs-CZ" altLang="cs-CZ" sz="1800" dirty="0" smtClean="0">
                          <a:latin typeface="Segoe UI" panose="020B0502040204020203" pitchFamily="34" charset="0"/>
                          <a:ea typeface="Segoe UI" panose="020B0502040204020203" pitchFamily="34" charset="0"/>
                          <a:cs typeface="Segoe UI" panose="020B0502040204020203" pitchFamily="34" charset="0"/>
                        </a:rPr>
                        <a:t>&gt; 88 cm</a:t>
                      </a:r>
                      <a:endParaRPr lang="cs-CZ" sz="1800" dirty="0">
                        <a:latin typeface="Segoe UI" panose="020B0502040204020203" pitchFamily="34" charset="0"/>
                        <a:ea typeface="Segoe UI" panose="020B0502040204020203" pitchFamily="34" charset="0"/>
                        <a:cs typeface="Segoe UI" panose="020B0502040204020203" pitchFamily="34" charset="0"/>
                      </a:endParaRPr>
                    </a:p>
                  </a:txBody>
                  <a:tcPr marL="91456" marR="91456" marT="45677" marB="45677"/>
                </a:tc>
                <a:extLst>
                  <a:ext uri="{0D108BD9-81ED-4DB2-BD59-A6C34878D82A}">
                    <a16:rowId xmlns:a16="http://schemas.microsoft.com/office/drawing/2014/main" val="10001"/>
                  </a:ext>
                </a:extLst>
              </a:tr>
              <a:tr h="484355">
                <a:tc>
                  <a:txBody>
                    <a:bodyPr/>
                    <a:lstStyle/>
                    <a:p>
                      <a:r>
                        <a:rPr lang="cs-CZ" sz="1800" dirty="0" smtClean="0">
                          <a:latin typeface="Segoe UI" panose="020B0502040204020203" pitchFamily="34" charset="0"/>
                          <a:ea typeface="Segoe UI" panose="020B0502040204020203" pitchFamily="34" charset="0"/>
                          <a:cs typeface="Segoe UI" panose="020B0502040204020203" pitchFamily="34" charset="0"/>
                        </a:rPr>
                        <a:t>Muži</a:t>
                      </a:r>
                      <a:endParaRPr lang="cs-CZ" sz="1800" dirty="0">
                        <a:latin typeface="Segoe UI" panose="020B0502040204020203" pitchFamily="34" charset="0"/>
                        <a:ea typeface="Segoe UI" panose="020B0502040204020203" pitchFamily="34" charset="0"/>
                        <a:cs typeface="Segoe UI" panose="020B0502040204020203" pitchFamily="34" charset="0"/>
                      </a:endParaRPr>
                    </a:p>
                  </a:txBody>
                  <a:tcPr marL="91456" marR="91456" marT="45677" marB="45677"/>
                </a:tc>
                <a:tc>
                  <a:txBody>
                    <a:bodyPr/>
                    <a:lstStyle/>
                    <a:p>
                      <a:r>
                        <a:rPr lang="cs-CZ" altLang="cs-CZ" sz="1800" dirty="0" smtClean="0">
                          <a:latin typeface="Segoe UI" panose="020B0502040204020203" pitchFamily="34" charset="0"/>
                          <a:ea typeface="Segoe UI" panose="020B0502040204020203" pitchFamily="34" charset="0"/>
                          <a:cs typeface="Segoe UI" panose="020B0502040204020203" pitchFamily="34" charset="0"/>
                        </a:rPr>
                        <a:t>&gt; 94 cm</a:t>
                      </a:r>
                      <a:endParaRPr lang="cs-CZ" sz="1800" dirty="0">
                        <a:latin typeface="Segoe UI" panose="020B0502040204020203" pitchFamily="34" charset="0"/>
                        <a:ea typeface="Segoe UI" panose="020B0502040204020203" pitchFamily="34" charset="0"/>
                        <a:cs typeface="Segoe UI" panose="020B0502040204020203" pitchFamily="34" charset="0"/>
                      </a:endParaRPr>
                    </a:p>
                  </a:txBody>
                  <a:tcPr marL="91456" marR="91456" marT="45677" marB="45677"/>
                </a:tc>
                <a:tc>
                  <a:txBody>
                    <a:bodyPr/>
                    <a:lstStyle/>
                    <a:p>
                      <a:r>
                        <a:rPr lang="cs-CZ" altLang="cs-CZ" sz="1800" dirty="0" smtClean="0">
                          <a:latin typeface="Segoe UI" panose="020B0502040204020203" pitchFamily="34" charset="0"/>
                          <a:ea typeface="Segoe UI" panose="020B0502040204020203" pitchFamily="34" charset="0"/>
                          <a:cs typeface="Segoe UI" panose="020B0502040204020203" pitchFamily="34" charset="0"/>
                        </a:rPr>
                        <a:t>&gt; 102 cm</a:t>
                      </a:r>
                      <a:endParaRPr lang="cs-CZ" sz="1800" dirty="0">
                        <a:latin typeface="Segoe UI" panose="020B0502040204020203" pitchFamily="34" charset="0"/>
                        <a:ea typeface="Segoe UI" panose="020B0502040204020203" pitchFamily="34" charset="0"/>
                        <a:cs typeface="Segoe UI" panose="020B0502040204020203" pitchFamily="34" charset="0"/>
                      </a:endParaRPr>
                    </a:p>
                  </a:txBody>
                  <a:tcPr marL="91456" marR="91456" marT="45677" marB="45677"/>
                </a:tc>
                <a:extLst>
                  <a:ext uri="{0D108BD9-81ED-4DB2-BD59-A6C34878D82A}">
                    <a16:rowId xmlns:a16="http://schemas.microsoft.com/office/drawing/2014/main" val="10002"/>
                  </a:ext>
                </a:extLst>
              </a:tr>
            </a:tbl>
          </a:graphicData>
        </a:graphic>
      </p:graphicFrame>
      <p:pic>
        <p:nvPicPr>
          <p:cNvPr id="13" name="Picture 4" descr="obr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88471" y="3989056"/>
            <a:ext cx="2043447" cy="1814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4" name="Zástupný symbol pro obsah 3"/>
          <p:cNvGraphicFramePr>
            <a:graphicFrameLocks/>
          </p:cNvGraphicFramePr>
          <p:nvPr>
            <p:extLst/>
          </p:nvPr>
        </p:nvGraphicFramePr>
        <p:xfrm>
          <a:off x="5925558" y="4144912"/>
          <a:ext cx="3705993" cy="1502508"/>
        </p:xfrm>
        <a:graphic>
          <a:graphicData uri="http://schemas.openxmlformats.org/drawingml/2006/table">
            <a:tbl>
              <a:tblPr firstRow="1" bandRow="1">
                <a:tableStyleId>{5C22544A-7EE6-4342-B048-85BDC9FD1C3A}</a:tableStyleId>
              </a:tblPr>
              <a:tblGrid>
                <a:gridCol w="705769">
                  <a:extLst>
                    <a:ext uri="{9D8B030D-6E8A-4147-A177-3AD203B41FA5}">
                      <a16:colId xmlns:a16="http://schemas.microsoft.com/office/drawing/2014/main" val="20000"/>
                    </a:ext>
                  </a:extLst>
                </a:gridCol>
                <a:gridCol w="3000224">
                  <a:extLst>
                    <a:ext uri="{9D8B030D-6E8A-4147-A177-3AD203B41FA5}">
                      <a16:colId xmlns:a16="http://schemas.microsoft.com/office/drawing/2014/main" val="20001"/>
                    </a:ext>
                  </a:extLst>
                </a:gridCol>
              </a:tblGrid>
              <a:tr h="375627">
                <a:tc>
                  <a:txBody>
                    <a:bodyPr/>
                    <a:lstStyle/>
                    <a:p>
                      <a:endParaRPr lang="cs-CZ" dirty="0">
                        <a:latin typeface="Segoe UI" panose="020B0502040204020203" pitchFamily="34" charset="0"/>
                        <a:ea typeface="Segoe UI" panose="020B0502040204020203" pitchFamily="34" charset="0"/>
                        <a:cs typeface="Segoe UI" panose="020B0502040204020203" pitchFamily="34" charset="0"/>
                      </a:endParaRPr>
                    </a:p>
                  </a:txBody>
                  <a:tcPr/>
                </a:tc>
                <a:tc>
                  <a:txBody>
                    <a:bodyPr/>
                    <a:lstStyle/>
                    <a:p>
                      <a:r>
                        <a:rPr lang="cs-CZ"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Tělesný tuk</a:t>
                      </a:r>
                      <a:endParaRPr lang="cs-CZ"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0000"/>
                  </a:ext>
                </a:extLst>
              </a:tr>
              <a:tr h="375627">
                <a:tc>
                  <a:txBody>
                    <a:bodyPr/>
                    <a:lstStyle/>
                    <a:p>
                      <a:r>
                        <a:rPr lang="cs-CZ" dirty="0" smtClean="0">
                          <a:latin typeface="Segoe UI" panose="020B0502040204020203" pitchFamily="34" charset="0"/>
                          <a:ea typeface="Segoe UI" panose="020B0502040204020203" pitchFamily="34" charset="0"/>
                          <a:cs typeface="Segoe UI" panose="020B0502040204020203" pitchFamily="34" charset="0"/>
                        </a:rPr>
                        <a:t>Ženy</a:t>
                      </a:r>
                      <a:endParaRPr lang="cs-CZ" dirty="0">
                        <a:latin typeface="Segoe UI" panose="020B0502040204020203" pitchFamily="34" charset="0"/>
                        <a:ea typeface="Segoe UI" panose="020B0502040204020203" pitchFamily="34" charset="0"/>
                        <a:cs typeface="Segoe UI" panose="020B0502040204020203" pitchFamily="34" charset="0"/>
                      </a:endParaRP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cs-CZ" sz="1800" dirty="0" smtClean="0">
                          <a:latin typeface="Segoe UI" panose="020B0502040204020203" pitchFamily="34" charset="0"/>
                          <a:ea typeface="Segoe UI" panose="020B0502040204020203" pitchFamily="34" charset="0"/>
                          <a:cs typeface="Segoe UI" panose="020B0502040204020203" pitchFamily="34" charset="0"/>
                        </a:rPr>
                        <a:t>˂</a:t>
                      </a:r>
                      <a:r>
                        <a:rPr lang="cs-CZ" altLang="cs-CZ" sz="1800" dirty="0" smtClean="0">
                          <a:latin typeface="Segoe UI" panose="020B0502040204020203" pitchFamily="34" charset="0"/>
                          <a:ea typeface="Segoe UI" panose="020B0502040204020203" pitchFamily="34" charset="0"/>
                          <a:cs typeface="Segoe UI" panose="020B0502040204020203" pitchFamily="34" charset="0"/>
                        </a:rPr>
                        <a:t> 30 %</a:t>
                      </a:r>
                    </a:p>
                  </a:txBody>
                  <a:tcPr/>
                </a:tc>
                <a:extLst>
                  <a:ext uri="{0D108BD9-81ED-4DB2-BD59-A6C34878D82A}">
                    <a16:rowId xmlns:a16="http://schemas.microsoft.com/office/drawing/2014/main" val="10001"/>
                  </a:ext>
                </a:extLst>
              </a:tr>
              <a:tr h="375627">
                <a:tc>
                  <a:txBody>
                    <a:bodyPr/>
                    <a:lstStyle/>
                    <a:p>
                      <a:r>
                        <a:rPr lang="cs-CZ" dirty="0" smtClean="0">
                          <a:latin typeface="Segoe UI" panose="020B0502040204020203" pitchFamily="34" charset="0"/>
                          <a:ea typeface="Segoe UI" panose="020B0502040204020203" pitchFamily="34" charset="0"/>
                          <a:cs typeface="Segoe UI" panose="020B0502040204020203" pitchFamily="34" charset="0"/>
                        </a:rPr>
                        <a:t>Muži</a:t>
                      </a:r>
                      <a:endParaRPr lang="cs-CZ" dirty="0">
                        <a:latin typeface="Segoe UI" panose="020B0502040204020203" pitchFamily="34" charset="0"/>
                        <a:ea typeface="Segoe UI" panose="020B0502040204020203" pitchFamily="34" charset="0"/>
                        <a:cs typeface="Segoe UI" panose="020B0502040204020203" pitchFamily="34" charset="0"/>
                      </a:endParaRP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cs-CZ" sz="1800" dirty="0" smtClean="0">
                          <a:latin typeface="Segoe UI" panose="020B0502040204020203" pitchFamily="34" charset="0"/>
                          <a:ea typeface="Segoe UI" panose="020B0502040204020203" pitchFamily="34" charset="0"/>
                          <a:cs typeface="Segoe UI" panose="020B0502040204020203" pitchFamily="34" charset="0"/>
                        </a:rPr>
                        <a:t>˂</a:t>
                      </a:r>
                      <a:r>
                        <a:rPr lang="cs-CZ" altLang="cs-CZ" sz="1800" dirty="0" smtClean="0">
                          <a:latin typeface="Segoe UI" panose="020B0502040204020203" pitchFamily="34" charset="0"/>
                          <a:ea typeface="Segoe UI" panose="020B0502040204020203" pitchFamily="34" charset="0"/>
                          <a:cs typeface="Segoe UI" panose="020B0502040204020203" pitchFamily="34" charset="0"/>
                        </a:rPr>
                        <a:t> 25 %</a:t>
                      </a:r>
                    </a:p>
                  </a:txBody>
                  <a:tcPr/>
                </a:tc>
                <a:extLst>
                  <a:ext uri="{0D108BD9-81ED-4DB2-BD59-A6C34878D82A}">
                    <a16:rowId xmlns:a16="http://schemas.microsoft.com/office/drawing/2014/main" val="10002"/>
                  </a:ext>
                </a:extLst>
              </a:tr>
              <a:tr h="375627">
                <a:tc gridSpan="2">
                  <a:txBody>
                    <a:bodyPr/>
                    <a:lstStyle/>
                    <a:p>
                      <a:r>
                        <a:rPr lang="cs-CZ" dirty="0" smtClean="0">
                          <a:latin typeface="Segoe UI" panose="020B0502040204020203" pitchFamily="34" charset="0"/>
                          <a:ea typeface="Segoe UI" panose="020B0502040204020203" pitchFamily="34" charset="0"/>
                          <a:cs typeface="Segoe UI" panose="020B0502040204020203" pitchFamily="34" charset="0"/>
                        </a:rPr>
                        <a:t>obezita androidní</a:t>
                      </a:r>
                      <a:r>
                        <a:rPr lang="cs-CZ" baseline="0" dirty="0" smtClean="0">
                          <a:latin typeface="Segoe UI" panose="020B0502040204020203" pitchFamily="34" charset="0"/>
                          <a:ea typeface="Segoe UI" panose="020B0502040204020203" pitchFamily="34" charset="0"/>
                          <a:cs typeface="Segoe UI" panose="020B0502040204020203" pitchFamily="34" charset="0"/>
                        </a:rPr>
                        <a:t> x </a:t>
                      </a:r>
                      <a:r>
                        <a:rPr lang="cs-CZ" baseline="0" dirty="0" err="1" smtClean="0">
                          <a:latin typeface="Segoe UI" panose="020B0502040204020203" pitchFamily="34" charset="0"/>
                          <a:ea typeface="Segoe UI" panose="020B0502040204020203" pitchFamily="34" charset="0"/>
                          <a:cs typeface="Segoe UI" panose="020B0502040204020203" pitchFamily="34" charset="0"/>
                        </a:rPr>
                        <a:t>gynoidní</a:t>
                      </a:r>
                      <a:endParaRPr lang="cs-CZ" dirty="0">
                        <a:latin typeface="Segoe UI" panose="020B0502040204020203" pitchFamily="34" charset="0"/>
                        <a:ea typeface="Segoe UI" panose="020B0502040204020203" pitchFamily="34" charset="0"/>
                        <a:cs typeface="Segoe UI" panose="020B0502040204020203" pitchFamily="34" charset="0"/>
                      </a:endParaRPr>
                    </a:p>
                  </a:txBody>
                  <a:tcPr/>
                </a:tc>
                <a:tc hMerge="1">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cs-CZ" altLang="cs-CZ" sz="1800" dirty="0" smtClean="0">
                        <a:latin typeface="Segoe UI" panose="020B0502040204020203" pitchFamily="34" charset="0"/>
                        <a:ea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27237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Zdravotní tvrzení</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a:bodyPr>
          <a:lstStyle/>
          <a:p>
            <a:endParaRPr lang="cs-CZ" dirty="0" smtClean="0"/>
          </a:p>
          <a:p>
            <a:endParaRPr lang="cs-CZ" dirty="0"/>
          </a:p>
          <a:p>
            <a:pPr marL="0" indent="0">
              <a:buFontTx/>
              <a:buNone/>
              <a:defRPr/>
            </a:pPr>
            <a:endParaRPr lang="cs-CZ" altLang="cs-CZ" sz="2000" dirty="0" smtClean="0"/>
          </a:p>
          <a:p>
            <a:pPr marL="0" indent="0">
              <a:buFontTx/>
              <a:buNone/>
              <a:defRPr/>
            </a:pPr>
            <a:endParaRPr lang="cs-CZ" altLang="cs-CZ" sz="2000" dirty="0"/>
          </a:p>
          <a:p>
            <a:pPr marL="0" indent="0">
              <a:buFontTx/>
              <a:buNone/>
              <a:defRPr/>
            </a:pPr>
            <a:r>
              <a:rPr lang="cs-CZ" altLang="cs-CZ" sz="2000" dirty="0" smtClean="0"/>
              <a:t>Příklad</a:t>
            </a:r>
            <a:r>
              <a:rPr lang="cs-CZ" altLang="cs-CZ" sz="2000" dirty="0"/>
              <a:t>:</a:t>
            </a:r>
            <a:endParaRPr lang="cs-CZ" sz="2000" dirty="0"/>
          </a:p>
          <a:p>
            <a:pPr>
              <a:defRPr/>
            </a:pPr>
            <a:r>
              <a:rPr lang="cs-CZ" sz="2000" i="1" dirty="0"/>
              <a:t>Vápník je potřebný pro udržení normálního stavu kostí </a:t>
            </a:r>
          </a:p>
          <a:p>
            <a:pPr>
              <a:defRPr/>
            </a:pPr>
            <a:r>
              <a:rPr lang="cs-CZ" sz="2000" i="1" dirty="0"/>
              <a:t>Vitamin C přispívá k normální tvorbě kolagenu pro normální funkci dásní </a:t>
            </a:r>
          </a:p>
          <a:p>
            <a:pPr>
              <a:defRPr/>
            </a:pPr>
            <a:r>
              <a:rPr lang="cs-CZ" sz="2000" i="1" dirty="0" err="1"/>
              <a:t>Folát</a:t>
            </a:r>
            <a:r>
              <a:rPr lang="cs-CZ" sz="2000" i="1" dirty="0"/>
              <a:t> přispívá k růstu zárodečných tkání během těhotenství </a:t>
            </a:r>
          </a:p>
          <a:p>
            <a:pPr>
              <a:defRPr/>
            </a:pPr>
            <a:r>
              <a:rPr lang="cs-CZ" sz="2000" i="1" dirty="0"/>
              <a:t>EPA a DHA přispívají k normální činnosti srdce </a:t>
            </a:r>
          </a:p>
          <a:p>
            <a:pPr>
              <a:defRPr/>
            </a:pPr>
            <a:r>
              <a:rPr lang="cs-CZ" sz="2000" i="1" dirty="0"/>
              <a:t>Žvýkačky bez cukru přispívají ke zmírnění sucha v </a:t>
            </a:r>
            <a:r>
              <a:rPr lang="cs-CZ" sz="2000" i="1" dirty="0" smtClean="0"/>
              <a:t>ústech</a:t>
            </a:r>
            <a:endParaRPr lang="cs-CZ" sz="2000" i="1" dirty="0"/>
          </a:p>
          <a:p>
            <a:endParaRPr lang="cs-CZ" dirty="0" smtClean="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30</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sp>
        <p:nvSpPr>
          <p:cNvPr id="7" name="Zástupný symbol pro obsah 2"/>
          <p:cNvSpPr txBox="1">
            <a:spLocks/>
          </p:cNvSpPr>
          <p:nvPr/>
        </p:nvSpPr>
        <p:spPr bwMode="auto">
          <a:xfrm>
            <a:off x="838200" y="1620816"/>
            <a:ext cx="10515600" cy="1541025"/>
          </a:xfrm>
          <a:prstGeom prst="rect">
            <a:avLst/>
          </a:prstGeom>
          <a:solidFill>
            <a:schemeClr val="accent4">
              <a:lumMod val="20000"/>
              <a:lumOff val="80000"/>
            </a:schemeClr>
          </a:solidFill>
          <a:ln w="9525">
            <a:noFill/>
            <a:miter lim="800000"/>
            <a:headEnd/>
            <a:tailEnd/>
          </a:ln>
        </p:spPr>
        <p:txBody>
          <a:bodyPr/>
          <a:lstStyle>
            <a:lvl1pPr marL="365125" indent="-2825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ts val="600"/>
              </a:spcBef>
              <a:buClr>
                <a:schemeClr val="accent1"/>
              </a:buClr>
              <a:buSzPct val="80000"/>
              <a:defRPr/>
            </a:pPr>
            <a:r>
              <a:rPr lang="cs-CZ" altLang="cs-CZ" sz="2400" dirty="0">
                <a:latin typeface="Calibri" panose="020F0502020204030204" pitchFamily="34" charset="0"/>
              </a:rPr>
              <a:t>	</a:t>
            </a:r>
            <a:r>
              <a:rPr lang="cs-CZ" altLang="cs-CZ" sz="2800" dirty="0" smtClean="0">
                <a:latin typeface="Segoe UI" panose="020B0502040204020203" pitchFamily="34" charset="0"/>
                <a:ea typeface="Segoe UI" panose="020B0502040204020203" pitchFamily="34" charset="0"/>
                <a:cs typeface="Segoe UI" panose="020B0502040204020203" pitchFamily="34" charset="0"/>
              </a:rPr>
              <a:t>…každé </a:t>
            </a:r>
            <a:r>
              <a:rPr lang="cs-CZ" altLang="cs-CZ" sz="2800" dirty="0">
                <a:latin typeface="Segoe UI" panose="020B0502040204020203" pitchFamily="34" charset="0"/>
                <a:ea typeface="Segoe UI" panose="020B0502040204020203" pitchFamily="34" charset="0"/>
                <a:cs typeface="Segoe UI" panose="020B0502040204020203" pitchFamily="34" charset="0"/>
              </a:rPr>
              <a:t>tvrzení, které uvádí, naznačuje nebo ze kterého vyplývá, že </a:t>
            </a:r>
            <a:r>
              <a:rPr lang="cs-CZ" altLang="cs-CZ" sz="2800" dirty="0" smtClean="0">
                <a:latin typeface="Segoe UI" panose="020B0502040204020203" pitchFamily="34" charset="0"/>
                <a:ea typeface="Segoe UI" panose="020B0502040204020203" pitchFamily="34" charset="0"/>
                <a:cs typeface="Segoe UI" panose="020B0502040204020203" pitchFamily="34" charset="0"/>
              </a:rPr>
              <a:t>existuje </a:t>
            </a:r>
            <a:r>
              <a:rPr lang="cs-CZ" altLang="cs-CZ" sz="2800" b="1" dirty="0" smtClean="0">
                <a:latin typeface="Segoe UI" panose="020B0502040204020203" pitchFamily="34" charset="0"/>
                <a:ea typeface="Segoe UI" panose="020B0502040204020203" pitchFamily="34" charset="0"/>
                <a:cs typeface="Segoe UI" panose="020B0502040204020203" pitchFamily="34" charset="0"/>
              </a:rPr>
              <a:t>souvislost mezi kategorií potravin, potravinou </a:t>
            </a:r>
            <a:br>
              <a:rPr lang="cs-CZ" altLang="cs-CZ" sz="2800" b="1" dirty="0" smtClean="0">
                <a:latin typeface="Segoe UI" panose="020B0502040204020203" pitchFamily="34" charset="0"/>
                <a:ea typeface="Segoe UI" panose="020B0502040204020203" pitchFamily="34" charset="0"/>
                <a:cs typeface="Segoe UI" panose="020B0502040204020203" pitchFamily="34" charset="0"/>
              </a:rPr>
            </a:br>
            <a:r>
              <a:rPr lang="cs-CZ" altLang="cs-CZ" sz="2800" b="1" dirty="0" smtClean="0">
                <a:latin typeface="Segoe UI" panose="020B0502040204020203" pitchFamily="34" charset="0"/>
                <a:ea typeface="Segoe UI" panose="020B0502040204020203" pitchFamily="34" charset="0"/>
                <a:cs typeface="Segoe UI" panose="020B0502040204020203" pitchFamily="34" charset="0"/>
              </a:rPr>
              <a:t>nebo některou z jejích složek a zdravím</a:t>
            </a:r>
            <a:endParaRPr lang="cs-CZ" altLang="cs-CZ" sz="2800" b="1"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0953364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smtClean="0">
                <a:effectLst/>
                <a:latin typeface="Segoe UI" panose="020B0502040204020203" pitchFamily="34" charset="0"/>
                <a:ea typeface="Segoe UI" panose="020B0502040204020203" pitchFamily="34" charset="0"/>
                <a:cs typeface="Segoe UI" panose="020B0502040204020203" pitchFamily="34" charset="0"/>
              </a:rPr>
              <a:t>Klamavé zdravotní tvrzení</a:t>
            </a:r>
            <a:endParaRPr lang="cs-CZ" sz="32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a:bodyPr>
          <a:lstStyle/>
          <a:p>
            <a:endParaRPr lang="cs-CZ" dirty="0" smtClean="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31</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pic>
        <p:nvPicPr>
          <p:cNvPr id="11" name="Picture 2" descr="C:\Documents and Settings\Brezkova\Dokumenty\Obrázky\halinka\foto-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5376" y="122812"/>
            <a:ext cx="4816475" cy="6570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36593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0673" y="94190"/>
            <a:ext cx="10515600" cy="1012914"/>
          </a:xfrm>
        </p:spPr>
        <p:txBody>
          <a:bodyPr>
            <a:normAutofit/>
          </a:bodyPr>
          <a:lstStyle/>
          <a:p>
            <a:r>
              <a:rPr lang="cs-CZ" sz="3200" b="1" dirty="0" smtClean="0">
                <a:effectLst/>
                <a:latin typeface="Segoe UI" panose="020B0502040204020203" pitchFamily="34" charset="0"/>
                <a:ea typeface="Segoe UI" panose="020B0502040204020203" pitchFamily="34" charset="0"/>
                <a:cs typeface="Segoe UI" panose="020B0502040204020203" pitchFamily="34" charset="0"/>
              </a:rPr>
              <a:t>Klamavé ZT</a:t>
            </a:r>
            <a:endParaRPr lang="cs-CZ" sz="32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a:bodyPr>
          <a:lstStyle/>
          <a:p>
            <a:endParaRPr lang="cs-CZ" dirty="0" smtClean="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32</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pic>
        <p:nvPicPr>
          <p:cNvPr id="11" name="Picture 3" descr="C:\Documents and Settings\Brezkova\Dokumenty\Obrázky\halinka\foto-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1953" y="0"/>
            <a:ext cx="9670047" cy="6301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2" descr="C:\Documents and Settings\Brezkova\Dokumenty\Obrázky\halinka\foto-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673" y="1201293"/>
            <a:ext cx="2523897" cy="40304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19934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ulekare.cz/dbpic/potravinova_pyramida_ne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4198" y="546265"/>
            <a:ext cx="5241657" cy="5628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71209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52550" y="800100"/>
            <a:ext cx="9486900" cy="5257800"/>
          </a:xfrm>
          <a:prstGeom prst="rect">
            <a:avLst/>
          </a:prstGeom>
        </p:spPr>
      </p:pic>
      <p:sp>
        <p:nvSpPr>
          <p:cNvPr id="4" name="Obdélník 3"/>
          <p:cNvSpPr/>
          <p:nvPr/>
        </p:nvSpPr>
        <p:spPr>
          <a:xfrm>
            <a:off x="1143000" y="76200"/>
            <a:ext cx="9925050" cy="667702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normAutofit/>
          </a:bodyPr>
          <a:lstStyle/>
          <a:p>
            <a:r>
              <a:rPr lang="cs-CZ" dirty="0" smtClean="0">
                <a:latin typeface="Segoe UI" panose="020B0502040204020203" pitchFamily="34" charset="0"/>
                <a:ea typeface="Segoe UI" panose="020B0502040204020203" pitchFamily="34" charset="0"/>
                <a:cs typeface="Segoe UI" panose="020B0502040204020203" pitchFamily="34" charset="0"/>
              </a:rPr>
              <a:t>OBILOVINY, PSEUDOOBILOVINY, </a:t>
            </a:r>
            <a:br>
              <a:rPr lang="cs-CZ" dirty="0" smtClean="0">
                <a:latin typeface="Segoe UI" panose="020B0502040204020203" pitchFamily="34" charset="0"/>
                <a:ea typeface="Segoe UI" panose="020B0502040204020203" pitchFamily="34" charset="0"/>
                <a:cs typeface="Segoe UI" panose="020B0502040204020203" pitchFamily="34" charset="0"/>
              </a:rPr>
            </a:br>
            <a:r>
              <a:rPr lang="cs-CZ" dirty="0" smtClean="0">
                <a:latin typeface="Segoe UI" panose="020B0502040204020203" pitchFamily="34" charset="0"/>
                <a:ea typeface="Segoe UI" panose="020B0502040204020203" pitchFamily="34" charset="0"/>
                <a:cs typeface="Segoe UI" panose="020B0502040204020203" pitchFamily="34" charset="0"/>
              </a:rPr>
              <a:t>PEKAŘSKÉ VÝROBKY, TĚSTOVINY</a:t>
            </a:r>
            <a:endParaRPr lang="cs-CZ" dirty="0">
              <a:solidFill>
                <a:schemeClr val="accent4">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1026" name="Picture 2" descr="http://files.nutricniterapeut.webnode.cz/200000005-ab9d6ac973/pyramida.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884818" y="4612865"/>
            <a:ext cx="2276475" cy="222885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Obdélník 5"/>
          <p:cNvSpPr/>
          <p:nvPr/>
        </p:nvSpPr>
        <p:spPr>
          <a:xfrm>
            <a:off x="10101831" y="4398182"/>
            <a:ext cx="1842447" cy="184544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3831190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600" b="1" dirty="0" smtClean="0">
                <a:effectLst/>
                <a:latin typeface="Segoe UI" panose="020B0502040204020203" pitchFamily="34" charset="0"/>
                <a:ea typeface="Segoe UI" panose="020B0502040204020203" pitchFamily="34" charset="0"/>
                <a:cs typeface="Segoe UI" panose="020B0502040204020203" pitchFamily="34" charset="0"/>
              </a:rPr>
              <a:t>Obiloviny, </a:t>
            </a:r>
            <a:r>
              <a:rPr lang="cs-CZ" sz="3600" b="1" dirty="0" err="1" smtClean="0">
                <a:effectLst/>
                <a:latin typeface="Segoe UI" panose="020B0502040204020203" pitchFamily="34" charset="0"/>
                <a:ea typeface="Segoe UI" panose="020B0502040204020203" pitchFamily="34" charset="0"/>
                <a:cs typeface="Segoe UI" panose="020B0502040204020203" pitchFamily="34" charset="0"/>
              </a:rPr>
              <a:t>pseudoobiloviny</a:t>
            </a:r>
            <a:r>
              <a:rPr lang="cs-CZ" sz="3600" b="1" dirty="0" smtClean="0">
                <a:effectLst/>
                <a:latin typeface="Segoe UI" panose="020B0502040204020203" pitchFamily="34" charset="0"/>
                <a:ea typeface="Segoe UI" panose="020B0502040204020203" pitchFamily="34" charset="0"/>
                <a:cs typeface="Segoe UI" panose="020B0502040204020203" pitchFamily="34" charset="0"/>
              </a:rPr>
              <a:t>, </a:t>
            </a:r>
            <a:br>
              <a:rPr lang="cs-CZ" sz="3600" b="1" dirty="0" smtClean="0">
                <a:effectLst/>
                <a:latin typeface="Segoe UI" panose="020B0502040204020203" pitchFamily="34" charset="0"/>
                <a:ea typeface="Segoe UI" panose="020B0502040204020203" pitchFamily="34" charset="0"/>
                <a:cs typeface="Segoe UI" panose="020B0502040204020203" pitchFamily="34" charset="0"/>
              </a:rPr>
            </a:br>
            <a:r>
              <a:rPr lang="cs-CZ" sz="3600" b="1" dirty="0" smtClean="0">
                <a:effectLst/>
                <a:latin typeface="Segoe UI" panose="020B0502040204020203" pitchFamily="34" charset="0"/>
                <a:ea typeface="Segoe UI" panose="020B0502040204020203" pitchFamily="34" charset="0"/>
                <a:cs typeface="Segoe UI" panose="020B0502040204020203" pitchFamily="34" charset="0"/>
              </a:rPr>
              <a:t>pekařské výrobky, těstoviny</a:t>
            </a:r>
            <a:endParaRPr lang="cs-CZ" sz="36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lnSpcReduction="10000"/>
          </a:bodyPr>
          <a:lstStyle/>
          <a:p>
            <a:pPr>
              <a:defRPr/>
            </a:pPr>
            <a:r>
              <a:rPr lang="cs-CZ" altLang="cs-CZ" sz="1800" b="1" dirty="0"/>
              <a:t>Obiloviny: </a:t>
            </a:r>
            <a:r>
              <a:rPr lang="cs-CZ" altLang="cs-CZ" sz="1800" dirty="0"/>
              <a:t>pšenice, žito, ječmen, oves, rýže, kukuřice, proso (</a:t>
            </a:r>
            <a:r>
              <a:rPr lang="cs-CZ" altLang="cs-CZ" sz="1800" dirty="0" err="1"/>
              <a:t>jáhly</a:t>
            </a:r>
            <a:r>
              <a:rPr lang="cs-CZ" altLang="cs-CZ" sz="1800" dirty="0"/>
              <a:t>), čirok</a:t>
            </a:r>
          </a:p>
          <a:p>
            <a:pPr>
              <a:defRPr/>
            </a:pPr>
            <a:r>
              <a:rPr lang="cs-CZ" altLang="cs-CZ" sz="1800" b="1" dirty="0" err="1"/>
              <a:t>Pseudoobiloviny</a:t>
            </a:r>
            <a:r>
              <a:rPr lang="cs-CZ" altLang="cs-CZ" sz="1800" b="1" dirty="0"/>
              <a:t>: </a:t>
            </a:r>
            <a:r>
              <a:rPr lang="cs-CZ" altLang="cs-CZ" sz="1800" dirty="0"/>
              <a:t>pohanka, </a:t>
            </a:r>
            <a:r>
              <a:rPr lang="cs-CZ" altLang="cs-CZ" sz="1800" dirty="0" err="1" smtClean="0"/>
              <a:t>quinoa</a:t>
            </a:r>
            <a:r>
              <a:rPr lang="cs-CZ" altLang="cs-CZ" sz="1800" dirty="0" smtClean="0"/>
              <a:t> (merlík čilský), </a:t>
            </a:r>
            <a:r>
              <a:rPr lang="cs-CZ" altLang="cs-CZ" sz="1800" dirty="0"/>
              <a:t>amarant</a:t>
            </a:r>
          </a:p>
          <a:p>
            <a:pPr>
              <a:defRPr/>
            </a:pPr>
            <a:r>
              <a:rPr lang="cs-CZ" altLang="cs-CZ" sz="1800" b="1" dirty="0"/>
              <a:t>3-6 porcí denně</a:t>
            </a:r>
            <a:r>
              <a:rPr lang="cs-CZ" altLang="cs-CZ" sz="1800" dirty="0"/>
              <a:t>: 1 porce = 1 krajíc chleba (60 g) nebo 1 rohlík, </a:t>
            </a:r>
            <a:r>
              <a:rPr lang="cs-CZ" altLang="cs-CZ" sz="1800" dirty="0" smtClean="0"/>
              <a:t>1 </a:t>
            </a:r>
            <a:r>
              <a:rPr lang="cs-CZ" altLang="cs-CZ" sz="1800" dirty="0"/>
              <a:t>kopeček vařené rýže nebo těstovin (125 g), 1 miska ovesných vloček </a:t>
            </a:r>
            <a:r>
              <a:rPr lang="cs-CZ" altLang="cs-CZ" sz="1800" dirty="0">
                <a:ea typeface="Segoe UI" panose="020B0502040204020203" pitchFamily="34" charset="0"/>
              </a:rPr>
              <a:t>nebo müsli</a:t>
            </a:r>
          </a:p>
          <a:p>
            <a:pPr marL="0" indent="0">
              <a:buNone/>
              <a:defRPr/>
            </a:pPr>
            <a:r>
              <a:rPr lang="cs-CZ" altLang="cs-CZ" dirty="0" smtClean="0"/>
              <a:t>					</a:t>
            </a:r>
          </a:p>
          <a:p>
            <a:pPr marL="0" indent="0">
              <a:buNone/>
              <a:defRPr/>
            </a:pPr>
            <a:r>
              <a:rPr lang="cs-CZ" altLang="cs-CZ" sz="1800" dirty="0"/>
              <a:t>	</a:t>
            </a:r>
            <a:r>
              <a:rPr lang="cs-CZ" altLang="cs-CZ" sz="1800" dirty="0" smtClean="0"/>
              <a:t>				</a:t>
            </a:r>
          </a:p>
          <a:p>
            <a:pPr marL="0" indent="0">
              <a:buNone/>
              <a:defRPr/>
            </a:pPr>
            <a:r>
              <a:rPr lang="cs-CZ" altLang="cs-CZ" sz="1800" dirty="0" smtClean="0"/>
              <a:t>¨					</a:t>
            </a:r>
            <a:r>
              <a:rPr lang="cs-CZ" altLang="cs-CZ" sz="2400" dirty="0" smtClean="0"/>
              <a:t>sacharidy </a:t>
            </a:r>
            <a:r>
              <a:rPr lang="cs-CZ" altLang="cs-CZ" sz="2400" dirty="0"/>
              <a:t>(škrob)</a:t>
            </a:r>
          </a:p>
          <a:p>
            <a:pPr marL="0" indent="0">
              <a:buNone/>
              <a:defRPr/>
            </a:pPr>
            <a:r>
              <a:rPr lang="cs-CZ" altLang="cs-CZ" sz="2400" dirty="0"/>
              <a:t>					vláknina</a:t>
            </a:r>
          </a:p>
          <a:p>
            <a:pPr marL="0" indent="0">
              <a:buNone/>
              <a:defRPr/>
            </a:pPr>
            <a:r>
              <a:rPr lang="cs-CZ" altLang="cs-CZ" sz="2400" dirty="0"/>
              <a:t>					vitaminy skupiny B</a:t>
            </a:r>
          </a:p>
          <a:p>
            <a:pPr marL="0" indent="0">
              <a:buNone/>
              <a:defRPr/>
            </a:pPr>
            <a:r>
              <a:rPr lang="cs-CZ" altLang="cs-CZ" sz="2400" dirty="0"/>
              <a:t>					minerální látky</a:t>
            </a:r>
          </a:p>
          <a:p>
            <a:pPr marL="0" indent="0">
              <a:buNone/>
              <a:defRPr/>
            </a:pPr>
            <a:r>
              <a:rPr lang="cs-CZ" altLang="cs-CZ" sz="2400" dirty="0"/>
              <a:t>					bílkoviny - neplnohodnotné</a:t>
            </a:r>
          </a:p>
          <a:p>
            <a:pPr marL="0" indent="0">
              <a:buNone/>
            </a:pPr>
            <a:endParaRPr lang="cs-CZ" dirty="0" smtClean="0"/>
          </a:p>
        </p:txBody>
      </p:sp>
      <p:sp>
        <p:nvSpPr>
          <p:cNvPr id="9" name="Zástupný symbol pro zápatí 8"/>
          <p:cNvSpPr>
            <a:spLocks noGrp="1"/>
          </p:cNvSpPr>
          <p:nvPr>
            <p:ph type="ftr" sz="quarter" idx="11"/>
          </p:nvPr>
        </p:nvSpPr>
        <p:spPr/>
        <p:txBody>
          <a:bodyPr/>
          <a:lstStyle/>
          <a:p>
            <a:r>
              <a:rPr lang="cs-CZ" dirty="0" smtClean="0"/>
              <a:t>Výživa</a:t>
            </a:r>
            <a:endParaRPr lang="cs-CZ" dirty="0"/>
          </a:p>
        </p:txBody>
      </p:sp>
      <p:sp>
        <p:nvSpPr>
          <p:cNvPr id="10" name="Zástupný symbol pro číslo snímku 9"/>
          <p:cNvSpPr>
            <a:spLocks noGrp="1"/>
          </p:cNvSpPr>
          <p:nvPr>
            <p:ph type="sldNum" sz="quarter" idx="12"/>
          </p:nvPr>
        </p:nvSpPr>
        <p:spPr/>
        <p:txBody>
          <a:bodyPr/>
          <a:lstStyle/>
          <a:p>
            <a:fld id="{7D74F88D-855E-4C4A-AC2F-7A0A64C53FD8}" type="slidenum">
              <a:rPr lang="cs-CZ" smtClean="0"/>
              <a:pPr/>
              <a:t>35</a:t>
            </a:fld>
            <a:endParaRPr lang="cs-CZ" dirty="0"/>
          </a:p>
        </p:txBody>
      </p:sp>
      <p:sp>
        <p:nvSpPr>
          <p:cNvPr id="11"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pic>
        <p:nvPicPr>
          <p:cNvPr id="12" name="Picture 2" descr="http://www.ulekare.cz/dbpic/potravinova_pyramida_n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682" y="3152180"/>
            <a:ext cx="3174732" cy="3148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Obrázek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6414" y="4544230"/>
            <a:ext cx="1463675" cy="135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Obrázek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1657" y="87567"/>
            <a:ext cx="2472180" cy="12426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Obrázek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83292" y="109252"/>
            <a:ext cx="2172738" cy="12209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Obrázek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94237" y="2948926"/>
            <a:ext cx="3128962" cy="116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30589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
            </a:r>
            <a:br>
              <a:rPr lang="cs-CZ" altLang="cs-CZ" b="1" dirty="0">
                <a:effectLst/>
                <a:latin typeface="Segoe UI" panose="020B0502040204020203" pitchFamily="34" charset="0"/>
                <a:ea typeface="Segoe UI" panose="020B0502040204020203" pitchFamily="34" charset="0"/>
                <a:cs typeface="Segoe UI" panose="020B0502040204020203" pitchFamily="34" charset="0"/>
              </a:rPr>
            </a:br>
            <a:r>
              <a:rPr lang="cs-CZ" altLang="cs-CZ" b="1" dirty="0" smtClean="0">
                <a:effectLst/>
                <a:latin typeface="Segoe UI" panose="020B0502040204020203" pitchFamily="34" charset="0"/>
                <a:ea typeface="Segoe UI" panose="020B0502040204020203" pitchFamily="34" charset="0"/>
                <a:cs typeface="Segoe UI" panose="020B0502040204020203" pitchFamily="34" charset="0"/>
              </a:rPr>
              <a:t>Neplnohodnotné bílkoviny</a:t>
            </a:r>
            <a:r>
              <a:rPr lang="cs-CZ" altLang="cs-CZ" b="1" dirty="0">
                <a:effectLst/>
                <a:latin typeface="Segoe UI" panose="020B0502040204020203" pitchFamily="34" charset="0"/>
                <a:ea typeface="Segoe UI" panose="020B0502040204020203" pitchFamily="34" charset="0"/>
                <a:cs typeface="Segoe UI" panose="020B0502040204020203" pitchFamily="34" charset="0"/>
              </a:rPr>
              <a:t/>
            </a:r>
            <a:br>
              <a:rPr lang="cs-CZ" altLang="cs-CZ" b="1" dirty="0">
                <a:effectLst/>
                <a:latin typeface="Segoe UI" panose="020B0502040204020203" pitchFamily="34" charset="0"/>
                <a:ea typeface="Segoe UI" panose="020B0502040204020203" pitchFamily="34" charset="0"/>
                <a:cs typeface="Segoe UI" panose="020B0502040204020203" pitchFamily="34" charset="0"/>
              </a:rPr>
            </a:b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lstStyle/>
          <a:p>
            <a:endParaRPr lang="cs-CZ" dirty="0"/>
          </a:p>
          <a:p>
            <a:r>
              <a:rPr lang="cs-CZ" dirty="0" smtClean="0"/>
              <a:t>…esenciální aminokyselina </a:t>
            </a:r>
            <a:r>
              <a:rPr lang="cs-CZ" dirty="0"/>
              <a:t>přítomná v nejmenším množství </a:t>
            </a:r>
            <a:r>
              <a:rPr lang="cs-CZ" dirty="0" smtClean="0"/>
              <a:t/>
            </a:r>
            <a:br>
              <a:rPr lang="cs-CZ" dirty="0" smtClean="0"/>
            </a:br>
            <a:r>
              <a:rPr lang="cs-CZ" dirty="0" smtClean="0"/>
              <a:t>ve </a:t>
            </a:r>
            <a:r>
              <a:rPr lang="cs-CZ" dirty="0"/>
              <a:t>vztahu k </a:t>
            </a:r>
            <a:r>
              <a:rPr lang="cs-CZ" dirty="0" smtClean="0"/>
              <a:t>potřebě organismu</a:t>
            </a:r>
          </a:p>
          <a:p>
            <a:endParaRPr lang="cs-CZ" dirty="0"/>
          </a:p>
          <a:p>
            <a:r>
              <a:rPr lang="cs-CZ" altLang="cs-CZ" b="1" dirty="0">
                <a:solidFill>
                  <a:srgbClr val="0070C0"/>
                </a:solidFill>
              </a:rPr>
              <a:t>Pšenice – lyzin</a:t>
            </a:r>
          </a:p>
          <a:p>
            <a:r>
              <a:rPr lang="cs-CZ" altLang="cs-CZ" dirty="0" smtClean="0"/>
              <a:t>Kukuřice </a:t>
            </a:r>
            <a:r>
              <a:rPr lang="cs-CZ" altLang="cs-CZ" dirty="0"/>
              <a:t>– tryptofan</a:t>
            </a:r>
          </a:p>
          <a:p>
            <a:r>
              <a:rPr lang="cs-CZ" altLang="cs-CZ" dirty="0"/>
              <a:t>Rýže – lysin, </a:t>
            </a:r>
            <a:r>
              <a:rPr lang="cs-CZ" altLang="cs-CZ" dirty="0" err="1" smtClean="0"/>
              <a:t>threonin</a:t>
            </a:r>
            <a:endParaRPr lang="cs-CZ" altLang="cs-CZ" dirty="0" smtClean="0"/>
          </a:p>
          <a:p>
            <a:r>
              <a:rPr lang="cs-CZ" altLang="cs-CZ" dirty="0"/>
              <a:t>Luštěniny (sója) – </a:t>
            </a:r>
            <a:r>
              <a:rPr lang="cs-CZ" altLang="cs-CZ" dirty="0" err="1"/>
              <a:t>methionin</a:t>
            </a:r>
            <a:r>
              <a:rPr lang="cs-CZ" altLang="cs-CZ" dirty="0"/>
              <a:t> (cystein</a:t>
            </a:r>
            <a:r>
              <a:rPr lang="cs-CZ" altLang="cs-CZ" dirty="0" smtClean="0"/>
              <a:t>)</a:t>
            </a:r>
            <a:endParaRPr lang="cs-CZ" altLang="cs-CZ" dirty="0"/>
          </a:p>
          <a:p>
            <a:endParaRPr lang="cs-CZ" dirty="0" smtClean="0"/>
          </a:p>
          <a:p>
            <a:endParaRPr lang="cs-CZ" dirty="0"/>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36</a:t>
            </a:fld>
            <a:endParaRPr lang="cs-CZ" dirty="0"/>
          </a:p>
        </p:txBody>
      </p:sp>
      <p:sp>
        <p:nvSpPr>
          <p:cNvPr id="7" name="TextovéPole 6"/>
          <p:cNvSpPr txBox="1"/>
          <p:nvPr/>
        </p:nvSpPr>
        <p:spPr>
          <a:xfrm>
            <a:off x="6233978" y="1378040"/>
            <a:ext cx="5596340" cy="707886"/>
          </a:xfrm>
          <a:prstGeom prst="rect">
            <a:avLst/>
          </a:prstGeom>
          <a:noFill/>
        </p:spPr>
        <p:txBody>
          <a:bodyPr wrap="none" rtlCol="0">
            <a:spAutoFit/>
          </a:bodyPr>
          <a:lstStyle/>
          <a:p>
            <a:r>
              <a:rPr lang="cs-CZ" sz="4000" b="1" dirty="0" smtClean="0">
                <a:solidFill>
                  <a:srgbClr val="0070C0"/>
                </a:solidFill>
              </a:rPr>
              <a:t>…limitující aminokyselina</a:t>
            </a:r>
            <a:endParaRPr lang="cs-CZ" sz="4000" b="1" dirty="0">
              <a:solidFill>
                <a:srgbClr val="0070C0"/>
              </a:solidFill>
            </a:endParaRPr>
          </a:p>
        </p:txBody>
      </p:sp>
      <p:sp>
        <p:nvSpPr>
          <p:cNvPr id="9"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pic>
        <p:nvPicPr>
          <p:cNvPr id="104450" name="Picture 2" descr="http://www.profinutrition.cz/image/data/articles/Fotolia_60141364_Subscription_Monthly_M.jpg"/>
          <p:cNvPicPr>
            <a:picLocks noChangeAspect="1" noChangeArrowheads="1"/>
          </p:cNvPicPr>
          <p:nvPr/>
        </p:nvPicPr>
        <p:blipFill>
          <a:blip r:embed="rId3" cstate="print"/>
          <a:srcRect/>
          <a:stretch>
            <a:fillRect/>
          </a:stretch>
        </p:blipFill>
        <p:spPr bwMode="auto">
          <a:xfrm>
            <a:off x="7585233" y="2918567"/>
            <a:ext cx="4308951" cy="2872634"/>
          </a:xfrm>
          <a:prstGeom prst="rect">
            <a:avLst/>
          </a:prstGeom>
          <a:noFill/>
        </p:spPr>
      </p:pic>
    </p:spTree>
    <p:extLst>
      <p:ext uri="{BB962C8B-B14F-4D97-AF65-F5344CB8AC3E}">
        <p14:creationId xmlns:p14="http://schemas.microsoft.com/office/powerpoint/2010/main" val="6596790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defRPr/>
            </a:pPr>
            <a:r>
              <a:rPr lang="cs-CZ" b="1" dirty="0" smtClean="0">
                <a:effectLst/>
                <a:latin typeface="Segoe UI" panose="020B0502040204020203" pitchFamily="34" charset="0"/>
                <a:ea typeface="Segoe UI" panose="020B0502040204020203" pitchFamily="34" charset="0"/>
                <a:cs typeface="Segoe UI" panose="020B0502040204020203" pitchFamily="34" charset="0"/>
              </a:rPr>
              <a:t>Sacharidy</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8" name="Zástupný symbol pro zápatí 7"/>
          <p:cNvSpPr>
            <a:spLocks noGrp="1"/>
          </p:cNvSpPr>
          <p:nvPr>
            <p:ph type="ftr" sz="quarter" idx="11"/>
          </p:nvPr>
        </p:nvSpPr>
        <p:spPr/>
        <p:txBody>
          <a:bodyPr/>
          <a:lstStyle/>
          <a:p>
            <a:r>
              <a:rPr lang="cs-CZ" dirty="0" smtClean="0"/>
              <a:t>Výživa</a:t>
            </a:r>
            <a:endParaRPr lang="cs-CZ" dirty="0"/>
          </a:p>
        </p:txBody>
      </p:sp>
      <p:sp>
        <p:nvSpPr>
          <p:cNvPr id="9" name="Zástupný symbol pro číslo snímku 8"/>
          <p:cNvSpPr>
            <a:spLocks noGrp="1"/>
          </p:cNvSpPr>
          <p:nvPr>
            <p:ph type="sldNum" sz="quarter" idx="12"/>
          </p:nvPr>
        </p:nvSpPr>
        <p:spPr/>
        <p:txBody>
          <a:bodyPr/>
          <a:lstStyle/>
          <a:p>
            <a:fld id="{7D74F88D-855E-4C4A-AC2F-7A0A64C53FD8}" type="slidenum">
              <a:rPr lang="cs-CZ" smtClean="0"/>
              <a:pPr/>
              <a:t>37</a:t>
            </a:fld>
            <a:endParaRPr lang="cs-CZ" dirty="0"/>
          </a:p>
        </p:txBody>
      </p:sp>
      <p:pic>
        <p:nvPicPr>
          <p:cNvPr id="1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9942" y="3884887"/>
            <a:ext cx="3870401" cy="2322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9688" y="1591991"/>
            <a:ext cx="3823767" cy="2250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
        <p:nvSpPr>
          <p:cNvPr id="18" name="TextovéPole 17"/>
          <p:cNvSpPr txBox="1"/>
          <p:nvPr/>
        </p:nvSpPr>
        <p:spPr>
          <a:xfrm>
            <a:off x="559363" y="4616455"/>
            <a:ext cx="6400800" cy="2000548"/>
          </a:xfrm>
          <a:prstGeom prst="rect">
            <a:avLst/>
          </a:prstGeom>
          <a:noFill/>
        </p:spPr>
        <p:txBody>
          <a:bodyPr wrap="square" rtlCol="0">
            <a:spAutoFit/>
          </a:bodyPr>
          <a:lstStyle/>
          <a:p>
            <a:pPr algn="ctr"/>
            <a:r>
              <a:rPr lang="cs-CZ" sz="3200" b="1" u="sng"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DOPORUČENÍ:</a:t>
            </a:r>
          </a:p>
          <a:p>
            <a:pPr algn="ctr">
              <a:buFont typeface="Arial" pitchFamily="34" charset="0"/>
              <a:buChar char="•"/>
            </a:pPr>
            <a:r>
              <a:rPr lang="cs-CZ" sz="3200" b="1"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 45-65 </a:t>
            </a:r>
            <a:r>
              <a:rPr lang="cs-CZ" sz="3200" b="1" dirty="0">
                <a:solidFill>
                  <a:srgbClr val="0070C0"/>
                </a:solidFill>
                <a:latin typeface="Segoe UI" panose="020B0502040204020203" pitchFamily="34" charset="0"/>
                <a:ea typeface="Segoe UI" panose="020B0502040204020203" pitchFamily="34" charset="0"/>
                <a:cs typeface="Segoe UI" panose="020B0502040204020203" pitchFamily="34" charset="0"/>
              </a:rPr>
              <a:t>% </a:t>
            </a:r>
            <a:r>
              <a:rPr lang="cs-CZ" sz="3200" b="1"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CEP</a:t>
            </a:r>
          </a:p>
          <a:p>
            <a:pPr algn="ctr">
              <a:buFont typeface="Arial" pitchFamily="34" charset="0"/>
              <a:buChar char="•"/>
            </a:pPr>
            <a:r>
              <a:rPr lang="cs-CZ" sz="3200" b="1"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 </a:t>
            </a:r>
            <a:r>
              <a:rPr lang="cs-CZ" sz="3200" b="1" dirty="0" err="1" smtClean="0">
                <a:solidFill>
                  <a:srgbClr val="0070C0"/>
                </a:solidFill>
                <a:latin typeface="Segoe UI" panose="020B0502040204020203" pitchFamily="34" charset="0"/>
                <a:ea typeface="Segoe UI" panose="020B0502040204020203" pitchFamily="34" charset="0"/>
                <a:cs typeface="Segoe UI" panose="020B0502040204020203" pitchFamily="34" charset="0"/>
              </a:rPr>
              <a:t>trojpoměr</a:t>
            </a:r>
            <a:r>
              <a:rPr lang="cs-CZ" sz="3200" b="1"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 </a:t>
            </a:r>
            <a:r>
              <a:rPr lang="cs-CZ" sz="3200" b="1" dirty="0">
                <a:solidFill>
                  <a:srgbClr val="0070C0"/>
                </a:solidFill>
                <a:latin typeface="Segoe UI" panose="020B0502040204020203" pitchFamily="34" charset="0"/>
                <a:ea typeface="Segoe UI" panose="020B0502040204020203" pitchFamily="34" charset="0"/>
                <a:cs typeface="Segoe UI" panose="020B0502040204020203" pitchFamily="34" charset="0"/>
              </a:rPr>
              <a:t>živin 1:1:4 (B:T:S)</a:t>
            </a:r>
            <a:r>
              <a:rPr lang="cs-CZ" sz="2800" b="1" dirty="0">
                <a:solidFill>
                  <a:srgbClr val="0070C0"/>
                </a:solidFill>
                <a:latin typeface="Segoe UI" panose="020B0502040204020203" pitchFamily="34" charset="0"/>
                <a:ea typeface="Segoe UI" panose="020B0502040204020203" pitchFamily="34" charset="0"/>
                <a:cs typeface="Segoe UI" panose="020B0502040204020203" pitchFamily="34" charset="0"/>
              </a:rPr>
              <a:t/>
            </a:r>
            <a:br>
              <a:rPr lang="cs-CZ" sz="2800" b="1" dirty="0">
                <a:solidFill>
                  <a:srgbClr val="0070C0"/>
                </a:solidFill>
                <a:latin typeface="Segoe UI" panose="020B0502040204020203" pitchFamily="34" charset="0"/>
                <a:ea typeface="Segoe UI" panose="020B0502040204020203" pitchFamily="34" charset="0"/>
                <a:cs typeface="Segoe UI" panose="020B0502040204020203" pitchFamily="34" charset="0"/>
              </a:rPr>
            </a:br>
            <a:endParaRPr lang="cs-CZ" sz="2800" b="1" dirty="0">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12" name="Zástupný symbol pro obsah 5"/>
          <p:cNvGraphicFramePr>
            <a:graphicFrameLocks/>
          </p:cNvGraphicFramePr>
          <p:nvPr>
            <p:extLst>
              <p:ext uri="{D42A27DB-BD31-4B8C-83A1-F6EECF244321}">
                <p14:modId xmlns:p14="http://schemas.microsoft.com/office/powerpoint/2010/main" val="1889180556"/>
              </p:ext>
            </p:extLst>
          </p:nvPr>
        </p:nvGraphicFramePr>
        <p:xfrm>
          <a:off x="838201" y="1620838"/>
          <a:ext cx="6554943" cy="2895600"/>
        </p:xfrm>
        <a:graphic>
          <a:graphicData uri="http://schemas.openxmlformats.org/drawingml/2006/table">
            <a:tbl>
              <a:tblPr firstRow="1" bandRow="1">
                <a:tableStyleId>{5940675A-B579-460E-94D1-54222C63F5DA}</a:tableStyleId>
              </a:tblPr>
              <a:tblGrid>
                <a:gridCol w="2184981">
                  <a:extLst>
                    <a:ext uri="{9D8B030D-6E8A-4147-A177-3AD203B41FA5}">
                      <a16:colId xmlns:a16="http://schemas.microsoft.com/office/drawing/2014/main" val="20000"/>
                    </a:ext>
                  </a:extLst>
                </a:gridCol>
                <a:gridCol w="2184981">
                  <a:extLst>
                    <a:ext uri="{9D8B030D-6E8A-4147-A177-3AD203B41FA5}">
                      <a16:colId xmlns:a16="http://schemas.microsoft.com/office/drawing/2014/main" val="20001"/>
                    </a:ext>
                  </a:extLst>
                </a:gridCol>
                <a:gridCol w="2184981">
                  <a:extLst>
                    <a:ext uri="{9D8B030D-6E8A-4147-A177-3AD203B41FA5}">
                      <a16:colId xmlns:a16="http://schemas.microsoft.com/office/drawing/2014/main" val="20002"/>
                    </a:ext>
                  </a:extLst>
                </a:gridCol>
              </a:tblGrid>
              <a:tr h="258358">
                <a:tc>
                  <a:txBody>
                    <a:bodyPr/>
                    <a:lstStyle/>
                    <a:p>
                      <a:r>
                        <a:rPr lang="cs-CZ" sz="1400" dirty="0" smtClean="0"/>
                        <a:t>Dělení</a:t>
                      </a:r>
                      <a:endParaRPr lang="cs-CZ" sz="1400" dirty="0"/>
                    </a:p>
                  </a:txBody>
                  <a:tcPr/>
                </a:tc>
                <a:tc>
                  <a:txBody>
                    <a:bodyPr/>
                    <a:lstStyle/>
                    <a:p>
                      <a:r>
                        <a:rPr lang="cs-CZ" sz="1400" dirty="0" smtClean="0"/>
                        <a:t>Zástupci </a:t>
                      </a:r>
                      <a:endParaRPr lang="cs-CZ" sz="1400" dirty="0"/>
                    </a:p>
                  </a:txBody>
                  <a:tcPr/>
                </a:tc>
                <a:tc>
                  <a:txBody>
                    <a:bodyPr/>
                    <a:lstStyle/>
                    <a:p>
                      <a:r>
                        <a:rPr lang="cs-CZ" sz="1400" dirty="0" smtClean="0"/>
                        <a:t>Potravinové zdroje</a:t>
                      </a:r>
                      <a:endParaRPr lang="cs-CZ" sz="1400" dirty="0"/>
                    </a:p>
                  </a:txBody>
                  <a:tcPr/>
                </a:tc>
                <a:extLst>
                  <a:ext uri="{0D108BD9-81ED-4DB2-BD59-A6C34878D82A}">
                    <a16:rowId xmlns:a16="http://schemas.microsoft.com/office/drawing/2014/main" val="10000"/>
                  </a:ext>
                </a:extLst>
              </a:tr>
              <a:tr h="445933">
                <a:tc rowSpan="2">
                  <a:txBody>
                    <a:bodyPr/>
                    <a:lstStyle/>
                    <a:p>
                      <a:r>
                        <a:rPr lang="cs-CZ" sz="1400" dirty="0" smtClean="0"/>
                        <a:t>Jednoduché sacharidy (cukry)</a:t>
                      </a:r>
                      <a:endParaRPr lang="cs-CZ" sz="1400" dirty="0"/>
                    </a:p>
                  </a:txBody>
                  <a:tcPr/>
                </a:tc>
                <a:tc>
                  <a:txBody>
                    <a:bodyPr/>
                    <a:lstStyle/>
                    <a:p>
                      <a:r>
                        <a:rPr lang="cs-CZ" sz="1400" dirty="0" smtClean="0"/>
                        <a:t>Monosacharidy – glukóza, fruktóza, galaktóza</a:t>
                      </a:r>
                      <a:endParaRPr lang="cs-CZ" sz="1400" dirty="0"/>
                    </a:p>
                  </a:txBody>
                  <a:tcPr/>
                </a:tc>
                <a:tc>
                  <a:txBody>
                    <a:bodyPr/>
                    <a:lstStyle/>
                    <a:p>
                      <a:r>
                        <a:rPr lang="cs-CZ" sz="1400" dirty="0" smtClean="0"/>
                        <a:t>Med, ovoce, džus, vína</a:t>
                      </a:r>
                      <a:endParaRPr lang="cs-CZ" sz="1400" dirty="0"/>
                    </a:p>
                  </a:txBody>
                  <a:tcPr/>
                </a:tc>
                <a:extLst>
                  <a:ext uri="{0D108BD9-81ED-4DB2-BD59-A6C34878D82A}">
                    <a16:rowId xmlns:a16="http://schemas.microsoft.com/office/drawing/2014/main" val="10001"/>
                  </a:ext>
                </a:extLst>
              </a:tr>
              <a:tr h="445933">
                <a:tc vMerge="1">
                  <a:txBody>
                    <a:bodyPr/>
                    <a:lstStyle/>
                    <a:p>
                      <a:endParaRPr lang="cs-CZ" dirty="0"/>
                    </a:p>
                  </a:txBody>
                  <a:tcPr/>
                </a:tc>
                <a:tc>
                  <a:txBody>
                    <a:bodyPr/>
                    <a:lstStyle/>
                    <a:p>
                      <a:r>
                        <a:rPr lang="cs-CZ" sz="1400" dirty="0" smtClean="0"/>
                        <a:t>Disacharidy – sacharóza, maltóza,</a:t>
                      </a:r>
                      <a:r>
                        <a:rPr lang="cs-CZ" sz="1400" baseline="0" dirty="0" smtClean="0"/>
                        <a:t> laktóza</a:t>
                      </a:r>
                      <a:endParaRPr lang="cs-CZ" sz="1400" dirty="0"/>
                    </a:p>
                  </a:txBody>
                  <a:tcPr/>
                </a:tc>
                <a:tc>
                  <a:txBody>
                    <a:bodyPr/>
                    <a:lstStyle/>
                    <a:p>
                      <a:r>
                        <a:rPr lang="cs-CZ" sz="1400" dirty="0" smtClean="0"/>
                        <a:t>Řepný cukr, klíčky</a:t>
                      </a:r>
                      <a:r>
                        <a:rPr lang="cs-CZ" sz="1400" baseline="0" dirty="0" smtClean="0"/>
                        <a:t> obilovin a slad, mléko</a:t>
                      </a:r>
                      <a:endParaRPr lang="cs-CZ" sz="1400" dirty="0"/>
                    </a:p>
                  </a:txBody>
                  <a:tcPr/>
                </a:tc>
                <a:extLst>
                  <a:ext uri="{0D108BD9-81ED-4DB2-BD59-A6C34878D82A}">
                    <a16:rowId xmlns:a16="http://schemas.microsoft.com/office/drawing/2014/main" val="10002"/>
                  </a:ext>
                </a:extLst>
              </a:tr>
              <a:tr h="445933">
                <a:tc>
                  <a:txBody>
                    <a:bodyPr/>
                    <a:lstStyle/>
                    <a:p>
                      <a:r>
                        <a:rPr lang="cs-CZ" sz="1400" dirty="0" smtClean="0"/>
                        <a:t>Oligosacharidy</a:t>
                      </a:r>
                      <a:endParaRPr lang="cs-CZ" sz="1400" dirty="0"/>
                    </a:p>
                  </a:txBody>
                  <a:tcPr/>
                </a:tc>
                <a:tc>
                  <a:txBody>
                    <a:bodyPr/>
                    <a:lstStyle/>
                    <a:p>
                      <a:r>
                        <a:rPr lang="cs-CZ" sz="1400" dirty="0" smtClean="0"/>
                        <a:t>Inulin </a:t>
                      </a:r>
                      <a:endParaRPr lang="cs-CZ" sz="1400" dirty="0"/>
                    </a:p>
                  </a:txBody>
                  <a:tcPr/>
                </a:tc>
                <a:tc>
                  <a:txBody>
                    <a:bodyPr/>
                    <a:lstStyle/>
                    <a:p>
                      <a:r>
                        <a:rPr lang="cs-CZ" sz="1400" dirty="0" smtClean="0"/>
                        <a:t>Kořen</a:t>
                      </a:r>
                      <a:r>
                        <a:rPr lang="cs-CZ" sz="1400" baseline="0" dirty="0" smtClean="0"/>
                        <a:t> č</a:t>
                      </a:r>
                      <a:r>
                        <a:rPr lang="cs-CZ" sz="1400" dirty="0" smtClean="0"/>
                        <a:t>ekanky, topinambur, artyčok</a:t>
                      </a:r>
                      <a:endParaRPr lang="cs-CZ" sz="1400" dirty="0"/>
                    </a:p>
                  </a:txBody>
                  <a:tcPr/>
                </a:tc>
                <a:extLst>
                  <a:ext uri="{0D108BD9-81ED-4DB2-BD59-A6C34878D82A}">
                    <a16:rowId xmlns:a16="http://schemas.microsoft.com/office/drawing/2014/main" val="10003"/>
                  </a:ext>
                </a:extLst>
              </a:tr>
              <a:tr h="445933">
                <a:tc rowSpan="2">
                  <a:txBody>
                    <a:bodyPr/>
                    <a:lstStyle/>
                    <a:p>
                      <a:r>
                        <a:rPr lang="cs-CZ" sz="1400" dirty="0" smtClean="0"/>
                        <a:t>Polysacharidy</a:t>
                      </a:r>
                      <a:endParaRPr lang="cs-CZ" sz="1400" dirty="0"/>
                    </a:p>
                  </a:txBody>
                  <a:tcPr/>
                </a:tc>
                <a:tc>
                  <a:txBody>
                    <a:bodyPr/>
                    <a:lstStyle/>
                    <a:p>
                      <a:r>
                        <a:rPr lang="cs-CZ" sz="1400" dirty="0" smtClean="0"/>
                        <a:t>Škroby</a:t>
                      </a:r>
                      <a:endParaRPr lang="cs-CZ" sz="1400" dirty="0"/>
                    </a:p>
                  </a:txBody>
                  <a:tcPr/>
                </a:tc>
                <a:tc>
                  <a:txBody>
                    <a:bodyPr/>
                    <a:lstStyle/>
                    <a:p>
                      <a:r>
                        <a:rPr lang="cs-CZ" sz="1400" dirty="0" smtClean="0"/>
                        <a:t>Brambory, obiloviny,</a:t>
                      </a:r>
                      <a:r>
                        <a:rPr lang="cs-CZ" sz="1400" baseline="0" dirty="0" smtClean="0"/>
                        <a:t> luštěniny</a:t>
                      </a:r>
                      <a:endParaRPr lang="cs-CZ" sz="1400" dirty="0"/>
                    </a:p>
                  </a:txBody>
                  <a:tcPr/>
                </a:tc>
                <a:extLst>
                  <a:ext uri="{0D108BD9-81ED-4DB2-BD59-A6C34878D82A}">
                    <a16:rowId xmlns:a16="http://schemas.microsoft.com/office/drawing/2014/main" val="10004"/>
                  </a:ext>
                </a:extLst>
              </a:tr>
              <a:tr h="445933">
                <a:tc vMerge="1">
                  <a:txBody>
                    <a:bodyPr/>
                    <a:lstStyle/>
                    <a:p>
                      <a:endParaRPr lang="cs-CZ" dirty="0"/>
                    </a:p>
                  </a:txBody>
                  <a:tcPr/>
                </a:tc>
                <a:tc>
                  <a:txBody>
                    <a:bodyPr/>
                    <a:lstStyle/>
                    <a:p>
                      <a:r>
                        <a:rPr lang="cs-CZ" sz="1400" dirty="0" smtClean="0"/>
                        <a:t>Vláknina</a:t>
                      </a:r>
                      <a:r>
                        <a:rPr lang="cs-CZ" sz="1400" baseline="0" dirty="0" smtClean="0"/>
                        <a:t> </a:t>
                      </a:r>
                      <a:endParaRPr lang="cs-CZ" sz="1400" dirty="0"/>
                    </a:p>
                  </a:txBody>
                  <a:tcPr/>
                </a:tc>
                <a:tc>
                  <a:txBody>
                    <a:bodyPr/>
                    <a:lstStyle/>
                    <a:p>
                      <a:r>
                        <a:rPr lang="cs-CZ" sz="1400" dirty="0" smtClean="0"/>
                        <a:t>Obiloviny, ovoce, zelenina, luštěniny, ořechy</a:t>
                      </a:r>
                      <a:r>
                        <a:rPr lang="cs-CZ" sz="1400" baseline="0" dirty="0" smtClean="0"/>
                        <a:t> aj.</a:t>
                      </a:r>
                      <a:endParaRPr lang="cs-CZ" sz="14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96546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effectLst/>
                <a:latin typeface="Segoe UI" panose="020B0502040204020203" pitchFamily="34" charset="0"/>
                <a:ea typeface="Segoe UI" panose="020B0502040204020203" pitchFamily="34" charset="0"/>
                <a:cs typeface="Segoe UI" panose="020B0502040204020203" pitchFamily="34" charset="0"/>
              </a:rPr>
              <a:t>Celozrnný výrobek</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pic>
        <p:nvPicPr>
          <p:cNvPr id="4" name="Picture 4"/>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a:xfrm>
            <a:off x="2199204" y="1620838"/>
            <a:ext cx="7793592" cy="4381500"/>
          </a:xfrm>
          <a:noFill/>
          <a:ln/>
        </p:spPr>
      </p:pic>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38</a:t>
            </a:fld>
            <a:endParaRPr lang="cs-CZ" dirty="0"/>
          </a:p>
        </p:txBody>
      </p:sp>
      <p:sp>
        <p:nvSpPr>
          <p:cNvPr id="7"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515754265"/>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udkocka.cz/pix/f/417y.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1663" y="4177596"/>
            <a:ext cx="2882107" cy="1921404"/>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Obrázek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43269" y="4177596"/>
            <a:ext cx="3085353" cy="2113315"/>
          </a:xfrm>
          <a:prstGeom prst="rect">
            <a:avLst/>
          </a:prstGeom>
        </p:spPr>
      </p:pic>
      <p:sp>
        <p:nvSpPr>
          <p:cNvPr id="9" name="Obdélník 8"/>
          <p:cNvSpPr/>
          <p:nvPr/>
        </p:nvSpPr>
        <p:spPr>
          <a:xfrm>
            <a:off x="374469" y="1219200"/>
            <a:ext cx="11455849" cy="285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32116" y="139523"/>
            <a:ext cx="7843755" cy="4707899"/>
          </a:xfrm>
          <a:prstGeom prst="rect">
            <a:avLst/>
          </a:prstGeom>
        </p:spPr>
      </p:pic>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39</a:t>
            </a:fld>
            <a:endParaRPr lang="cs-CZ" dirty="0"/>
          </a:p>
        </p:txBody>
      </p:sp>
      <p:sp>
        <p:nvSpPr>
          <p:cNvPr id="10"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2513282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effectLst/>
                <a:latin typeface="Segoe UI" panose="020B0502040204020203" pitchFamily="34" charset="0"/>
                <a:ea typeface="Segoe UI" panose="020B0502040204020203" pitchFamily="34" charset="0"/>
                <a:cs typeface="Segoe UI" panose="020B0502040204020203" pitchFamily="34" charset="0"/>
              </a:rPr>
              <a:t>EUFIC, EFSA, Společnost pro výživu</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199" y="1454240"/>
            <a:ext cx="10515601" cy="4779819"/>
          </a:xfrm>
        </p:spPr>
        <p:txBody>
          <a:bodyPr>
            <a:noAutofit/>
          </a:bodyPr>
          <a:lstStyle/>
          <a:p>
            <a:pPr marL="0" indent="0">
              <a:buNone/>
            </a:pPr>
            <a:r>
              <a:rPr lang="cs-CZ" altLang="cs-CZ" sz="1800" b="1" dirty="0" smtClean="0">
                <a:solidFill>
                  <a:srgbClr val="0070C0"/>
                </a:solidFill>
              </a:rPr>
              <a:t>EUFIC</a:t>
            </a:r>
          </a:p>
          <a:p>
            <a:r>
              <a:rPr lang="cs-CZ" altLang="cs-CZ" sz="1800" dirty="0" smtClean="0"/>
              <a:t>Evropská </a:t>
            </a:r>
            <a:r>
              <a:rPr lang="cs-CZ" altLang="cs-CZ" sz="1800" dirty="0"/>
              <a:t>rada pro informace o potravinách (</a:t>
            </a:r>
            <a:r>
              <a:rPr lang="cs-CZ" altLang="cs-CZ" sz="1800" dirty="0" err="1"/>
              <a:t>European</a:t>
            </a:r>
            <a:r>
              <a:rPr lang="cs-CZ" altLang="cs-CZ" sz="1800" dirty="0"/>
              <a:t> Food </a:t>
            </a:r>
            <a:r>
              <a:rPr lang="cs-CZ" altLang="cs-CZ" sz="1800" dirty="0" err="1"/>
              <a:t>Information</a:t>
            </a:r>
            <a:r>
              <a:rPr lang="cs-CZ" altLang="cs-CZ" sz="1800" dirty="0"/>
              <a:t> </a:t>
            </a:r>
            <a:r>
              <a:rPr lang="cs-CZ" altLang="cs-CZ" sz="1800" dirty="0" err="1"/>
              <a:t>Council</a:t>
            </a:r>
            <a:r>
              <a:rPr lang="cs-CZ" altLang="cs-CZ" sz="1800" dirty="0"/>
              <a:t>, EUFIC) je nezisková organizace, která poskytuje vědecky podložené informace o bezpečnosti a jakosti potravin, zdraví a výživě médiím, výživovým odborníkům, lékařům, pedagogům a lidem ovlivňujícím veřejné mínění tak, aby byly pro spotřebitele </a:t>
            </a:r>
            <a:r>
              <a:rPr lang="cs-CZ" altLang="cs-CZ" sz="1800" dirty="0" smtClean="0"/>
              <a:t>srozumitelné.</a:t>
            </a:r>
            <a:r>
              <a:rPr lang="cs-CZ" altLang="cs-CZ" sz="1800" dirty="0"/>
              <a:t>	</a:t>
            </a:r>
            <a:r>
              <a:rPr lang="cs-CZ" altLang="cs-CZ" sz="1800" dirty="0" smtClean="0"/>
              <a:t>			</a:t>
            </a:r>
            <a:r>
              <a:rPr lang="cs-CZ" altLang="cs-CZ" sz="1800" dirty="0" smtClean="0">
                <a:hlinkClick r:id="rId3"/>
              </a:rPr>
              <a:t>http</a:t>
            </a:r>
            <a:r>
              <a:rPr lang="cs-CZ" altLang="cs-CZ" sz="1800" dirty="0">
                <a:hlinkClick r:id="rId3"/>
              </a:rPr>
              <a:t>://www.eufic.org</a:t>
            </a:r>
            <a:r>
              <a:rPr lang="cs-CZ" altLang="cs-CZ" sz="1800" dirty="0" smtClean="0">
                <a:hlinkClick r:id="rId3"/>
              </a:rPr>
              <a:t>/</a:t>
            </a:r>
            <a:endParaRPr lang="cs-CZ" altLang="cs-CZ" sz="1800" dirty="0" smtClean="0"/>
          </a:p>
          <a:p>
            <a:endParaRPr lang="cs-CZ" altLang="cs-CZ" sz="1800" dirty="0"/>
          </a:p>
          <a:p>
            <a:pPr marL="0" indent="0">
              <a:buNone/>
            </a:pPr>
            <a:r>
              <a:rPr lang="cs-CZ" altLang="cs-CZ" sz="1800" b="1" dirty="0" smtClean="0">
                <a:solidFill>
                  <a:srgbClr val="0070C0"/>
                </a:solidFill>
              </a:rPr>
              <a:t>EFSA</a:t>
            </a:r>
          </a:p>
          <a:p>
            <a:r>
              <a:rPr lang="cs-CZ" altLang="cs-CZ" sz="1800" dirty="0" smtClean="0"/>
              <a:t>Evropský </a:t>
            </a:r>
            <a:r>
              <a:rPr lang="cs-CZ" altLang="cs-CZ" sz="1800" dirty="0"/>
              <a:t>úřad pro bezpečnost potravin (zdravotní nezávadnost</a:t>
            </a:r>
            <a:r>
              <a:rPr lang="cs-CZ" altLang="cs-CZ" sz="1800" dirty="0" smtClean="0"/>
              <a:t>) (</a:t>
            </a:r>
            <a:r>
              <a:rPr lang="cs-CZ" altLang="cs-CZ" sz="1800" dirty="0" err="1"/>
              <a:t>European</a:t>
            </a:r>
            <a:r>
              <a:rPr lang="cs-CZ" altLang="cs-CZ" sz="1800" dirty="0"/>
              <a:t> Food </a:t>
            </a:r>
            <a:r>
              <a:rPr lang="cs-CZ" altLang="cs-CZ" sz="1800" dirty="0" err="1"/>
              <a:t>Safety</a:t>
            </a:r>
            <a:r>
              <a:rPr lang="cs-CZ" altLang="cs-CZ" sz="1800" dirty="0"/>
              <a:t> </a:t>
            </a:r>
            <a:r>
              <a:rPr lang="cs-CZ" altLang="cs-CZ" sz="1800" dirty="0" err="1"/>
              <a:t>Authority</a:t>
            </a:r>
            <a:r>
              <a:rPr lang="cs-CZ" altLang="cs-CZ" sz="1800" dirty="0"/>
              <a:t>, </a:t>
            </a:r>
            <a:r>
              <a:rPr lang="cs-CZ" altLang="cs-CZ" sz="1800" dirty="0" smtClean="0"/>
              <a:t>EFSA – dále jen „úřad“) poskytuje </a:t>
            </a:r>
            <a:r>
              <a:rPr lang="cs-CZ" altLang="cs-CZ" sz="1800" dirty="0"/>
              <a:t>nezávislé vědecké poradenství ve všech otázkách, které mají přímý nebo nepřímý dopad na bezpečnost potravin – včetně zdraví zvířat a jejich dobrých životních podmínek a ochrany rostlin. Úřad poskytuje též poradenství v otázkách výživy z hlediska právních </a:t>
            </a:r>
            <a:r>
              <a:rPr lang="cs-CZ" altLang="cs-CZ" sz="1800" dirty="0" smtClean="0"/>
              <a:t>předpisů Společenství</a:t>
            </a:r>
            <a:r>
              <a:rPr lang="cs-CZ" altLang="cs-CZ" sz="1800" dirty="0"/>
              <a:t>. Úřad otevřeně a transparentně komunikuje s veřejností o všech otázkách, které jsou v jeho </a:t>
            </a:r>
            <a:r>
              <a:rPr lang="cs-CZ" altLang="cs-CZ" sz="1800" dirty="0" smtClean="0"/>
              <a:t>kompetenci.					</a:t>
            </a:r>
            <a:r>
              <a:rPr lang="cs-CZ" altLang="cs-CZ" sz="1800" dirty="0" smtClean="0">
                <a:hlinkClick r:id="rId4"/>
              </a:rPr>
              <a:t>http</a:t>
            </a:r>
            <a:r>
              <a:rPr lang="cs-CZ" altLang="cs-CZ" sz="1800" dirty="0">
                <a:hlinkClick r:id="rId4"/>
              </a:rPr>
              <a:t>://www.efsa.europa.eu</a:t>
            </a:r>
            <a:r>
              <a:rPr lang="cs-CZ" altLang="cs-CZ" sz="1800" dirty="0" smtClean="0">
                <a:hlinkClick r:id="rId4"/>
              </a:rPr>
              <a:t>/</a:t>
            </a:r>
            <a:endParaRPr lang="cs-CZ" altLang="cs-CZ" sz="1800" dirty="0" smtClean="0"/>
          </a:p>
          <a:p>
            <a:pPr marL="0" indent="0">
              <a:buNone/>
            </a:pPr>
            <a:r>
              <a:rPr lang="cs-CZ" altLang="cs-CZ" sz="1800" b="1" dirty="0" smtClean="0">
                <a:solidFill>
                  <a:srgbClr val="0070C0"/>
                </a:solidFill>
              </a:rPr>
              <a:t>SPOLEČNOST PRO VÝŽIVU		              </a:t>
            </a:r>
            <a:r>
              <a:rPr lang="cs-CZ" altLang="cs-CZ" sz="1800" dirty="0" smtClean="0">
                <a:hlinkClick r:id="rId5"/>
              </a:rPr>
              <a:t>http</a:t>
            </a:r>
            <a:r>
              <a:rPr lang="cs-CZ" altLang="cs-CZ" sz="1800" dirty="0">
                <a:hlinkClick r:id="rId5"/>
              </a:rPr>
              <a:t>://www.vyzivaspol.cz/spolecnost-pro-vyzivu</a:t>
            </a:r>
            <a:r>
              <a:rPr lang="cs-CZ" altLang="cs-CZ" sz="1800" dirty="0" smtClean="0">
                <a:hlinkClick r:id="rId5"/>
              </a:rPr>
              <a:t>/</a:t>
            </a:r>
            <a:endParaRPr lang="cs-CZ" altLang="cs-CZ" sz="1800" dirty="0" smtClean="0"/>
          </a:p>
          <a:p>
            <a:pPr marL="0" indent="0">
              <a:buNone/>
            </a:pPr>
            <a:r>
              <a:rPr lang="cs-CZ" altLang="cs-CZ" sz="1800" b="1" dirty="0" smtClean="0">
                <a:solidFill>
                  <a:schemeClr val="accent1">
                    <a:lumMod val="75000"/>
                  </a:schemeClr>
                </a:solidFill>
              </a:rPr>
              <a:t>INFORMAČNÍ CENTRUM BEZPEČNOSTI POTRAVIN	</a:t>
            </a:r>
            <a:r>
              <a:rPr lang="cs-CZ" altLang="cs-CZ" sz="1800" b="1" dirty="0" smtClean="0">
                <a:solidFill>
                  <a:schemeClr val="accent1"/>
                </a:solidFill>
              </a:rPr>
              <a:t>		</a:t>
            </a:r>
            <a:r>
              <a:rPr lang="cs-CZ" altLang="cs-CZ" sz="1800" dirty="0" smtClean="0">
                <a:solidFill>
                  <a:schemeClr val="accent1">
                    <a:lumMod val="75000"/>
                  </a:schemeClr>
                </a:solidFill>
              </a:rPr>
              <a:t>www.bezpecnostpotravin.cz</a:t>
            </a:r>
          </a:p>
          <a:p>
            <a:pPr marL="0" indent="0">
              <a:buNone/>
            </a:pPr>
            <a:endParaRPr lang="cs-CZ" altLang="cs-CZ" sz="1800" dirty="0"/>
          </a:p>
          <a:p>
            <a:endParaRPr lang="cs-CZ" sz="1800" b="1" dirty="0" smtClean="0">
              <a:solidFill>
                <a:srgbClr val="0070C0"/>
              </a:solidFill>
            </a:endParaRPr>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4</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spTree>
    <p:extLst>
      <p:ext uri="{BB962C8B-B14F-4D97-AF65-F5344CB8AC3E}">
        <p14:creationId xmlns:p14="http://schemas.microsoft.com/office/powerpoint/2010/main" val="31998207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pPr>
              <a:lnSpc>
                <a:spcPct val="80000"/>
              </a:lnSpc>
            </a:pPr>
            <a:r>
              <a:rPr lang="cs-CZ" altLang="cs-CZ" dirty="0"/>
              <a:t>Semletím čistých obilných zrn se získá mouka. Moučné jádro (endosperm) se odděluje od obalových vrstev zrna (otrub)</a:t>
            </a:r>
          </a:p>
          <a:p>
            <a:pPr>
              <a:lnSpc>
                <a:spcPct val="80000"/>
              </a:lnSpc>
            </a:pPr>
            <a:r>
              <a:rPr lang="cs-CZ" altLang="cs-CZ" dirty="0" err="1">
                <a:solidFill>
                  <a:schemeClr val="folHlink"/>
                </a:solidFill>
              </a:rPr>
              <a:t>Nízkovymílaná</a:t>
            </a:r>
            <a:r>
              <a:rPr lang="cs-CZ" altLang="cs-CZ" dirty="0">
                <a:solidFill>
                  <a:schemeClr val="folHlink"/>
                </a:solidFill>
              </a:rPr>
              <a:t> mouka (bílá hladká) např. </a:t>
            </a:r>
            <a:r>
              <a:rPr lang="cs-CZ" altLang="cs-CZ" dirty="0" smtClean="0">
                <a:solidFill>
                  <a:schemeClr val="folHlink"/>
                </a:solidFill>
              </a:rPr>
              <a:t>40 g </a:t>
            </a:r>
            <a:r>
              <a:rPr lang="cs-CZ" altLang="cs-CZ" dirty="0">
                <a:solidFill>
                  <a:schemeClr val="folHlink"/>
                </a:solidFill>
              </a:rPr>
              <a:t>ze </a:t>
            </a:r>
            <a:r>
              <a:rPr lang="cs-CZ" altLang="cs-CZ" dirty="0" smtClean="0">
                <a:solidFill>
                  <a:schemeClr val="folHlink"/>
                </a:solidFill>
              </a:rPr>
              <a:t>100 g </a:t>
            </a:r>
            <a:r>
              <a:rPr lang="cs-CZ" altLang="cs-CZ" dirty="0">
                <a:solidFill>
                  <a:schemeClr val="folHlink"/>
                </a:solidFill>
              </a:rPr>
              <a:t>pšenice</a:t>
            </a:r>
            <a:r>
              <a:rPr lang="cs-CZ" altLang="cs-CZ" dirty="0"/>
              <a:t>.</a:t>
            </a:r>
          </a:p>
          <a:p>
            <a:pPr>
              <a:lnSpc>
                <a:spcPct val="80000"/>
              </a:lnSpc>
            </a:pPr>
            <a:r>
              <a:rPr lang="cs-CZ" altLang="cs-CZ" dirty="0" err="1">
                <a:solidFill>
                  <a:schemeClr val="hlink"/>
                </a:solidFill>
              </a:rPr>
              <a:t>Vysokovymílané</a:t>
            </a:r>
            <a:r>
              <a:rPr lang="cs-CZ" altLang="cs-CZ" dirty="0">
                <a:solidFill>
                  <a:schemeClr val="hlink"/>
                </a:solidFill>
              </a:rPr>
              <a:t> mouky </a:t>
            </a:r>
            <a:r>
              <a:rPr lang="cs-CZ" altLang="cs-CZ" dirty="0" smtClean="0">
                <a:solidFill>
                  <a:schemeClr val="hlink"/>
                </a:solidFill>
              </a:rPr>
              <a:t>celozrnné</a:t>
            </a:r>
            <a:r>
              <a:rPr lang="cs-CZ" altLang="cs-CZ" dirty="0" smtClean="0"/>
              <a:t> </a:t>
            </a:r>
            <a:r>
              <a:rPr lang="cs-CZ" altLang="cs-CZ" dirty="0"/>
              <a:t>obsahují více vlákniny, minerálních látek, vitaminů skupiny B. např. </a:t>
            </a:r>
            <a:r>
              <a:rPr lang="cs-CZ" altLang="cs-CZ" smtClean="0">
                <a:solidFill>
                  <a:schemeClr val="hlink"/>
                </a:solidFill>
              </a:rPr>
              <a:t>94 g </a:t>
            </a:r>
            <a:r>
              <a:rPr lang="cs-CZ" altLang="cs-CZ">
                <a:solidFill>
                  <a:schemeClr val="hlink"/>
                </a:solidFill>
              </a:rPr>
              <a:t>ze </a:t>
            </a:r>
            <a:r>
              <a:rPr lang="cs-CZ" altLang="cs-CZ" smtClean="0">
                <a:solidFill>
                  <a:schemeClr val="hlink"/>
                </a:solidFill>
              </a:rPr>
              <a:t>100 g</a:t>
            </a:r>
            <a:endParaRPr lang="cs-CZ" altLang="cs-CZ" dirty="0"/>
          </a:p>
          <a:p>
            <a:pPr>
              <a:lnSpc>
                <a:spcPct val="80000"/>
              </a:lnSpc>
            </a:pPr>
            <a:r>
              <a:rPr lang="cs-CZ" altLang="cs-CZ" dirty="0"/>
              <a:t>Čím více mouky se vymele z obilí, tím mouka obsahuje více složek z celého </a:t>
            </a:r>
            <a:r>
              <a:rPr lang="cs-CZ" altLang="cs-CZ" dirty="0" smtClean="0"/>
              <a:t>zrna</a:t>
            </a:r>
            <a:endParaRPr lang="cs-CZ" altLang="cs-CZ" dirty="0"/>
          </a:p>
          <a:p>
            <a:endParaRPr lang="cs-CZ" dirty="0"/>
          </a:p>
        </p:txBody>
      </p:sp>
      <p:sp>
        <p:nvSpPr>
          <p:cNvPr id="4" name="Zástupný symbol pro zápatí 3"/>
          <p:cNvSpPr>
            <a:spLocks noGrp="1"/>
          </p:cNvSpPr>
          <p:nvPr>
            <p:ph type="ftr" sz="quarter" idx="11"/>
          </p:nvPr>
        </p:nvSpPr>
        <p:spPr/>
        <p:txBody>
          <a:bodyPr/>
          <a:lstStyle/>
          <a:p>
            <a:r>
              <a:rPr lang="cs-CZ"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40</a:t>
            </a:fld>
            <a:endParaRPr lang="cs-CZ" dirty="0"/>
          </a:p>
        </p:txBody>
      </p:sp>
    </p:spTree>
    <p:extLst>
      <p:ext uri="{BB962C8B-B14F-4D97-AF65-F5344CB8AC3E}">
        <p14:creationId xmlns:p14="http://schemas.microsoft.com/office/powerpoint/2010/main" val="8046625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700" dirty="0" smtClean="0">
                <a:effectLst/>
                <a:latin typeface="Segoe UI" panose="020B0502040204020203" pitchFamily="34" charset="0"/>
                <a:ea typeface="Segoe UI" panose="020B0502040204020203" pitchFamily="34" charset="0"/>
                <a:cs typeface="Segoe UI" panose="020B0502040204020203" pitchFamily="34" charset="0"/>
              </a:rPr>
              <a:t>							www.</a:t>
            </a:r>
            <a:r>
              <a:rPr lang="cs-CZ" altLang="cs-CZ" sz="2700" dirty="0" err="1" smtClean="0">
                <a:effectLst/>
                <a:latin typeface="Segoe UI" panose="020B0502040204020203" pitchFamily="34" charset="0"/>
                <a:ea typeface="Segoe UI" panose="020B0502040204020203" pitchFamily="34" charset="0"/>
                <a:cs typeface="Segoe UI" panose="020B0502040204020203" pitchFamily="34" charset="0"/>
              </a:rPr>
              <a:t>nutridatabaze.cz</a:t>
            </a:r>
            <a:endParaRPr lang="cs-CZ" dirty="0">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a:bodyPr>
          <a:lstStyle/>
          <a:p>
            <a:endParaRPr lang="cs-CZ" sz="2400" b="1" dirty="0">
              <a:solidFill>
                <a:schemeClr val="accent4">
                  <a:lumMod val="50000"/>
                </a:schemeClr>
              </a:solidFill>
            </a:endParaRPr>
          </a:p>
        </p:txBody>
      </p:sp>
      <p:sp>
        <p:nvSpPr>
          <p:cNvPr id="8" name="Zástupný symbol pro zápatí 7"/>
          <p:cNvSpPr>
            <a:spLocks noGrp="1"/>
          </p:cNvSpPr>
          <p:nvPr>
            <p:ph type="ftr" sz="quarter" idx="11"/>
          </p:nvPr>
        </p:nvSpPr>
        <p:spPr/>
        <p:txBody>
          <a:bodyPr/>
          <a:lstStyle/>
          <a:p>
            <a:r>
              <a:rPr lang="cs-CZ" dirty="0" smtClean="0"/>
              <a:t>Výživa</a:t>
            </a:r>
            <a:endParaRPr lang="cs-CZ" dirty="0"/>
          </a:p>
        </p:txBody>
      </p:sp>
      <p:sp>
        <p:nvSpPr>
          <p:cNvPr id="9" name="Zástupný symbol pro číslo snímku 8"/>
          <p:cNvSpPr>
            <a:spLocks noGrp="1"/>
          </p:cNvSpPr>
          <p:nvPr>
            <p:ph type="sldNum" sz="quarter" idx="12"/>
          </p:nvPr>
        </p:nvSpPr>
        <p:spPr/>
        <p:txBody>
          <a:bodyPr/>
          <a:lstStyle/>
          <a:p>
            <a:fld id="{7D74F88D-855E-4C4A-AC2F-7A0A64C53FD8}" type="slidenum">
              <a:rPr lang="cs-CZ" smtClean="0"/>
              <a:pPr/>
              <a:t>41</a:t>
            </a:fld>
            <a:endParaRPr lang="cs-CZ" dirty="0"/>
          </a:p>
        </p:txBody>
      </p:sp>
      <p:graphicFrame>
        <p:nvGraphicFramePr>
          <p:cNvPr id="11" name="Zástupný symbol pro obsah 3"/>
          <p:cNvGraphicFramePr>
            <a:graphicFrameLocks/>
          </p:cNvGraphicFramePr>
          <p:nvPr>
            <p:extLst>
              <p:ext uri="{D42A27DB-BD31-4B8C-83A1-F6EECF244321}">
                <p14:modId xmlns:p14="http://schemas.microsoft.com/office/powerpoint/2010/main" val="102368764"/>
              </p:ext>
            </p:extLst>
          </p:nvPr>
        </p:nvGraphicFramePr>
        <p:xfrm>
          <a:off x="502920" y="1117896"/>
          <a:ext cx="11170920" cy="5130502"/>
        </p:xfrm>
        <a:graphic>
          <a:graphicData uri="http://schemas.openxmlformats.org/drawingml/2006/table">
            <a:tbl>
              <a:tblPr firstRow="1" bandRow="1">
                <a:tableStyleId>{21E4AEA4-8DFA-4A89-87EB-49C32662AFE0}</a:tableStyleId>
              </a:tblPr>
              <a:tblGrid>
                <a:gridCol w="3723640">
                  <a:extLst>
                    <a:ext uri="{9D8B030D-6E8A-4147-A177-3AD203B41FA5}">
                      <a16:colId xmlns:a16="http://schemas.microsoft.com/office/drawing/2014/main" val="20000"/>
                    </a:ext>
                  </a:extLst>
                </a:gridCol>
                <a:gridCol w="3327983">
                  <a:extLst>
                    <a:ext uri="{9D8B030D-6E8A-4147-A177-3AD203B41FA5}">
                      <a16:colId xmlns:a16="http://schemas.microsoft.com/office/drawing/2014/main" val="20001"/>
                    </a:ext>
                  </a:extLst>
                </a:gridCol>
                <a:gridCol w="4119297">
                  <a:extLst>
                    <a:ext uri="{9D8B030D-6E8A-4147-A177-3AD203B41FA5}">
                      <a16:colId xmlns:a16="http://schemas.microsoft.com/office/drawing/2014/main" val="20002"/>
                    </a:ext>
                  </a:extLst>
                </a:gridCol>
              </a:tblGrid>
              <a:tr h="1014992">
                <a:tc>
                  <a:txBody>
                    <a:bodyPr/>
                    <a:lstStyle/>
                    <a:p>
                      <a:endParaRPr lang="cs-CZ" sz="2000" dirty="0">
                        <a:latin typeface="Segoe UI" pitchFamily="34" charset="0"/>
                        <a:ea typeface="Segoe UI" pitchFamily="34" charset="0"/>
                        <a:cs typeface="Segoe UI" pitchFamily="34" charset="0"/>
                      </a:endParaRPr>
                    </a:p>
                  </a:txBody>
                  <a:tcPr marT="45710" marB="45710"/>
                </a:tc>
                <a:tc>
                  <a:txBody>
                    <a:bodyPr/>
                    <a:lstStyle/>
                    <a:p>
                      <a:pPr algn="ctr"/>
                      <a:r>
                        <a:rPr lang="cs-CZ" sz="2000" dirty="0" smtClean="0">
                          <a:latin typeface="Segoe UI" pitchFamily="34" charset="0"/>
                          <a:ea typeface="Segoe UI" pitchFamily="34" charset="0"/>
                          <a:cs typeface="Segoe UI" pitchFamily="34" charset="0"/>
                        </a:rPr>
                        <a:t>Chléb pšeničný bílý</a:t>
                      </a:r>
                    </a:p>
                    <a:p>
                      <a:pPr algn="ctr"/>
                      <a:r>
                        <a:rPr lang="cs-CZ" sz="2000" dirty="0" smtClean="0">
                          <a:latin typeface="Segoe UI" pitchFamily="34" charset="0"/>
                          <a:ea typeface="Segoe UI" pitchFamily="34" charset="0"/>
                          <a:cs typeface="Segoe UI" pitchFamily="34" charset="0"/>
                        </a:rPr>
                        <a:t>100 g</a:t>
                      </a:r>
                      <a:endParaRPr lang="cs-CZ" sz="2000" dirty="0">
                        <a:latin typeface="Segoe UI" pitchFamily="34" charset="0"/>
                        <a:ea typeface="Segoe UI" pitchFamily="34" charset="0"/>
                        <a:cs typeface="Segoe UI" pitchFamily="34" charset="0"/>
                      </a:endParaRPr>
                    </a:p>
                  </a:txBody>
                  <a:tcPr marT="45710" marB="45710"/>
                </a:tc>
                <a:tc>
                  <a:txBody>
                    <a:bodyPr/>
                    <a:lstStyle/>
                    <a:p>
                      <a:pPr algn="ctr"/>
                      <a:r>
                        <a:rPr lang="cs-CZ" sz="2000" dirty="0" smtClean="0">
                          <a:latin typeface="Segoe UI" pitchFamily="34" charset="0"/>
                          <a:ea typeface="Segoe UI" pitchFamily="34" charset="0"/>
                          <a:cs typeface="Segoe UI" pitchFamily="34" charset="0"/>
                        </a:rPr>
                        <a:t>Chléb pšeničný celozrnný</a:t>
                      </a:r>
                    </a:p>
                    <a:p>
                      <a:pPr algn="ctr"/>
                      <a:r>
                        <a:rPr lang="cs-CZ" sz="2000" dirty="0" smtClean="0">
                          <a:latin typeface="Segoe UI" pitchFamily="34" charset="0"/>
                          <a:ea typeface="Segoe UI" pitchFamily="34" charset="0"/>
                          <a:cs typeface="Segoe UI" pitchFamily="34" charset="0"/>
                        </a:rPr>
                        <a:t>100 g</a:t>
                      </a:r>
                      <a:endParaRPr lang="cs-CZ" sz="2000" dirty="0">
                        <a:latin typeface="Segoe UI" pitchFamily="34" charset="0"/>
                        <a:ea typeface="Segoe UI" pitchFamily="34" charset="0"/>
                        <a:cs typeface="Segoe UI" pitchFamily="34" charset="0"/>
                      </a:endParaRPr>
                    </a:p>
                  </a:txBody>
                  <a:tcPr marT="45710" marB="45710"/>
                </a:tc>
                <a:extLst>
                  <a:ext uri="{0D108BD9-81ED-4DB2-BD59-A6C34878D82A}">
                    <a16:rowId xmlns:a16="http://schemas.microsoft.com/office/drawing/2014/main" val="10000"/>
                  </a:ext>
                </a:extLst>
              </a:tr>
              <a:tr h="587930">
                <a:tc>
                  <a:txBody>
                    <a:bodyPr/>
                    <a:lstStyle/>
                    <a:p>
                      <a:r>
                        <a:rPr lang="cs-CZ" sz="2000" dirty="0" smtClean="0">
                          <a:latin typeface="Segoe UI" pitchFamily="34" charset="0"/>
                          <a:ea typeface="Segoe UI" pitchFamily="34" charset="0"/>
                          <a:cs typeface="Segoe UI" pitchFamily="34" charset="0"/>
                        </a:rPr>
                        <a:t>Energetická hodnota</a:t>
                      </a:r>
                      <a:endParaRPr lang="cs-CZ" sz="2000" dirty="0">
                        <a:latin typeface="Segoe UI" pitchFamily="34" charset="0"/>
                        <a:ea typeface="Segoe UI" pitchFamily="34" charset="0"/>
                        <a:cs typeface="Segoe UI" pitchFamily="34" charset="0"/>
                      </a:endParaRPr>
                    </a:p>
                  </a:txBody>
                  <a:tcPr marT="45710" marB="45710"/>
                </a:tc>
                <a:tc>
                  <a:txBody>
                    <a:bodyPr/>
                    <a:lstStyle/>
                    <a:p>
                      <a:pPr algn="ctr"/>
                      <a:r>
                        <a:rPr lang="cs-CZ" sz="2000" dirty="0" smtClean="0">
                          <a:latin typeface="Segoe UI" pitchFamily="34" charset="0"/>
                          <a:ea typeface="Segoe UI" pitchFamily="34" charset="0"/>
                          <a:cs typeface="Segoe UI" pitchFamily="34" charset="0"/>
                        </a:rPr>
                        <a:t>1030 </a:t>
                      </a:r>
                      <a:r>
                        <a:rPr lang="cs-CZ" sz="2000" dirty="0" err="1" smtClean="0">
                          <a:latin typeface="Segoe UI" pitchFamily="34" charset="0"/>
                          <a:ea typeface="Segoe UI" pitchFamily="34" charset="0"/>
                          <a:cs typeface="Segoe UI" pitchFamily="34" charset="0"/>
                        </a:rPr>
                        <a:t>kJ</a:t>
                      </a:r>
                      <a:endParaRPr lang="cs-CZ" sz="2000" dirty="0">
                        <a:latin typeface="Segoe UI" pitchFamily="34" charset="0"/>
                        <a:ea typeface="Segoe UI" pitchFamily="34" charset="0"/>
                        <a:cs typeface="Segoe UI" pitchFamily="34" charset="0"/>
                      </a:endParaRPr>
                    </a:p>
                  </a:txBody>
                  <a:tcPr marT="45710" marB="45710"/>
                </a:tc>
                <a:tc>
                  <a:txBody>
                    <a:bodyPr/>
                    <a:lstStyle/>
                    <a:p>
                      <a:pPr algn="ctr"/>
                      <a:r>
                        <a:rPr lang="cs-CZ" sz="2000" dirty="0" smtClean="0">
                          <a:latin typeface="Segoe UI" pitchFamily="34" charset="0"/>
                          <a:ea typeface="Segoe UI" pitchFamily="34" charset="0"/>
                          <a:cs typeface="Segoe UI" pitchFamily="34" charset="0"/>
                        </a:rPr>
                        <a:t>968 </a:t>
                      </a:r>
                      <a:r>
                        <a:rPr lang="cs-CZ" sz="2000" dirty="0" err="1" smtClean="0">
                          <a:latin typeface="Segoe UI" pitchFamily="34" charset="0"/>
                          <a:ea typeface="Segoe UI" pitchFamily="34" charset="0"/>
                          <a:cs typeface="Segoe UI" pitchFamily="34" charset="0"/>
                        </a:rPr>
                        <a:t>kJ</a:t>
                      </a:r>
                      <a:endParaRPr lang="cs-CZ" sz="2000" dirty="0">
                        <a:latin typeface="Segoe UI" pitchFamily="34" charset="0"/>
                        <a:ea typeface="Segoe UI" pitchFamily="34" charset="0"/>
                        <a:cs typeface="Segoe UI" pitchFamily="34" charset="0"/>
                      </a:endParaRPr>
                    </a:p>
                  </a:txBody>
                  <a:tcPr marT="45710" marB="45710"/>
                </a:tc>
                <a:extLst>
                  <a:ext uri="{0D108BD9-81ED-4DB2-BD59-A6C34878D82A}">
                    <a16:rowId xmlns:a16="http://schemas.microsoft.com/office/drawing/2014/main" val="10001"/>
                  </a:ext>
                </a:extLst>
              </a:tr>
              <a:tr h="587930">
                <a:tc>
                  <a:txBody>
                    <a:bodyPr/>
                    <a:lstStyle/>
                    <a:p>
                      <a:r>
                        <a:rPr lang="cs-CZ" sz="2000" dirty="0" smtClean="0">
                          <a:latin typeface="Segoe UI" pitchFamily="34" charset="0"/>
                          <a:ea typeface="Segoe UI" pitchFamily="34" charset="0"/>
                          <a:cs typeface="Segoe UI" pitchFamily="34" charset="0"/>
                        </a:rPr>
                        <a:t>Tuky</a:t>
                      </a:r>
                      <a:endParaRPr lang="cs-CZ" sz="2000" dirty="0">
                        <a:latin typeface="Segoe UI" pitchFamily="34" charset="0"/>
                        <a:ea typeface="Segoe UI" pitchFamily="34" charset="0"/>
                        <a:cs typeface="Segoe UI" pitchFamily="34" charset="0"/>
                      </a:endParaRPr>
                    </a:p>
                  </a:txBody>
                  <a:tcPr marT="45710" marB="45710"/>
                </a:tc>
                <a:tc>
                  <a:txBody>
                    <a:bodyPr/>
                    <a:lstStyle/>
                    <a:p>
                      <a:pPr algn="ctr"/>
                      <a:r>
                        <a:rPr lang="cs-CZ" sz="2000" dirty="0" smtClean="0">
                          <a:latin typeface="Segoe UI" pitchFamily="34" charset="0"/>
                          <a:ea typeface="Segoe UI" pitchFamily="34" charset="0"/>
                          <a:cs typeface="Segoe UI" pitchFamily="34" charset="0"/>
                        </a:rPr>
                        <a:t>1,6 g</a:t>
                      </a:r>
                      <a:endParaRPr lang="cs-CZ" sz="2000" dirty="0">
                        <a:latin typeface="Segoe UI" pitchFamily="34" charset="0"/>
                        <a:ea typeface="Segoe UI" pitchFamily="34" charset="0"/>
                        <a:cs typeface="Segoe UI" pitchFamily="34" charset="0"/>
                      </a:endParaRPr>
                    </a:p>
                  </a:txBody>
                  <a:tcPr marT="45710" marB="45710"/>
                </a:tc>
                <a:tc>
                  <a:txBody>
                    <a:bodyPr/>
                    <a:lstStyle/>
                    <a:p>
                      <a:pPr algn="ctr"/>
                      <a:r>
                        <a:rPr lang="cs-CZ" sz="2000" dirty="0" smtClean="0">
                          <a:latin typeface="Segoe UI" pitchFamily="34" charset="0"/>
                          <a:ea typeface="Segoe UI" pitchFamily="34" charset="0"/>
                          <a:cs typeface="Segoe UI" pitchFamily="34" charset="0"/>
                        </a:rPr>
                        <a:t>2,0 g</a:t>
                      </a:r>
                      <a:endParaRPr lang="cs-CZ" sz="2000" dirty="0">
                        <a:latin typeface="Segoe UI" pitchFamily="34" charset="0"/>
                        <a:ea typeface="Segoe UI" pitchFamily="34" charset="0"/>
                        <a:cs typeface="Segoe UI" pitchFamily="34" charset="0"/>
                      </a:endParaRPr>
                    </a:p>
                  </a:txBody>
                  <a:tcPr marT="45710" marB="45710"/>
                </a:tc>
                <a:extLst>
                  <a:ext uri="{0D108BD9-81ED-4DB2-BD59-A6C34878D82A}">
                    <a16:rowId xmlns:a16="http://schemas.microsoft.com/office/drawing/2014/main" val="10002"/>
                  </a:ext>
                </a:extLst>
              </a:tr>
              <a:tr h="587930">
                <a:tc>
                  <a:txBody>
                    <a:bodyPr/>
                    <a:lstStyle/>
                    <a:p>
                      <a:r>
                        <a:rPr lang="cs-CZ" sz="2000" dirty="0" smtClean="0">
                          <a:latin typeface="Segoe UI" pitchFamily="34" charset="0"/>
                          <a:ea typeface="Segoe UI" pitchFamily="34" charset="0"/>
                          <a:cs typeface="Segoe UI" pitchFamily="34" charset="0"/>
                        </a:rPr>
                        <a:t>Sacharidy</a:t>
                      </a:r>
                      <a:endParaRPr lang="cs-CZ" sz="2000" dirty="0">
                        <a:latin typeface="Segoe UI" pitchFamily="34" charset="0"/>
                        <a:ea typeface="Segoe UI" pitchFamily="34" charset="0"/>
                        <a:cs typeface="Segoe UI" pitchFamily="34" charset="0"/>
                      </a:endParaRPr>
                    </a:p>
                  </a:txBody>
                  <a:tcPr marT="45710" marB="45710"/>
                </a:tc>
                <a:tc>
                  <a:txBody>
                    <a:bodyPr/>
                    <a:lstStyle/>
                    <a:p>
                      <a:pPr algn="ctr"/>
                      <a:r>
                        <a:rPr lang="cs-CZ" sz="2000" dirty="0" smtClean="0">
                          <a:latin typeface="Segoe UI" pitchFamily="34" charset="0"/>
                          <a:ea typeface="Segoe UI" pitchFamily="34" charset="0"/>
                          <a:cs typeface="Segoe UI" pitchFamily="34" charset="0"/>
                        </a:rPr>
                        <a:t>46,5 g</a:t>
                      </a:r>
                      <a:endParaRPr lang="cs-CZ" sz="2000" dirty="0">
                        <a:latin typeface="Segoe UI" pitchFamily="34" charset="0"/>
                        <a:ea typeface="Segoe UI" pitchFamily="34" charset="0"/>
                        <a:cs typeface="Segoe UI" pitchFamily="34" charset="0"/>
                      </a:endParaRPr>
                    </a:p>
                  </a:txBody>
                  <a:tcPr marT="45710" marB="45710"/>
                </a:tc>
                <a:tc>
                  <a:txBody>
                    <a:bodyPr/>
                    <a:lstStyle/>
                    <a:p>
                      <a:pPr algn="ctr"/>
                      <a:r>
                        <a:rPr lang="cs-CZ" sz="2000" dirty="0" smtClean="0">
                          <a:latin typeface="Segoe UI" pitchFamily="34" charset="0"/>
                          <a:ea typeface="Segoe UI" pitchFamily="34" charset="0"/>
                          <a:cs typeface="Segoe UI" pitchFamily="34" charset="0"/>
                        </a:rPr>
                        <a:t>39,8 g</a:t>
                      </a:r>
                      <a:endParaRPr lang="cs-CZ" sz="2000" dirty="0">
                        <a:latin typeface="Segoe UI" pitchFamily="34" charset="0"/>
                        <a:ea typeface="Segoe UI" pitchFamily="34" charset="0"/>
                        <a:cs typeface="Segoe UI" pitchFamily="34" charset="0"/>
                      </a:endParaRPr>
                    </a:p>
                  </a:txBody>
                  <a:tcPr marT="45710" marB="45710"/>
                </a:tc>
                <a:extLst>
                  <a:ext uri="{0D108BD9-81ED-4DB2-BD59-A6C34878D82A}">
                    <a16:rowId xmlns:a16="http://schemas.microsoft.com/office/drawing/2014/main" val="10003"/>
                  </a:ext>
                </a:extLst>
              </a:tr>
              <a:tr h="587930">
                <a:tc>
                  <a:txBody>
                    <a:bodyPr/>
                    <a:lstStyle/>
                    <a:p>
                      <a:r>
                        <a:rPr lang="cs-CZ" sz="2000" dirty="0" smtClean="0">
                          <a:latin typeface="Segoe UI" pitchFamily="34" charset="0"/>
                          <a:ea typeface="Segoe UI" pitchFamily="34" charset="0"/>
                          <a:cs typeface="Segoe UI" pitchFamily="34" charset="0"/>
                        </a:rPr>
                        <a:t>Bílkoviny</a:t>
                      </a:r>
                      <a:endParaRPr lang="cs-CZ" sz="2000" dirty="0">
                        <a:latin typeface="Segoe UI" pitchFamily="34" charset="0"/>
                        <a:ea typeface="Segoe UI" pitchFamily="34" charset="0"/>
                        <a:cs typeface="Segoe UI" pitchFamily="34" charset="0"/>
                      </a:endParaRPr>
                    </a:p>
                  </a:txBody>
                  <a:tcPr marT="45710" marB="45710"/>
                </a:tc>
                <a:tc>
                  <a:txBody>
                    <a:bodyPr/>
                    <a:lstStyle/>
                    <a:p>
                      <a:pPr algn="ctr"/>
                      <a:r>
                        <a:rPr lang="cs-CZ" sz="2000" dirty="0" smtClean="0">
                          <a:latin typeface="Segoe UI" pitchFamily="34" charset="0"/>
                          <a:ea typeface="Segoe UI" pitchFamily="34" charset="0"/>
                          <a:cs typeface="Segoe UI" pitchFamily="34" charset="0"/>
                        </a:rPr>
                        <a:t>8,3 g</a:t>
                      </a:r>
                      <a:endParaRPr lang="cs-CZ" sz="2000" dirty="0">
                        <a:latin typeface="Segoe UI" pitchFamily="34" charset="0"/>
                        <a:ea typeface="Segoe UI" pitchFamily="34" charset="0"/>
                        <a:cs typeface="Segoe UI" pitchFamily="34" charset="0"/>
                      </a:endParaRPr>
                    </a:p>
                  </a:txBody>
                  <a:tcPr marT="45710" marB="45710"/>
                </a:tc>
                <a:tc>
                  <a:txBody>
                    <a:bodyPr/>
                    <a:lstStyle/>
                    <a:p>
                      <a:pPr algn="ctr"/>
                      <a:r>
                        <a:rPr lang="cs-CZ" sz="2000" dirty="0" smtClean="0">
                          <a:latin typeface="Segoe UI" pitchFamily="34" charset="0"/>
                          <a:ea typeface="Segoe UI" pitchFamily="34" charset="0"/>
                          <a:cs typeface="Segoe UI" pitchFamily="34" charset="0"/>
                        </a:rPr>
                        <a:t>8,9 g</a:t>
                      </a:r>
                      <a:endParaRPr lang="cs-CZ" sz="2000" dirty="0">
                        <a:latin typeface="Segoe UI" pitchFamily="34" charset="0"/>
                        <a:ea typeface="Segoe UI" pitchFamily="34" charset="0"/>
                        <a:cs typeface="Segoe UI" pitchFamily="34" charset="0"/>
                      </a:endParaRPr>
                    </a:p>
                  </a:txBody>
                  <a:tcPr marT="45710" marB="45710"/>
                </a:tc>
                <a:extLst>
                  <a:ext uri="{0D108BD9-81ED-4DB2-BD59-A6C34878D82A}">
                    <a16:rowId xmlns:a16="http://schemas.microsoft.com/office/drawing/2014/main" val="10004"/>
                  </a:ext>
                </a:extLst>
              </a:tr>
              <a:tr h="587930">
                <a:tc>
                  <a:txBody>
                    <a:bodyPr/>
                    <a:lstStyle/>
                    <a:p>
                      <a:r>
                        <a:rPr lang="cs-CZ" sz="2000" b="1" dirty="0" smtClean="0">
                          <a:solidFill>
                            <a:srgbClr val="FF0000"/>
                          </a:solidFill>
                          <a:latin typeface="Segoe UI" pitchFamily="34" charset="0"/>
                          <a:ea typeface="Segoe UI" pitchFamily="34" charset="0"/>
                          <a:cs typeface="Segoe UI" pitchFamily="34" charset="0"/>
                        </a:rPr>
                        <a:t>Vláknina</a:t>
                      </a:r>
                      <a:endParaRPr lang="cs-CZ" sz="2000" b="1" dirty="0">
                        <a:solidFill>
                          <a:srgbClr val="FF0000"/>
                        </a:solidFill>
                        <a:latin typeface="Segoe UI" pitchFamily="34" charset="0"/>
                        <a:ea typeface="Segoe UI" pitchFamily="34" charset="0"/>
                        <a:cs typeface="Segoe UI" pitchFamily="34" charset="0"/>
                      </a:endParaRPr>
                    </a:p>
                  </a:txBody>
                  <a:tcPr marT="45710" marB="45710"/>
                </a:tc>
                <a:tc>
                  <a:txBody>
                    <a:bodyPr/>
                    <a:lstStyle/>
                    <a:p>
                      <a:pPr algn="ctr"/>
                      <a:r>
                        <a:rPr lang="cs-CZ" sz="2000" b="1" dirty="0" smtClean="0">
                          <a:solidFill>
                            <a:srgbClr val="FF0000"/>
                          </a:solidFill>
                          <a:latin typeface="Segoe UI" pitchFamily="34" charset="0"/>
                          <a:ea typeface="Segoe UI" pitchFamily="34" charset="0"/>
                          <a:cs typeface="Segoe UI" pitchFamily="34" charset="0"/>
                        </a:rPr>
                        <a:t>4,3 g</a:t>
                      </a:r>
                      <a:endParaRPr lang="cs-CZ" sz="2000" b="1" dirty="0">
                        <a:solidFill>
                          <a:srgbClr val="FF0000"/>
                        </a:solidFill>
                        <a:latin typeface="Segoe UI" pitchFamily="34" charset="0"/>
                        <a:ea typeface="Segoe UI" pitchFamily="34" charset="0"/>
                        <a:cs typeface="Segoe UI" pitchFamily="34" charset="0"/>
                      </a:endParaRPr>
                    </a:p>
                  </a:txBody>
                  <a:tcPr marT="45710" marB="45710"/>
                </a:tc>
                <a:tc>
                  <a:txBody>
                    <a:bodyPr/>
                    <a:lstStyle/>
                    <a:p>
                      <a:pPr algn="ctr"/>
                      <a:r>
                        <a:rPr lang="cs-CZ" sz="2000" b="1" dirty="0" smtClean="0">
                          <a:solidFill>
                            <a:srgbClr val="FF0000"/>
                          </a:solidFill>
                          <a:latin typeface="Segoe UI" pitchFamily="34" charset="0"/>
                          <a:ea typeface="Segoe UI" pitchFamily="34" charset="0"/>
                          <a:cs typeface="Segoe UI" pitchFamily="34" charset="0"/>
                        </a:rPr>
                        <a:t>8,2 g</a:t>
                      </a:r>
                      <a:endParaRPr lang="cs-CZ" sz="2000" b="1" dirty="0">
                        <a:solidFill>
                          <a:srgbClr val="FF0000"/>
                        </a:solidFill>
                        <a:latin typeface="Segoe UI" pitchFamily="34" charset="0"/>
                        <a:ea typeface="Segoe UI" pitchFamily="34" charset="0"/>
                        <a:cs typeface="Segoe UI" pitchFamily="34" charset="0"/>
                      </a:endParaRPr>
                    </a:p>
                  </a:txBody>
                  <a:tcPr marT="45710" marB="45710"/>
                </a:tc>
                <a:extLst>
                  <a:ext uri="{0D108BD9-81ED-4DB2-BD59-A6C34878D82A}">
                    <a16:rowId xmlns:a16="http://schemas.microsoft.com/office/drawing/2014/main" val="10005"/>
                  </a:ext>
                </a:extLst>
              </a:tr>
              <a:tr h="587930">
                <a:tc>
                  <a:txBody>
                    <a:bodyPr/>
                    <a:lstStyle/>
                    <a:p>
                      <a:r>
                        <a:rPr lang="cs-CZ" sz="2000" b="1" dirty="0" smtClean="0">
                          <a:solidFill>
                            <a:srgbClr val="FF0000"/>
                          </a:solidFill>
                          <a:latin typeface="Segoe UI" pitchFamily="34" charset="0"/>
                          <a:ea typeface="Segoe UI" pitchFamily="34" charset="0"/>
                          <a:cs typeface="Segoe UI" pitchFamily="34" charset="0"/>
                        </a:rPr>
                        <a:t>Hořčík</a:t>
                      </a:r>
                      <a:endParaRPr lang="cs-CZ" sz="2000" b="1" dirty="0">
                        <a:solidFill>
                          <a:srgbClr val="FF0000"/>
                        </a:solidFill>
                        <a:latin typeface="Segoe UI" pitchFamily="34" charset="0"/>
                        <a:ea typeface="Segoe UI" pitchFamily="34" charset="0"/>
                        <a:cs typeface="Segoe UI" pitchFamily="34" charset="0"/>
                      </a:endParaRPr>
                    </a:p>
                  </a:txBody>
                  <a:tcPr marT="45710" marB="45710"/>
                </a:tc>
                <a:tc>
                  <a:txBody>
                    <a:bodyPr/>
                    <a:lstStyle/>
                    <a:p>
                      <a:pPr algn="ctr"/>
                      <a:r>
                        <a:rPr lang="cs-CZ" sz="2000" b="1" dirty="0" smtClean="0">
                          <a:solidFill>
                            <a:srgbClr val="FF0000"/>
                          </a:solidFill>
                          <a:latin typeface="Segoe UI" pitchFamily="34" charset="0"/>
                          <a:ea typeface="Segoe UI" pitchFamily="34" charset="0"/>
                          <a:cs typeface="Segoe UI" pitchFamily="34" charset="0"/>
                        </a:rPr>
                        <a:t>24 mg</a:t>
                      </a:r>
                      <a:endParaRPr lang="cs-CZ" sz="2000" b="1" dirty="0">
                        <a:solidFill>
                          <a:srgbClr val="FF0000"/>
                        </a:solidFill>
                        <a:latin typeface="Segoe UI" pitchFamily="34" charset="0"/>
                        <a:ea typeface="Segoe UI" pitchFamily="34" charset="0"/>
                        <a:cs typeface="Segoe UI" pitchFamily="34" charset="0"/>
                      </a:endParaRPr>
                    </a:p>
                  </a:txBody>
                  <a:tcPr marT="45710" marB="45710"/>
                </a:tc>
                <a:tc>
                  <a:txBody>
                    <a:bodyPr/>
                    <a:lstStyle/>
                    <a:p>
                      <a:pPr algn="ctr"/>
                      <a:r>
                        <a:rPr lang="cs-CZ" sz="2000" b="1" dirty="0" smtClean="0">
                          <a:solidFill>
                            <a:srgbClr val="FF0000"/>
                          </a:solidFill>
                          <a:latin typeface="Segoe UI" pitchFamily="34" charset="0"/>
                          <a:ea typeface="Segoe UI" pitchFamily="34" charset="0"/>
                          <a:cs typeface="Segoe UI" pitchFamily="34" charset="0"/>
                        </a:rPr>
                        <a:t>69 mg</a:t>
                      </a:r>
                      <a:endParaRPr lang="cs-CZ" sz="2000" b="1" dirty="0">
                        <a:solidFill>
                          <a:srgbClr val="FF0000"/>
                        </a:solidFill>
                        <a:latin typeface="Segoe UI" pitchFamily="34" charset="0"/>
                        <a:ea typeface="Segoe UI" pitchFamily="34" charset="0"/>
                        <a:cs typeface="Segoe UI" pitchFamily="34" charset="0"/>
                      </a:endParaRPr>
                    </a:p>
                  </a:txBody>
                  <a:tcPr marT="45710" marB="45710"/>
                </a:tc>
                <a:extLst>
                  <a:ext uri="{0D108BD9-81ED-4DB2-BD59-A6C34878D82A}">
                    <a16:rowId xmlns:a16="http://schemas.microsoft.com/office/drawing/2014/main" val="10006"/>
                  </a:ext>
                </a:extLst>
              </a:tr>
              <a:tr h="587930">
                <a:tc>
                  <a:txBody>
                    <a:bodyPr/>
                    <a:lstStyle/>
                    <a:p>
                      <a:r>
                        <a:rPr lang="cs-CZ" sz="2000" b="1" dirty="0" smtClean="0">
                          <a:solidFill>
                            <a:srgbClr val="FF0000"/>
                          </a:solidFill>
                          <a:latin typeface="Segoe UI" pitchFamily="34" charset="0"/>
                          <a:ea typeface="Segoe UI" pitchFamily="34" charset="0"/>
                          <a:cs typeface="Segoe UI" pitchFamily="34" charset="0"/>
                        </a:rPr>
                        <a:t>Draslík</a:t>
                      </a:r>
                      <a:endParaRPr lang="cs-CZ" sz="2000" b="1" dirty="0">
                        <a:solidFill>
                          <a:srgbClr val="FF0000"/>
                        </a:solidFill>
                        <a:latin typeface="Segoe UI" pitchFamily="34" charset="0"/>
                        <a:ea typeface="Segoe UI" pitchFamily="34" charset="0"/>
                        <a:cs typeface="Segoe UI" pitchFamily="34" charset="0"/>
                      </a:endParaRPr>
                    </a:p>
                  </a:txBody>
                  <a:tcPr marT="45710" marB="45710"/>
                </a:tc>
                <a:tc>
                  <a:txBody>
                    <a:bodyPr/>
                    <a:lstStyle/>
                    <a:p>
                      <a:pPr algn="ctr"/>
                      <a:r>
                        <a:rPr lang="cs-CZ" sz="2000" b="1" dirty="0" smtClean="0">
                          <a:solidFill>
                            <a:srgbClr val="FF0000"/>
                          </a:solidFill>
                          <a:latin typeface="Segoe UI" pitchFamily="34" charset="0"/>
                          <a:ea typeface="Segoe UI" pitchFamily="34" charset="0"/>
                          <a:cs typeface="Segoe UI" pitchFamily="34" charset="0"/>
                        </a:rPr>
                        <a:t>115 mg</a:t>
                      </a:r>
                      <a:endParaRPr lang="cs-CZ" sz="2000" b="1" dirty="0">
                        <a:solidFill>
                          <a:srgbClr val="FF0000"/>
                        </a:solidFill>
                        <a:latin typeface="Segoe UI" pitchFamily="34" charset="0"/>
                        <a:ea typeface="Segoe UI" pitchFamily="34" charset="0"/>
                        <a:cs typeface="Segoe UI" pitchFamily="34" charset="0"/>
                      </a:endParaRPr>
                    </a:p>
                  </a:txBody>
                  <a:tcPr marT="45710" marB="45710"/>
                </a:tc>
                <a:tc>
                  <a:txBody>
                    <a:bodyPr/>
                    <a:lstStyle/>
                    <a:p>
                      <a:pPr algn="ctr"/>
                      <a:r>
                        <a:rPr lang="cs-CZ" sz="2000" b="1" dirty="0" smtClean="0">
                          <a:solidFill>
                            <a:srgbClr val="FF0000"/>
                          </a:solidFill>
                          <a:latin typeface="Segoe UI" pitchFamily="34" charset="0"/>
                          <a:ea typeface="Segoe UI" pitchFamily="34" charset="0"/>
                          <a:cs typeface="Segoe UI" pitchFamily="34" charset="0"/>
                        </a:rPr>
                        <a:t>201 mg</a:t>
                      </a:r>
                      <a:endParaRPr lang="cs-CZ" sz="2000" b="1" dirty="0">
                        <a:solidFill>
                          <a:srgbClr val="FF0000"/>
                        </a:solidFill>
                        <a:latin typeface="Segoe UI" pitchFamily="34" charset="0"/>
                        <a:ea typeface="Segoe UI" pitchFamily="34" charset="0"/>
                        <a:cs typeface="Segoe UI" pitchFamily="34" charset="0"/>
                      </a:endParaRPr>
                    </a:p>
                  </a:txBody>
                  <a:tcPr marT="45710" marB="45710"/>
                </a:tc>
                <a:extLst>
                  <a:ext uri="{0D108BD9-81ED-4DB2-BD59-A6C34878D82A}">
                    <a16:rowId xmlns:a16="http://schemas.microsoft.com/office/drawing/2014/main" val="10007"/>
                  </a:ext>
                </a:extLst>
              </a:tr>
            </a:tbl>
          </a:graphicData>
        </a:graphic>
      </p:graphicFrame>
      <p:sp>
        <p:nvSpPr>
          <p:cNvPr id="12"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32164882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zápatí 7"/>
          <p:cNvSpPr>
            <a:spLocks noGrp="1"/>
          </p:cNvSpPr>
          <p:nvPr>
            <p:ph type="ftr" sz="quarter" idx="11"/>
          </p:nvPr>
        </p:nvSpPr>
        <p:spPr/>
        <p:txBody>
          <a:bodyPr/>
          <a:lstStyle/>
          <a:p>
            <a:r>
              <a:rPr lang="cs-CZ" dirty="0" smtClean="0"/>
              <a:t>Výživa</a:t>
            </a:r>
            <a:endParaRPr lang="cs-CZ" dirty="0"/>
          </a:p>
        </p:txBody>
      </p:sp>
      <p:sp>
        <p:nvSpPr>
          <p:cNvPr id="9" name="Zástupný symbol pro číslo snímku 8"/>
          <p:cNvSpPr>
            <a:spLocks noGrp="1"/>
          </p:cNvSpPr>
          <p:nvPr>
            <p:ph type="sldNum" sz="quarter" idx="12"/>
          </p:nvPr>
        </p:nvSpPr>
        <p:spPr/>
        <p:txBody>
          <a:bodyPr/>
          <a:lstStyle/>
          <a:p>
            <a:fld id="{7D74F88D-855E-4C4A-AC2F-7A0A64C53FD8}" type="slidenum">
              <a:rPr lang="cs-CZ" smtClean="0"/>
              <a:pPr/>
              <a:t>42</a:t>
            </a:fld>
            <a:endParaRPr lang="cs-CZ" dirty="0"/>
          </a:p>
        </p:txBody>
      </p:sp>
      <p:sp>
        <p:nvSpPr>
          <p:cNvPr id="11" name="Zástupný symbol pro obsah 2"/>
          <p:cNvSpPr>
            <a:spLocks noGrp="1"/>
          </p:cNvSpPr>
          <p:nvPr>
            <p:ph idx="1"/>
          </p:nvPr>
        </p:nvSpPr>
        <p:spPr>
          <a:xfrm>
            <a:off x="838199" y="1620816"/>
            <a:ext cx="5904124" cy="4380739"/>
          </a:xfrm>
        </p:spPr>
        <p:txBody>
          <a:bodyPr/>
          <a:lstStyle/>
          <a:p>
            <a:pPr marL="0" indent="0">
              <a:lnSpc>
                <a:spcPct val="90000"/>
              </a:lnSpc>
              <a:buFontTx/>
              <a:buNone/>
            </a:pPr>
            <a:r>
              <a:rPr lang="cs-CZ" altLang="cs-CZ" sz="2000" dirty="0" smtClean="0"/>
              <a:t>Zákon o potravinách 110/1997 Sb., vyhláška </a:t>
            </a:r>
            <a:br>
              <a:rPr lang="cs-CZ" altLang="cs-CZ" sz="2000" dirty="0" smtClean="0"/>
            </a:br>
            <a:r>
              <a:rPr lang="cs-CZ" altLang="cs-CZ" sz="2000" dirty="0" smtClean="0"/>
              <a:t>č. 333/1997 pro mlýnské obilné výrobky, těstoviny, pekařské výrobky a cukrářské výrobky a těsta:</a:t>
            </a:r>
          </a:p>
          <a:p>
            <a:pPr marL="0" indent="0">
              <a:lnSpc>
                <a:spcPct val="90000"/>
              </a:lnSpc>
              <a:buFontTx/>
              <a:buNone/>
            </a:pPr>
            <a:endParaRPr lang="cs-CZ" altLang="cs-CZ" sz="2000" i="1" u="sng" dirty="0" smtClean="0"/>
          </a:p>
          <a:p>
            <a:pPr marL="0" indent="0">
              <a:buFontTx/>
              <a:buNone/>
            </a:pPr>
            <a:r>
              <a:rPr lang="cs-CZ" altLang="cs-CZ" sz="2400" b="1" u="sng" dirty="0" smtClean="0"/>
              <a:t>Celozrnným chlebem nebo celozrnným pečivem</a:t>
            </a:r>
            <a:r>
              <a:rPr lang="cs-CZ" altLang="cs-CZ" sz="2400" b="1" dirty="0" smtClean="0"/>
              <a:t> </a:t>
            </a:r>
            <a:r>
              <a:rPr lang="cs-CZ" altLang="cs-CZ" sz="2400" dirty="0" smtClean="0"/>
              <a:t>se rozumí pekařský výrobek, jehož těsto musí obsahovat z celkové hmotnosti mlýnských obilných výrobků </a:t>
            </a:r>
            <a:r>
              <a:rPr lang="cs-CZ" altLang="cs-CZ" sz="2400" dirty="0" smtClean="0">
                <a:solidFill>
                  <a:srgbClr val="0070C0"/>
                </a:solidFill>
              </a:rPr>
              <a:t>nejméně 80 % </a:t>
            </a:r>
            <a:r>
              <a:rPr lang="cs-CZ" altLang="cs-CZ" sz="2400" dirty="0" smtClean="0"/>
              <a:t>celozrnných mouk nebo jim odpovídající množství upravených obalových částic z obilky</a:t>
            </a:r>
          </a:p>
          <a:p>
            <a:pPr marL="0" indent="0">
              <a:buFontTx/>
              <a:buNone/>
            </a:pPr>
            <a:endParaRPr lang="cs-CZ" altLang="cs-CZ" sz="2000" dirty="0" smtClean="0"/>
          </a:p>
        </p:txBody>
      </p:sp>
      <p:pic>
        <p:nvPicPr>
          <p:cNvPr id="12" name="Picture 5" descr="http://eshop.bonavita.cz/images/products/58a3bd34e9e0ee4257cbbfcfed59884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3683" y="189998"/>
            <a:ext cx="4426869" cy="6231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19378354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zápatí 7"/>
          <p:cNvSpPr>
            <a:spLocks noGrp="1"/>
          </p:cNvSpPr>
          <p:nvPr>
            <p:ph type="ftr" sz="quarter" idx="11"/>
          </p:nvPr>
        </p:nvSpPr>
        <p:spPr/>
        <p:txBody>
          <a:bodyPr/>
          <a:lstStyle/>
          <a:p>
            <a:r>
              <a:rPr lang="cs-CZ" dirty="0" smtClean="0"/>
              <a:t>Výživa</a:t>
            </a:r>
            <a:endParaRPr lang="cs-CZ" dirty="0"/>
          </a:p>
        </p:txBody>
      </p:sp>
      <p:sp>
        <p:nvSpPr>
          <p:cNvPr id="9" name="Zástupný symbol pro číslo snímku 8"/>
          <p:cNvSpPr>
            <a:spLocks noGrp="1"/>
          </p:cNvSpPr>
          <p:nvPr>
            <p:ph type="sldNum" sz="quarter" idx="12"/>
          </p:nvPr>
        </p:nvSpPr>
        <p:spPr/>
        <p:txBody>
          <a:bodyPr/>
          <a:lstStyle/>
          <a:p>
            <a:fld id="{7D74F88D-855E-4C4A-AC2F-7A0A64C53FD8}" type="slidenum">
              <a:rPr lang="cs-CZ" smtClean="0"/>
              <a:pPr/>
              <a:t>43</a:t>
            </a:fld>
            <a:endParaRPr lang="cs-CZ" dirty="0"/>
          </a:p>
        </p:txBody>
      </p:sp>
      <p:sp>
        <p:nvSpPr>
          <p:cNvPr id="11" name="Zástupný symbol pro obsah 2"/>
          <p:cNvSpPr>
            <a:spLocks noGrp="1"/>
          </p:cNvSpPr>
          <p:nvPr>
            <p:ph idx="1"/>
          </p:nvPr>
        </p:nvSpPr>
        <p:spPr>
          <a:xfrm>
            <a:off x="838199" y="1620816"/>
            <a:ext cx="6035041" cy="4380739"/>
          </a:xfrm>
        </p:spPr>
        <p:txBody>
          <a:bodyPr>
            <a:normAutofit/>
          </a:bodyPr>
          <a:lstStyle/>
          <a:p>
            <a:pPr marL="0" indent="0">
              <a:buNone/>
            </a:pPr>
            <a:r>
              <a:rPr lang="cs-CZ" altLang="cs-CZ" sz="2000" dirty="0"/>
              <a:t>Zákon o potravinách 110/1997 Sb., </a:t>
            </a:r>
            <a:r>
              <a:rPr lang="cs-CZ" altLang="cs-CZ" sz="2000" dirty="0" smtClean="0"/>
              <a:t>vyhláška </a:t>
            </a:r>
            <a:br>
              <a:rPr lang="cs-CZ" altLang="cs-CZ" sz="2000" dirty="0" smtClean="0"/>
            </a:br>
            <a:r>
              <a:rPr lang="cs-CZ" altLang="cs-CZ" sz="2000" dirty="0" smtClean="0"/>
              <a:t>č</a:t>
            </a:r>
            <a:r>
              <a:rPr lang="cs-CZ" altLang="cs-CZ" sz="2000" dirty="0"/>
              <a:t>. 333/1997 pro mlýnské obilné </a:t>
            </a:r>
            <a:r>
              <a:rPr lang="cs-CZ" altLang="cs-CZ" sz="2000" dirty="0" smtClean="0"/>
              <a:t>výrobky, těstoviny</a:t>
            </a:r>
            <a:r>
              <a:rPr lang="cs-CZ" altLang="cs-CZ" sz="2000" dirty="0"/>
              <a:t>, pekařské výrobky a cukrářské výrobky </a:t>
            </a:r>
            <a:r>
              <a:rPr lang="cs-CZ" altLang="cs-CZ" sz="2000" dirty="0" smtClean="0"/>
              <a:t>a </a:t>
            </a:r>
            <a:r>
              <a:rPr lang="cs-CZ" altLang="cs-CZ" sz="2000" dirty="0"/>
              <a:t>těsta:</a:t>
            </a:r>
          </a:p>
          <a:p>
            <a:pPr marL="0" indent="0">
              <a:buNone/>
            </a:pPr>
            <a:endParaRPr lang="cs-CZ" altLang="cs-CZ" sz="2000" dirty="0"/>
          </a:p>
          <a:p>
            <a:pPr marL="0" indent="0">
              <a:buNone/>
            </a:pPr>
            <a:r>
              <a:rPr lang="cs-CZ" altLang="cs-CZ" sz="2400" b="1" u="sng" dirty="0" err="1"/>
              <a:t>Vícezrnným</a:t>
            </a:r>
            <a:r>
              <a:rPr lang="cs-CZ" altLang="cs-CZ" sz="2400" b="1" u="sng" dirty="0"/>
              <a:t> chlebem nebo </a:t>
            </a:r>
            <a:r>
              <a:rPr lang="cs-CZ" altLang="cs-CZ" sz="2400" b="1" u="sng" dirty="0" err="1"/>
              <a:t>vícezrnným</a:t>
            </a:r>
            <a:r>
              <a:rPr lang="cs-CZ" altLang="cs-CZ" sz="2400" b="1" u="sng" dirty="0"/>
              <a:t> pečivem</a:t>
            </a:r>
            <a:r>
              <a:rPr lang="cs-CZ" altLang="cs-CZ" sz="2400" b="1" dirty="0"/>
              <a:t> </a:t>
            </a:r>
            <a:r>
              <a:rPr lang="cs-CZ" altLang="cs-CZ" sz="2400" dirty="0"/>
              <a:t>se rozumí pekařský výrobek, do jehož těsta jsou přidány mlýnské výrobky </a:t>
            </a:r>
            <a:r>
              <a:rPr lang="cs-CZ" altLang="cs-CZ" sz="2400" dirty="0" smtClean="0"/>
              <a:t/>
            </a:r>
            <a:br>
              <a:rPr lang="cs-CZ" altLang="cs-CZ" sz="2400" dirty="0" smtClean="0"/>
            </a:br>
            <a:r>
              <a:rPr lang="cs-CZ" altLang="cs-CZ" sz="2400" dirty="0" smtClean="0"/>
              <a:t>z </a:t>
            </a:r>
            <a:r>
              <a:rPr lang="cs-CZ" altLang="cs-CZ" sz="2400" dirty="0">
                <a:solidFill>
                  <a:srgbClr val="0070C0"/>
                </a:solidFill>
              </a:rPr>
              <a:t>jiných obilovin</a:t>
            </a:r>
            <a:r>
              <a:rPr lang="cs-CZ" altLang="cs-CZ" sz="2400" dirty="0"/>
              <a:t> než pšenice a žita, luštěniny nebo olejniny v celkovém množství </a:t>
            </a:r>
            <a:r>
              <a:rPr lang="cs-CZ" altLang="cs-CZ" sz="2400" dirty="0">
                <a:solidFill>
                  <a:srgbClr val="0070C0"/>
                </a:solidFill>
              </a:rPr>
              <a:t>nejméně 5 % </a:t>
            </a:r>
            <a:r>
              <a:rPr lang="cs-CZ" altLang="cs-CZ" sz="2400" dirty="0"/>
              <a:t>z celkové hmotnosti použitých mlýnských obilných výrobků</a:t>
            </a:r>
          </a:p>
          <a:p>
            <a:pPr marL="0" indent="0">
              <a:buFontTx/>
              <a:buNone/>
            </a:pPr>
            <a:endParaRPr lang="cs-CZ" altLang="cs-CZ" sz="2000" dirty="0" smtClean="0"/>
          </a:p>
        </p:txBody>
      </p:sp>
      <p:sp>
        <p:nvSpPr>
          <p:cNvPr id="12"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pic>
        <p:nvPicPr>
          <p:cNvPr id="95236" name="Picture 4" descr="http://img3.kupi.cz/kupi/thumbs/chleb-vicezrnny-lamankovy-albert-quality_170_340.jpg"/>
          <p:cNvPicPr>
            <a:picLocks noChangeAspect="1" noChangeArrowheads="1"/>
          </p:cNvPicPr>
          <p:nvPr/>
        </p:nvPicPr>
        <p:blipFill>
          <a:blip r:embed="rId3" cstate="print"/>
          <a:srcRect/>
          <a:stretch>
            <a:fillRect/>
          </a:stretch>
        </p:blipFill>
        <p:spPr bwMode="auto">
          <a:xfrm>
            <a:off x="7348854" y="0"/>
            <a:ext cx="3730626" cy="6226174"/>
          </a:xfrm>
          <a:prstGeom prst="rect">
            <a:avLst/>
          </a:prstGeom>
          <a:noFill/>
        </p:spPr>
      </p:pic>
    </p:spTree>
    <p:extLst>
      <p:ext uri="{BB962C8B-B14F-4D97-AF65-F5344CB8AC3E}">
        <p14:creationId xmlns:p14="http://schemas.microsoft.com/office/powerpoint/2010/main" val="17867294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effectLst/>
                <a:latin typeface="Segoe UI" panose="020B0502040204020203" pitchFamily="34" charset="0"/>
                <a:ea typeface="Segoe UI" panose="020B0502040204020203" pitchFamily="34" charset="0"/>
                <a:cs typeface="Segoe UI" panose="020B0502040204020203" pitchFamily="34" charset="0"/>
              </a:rPr>
              <a:t>Vláknina</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44</a:t>
            </a:fld>
            <a:endParaRPr lang="cs-CZ" dirty="0"/>
          </a:p>
        </p:txBody>
      </p:sp>
      <p:sp>
        <p:nvSpPr>
          <p:cNvPr id="8" name="Zástupný symbol pro obsah 7"/>
          <p:cNvSpPr>
            <a:spLocks noGrp="1"/>
          </p:cNvSpPr>
          <p:nvPr>
            <p:ph idx="1"/>
          </p:nvPr>
        </p:nvSpPr>
        <p:spPr>
          <a:xfrm>
            <a:off x="838200" y="1620816"/>
            <a:ext cx="6840557" cy="4380739"/>
          </a:xfrm>
        </p:spPr>
        <p:txBody>
          <a:bodyPr>
            <a:normAutofit fontScale="92500"/>
          </a:bodyPr>
          <a:lstStyle/>
          <a:p>
            <a:endParaRPr lang="cs-CZ" altLang="cs-CZ" sz="2400" b="1" dirty="0" smtClean="0"/>
          </a:p>
          <a:p>
            <a:r>
              <a:rPr lang="cs-CZ" altLang="cs-CZ" sz="2400" b="1" dirty="0" smtClean="0"/>
              <a:t>2001 </a:t>
            </a:r>
            <a:r>
              <a:rPr lang="cs-CZ" altLang="cs-CZ" sz="2400" b="1" dirty="0"/>
              <a:t>AACC</a:t>
            </a:r>
            <a:r>
              <a:rPr lang="cs-CZ" altLang="cs-CZ" sz="2400" dirty="0"/>
              <a:t> - (</a:t>
            </a:r>
            <a:r>
              <a:rPr lang="cs-CZ" altLang="cs-CZ" sz="2400" dirty="0" err="1"/>
              <a:t>Am</a:t>
            </a:r>
            <a:r>
              <a:rPr lang="cs-CZ" altLang="cs-CZ" sz="2400" dirty="0"/>
              <a:t>. </a:t>
            </a:r>
            <a:r>
              <a:rPr lang="cs-CZ" altLang="cs-CZ" sz="2400" dirty="0" err="1"/>
              <a:t>Asoc</a:t>
            </a:r>
            <a:r>
              <a:rPr lang="cs-CZ" altLang="cs-CZ" sz="2400" dirty="0"/>
              <a:t>. </a:t>
            </a:r>
            <a:r>
              <a:rPr lang="cs-CZ" altLang="cs-CZ" sz="2400" dirty="0" err="1"/>
              <a:t>Cereal</a:t>
            </a:r>
            <a:r>
              <a:rPr lang="cs-CZ" altLang="cs-CZ" sz="2400" dirty="0"/>
              <a:t> </a:t>
            </a:r>
            <a:r>
              <a:rPr lang="cs-CZ" altLang="cs-CZ" sz="2400" dirty="0" err="1"/>
              <a:t>Chemist</a:t>
            </a:r>
            <a:r>
              <a:rPr lang="cs-CZ" altLang="cs-CZ" sz="2400" dirty="0"/>
              <a:t>) </a:t>
            </a:r>
            <a:br>
              <a:rPr lang="cs-CZ" altLang="cs-CZ" sz="2400" dirty="0"/>
            </a:br>
            <a:r>
              <a:rPr lang="cs-CZ" altLang="cs-CZ" sz="2400" dirty="0"/>
              <a:t>Vlákninu potravy tvoří </a:t>
            </a:r>
            <a:r>
              <a:rPr lang="cs-CZ" altLang="cs-CZ" sz="2400" dirty="0">
                <a:solidFill>
                  <a:srgbClr val="FF5050"/>
                </a:solidFill>
              </a:rPr>
              <a:t>jedlé části rostlin</a:t>
            </a:r>
            <a:r>
              <a:rPr lang="cs-CZ" altLang="cs-CZ" sz="2400" dirty="0"/>
              <a:t> nebo analogické sacharidy, které jsou </a:t>
            </a:r>
            <a:r>
              <a:rPr lang="cs-CZ" altLang="cs-CZ" sz="2400" u="sng" dirty="0"/>
              <a:t>odolné vůči trávení a absorpci v lidském tenkém střevě </a:t>
            </a:r>
            <a:r>
              <a:rPr lang="cs-CZ" altLang="cs-CZ" sz="2400" dirty="0" smtClean="0"/>
              <a:t>a </a:t>
            </a:r>
            <a:r>
              <a:rPr lang="cs-CZ" altLang="cs-CZ" sz="2400" dirty="0"/>
              <a:t>jsou zcela nebo částečně fermentovány v tlustém střevě. Vláknina potravy zahrnuje </a:t>
            </a:r>
            <a:r>
              <a:rPr lang="cs-CZ" altLang="cs-CZ" sz="2400" dirty="0" smtClean="0"/>
              <a:t>polysacharidy, oligosacharidy</a:t>
            </a:r>
            <a:r>
              <a:rPr lang="cs-CZ" altLang="cs-CZ" sz="2400" dirty="0"/>
              <a:t>, lignin a přidružené rostlinné složky. </a:t>
            </a:r>
          </a:p>
          <a:p>
            <a:endParaRPr lang="cs-CZ" altLang="cs-CZ" sz="2400" i="1" dirty="0"/>
          </a:p>
          <a:p>
            <a:pPr>
              <a:buFontTx/>
              <a:buChar char="-"/>
            </a:pPr>
            <a:r>
              <a:rPr lang="cs-CZ" altLang="cs-CZ" sz="2400" b="1" dirty="0"/>
              <a:t>Zdroje: </a:t>
            </a:r>
            <a:r>
              <a:rPr lang="cs-CZ" altLang="cs-CZ" sz="2400" dirty="0"/>
              <a:t>celozrnné obiloviny, ovoce, zelenina, luštěniny, ořechy, olejnatá semena</a:t>
            </a:r>
          </a:p>
          <a:p>
            <a:pPr>
              <a:buFontTx/>
              <a:buChar char="-"/>
            </a:pPr>
            <a:r>
              <a:rPr lang="cs-CZ" altLang="cs-CZ" sz="2400" b="1" dirty="0"/>
              <a:t>DDD</a:t>
            </a:r>
            <a:r>
              <a:rPr lang="cs-CZ" altLang="cs-CZ" sz="2400" dirty="0"/>
              <a:t> 25-30 g</a:t>
            </a:r>
          </a:p>
          <a:p>
            <a:endParaRPr lang="cs-CZ" dirty="0"/>
          </a:p>
        </p:txBody>
      </p:sp>
      <p:pic>
        <p:nvPicPr>
          <p:cNvPr id="11" name="Obrázek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4001" y="2302246"/>
            <a:ext cx="3819165" cy="19434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Obrázek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6545" y="159825"/>
            <a:ext cx="3106621" cy="2065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Obrázek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6679" y="159825"/>
            <a:ext cx="2838450" cy="175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2" descr="http://plzen.cz/wp-content/uploads/2014/06/plzen_cz_lustenin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4001" y="4245698"/>
            <a:ext cx="3819165" cy="1998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22793766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ROZPUSTNOST </a:t>
            </a:r>
            <a:r>
              <a:rPr lang="cs-CZ" altLang="cs-CZ" b="1" dirty="0" smtClean="0">
                <a:effectLst/>
                <a:latin typeface="Segoe UI" panose="020B0502040204020203" pitchFamily="34" charset="0"/>
                <a:ea typeface="Segoe UI" panose="020B0502040204020203" pitchFamily="34" charset="0"/>
                <a:cs typeface="Segoe UI" panose="020B0502040204020203" pitchFamily="34" charset="0"/>
              </a:rPr>
              <a:t>A </a:t>
            </a:r>
            <a:r>
              <a:rPr lang="cs-CZ" altLang="cs-CZ" b="1" dirty="0">
                <a:effectLst/>
                <a:latin typeface="Segoe UI" panose="020B0502040204020203" pitchFamily="34" charset="0"/>
                <a:ea typeface="Segoe UI" panose="020B0502040204020203" pitchFamily="34" charset="0"/>
                <a:cs typeface="Segoe UI" panose="020B0502040204020203" pitchFamily="34" charset="0"/>
              </a:rPr>
              <a:t>NEROZPUSTNOST</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fontScale="92500"/>
          </a:bodyPr>
          <a:lstStyle/>
          <a:p>
            <a:pPr>
              <a:lnSpc>
                <a:spcPct val="93000"/>
              </a:lnSpc>
            </a:pPr>
            <a:r>
              <a:rPr lang="en-GB" altLang="cs-CZ" sz="2400" b="1" dirty="0"/>
              <a:t>1980 – </a:t>
            </a:r>
            <a:r>
              <a:rPr lang="en-GB" altLang="cs-CZ" sz="2400" b="1" dirty="0" err="1"/>
              <a:t>rozdělení</a:t>
            </a:r>
            <a:r>
              <a:rPr lang="en-GB" altLang="cs-CZ" sz="2400" b="1" dirty="0"/>
              <a:t> </a:t>
            </a:r>
            <a:r>
              <a:rPr lang="en-GB" altLang="cs-CZ" sz="2400" b="1" dirty="0" err="1"/>
              <a:t>vlákniny</a:t>
            </a:r>
            <a:r>
              <a:rPr lang="en-GB" altLang="cs-CZ" sz="2400" b="1" dirty="0"/>
              <a:t> </a:t>
            </a:r>
            <a:r>
              <a:rPr lang="en-GB" altLang="cs-CZ" sz="2400" b="1" dirty="0" err="1"/>
              <a:t>na</a:t>
            </a:r>
            <a:r>
              <a:rPr lang="en-GB" altLang="cs-CZ" sz="2400" b="1" dirty="0"/>
              <a:t> </a:t>
            </a:r>
            <a:r>
              <a:rPr lang="en-GB" altLang="cs-CZ" sz="2400" b="1" dirty="0" err="1"/>
              <a:t>nerozpustnou</a:t>
            </a:r>
            <a:r>
              <a:rPr lang="en-GB" altLang="cs-CZ" sz="2400" dirty="0"/>
              <a:t> (</a:t>
            </a:r>
            <a:r>
              <a:rPr lang="en-GB" altLang="cs-CZ" sz="2400" dirty="0" err="1"/>
              <a:t>odolná</a:t>
            </a:r>
            <a:r>
              <a:rPr lang="en-GB" altLang="cs-CZ" sz="2400" dirty="0"/>
              <a:t> </a:t>
            </a:r>
            <a:r>
              <a:rPr lang="en-GB" altLang="cs-CZ" sz="2400" dirty="0" err="1"/>
              <a:t>fermentaci</a:t>
            </a:r>
            <a:r>
              <a:rPr lang="en-GB" altLang="cs-CZ" sz="2400" dirty="0"/>
              <a:t> v </a:t>
            </a:r>
            <a:r>
              <a:rPr lang="en-GB" altLang="cs-CZ" sz="2400" dirty="0" err="1"/>
              <a:t>tlustém</a:t>
            </a:r>
            <a:r>
              <a:rPr lang="en-GB" altLang="cs-CZ" sz="2400" dirty="0"/>
              <a:t> </a:t>
            </a:r>
            <a:r>
              <a:rPr lang="en-GB" altLang="cs-CZ" sz="2400" dirty="0" err="1"/>
              <a:t>střevě</a:t>
            </a:r>
            <a:r>
              <a:rPr lang="en-GB" altLang="cs-CZ" sz="2400" dirty="0"/>
              <a:t>) </a:t>
            </a:r>
            <a:r>
              <a:rPr lang="en-GB" altLang="cs-CZ" sz="2400" b="1" dirty="0"/>
              <a:t>a </a:t>
            </a:r>
            <a:r>
              <a:rPr lang="en-GB" altLang="cs-CZ" sz="2400" b="1" dirty="0" err="1"/>
              <a:t>rozpustnou</a:t>
            </a:r>
            <a:r>
              <a:rPr lang="en-GB" altLang="cs-CZ" sz="2400" dirty="0"/>
              <a:t/>
            </a:r>
            <a:br>
              <a:rPr lang="en-GB" altLang="cs-CZ" sz="2400" dirty="0"/>
            </a:br>
            <a:r>
              <a:rPr lang="en-GB" altLang="cs-CZ" sz="2400" dirty="0"/>
              <a:t>	</a:t>
            </a:r>
            <a:r>
              <a:rPr lang="en-GB" altLang="cs-CZ" sz="1800" b="1" dirty="0">
                <a:solidFill>
                  <a:srgbClr val="0070C0"/>
                </a:solidFill>
              </a:rPr>
              <a:t>NEROZPUTNÁ (</a:t>
            </a:r>
            <a:r>
              <a:rPr lang="en-GB" altLang="cs-CZ" sz="1800" b="1" dirty="0" err="1">
                <a:solidFill>
                  <a:srgbClr val="0070C0"/>
                </a:solidFill>
              </a:rPr>
              <a:t>celul</a:t>
            </a:r>
            <a:r>
              <a:rPr lang="cs-CZ" altLang="cs-CZ" sz="1800" b="1" dirty="0" err="1">
                <a:solidFill>
                  <a:srgbClr val="0070C0"/>
                </a:solidFill>
              </a:rPr>
              <a:t>óza</a:t>
            </a:r>
            <a:r>
              <a:rPr lang="en-GB" altLang="cs-CZ" sz="1800" b="1" dirty="0">
                <a:solidFill>
                  <a:srgbClr val="0070C0"/>
                </a:solidFill>
              </a:rPr>
              <a:t>, lignin)</a:t>
            </a:r>
            <a:br>
              <a:rPr lang="en-GB" altLang="cs-CZ" sz="1800" b="1" dirty="0">
                <a:solidFill>
                  <a:srgbClr val="0070C0"/>
                </a:solidFill>
              </a:rPr>
            </a:br>
            <a:r>
              <a:rPr lang="en-GB" altLang="cs-CZ" sz="1800" dirty="0"/>
              <a:t>	- </a:t>
            </a:r>
            <a:r>
              <a:rPr lang="en-GB" altLang="cs-CZ" sz="1800" dirty="0" err="1"/>
              <a:t>podporují</a:t>
            </a:r>
            <a:r>
              <a:rPr lang="en-GB" altLang="cs-CZ" sz="1800" dirty="0"/>
              <a:t> </a:t>
            </a:r>
            <a:r>
              <a:rPr lang="en-GB" altLang="cs-CZ" sz="1800" dirty="0" err="1"/>
              <a:t>peristaltiku</a:t>
            </a:r>
            <a:r>
              <a:rPr lang="en-GB" altLang="cs-CZ" sz="1800" dirty="0"/>
              <a:t> </a:t>
            </a:r>
            <a:r>
              <a:rPr lang="en-GB" altLang="cs-CZ" sz="1800" dirty="0" err="1"/>
              <a:t>střev</a:t>
            </a:r>
            <a:r>
              <a:rPr lang="en-GB" altLang="cs-CZ" sz="1800" dirty="0"/>
              <a:t>, </a:t>
            </a:r>
            <a:r>
              <a:rPr lang="en-GB" altLang="cs-CZ" sz="1800" dirty="0" err="1"/>
              <a:t>urychlují</a:t>
            </a:r>
            <a:r>
              <a:rPr lang="en-GB" altLang="cs-CZ" sz="1800" dirty="0"/>
              <a:t> </a:t>
            </a:r>
            <a:r>
              <a:rPr lang="en-GB" altLang="cs-CZ" sz="1800" dirty="0" err="1"/>
              <a:t>tak</a:t>
            </a:r>
            <a:r>
              <a:rPr lang="en-GB" altLang="cs-CZ" sz="1800" dirty="0"/>
              <a:t> </a:t>
            </a:r>
            <a:r>
              <a:rPr lang="en-GB" altLang="cs-CZ" sz="1800" dirty="0" err="1"/>
              <a:t>průchod</a:t>
            </a:r>
            <a:r>
              <a:rPr lang="en-GB" altLang="cs-CZ" sz="1800" dirty="0"/>
              <a:t> </a:t>
            </a:r>
            <a:r>
              <a:rPr lang="en-GB" altLang="cs-CZ" sz="1800" dirty="0" err="1"/>
              <a:t>tráveniny</a:t>
            </a:r>
            <a:r>
              <a:rPr lang="en-GB" altLang="cs-CZ" sz="1800" dirty="0"/>
              <a:t> </a:t>
            </a:r>
            <a:r>
              <a:rPr lang="en-GB" altLang="cs-CZ" sz="1800" dirty="0" err="1"/>
              <a:t>zažívacím</a:t>
            </a:r>
            <a:r>
              <a:rPr lang="en-GB" altLang="cs-CZ" sz="1800" dirty="0"/>
              <a:t> </a:t>
            </a:r>
            <a:r>
              <a:rPr lang="en-GB" altLang="cs-CZ" sz="1800" dirty="0" err="1"/>
              <a:t>střevem</a:t>
            </a:r>
            <a:r>
              <a:rPr lang="en-GB" altLang="cs-CZ" sz="1800" dirty="0"/>
              <a:t> a </a:t>
            </a:r>
            <a:r>
              <a:rPr lang="en-GB" altLang="cs-CZ" sz="1800" dirty="0" err="1"/>
              <a:t>zvětšují</a:t>
            </a:r>
            <a:r>
              <a:rPr lang="en-GB" altLang="cs-CZ" sz="1800" dirty="0"/>
              <a:t> o</a:t>
            </a:r>
            <a:r>
              <a:rPr lang="cs-CZ" altLang="cs-CZ" sz="1800" dirty="0"/>
              <a:t>b</a:t>
            </a:r>
            <a:r>
              <a:rPr lang="en-GB" altLang="cs-CZ" sz="1800" dirty="0" err="1"/>
              <a:t>jem</a:t>
            </a:r>
            <a:r>
              <a:rPr lang="en-GB" altLang="cs-CZ" sz="1800" dirty="0"/>
              <a:t> </a:t>
            </a:r>
            <a:r>
              <a:rPr lang="en-GB" altLang="cs-CZ" sz="1800" dirty="0" err="1"/>
              <a:t>stolice</a:t>
            </a:r>
            <a:r>
              <a:rPr lang="en-GB" altLang="cs-CZ" sz="1800" dirty="0"/>
              <a:t/>
            </a:r>
            <a:br>
              <a:rPr lang="en-GB" altLang="cs-CZ" sz="1800" dirty="0"/>
            </a:br>
            <a:r>
              <a:rPr lang="en-GB" altLang="cs-CZ" sz="1800" dirty="0"/>
              <a:t/>
            </a:r>
            <a:br>
              <a:rPr lang="en-GB" altLang="cs-CZ" sz="1800" dirty="0"/>
            </a:br>
            <a:r>
              <a:rPr lang="en-GB" altLang="cs-CZ" sz="1800" dirty="0"/>
              <a:t>	</a:t>
            </a:r>
            <a:r>
              <a:rPr lang="en-GB" altLang="cs-CZ" sz="1800" b="1" dirty="0">
                <a:solidFill>
                  <a:srgbClr val="0070C0"/>
                </a:solidFill>
              </a:rPr>
              <a:t>ROZPUSTNÁ  (</a:t>
            </a:r>
            <a:r>
              <a:rPr lang="en-GB" altLang="cs-CZ" sz="1800" b="1" dirty="0" err="1">
                <a:solidFill>
                  <a:srgbClr val="0070C0"/>
                </a:solidFill>
              </a:rPr>
              <a:t>pektiny</a:t>
            </a:r>
            <a:r>
              <a:rPr lang="en-GB" altLang="cs-CZ" sz="1800" b="1" dirty="0">
                <a:solidFill>
                  <a:srgbClr val="0070C0"/>
                </a:solidFill>
              </a:rPr>
              <a:t>, beta-</a:t>
            </a:r>
            <a:r>
              <a:rPr lang="en-GB" altLang="cs-CZ" sz="1800" b="1" dirty="0" err="1">
                <a:solidFill>
                  <a:srgbClr val="0070C0"/>
                </a:solidFill>
              </a:rPr>
              <a:t>glukany</a:t>
            </a:r>
            <a:r>
              <a:rPr lang="en-GB" altLang="cs-CZ" sz="1800" b="1" dirty="0">
                <a:solidFill>
                  <a:srgbClr val="0070C0"/>
                </a:solidFill>
              </a:rPr>
              <a:t>)</a:t>
            </a:r>
            <a:br>
              <a:rPr lang="en-GB" altLang="cs-CZ" sz="1800" b="1" dirty="0">
                <a:solidFill>
                  <a:srgbClr val="0070C0"/>
                </a:solidFill>
              </a:rPr>
            </a:br>
            <a:r>
              <a:rPr lang="en-GB" altLang="cs-CZ" sz="1800" dirty="0"/>
              <a:t>	- </a:t>
            </a:r>
            <a:r>
              <a:rPr lang="en-GB" altLang="cs-CZ" sz="1800" dirty="0" err="1"/>
              <a:t>vytváří</a:t>
            </a:r>
            <a:r>
              <a:rPr lang="en-GB" altLang="cs-CZ" sz="1800" dirty="0"/>
              <a:t> v </a:t>
            </a:r>
            <a:r>
              <a:rPr lang="en-GB" altLang="cs-CZ" sz="1800" dirty="0" err="1"/>
              <a:t>tenkém</a:t>
            </a:r>
            <a:r>
              <a:rPr lang="en-GB" altLang="cs-CZ" sz="1800" dirty="0"/>
              <a:t> </a:t>
            </a:r>
            <a:r>
              <a:rPr lang="en-GB" altLang="cs-CZ" sz="1800" dirty="0" err="1"/>
              <a:t>střevě</a:t>
            </a:r>
            <a:r>
              <a:rPr lang="en-GB" altLang="cs-CZ" sz="1800" dirty="0"/>
              <a:t> </a:t>
            </a:r>
            <a:r>
              <a:rPr lang="en-GB" altLang="cs-CZ" sz="1800" dirty="0" err="1"/>
              <a:t>gelovité</a:t>
            </a:r>
            <a:r>
              <a:rPr lang="en-GB" altLang="cs-CZ" sz="1800" dirty="0"/>
              <a:t> (</a:t>
            </a:r>
            <a:r>
              <a:rPr lang="en-GB" altLang="cs-CZ" sz="1800" dirty="0" err="1"/>
              <a:t>rosolovité</a:t>
            </a:r>
            <a:r>
              <a:rPr lang="en-GB" altLang="cs-CZ" sz="1800" dirty="0"/>
              <a:t>) </a:t>
            </a:r>
            <a:r>
              <a:rPr lang="en-GB" altLang="cs-CZ" sz="1800" dirty="0" err="1"/>
              <a:t>prostředí</a:t>
            </a:r>
            <a:r>
              <a:rPr lang="en-GB" altLang="cs-CZ" sz="1800" dirty="0"/>
              <a:t> a </a:t>
            </a:r>
            <a:r>
              <a:rPr lang="en-GB" altLang="cs-CZ" sz="1800" dirty="0" err="1"/>
              <a:t>snižují</a:t>
            </a:r>
            <a:r>
              <a:rPr lang="en-GB" altLang="cs-CZ" sz="1800" dirty="0"/>
              <a:t> </a:t>
            </a:r>
            <a:r>
              <a:rPr lang="en-GB" altLang="cs-CZ" sz="1800" dirty="0" err="1"/>
              <a:t>tak</a:t>
            </a:r>
            <a:r>
              <a:rPr lang="en-GB" altLang="cs-CZ" sz="1800" dirty="0"/>
              <a:t> </a:t>
            </a:r>
            <a:r>
              <a:rPr lang="en-GB" altLang="cs-CZ" sz="1800" dirty="0" err="1"/>
              <a:t>vstřebávání</a:t>
            </a:r>
            <a:r>
              <a:rPr lang="en-GB" altLang="cs-CZ" sz="1800" dirty="0"/>
              <a:t> </a:t>
            </a:r>
            <a:r>
              <a:rPr lang="en-GB" altLang="cs-CZ" sz="1800" dirty="0" err="1"/>
              <a:t>gluk</a:t>
            </a:r>
            <a:r>
              <a:rPr lang="cs-CZ" altLang="cs-CZ" sz="1800" dirty="0" err="1"/>
              <a:t>óz</a:t>
            </a:r>
            <a:r>
              <a:rPr lang="en-GB" altLang="cs-CZ" sz="1800" dirty="0"/>
              <a:t>y a </a:t>
            </a:r>
            <a:r>
              <a:rPr lang="en-GB" altLang="cs-CZ" sz="1800" dirty="0" smtClean="0"/>
              <a:t>	</a:t>
            </a:r>
            <a:r>
              <a:rPr lang="en-GB" altLang="cs-CZ" sz="1800" dirty="0" err="1" smtClean="0"/>
              <a:t>mastných</a:t>
            </a:r>
            <a:r>
              <a:rPr lang="en-GB" altLang="cs-CZ" sz="1800" dirty="0" smtClean="0"/>
              <a:t> </a:t>
            </a:r>
            <a:r>
              <a:rPr lang="en-GB" altLang="cs-CZ" sz="1800" dirty="0" err="1"/>
              <a:t>kyselin</a:t>
            </a:r>
            <a:r>
              <a:rPr lang="en-GB" altLang="cs-CZ" sz="1800" dirty="0"/>
              <a:t> </a:t>
            </a:r>
            <a:r>
              <a:rPr lang="en-GB" altLang="cs-CZ" sz="1800" dirty="0" err="1"/>
              <a:t>přes</a:t>
            </a:r>
            <a:r>
              <a:rPr lang="en-GB" altLang="cs-CZ" sz="1800" dirty="0"/>
              <a:t> </a:t>
            </a:r>
            <a:r>
              <a:rPr lang="en-GB" altLang="cs-CZ" sz="1800" dirty="0" err="1"/>
              <a:t>střevní</a:t>
            </a:r>
            <a:r>
              <a:rPr lang="en-GB" altLang="cs-CZ" sz="1800" dirty="0"/>
              <a:t> </a:t>
            </a:r>
            <a:r>
              <a:rPr lang="en-GB" altLang="cs-CZ" sz="1800" dirty="0" err="1"/>
              <a:t>stěnu</a:t>
            </a:r>
            <a:endParaRPr lang="cs-CZ" altLang="cs-CZ" sz="1800" dirty="0"/>
          </a:p>
          <a:p>
            <a:pPr>
              <a:lnSpc>
                <a:spcPct val="93000"/>
              </a:lnSpc>
            </a:pPr>
            <a:endParaRPr lang="cs-CZ" altLang="cs-CZ" sz="1800" dirty="0"/>
          </a:p>
          <a:p>
            <a:pPr>
              <a:lnSpc>
                <a:spcPct val="93000"/>
              </a:lnSpc>
            </a:pPr>
            <a:r>
              <a:rPr lang="en-GB" altLang="cs-CZ" sz="2400" b="1" dirty="0"/>
              <a:t>1998 – WHO </a:t>
            </a:r>
            <a:r>
              <a:rPr lang="en-GB" altLang="cs-CZ" sz="2400" b="1" dirty="0" err="1"/>
              <a:t>doporučila</a:t>
            </a:r>
            <a:r>
              <a:rPr lang="en-GB" altLang="cs-CZ" sz="2400" b="1" dirty="0"/>
              <a:t> </a:t>
            </a:r>
            <a:r>
              <a:rPr lang="en-GB" altLang="cs-CZ" sz="2400" b="1" dirty="0" err="1"/>
              <a:t>nečlenit</a:t>
            </a:r>
            <a:r>
              <a:rPr lang="en-GB" altLang="cs-CZ" sz="2400" dirty="0"/>
              <a:t> </a:t>
            </a:r>
            <a:r>
              <a:rPr lang="cs-CZ" altLang="cs-CZ" sz="2400" dirty="0"/>
              <a:t>- </a:t>
            </a:r>
            <a:r>
              <a:rPr lang="en-GB" altLang="cs-CZ" sz="2400" dirty="0" err="1"/>
              <a:t>rozdělení</a:t>
            </a:r>
            <a:r>
              <a:rPr lang="en-GB" altLang="cs-CZ" sz="2400" dirty="0"/>
              <a:t> </a:t>
            </a:r>
            <a:r>
              <a:rPr lang="en-GB" altLang="cs-CZ" sz="2400" dirty="0" err="1"/>
              <a:t>platí</a:t>
            </a:r>
            <a:r>
              <a:rPr lang="en-GB" altLang="cs-CZ" sz="2400" dirty="0"/>
              <a:t> </a:t>
            </a:r>
            <a:r>
              <a:rPr lang="en-GB" altLang="cs-CZ" sz="2400" dirty="0" err="1"/>
              <a:t>jen</a:t>
            </a:r>
            <a:r>
              <a:rPr lang="en-GB" altLang="cs-CZ" sz="2400" dirty="0"/>
              <a:t> pro </a:t>
            </a:r>
            <a:r>
              <a:rPr lang="en-GB" altLang="cs-CZ" sz="2400" dirty="0" err="1"/>
              <a:t>některé</a:t>
            </a:r>
            <a:r>
              <a:rPr lang="en-GB" altLang="cs-CZ" sz="2400" dirty="0"/>
              <a:t> </a:t>
            </a:r>
            <a:r>
              <a:rPr lang="en-GB" altLang="cs-CZ" sz="2400" dirty="0" err="1"/>
              <a:t>ze</a:t>
            </a:r>
            <a:r>
              <a:rPr lang="en-GB" altLang="cs-CZ" sz="2400" dirty="0"/>
              <a:t> </a:t>
            </a:r>
            <a:r>
              <a:rPr lang="en-GB" altLang="cs-CZ" sz="2400" dirty="0" err="1"/>
              <a:t>složek</a:t>
            </a:r>
            <a:r>
              <a:rPr lang="en-GB" altLang="cs-CZ" sz="2400" dirty="0"/>
              <a:t> </a:t>
            </a:r>
            <a:r>
              <a:rPr lang="en-GB" altLang="cs-CZ" sz="2400" dirty="0" err="1"/>
              <a:t>obou</a:t>
            </a:r>
            <a:r>
              <a:rPr lang="en-GB" altLang="cs-CZ" sz="2400" dirty="0"/>
              <a:t> </a:t>
            </a:r>
            <a:r>
              <a:rPr lang="en-GB" altLang="cs-CZ" sz="2400" dirty="0" err="1"/>
              <a:t>skupin</a:t>
            </a:r>
            <a:r>
              <a:rPr lang="en-GB" altLang="cs-CZ" sz="2400" dirty="0"/>
              <a:t> (</a:t>
            </a:r>
            <a:r>
              <a:rPr lang="en-GB" altLang="cs-CZ" sz="2400" dirty="0" err="1"/>
              <a:t>některé</a:t>
            </a:r>
            <a:r>
              <a:rPr lang="en-GB" altLang="cs-CZ" sz="2400" dirty="0"/>
              <a:t> „</a:t>
            </a:r>
            <a:r>
              <a:rPr lang="en-GB" altLang="cs-CZ" sz="2400" dirty="0" err="1"/>
              <a:t>nerozpustné</a:t>
            </a:r>
            <a:r>
              <a:rPr lang="en-GB" altLang="cs-CZ" sz="2400" dirty="0"/>
              <a:t>“ </a:t>
            </a:r>
            <a:r>
              <a:rPr lang="en-GB" altLang="cs-CZ" sz="2400" dirty="0" err="1"/>
              <a:t>jsou</a:t>
            </a:r>
            <a:r>
              <a:rPr lang="en-GB" altLang="cs-CZ" sz="2400" dirty="0"/>
              <a:t> v </a:t>
            </a:r>
            <a:r>
              <a:rPr lang="en-GB" altLang="cs-CZ" sz="2400" dirty="0" err="1"/>
              <a:t>tlustém</a:t>
            </a:r>
            <a:r>
              <a:rPr lang="en-GB" altLang="cs-CZ" sz="2400" dirty="0"/>
              <a:t> </a:t>
            </a:r>
            <a:r>
              <a:rPr lang="en-GB" altLang="cs-CZ" sz="2400" dirty="0" err="1"/>
              <a:t>střevě</a:t>
            </a:r>
            <a:r>
              <a:rPr lang="en-GB" altLang="cs-CZ" sz="2400" dirty="0"/>
              <a:t> </a:t>
            </a:r>
            <a:r>
              <a:rPr lang="en-GB" altLang="cs-CZ" sz="2400" dirty="0" err="1"/>
              <a:t>fermentovány</a:t>
            </a:r>
            <a:r>
              <a:rPr lang="en-GB" altLang="cs-CZ" sz="2400" dirty="0"/>
              <a:t>)</a:t>
            </a:r>
            <a:endParaRPr lang="cs-CZ" altLang="cs-CZ" sz="2400" dirty="0"/>
          </a:p>
          <a:p>
            <a:pPr>
              <a:lnSpc>
                <a:spcPct val="93000"/>
              </a:lnSpc>
            </a:pPr>
            <a:r>
              <a:rPr lang="en-GB" altLang="cs-CZ" sz="2400" b="1" dirty="0" err="1"/>
              <a:t>Navíc</a:t>
            </a:r>
            <a:r>
              <a:rPr lang="cs-CZ" altLang="cs-CZ" sz="2400" b="1" dirty="0"/>
              <a:t> </a:t>
            </a:r>
            <a:r>
              <a:rPr lang="en-GB" altLang="cs-CZ" sz="2400" b="1" dirty="0"/>
              <a:t>= </a:t>
            </a:r>
            <a:r>
              <a:rPr lang="en-GB" altLang="cs-CZ" sz="2400" b="1" dirty="0" err="1"/>
              <a:t>rozpustnost</a:t>
            </a:r>
            <a:r>
              <a:rPr lang="en-GB" altLang="cs-CZ" sz="2400" b="1" dirty="0"/>
              <a:t> </a:t>
            </a:r>
            <a:r>
              <a:rPr lang="en-GB" altLang="cs-CZ" sz="2400" b="1" dirty="0" err="1"/>
              <a:t>ve</a:t>
            </a:r>
            <a:r>
              <a:rPr lang="en-GB" altLang="cs-CZ" sz="2400" b="1" dirty="0"/>
              <a:t> </a:t>
            </a:r>
            <a:r>
              <a:rPr lang="en-GB" altLang="cs-CZ" sz="2400" b="1" dirty="0" err="1"/>
              <a:t>vodě</a:t>
            </a:r>
            <a:r>
              <a:rPr lang="en-GB" altLang="cs-CZ" sz="2400" b="1" dirty="0"/>
              <a:t> </a:t>
            </a:r>
            <a:r>
              <a:rPr lang="en-GB" altLang="cs-CZ" sz="2400" b="1" dirty="0" err="1"/>
              <a:t>předem</a:t>
            </a:r>
            <a:r>
              <a:rPr lang="en-GB" altLang="cs-CZ" sz="2400" b="1" dirty="0"/>
              <a:t> </a:t>
            </a:r>
            <a:r>
              <a:rPr lang="en-GB" altLang="cs-CZ" sz="2400" b="1" dirty="0" err="1"/>
              <a:t>neurčuje</a:t>
            </a:r>
            <a:r>
              <a:rPr lang="en-GB" altLang="cs-CZ" sz="2400" b="1" dirty="0"/>
              <a:t> </a:t>
            </a:r>
            <a:r>
              <a:rPr lang="en-GB" altLang="cs-CZ" sz="2400" b="1" dirty="0" err="1"/>
              <a:t>fyziologický</a:t>
            </a:r>
            <a:r>
              <a:rPr lang="en-GB" altLang="cs-CZ" sz="2400" b="1" dirty="0"/>
              <a:t> </a:t>
            </a:r>
            <a:r>
              <a:rPr lang="en-GB" altLang="cs-CZ" sz="2400" b="1" dirty="0" err="1"/>
              <a:t>efekt</a:t>
            </a:r>
            <a:r>
              <a:rPr lang="en-GB" altLang="cs-CZ" sz="2400" dirty="0"/>
              <a:t/>
            </a:r>
            <a:br>
              <a:rPr lang="en-GB" altLang="cs-CZ" sz="2400" dirty="0"/>
            </a:br>
            <a:endParaRPr lang="en-GB" altLang="cs-CZ" sz="2400" dirty="0"/>
          </a:p>
          <a:p>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45</a:t>
            </a:fld>
            <a:endParaRPr lang="cs-CZ" dirty="0"/>
          </a:p>
        </p:txBody>
      </p:sp>
      <p:sp>
        <p:nvSpPr>
          <p:cNvPr id="8"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18658421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Rezistentní škrob</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46</a:t>
            </a:fld>
            <a:endParaRPr lang="cs-CZ" dirty="0"/>
          </a:p>
        </p:txBody>
      </p:sp>
      <p:pic>
        <p:nvPicPr>
          <p:cNvPr id="8"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858850" y="1587787"/>
            <a:ext cx="8717343" cy="5156189"/>
          </a:xfrm>
        </p:spPr>
      </p:pic>
      <p:sp>
        <p:nvSpPr>
          <p:cNvPr id="9"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28531661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4000" b="1" dirty="0">
                <a:effectLst/>
                <a:latin typeface="Segoe UI" panose="020B0502040204020203" pitchFamily="34" charset="0"/>
                <a:ea typeface="Segoe UI" panose="020B0502040204020203" pitchFamily="34" charset="0"/>
                <a:cs typeface="Segoe UI" panose="020B0502040204020203" pitchFamily="34" charset="0"/>
              </a:rPr>
              <a:t>Vláknina – výživové </a:t>
            </a:r>
            <a:r>
              <a:rPr lang="cs-CZ" altLang="cs-CZ" sz="4000" b="1" dirty="0" smtClean="0">
                <a:effectLst/>
                <a:latin typeface="Segoe UI" panose="020B0502040204020203" pitchFamily="34" charset="0"/>
                <a:ea typeface="Segoe UI" panose="020B0502040204020203" pitchFamily="34" charset="0"/>
                <a:cs typeface="Segoe UI" panose="020B0502040204020203" pitchFamily="34" charset="0"/>
              </a:rPr>
              <a:t>tvrzení</a:t>
            </a:r>
            <a:endParaRPr lang="cs-CZ" sz="40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47</a:t>
            </a:fld>
            <a:endParaRPr lang="cs-CZ" dirty="0"/>
          </a:p>
        </p:txBody>
      </p:sp>
      <p:sp>
        <p:nvSpPr>
          <p:cNvPr id="8" name="Zástupný symbol pro obsah 7"/>
          <p:cNvSpPr>
            <a:spLocks noGrp="1"/>
          </p:cNvSpPr>
          <p:nvPr>
            <p:ph idx="1"/>
          </p:nvPr>
        </p:nvSpPr>
        <p:spPr>
          <a:xfrm>
            <a:off x="838200" y="1493520"/>
            <a:ext cx="7270214" cy="4831080"/>
          </a:xfrm>
        </p:spPr>
        <p:txBody>
          <a:bodyPr>
            <a:normAutofit fontScale="92500"/>
          </a:bodyPr>
          <a:lstStyle/>
          <a:p>
            <a:pPr marL="0" indent="0">
              <a:buFontTx/>
              <a:buNone/>
              <a:defRPr/>
            </a:pPr>
            <a:r>
              <a:rPr lang="cs-CZ" b="1" dirty="0">
                <a:solidFill>
                  <a:srgbClr val="0070C0"/>
                </a:solidFill>
              </a:rPr>
              <a:t>ZDROJ VLÁKNINY </a:t>
            </a:r>
          </a:p>
          <a:p>
            <a:pPr>
              <a:defRPr/>
            </a:pPr>
            <a:r>
              <a:rPr lang="cs-CZ" sz="2200" dirty="0"/>
              <a:t>Tvrzení, že se jedná o potravinu, která je zdrojem vlákniny, a jakékoli tvrzení, které má pro spotřebitele pravděpodobně stejný význam, </a:t>
            </a:r>
            <a:r>
              <a:rPr lang="cs-CZ" sz="2200" dirty="0" smtClean="0"/>
              <a:t>lze </a:t>
            </a:r>
            <a:r>
              <a:rPr lang="cs-CZ" sz="2200" dirty="0"/>
              <a:t>použít pouze tehdy, obsahuje-li produkt </a:t>
            </a:r>
            <a:r>
              <a:rPr lang="cs-CZ" sz="2200" dirty="0" smtClean="0"/>
              <a:t/>
            </a:r>
            <a:br>
              <a:rPr lang="cs-CZ" sz="2200" dirty="0" smtClean="0"/>
            </a:br>
            <a:r>
              <a:rPr lang="cs-CZ" sz="2200" b="1" dirty="0" smtClean="0"/>
              <a:t>alespoň </a:t>
            </a:r>
            <a:r>
              <a:rPr lang="cs-CZ" sz="2200" b="1" dirty="0"/>
              <a:t>3 g vlákniny na 100 g nebo </a:t>
            </a:r>
            <a:r>
              <a:rPr lang="cs-CZ" sz="2200" b="1" dirty="0" smtClean="0"/>
              <a:t/>
            </a:r>
            <a:br>
              <a:rPr lang="cs-CZ" sz="2200" b="1" dirty="0" smtClean="0"/>
            </a:br>
            <a:r>
              <a:rPr lang="cs-CZ" sz="2200" b="1" dirty="0" smtClean="0"/>
              <a:t>alespoň </a:t>
            </a:r>
            <a:r>
              <a:rPr lang="cs-CZ" sz="2200" b="1" dirty="0"/>
              <a:t>1,5 g na 100 kcal. </a:t>
            </a:r>
          </a:p>
          <a:p>
            <a:pPr>
              <a:defRPr/>
            </a:pPr>
            <a:endParaRPr lang="cs-CZ" dirty="0"/>
          </a:p>
          <a:p>
            <a:pPr marL="0" indent="0">
              <a:buFontTx/>
              <a:buNone/>
              <a:defRPr/>
            </a:pPr>
            <a:r>
              <a:rPr lang="cs-CZ" b="1" dirty="0">
                <a:solidFill>
                  <a:srgbClr val="0070C0"/>
                </a:solidFill>
              </a:rPr>
              <a:t>S VYSOKÝM OBSAHEM VLÁKNINY </a:t>
            </a:r>
          </a:p>
          <a:p>
            <a:pPr>
              <a:defRPr/>
            </a:pPr>
            <a:r>
              <a:rPr lang="cs-CZ" sz="2200" dirty="0"/>
              <a:t>Tvrzení, že se jedná o potravinu s vysokým </a:t>
            </a:r>
            <a:r>
              <a:rPr lang="cs-CZ" sz="2200" dirty="0" smtClean="0"/>
              <a:t>obsahem </a:t>
            </a:r>
            <a:r>
              <a:rPr lang="cs-CZ" sz="2200" dirty="0"/>
              <a:t>vlákniny, a jakékoli tvrzení, které má </a:t>
            </a:r>
            <a:r>
              <a:rPr lang="cs-CZ" sz="2200" dirty="0" smtClean="0"/>
              <a:t>pro </a:t>
            </a:r>
            <a:r>
              <a:rPr lang="cs-CZ" sz="2200" dirty="0"/>
              <a:t>spotřebitele pravděpodobně stejný význam, </a:t>
            </a:r>
            <a:r>
              <a:rPr lang="cs-CZ" sz="2200" dirty="0" smtClean="0"/>
              <a:t>lze </a:t>
            </a:r>
            <a:r>
              <a:rPr lang="cs-CZ" sz="2200" dirty="0"/>
              <a:t>použít pouze tehdy, obsahuje-li produkt </a:t>
            </a:r>
            <a:br>
              <a:rPr lang="cs-CZ" sz="2200" dirty="0"/>
            </a:br>
            <a:r>
              <a:rPr lang="cs-CZ" sz="2200" b="1" dirty="0"/>
              <a:t>alespoň 6 g vlákniny na 100 g nebo </a:t>
            </a:r>
            <a:br>
              <a:rPr lang="cs-CZ" sz="2200" b="1" dirty="0"/>
            </a:br>
            <a:r>
              <a:rPr lang="cs-CZ" sz="2200" b="1" dirty="0"/>
              <a:t>alespoň 3 g na 100 kcal. </a:t>
            </a:r>
          </a:p>
          <a:p>
            <a:endParaRPr lang="cs-CZ" dirty="0"/>
          </a:p>
        </p:txBody>
      </p:sp>
      <p:pic>
        <p:nvPicPr>
          <p:cNvPr id="11" name="Picture 7" descr="https://skramlikova.files.wordpress.com/2011/06/dobrc3a1-vlc3a1knina-bona-vita-cestovnc3ad-balc3adc48dek-1-porc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2485" y="661944"/>
            <a:ext cx="4419515" cy="5485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27643397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48</a:t>
            </a:fld>
            <a:endParaRPr lang="cs-CZ" dirty="0"/>
          </a:p>
        </p:txBody>
      </p:sp>
      <p:sp>
        <p:nvSpPr>
          <p:cNvPr id="8" name="Zástupný symbol pro obsah 7"/>
          <p:cNvSpPr>
            <a:spLocks noGrp="1"/>
          </p:cNvSpPr>
          <p:nvPr>
            <p:ph idx="1"/>
          </p:nvPr>
        </p:nvSpPr>
        <p:spPr>
          <a:xfrm>
            <a:off x="838200" y="1620816"/>
            <a:ext cx="7270214" cy="4380739"/>
          </a:xfrm>
        </p:spPr>
        <p:txBody>
          <a:bodyPr>
            <a:normAutofit/>
          </a:bodyPr>
          <a:lstStyle/>
          <a:p>
            <a:endParaRPr lang="cs-CZ" dirty="0"/>
          </a:p>
        </p:txBody>
      </p:sp>
      <p:pic>
        <p:nvPicPr>
          <p:cNvPr id="10" name="Picture 8" descr="https://www.cernybez.cz/data/pics/l/chleb-psyllium-arizona-300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15" y="0"/>
            <a:ext cx="11523685" cy="6217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18438453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BETA – GLUKANY</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49</a:t>
            </a:fld>
            <a:endParaRPr lang="cs-CZ" dirty="0"/>
          </a:p>
        </p:txBody>
      </p:sp>
      <p:sp>
        <p:nvSpPr>
          <p:cNvPr id="8" name="Zástupný symbol pro obsah 7"/>
          <p:cNvSpPr>
            <a:spLocks noGrp="1"/>
          </p:cNvSpPr>
          <p:nvPr>
            <p:ph idx="1"/>
          </p:nvPr>
        </p:nvSpPr>
        <p:spPr>
          <a:xfrm>
            <a:off x="838200" y="1620816"/>
            <a:ext cx="10515600" cy="4380739"/>
          </a:xfrm>
        </p:spPr>
        <p:txBody>
          <a:bodyPr>
            <a:normAutofit fontScale="77500" lnSpcReduction="20000"/>
          </a:bodyPr>
          <a:lstStyle/>
          <a:p>
            <a:pPr marL="0" indent="0">
              <a:buFontTx/>
              <a:buNone/>
              <a:defRPr/>
            </a:pPr>
            <a:endParaRPr lang="cs-CZ" sz="3100" b="1" dirty="0" smtClean="0"/>
          </a:p>
          <a:p>
            <a:pPr marL="0" indent="0">
              <a:buFontTx/>
              <a:buNone/>
              <a:defRPr/>
            </a:pPr>
            <a:r>
              <a:rPr lang="cs-CZ" sz="3100" b="1" dirty="0" smtClean="0"/>
              <a:t>Beta-</a:t>
            </a:r>
            <a:r>
              <a:rPr lang="cs-CZ" sz="3100" b="1" dirty="0" err="1" smtClean="0"/>
              <a:t>glukany</a:t>
            </a:r>
            <a:r>
              <a:rPr lang="cs-CZ" sz="3100" b="1" dirty="0" smtClean="0"/>
              <a:t> </a:t>
            </a:r>
            <a:r>
              <a:rPr lang="cs-CZ" sz="3100" b="1" dirty="0">
                <a:solidFill>
                  <a:srgbClr val="0070C0"/>
                </a:solidFill>
              </a:rPr>
              <a:t>přispívají k udržení normální hladiny cholesterolu v krvi </a:t>
            </a:r>
          </a:p>
          <a:p>
            <a:pPr>
              <a:defRPr/>
            </a:pPr>
            <a:r>
              <a:rPr lang="cs-CZ" dirty="0"/>
              <a:t>Tvrzení smí být použito pouze u potravin, které obsahují nejméně 1 g beta-</a:t>
            </a:r>
            <a:r>
              <a:rPr lang="cs-CZ" dirty="0" err="1"/>
              <a:t>glukanů</a:t>
            </a:r>
            <a:r>
              <a:rPr lang="cs-CZ" dirty="0"/>
              <a:t> z ovsa, ovesných otrub, ječmene, ječných otrub nebo ze směsí těchto zdrojů v kvantifikované porci. Aby bylo možné tvrzení použít, musí být spotřebitel informován, že příznivého účinku se dosáhne při přívodu 3 g beta-</a:t>
            </a:r>
            <a:r>
              <a:rPr lang="cs-CZ" dirty="0" err="1"/>
              <a:t>glukanů</a:t>
            </a:r>
            <a:r>
              <a:rPr lang="cs-CZ" dirty="0"/>
              <a:t> z ovsa, ovesných otrub, ječmene, ječných otrub nebo ze směsí těchto zdrojů denně. </a:t>
            </a:r>
          </a:p>
          <a:p>
            <a:pPr marL="0" indent="0">
              <a:buFontTx/>
              <a:buNone/>
              <a:defRPr/>
            </a:pPr>
            <a:endParaRPr lang="cs-CZ" dirty="0"/>
          </a:p>
          <a:p>
            <a:pPr marL="0" indent="0">
              <a:buFontTx/>
              <a:buNone/>
              <a:defRPr/>
            </a:pPr>
            <a:r>
              <a:rPr lang="cs-CZ" sz="3100" b="1" dirty="0"/>
              <a:t>Konzumace beta-</a:t>
            </a:r>
            <a:r>
              <a:rPr lang="cs-CZ" sz="3100" b="1" dirty="0" err="1"/>
              <a:t>glukanů</a:t>
            </a:r>
            <a:r>
              <a:rPr lang="cs-CZ" sz="3100" b="1" dirty="0"/>
              <a:t> z ovsa nebo ječmene </a:t>
            </a:r>
            <a:r>
              <a:rPr lang="cs-CZ" sz="3100" b="1" dirty="0">
                <a:solidFill>
                  <a:srgbClr val="0070C0"/>
                </a:solidFill>
              </a:rPr>
              <a:t>jakožto součásti jídla přispívá k omezení nárůstu hladiny glukózy v krvi po tomto jídle </a:t>
            </a:r>
          </a:p>
          <a:p>
            <a:pPr>
              <a:defRPr/>
            </a:pPr>
            <a:r>
              <a:rPr lang="cs-CZ" dirty="0"/>
              <a:t>Tvrzení smí být použito pouze u potravin, které obsahují nejméně 4 g beta-</a:t>
            </a:r>
            <a:r>
              <a:rPr lang="cs-CZ" dirty="0" err="1"/>
              <a:t>glukanů</a:t>
            </a:r>
            <a:r>
              <a:rPr lang="cs-CZ" dirty="0"/>
              <a:t> z ovsa nebo ječmene na každých 30 g využitelných sacharidů v kvantifikované porci jakožto součásti jídla. Aby bylo možné tvrzení použít, musí být spotřebitel informován, že příznivého účinku se dosáhne konzumací beta-</a:t>
            </a:r>
            <a:r>
              <a:rPr lang="cs-CZ" dirty="0" err="1"/>
              <a:t>glukanů</a:t>
            </a:r>
            <a:r>
              <a:rPr lang="cs-CZ" dirty="0"/>
              <a:t> z ovsa nebo ječmene jakožto součásti jídla. </a:t>
            </a:r>
          </a:p>
          <a:p>
            <a:endParaRPr lang="cs-CZ" dirty="0"/>
          </a:p>
        </p:txBody>
      </p:sp>
      <p:pic>
        <p:nvPicPr>
          <p:cNvPr id="11" name="Obrázek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0035" y="119901"/>
            <a:ext cx="3132015" cy="17529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Obrázek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7795" y="152167"/>
            <a:ext cx="3072523" cy="17206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32277875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cs-CZ" smtClean="0"/>
              <a:t>Výživa</a:t>
            </a:r>
            <a:endParaRPr lang="cs-CZ" dirty="0"/>
          </a:p>
        </p:txBody>
      </p:sp>
      <p:sp>
        <p:nvSpPr>
          <p:cNvPr id="5" name="Slide Number Placeholder 4"/>
          <p:cNvSpPr>
            <a:spLocks noGrp="1"/>
          </p:cNvSpPr>
          <p:nvPr>
            <p:ph type="sldNum" sz="quarter" idx="12"/>
          </p:nvPr>
        </p:nvSpPr>
        <p:spPr/>
        <p:txBody>
          <a:bodyPr/>
          <a:lstStyle/>
          <a:p>
            <a:fld id="{7D74F88D-855E-4C4A-AC2F-7A0A64C53FD8}" type="slidenum">
              <a:rPr lang="cs-CZ" smtClean="0"/>
              <a:pPr/>
              <a:t>5</a:t>
            </a:fld>
            <a:endParaRPr lang="cs-CZ" dirty="0"/>
          </a:p>
        </p:txBody>
      </p:sp>
      <p:pic>
        <p:nvPicPr>
          <p:cNvPr id="6" name="Obrázek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08" y="209761"/>
            <a:ext cx="11084286" cy="60015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72750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
            </a:r>
            <a:br>
              <a:rPr lang="cs-CZ" dirty="0"/>
            </a:br>
            <a:endParaRPr lang="cs-CZ" dirty="0">
              <a:effectLst>
                <a:outerShdw blurRad="38100" dist="38100" dir="2700000" algn="tl">
                  <a:srgbClr val="000000">
                    <a:alpha val="43137"/>
                  </a:srgbClr>
                </a:outerShdw>
              </a:effectLst>
            </a:endParaRPr>
          </a:p>
        </p:txBody>
      </p:sp>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50</a:t>
            </a:fld>
            <a:endParaRPr lang="cs-CZ" dirty="0"/>
          </a:p>
        </p:txBody>
      </p:sp>
      <p:sp>
        <p:nvSpPr>
          <p:cNvPr id="8" name="Zástupný symbol pro obsah 7"/>
          <p:cNvSpPr>
            <a:spLocks noGrp="1"/>
          </p:cNvSpPr>
          <p:nvPr>
            <p:ph idx="1"/>
          </p:nvPr>
        </p:nvSpPr>
        <p:spPr>
          <a:xfrm>
            <a:off x="838200" y="1620816"/>
            <a:ext cx="7270214" cy="4380739"/>
          </a:xfrm>
        </p:spPr>
        <p:txBody>
          <a:bodyPr>
            <a:normAutofit/>
          </a:bodyPr>
          <a:lstStyle/>
          <a:p>
            <a:endParaRPr lang="cs-CZ" dirty="0"/>
          </a:p>
        </p:txBody>
      </p:sp>
      <p:pic>
        <p:nvPicPr>
          <p:cNvPr id="11" name="Picture 2" descr="http://www.zdravyzivot.com/galerie/1_284/musli-srdicka-krupava-s-papajou-50-g-origin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953" y="155805"/>
            <a:ext cx="5606376" cy="60577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4" descr="http://img2.ecka.info/foto/022/93022_600%7Eh2YH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6957" y="0"/>
            <a:ext cx="5064125"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79608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Glykemický index</a:t>
            </a:r>
            <a:br>
              <a:rPr lang="cs-CZ" altLang="cs-CZ" b="1" dirty="0">
                <a:effectLst/>
                <a:latin typeface="Segoe UI" panose="020B0502040204020203" pitchFamily="34" charset="0"/>
                <a:ea typeface="Segoe UI" panose="020B0502040204020203" pitchFamily="34" charset="0"/>
                <a:cs typeface="Segoe UI" panose="020B0502040204020203" pitchFamily="34" charset="0"/>
              </a:rPr>
            </a:br>
            <a:r>
              <a:rPr lang="cs-CZ" altLang="cs-CZ" b="1" dirty="0" smtClean="0">
                <a:effectLst/>
                <a:latin typeface="Segoe UI" panose="020B0502040204020203" pitchFamily="34" charset="0"/>
                <a:ea typeface="Segoe UI" panose="020B0502040204020203" pitchFamily="34" charset="0"/>
                <a:cs typeface="Segoe UI" panose="020B0502040204020203" pitchFamily="34" charset="0"/>
              </a:rPr>
              <a:t>       …</a:t>
            </a:r>
            <a:r>
              <a:rPr lang="cs-CZ" altLang="cs-CZ" b="1" dirty="0">
                <a:effectLst/>
                <a:latin typeface="Segoe UI" panose="020B0502040204020203" pitchFamily="34" charset="0"/>
                <a:ea typeface="Segoe UI" panose="020B0502040204020203" pitchFamily="34" charset="0"/>
                <a:cs typeface="Segoe UI" panose="020B0502040204020203" pitchFamily="34" charset="0"/>
              </a:rPr>
              <a:t>určuje kvalitu sacharidů</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199" y="1620816"/>
            <a:ext cx="10608325" cy="4380739"/>
          </a:xfrm>
        </p:spPr>
        <p:txBody>
          <a:bodyPr>
            <a:normAutofit fontScale="92500" lnSpcReduction="10000"/>
          </a:bodyPr>
          <a:lstStyle/>
          <a:p>
            <a:r>
              <a:rPr lang="cs-CZ" altLang="cs-CZ" sz="1900" b="1" dirty="0"/>
              <a:t>Glykemický index – poměrná veličina, která </a:t>
            </a:r>
            <a:r>
              <a:rPr lang="cs-CZ" altLang="cs-CZ" sz="1900" b="1" dirty="0">
                <a:solidFill>
                  <a:srgbClr val="0070C0"/>
                </a:solidFill>
              </a:rPr>
              <a:t>srovnává hladinu </a:t>
            </a:r>
            <a:r>
              <a:rPr lang="cs-CZ" altLang="cs-CZ" sz="1900" b="1" dirty="0" smtClean="0">
                <a:solidFill>
                  <a:srgbClr val="0070C0"/>
                </a:solidFill>
              </a:rPr>
              <a:t/>
            </a:r>
            <a:br>
              <a:rPr lang="cs-CZ" altLang="cs-CZ" sz="1900" b="1" dirty="0" smtClean="0">
                <a:solidFill>
                  <a:srgbClr val="0070C0"/>
                </a:solidFill>
              </a:rPr>
            </a:br>
            <a:r>
              <a:rPr lang="cs-CZ" altLang="cs-CZ" sz="1900" b="1" dirty="0" smtClean="0">
                <a:solidFill>
                  <a:srgbClr val="0070C0"/>
                </a:solidFill>
              </a:rPr>
              <a:t>krevní </a:t>
            </a:r>
            <a:r>
              <a:rPr lang="cs-CZ" altLang="cs-CZ" sz="1900" b="1" dirty="0">
                <a:solidFill>
                  <a:srgbClr val="0070C0"/>
                </a:solidFill>
              </a:rPr>
              <a:t>glukózy po konzumaci potraviny s hladinou krevní glukózy </a:t>
            </a:r>
            <a:r>
              <a:rPr lang="cs-CZ" altLang="cs-CZ" sz="1900" b="1" dirty="0" smtClean="0">
                <a:solidFill>
                  <a:srgbClr val="0070C0"/>
                </a:solidFill>
              </a:rPr>
              <a:t/>
            </a:r>
            <a:br>
              <a:rPr lang="cs-CZ" altLang="cs-CZ" sz="1900" b="1" dirty="0" smtClean="0">
                <a:solidFill>
                  <a:srgbClr val="0070C0"/>
                </a:solidFill>
              </a:rPr>
            </a:br>
            <a:r>
              <a:rPr lang="cs-CZ" altLang="cs-CZ" sz="1900" b="1" dirty="0" smtClean="0">
                <a:solidFill>
                  <a:srgbClr val="0070C0"/>
                </a:solidFill>
              </a:rPr>
              <a:t>po </a:t>
            </a:r>
            <a:r>
              <a:rPr lang="cs-CZ" altLang="cs-CZ" sz="1900" b="1" dirty="0">
                <a:solidFill>
                  <a:srgbClr val="0070C0"/>
                </a:solidFill>
              </a:rPr>
              <a:t>podání referenční potraviny (glukóza nebo bílý chléb), </a:t>
            </a:r>
            <a:r>
              <a:rPr lang="cs-CZ" altLang="cs-CZ" sz="1900" b="1" dirty="0" smtClean="0">
                <a:solidFill>
                  <a:srgbClr val="0070C0"/>
                </a:solidFill>
              </a:rPr>
              <a:t/>
            </a:r>
            <a:br>
              <a:rPr lang="cs-CZ" altLang="cs-CZ" sz="1900" b="1" dirty="0" smtClean="0">
                <a:solidFill>
                  <a:srgbClr val="0070C0"/>
                </a:solidFill>
              </a:rPr>
            </a:br>
            <a:r>
              <a:rPr lang="cs-CZ" altLang="cs-CZ" sz="1900" b="1" dirty="0" smtClean="0">
                <a:solidFill>
                  <a:srgbClr val="0070C0"/>
                </a:solidFill>
              </a:rPr>
              <a:t>ale </a:t>
            </a:r>
            <a:r>
              <a:rPr lang="cs-CZ" altLang="cs-CZ" sz="1900" b="1" dirty="0">
                <a:solidFill>
                  <a:srgbClr val="0070C0"/>
                </a:solidFill>
              </a:rPr>
              <a:t>i zvýšení hladiny inzulinu</a:t>
            </a:r>
          </a:p>
          <a:p>
            <a:r>
              <a:rPr lang="cs-CZ" altLang="cs-CZ" sz="1900" dirty="0" smtClean="0"/>
              <a:t>Měří se porovnání ploch pod křivkou při stejné dávce sacharidů </a:t>
            </a:r>
            <a:br>
              <a:rPr lang="cs-CZ" altLang="cs-CZ" sz="1900" dirty="0" smtClean="0"/>
            </a:br>
            <a:r>
              <a:rPr lang="cs-CZ" altLang="cs-CZ" sz="1900" dirty="0" smtClean="0"/>
              <a:t>(50 g glukózy a množství potraviny, které obsahuje 50 g sacharidů)</a:t>
            </a:r>
          </a:p>
          <a:p>
            <a:r>
              <a:rPr lang="cs-CZ" altLang="cs-CZ" sz="1900" dirty="0" smtClean="0"/>
              <a:t>GI = plocha testované potraviny: plochou referenční potraviny x 100</a:t>
            </a:r>
          </a:p>
          <a:p>
            <a:r>
              <a:rPr lang="cs-CZ" altLang="cs-CZ" sz="1900" dirty="0" smtClean="0"/>
              <a:t>Testuje se na 10 dobrovolnících</a:t>
            </a:r>
          </a:p>
          <a:p>
            <a:r>
              <a:rPr lang="cs-CZ" altLang="cs-CZ" sz="1900" dirty="0" smtClean="0"/>
              <a:t>Odběr krve z prstu 15 nebo 30 min. po dobu 2 hod. (3 h. u diabetiků) po konzumaci testované potraviny nebo glukózy</a:t>
            </a:r>
          </a:p>
          <a:p>
            <a:r>
              <a:rPr lang="cs-CZ" altLang="cs-CZ" sz="1900" dirty="0" smtClean="0"/>
              <a:t>Hodnoty </a:t>
            </a:r>
            <a:r>
              <a:rPr lang="cs-CZ" altLang="cs-CZ" sz="1900" dirty="0"/>
              <a:t>GI</a:t>
            </a:r>
          </a:p>
          <a:p>
            <a:pPr lvl="1"/>
            <a:r>
              <a:rPr lang="cs-CZ" altLang="cs-CZ" sz="1600" dirty="0"/>
              <a:t>do 55 nízká</a:t>
            </a:r>
          </a:p>
          <a:p>
            <a:pPr lvl="1"/>
            <a:r>
              <a:rPr lang="cs-CZ" altLang="cs-CZ" sz="1600" dirty="0"/>
              <a:t>56 - 70 střední</a:t>
            </a:r>
          </a:p>
          <a:p>
            <a:pPr lvl="1"/>
            <a:r>
              <a:rPr lang="cs-CZ" altLang="cs-CZ" sz="1600" dirty="0"/>
              <a:t>nad 70 vysoká</a:t>
            </a:r>
          </a:p>
          <a:p>
            <a:r>
              <a:rPr lang="cs-CZ" sz="1900" dirty="0" smtClean="0"/>
              <a:t>Nezahrnuje kvantitu, ale kvalitu (</a:t>
            </a:r>
            <a:r>
              <a:rPr lang="cs-CZ" sz="1900" b="1" dirty="0" smtClean="0">
                <a:solidFill>
                  <a:srgbClr val="0070C0"/>
                </a:solidFill>
              </a:rPr>
              <a:t>glykemická nálož</a:t>
            </a:r>
            <a:r>
              <a:rPr lang="cs-CZ" sz="1900" dirty="0" smtClean="0"/>
              <a:t>…určuje kvantitu sacharidů)</a:t>
            </a:r>
            <a:endParaRPr lang="en-US" sz="1900" dirty="0"/>
          </a:p>
        </p:txBody>
      </p:sp>
      <p:pic>
        <p:nvPicPr>
          <p:cNvPr id="4" name="Obráze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50786" y="139717"/>
            <a:ext cx="3695953" cy="3695953"/>
          </a:xfrm>
          <a:prstGeom prst="rect">
            <a:avLst/>
          </a:prstGeom>
        </p:spPr>
      </p:pic>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51</a:t>
            </a:fld>
            <a:endParaRPr lang="cs-CZ" dirty="0"/>
          </a:p>
        </p:txBody>
      </p:sp>
      <p:sp>
        <p:nvSpPr>
          <p:cNvPr id="8"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19743907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Glykemická nálož</a:t>
            </a:r>
            <a:endParaRPr lang="cs-CZ" dirty="0"/>
          </a:p>
        </p:txBody>
      </p:sp>
      <p:sp>
        <p:nvSpPr>
          <p:cNvPr id="3" name="Zástupný symbol pro obsah 2"/>
          <p:cNvSpPr>
            <a:spLocks noGrp="1"/>
          </p:cNvSpPr>
          <p:nvPr>
            <p:ph idx="1"/>
          </p:nvPr>
        </p:nvSpPr>
        <p:spPr/>
        <p:txBody>
          <a:bodyPr>
            <a:normAutofit/>
          </a:bodyPr>
          <a:lstStyle/>
          <a:p>
            <a:pPr marL="0" indent="0">
              <a:buNone/>
            </a:pPr>
            <a:r>
              <a:rPr lang="cs-CZ" altLang="cs-CZ" sz="2000" dirty="0" smtClean="0"/>
              <a:t>Glykemický </a:t>
            </a:r>
            <a:r>
              <a:rPr lang="cs-CZ" altLang="cs-CZ" sz="2000" dirty="0"/>
              <a:t>index potraviny, pokrmu, jídla nebo celodenní stravy vydělíme 100 </a:t>
            </a:r>
            <a:r>
              <a:rPr lang="cs-CZ" altLang="cs-CZ" sz="2000" dirty="0" smtClean="0"/>
              <a:t/>
            </a:r>
            <a:br>
              <a:rPr lang="cs-CZ" altLang="cs-CZ" sz="2000" dirty="0" smtClean="0"/>
            </a:br>
            <a:r>
              <a:rPr lang="cs-CZ" altLang="cs-CZ" sz="2000" dirty="0" smtClean="0"/>
              <a:t>a </a:t>
            </a:r>
            <a:r>
              <a:rPr lang="cs-CZ" altLang="cs-CZ" sz="2000" dirty="0"/>
              <a:t>vynásobíme množstvím vstřebatelných sacharidů v gramech</a:t>
            </a:r>
            <a:br>
              <a:rPr lang="cs-CZ" altLang="cs-CZ" sz="2000" dirty="0"/>
            </a:br>
            <a:r>
              <a:rPr lang="cs-CZ" altLang="cs-CZ" sz="2000" dirty="0"/>
              <a:t/>
            </a:r>
            <a:br>
              <a:rPr lang="cs-CZ" altLang="cs-CZ" sz="2000" dirty="0"/>
            </a:br>
            <a:r>
              <a:rPr lang="cs-CZ" altLang="cs-CZ" sz="2000" b="1" dirty="0" smtClean="0"/>
              <a:t>Glykemická </a:t>
            </a:r>
            <a:r>
              <a:rPr lang="cs-CZ" altLang="cs-CZ" sz="2000" b="1" dirty="0"/>
              <a:t>nálož:</a:t>
            </a:r>
            <a:r>
              <a:rPr lang="cs-CZ" altLang="cs-CZ" sz="2000" dirty="0"/>
              <a:t/>
            </a:r>
            <a:br>
              <a:rPr lang="cs-CZ" altLang="cs-CZ" sz="2000" dirty="0"/>
            </a:br>
            <a:r>
              <a:rPr lang="cs-CZ" altLang="cs-CZ" sz="2000" dirty="0" smtClean="0"/>
              <a:t>20 </a:t>
            </a:r>
            <a:r>
              <a:rPr lang="cs-CZ" altLang="cs-CZ" sz="2000" dirty="0"/>
              <a:t>a více je považována za vysokou</a:t>
            </a:r>
            <a:br>
              <a:rPr lang="cs-CZ" altLang="cs-CZ" sz="2000" dirty="0"/>
            </a:br>
            <a:r>
              <a:rPr lang="cs-CZ" altLang="cs-CZ" sz="2000" dirty="0" smtClean="0"/>
              <a:t>11 </a:t>
            </a:r>
            <a:r>
              <a:rPr lang="cs-CZ" altLang="cs-CZ" sz="2000" dirty="0"/>
              <a:t>- 19 je střední </a:t>
            </a:r>
            <a:br>
              <a:rPr lang="cs-CZ" altLang="cs-CZ" sz="2000" dirty="0"/>
            </a:br>
            <a:r>
              <a:rPr lang="cs-CZ" altLang="cs-CZ" sz="2000" dirty="0" smtClean="0"/>
              <a:t>10 </a:t>
            </a:r>
            <a:r>
              <a:rPr lang="cs-CZ" altLang="cs-CZ" sz="2000" dirty="0"/>
              <a:t>a méně za nízkou. </a:t>
            </a:r>
            <a:br>
              <a:rPr lang="cs-CZ" altLang="cs-CZ" sz="2000" dirty="0"/>
            </a:br>
            <a:r>
              <a:rPr lang="cs-CZ" altLang="cs-CZ" sz="2000" dirty="0"/>
              <a:t>	</a:t>
            </a:r>
            <a:endParaRPr lang="cs-CZ" sz="2000" dirty="0"/>
          </a:p>
        </p:txBody>
      </p:sp>
      <p:sp>
        <p:nvSpPr>
          <p:cNvPr id="4" name="Zástupný symbol pro zápatí 3"/>
          <p:cNvSpPr>
            <a:spLocks noGrp="1"/>
          </p:cNvSpPr>
          <p:nvPr>
            <p:ph type="ftr" sz="quarter" idx="11"/>
          </p:nvPr>
        </p:nvSpPr>
        <p:spPr/>
        <p:txBody>
          <a:bodyPr/>
          <a:lstStyle/>
          <a:p>
            <a:r>
              <a:rPr lang="cs-CZ"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52</a:t>
            </a:fld>
            <a:endParaRPr lang="cs-CZ" dirty="0"/>
          </a:p>
        </p:txBody>
      </p:sp>
      <p:graphicFrame>
        <p:nvGraphicFramePr>
          <p:cNvPr id="6" name="Tabulka 5"/>
          <p:cNvGraphicFramePr>
            <a:graphicFrameLocks noGrp="1"/>
          </p:cNvGraphicFramePr>
          <p:nvPr>
            <p:extLst>
              <p:ext uri="{D42A27DB-BD31-4B8C-83A1-F6EECF244321}">
                <p14:modId xmlns:p14="http://schemas.microsoft.com/office/powerpoint/2010/main" val="1613490753"/>
              </p:ext>
            </p:extLst>
          </p:nvPr>
        </p:nvGraphicFramePr>
        <p:xfrm>
          <a:off x="1919536" y="3959096"/>
          <a:ext cx="8352927" cy="1872209"/>
        </p:xfrm>
        <a:graphic>
          <a:graphicData uri="http://schemas.openxmlformats.org/drawingml/2006/table">
            <a:tbl>
              <a:tblPr/>
              <a:tblGrid>
                <a:gridCol w="2448270">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1338806">
                  <a:extLst>
                    <a:ext uri="{9D8B030D-6E8A-4147-A177-3AD203B41FA5}">
                      <a16:colId xmlns:a16="http://schemas.microsoft.com/office/drawing/2014/main" val="20002"/>
                    </a:ext>
                  </a:extLst>
                </a:gridCol>
                <a:gridCol w="1670404">
                  <a:extLst>
                    <a:ext uri="{9D8B030D-6E8A-4147-A177-3AD203B41FA5}">
                      <a16:colId xmlns:a16="http://schemas.microsoft.com/office/drawing/2014/main" val="20003"/>
                    </a:ext>
                  </a:extLst>
                </a:gridCol>
                <a:gridCol w="1671311">
                  <a:extLst>
                    <a:ext uri="{9D8B030D-6E8A-4147-A177-3AD203B41FA5}">
                      <a16:colId xmlns:a16="http://schemas.microsoft.com/office/drawing/2014/main" val="20004"/>
                    </a:ext>
                  </a:extLst>
                </a:gridCol>
              </a:tblGrid>
              <a:tr h="936104">
                <a:tc>
                  <a:txBody>
                    <a:bodyPr/>
                    <a:lstStyle/>
                    <a:p>
                      <a:pPr>
                        <a:spcAft>
                          <a:spcPts val="0"/>
                        </a:spcAft>
                      </a:pPr>
                      <a:r>
                        <a:rPr lang="cs-CZ" sz="2000" b="0" i="0" dirty="0">
                          <a:solidFill>
                            <a:srgbClr val="000000"/>
                          </a:solidFill>
                          <a:latin typeface="+mn-lt"/>
                          <a:ea typeface="Times New Roman"/>
                          <a:cs typeface="Times New Roman"/>
                        </a:rPr>
                        <a:t>Snídaňové cereálie</a:t>
                      </a:r>
                      <a:endParaRPr lang="cs-CZ" sz="2000" b="1" i="1" dirty="0">
                        <a:solidFill>
                          <a:srgbClr val="000000"/>
                        </a:solidFill>
                        <a:latin typeface="+mn-lt"/>
                        <a:ea typeface="Times New Roman"/>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solidFill>
                      <a:srgbClr val="FFFFFF"/>
                    </a:solidFill>
                  </a:tcPr>
                </a:tc>
                <a:tc>
                  <a:txBody>
                    <a:bodyPr/>
                    <a:lstStyle/>
                    <a:p>
                      <a:pPr>
                        <a:spcAft>
                          <a:spcPts val="0"/>
                        </a:spcAft>
                      </a:pPr>
                      <a:r>
                        <a:rPr lang="cs-CZ" sz="2000" b="0" i="0" dirty="0">
                          <a:solidFill>
                            <a:srgbClr val="000000"/>
                          </a:solidFill>
                          <a:latin typeface="+mn-lt"/>
                          <a:ea typeface="Times New Roman"/>
                          <a:cs typeface="Times New Roman"/>
                        </a:rPr>
                        <a:t>GI</a:t>
                      </a:r>
                      <a:endParaRPr lang="cs-CZ" sz="2000" b="1" i="1" dirty="0">
                        <a:solidFill>
                          <a:srgbClr val="000000"/>
                        </a:solidFill>
                        <a:latin typeface="+mn-lt"/>
                        <a:ea typeface="Times New Roman"/>
                        <a:cs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EDF2F8"/>
                    </a:solidFill>
                  </a:tcPr>
                </a:tc>
                <a:tc>
                  <a:txBody>
                    <a:bodyPr/>
                    <a:lstStyle/>
                    <a:p>
                      <a:pPr>
                        <a:spcAft>
                          <a:spcPts val="0"/>
                        </a:spcAft>
                      </a:pPr>
                      <a:r>
                        <a:rPr lang="cs-CZ" sz="2000" b="0" i="0" dirty="0">
                          <a:solidFill>
                            <a:srgbClr val="000000"/>
                          </a:solidFill>
                          <a:latin typeface="+mn-lt"/>
                          <a:ea typeface="Times New Roman"/>
                          <a:cs typeface="Times New Roman"/>
                        </a:rPr>
                        <a:t>GN</a:t>
                      </a:r>
                      <a:endParaRPr lang="cs-CZ" sz="2000" b="1" i="1" dirty="0">
                        <a:solidFill>
                          <a:srgbClr val="000000"/>
                        </a:solidFill>
                        <a:latin typeface="+mn-lt"/>
                        <a:ea typeface="Times New Roman"/>
                        <a:cs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EDF2F8"/>
                    </a:solidFill>
                  </a:tcPr>
                </a:tc>
                <a:tc>
                  <a:txBody>
                    <a:bodyPr/>
                    <a:lstStyle/>
                    <a:p>
                      <a:pPr>
                        <a:spcAft>
                          <a:spcPts val="0"/>
                        </a:spcAft>
                      </a:pPr>
                      <a:r>
                        <a:rPr lang="cs-CZ" sz="2000" b="0" i="0" dirty="0">
                          <a:solidFill>
                            <a:srgbClr val="000000"/>
                          </a:solidFill>
                          <a:latin typeface="+mn-lt"/>
                          <a:ea typeface="Times New Roman"/>
                          <a:cs typeface="Times New Roman"/>
                        </a:rPr>
                        <a:t>Velikost porce</a:t>
                      </a:r>
                      <a:endParaRPr lang="cs-CZ" sz="2000" b="1" i="1" dirty="0">
                        <a:solidFill>
                          <a:srgbClr val="000000"/>
                        </a:solidFill>
                        <a:latin typeface="+mn-lt"/>
                        <a:ea typeface="Times New Roman"/>
                        <a:cs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EDF2F8"/>
                    </a:solidFill>
                  </a:tcPr>
                </a:tc>
                <a:tc>
                  <a:txBody>
                    <a:bodyPr/>
                    <a:lstStyle/>
                    <a:p>
                      <a:pPr>
                        <a:spcAft>
                          <a:spcPts val="0"/>
                        </a:spcAft>
                      </a:pPr>
                      <a:r>
                        <a:rPr lang="cs-CZ" sz="2000" b="0" i="0" dirty="0">
                          <a:solidFill>
                            <a:srgbClr val="000000"/>
                          </a:solidFill>
                          <a:latin typeface="+mn-lt"/>
                          <a:ea typeface="Times New Roman"/>
                          <a:cs typeface="Times New Roman"/>
                        </a:rPr>
                        <a:t>Dostupné sacharidy v porci</a:t>
                      </a:r>
                      <a:endParaRPr lang="cs-CZ" sz="2000" b="1" i="1" dirty="0">
                        <a:solidFill>
                          <a:srgbClr val="000000"/>
                        </a:solidFill>
                        <a:latin typeface="+mn-lt"/>
                        <a:ea typeface="Times New Roman"/>
                        <a:cs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EDF2F8"/>
                    </a:solidFill>
                  </a:tcPr>
                </a:tc>
                <a:extLst>
                  <a:ext uri="{0D108BD9-81ED-4DB2-BD59-A6C34878D82A}">
                    <a16:rowId xmlns:a16="http://schemas.microsoft.com/office/drawing/2014/main" val="10000"/>
                  </a:ext>
                </a:extLst>
              </a:tr>
              <a:tr h="312035">
                <a:tc>
                  <a:txBody>
                    <a:bodyPr/>
                    <a:lstStyle/>
                    <a:p>
                      <a:pPr>
                        <a:spcAft>
                          <a:spcPts val="0"/>
                        </a:spcAft>
                      </a:pPr>
                      <a:r>
                        <a:rPr lang="cs-CZ" sz="2000" b="1" i="0" dirty="0">
                          <a:solidFill>
                            <a:srgbClr val="000000"/>
                          </a:solidFill>
                          <a:latin typeface="+mn-lt"/>
                          <a:ea typeface="Times New Roman"/>
                          <a:cs typeface="Times New Roman"/>
                        </a:rPr>
                        <a:t>Cornflakes</a:t>
                      </a:r>
                      <a:endParaRPr lang="cs-CZ" sz="2000" b="1" i="1" dirty="0">
                        <a:solidFill>
                          <a:srgbClr val="000000"/>
                        </a:solidFill>
                        <a:latin typeface="+mn-lt"/>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spcAft>
                          <a:spcPts val="0"/>
                        </a:spcAft>
                      </a:pPr>
                      <a:r>
                        <a:rPr lang="cs-CZ" sz="2000" b="0" i="0">
                          <a:solidFill>
                            <a:srgbClr val="000000"/>
                          </a:solidFill>
                          <a:highlight>
                            <a:srgbClr val="FF0000"/>
                          </a:highlight>
                          <a:latin typeface="+mn-lt"/>
                          <a:ea typeface="Times New Roman"/>
                          <a:cs typeface="Times New Roman"/>
                        </a:rPr>
                        <a:t>81±3</a:t>
                      </a:r>
                      <a:endParaRPr lang="cs-CZ" sz="2000" b="1" i="1">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0000"/>
                    </a:solidFill>
                  </a:tcPr>
                </a:tc>
                <a:tc>
                  <a:txBody>
                    <a:bodyPr/>
                    <a:lstStyle/>
                    <a:p>
                      <a:pPr>
                        <a:spcAft>
                          <a:spcPts val="0"/>
                        </a:spcAft>
                      </a:pPr>
                      <a:r>
                        <a:rPr lang="cs-CZ" sz="2000" b="0" i="0" dirty="0">
                          <a:solidFill>
                            <a:srgbClr val="000000"/>
                          </a:solidFill>
                          <a:highlight>
                            <a:srgbClr val="FF0000"/>
                          </a:highlight>
                          <a:latin typeface="+mn-lt"/>
                          <a:ea typeface="Times New Roman"/>
                          <a:cs typeface="Times New Roman"/>
                        </a:rPr>
                        <a:t>20,8</a:t>
                      </a:r>
                      <a:endParaRPr lang="cs-CZ" sz="2000" b="1" i="1" dirty="0">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0000"/>
                    </a:solidFill>
                  </a:tcPr>
                </a:tc>
                <a:tc>
                  <a:txBody>
                    <a:bodyPr/>
                    <a:lstStyle/>
                    <a:p>
                      <a:pPr>
                        <a:spcAft>
                          <a:spcPts val="0"/>
                        </a:spcAft>
                      </a:pPr>
                      <a:r>
                        <a:rPr lang="cs-CZ" sz="2000" b="0" i="0" dirty="0" smtClean="0">
                          <a:solidFill>
                            <a:srgbClr val="000000"/>
                          </a:solidFill>
                          <a:latin typeface="+mn-lt"/>
                          <a:ea typeface="Times New Roman"/>
                          <a:cs typeface="Times New Roman"/>
                        </a:rPr>
                        <a:t>30 g</a:t>
                      </a:r>
                      <a:endParaRPr lang="cs-CZ" sz="2000" b="1" i="1" dirty="0">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7BFDE"/>
                    </a:solidFill>
                  </a:tcPr>
                </a:tc>
                <a:tc>
                  <a:txBody>
                    <a:bodyPr/>
                    <a:lstStyle/>
                    <a:p>
                      <a:pPr>
                        <a:spcAft>
                          <a:spcPts val="0"/>
                        </a:spcAft>
                      </a:pPr>
                      <a:r>
                        <a:rPr lang="cs-CZ" sz="2000" b="0" i="0" dirty="0" smtClean="0">
                          <a:solidFill>
                            <a:srgbClr val="000000"/>
                          </a:solidFill>
                          <a:latin typeface="+mn-lt"/>
                          <a:ea typeface="Times New Roman"/>
                          <a:cs typeface="Times New Roman"/>
                        </a:rPr>
                        <a:t>26 g</a:t>
                      </a:r>
                      <a:endParaRPr lang="cs-CZ" sz="2000" b="1" i="1" dirty="0">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7BFDE"/>
                    </a:solidFill>
                  </a:tcPr>
                </a:tc>
                <a:extLst>
                  <a:ext uri="{0D108BD9-81ED-4DB2-BD59-A6C34878D82A}">
                    <a16:rowId xmlns:a16="http://schemas.microsoft.com/office/drawing/2014/main" val="10001"/>
                  </a:ext>
                </a:extLst>
              </a:tr>
              <a:tr h="312035">
                <a:tc>
                  <a:txBody>
                    <a:bodyPr/>
                    <a:lstStyle/>
                    <a:p>
                      <a:pPr>
                        <a:spcAft>
                          <a:spcPts val="0"/>
                        </a:spcAft>
                      </a:pPr>
                      <a:r>
                        <a:rPr lang="cs-CZ" sz="2000" b="1" i="0">
                          <a:solidFill>
                            <a:srgbClr val="000000"/>
                          </a:solidFill>
                          <a:latin typeface="+mn-lt"/>
                          <a:ea typeface="Times New Roman"/>
                          <a:cs typeface="Times New Roman"/>
                        </a:rPr>
                        <a:t>Müsli</a:t>
                      </a:r>
                      <a:endParaRPr lang="cs-CZ" sz="2000" b="1" i="1">
                        <a:solidFill>
                          <a:srgbClr val="000000"/>
                        </a:solidFill>
                        <a:latin typeface="+mn-lt"/>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spcAft>
                          <a:spcPts val="0"/>
                        </a:spcAft>
                      </a:pPr>
                      <a:r>
                        <a:rPr lang="cs-CZ" sz="2000" b="0" i="0" dirty="0">
                          <a:solidFill>
                            <a:srgbClr val="000000"/>
                          </a:solidFill>
                          <a:highlight>
                            <a:srgbClr val="FFFF00"/>
                          </a:highlight>
                          <a:latin typeface="+mn-lt"/>
                          <a:ea typeface="Times New Roman"/>
                          <a:cs typeface="Times New Roman"/>
                        </a:rPr>
                        <a:t>55±10</a:t>
                      </a:r>
                      <a:endParaRPr lang="cs-CZ" sz="2000" b="1" i="1" dirty="0">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00"/>
                    </a:solidFill>
                  </a:tcPr>
                </a:tc>
                <a:tc>
                  <a:txBody>
                    <a:bodyPr/>
                    <a:lstStyle/>
                    <a:p>
                      <a:pPr>
                        <a:spcAft>
                          <a:spcPts val="0"/>
                        </a:spcAft>
                      </a:pPr>
                      <a:r>
                        <a:rPr lang="cs-CZ" sz="2000" b="0" i="0" dirty="0">
                          <a:solidFill>
                            <a:srgbClr val="000000"/>
                          </a:solidFill>
                          <a:highlight>
                            <a:srgbClr val="FFFF00"/>
                          </a:highlight>
                          <a:latin typeface="+mn-lt"/>
                          <a:ea typeface="Times New Roman"/>
                          <a:cs typeface="Times New Roman"/>
                        </a:rPr>
                        <a:t>10,4</a:t>
                      </a:r>
                      <a:endParaRPr lang="cs-CZ" sz="2000" b="1" i="1" dirty="0">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00"/>
                    </a:solidFill>
                  </a:tcPr>
                </a:tc>
                <a:tc>
                  <a:txBody>
                    <a:bodyPr/>
                    <a:lstStyle/>
                    <a:p>
                      <a:pPr>
                        <a:spcAft>
                          <a:spcPts val="0"/>
                        </a:spcAft>
                      </a:pPr>
                      <a:r>
                        <a:rPr lang="cs-CZ" sz="2000" b="0" i="0" dirty="0" smtClean="0">
                          <a:solidFill>
                            <a:srgbClr val="000000"/>
                          </a:solidFill>
                          <a:latin typeface="+mn-lt"/>
                          <a:ea typeface="Times New Roman"/>
                          <a:cs typeface="Times New Roman"/>
                        </a:rPr>
                        <a:t>30 g</a:t>
                      </a:r>
                      <a:endParaRPr lang="cs-CZ" sz="2000" b="1" i="1" dirty="0">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spcAft>
                          <a:spcPts val="0"/>
                        </a:spcAft>
                      </a:pPr>
                      <a:r>
                        <a:rPr lang="cs-CZ" sz="2000" b="0" i="0" dirty="0" smtClean="0">
                          <a:solidFill>
                            <a:srgbClr val="000000"/>
                          </a:solidFill>
                          <a:latin typeface="+mn-lt"/>
                          <a:ea typeface="Times New Roman"/>
                          <a:cs typeface="Times New Roman"/>
                        </a:rPr>
                        <a:t>19 g</a:t>
                      </a:r>
                      <a:endParaRPr lang="cs-CZ" sz="2000" b="1" i="1" dirty="0">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extLst>
                  <a:ext uri="{0D108BD9-81ED-4DB2-BD59-A6C34878D82A}">
                    <a16:rowId xmlns:a16="http://schemas.microsoft.com/office/drawing/2014/main" val="10002"/>
                  </a:ext>
                </a:extLst>
              </a:tr>
              <a:tr h="312035">
                <a:tc>
                  <a:txBody>
                    <a:bodyPr/>
                    <a:lstStyle/>
                    <a:p>
                      <a:pPr>
                        <a:spcAft>
                          <a:spcPts val="0"/>
                        </a:spcAft>
                      </a:pPr>
                      <a:r>
                        <a:rPr lang="cs-CZ" sz="2000" b="1" i="0" dirty="0">
                          <a:solidFill>
                            <a:srgbClr val="000000"/>
                          </a:solidFill>
                          <a:latin typeface="+mn-lt"/>
                          <a:ea typeface="Times New Roman"/>
                          <a:cs typeface="Times New Roman"/>
                        </a:rPr>
                        <a:t>Ovesná kaše</a:t>
                      </a:r>
                      <a:endParaRPr lang="cs-CZ" sz="2000" b="1" i="1" dirty="0">
                        <a:solidFill>
                          <a:srgbClr val="000000"/>
                        </a:solidFill>
                        <a:latin typeface="+mn-lt"/>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solidFill>
                      <a:srgbClr val="FFFFFF"/>
                    </a:solidFill>
                  </a:tcPr>
                </a:tc>
                <a:tc>
                  <a:txBody>
                    <a:bodyPr/>
                    <a:lstStyle/>
                    <a:p>
                      <a:pPr>
                        <a:spcAft>
                          <a:spcPts val="0"/>
                        </a:spcAft>
                      </a:pPr>
                      <a:r>
                        <a:rPr lang="cs-CZ" dirty="0">
                          <a:latin typeface="+mn-lt"/>
                        </a:rPr>
                        <a:t>58±4</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92D050"/>
                    </a:solidFill>
                  </a:tcPr>
                </a:tc>
                <a:tc>
                  <a:txBody>
                    <a:bodyPr/>
                    <a:lstStyle/>
                    <a:p>
                      <a:pPr>
                        <a:spcAft>
                          <a:spcPts val="0"/>
                        </a:spcAft>
                      </a:pPr>
                      <a:r>
                        <a:rPr lang="cs-CZ" dirty="0">
                          <a:latin typeface="+mn-lt"/>
                        </a:rPr>
                        <a:t>12,8</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92D050"/>
                    </a:solidFill>
                  </a:tcPr>
                </a:tc>
                <a:tc>
                  <a:txBody>
                    <a:bodyPr/>
                    <a:lstStyle/>
                    <a:p>
                      <a:pPr>
                        <a:spcAft>
                          <a:spcPts val="0"/>
                        </a:spcAft>
                      </a:pPr>
                      <a:r>
                        <a:rPr lang="cs-CZ" sz="2000" b="0" i="0" dirty="0" smtClean="0">
                          <a:solidFill>
                            <a:srgbClr val="000000"/>
                          </a:solidFill>
                          <a:latin typeface="+mn-lt"/>
                          <a:ea typeface="Times New Roman"/>
                          <a:cs typeface="Times New Roman"/>
                        </a:rPr>
                        <a:t>250 g</a:t>
                      </a:r>
                      <a:endParaRPr lang="cs-CZ" sz="2000" b="1" i="1" dirty="0">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7BFDE"/>
                    </a:solidFill>
                  </a:tcPr>
                </a:tc>
                <a:tc>
                  <a:txBody>
                    <a:bodyPr/>
                    <a:lstStyle/>
                    <a:p>
                      <a:pPr>
                        <a:spcAft>
                          <a:spcPts val="0"/>
                        </a:spcAft>
                      </a:pPr>
                      <a:r>
                        <a:rPr lang="cs-CZ" sz="2000" b="0" i="0" dirty="0" smtClean="0">
                          <a:solidFill>
                            <a:srgbClr val="000000"/>
                          </a:solidFill>
                          <a:latin typeface="+mn-lt"/>
                          <a:ea typeface="Times New Roman"/>
                          <a:cs typeface="Times New Roman"/>
                        </a:rPr>
                        <a:t>22 g</a:t>
                      </a:r>
                      <a:endParaRPr lang="cs-CZ" sz="2000" b="1" i="1" dirty="0">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7BFDE"/>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7975036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Testování hodnot GI</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fontScale="85000" lnSpcReduction="20000"/>
          </a:bodyPr>
          <a:lstStyle/>
          <a:p>
            <a:r>
              <a:rPr lang="cs-CZ" altLang="cs-CZ" sz="2400" dirty="0"/>
              <a:t>Vždy testováno </a:t>
            </a:r>
            <a:r>
              <a:rPr lang="cs-CZ" altLang="cs-CZ" sz="2400" dirty="0">
                <a:solidFill>
                  <a:srgbClr val="0070C0"/>
                </a:solidFill>
              </a:rPr>
              <a:t>alespoň 10 osob</a:t>
            </a:r>
            <a:r>
              <a:rPr lang="cs-CZ" altLang="cs-CZ" sz="2400" dirty="0"/>
              <a:t>, </a:t>
            </a:r>
            <a:r>
              <a:rPr lang="cs-CZ" altLang="cs-CZ" sz="2400" dirty="0">
                <a:solidFill>
                  <a:srgbClr val="0070C0"/>
                </a:solidFill>
              </a:rPr>
              <a:t>zdravých dospělých, obou pohlaví</a:t>
            </a:r>
          </a:p>
          <a:p>
            <a:r>
              <a:rPr lang="cs-CZ" altLang="cs-CZ" sz="2400" dirty="0"/>
              <a:t>Porce sledované potraviny obsahuje 50 g sacharidů (25 g v případě potravin obsahujících nízké množství sacharidů)</a:t>
            </a:r>
          </a:p>
          <a:p>
            <a:r>
              <a:rPr lang="cs-CZ" altLang="cs-CZ" sz="2400" dirty="0"/>
              <a:t>Testování alespoň 2krát opakovat</a:t>
            </a:r>
          </a:p>
          <a:p>
            <a:r>
              <a:rPr lang="cs-CZ" altLang="cs-CZ" sz="2400" dirty="0"/>
              <a:t>Tekutiny, v množství 250 ml, by měly být vypity do 10 minut</a:t>
            </a:r>
          </a:p>
          <a:p>
            <a:r>
              <a:rPr lang="cs-CZ" altLang="cs-CZ" sz="2400" dirty="0"/>
              <a:t>Sacharidové roztoky by měly být vypity do 15 minut</a:t>
            </a:r>
          </a:p>
          <a:p>
            <a:r>
              <a:rPr lang="cs-CZ" altLang="cs-CZ" sz="2400" dirty="0"/>
              <a:t>Referenční potravina = glukóza/bílý chléb</a:t>
            </a:r>
          </a:p>
          <a:p>
            <a:r>
              <a:rPr lang="cs-CZ" altLang="cs-CZ" sz="2400" dirty="0"/>
              <a:t>K večeři před testováním jíst stejné jídlo, vyvarovat se neobvyklé pohybové aktivity, testování provádět do 10.h dopolední po 10-14h lačnění</a:t>
            </a:r>
          </a:p>
          <a:p>
            <a:r>
              <a:rPr lang="cs-CZ" altLang="cs-CZ" sz="2400" dirty="0"/>
              <a:t>Vzorky krve v 0. minutě, 15., 30., 45., 60., 90., 120. minutě po začátku konzumace testované potraviny</a:t>
            </a:r>
          </a:p>
          <a:p>
            <a:pPr>
              <a:buFont typeface="Wingdings" panose="05000000000000000000" pitchFamily="2" charset="2"/>
              <a:buNone/>
            </a:pPr>
            <a:endParaRPr lang="cs-CZ" altLang="cs-CZ" sz="2400" dirty="0"/>
          </a:p>
          <a:p>
            <a:pPr>
              <a:buFont typeface="Wingdings" panose="05000000000000000000" pitchFamily="2" charset="2"/>
              <a:buNone/>
            </a:pPr>
            <a:r>
              <a:rPr lang="cs-CZ" altLang="cs-CZ" sz="2400" dirty="0">
                <a:solidFill>
                  <a:srgbClr val="0070C0"/>
                </a:solidFill>
              </a:rPr>
              <a:t>???</a:t>
            </a:r>
            <a:r>
              <a:rPr lang="cs-CZ" altLang="cs-CZ" sz="2400" dirty="0"/>
              <a:t>...inzulin senzitivní/nesenzitivní osoby, obézní/nadváha/štíhlí, normální dítě/normální dospělý, etnika, věk, diabetes 1./2. typu</a:t>
            </a:r>
          </a:p>
          <a:p>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53</a:t>
            </a:fld>
            <a:endParaRPr lang="cs-CZ" dirty="0"/>
          </a:p>
        </p:txBody>
      </p:sp>
      <p:sp>
        <p:nvSpPr>
          <p:cNvPr id="8"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3365460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effectLst/>
                <a:latin typeface="Segoe UI" panose="020B0502040204020203" pitchFamily="34" charset="0"/>
                <a:ea typeface="Segoe UI" panose="020B0502040204020203" pitchFamily="34" charset="0"/>
                <a:cs typeface="Segoe UI" panose="020B0502040204020203" pitchFamily="34" charset="0"/>
              </a:rPr>
              <a:t>BÍLÝ CHLÉB x GLUKÓZA</a:t>
            </a:r>
          </a:p>
        </p:txBody>
      </p:sp>
      <p:sp>
        <p:nvSpPr>
          <p:cNvPr id="3" name="Zástupný symbol pro obsah 2"/>
          <p:cNvSpPr>
            <a:spLocks noGrp="1"/>
          </p:cNvSpPr>
          <p:nvPr>
            <p:ph idx="1"/>
          </p:nvPr>
        </p:nvSpPr>
        <p:spPr/>
        <p:txBody>
          <a:bodyPr>
            <a:normAutofit/>
          </a:bodyPr>
          <a:lstStyle/>
          <a:p>
            <a:pPr>
              <a:lnSpc>
                <a:spcPct val="80000"/>
              </a:lnSpc>
            </a:pPr>
            <a:r>
              <a:rPr lang="cs-CZ" altLang="cs-CZ" sz="2400" dirty="0"/>
              <a:t>Referenční (standardní) potravině je přidělena hodnota glykemického indexu 100 </a:t>
            </a:r>
            <a:r>
              <a:rPr lang="cs-CZ" altLang="cs-CZ" sz="2400" dirty="0" smtClean="0"/>
              <a:t>(bílý chléb/glukóza)</a:t>
            </a:r>
            <a:endParaRPr lang="cs-CZ" altLang="cs-CZ" sz="2400" dirty="0"/>
          </a:p>
          <a:p>
            <a:pPr>
              <a:lnSpc>
                <a:spcPct val="80000"/>
              </a:lnSpc>
            </a:pPr>
            <a:r>
              <a:rPr lang="cs-CZ" altLang="cs-CZ" sz="2400" dirty="0"/>
              <a:t>Př. bílý chléb - upečený z přesně navážených surovin a tím známého složení</a:t>
            </a:r>
          </a:p>
          <a:p>
            <a:pPr>
              <a:lnSpc>
                <a:spcPct val="80000"/>
              </a:lnSpc>
            </a:pPr>
            <a:r>
              <a:rPr lang="cs-CZ" altLang="cs-CZ" sz="2400" dirty="0"/>
              <a:t>Glukóza má o </a:t>
            </a:r>
            <a:r>
              <a:rPr lang="cs-CZ" altLang="cs-CZ" sz="2400" dirty="0" smtClean="0"/>
              <a:t>40 % </a:t>
            </a:r>
            <a:r>
              <a:rPr lang="cs-CZ" altLang="cs-CZ" sz="2400" dirty="0"/>
              <a:t>větší glykemickou odezvu než bílý chléb nebo naopak chléb má </a:t>
            </a:r>
            <a:r>
              <a:rPr lang="cs-CZ" altLang="cs-CZ" sz="2400" dirty="0" smtClean="0"/>
              <a:t>71 % </a:t>
            </a:r>
            <a:r>
              <a:rPr lang="cs-CZ" altLang="cs-CZ" sz="2400" dirty="0"/>
              <a:t>odezvu glukózy</a:t>
            </a:r>
          </a:p>
          <a:p>
            <a:pPr>
              <a:lnSpc>
                <a:spcPct val="80000"/>
              </a:lnSpc>
            </a:pPr>
            <a:r>
              <a:rPr lang="cs-CZ" altLang="cs-CZ" sz="2400" dirty="0"/>
              <a:t>Pokud chceme převést hodnoty založené na indexu, kde je jako referenční potravina použita glukóza (GI = 100), na hodnoty založené na indexu, kde je referenční potravinou bílý </a:t>
            </a:r>
            <a:r>
              <a:rPr lang="cs-CZ" altLang="cs-CZ" sz="2400" dirty="0" smtClean="0"/>
              <a:t>chléb </a:t>
            </a:r>
            <a:r>
              <a:rPr lang="cs-CZ" altLang="cs-CZ" sz="2400" dirty="0"/>
              <a:t>(GI = 100), je nutné je vynásobit 1,4. </a:t>
            </a:r>
            <a:r>
              <a:rPr lang="cs-CZ" altLang="cs-CZ" sz="2400" dirty="0" smtClean="0"/>
              <a:t/>
            </a:r>
            <a:br>
              <a:rPr lang="cs-CZ" altLang="cs-CZ" sz="2400" dirty="0" smtClean="0"/>
            </a:br>
            <a:r>
              <a:rPr lang="cs-CZ" altLang="cs-CZ" sz="2400" dirty="0" smtClean="0"/>
              <a:t>V </a:t>
            </a:r>
            <a:r>
              <a:rPr lang="cs-CZ" altLang="cs-CZ" sz="2400" dirty="0"/>
              <a:t>opačném případě se hodnoty vynásobí </a:t>
            </a:r>
            <a:r>
              <a:rPr lang="cs-CZ" altLang="cs-CZ" sz="2400" dirty="0" smtClean="0"/>
              <a:t>0,7.</a:t>
            </a:r>
            <a:endParaRPr lang="cs-CZ" altLang="cs-CZ" sz="2400" dirty="0"/>
          </a:p>
          <a:p>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54</a:t>
            </a:fld>
            <a:endParaRPr lang="cs-CZ" dirty="0"/>
          </a:p>
        </p:txBody>
      </p:sp>
      <p:sp>
        <p:nvSpPr>
          <p:cNvPr id="8"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1945519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374469" y="1219200"/>
            <a:ext cx="11455849" cy="285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55</a:t>
            </a:fld>
            <a:endParaRPr lang="cs-CZ" dirty="0"/>
          </a:p>
        </p:txBody>
      </p:sp>
      <p:graphicFrame>
        <p:nvGraphicFramePr>
          <p:cNvPr id="9" name="Object 3"/>
          <p:cNvGraphicFramePr>
            <a:graphicFrameLocks noChangeAspect="1"/>
          </p:cNvGraphicFramePr>
          <p:nvPr>
            <p:extLst/>
          </p:nvPr>
        </p:nvGraphicFramePr>
        <p:xfrm>
          <a:off x="171654" y="1504243"/>
          <a:ext cx="4758675" cy="3574533"/>
        </p:xfrm>
        <a:graphic>
          <a:graphicData uri="http://schemas.openxmlformats.org/presentationml/2006/ole">
            <mc:AlternateContent xmlns:mc="http://schemas.openxmlformats.org/markup-compatibility/2006">
              <mc:Choice xmlns:v="urn:schemas-microsoft-com:vml" Requires="v">
                <p:oleObj spid="_x0000_s2111" name="Acrobat Document" r:id="rId3" imgW="6477904" imgH="4866667" progId="AcroExch.Document.11">
                  <p:embed/>
                </p:oleObj>
              </mc:Choice>
              <mc:Fallback>
                <p:oleObj name="Acrobat Document" r:id="rId3" imgW="6477904" imgH="4866667" progId="AcroExch.Document.11">
                  <p:embed/>
                  <p:pic>
                    <p:nvPicPr>
                      <p:cNvPr id="0" name="Picture 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654" y="1504243"/>
                        <a:ext cx="4758675" cy="357453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10" name="Obrázek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30329" y="818340"/>
            <a:ext cx="7120299" cy="5108735"/>
          </a:xfrm>
          <a:prstGeom prst="rect">
            <a:avLst/>
          </a:prstGeom>
        </p:spPr>
      </p:pic>
      <p:sp>
        <p:nvSpPr>
          <p:cNvPr id="11"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5442633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Co ovlivňuje GI?</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fontScale="92500" lnSpcReduction="10000"/>
          </a:bodyPr>
          <a:lstStyle/>
          <a:p>
            <a:pPr>
              <a:lnSpc>
                <a:spcPct val="80000"/>
              </a:lnSpc>
            </a:pPr>
            <a:r>
              <a:rPr lang="cs-CZ" altLang="cs-CZ" sz="2000" dirty="0"/>
              <a:t>Typ a množství sacharidů (jednoduchých cukrů) a škrobu:</a:t>
            </a:r>
          </a:p>
          <a:p>
            <a:pPr lvl="1">
              <a:lnSpc>
                <a:spcPct val="80000"/>
              </a:lnSpc>
            </a:pPr>
            <a:r>
              <a:rPr lang="cs-CZ" altLang="cs-CZ" sz="1800" dirty="0"/>
              <a:t>Amylopektin zvyšuje GI (rýže </a:t>
            </a:r>
            <a:r>
              <a:rPr lang="cs-CZ" altLang="cs-CZ" sz="1800" dirty="0" err="1"/>
              <a:t>basmati</a:t>
            </a:r>
            <a:r>
              <a:rPr lang="cs-CZ" altLang="cs-CZ" sz="1800" dirty="0"/>
              <a:t> - střední </a:t>
            </a:r>
            <a:r>
              <a:rPr lang="cs-CZ" altLang="cs-CZ" sz="1800" dirty="0" smtClean="0"/>
              <a:t>GI)</a:t>
            </a:r>
            <a:endParaRPr lang="cs-CZ" altLang="cs-CZ" sz="1800" dirty="0"/>
          </a:p>
          <a:p>
            <a:pPr lvl="1">
              <a:lnSpc>
                <a:spcPct val="80000"/>
              </a:lnSpc>
            </a:pPr>
            <a:r>
              <a:rPr lang="cs-CZ" altLang="cs-CZ" sz="1800" dirty="0"/>
              <a:t>Amylóza snižuje GI (luštěniny)</a:t>
            </a:r>
          </a:p>
          <a:p>
            <a:pPr>
              <a:lnSpc>
                <a:spcPct val="80000"/>
              </a:lnSpc>
            </a:pPr>
            <a:r>
              <a:rPr lang="cs-CZ" altLang="cs-CZ" sz="2000" dirty="0"/>
              <a:t>Rezistentní škrob</a:t>
            </a:r>
          </a:p>
          <a:p>
            <a:pPr>
              <a:lnSpc>
                <a:spcPct val="80000"/>
              </a:lnSpc>
            </a:pPr>
            <a:r>
              <a:rPr lang="cs-CZ" altLang="cs-CZ" sz="2000" dirty="0"/>
              <a:t>Malé částice s větším povrchem zvyšují GI (mouka)</a:t>
            </a:r>
          </a:p>
          <a:p>
            <a:pPr>
              <a:lnSpc>
                <a:spcPct val="80000"/>
              </a:lnSpc>
            </a:pPr>
            <a:r>
              <a:rPr lang="cs-CZ" altLang="cs-CZ" sz="2000" dirty="0"/>
              <a:t>Neporušená vláknina (neporušená zrna</a:t>
            </a:r>
            <a:r>
              <a:rPr lang="cs-CZ" altLang="cs-CZ" sz="2000" dirty="0" smtClean="0"/>
              <a:t>) </a:t>
            </a:r>
            <a:r>
              <a:rPr lang="cs-CZ" altLang="cs-CZ" sz="2000" dirty="0"/>
              <a:t>snižuje GI</a:t>
            </a:r>
          </a:p>
          <a:p>
            <a:pPr>
              <a:lnSpc>
                <a:spcPct val="80000"/>
              </a:lnSpc>
            </a:pPr>
            <a:r>
              <a:rPr lang="cs-CZ" altLang="cs-CZ" sz="2000" dirty="0"/>
              <a:t>Zralost ovoce zvyšuje GI</a:t>
            </a:r>
          </a:p>
          <a:p>
            <a:pPr>
              <a:lnSpc>
                <a:spcPct val="80000"/>
              </a:lnSpc>
            </a:pPr>
            <a:r>
              <a:rPr lang="cs-CZ" altLang="cs-CZ" sz="2000" dirty="0"/>
              <a:t>Obsah tuku a bílkovin</a:t>
            </a:r>
          </a:p>
          <a:p>
            <a:pPr>
              <a:lnSpc>
                <a:spcPct val="80000"/>
              </a:lnSpc>
            </a:pPr>
            <a:r>
              <a:rPr lang="cs-CZ" altLang="cs-CZ" sz="2000" dirty="0"/>
              <a:t>Kyselost (fermentované mléčné výrobky, ocet, </a:t>
            </a:r>
            <a:r>
              <a:rPr lang="cs-CZ" altLang="cs-CZ" sz="2000" dirty="0" smtClean="0"/>
              <a:t>citron </a:t>
            </a:r>
            <a:r>
              <a:rPr lang="cs-CZ" altLang="cs-CZ" sz="2000" dirty="0"/>
              <a:t>– organické kyseliny)</a:t>
            </a:r>
          </a:p>
          <a:p>
            <a:pPr>
              <a:lnSpc>
                <a:spcPct val="80000"/>
              </a:lnSpc>
            </a:pPr>
            <a:r>
              <a:rPr lang="cs-CZ" altLang="cs-CZ" sz="2000" dirty="0"/>
              <a:t>Kuchyňská úprava (tepelné zpracování, mletí)</a:t>
            </a:r>
          </a:p>
          <a:p>
            <a:pPr>
              <a:lnSpc>
                <a:spcPct val="80000"/>
              </a:lnSpc>
            </a:pPr>
            <a:r>
              <a:rPr lang="cs-CZ" altLang="cs-CZ" sz="2000" dirty="0"/>
              <a:t>Individuální reakce </a:t>
            </a:r>
            <a:r>
              <a:rPr lang="cs-CZ" altLang="cs-CZ" sz="2000" dirty="0" smtClean="0"/>
              <a:t>jedince</a:t>
            </a:r>
          </a:p>
          <a:p>
            <a:pPr marL="0" indent="0">
              <a:lnSpc>
                <a:spcPct val="80000"/>
              </a:lnSpc>
              <a:buNone/>
            </a:pPr>
            <a:endParaRPr lang="cs-CZ" altLang="cs-CZ" sz="2000" dirty="0"/>
          </a:p>
          <a:p>
            <a:pPr marL="0" indent="0">
              <a:lnSpc>
                <a:spcPct val="80000"/>
              </a:lnSpc>
              <a:buNone/>
            </a:pPr>
            <a:r>
              <a:rPr lang="cs-CZ" altLang="cs-CZ" sz="2000" dirty="0" smtClean="0"/>
              <a:t>ALE! Mléko má nízký GI, ale díky efektu rozvětvených aminokyselin (valin, leucin, izoleucin) a lyzinu působí na sekreci inzulinu (</a:t>
            </a:r>
            <a:r>
              <a:rPr lang="cs-CZ" altLang="cs-CZ" sz="2000" dirty="0" err="1" smtClean="0"/>
              <a:t>inzulinotropní</a:t>
            </a:r>
            <a:r>
              <a:rPr lang="cs-CZ" altLang="cs-CZ" sz="2000" dirty="0" smtClean="0"/>
              <a:t> účinek)</a:t>
            </a:r>
            <a:endParaRPr lang="cs-CZ" altLang="cs-CZ" sz="2000" dirty="0"/>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56</a:t>
            </a:fld>
            <a:endParaRPr lang="cs-CZ" dirty="0"/>
          </a:p>
        </p:txBody>
      </p:sp>
      <p:sp>
        <p:nvSpPr>
          <p:cNvPr id="8"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pic>
        <p:nvPicPr>
          <p:cNvPr id="9" name="Obrázek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4684" y="365126"/>
            <a:ext cx="3695953" cy="3695953"/>
          </a:xfrm>
          <a:prstGeom prst="rect">
            <a:avLst/>
          </a:prstGeom>
        </p:spPr>
      </p:pic>
    </p:spTree>
    <p:extLst>
      <p:ext uri="{BB962C8B-B14F-4D97-AF65-F5344CB8AC3E}">
        <p14:creationId xmlns:p14="http://schemas.microsoft.com/office/powerpoint/2010/main" val="22784599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solidFill>
                  <a:srgbClr val="CC9900"/>
                </a:solidFill>
                <a:effectLst/>
                <a:latin typeface="Segoe UI" panose="020B0502040204020203" pitchFamily="34" charset="0"/>
                <a:ea typeface="Segoe UI" panose="020B0502040204020203" pitchFamily="34" charset="0"/>
                <a:cs typeface="Segoe UI" panose="020B0502040204020203" pitchFamily="34" charset="0"/>
              </a:rPr>
              <a:t>Pečivo</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20815"/>
            <a:ext cx="10515600" cy="4800263"/>
          </a:xfrm>
        </p:spPr>
        <p:txBody>
          <a:bodyPr>
            <a:normAutofit lnSpcReduction="10000"/>
          </a:bodyPr>
          <a:lstStyle/>
          <a:p>
            <a:pPr>
              <a:defRPr/>
            </a:pPr>
            <a:endParaRPr lang="cs-CZ" altLang="cs-CZ" sz="2400" dirty="0" smtClean="0"/>
          </a:p>
          <a:p>
            <a:pPr>
              <a:defRPr/>
            </a:pPr>
            <a:r>
              <a:rPr lang="cs-CZ" altLang="cs-CZ" sz="2400" dirty="0" smtClean="0"/>
              <a:t>U </a:t>
            </a:r>
            <a:r>
              <a:rPr lang="cs-CZ" altLang="cs-CZ" sz="2400" b="1" dirty="0"/>
              <a:t>chleba a běžného pečiva</a:t>
            </a:r>
            <a:r>
              <a:rPr lang="cs-CZ" altLang="cs-CZ" sz="2400" dirty="0"/>
              <a:t> vybíráme přednostně výrobky </a:t>
            </a:r>
            <a:r>
              <a:rPr lang="cs-CZ" altLang="cs-CZ" sz="2400" dirty="0">
                <a:solidFill>
                  <a:srgbClr val="0070C0"/>
                </a:solidFill>
              </a:rPr>
              <a:t>celozrnné</a:t>
            </a:r>
            <a:r>
              <a:rPr lang="cs-CZ" altLang="cs-CZ" sz="2400" dirty="0"/>
              <a:t>, </a:t>
            </a:r>
            <a:r>
              <a:rPr lang="cs-CZ" altLang="cs-CZ" sz="2400" dirty="0" smtClean="0"/>
              <a:t>sledujeme </a:t>
            </a:r>
            <a:r>
              <a:rPr lang="cs-CZ" altLang="cs-CZ" sz="2400" dirty="0">
                <a:solidFill>
                  <a:srgbClr val="0070C0"/>
                </a:solidFill>
              </a:rPr>
              <a:t>obsah soli</a:t>
            </a:r>
          </a:p>
          <a:p>
            <a:pPr>
              <a:defRPr/>
            </a:pPr>
            <a:endParaRPr lang="cs-CZ" altLang="cs-CZ" sz="2400" dirty="0"/>
          </a:p>
          <a:p>
            <a:pPr>
              <a:defRPr/>
            </a:pPr>
            <a:endParaRPr lang="cs-CZ" altLang="cs-CZ" sz="2400" dirty="0"/>
          </a:p>
          <a:p>
            <a:pPr>
              <a:defRPr/>
            </a:pPr>
            <a:endParaRPr lang="cs-CZ" altLang="cs-CZ" sz="2400" dirty="0"/>
          </a:p>
          <a:p>
            <a:pPr>
              <a:defRPr/>
            </a:pPr>
            <a:endParaRPr lang="cs-CZ" altLang="cs-CZ" sz="2400" dirty="0"/>
          </a:p>
          <a:p>
            <a:pPr marL="0" indent="0">
              <a:buFontTx/>
              <a:buNone/>
              <a:defRPr/>
            </a:pPr>
            <a:endParaRPr lang="cs-CZ" altLang="cs-CZ" sz="2400" dirty="0"/>
          </a:p>
          <a:p>
            <a:pPr marL="0" indent="0">
              <a:buNone/>
              <a:defRPr/>
            </a:pPr>
            <a:endParaRPr lang="cs-CZ" altLang="cs-CZ" sz="2400" dirty="0" smtClean="0"/>
          </a:p>
          <a:p>
            <a:pPr>
              <a:defRPr/>
            </a:pPr>
            <a:r>
              <a:rPr lang="cs-CZ" altLang="cs-CZ" sz="2400" dirty="0" smtClean="0"/>
              <a:t>U </a:t>
            </a:r>
            <a:r>
              <a:rPr lang="cs-CZ" altLang="cs-CZ" sz="2400" b="1" dirty="0"/>
              <a:t>jemného a trvanlivého pečiva</a:t>
            </a:r>
            <a:r>
              <a:rPr lang="cs-CZ" altLang="cs-CZ" sz="2400" dirty="0"/>
              <a:t> bychom měli preferovat výrobky s nižším obsahem tuku. Obsah tuku bývá i přes 30 % a z hlediska výživového je nevhodný (trans nebo nasycené mastné kyseliny)  </a:t>
            </a:r>
          </a:p>
          <a:p>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57</a:t>
            </a:fld>
            <a:endParaRPr lang="cs-CZ" dirty="0"/>
          </a:p>
        </p:txBody>
      </p:sp>
      <p:pic>
        <p:nvPicPr>
          <p:cNvPr id="8"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4258" y="2821378"/>
            <a:ext cx="2962275" cy="1979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Obrázek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1758" y="2436545"/>
            <a:ext cx="5352998" cy="2587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4" descr="dglxasset[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8299034" y="134548"/>
            <a:ext cx="3663487" cy="1639168"/>
          </a:xfrm>
          <a:prstGeom prst="rect">
            <a:avLst/>
          </a:prstGeom>
        </p:spPr>
      </p:pic>
      <p:pic>
        <p:nvPicPr>
          <p:cNvPr id="11" name="Picture 2" descr="http://www.zijemenaplno.cz/Upload/fotobanka_-_istock/w63413266463683777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4671" y="14596"/>
            <a:ext cx="2505017" cy="18790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4" name="Picture 2" descr="https://encrypted-tbn3.gstatic.com/images?q=tbn:ANd9GcSQLQbfiBvU3eOB6qBUiJsoi6HBQs4iJy6mxBHQmyVE3Pw1cv5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9345429" y="3810884"/>
            <a:ext cx="1462396" cy="1145302"/>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11390129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Müsli tyčinky, cereální snídaně</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1" y="1620816"/>
            <a:ext cx="4780402" cy="4380739"/>
          </a:xfrm>
        </p:spPr>
        <p:txBody>
          <a:bodyPr>
            <a:normAutofit/>
          </a:bodyPr>
          <a:lstStyle/>
          <a:p>
            <a:r>
              <a:rPr lang="cs-CZ" altLang="cs-CZ" sz="2400" b="1" dirty="0"/>
              <a:t>Müsli tyčinky</a:t>
            </a:r>
            <a:r>
              <a:rPr lang="cs-CZ" altLang="cs-CZ" sz="2400" dirty="0"/>
              <a:t> vybíráme přednostně </a:t>
            </a:r>
            <a:r>
              <a:rPr lang="cs-CZ" altLang="cs-CZ" sz="2400" dirty="0">
                <a:solidFill>
                  <a:srgbClr val="FF0000"/>
                </a:solidFill>
              </a:rPr>
              <a:t>bez polevy </a:t>
            </a:r>
            <a:endParaRPr lang="cs-CZ" altLang="cs-CZ" sz="2400" dirty="0"/>
          </a:p>
          <a:p>
            <a:pPr lvl="1"/>
            <a:r>
              <a:rPr lang="cs-CZ" altLang="cs-CZ" sz="2000" dirty="0" smtClean="0"/>
              <a:t>poleva </a:t>
            </a:r>
            <a:r>
              <a:rPr lang="cs-CZ" altLang="cs-CZ" sz="2000" dirty="0"/>
              <a:t>má </a:t>
            </a:r>
            <a:r>
              <a:rPr lang="cs-CZ" altLang="cs-CZ" sz="2000" dirty="0" smtClean="0"/>
              <a:t>vysoký </a:t>
            </a:r>
            <a:r>
              <a:rPr lang="cs-CZ" altLang="cs-CZ" sz="2000" dirty="0"/>
              <a:t>obsah tuku, většinou nevhodného </a:t>
            </a:r>
            <a:r>
              <a:rPr lang="cs-CZ" altLang="cs-CZ" sz="2000" dirty="0" smtClean="0"/>
              <a:t>složení</a:t>
            </a:r>
            <a:endParaRPr lang="cs-CZ" altLang="cs-CZ" sz="2000" dirty="0"/>
          </a:p>
          <a:p>
            <a:endParaRPr lang="cs-CZ" altLang="cs-CZ" sz="2400" dirty="0"/>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58</a:t>
            </a:fld>
            <a:endParaRPr lang="cs-CZ" dirty="0"/>
          </a:p>
        </p:txBody>
      </p:sp>
      <p:pic>
        <p:nvPicPr>
          <p:cNvPr id="4098" name="Picture 2" descr="http://zeny.iprima.cz/sites/default/files/image_crops/image_620x349/a/1252203_snidanove-cerealie_image_620x3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4032" y="3277027"/>
            <a:ext cx="5212777" cy="2934290"/>
          </a:xfrm>
          <a:prstGeom prst="rect">
            <a:avLst/>
          </a:prstGeom>
          <a:noFill/>
          <a:extLst>
            <a:ext uri="{909E8E84-426E-40dd-AFC4-6F175D3DCCD1}">
              <a14:hiddenFill xmlns="" xmlns:a14="http://schemas.microsoft.com/office/drawing/2010/main">
                <a:solidFill>
                  <a:srgbClr val="FFFFFF"/>
                </a:solidFill>
              </a14:hiddenFill>
            </a:ext>
          </a:extLst>
        </p:spPr>
      </p:pic>
      <p:pic>
        <p:nvPicPr>
          <p:cNvPr id="4100" name="Picture 4" descr="https://encrypted-tbn1.gstatic.com/images?q=tbn:ANd9GcSW16D-bYpLlKv7buRkZLcFFQa5TxERH1GWvrYBpq9L7rGDNAO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30875" y="1827839"/>
            <a:ext cx="1961125" cy="146955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Zástupný symbol pro obsah 2"/>
          <p:cNvSpPr txBox="1">
            <a:spLocks/>
          </p:cNvSpPr>
          <p:nvPr/>
        </p:nvSpPr>
        <p:spPr>
          <a:xfrm>
            <a:off x="6266629" y="1620816"/>
            <a:ext cx="5640977" cy="43807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400" dirty="0" smtClean="0"/>
              <a:t>U </a:t>
            </a:r>
            <a:r>
              <a:rPr lang="cs-CZ" altLang="cs-CZ" sz="2400" b="1" dirty="0" smtClean="0"/>
              <a:t>cereálních snídaní</a:t>
            </a:r>
            <a:r>
              <a:rPr lang="cs-CZ" altLang="cs-CZ" sz="2400" dirty="0" smtClean="0"/>
              <a:t> sledujeme především </a:t>
            </a:r>
            <a:r>
              <a:rPr lang="cs-CZ" altLang="cs-CZ" sz="2400" dirty="0" smtClean="0">
                <a:solidFill>
                  <a:srgbClr val="FF0000"/>
                </a:solidFill>
              </a:rPr>
              <a:t>obsah cukru.</a:t>
            </a:r>
          </a:p>
          <a:p>
            <a:endParaRPr lang="en-US" sz="2400" dirty="0">
              <a:solidFill>
                <a:srgbClr val="0070C0"/>
              </a:solidFill>
            </a:endParaRPr>
          </a:p>
        </p:txBody>
      </p:sp>
      <p:pic>
        <p:nvPicPr>
          <p:cNvPr id="4106" name="Picture 10" descr="http://www.studentpoint.cz/data/resized/files/petr-poschl/620x360-0488-cerealni-tycink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105" y="3016162"/>
            <a:ext cx="2600700" cy="1733800"/>
          </a:xfrm>
          <a:prstGeom prst="rect">
            <a:avLst/>
          </a:prstGeom>
          <a:noFill/>
          <a:extLst>
            <a:ext uri="{909E8E84-426E-40dd-AFC4-6F175D3DCCD1}">
              <a14:hiddenFill xmlns="" xmlns:a14="http://schemas.microsoft.com/office/drawing/2010/main">
                <a:solidFill>
                  <a:srgbClr val="FFFFFF"/>
                </a:solidFill>
              </a14:hiddenFill>
            </a:ext>
          </a:extLst>
        </p:spPr>
      </p:pic>
      <p:pic>
        <p:nvPicPr>
          <p:cNvPr id="4108" name="Picture 12" descr="http://fitshaker.sk/wp-content/uploads/fitshaker-blog-musli-tycinky-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63140" y="4264068"/>
            <a:ext cx="3006266" cy="2005744"/>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8" descr="http://potravinyx.cz/wp-content/uploads/tran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55947" y="3016162"/>
            <a:ext cx="1762656" cy="1800160"/>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38055725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Cereální </a:t>
            </a:r>
            <a:r>
              <a:rPr lang="cs-CZ" altLang="cs-CZ" b="1" dirty="0" smtClean="0">
                <a:effectLst/>
                <a:latin typeface="Segoe UI" panose="020B0502040204020203" pitchFamily="34" charset="0"/>
                <a:ea typeface="Segoe UI" panose="020B0502040204020203" pitchFamily="34" charset="0"/>
                <a:cs typeface="Segoe UI" panose="020B0502040204020203" pitchFamily="34" charset="0"/>
              </a:rPr>
              <a:t>snídaně nebo pochoutka?</a:t>
            </a:r>
            <a:r>
              <a:rPr lang="cs-CZ" altLang="cs-CZ" b="1" dirty="0">
                <a:effectLst/>
                <a:latin typeface="Segoe UI" panose="020B0502040204020203" pitchFamily="34" charset="0"/>
                <a:ea typeface="Segoe UI" panose="020B0502040204020203" pitchFamily="34" charset="0"/>
                <a:cs typeface="Segoe UI" panose="020B0502040204020203" pitchFamily="34" charset="0"/>
              </a:rPr>
              <a:t/>
            </a:r>
            <a:br>
              <a:rPr lang="cs-CZ" altLang="cs-CZ" b="1" dirty="0">
                <a:effectLst/>
                <a:latin typeface="Segoe UI" panose="020B0502040204020203" pitchFamily="34" charset="0"/>
                <a:ea typeface="Segoe UI" panose="020B0502040204020203" pitchFamily="34" charset="0"/>
                <a:cs typeface="Segoe UI" panose="020B0502040204020203" pitchFamily="34" charset="0"/>
              </a:rPr>
            </a:br>
            <a:r>
              <a:rPr lang="cs-CZ" altLang="cs-CZ" b="1" dirty="0">
                <a:effectLst/>
                <a:latin typeface="Segoe UI" panose="020B0502040204020203" pitchFamily="34" charset="0"/>
                <a:ea typeface="Segoe UI" panose="020B0502040204020203" pitchFamily="34" charset="0"/>
                <a:cs typeface="Segoe UI" panose="020B0502040204020203" pitchFamily="34" charset="0"/>
              </a:rPr>
              <a:t>           </a:t>
            </a:r>
            <a:r>
              <a:rPr lang="cs-CZ" altLang="cs-CZ" b="1" dirty="0" smtClean="0">
                <a:effectLst/>
                <a:latin typeface="Segoe UI" panose="020B0502040204020203" pitchFamily="34" charset="0"/>
                <a:ea typeface="Segoe UI" panose="020B0502040204020203" pitchFamily="34" charset="0"/>
                <a:cs typeface="Segoe UI" panose="020B0502040204020203" pitchFamily="34" charset="0"/>
              </a:rPr>
              <a:t>						</a:t>
            </a:r>
            <a:r>
              <a:rPr lang="cs-CZ" altLang="cs-CZ" sz="3100" b="1" dirty="0" smtClean="0">
                <a:effectLst/>
                <a:latin typeface="Segoe UI" panose="020B0502040204020203" pitchFamily="34" charset="0"/>
                <a:ea typeface="Segoe UI" panose="020B0502040204020203" pitchFamily="34" charset="0"/>
                <a:cs typeface="Segoe UI" panose="020B0502040204020203" pitchFamily="34" charset="0"/>
              </a:rPr>
              <a:t>„Tvrzení </a:t>
            </a:r>
            <a:r>
              <a:rPr lang="cs-CZ" altLang="cs-CZ" sz="3100" b="1" dirty="0">
                <a:effectLst/>
                <a:latin typeface="Segoe UI" panose="020B0502040204020203" pitchFamily="34" charset="0"/>
                <a:ea typeface="Segoe UI" panose="020B0502040204020203" pitchFamily="34" charset="0"/>
                <a:cs typeface="Segoe UI" panose="020B0502040204020203" pitchFamily="34" charset="0"/>
              </a:rPr>
              <a:t>na </a:t>
            </a:r>
            <a:r>
              <a:rPr lang="cs-CZ" altLang="cs-CZ" sz="3100" b="1" dirty="0" smtClean="0">
                <a:effectLst/>
                <a:latin typeface="Segoe UI" panose="020B0502040204020203" pitchFamily="34" charset="0"/>
                <a:ea typeface="Segoe UI" panose="020B0502040204020203" pitchFamily="34" charset="0"/>
                <a:cs typeface="Segoe UI" panose="020B0502040204020203" pitchFamily="34" charset="0"/>
              </a:rPr>
              <a:t>obalech“</a:t>
            </a:r>
            <a:endParaRPr lang="cs-CZ" sz="31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540745" y="1598782"/>
            <a:ext cx="6895641" cy="4380739"/>
          </a:xfrm>
        </p:spPr>
        <p:txBody>
          <a:bodyPr>
            <a:normAutofit/>
          </a:bodyPr>
          <a:lstStyle/>
          <a:p>
            <a:pPr algn="ctr">
              <a:buNone/>
            </a:pPr>
            <a:r>
              <a:rPr lang="cs-CZ" altLang="cs-CZ" sz="2400" dirty="0">
                <a:solidFill>
                  <a:srgbClr val="0070C0"/>
                </a:solidFill>
              </a:rPr>
              <a:t>„Cereální kuličky s kakaem obsahují celozrnné cereálie a jsou zdrojem vitamínů a minerálních látek.“</a:t>
            </a:r>
          </a:p>
          <a:p>
            <a:pPr algn="ctr">
              <a:buNone/>
            </a:pPr>
            <a:endParaRPr lang="cs-CZ" altLang="cs-CZ" sz="2400" dirty="0"/>
          </a:p>
          <a:p>
            <a:pPr algn="ctr">
              <a:buNone/>
            </a:pPr>
            <a:r>
              <a:rPr lang="cs-CZ" altLang="cs-CZ" sz="2400" dirty="0">
                <a:solidFill>
                  <a:srgbClr val="00B050"/>
                </a:solidFill>
              </a:rPr>
              <a:t>„Dopřejte svým dětem zdravý start do celého dne!“</a:t>
            </a:r>
          </a:p>
          <a:p>
            <a:pPr algn="ctr">
              <a:buNone/>
            </a:pPr>
            <a:endParaRPr lang="cs-CZ" altLang="cs-CZ" sz="2400" dirty="0"/>
          </a:p>
          <a:p>
            <a:pPr algn="ctr">
              <a:buNone/>
            </a:pPr>
            <a:r>
              <a:rPr lang="cs-CZ" altLang="cs-CZ" sz="2400" dirty="0">
                <a:solidFill>
                  <a:srgbClr val="C00000"/>
                </a:solidFill>
              </a:rPr>
              <a:t>„Cereálie jsou tou nejlepší volbou zdravé </a:t>
            </a:r>
            <a:r>
              <a:rPr lang="cs-CZ" altLang="cs-CZ" sz="2400" dirty="0" smtClean="0">
                <a:solidFill>
                  <a:srgbClr val="C00000"/>
                </a:solidFill>
              </a:rPr>
              <a:t/>
            </a:r>
            <a:br>
              <a:rPr lang="cs-CZ" altLang="cs-CZ" sz="2400" dirty="0" smtClean="0">
                <a:solidFill>
                  <a:srgbClr val="C00000"/>
                </a:solidFill>
              </a:rPr>
            </a:br>
            <a:r>
              <a:rPr lang="cs-CZ" altLang="cs-CZ" sz="2400" dirty="0" smtClean="0">
                <a:solidFill>
                  <a:srgbClr val="C00000"/>
                </a:solidFill>
              </a:rPr>
              <a:t>a </a:t>
            </a:r>
            <a:r>
              <a:rPr lang="cs-CZ" altLang="cs-CZ" sz="2400" dirty="0">
                <a:solidFill>
                  <a:srgbClr val="C00000"/>
                </a:solidFill>
              </a:rPr>
              <a:t>vyvážené snídaně.“</a:t>
            </a:r>
          </a:p>
          <a:p>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59</a:t>
            </a:fld>
            <a:endParaRPr lang="cs-CZ" dirty="0"/>
          </a:p>
        </p:txBody>
      </p:sp>
      <p:pic>
        <p:nvPicPr>
          <p:cNvPr id="8" name="Picture 6" descr="http://farm1.static.flickr.com/9/69079790_3db2640731.jpg"/>
          <p:cNvPicPr>
            <a:picLocks noChangeAspect="1" noChangeArrowheads="1"/>
          </p:cNvPicPr>
          <p:nvPr/>
        </p:nvPicPr>
        <p:blipFill>
          <a:blip r:embed="rId3" cstate="print">
            <a:extLst>
              <a:ext uri="{28A0092B-C50C-407E-A947-70E740481C1C}">
                <a14:useLocalDpi xmlns:a14="http://schemas.microsoft.com/office/drawing/2010/main" val="0"/>
              </a:ext>
            </a:extLst>
          </a:blip>
          <a:srcRect t="33167" r="3720" b="9090"/>
          <a:stretch>
            <a:fillRect/>
          </a:stretch>
        </p:blipFill>
        <p:spPr bwMode="auto">
          <a:xfrm>
            <a:off x="7825053" y="2023205"/>
            <a:ext cx="3908142" cy="32979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12731887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cs-CZ" smtClean="0"/>
              <a:t>Výživa</a:t>
            </a:r>
            <a:endParaRPr lang="cs-CZ" dirty="0"/>
          </a:p>
        </p:txBody>
      </p:sp>
      <p:sp>
        <p:nvSpPr>
          <p:cNvPr id="5" name="Slide Number Placeholder 4"/>
          <p:cNvSpPr>
            <a:spLocks noGrp="1"/>
          </p:cNvSpPr>
          <p:nvPr>
            <p:ph type="sldNum" sz="quarter" idx="12"/>
          </p:nvPr>
        </p:nvSpPr>
        <p:spPr/>
        <p:txBody>
          <a:bodyPr/>
          <a:lstStyle/>
          <a:p>
            <a:fld id="{7D74F88D-855E-4C4A-AC2F-7A0A64C53FD8}" type="slidenum">
              <a:rPr lang="cs-CZ" smtClean="0"/>
              <a:pPr/>
              <a:t>6</a:t>
            </a:fld>
            <a:endParaRPr lang="cs-CZ" dirty="0"/>
          </a:p>
        </p:txBody>
      </p:sp>
      <p:pic>
        <p:nvPicPr>
          <p:cNvPr id="6" name="Obrázek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724" y="297309"/>
            <a:ext cx="11356593" cy="5914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4" descr="http://www.eufic.org/upl/1/default/img/FT_064_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388" y="4045745"/>
            <a:ext cx="2376492" cy="22333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6314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ulka 7"/>
          <p:cNvGraphicFramePr>
            <a:graphicFrameLocks noGrp="1"/>
          </p:cNvGraphicFramePr>
          <p:nvPr>
            <p:extLst/>
          </p:nvPr>
        </p:nvGraphicFramePr>
        <p:xfrm>
          <a:off x="1311008" y="2490424"/>
          <a:ext cx="8783905" cy="4000504"/>
        </p:xfrm>
        <a:graphic>
          <a:graphicData uri="http://schemas.openxmlformats.org/drawingml/2006/table">
            <a:tbl>
              <a:tblPr/>
              <a:tblGrid>
                <a:gridCol w="1998978">
                  <a:extLst>
                    <a:ext uri="{9D8B030D-6E8A-4147-A177-3AD203B41FA5}">
                      <a16:colId xmlns:a16="http://schemas.microsoft.com/office/drawing/2014/main" val="20000"/>
                    </a:ext>
                  </a:extLst>
                </a:gridCol>
                <a:gridCol w="1635683">
                  <a:extLst>
                    <a:ext uri="{9D8B030D-6E8A-4147-A177-3AD203B41FA5}">
                      <a16:colId xmlns:a16="http://schemas.microsoft.com/office/drawing/2014/main" val="20001"/>
                    </a:ext>
                  </a:extLst>
                </a:gridCol>
                <a:gridCol w="1635682">
                  <a:extLst>
                    <a:ext uri="{9D8B030D-6E8A-4147-A177-3AD203B41FA5}">
                      <a16:colId xmlns:a16="http://schemas.microsoft.com/office/drawing/2014/main" val="20002"/>
                    </a:ext>
                  </a:extLst>
                </a:gridCol>
                <a:gridCol w="1756781">
                  <a:extLst>
                    <a:ext uri="{9D8B030D-6E8A-4147-A177-3AD203B41FA5}">
                      <a16:colId xmlns:a16="http://schemas.microsoft.com/office/drawing/2014/main" val="20003"/>
                    </a:ext>
                  </a:extLst>
                </a:gridCol>
                <a:gridCol w="1756781">
                  <a:extLst>
                    <a:ext uri="{9D8B030D-6E8A-4147-A177-3AD203B41FA5}">
                      <a16:colId xmlns:a16="http://schemas.microsoft.com/office/drawing/2014/main" val="20004"/>
                    </a:ext>
                  </a:extLst>
                </a:gridCol>
              </a:tblGrid>
              <a:tr h="54927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Hodnoty </a:t>
                      </a:r>
                      <a:b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b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na 100 g výrobku</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Lion </a:t>
                      </a:r>
                      <a:endPar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endParaRP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Ferda</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dirty="0" err="1"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BeBe</a:t>
                      </a:r>
                      <a:r>
                        <a:rPr kumimoji="0" lang="cs-CZ" altLang="cs-CZ" sz="2000" b="1"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 rodinné cereální</a:t>
                      </a:r>
                      <a:endPar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endParaRP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Mysli na zdraví</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0"/>
                  </a:ext>
                </a:extLst>
              </a:tr>
              <a:tr h="385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Energie (</a:t>
                      </a:r>
                      <a:r>
                        <a:rPr kumimoji="0" lang="cs-CZ" altLang="cs-CZ" sz="2000" b="0" i="0" u="none" strike="noStrike" cap="none" normalizeH="0" baseline="0" dirty="0" err="1"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kJ</a:t>
                      </a: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1781</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1627</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1806</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1780</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5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Sacharidy (g)</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77,5</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79</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72</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50</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5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   Cukry (g)</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39,1</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30</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23</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1,1</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5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   Vláknina (g)</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1,7</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3,8</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4,9</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10</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85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Bílkoviny (g)</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6,4</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7,6</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8,4</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15</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85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Tuky (g)</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9,6</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3,4</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12</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16</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85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   SFA (g)</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4,8</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1,8</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4</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1,1</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85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Sůl (g)</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1,4 </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0,72</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˂0,01 </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pic>
        <p:nvPicPr>
          <p:cNvPr id="75841" name="Picture 4" descr="http://images.mysupermarket.co.uk/Products_1000/0/1948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4059" y="717369"/>
            <a:ext cx="1512888" cy="204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842" name="Picture 6" descr="http://www.kaloricketabulky.cz/fotografie-velka/9da6233e913941ff/bebe-rodinne-cerealni-40--celozrnnych-cerealii.jpg"/>
          <p:cNvPicPr>
            <a:picLocks noChangeAspect="1" noChangeArrowheads="1"/>
          </p:cNvPicPr>
          <p:nvPr/>
        </p:nvPicPr>
        <p:blipFill>
          <a:blip r:embed="rId4" cstate="print">
            <a:extLst>
              <a:ext uri="{28A0092B-C50C-407E-A947-70E740481C1C}">
                <a14:useLocalDpi xmlns:a14="http://schemas.microsoft.com/office/drawing/2010/main" val="0"/>
              </a:ext>
            </a:extLst>
          </a:blip>
          <a:srcRect l="26787" t="12601" r="27080" b="14320"/>
          <a:stretch>
            <a:fillRect/>
          </a:stretch>
        </p:blipFill>
        <p:spPr bwMode="auto">
          <a:xfrm>
            <a:off x="6873097" y="606699"/>
            <a:ext cx="1084262" cy="202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843" name="Obrázek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23406" y="377553"/>
            <a:ext cx="1550988" cy="2252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844" name="Obrázek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2698" y="517344"/>
            <a:ext cx="1292225" cy="224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84830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LEPEK</a:t>
            </a:r>
            <a:endParaRPr lang="cs-CZ"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20816"/>
            <a:ext cx="10515600" cy="5029562"/>
          </a:xfrm>
        </p:spPr>
        <p:txBody>
          <a:bodyPr>
            <a:normAutofit/>
          </a:bodyPr>
          <a:lstStyle/>
          <a:p>
            <a:pPr marL="0" indent="0">
              <a:buFontTx/>
              <a:buNone/>
              <a:defRPr/>
            </a:pPr>
            <a:r>
              <a:rPr lang="cs-CZ" altLang="cs-CZ" sz="2400" dirty="0">
                <a:solidFill>
                  <a:srgbClr val="FF0000"/>
                </a:solidFill>
              </a:rPr>
              <a:t>p</a:t>
            </a:r>
            <a:r>
              <a:rPr lang="cs-CZ" altLang="cs-CZ" sz="2400" dirty="0" smtClean="0">
                <a:solidFill>
                  <a:srgbClr val="FF0000"/>
                </a:solidFill>
              </a:rPr>
              <a:t>šenice</a:t>
            </a:r>
            <a:r>
              <a:rPr lang="cs-CZ" altLang="cs-CZ" sz="2400" dirty="0">
                <a:solidFill>
                  <a:srgbClr val="FF0000"/>
                </a:solidFill>
              </a:rPr>
              <a:t>, žito, ječmen, </a:t>
            </a:r>
            <a:r>
              <a:rPr lang="cs-CZ" altLang="cs-CZ" sz="2400" dirty="0">
                <a:solidFill>
                  <a:srgbClr val="00B050"/>
                </a:solidFill>
              </a:rPr>
              <a:t>oves (?)</a:t>
            </a:r>
          </a:p>
          <a:p>
            <a:pPr>
              <a:defRPr/>
            </a:pPr>
            <a:endParaRPr lang="cs-CZ" altLang="cs-CZ" sz="2400" dirty="0"/>
          </a:p>
          <a:p>
            <a:pPr>
              <a:defRPr/>
            </a:pPr>
            <a:endParaRPr lang="cs-CZ" altLang="cs-CZ" sz="2400" dirty="0"/>
          </a:p>
          <a:p>
            <a:pPr>
              <a:defRPr/>
            </a:pPr>
            <a:endParaRPr lang="cs-CZ" altLang="cs-CZ" sz="2400" dirty="0"/>
          </a:p>
          <a:p>
            <a:pPr>
              <a:defRPr/>
            </a:pPr>
            <a:endParaRPr lang="cs-CZ" altLang="cs-CZ" sz="2400" dirty="0"/>
          </a:p>
          <a:p>
            <a:pPr marL="0" indent="0">
              <a:buFontTx/>
              <a:buNone/>
              <a:defRPr/>
            </a:pPr>
            <a:r>
              <a:rPr lang="cs-CZ" altLang="cs-CZ" sz="2400" dirty="0"/>
              <a:t>	</a:t>
            </a:r>
            <a:endParaRPr lang="cs-CZ" altLang="cs-CZ" sz="2400" dirty="0" smtClean="0"/>
          </a:p>
          <a:p>
            <a:pPr marL="0" indent="0">
              <a:buFontTx/>
              <a:buNone/>
              <a:defRPr/>
            </a:pPr>
            <a:r>
              <a:rPr lang="cs-CZ" altLang="cs-CZ" sz="2400" b="1" dirty="0"/>
              <a:t>	</a:t>
            </a:r>
            <a:r>
              <a:rPr lang="cs-CZ" altLang="cs-CZ" sz="2400" b="1" dirty="0" smtClean="0"/>
              <a:t>	</a:t>
            </a:r>
          </a:p>
          <a:p>
            <a:pPr marL="0" indent="0">
              <a:buFontTx/>
              <a:buNone/>
              <a:defRPr/>
            </a:pPr>
            <a:r>
              <a:rPr lang="cs-CZ" altLang="cs-CZ" sz="2400" b="1" dirty="0"/>
              <a:t>	</a:t>
            </a:r>
            <a:r>
              <a:rPr lang="cs-CZ" altLang="cs-CZ" sz="2400" b="1" dirty="0" smtClean="0"/>
              <a:t>	Bezlepkové </a:t>
            </a:r>
            <a:r>
              <a:rPr lang="cs-CZ" altLang="cs-CZ" sz="2400" dirty="0" smtClean="0"/>
              <a:t>	</a:t>
            </a:r>
          </a:p>
          <a:p>
            <a:pPr marL="0" indent="0">
              <a:buFontTx/>
              <a:buNone/>
              <a:defRPr/>
            </a:pPr>
            <a:r>
              <a:rPr lang="cs-CZ" altLang="cs-CZ" sz="2400" dirty="0" smtClean="0"/>
              <a:t>	rýže, kukuřice, </a:t>
            </a:r>
            <a:r>
              <a:rPr lang="cs-CZ" altLang="cs-CZ" sz="2400" dirty="0" err="1"/>
              <a:t>j</a:t>
            </a:r>
            <a:r>
              <a:rPr lang="cs-CZ" altLang="cs-CZ" sz="2400" dirty="0" err="1" smtClean="0"/>
              <a:t>áhly</a:t>
            </a:r>
            <a:r>
              <a:rPr lang="cs-CZ" altLang="cs-CZ" sz="2400" dirty="0" smtClean="0"/>
              <a:t>, pohanka, </a:t>
            </a:r>
            <a:br>
              <a:rPr lang="cs-CZ" altLang="cs-CZ" sz="2400" dirty="0" smtClean="0"/>
            </a:br>
            <a:r>
              <a:rPr lang="cs-CZ" altLang="cs-CZ" sz="2400" dirty="0" smtClean="0"/>
              <a:t>	amarant, </a:t>
            </a:r>
            <a:r>
              <a:rPr lang="cs-CZ" altLang="cs-CZ" sz="2400" dirty="0" err="1" smtClean="0"/>
              <a:t>quinoa</a:t>
            </a:r>
            <a:r>
              <a:rPr lang="cs-CZ" altLang="cs-CZ" sz="2400" dirty="0" smtClean="0"/>
              <a:t>, čirok, </a:t>
            </a:r>
            <a:r>
              <a:rPr lang="cs-CZ" altLang="cs-CZ" sz="2400" dirty="0" err="1" smtClean="0"/>
              <a:t>teff</a:t>
            </a:r>
            <a:endParaRPr lang="cs-CZ" altLang="cs-CZ" sz="2400" dirty="0"/>
          </a:p>
          <a:p>
            <a:pPr>
              <a:buNone/>
            </a:pPr>
            <a:r>
              <a:rPr lang="cs-CZ" sz="2400" dirty="0" smtClean="0">
                <a:solidFill>
                  <a:srgbClr val="0070C0"/>
                </a:solidFill>
                <a:latin typeface="Calibri"/>
              </a:rPr>
              <a:t>						</a:t>
            </a:r>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61</a:t>
            </a:fld>
            <a:endParaRPr lang="cs-CZ" dirty="0"/>
          </a:p>
        </p:txBody>
      </p:sp>
      <p:pic>
        <p:nvPicPr>
          <p:cNvPr id="8" name="Obrázek 5" descr="schema_0.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1262" y="251840"/>
            <a:ext cx="4811712" cy="2192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2" descr="Surprises from Celiac Disease"/>
          <p:cNvPicPr>
            <a:picLocks noChangeAspect="1" noChangeArrowheads="1"/>
          </p:cNvPicPr>
          <p:nvPr/>
        </p:nvPicPr>
        <p:blipFill>
          <a:blip r:embed="rId4" cstate="print">
            <a:extLst>
              <a:ext uri="{28A0092B-C50C-407E-A947-70E740481C1C}">
                <a14:useLocalDpi xmlns:a14="http://schemas.microsoft.com/office/drawing/2010/main" val="0"/>
              </a:ext>
            </a:extLst>
          </a:blip>
          <a:srcRect t="17070" b="55669"/>
          <a:stretch>
            <a:fillRect/>
          </a:stretch>
        </p:blipFill>
        <p:spPr bwMode="auto">
          <a:xfrm>
            <a:off x="537290" y="2096145"/>
            <a:ext cx="5253257" cy="23400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Obrázek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9177" y="2809301"/>
            <a:ext cx="5563253" cy="3475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38212857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Choroby vyvolané </a:t>
            </a:r>
            <a:r>
              <a:rPr lang="cs-CZ" altLang="cs-CZ" b="1" dirty="0" smtClean="0">
                <a:effectLst/>
                <a:latin typeface="Segoe UI" panose="020B0502040204020203" pitchFamily="34" charset="0"/>
                <a:ea typeface="Segoe UI" panose="020B0502040204020203" pitchFamily="34" charset="0"/>
                <a:cs typeface="Segoe UI" panose="020B0502040204020203" pitchFamily="34" charset="0"/>
              </a:rPr>
              <a:t>lepkem</a:t>
            </a:r>
            <a:br>
              <a:rPr lang="cs-CZ" altLang="cs-CZ" b="1" dirty="0" smtClean="0">
                <a:effectLst/>
                <a:latin typeface="Segoe UI" panose="020B0502040204020203" pitchFamily="34" charset="0"/>
                <a:ea typeface="Segoe UI" panose="020B0502040204020203" pitchFamily="34" charset="0"/>
                <a:cs typeface="Segoe UI" panose="020B0502040204020203" pitchFamily="34" charset="0"/>
              </a:rPr>
            </a:br>
            <a:r>
              <a:rPr lang="cs-CZ" altLang="cs-CZ" sz="2200" b="1" dirty="0" smtClean="0">
                <a:effectLst/>
                <a:latin typeface="Segoe UI" panose="020B0502040204020203" pitchFamily="34" charset="0"/>
                <a:ea typeface="Segoe UI" panose="020B0502040204020203" pitchFamily="34" charset="0"/>
                <a:cs typeface="Segoe UI" panose="020B0502040204020203" pitchFamily="34" charset="0"/>
              </a:rPr>
              <a:t>patogeneze</a:t>
            </a:r>
            <a:endParaRPr lang="cs-CZ" sz="22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20816"/>
            <a:ext cx="10515600" cy="4592697"/>
          </a:xfrm>
        </p:spPr>
        <p:txBody>
          <a:bodyPr>
            <a:normAutofit fontScale="92500" lnSpcReduction="10000"/>
          </a:bodyPr>
          <a:lstStyle/>
          <a:p>
            <a:pPr>
              <a:defRPr/>
            </a:pPr>
            <a:r>
              <a:rPr lang="cs-CZ" sz="2400" b="1" u="sng" dirty="0">
                <a:solidFill>
                  <a:srgbClr val="0070C0"/>
                </a:solidFill>
              </a:rPr>
              <a:t>Autoimunitní</a:t>
            </a:r>
          </a:p>
          <a:p>
            <a:pPr lvl="1">
              <a:defRPr/>
            </a:pPr>
            <a:r>
              <a:rPr lang="cs-CZ" sz="2000" dirty="0" err="1"/>
              <a:t>Celiakie</a:t>
            </a:r>
            <a:endParaRPr lang="cs-CZ" sz="2000" dirty="0"/>
          </a:p>
          <a:p>
            <a:pPr lvl="2">
              <a:defRPr/>
            </a:pPr>
            <a:r>
              <a:rPr lang="cs-CZ" sz="1600" dirty="0"/>
              <a:t>Symptomatická</a:t>
            </a:r>
          </a:p>
          <a:p>
            <a:pPr lvl="2">
              <a:defRPr/>
            </a:pPr>
            <a:r>
              <a:rPr lang="cs-CZ" sz="1600" dirty="0" err="1"/>
              <a:t>Silentní</a:t>
            </a:r>
            <a:endParaRPr lang="cs-CZ" sz="1600" dirty="0"/>
          </a:p>
          <a:p>
            <a:pPr lvl="2">
              <a:defRPr/>
            </a:pPr>
            <a:r>
              <a:rPr lang="cs-CZ" sz="1600" dirty="0"/>
              <a:t>Potenciální</a:t>
            </a:r>
          </a:p>
          <a:p>
            <a:pPr lvl="1">
              <a:defRPr/>
            </a:pPr>
            <a:r>
              <a:rPr lang="cs-CZ" sz="1600" dirty="0"/>
              <a:t>Dermatitis </a:t>
            </a:r>
            <a:r>
              <a:rPr lang="cs-CZ" sz="1600" dirty="0" err="1"/>
              <a:t>herpetiformis</a:t>
            </a:r>
            <a:r>
              <a:rPr lang="cs-CZ" sz="1600" dirty="0"/>
              <a:t> </a:t>
            </a:r>
            <a:r>
              <a:rPr lang="cs-CZ" sz="1600" dirty="0" err="1"/>
              <a:t>Duhring</a:t>
            </a:r>
            <a:r>
              <a:rPr lang="cs-CZ" sz="1600" dirty="0"/>
              <a:t> (</a:t>
            </a:r>
            <a:r>
              <a:rPr lang="cs-CZ" sz="1600" dirty="0" err="1"/>
              <a:t>Duhringova</a:t>
            </a:r>
            <a:r>
              <a:rPr lang="cs-CZ" sz="1600" dirty="0"/>
              <a:t> dermatitida)</a:t>
            </a:r>
          </a:p>
          <a:p>
            <a:pPr lvl="1">
              <a:defRPr/>
            </a:pPr>
            <a:r>
              <a:rPr lang="cs-CZ" sz="1600" dirty="0"/>
              <a:t>Glutenová ataxie</a:t>
            </a:r>
          </a:p>
          <a:p>
            <a:pPr>
              <a:defRPr/>
            </a:pPr>
            <a:r>
              <a:rPr lang="cs-CZ" sz="2400" b="1" u="sng" dirty="0">
                <a:solidFill>
                  <a:srgbClr val="0070C0"/>
                </a:solidFill>
              </a:rPr>
              <a:t>Alergická</a:t>
            </a:r>
          </a:p>
          <a:p>
            <a:pPr lvl="1">
              <a:defRPr/>
            </a:pPr>
            <a:r>
              <a:rPr lang="cs-CZ" sz="2000" dirty="0"/>
              <a:t>Pšeničná alergie</a:t>
            </a:r>
          </a:p>
          <a:p>
            <a:pPr lvl="2">
              <a:defRPr/>
            </a:pPr>
            <a:r>
              <a:rPr lang="cs-CZ" sz="1600" dirty="0"/>
              <a:t>WDEIA (</a:t>
            </a:r>
            <a:r>
              <a:rPr lang="cs-CZ" sz="1600" dirty="0" err="1"/>
              <a:t>Wheat-dependent</a:t>
            </a:r>
            <a:r>
              <a:rPr lang="cs-CZ" sz="1600" dirty="0"/>
              <a:t> </a:t>
            </a:r>
            <a:r>
              <a:rPr lang="cs-CZ" sz="1600" dirty="0" err="1"/>
              <a:t>exercise-induced</a:t>
            </a:r>
            <a:r>
              <a:rPr lang="cs-CZ" sz="1600" dirty="0"/>
              <a:t> </a:t>
            </a:r>
            <a:r>
              <a:rPr lang="cs-CZ" sz="1600" dirty="0" err="1"/>
              <a:t>anaphylaxis</a:t>
            </a:r>
            <a:r>
              <a:rPr lang="cs-CZ" sz="1600" dirty="0"/>
              <a:t>)</a:t>
            </a:r>
          </a:p>
          <a:p>
            <a:pPr lvl="2">
              <a:defRPr/>
            </a:pPr>
            <a:r>
              <a:rPr lang="cs-CZ" sz="1600" dirty="0"/>
              <a:t>Potravinová alergie</a:t>
            </a:r>
          </a:p>
          <a:p>
            <a:pPr lvl="2">
              <a:defRPr/>
            </a:pPr>
            <a:r>
              <a:rPr lang="cs-CZ" sz="1600" dirty="0"/>
              <a:t>Respirační alergie </a:t>
            </a:r>
          </a:p>
          <a:p>
            <a:pPr lvl="2">
              <a:defRPr/>
            </a:pPr>
            <a:r>
              <a:rPr lang="cs-CZ" sz="1600" dirty="0"/>
              <a:t>Kontaktní </a:t>
            </a:r>
            <a:r>
              <a:rPr lang="cs-CZ" sz="1600" dirty="0" err="1"/>
              <a:t>urtikarie</a:t>
            </a:r>
            <a:r>
              <a:rPr lang="cs-CZ" sz="1600" dirty="0"/>
              <a:t> (kopřivka)</a:t>
            </a:r>
          </a:p>
          <a:p>
            <a:pPr lvl="2">
              <a:defRPr/>
            </a:pPr>
            <a:r>
              <a:rPr lang="cs-CZ" sz="1600" dirty="0" err="1"/>
              <a:t>Baker</a:t>
            </a:r>
            <a:r>
              <a:rPr lang="el-GR" sz="1600" dirty="0"/>
              <a:t>΄</a:t>
            </a:r>
            <a:r>
              <a:rPr lang="cs-CZ" sz="1600" dirty="0"/>
              <a:t>s astma – profesionální astma pekařů způsobené vdechováním pšeničné mouky</a:t>
            </a:r>
          </a:p>
          <a:p>
            <a:pPr>
              <a:defRPr/>
            </a:pPr>
            <a:r>
              <a:rPr lang="cs-CZ" sz="2400" b="1" u="sng" dirty="0">
                <a:solidFill>
                  <a:srgbClr val="0070C0"/>
                </a:solidFill>
              </a:rPr>
              <a:t>Ne-autoimunitní ne-alergická</a:t>
            </a:r>
          </a:p>
          <a:p>
            <a:pPr lvl="1">
              <a:defRPr/>
            </a:pPr>
            <a:r>
              <a:rPr lang="cs-CZ" sz="2000" dirty="0" err="1"/>
              <a:t>Neceliakální</a:t>
            </a:r>
            <a:r>
              <a:rPr lang="cs-CZ" sz="2000" dirty="0"/>
              <a:t> glutenová senzitivita</a:t>
            </a:r>
          </a:p>
          <a:p>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62</a:t>
            </a:fld>
            <a:endParaRPr lang="cs-CZ" dirty="0"/>
          </a:p>
        </p:txBody>
      </p:sp>
      <p:pic>
        <p:nvPicPr>
          <p:cNvPr id="8" name="Picture 2" descr="http://www.mayoclinic.com/images/image_popup/mcdc7_celiac_disease.jpg"/>
          <p:cNvPicPr>
            <a:picLocks noChangeAspect="1" noChangeArrowheads="1"/>
          </p:cNvPicPr>
          <p:nvPr/>
        </p:nvPicPr>
        <p:blipFill>
          <a:blip r:embed="rId3" cstate="print">
            <a:extLst>
              <a:ext uri="{28A0092B-C50C-407E-A947-70E740481C1C}">
                <a14:useLocalDpi xmlns:a14="http://schemas.microsoft.com/office/drawing/2010/main" val="0"/>
              </a:ext>
            </a:extLst>
          </a:blip>
          <a:srcRect b="4123"/>
          <a:stretch>
            <a:fillRect/>
          </a:stretch>
        </p:blipFill>
        <p:spPr bwMode="auto">
          <a:xfrm>
            <a:off x="8042314" y="243940"/>
            <a:ext cx="3898173" cy="4837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42161471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3600" b="1" dirty="0" smtClean="0">
                <a:effectLst/>
                <a:latin typeface="Segoe UI" panose="020B0502040204020203" pitchFamily="34" charset="0"/>
                <a:ea typeface="Segoe UI" panose="020B0502040204020203" pitchFamily="34" charset="0"/>
                <a:cs typeface="Segoe UI" panose="020B0502040204020203" pitchFamily="34" charset="0"/>
              </a:rPr>
              <a:t>Označování potravin z hlediska obsahu lepku</a:t>
            </a:r>
            <a:endParaRPr lang="cs-CZ" sz="36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20816"/>
            <a:ext cx="10515600" cy="4592697"/>
          </a:xfrm>
        </p:spPr>
        <p:txBody>
          <a:bodyPr>
            <a:normAutofit/>
          </a:bodyPr>
          <a:lstStyle/>
          <a:p>
            <a:pPr marL="111600" lvl="1" indent="0">
              <a:spcBef>
                <a:spcPts val="800"/>
              </a:spcBef>
              <a:spcAft>
                <a:spcPts val="800"/>
              </a:spcAft>
              <a:buClr>
                <a:schemeClr val="accent3"/>
              </a:buClr>
              <a:buSzPct val="75000"/>
              <a:buNone/>
              <a:defRPr/>
            </a:pPr>
            <a:r>
              <a:rPr lang="cs-CZ" sz="2300" dirty="0"/>
              <a:t>Nařízení (ES) č. 41/2009 ze dne 20. ledna 2009 o složení a označování potravin vhodných pro osoby s nesnášenlivostí lepku.</a:t>
            </a:r>
          </a:p>
          <a:p>
            <a:pPr marL="767250" lvl="2" indent="-255600">
              <a:spcBef>
                <a:spcPts val="800"/>
              </a:spcBef>
              <a:spcAft>
                <a:spcPts val="800"/>
              </a:spcAft>
              <a:buClr>
                <a:schemeClr val="accent3"/>
              </a:buClr>
              <a:buSzPct val="75000"/>
              <a:buFontTx/>
              <a:buBlip>
                <a:blip r:embed="rId3"/>
              </a:buBlip>
              <a:defRPr/>
            </a:pPr>
            <a:r>
              <a:rPr lang="cs-CZ" sz="1900" dirty="0"/>
              <a:t>platnost od 1.1.2012, po 1. 1. 2012 mohou být na trhu pouze výrobky splňující požadavky nařízení (ES) č. 41/2009</a:t>
            </a:r>
          </a:p>
          <a:p>
            <a:pPr marL="767250" lvl="2" indent="-255600">
              <a:spcBef>
                <a:spcPts val="800"/>
              </a:spcBef>
              <a:spcAft>
                <a:spcPts val="800"/>
              </a:spcAft>
              <a:buClr>
                <a:schemeClr val="accent3"/>
              </a:buClr>
              <a:buSzPct val="75000"/>
              <a:buFontTx/>
              <a:buBlip>
                <a:blip r:embed="rId3"/>
              </a:buBlip>
              <a:defRPr/>
            </a:pPr>
            <a:r>
              <a:rPr lang="cs-CZ" dirty="0"/>
              <a:t>účelem nařízení je </a:t>
            </a:r>
            <a:r>
              <a:rPr lang="cs-CZ" b="1" u="sng" dirty="0"/>
              <a:t>sjednotit označování lepku</a:t>
            </a:r>
            <a:endParaRPr lang="cs-CZ" sz="1900" b="1" u="sng" dirty="0"/>
          </a:p>
          <a:p>
            <a:pPr marL="767250" lvl="2" indent="-255600">
              <a:spcBef>
                <a:spcPts val="800"/>
              </a:spcBef>
              <a:spcAft>
                <a:spcPts val="800"/>
              </a:spcAft>
              <a:buClr>
                <a:schemeClr val="accent3"/>
              </a:buClr>
              <a:buSzPct val="75000"/>
              <a:buFontTx/>
              <a:buBlip>
                <a:blip r:embed="rId3"/>
              </a:buBlip>
              <a:defRPr/>
            </a:pPr>
            <a:r>
              <a:rPr lang="cs-CZ" sz="1900" dirty="0"/>
              <a:t>stanovuje jednotná </a:t>
            </a:r>
            <a:r>
              <a:rPr lang="cs-CZ" sz="1900" b="1" dirty="0"/>
              <a:t>evropská pravidla </a:t>
            </a:r>
            <a:r>
              <a:rPr lang="cs-CZ" sz="1900" dirty="0"/>
              <a:t>na složení a označování potravin z hlediska obsahu lepku</a:t>
            </a:r>
          </a:p>
          <a:p>
            <a:pPr marL="767250" lvl="2" indent="-255600">
              <a:spcBef>
                <a:spcPts val="800"/>
              </a:spcBef>
              <a:spcAft>
                <a:spcPts val="800"/>
              </a:spcAft>
              <a:buClr>
                <a:schemeClr val="accent3"/>
              </a:buClr>
              <a:buSzPct val="75000"/>
              <a:buFontTx/>
              <a:buBlip>
                <a:blip r:embed="rId3"/>
              </a:buBlip>
              <a:defRPr/>
            </a:pPr>
            <a:r>
              <a:rPr lang="cs-CZ" sz="1900" dirty="0"/>
              <a:t>nahrazuje předchozí národní požadavky stanovené vyhláškou Ministerstva zdravotnictví </a:t>
            </a:r>
            <a:r>
              <a:rPr lang="cs-CZ" sz="1900" dirty="0" smtClean="0"/>
              <a:t/>
            </a:r>
            <a:br>
              <a:rPr lang="cs-CZ" sz="1900" dirty="0" smtClean="0"/>
            </a:br>
            <a:r>
              <a:rPr lang="cs-CZ" sz="1900" dirty="0" smtClean="0"/>
              <a:t>č</a:t>
            </a:r>
            <a:r>
              <a:rPr lang="cs-CZ" sz="1900" dirty="0"/>
              <a:t>. 54/2004 Sb. o potravinách určených pro zvláštní výživu a o způsobu jejich použití</a:t>
            </a:r>
          </a:p>
          <a:p>
            <a:pPr marL="767250" lvl="2" indent="-255600">
              <a:spcBef>
                <a:spcPts val="800"/>
              </a:spcBef>
              <a:spcAft>
                <a:spcPts val="800"/>
              </a:spcAft>
              <a:buClr>
                <a:schemeClr val="accent3"/>
              </a:buClr>
              <a:buSzPct val="75000"/>
              <a:buFontTx/>
              <a:buBlip>
                <a:blip r:embed="rId3"/>
              </a:buBlip>
              <a:defRPr/>
            </a:pPr>
            <a:r>
              <a:rPr lang="cs-CZ" sz="1900" dirty="0"/>
              <a:t>cílem nařízení je umožnit nabídku výrobků s různě nízkým obsahem lepku tak, aby spotřebitelé na trhu nalezli potraviny odpovídající jejich potřebám a míře citlivosti.</a:t>
            </a:r>
            <a:endParaRPr lang="en-US" sz="2400" dirty="0">
              <a:solidFill>
                <a:srgbClr val="0070C0"/>
              </a:solidFill>
            </a:endParaRPr>
          </a:p>
          <a:p>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63</a:t>
            </a:fld>
            <a:endParaRPr lang="cs-CZ" dirty="0"/>
          </a:p>
        </p:txBody>
      </p:sp>
      <p:sp>
        <p:nvSpPr>
          <p:cNvPr id="8"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38802500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3600" b="1" dirty="0" smtClean="0">
                <a:effectLst/>
                <a:latin typeface="Segoe UI" panose="020B0502040204020203" pitchFamily="34" charset="0"/>
                <a:ea typeface="Segoe UI" panose="020B0502040204020203" pitchFamily="34" charset="0"/>
                <a:cs typeface="Segoe UI" panose="020B0502040204020203" pitchFamily="34" charset="0"/>
              </a:rPr>
              <a:t>Označování potravin z hlediska obsahu lepku</a:t>
            </a:r>
            <a:endParaRPr lang="cs-CZ" sz="36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20816"/>
            <a:ext cx="10515600" cy="4592697"/>
          </a:xfrm>
        </p:spPr>
        <p:txBody>
          <a:bodyPr>
            <a:normAutofit/>
          </a:bodyPr>
          <a:lstStyle/>
          <a:p>
            <a:pPr marL="111600" lvl="1" indent="0">
              <a:spcBef>
                <a:spcPts val="800"/>
              </a:spcBef>
              <a:spcAft>
                <a:spcPts val="800"/>
              </a:spcAft>
              <a:buClr>
                <a:schemeClr val="accent3"/>
              </a:buClr>
              <a:buSzPct val="75000"/>
              <a:buNone/>
              <a:defRPr/>
            </a:pPr>
            <a:r>
              <a:rPr lang="cs-CZ" sz="1600" dirty="0"/>
              <a:t>Nařízení (ES) č. 41/2009 vymezuje 2 základní kategorie potravin pro zvláštní výživu vhodné pro osoby s nesnášenlivostí lepku, na které se vztahují odlišné požadavky na obsah i označování lepku:</a:t>
            </a:r>
          </a:p>
          <a:p>
            <a:pPr marL="767250" lvl="2" indent="-255600">
              <a:spcBef>
                <a:spcPts val="800"/>
              </a:spcBef>
              <a:spcAft>
                <a:spcPts val="800"/>
              </a:spcAft>
              <a:buClr>
                <a:schemeClr val="accent3"/>
              </a:buClr>
              <a:buSzPct val="75000"/>
              <a:buFontTx/>
              <a:buBlip>
                <a:blip r:embed="rId3"/>
              </a:buBlip>
              <a:defRPr/>
            </a:pPr>
            <a:r>
              <a:rPr lang="cs-CZ" sz="1900" dirty="0"/>
              <a:t>potraviny označené údajem </a:t>
            </a:r>
            <a:r>
              <a:rPr lang="cs-CZ" sz="1900" b="1" dirty="0">
                <a:solidFill>
                  <a:srgbClr val="00B050"/>
                </a:solidFill>
              </a:rPr>
              <a:t>„BEZ LEPKU“</a:t>
            </a:r>
            <a:r>
              <a:rPr lang="cs-CZ" sz="1900" dirty="0">
                <a:solidFill>
                  <a:srgbClr val="00B050"/>
                </a:solidFill>
              </a:rPr>
              <a:t>: </a:t>
            </a:r>
            <a:r>
              <a:rPr lang="cs-CZ" sz="1900" dirty="0" smtClean="0"/>
              <a:t>Obsah </a:t>
            </a:r>
            <a:r>
              <a:rPr lang="cs-CZ" sz="1900" dirty="0"/>
              <a:t>lepku může být </a:t>
            </a:r>
            <a:r>
              <a:rPr lang="cs-CZ" sz="1900" b="1" dirty="0"/>
              <a:t>nevýše 20 mg/kg</a:t>
            </a:r>
            <a:r>
              <a:rPr lang="cs-CZ" sz="1900" dirty="0"/>
              <a:t>. </a:t>
            </a:r>
          </a:p>
          <a:p>
            <a:pPr marL="1224450" lvl="3" indent="-255600">
              <a:spcBef>
                <a:spcPts val="800"/>
              </a:spcBef>
              <a:spcAft>
                <a:spcPts val="800"/>
              </a:spcAft>
              <a:buClr>
                <a:schemeClr val="accent3"/>
              </a:buClr>
              <a:buSzPct val="75000"/>
              <a:buFontTx/>
              <a:buBlip>
                <a:blip r:embed="rId3"/>
              </a:buBlip>
              <a:defRPr/>
            </a:pPr>
            <a:r>
              <a:rPr lang="cs-CZ" sz="1600" dirty="0"/>
              <a:t>je primárně určeno pro potraviny, které neobsahují pšenici, ječmen, žito, oves nebo jejich křížence a obsahují jiné složky nahrazující pšenici, ječmen, žito a oves (tzn. přirozeně bezlepkové suroviny). Obsah lepku musí činit max. 20 mg/kg v potravině ve stavu, v němž je prodávána konečném spotřebiteli.</a:t>
            </a:r>
            <a:endParaRPr lang="cs-CZ" sz="1500" dirty="0"/>
          </a:p>
          <a:p>
            <a:pPr marL="767250" lvl="2" indent="-255600">
              <a:spcBef>
                <a:spcPts val="800"/>
              </a:spcBef>
              <a:spcAft>
                <a:spcPts val="800"/>
              </a:spcAft>
              <a:buClr>
                <a:schemeClr val="accent3"/>
              </a:buClr>
              <a:buSzPct val="75000"/>
              <a:buFontTx/>
              <a:buBlip>
                <a:blip r:embed="rId3"/>
              </a:buBlip>
              <a:defRPr/>
            </a:pPr>
            <a:r>
              <a:rPr lang="cs-CZ" sz="1900" dirty="0"/>
              <a:t>potraviny označená údajem </a:t>
            </a:r>
            <a:r>
              <a:rPr lang="cs-CZ" sz="1900" b="1" dirty="0">
                <a:solidFill>
                  <a:srgbClr val="00B050"/>
                </a:solidFill>
              </a:rPr>
              <a:t>„VELMI NÍZKÝ OBSAH LEPKU“</a:t>
            </a:r>
            <a:r>
              <a:rPr lang="cs-CZ" sz="1900" dirty="0">
                <a:solidFill>
                  <a:srgbClr val="00B050"/>
                </a:solidFill>
              </a:rPr>
              <a:t>: </a:t>
            </a:r>
            <a:r>
              <a:rPr lang="cs-CZ" sz="1900" dirty="0"/>
              <a:t>Obsah lepku může být </a:t>
            </a:r>
            <a:r>
              <a:rPr lang="cs-CZ" sz="1900" b="1" dirty="0"/>
              <a:t>nevýše 100 mg/kg</a:t>
            </a:r>
            <a:r>
              <a:rPr lang="cs-CZ" sz="1900" dirty="0"/>
              <a:t>.</a:t>
            </a:r>
          </a:p>
          <a:p>
            <a:pPr marL="1224450" lvl="3" indent="-255600">
              <a:spcBef>
                <a:spcPts val="800"/>
              </a:spcBef>
              <a:spcAft>
                <a:spcPts val="800"/>
              </a:spcAft>
              <a:buClr>
                <a:schemeClr val="accent3"/>
              </a:buClr>
              <a:buSzPct val="75000"/>
              <a:buFontTx/>
              <a:buBlip>
                <a:blip r:embed="rId3"/>
              </a:buBlip>
              <a:defRPr/>
            </a:pPr>
            <a:r>
              <a:rPr lang="cs-CZ" sz="1600" dirty="0"/>
              <a:t>vyhrazeno pro potraviny ze speciálně upravených složek vyrobených z pšenice, žita, ječmene, ovsa nebo jejich kříženců, u kterých byl obsah lepku zpravidla snížen technologickou úpravou. Výše uvedené označení nelze použít u potravin, které neobsahují žádnou složku z pšenice ječmene, ovsa, žita nebo jejich kříženců. Obsah lepku musí činit max. 100 mg/kg v potravině ve stavu, v němž je prodávána konečném spotřebiteli.</a:t>
            </a:r>
            <a:endParaRPr lang="cs-CZ" sz="1500" dirty="0"/>
          </a:p>
          <a:p>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64</a:t>
            </a:fld>
            <a:endParaRPr lang="cs-CZ" dirty="0"/>
          </a:p>
        </p:txBody>
      </p:sp>
      <p:sp>
        <p:nvSpPr>
          <p:cNvPr id="8"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353299297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ltLang="cs-CZ" sz="3600" b="1" dirty="0">
                <a:effectLst/>
                <a:latin typeface="Segoe UI" panose="020B0502040204020203" pitchFamily="34" charset="0"/>
                <a:ea typeface="Segoe UI" panose="020B0502040204020203" pitchFamily="34" charset="0"/>
                <a:cs typeface="Segoe UI" panose="020B0502040204020203" pitchFamily="34" charset="0"/>
              </a:rPr>
              <a:t>Označování potravin z hlediska obsahu </a:t>
            </a:r>
            <a:r>
              <a:rPr lang="cs-CZ" altLang="cs-CZ" sz="3600" b="1" dirty="0" smtClean="0">
                <a:effectLst/>
                <a:latin typeface="Segoe UI" panose="020B0502040204020203" pitchFamily="34" charset="0"/>
                <a:ea typeface="Segoe UI" panose="020B0502040204020203" pitchFamily="34" charset="0"/>
                <a:cs typeface="Segoe UI" panose="020B0502040204020203" pitchFamily="34" charset="0"/>
              </a:rPr>
              <a:t>lepku</a:t>
            </a:r>
            <a:br>
              <a:rPr lang="cs-CZ" altLang="cs-CZ" sz="3600" b="1" dirty="0" smtClean="0">
                <a:effectLst/>
                <a:latin typeface="Segoe UI" panose="020B0502040204020203" pitchFamily="34" charset="0"/>
                <a:ea typeface="Segoe UI" panose="020B0502040204020203" pitchFamily="34" charset="0"/>
                <a:cs typeface="Segoe UI" panose="020B0502040204020203" pitchFamily="34" charset="0"/>
              </a:rPr>
            </a:br>
            <a:r>
              <a:rPr lang="cs-CZ" altLang="cs-CZ" sz="3600" b="1" dirty="0" smtClean="0">
                <a:effectLst/>
                <a:latin typeface="Segoe UI" panose="020B0502040204020203" pitchFamily="34" charset="0"/>
                <a:ea typeface="Segoe UI" panose="020B0502040204020203" pitchFamily="34" charset="0"/>
                <a:cs typeface="Segoe UI" panose="020B0502040204020203" pitchFamily="34" charset="0"/>
              </a:rPr>
              <a:t>				     …bezlepková dieta a OVES</a:t>
            </a:r>
            <a:endParaRPr lang="cs-CZ" sz="3600" dirty="0">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lnSpcReduction="10000"/>
          </a:bodyPr>
          <a:lstStyle/>
          <a:p>
            <a:pPr marL="367200" lvl="1" indent="-255600">
              <a:spcBef>
                <a:spcPts val="400"/>
              </a:spcBef>
              <a:spcAft>
                <a:spcPts val="400"/>
              </a:spcAft>
              <a:buClr>
                <a:schemeClr val="accent3"/>
              </a:buClr>
              <a:buSzPct val="75000"/>
              <a:buBlip>
                <a:blip r:embed="rId3"/>
              </a:buBlip>
              <a:defRPr/>
            </a:pPr>
            <a:r>
              <a:rPr lang="cs-CZ" sz="1800" dirty="0"/>
              <a:t>toxické sekvence AMK byly u ovsa nalezeny v podstatně nižší frekvenci </a:t>
            </a:r>
            <a:br>
              <a:rPr lang="cs-CZ" sz="1800" dirty="0"/>
            </a:br>
            <a:r>
              <a:rPr lang="cs-CZ" sz="1800" dirty="0">
                <a:sym typeface="Wingdings 3"/>
              </a:rPr>
              <a:t> nízká nebo nulová toxicita </a:t>
            </a:r>
          </a:p>
          <a:p>
            <a:pPr marL="367200" lvl="1" indent="-255600">
              <a:spcBef>
                <a:spcPts val="400"/>
              </a:spcBef>
              <a:spcAft>
                <a:spcPts val="400"/>
              </a:spcAft>
              <a:buClr>
                <a:schemeClr val="accent3"/>
              </a:buClr>
              <a:buSzPct val="75000"/>
              <a:buBlip>
                <a:blip r:embed="rId3"/>
              </a:buBlip>
              <a:defRPr/>
            </a:pPr>
            <a:r>
              <a:rPr lang="cs-CZ" sz="1800" dirty="0"/>
              <a:t>studie neprokázaly významnější změny ve střevní sliznici dlouhodobě exponovaných pacientů</a:t>
            </a:r>
          </a:p>
          <a:p>
            <a:pPr marL="367200" lvl="1" indent="-255600">
              <a:spcBef>
                <a:spcPts val="400"/>
              </a:spcBef>
              <a:spcAft>
                <a:spcPts val="400"/>
              </a:spcAft>
              <a:buClr>
                <a:schemeClr val="accent3"/>
              </a:buClr>
              <a:buSzPct val="75000"/>
              <a:buBlip>
                <a:blip r:embed="rId3"/>
              </a:buBlip>
              <a:defRPr/>
            </a:pPr>
            <a:r>
              <a:rPr lang="cs-CZ" sz="1800" dirty="0"/>
              <a:t>některé práce poukazují na výskyt vyšších obsahů protilátek proti </a:t>
            </a:r>
            <a:r>
              <a:rPr lang="cs-CZ" sz="1800" dirty="0" err="1"/>
              <a:t>aveninu</a:t>
            </a:r>
            <a:r>
              <a:rPr lang="cs-CZ" sz="1800" dirty="0"/>
              <a:t> u některých pacientů </a:t>
            </a:r>
            <a:r>
              <a:rPr lang="cs-CZ" sz="1800" dirty="0" smtClean="0"/>
              <a:t/>
            </a:r>
            <a:br>
              <a:rPr lang="cs-CZ" sz="1800" dirty="0" smtClean="0"/>
            </a:br>
            <a:r>
              <a:rPr lang="cs-CZ" sz="1800" dirty="0" smtClean="0"/>
              <a:t>(</a:t>
            </a:r>
            <a:r>
              <a:rPr lang="cs-CZ" sz="1800" dirty="0"/>
              <a:t>5 % </a:t>
            </a:r>
            <a:r>
              <a:rPr lang="cs-CZ" sz="1800" dirty="0" err="1"/>
              <a:t>celiaků</a:t>
            </a:r>
            <a:r>
              <a:rPr lang="cs-CZ" sz="1800" dirty="0"/>
              <a:t> je na oves citlivých)</a:t>
            </a:r>
          </a:p>
          <a:p>
            <a:pPr marL="367200" lvl="1" indent="-255600">
              <a:spcBef>
                <a:spcPts val="400"/>
              </a:spcBef>
              <a:spcAft>
                <a:spcPts val="400"/>
              </a:spcAft>
              <a:buClr>
                <a:schemeClr val="accent3"/>
              </a:buClr>
              <a:buSzPct val="75000"/>
              <a:buBlip>
                <a:blip r:embed="rId3"/>
              </a:buBlip>
              <a:defRPr/>
            </a:pPr>
            <a:r>
              <a:rPr lang="cs-CZ" sz="1800" dirty="0"/>
              <a:t>riziko spočívá ve skutečnosti, že oves bývá často kontaminován pšenicí, ječmenem nebo žitem</a:t>
            </a:r>
          </a:p>
          <a:p>
            <a:pPr marL="367200" lvl="1" indent="-255600">
              <a:spcBef>
                <a:spcPts val="400"/>
              </a:spcBef>
              <a:spcAft>
                <a:spcPts val="400"/>
              </a:spcAft>
              <a:buClr>
                <a:schemeClr val="accent3"/>
              </a:buClr>
              <a:buSzPct val="75000"/>
              <a:buBlip>
                <a:blip r:embed="rId3"/>
              </a:buBlip>
              <a:defRPr/>
            </a:pPr>
            <a:r>
              <a:rPr lang="cs-CZ" sz="1800" dirty="0" err="1"/>
              <a:t>Codex</a:t>
            </a:r>
            <a:r>
              <a:rPr lang="cs-CZ" sz="1800" dirty="0"/>
              <a:t> </a:t>
            </a:r>
            <a:r>
              <a:rPr lang="cs-CZ" sz="1800" dirty="0" err="1"/>
              <a:t>Comittee</a:t>
            </a:r>
            <a:r>
              <a:rPr lang="cs-CZ" sz="1800" dirty="0"/>
              <a:t> on </a:t>
            </a:r>
            <a:r>
              <a:rPr lang="cs-CZ" sz="1800" dirty="0" err="1"/>
              <a:t>Nutrition</a:t>
            </a:r>
            <a:r>
              <a:rPr lang="cs-CZ" sz="1800" dirty="0"/>
              <a:t> and </a:t>
            </a:r>
            <a:r>
              <a:rPr lang="cs-CZ" sz="1800" dirty="0" err="1"/>
              <a:t>Foods</a:t>
            </a:r>
            <a:r>
              <a:rPr lang="cs-CZ" sz="1800" dirty="0"/>
              <a:t> </a:t>
            </a:r>
            <a:r>
              <a:rPr lang="cs-CZ" sz="1800" dirty="0" err="1"/>
              <a:t>for</a:t>
            </a:r>
            <a:r>
              <a:rPr lang="cs-CZ" sz="1800" dirty="0"/>
              <a:t> </a:t>
            </a:r>
            <a:r>
              <a:rPr lang="cs-CZ" sz="1800" dirty="0" err="1"/>
              <a:t>Special</a:t>
            </a:r>
            <a:r>
              <a:rPr lang="cs-CZ" sz="1800" dirty="0"/>
              <a:t> </a:t>
            </a:r>
            <a:r>
              <a:rPr lang="cs-CZ" sz="1800" dirty="0" err="1"/>
              <a:t>Dietary</a:t>
            </a:r>
            <a:r>
              <a:rPr lang="cs-CZ" sz="1800" dirty="0"/>
              <a:t> </a:t>
            </a:r>
            <a:r>
              <a:rPr lang="cs-CZ" sz="1800" dirty="0" err="1"/>
              <a:t>Uses</a:t>
            </a:r>
            <a:endParaRPr lang="cs-CZ" sz="1800" dirty="0"/>
          </a:p>
          <a:p>
            <a:pPr marL="767250" lvl="2" indent="-255600">
              <a:spcBef>
                <a:spcPts val="400"/>
              </a:spcBef>
              <a:spcAft>
                <a:spcPts val="400"/>
              </a:spcAft>
              <a:buClr>
                <a:schemeClr val="accent3"/>
              </a:buClr>
              <a:buSzPct val="75000"/>
              <a:buBlip>
                <a:blip r:embed="rId3"/>
              </a:buBlip>
              <a:defRPr/>
            </a:pPr>
            <a:r>
              <a:rPr lang="cs-CZ" sz="1600" dirty="0"/>
              <a:t>návrh definitivního standardu pro bezlepkové potraviny</a:t>
            </a:r>
          </a:p>
          <a:p>
            <a:pPr marL="767250" lvl="2" indent="-255600">
              <a:spcBef>
                <a:spcPts val="400"/>
              </a:spcBef>
              <a:spcAft>
                <a:spcPts val="400"/>
              </a:spcAft>
              <a:buClr>
                <a:schemeClr val="accent3"/>
              </a:buClr>
              <a:buSzPct val="75000"/>
              <a:buBlip>
                <a:blip r:embed="rId3"/>
              </a:buBlip>
              <a:defRPr/>
            </a:pPr>
            <a:r>
              <a:rPr lang="cs-CZ" sz="1600" dirty="0"/>
              <a:t>oves není pro </a:t>
            </a:r>
            <a:r>
              <a:rPr lang="cs-CZ" sz="1600" dirty="0" err="1"/>
              <a:t>celiaky</a:t>
            </a:r>
            <a:r>
              <a:rPr lang="cs-CZ" sz="1600" dirty="0"/>
              <a:t> zakázán, jeho povolení či nepovolení je ponecháno na národních legislativách</a:t>
            </a:r>
          </a:p>
          <a:p>
            <a:pPr marL="367200" lvl="1" indent="-255600">
              <a:spcBef>
                <a:spcPts val="400"/>
              </a:spcBef>
              <a:spcAft>
                <a:spcPts val="400"/>
              </a:spcAft>
              <a:buClr>
                <a:schemeClr val="accent3"/>
              </a:buClr>
              <a:buSzPct val="75000"/>
              <a:buBlip>
                <a:blip r:embed="rId3"/>
              </a:buBlip>
              <a:defRPr/>
            </a:pPr>
            <a:r>
              <a:rPr lang="cs-CZ" sz="2000" b="1" dirty="0">
                <a:solidFill>
                  <a:srgbClr val="0070C0"/>
                </a:solidFill>
              </a:rPr>
              <a:t>Dle Nařízení ES č. 41/2009</a:t>
            </a:r>
          </a:p>
          <a:p>
            <a:pPr marL="767250" lvl="2" indent="-255600">
              <a:spcBef>
                <a:spcPts val="400"/>
              </a:spcBef>
              <a:spcAft>
                <a:spcPts val="400"/>
              </a:spcAft>
              <a:buClr>
                <a:schemeClr val="accent3"/>
              </a:buClr>
              <a:buSzPct val="75000"/>
              <a:buBlip>
                <a:blip r:embed="rId3"/>
              </a:buBlip>
              <a:defRPr/>
            </a:pPr>
            <a:r>
              <a:rPr lang="cs-CZ" b="1" dirty="0">
                <a:solidFill>
                  <a:srgbClr val="0070C0"/>
                </a:solidFill>
              </a:rPr>
              <a:t>oves určený pro výrobu potravin pro zvláštní výživu určených pro </a:t>
            </a:r>
            <a:r>
              <a:rPr lang="cs-CZ" b="1" dirty="0" err="1">
                <a:solidFill>
                  <a:srgbClr val="0070C0"/>
                </a:solidFill>
              </a:rPr>
              <a:t>celiaky</a:t>
            </a:r>
            <a:r>
              <a:rPr lang="cs-CZ" b="1" dirty="0">
                <a:solidFill>
                  <a:srgbClr val="0070C0"/>
                </a:solidFill>
              </a:rPr>
              <a:t> musí být speciálně vyroben, připraven nebo zpracován tak, aby bylo zamezeno kontaminaci pšenicí, ječmenem, žitem nebo jejich kříženci. Obsah lepku musí činit max. 20 mg/kg. </a:t>
            </a:r>
          </a:p>
          <a:p>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65</a:t>
            </a:fld>
            <a:endParaRPr lang="cs-CZ" dirty="0"/>
          </a:p>
        </p:txBody>
      </p:sp>
      <p:sp>
        <p:nvSpPr>
          <p:cNvPr id="8"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pic>
        <p:nvPicPr>
          <p:cNvPr id="7" name="Picture 2"/>
          <p:cNvPicPr>
            <a:picLocks noChangeAspect="1" noChangeArrowheads="1"/>
          </p:cNvPicPr>
          <p:nvPr/>
        </p:nvPicPr>
        <p:blipFill>
          <a:blip r:embed="rId4" cstate="print"/>
          <a:srcRect/>
          <a:stretch>
            <a:fillRect/>
          </a:stretch>
        </p:blipFill>
        <p:spPr bwMode="auto">
          <a:xfrm>
            <a:off x="10316900" y="91605"/>
            <a:ext cx="1803070" cy="1693128"/>
          </a:xfrm>
          <a:prstGeom prst="rect">
            <a:avLst/>
          </a:prstGeom>
          <a:noFill/>
          <a:ln w="9525">
            <a:noFill/>
            <a:miter lim="800000"/>
            <a:headEnd/>
            <a:tailEnd/>
          </a:ln>
          <a:effectLst/>
        </p:spPr>
      </p:pic>
    </p:spTree>
    <p:extLst>
      <p:ext uri="{BB962C8B-B14F-4D97-AF65-F5344CB8AC3E}">
        <p14:creationId xmlns:p14="http://schemas.microsoft.com/office/powerpoint/2010/main" val="12711574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keralaayurveda.biz/sites/default/files/Here%E2%80%99s_why_Ayurveda_says_we_should_eat_more_fruits_and_veggie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31043" y="518119"/>
            <a:ext cx="8729915" cy="5821763"/>
          </a:xfrm>
          <a:prstGeom prst="rect">
            <a:avLst/>
          </a:prstGeom>
          <a:noFill/>
          <a:extLst>
            <a:ext uri="{909E8E84-426E-40dd-AFC4-6F175D3DCCD1}">
              <a14:hiddenFill xmlns="" xmlns:a14="http://schemas.microsoft.com/office/drawing/2010/main">
                <a:solidFill>
                  <a:srgbClr val="FFFFFF"/>
                </a:solidFill>
              </a14:hiddenFill>
            </a:ext>
          </a:extLst>
        </p:spPr>
      </p:pic>
      <p:sp>
        <p:nvSpPr>
          <p:cNvPr id="3" name="Obdélník 2"/>
          <p:cNvSpPr/>
          <p:nvPr/>
        </p:nvSpPr>
        <p:spPr>
          <a:xfrm>
            <a:off x="953912" y="164690"/>
            <a:ext cx="9925050" cy="667702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lstStyle/>
          <a:p>
            <a:r>
              <a:rPr lang="cs-CZ" dirty="0" smtClean="0">
                <a:solidFill>
                  <a:schemeClr val="accent6">
                    <a:lumMod val="50000"/>
                  </a:schemeClr>
                </a:solidFill>
              </a:rPr>
              <a:t>OVOCE A ZELENINA</a:t>
            </a:r>
            <a:endParaRPr lang="cs-CZ" dirty="0">
              <a:solidFill>
                <a:schemeClr val="accent6">
                  <a:lumMod val="50000"/>
                </a:schemeClr>
              </a:solidFill>
            </a:endParaRPr>
          </a:p>
        </p:txBody>
      </p:sp>
      <p:pic>
        <p:nvPicPr>
          <p:cNvPr id="5" name="Picture 2" descr="http://files.nutricniterapeut.webnode.cz/200000005-ab9d6ac973/pyramida.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0037402" y="4612865"/>
            <a:ext cx="2142699" cy="222885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Obdélník 5"/>
          <p:cNvSpPr/>
          <p:nvPr/>
        </p:nvSpPr>
        <p:spPr>
          <a:xfrm>
            <a:off x="10073450" y="4490113"/>
            <a:ext cx="1842447" cy="12369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10037402" y="6204873"/>
            <a:ext cx="2093529" cy="63684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9661842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0" dirty="0" smtClean="0">
                <a:latin typeface="Segoe UI Black" panose="020B0A02040204020203" pitchFamily="34" charset="0"/>
                <a:ea typeface="Segoe UI Black" panose="020B0A02040204020203" pitchFamily="34" charset="0"/>
                <a:cs typeface="Segoe UI Black" panose="020B0A02040204020203" pitchFamily="34" charset="0"/>
              </a:rPr>
              <a:t>Jaké živiny najdeme v O+Z</a:t>
            </a:r>
            <a:r>
              <a:rPr lang="en-GB" noProof="0" dirty="0" smtClean="0">
                <a:latin typeface="Segoe UI Black" panose="020B0A02040204020203" pitchFamily="34" charset="0"/>
                <a:ea typeface="Segoe UI Black" panose="020B0A02040204020203" pitchFamily="34" charset="0"/>
                <a:cs typeface="Segoe UI Black" panose="020B0A02040204020203" pitchFamily="34" charset="0"/>
              </a:rPr>
              <a:t>?</a:t>
            </a:r>
            <a:endParaRPr lang="en-GB" noProof="0"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 name="Zástupný symbol pro obsah 2"/>
          <p:cNvSpPr>
            <a:spLocks noGrp="1"/>
          </p:cNvSpPr>
          <p:nvPr>
            <p:ph idx="1"/>
          </p:nvPr>
        </p:nvSpPr>
        <p:spPr/>
        <p:txBody>
          <a:bodyPr>
            <a:normAutofit/>
          </a:bodyPr>
          <a:lstStyle/>
          <a:p>
            <a:r>
              <a:rPr lang="cs-CZ" noProof="0" dirty="0" smtClean="0"/>
              <a:t>voda</a:t>
            </a:r>
            <a:endParaRPr lang="en-GB" noProof="0" dirty="0" smtClean="0"/>
          </a:p>
          <a:p>
            <a:r>
              <a:rPr lang="cs-CZ" dirty="0" smtClean="0"/>
              <a:t>vláknina</a:t>
            </a:r>
            <a:endParaRPr lang="en-GB" noProof="0" dirty="0" smtClean="0"/>
          </a:p>
          <a:p>
            <a:r>
              <a:rPr lang="cs-CZ" noProof="0" dirty="0" smtClean="0"/>
              <a:t>vitaminy, provitaminy, minerální látky</a:t>
            </a:r>
            <a:endParaRPr lang="en-GB" noProof="0" dirty="0" smtClean="0"/>
          </a:p>
          <a:p>
            <a:r>
              <a:rPr lang="cs-CZ" noProof="0" dirty="0" smtClean="0"/>
              <a:t>sacharidy</a:t>
            </a:r>
            <a:r>
              <a:rPr lang="en-GB" noProof="0" dirty="0" smtClean="0"/>
              <a:t> (+ </a:t>
            </a:r>
            <a:r>
              <a:rPr lang="cs-CZ" dirty="0" smtClean="0"/>
              <a:t>bílkoviny</a:t>
            </a:r>
            <a:r>
              <a:rPr lang="en-GB" noProof="0" dirty="0" smtClean="0"/>
              <a:t>, </a:t>
            </a:r>
            <a:r>
              <a:rPr lang="cs-CZ" noProof="0" dirty="0" smtClean="0"/>
              <a:t>tuk</a:t>
            </a:r>
            <a:r>
              <a:rPr lang="en-GB" noProof="0" dirty="0" smtClean="0"/>
              <a:t>)</a:t>
            </a:r>
          </a:p>
          <a:p>
            <a:endParaRPr lang="en-GB" noProof="0" dirty="0" smtClean="0"/>
          </a:p>
          <a:p>
            <a:pPr marL="0" indent="0" algn="ctr">
              <a:buNone/>
            </a:pPr>
            <a:r>
              <a:rPr lang="en-GB" sz="3200" noProof="0" dirty="0" smtClean="0"/>
              <a:t>+ </a:t>
            </a:r>
            <a:r>
              <a:rPr lang="cs-CZ" sz="3200" noProof="0" dirty="0" smtClean="0"/>
              <a:t>biologicky aktivní látky nenutritivní povahy</a:t>
            </a:r>
            <a:endParaRPr lang="en-GB" sz="3200" noProof="0" dirty="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67</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6">
                    <a:lumMod val="60000"/>
                    <a:lumOff val="40000"/>
                  </a:schemeClr>
                </a:solidFill>
              </a:rPr>
              <a:t>Ovoce a zelenina</a:t>
            </a:r>
            <a:endParaRPr lang="cs-CZ" dirty="0">
              <a:solidFill>
                <a:schemeClr val="accent6">
                  <a:lumMod val="60000"/>
                  <a:lumOff val="40000"/>
                </a:schemeClr>
              </a:solidFill>
            </a:endParaRPr>
          </a:p>
        </p:txBody>
      </p:sp>
    </p:spTree>
    <p:extLst>
      <p:ext uri="{BB962C8B-B14F-4D97-AF65-F5344CB8AC3E}">
        <p14:creationId xmlns:p14="http://schemas.microsoft.com/office/powerpoint/2010/main" val="110447692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noProof="0" dirty="0" smtClean="0"/>
              <a:t>…</a:t>
            </a:r>
            <a:r>
              <a:rPr lang="cs-CZ" noProof="0" dirty="0" smtClean="0"/>
              <a:t>a to jsou</a:t>
            </a:r>
            <a:r>
              <a:rPr lang="en-GB" noProof="0" dirty="0" smtClean="0"/>
              <a:t>?</a:t>
            </a:r>
            <a:endParaRPr lang="en-GB" noProof="0" dirty="0"/>
          </a:p>
        </p:txBody>
      </p:sp>
      <p:sp>
        <p:nvSpPr>
          <p:cNvPr id="8" name="Zástupný symbol pro obsah 7"/>
          <p:cNvSpPr>
            <a:spLocks noGrp="1"/>
          </p:cNvSpPr>
          <p:nvPr>
            <p:ph idx="1"/>
          </p:nvPr>
        </p:nvSpPr>
        <p:spPr/>
        <p:txBody>
          <a:bodyPr>
            <a:normAutofit/>
          </a:bodyPr>
          <a:lstStyle/>
          <a:p>
            <a:r>
              <a:rPr lang="en-GB" sz="2600" noProof="0" dirty="0" smtClean="0"/>
              <a:t>pigment</a:t>
            </a:r>
            <a:r>
              <a:rPr lang="cs-CZ" sz="2600" noProof="0" dirty="0" smtClean="0"/>
              <a:t>y</a:t>
            </a:r>
            <a:r>
              <a:rPr lang="en-GB" sz="2600" noProof="0" dirty="0" smtClean="0"/>
              <a:t> – </a:t>
            </a:r>
            <a:r>
              <a:rPr lang="cs-CZ" sz="2600" dirty="0" err="1"/>
              <a:t>k</a:t>
            </a:r>
            <a:r>
              <a:rPr lang="en-GB" sz="2600" noProof="0" dirty="0" err="1" smtClean="0"/>
              <a:t>aroten</a:t>
            </a:r>
            <a:r>
              <a:rPr lang="cs-CZ" sz="2600" noProof="0" dirty="0" smtClean="0"/>
              <a:t>y</a:t>
            </a:r>
            <a:r>
              <a:rPr lang="en-GB" sz="2600" noProof="0" dirty="0" smtClean="0"/>
              <a:t> (ß-</a:t>
            </a:r>
            <a:r>
              <a:rPr lang="cs-CZ" sz="2600" noProof="0" dirty="0" smtClean="0"/>
              <a:t>k</a:t>
            </a:r>
            <a:r>
              <a:rPr lang="en-GB" sz="2600" noProof="0" dirty="0" err="1" smtClean="0"/>
              <a:t>aroten</a:t>
            </a:r>
            <a:r>
              <a:rPr lang="en-GB" sz="2600" noProof="0" dirty="0" smtClean="0"/>
              <a:t>, </a:t>
            </a:r>
            <a:r>
              <a:rPr lang="en-GB" sz="2600" noProof="0" dirty="0" err="1" smtClean="0"/>
              <a:t>ly</a:t>
            </a:r>
            <a:r>
              <a:rPr lang="cs-CZ" sz="2600" noProof="0" dirty="0" smtClean="0"/>
              <a:t>k</a:t>
            </a:r>
            <a:r>
              <a:rPr lang="en-GB" sz="2600" noProof="0" dirty="0" smtClean="0"/>
              <a:t>open), </a:t>
            </a:r>
            <a:r>
              <a:rPr lang="en-GB" sz="2600" noProof="0" dirty="0" err="1" smtClean="0"/>
              <a:t>xanto</a:t>
            </a:r>
            <a:r>
              <a:rPr lang="cs-CZ" sz="2600" noProof="0" dirty="0" smtClean="0"/>
              <a:t>f</a:t>
            </a:r>
            <a:r>
              <a:rPr lang="en-GB" sz="2600" noProof="0" dirty="0" err="1" smtClean="0"/>
              <a:t>yl</a:t>
            </a:r>
            <a:r>
              <a:rPr lang="en-GB" sz="2600" noProof="0" dirty="0" smtClean="0"/>
              <a:t>, </a:t>
            </a:r>
            <a:r>
              <a:rPr lang="en-GB" sz="2600" noProof="0" dirty="0" err="1" smtClean="0"/>
              <a:t>chloro</a:t>
            </a:r>
            <a:r>
              <a:rPr lang="cs-CZ" sz="2600" noProof="0" dirty="0" smtClean="0"/>
              <a:t>f</a:t>
            </a:r>
            <a:r>
              <a:rPr lang="en-GB" sz="2600" noProof="0" dirty="0" err="1" smtClean="0"/>
              <a:t>yl</a:t>
            </a:r>
            <a:endParaRPr lang="en-GB" sz="2600" noProof="0" dirty="0" smtClean="0"/>
          </a:p>
          <a:p>
            <a:r>
              <a:rPr lang="cs-CZ" sz="2600" dirty="0"/>
              <a:t>f</a:t>
            </a:r>
            <a:r>
              <a:rPr lang="cs-CZ" sz="2600" noProof="0" dirty="0" smtClean="0"/>
              <a:t>enolové sloučeniny, </a:t>
            </a:r>
            <a:r>
              <a:rPr lang="cs-CZ" sz="2600" noProof="0" dirty="0" err="1" smtClean="0"/>
              <a:t>polygenoly</a:t>
            </a:r>
            <a:endParaRPr lang="en-GB" sz="2600" noProof="0" dirty="0" smtClean="0"/>
          </a:p>
          <a:p>
            <a:r>
              <a:rPr lang="en-GB" sz="2600" noProof="0" dirty="0" smtClean="0"/>
              <a:t>flavonoid</a:t>
            </a:r>
            <a:r>
              <a:rPr lang="cs-CZ" sz="2600" noProof="0" dirty="0" smtClean="0"/>
              <a:t>y</a:t>
            </a:r>
            <a:r>
              <a:rPr lang="en-GB" sz="2600" noProof="0" dirty="0" smtClean="0"/>
              <a:t>, </a:t>
            </a:r>
            <a:r>
              <a:rPr lang="en-GB" sz="2600" noProof="0" dirty="0" err="1" smtClean="0"/>
              <a:t>isoflavonoid</a:t>
            </a:r>
            <a:r>
              <a:rPr lang="cs-CZ" sz="2600" noProof="0" dirty="0" smtClean="0"/>
              <a:t>y</a:t>
            </a:r>
            <a:endParaRPr lang="en-GB" sz="2600" noProof="0" dirty="0" smtClean="0"/>
          </a:p>
          <a:p>
            <a:r>
              <a:rPr lang="en-GB" sz="2600" noProof="0" dirty="0" err="1" smtClean="0"/>
              <a:t>lignan</a:t>
            </a:r>
            <a:r>
              <a:rPr lang="cs-CZ" sz="2600" noProof="0" dirty="0" smtClean="0"/>
              <a:t>y</a:t>
            </a:r>
            <a:r>
              <a:rPr lang="en-GB" sz="2600" noProof="0" dirty="0" smtClean="0"/>
              <a:t>, lignin</a:t>
            </a:r>
            <a:r>
              <a:rPr lang="cs-CZ" sz="2600" noProof="0" dirty="0" smtClean="0"/>
              <a:t>y</a:t>
            </a:r>
            <a:endParaRPr lang="en-GB" sz="2600" noProof="0" dirty="0" smtClean="0"/>
          </a:p>
          <a:p>
            <a:r>
              <a:rPr lang="en-GB" sz="2600" noProof="0" dirty="0" err="1" smtClean="0"/>
              <a:t>glu</a:t>
            </a:r>
            <a:r>
              <a:rPr lang="cs-CZ" sz="2600" noProof="0" dirty="0" err="1" smtClean="0"/>
              <a:t>kosinoláty</a:t>
            </a:r>
            <a:endParaRPr lang="en-GB" sz="2600" noProof="0" dirty="0" smtClean="0"/>
          </a:p>
          <a:p>
            <a:r>
              <a:rPr lang="en-GB" sz="2600" noProof="0" dirty="0" smtClean="0"/>
              <a:t>… </a:t>
            </a:r>
            <a:r>
              <a:rPr lang="cs-CZ" sz="2600" noProof="0" dirty="0" smtClean="0"/>
              <a:t>a další, které slouží jako</a:t>
            </a:r>
            <a:r>
              <a:rPr lang="en-GB" sz="2600" noProof="0" dirty="0" smtClean="0"/>
              <a:t>:</a:t>
            </a:r>
          </a:p>
          <a:p>
            <a:pPr marL="0" indent="0">
              <a:buNone/>
            </a:pPr>
            <a:endParaRPr lang="en-GB" sz="2600" noProof="0" dirty="0" smtClean="0"/>
          </a:p>
          <a:p>
            <a:pPr marL="0" indent="0" algn="ctr">
              <a:buNone/>
            </a:pPr>
            <a:r>
              <a:rPr lang="en-GB" sz="2600" b="1" noProof="0" dirty="0" err="1" smtClean="0">
                <a:solidFill>
                  <a:srgbClr val="0070C0"/>
                </a:solidFill>
              </a:rPr>
              <a:t>provitamin</a:t>
            </a:r>
            <a:r>
              <a:rPr lang="cs-CZ" sz="2600" b="1" noProof="0" dirty="0" smtClean="0">
                <a:solidFill>
                  <a:srgbClr val="0070C0"/>
                </a:solidFill>
              </a:rPr>
              <a:t>y</a:t>
            </a:r>
            <a:r>
              <a:rPr lang="en-GB" sz="2600" b="1" noProof="0" dirty="0" smtClean="0">
                <a:solidFill>
                  <a:srgbClr val="0070C0"/>
                </a:solidFill>
              </a:rPr>
              <a:t>, antioxidant</a:t>
            </a:r>
            <a:r>
              <a:rPr lang="cs-CZ" sz="2600" b="1" noProof="0" dirty="0" smtClean="0">
                <a:solidFill>
                  <a:srgbClr val="0070C0"/>
                </a:solidFill>
              </a:rPr>
              <a:t>y</a:t>
            </a:r>
            <a:r>
              <a:rPr lang="en-GB" sz="2600" b="1" noProof="0" dirty="0" smtClean="0">
                <a:solidFill>
                  <a:srgbClr val="0070C0"/>
                </a:solidFill>
              </a:rPr>
              <a:t>,</a:t>
            </a:r>
          </a:p>
          <a:p>
            <a:pPr marL="0" indent="0" algn="ctr">
              <a:buNone/>
            </a:pPr>
            <a:r>
              <a:rPr lang="cs-CZ" sz="2600" b="1" noProof="0" dirty="0" smtClean="0">
                <a:solidFill>
                  <a:srgbClr val="0070C0"/>
                </a:solidFill>
              </a:rPr>
              <a:t>a</a:t>
            </a:r>
            <a:r>
              <a:rPr lang="en-GB" sz="2600" b="1" noProof="0" dirty="0" err="1" smtClean="0">
                <a:solidFill>
                  <a:srgbClr val="0070C0"/>
                </a:solidFill>
              </a:rPr>
              <a:t>ntiba</a:t>
            </a:r>
            <a:r>
              <a:rPr lang="cs-CZ" sz="2600" b="1" noProof="0" dirty="0" smtClean="0">
                <a:solidFill>
                  <a:srgbClr val="0070C0"/>
                </a:solidFill>
              </a:rPr>
              <a:t>k</a:t>
            </a:r>
            <a:r>
              <a:rPr lang="en-GB" sz="2600" b="1" noProof="0" dirty="0" err="1" smtClean="0">
                <a:solidFill>
                  <a:srgbClr val="0070C0"/>
                </a:solidFill>
              </a:rPr>
              <a:t>teri</a:t>
            </a:r>
            <a:r>
              <a:rPr lang="cs-CZ" sz="2600" b="1" noProof="0" dirty="0" err="1" smtClean="0">
                <a:solidFill>
                  <a:srgbClr val="0070C0"/>
                </a:solidFill>
              </a:rPr>
              <a:t>álně</a:t>
            </a:r>
            <a:r>
              <a:rPr lang="cs-CZ" sz="2600" b="1" noProof="0" dirty="0" smtClean="0">
                <a:solidFill>
                  <a:srgbClr val="0070C0"/>
                </a:solidFill>
              </a:rPr>
              <a:t> nebo látky protinádorové povahy</a:t>
            </a:r>
            <a:r>
              <a:rPr lang="en-GB" sz="2600" b="1" noProof="0" dirty="0" smtClean="0">
                <a:solidFill>
                  <a:srgbClr val="0070C0"/>
                </a:solidFill>
              </a:rPr>
              <a:t> </a:t>
            </a:r>
            <a:r>
              <a:rPr lang="cs-CZ" sz="2600" b="1" noProof="0" dirty="0" err="1" smtClean="0">
                <a:solidFill>
                  <a:srgbClr val="0070C0"/>
                </a:solidFill>
              </a:rPr>
              <a:t>atd</a:t>
            </a:r>
            <a:r>
              <a:rPr lang="en-GB" sz="2600" b="1" noProof="0" dirty="0" smtClean="0">
                <a:solidFill>
                  <a:srgbClr val="0070C0"/>
                </a:solidFill>
              </a:rPr>
              <a:t>.</a:t>
            </a:r>
            <a:endParaRPr lang="en-GB" sz="2600" b="1" noProof="0" dirty="0">
              <a:solidFill>
                <a:srgbClr val="0070C0"/>
              </a:solidFill>
            </a:endParaRPr>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68</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6">
                    <a:lumMod val="60000"/>
                    <a:lumOff val="40000"/>
                  </a:schemeClr>
                </a:solidFill>
              </a:rPr>
              <a:t>Ovoce a zelenina</a:t>
            </a:r>
            <a:endParaRPr lang="cs-CZ" dirty="0">
              <a:solidFill>
                <a:schemeClr val="accent6">
                  <a:lumMod val="60000"/>
                  <a:lumOff val="40000"/>
                </a:schemeClr>
              </a:solidFill>
            </a:endParaRPr>
          </a:p>
        </p:txBody>
      </p:sp>
    </p:spTree>
    <p:extLst>
      <p:ext uri="{BB962C8B-B14F-4D97-AF65-F5344CB8AC3E}">
        <p14:creationId xmlns:p14="http://schemas.microsoft.com/office/powerpoint/2010/main" val="387043344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0" dirty="0" smtClean="0"/>
              <a:t>Nutriční složení </a:t>
            </a:r>
            <a:r>
              <a:rPr lang="en-GB" noProof="0" dirty="0" smtClean="0"/>
              <a:t>(</a:t>
            </a:r>
            <a:r>
              <a:rPr lang="cs-CZ" noProof="0" dirty="0" smtClean="0"/>
              <a:t>jablko</a:t>
            </a:r>
            <a:r>
              <a:rPr lang="en-GB" noProof="0" dirty="0" smtClean="0"/>
              <a:t>)</a:t>
            </a:r>
            <a:endParaRPr lang="en-GB" noProof="0" dirty="0"/>
          </a:p>
        </p:txBody>
      </p:sp>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69</a:t>
            </a:fld>
            <a:endParaRPr lang="cs-CZ" dirty="0"/>
          </a:p>
        </p:txBody>
      </p:sp>
      <p:graphicFrame>
        <p:nvGraphicFramePr>
          <p:cNvPr id="6" name="Graf 5"/>
          <p:cNvGraphicFramePr/>
          <p:nvPr>
            <p:extLst>
              <p:ext uri="{D42A27DB-BD31-4B8C-83A1-F6EECF244321}">
                <p14:modId xmlns:p14="http://schemas.microsoft.com/office/powerpoint/2010/main" val="2029359820"/>
              </p:ext>
            </p:extLst>
          </p:nvPr>
        </p:nvGraphicFramePr>
        <p:xfrm>
          <a:off x="2599899" y="1482957"/>
          <a:ext cx="6992203" cy="4833203"/>
        </p:xfrm>
        <a:graphic>
          <a:graphicData uri="http://schemas.openxmlformats.org/drawingml/2006/chart">
            <c:chart xmlns:c="http://schemas.openxmlformats.org/drawingml/2006/chart" xmlns:r="http://schemas.openxmlformats.org/officeDocument/2006/relationships" r:id="rId2"/>
          </a:graphicData>
        </a:graphic>
      </p:graphicFrame>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6">
                    <a:lumMod val="60000"/>
                    <a:lumOff val="40000"/>
                  </a:schemeClr>
                </a:solidFill>
              </a:rPr>
              <a:t>Ovoce a zelenina</a:t>
            </a:r>
            <a:endParaRPr lang="cs-CZ" dirty="0">
              <a:solidFill>
                <a:schemeClr val="accent6">
                  <a:lumMod val="60000"/>
                  <a:lumOff val="40000"/>
                </a:schemeClr>
              </a:solidFill>
            </a:endParaRPr>
          </a:p>
        </p:txBody>
      </p:sp>
    </p:spTree>
    <p:extLst>
      <p:ext uri="{BB962C8B-B14F-4D97-AF65-F5344CB8AC3E}">
        <p14:creationId xmlns:p14="http://schemas.microsoft.com/office/powerpoint/2010/main" val="42645976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cs-CZ" smtClean="0"/>
              <a:t>Výživa</a:t>
            </a:r>
            <a:endParaRPr lang="cs-CZ" dirty="0"/>
          </a:p>
        </p:txBody>
      </p:sp>
      <p:sp>
        <p:nvSpPr>
          <p:cNvPr id="5" name="Slide Number Placeholder 4"/>
          <p:cNvSpPr>
            <a:spLocks noGrp="1"/>
          </p:cNvSpPr>
          <p:nvPr>
            <p:ph type="sldNum" sz="quarter" idx="12"/>
          </p:nvPr>
        </p:nvSpPr>
        <p:spPr/>
        <p:txBody>
          <a:bodyPr/>
          <a:lstStyle/>
          <a:p>
            <a:fld id="{7D74F88D-855E-4C4A-AC2F-7A0A64C53FD8}" type="slidenum">
              <a:rPr lang="cs-CZ" smtClean="0"/>
              <a:pPr/>
              <a:t>7</a:t>
            </a:fld>
            <a:endParaRPr lang="cs-CZ" dirty="0"/>
          </a:p>
        </p:txBody>
      </p:sp>
      <p:pic>
        <p:nvPicPr>
          <p:cNvPr id="6" name="Obráze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329" y="231355"/>
            <a:ext cx="11483652" cy="5979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74413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Doporučení: minimálně</a:t>
            </a:r>
            <a:r>
              <a:rPr lang="cs-CZ" b="1" noProof="0" dirty="0" smtClean="0"/>
              <a:t> </a:t>
            </a:r>
            <a:r>
              <a:rPr lang="en-GB" b="1" noProof="0" dirty="0" smtClean="0"/>
              <a:t>5 </a:t>
            </a:r>
            <a:r>
              <a:rPr lang="cs-CZ" b="1" noProof="0" dirty="0" smtClean="0"/>
              <a:t>porcí</a:t>
            </a:r>
            <a:r>
              <a:rPr lang="en-GB" noProof="0" dirty="0" smtClean="0"/>
              <a:t>;</a:t>
            </a:r>
            <a:r>
              <a:rPr lang="cs-CZ" noProof="0" dirty="0" smtClean="0"/>
              <a:t/>
            </a:r>
            <a:br>
              <a:rPr lang="cs-CZ" noProof="0" dirty="0" smtClean="0"/>
            </a:br>
            <a:r>
              <a:rPr lang="cs-CZ" dirty="0" smtClean="0"/>
              <a:t>						</a:t>
            </a:r>
            <a:r>
              <a:rPr lang="cs-CZ" noProof="0" dirty="0" smtClean="0"/>
              <a:t>jedna porce je</a:t>
            </a:r>
            <a:r>
              <a:rPr lang="en-GB" noProof="0" dirty="0" smtClean="0"/>
              <a:t>…</a:t>
            </a:r>
            <a:endParaRPr lang="en-GB" noProof="0" dirty="0"/>
          </a:p>
        </p:txBody>
      </p:sp>
      <p:sp>
        <p:nvSpPr>
          <p:cNvPr id="7" name="Zástupný symbol pro obsah 6"/>
          <p:cNvSpPr>
            <a:spLocks noGrp="1"/>
          </p:cNvSpPr>
          <p:nvPr>
            <p:ph idx="1"/>
          </p:nvPr>
        </p:nvSpPr>
        <p:spPr/>
        <p:txBody>
          <a:bodyPr>
            <a:normAutofit fontScale="70000" lnSpcReduction="20000"/>
          </a:bodyPr>
          <a:lstStyle/>
          <a:p>
            <a:pPr marL="0" indent="0">
              <a:buNone/>
            </a:pPr>
            <a:r>
              <a:rPr lang="cs-CZ" b="1" noProof="0" dirty="0" smtClean="0">
                <a:latin typeface="Segoe UI Black" panose="020B0604020202020204" charset="0"/>
                <a:ea typeface="Segoe UI Black" panose="020B0604020202020204" charset="0"/>
                <a:cs typeface="Segoe UI Black" panose="020B0604020202020204" charset="0"/>
              </a:rPr>
              <a:t>OVOCE (2-4 porcí)</a:t>
            </a:r>
            <a:endParaRPr lang="en-GB" b="1" noProof="0" dirty="0" smtClean="0">
              <a:latin typeface="Segoe UI Black" panose="020B0604020202020204" charset="0"/>
              <a:ea typeface="Segoe UI Black" panose="020B0604020202020204" charset="0"/>
              <a:cs typeface="Segoe UI Black" panose="020B0604020202020204" charset="0"/>
            </a:endParaRPr>
          </a:p>
          <a:p>
            <a:pPr>
              <a:lnSpc>
                <a:spcPct val="100000"/>
              </a:lnSpc>
            </a:pPr>
            <a:r>
              <a:rPr lang="en-GB" noProof="0" dirty="0" smtClean="0"/>
              <a:t>ban</a:t>
            </a:r>
            <a:r>
              <a:rPr lang="cs-CZ" noProof="0" dirty="0" err="1" smtClean="0"/>
              <a:t>án</a:t>
            </a:r>
            <a:r>
              <a:rPr lang="en-GB" noProof="0" dirty="0" smtClean="0"/>
              <a:t>, </a:t>
            </a:r>
            <a:r>
              <a:rPr lang="cs-CZ" noProof="0" dirty="0" smtClean="0"/>
              <a:t>jablko</a:t>
            </a:r>
            <a:r>
              <a:rPr lang="en-GB" noProof="0" dirty="0" smtClean="0"/>
              <a:t>, </a:t>
            </a:r>
            <a:r>
              <a:rPr lang="cs-CZ" noProof="0" dirty="0" smtClean="0"/>
              <a:t>pomeranč</a:t>
            </a:r>
            <a:r>
              <a:rPr lang="en-GB" noProof="0" dirty="0" smtClean="0"/>
              <a:t> – 1x 100 g	</a:t>
            </a:r>
          </a:p>
          <a:p>
            <a:pPr>
              <a:lnSpc>
                <a:spcPct val="100000"/>
              </a:lnSpc>
            </a:pPr>
            <a:r>
              <a:rPr lang="cs-CZ" noProof="0" dirty="0" smtClean="0"/>
              <a:t>borůvky</a:t>
            </a:r>
            <a:r>
              <a:rPr lang="en-GB" noProof="0" dirty="0" smtClean="0"/>
              <a:t> – </a:t>
            </a:r>
            <a:r>
              <a:rPr lang="cs-CZ" noProof="0" dirty="0" smtClean="0"/>
              <a:t>miska </a:t>
            </a:r>
            <a:r>
              <a:rPr lang="en-GB" noProof="0" dirty="0" smtClean="0"/>
              <a:t>150–200 ml </a:t>
            </a:r>
          </a:p>
          <a:p>
            <a:pPr>
              <a:lnSpc>
                <a:spcPct val="100000"/>
              </a:lnSpc>
            </a:pPr>
            <a:r>
              <a:rPr lang="cs-CZ" noProof="0" dirty="0" smtClean="0"/>
              <a:t>džus / </a:t>
            </a:r>
            <a:r>
              <a:rPr lang="cs-CZ" noProof="0" dirty="0" err="1" smtClean="0"/>
              <a:t>smoothie</a:t>
            </a:r>
            <a:r>
              <a:rPr lang="en-GB" noProof="0" dirty="0" smtClean="0"/>
              <a:t> – 250–300 ml, </a:t>
            </a:r>
            <a:r>
              <a:rPr lang="cs-CZ" noProof="0" dirty="0" smtClean="0"/>
              <a:t>neředěný</a:t>
            </a:r>
            <a:endParaRPr lang="en-GB" noProof="0" dirty="0" smtClean="0"/>
          </a:p>
          <a:p>
            <a:pPr marL="0" indent="0">
              <a:buNone/>
            </a:pPr>
            <a:endParaRPr lang="en-GB" noProof="0" dirty="0" smtClean="0"/>
          </a:p>
          <a:p>
            <a:pPr marL="0" indent="0">
              <a:buNone/>
            </a:pPr>
            <a:r>
              <a:rPr lang="cs-CZ" b="1" noProof="0" dirty="0" smtClean="0">
                <a:latin typeface="Segoe UI Black" panose="020B0604020202020204" charset="0"/>
                <a:ea typeface="Segoe UI Black" panose="020B0604020202020204" charset="0"/>
                <a:cs typeface="Segoe UI Black" panose="020B0604020202020204" charset="0"/>
              </a:rPr>
              <a:t>ZELENINA (3-5 porcí)</a:t>
            </a:r>
            <a:endParaRPr lang="en-GB" b="1" noProof="0" dirty="0" smtClean="0">
              <a:latin typeface="Segoe UI Black" panose="020B0604020202020204" charset="0"/>
              <a:ea typeface="Segoe UI Black" panose="020B0604020202020204" charset="0"/>
              <a:cs typeface="Segoe UI Black" panose="020B0604020202020204" charset="0"/>
            </a:endParaRPr>
          </a:p>
          <a:p>
            <a:pPr>
              <a:lnSpc>
                <a:spcPct val="100000"/>
              </a:lnSpc>
            </a:pPr>
            <a:r>
              <a:rPr lang="cs-CZ" dirty="0"/>
              <a:t>m</a:t>
            </a:r>
            <a:r>
              <a:rPr lang="cs-CZ" noProof="0" dirty="0" err="1" smtClean="0"/>
              <a:t>rkev</a:t>
            </a:r>
            <a:r>
              <a:rPr lang="cs-CZ" noProof="0" dirty="0" smtClean="0"/>
              <a:t>, sladká paprika, středně velké rajče</a:t>
            </a:r>
            <a:r>
              <a:rPr lang="en-GB" noProof="0" dirty="0" smtClean="0"/>
              <a:t>– 1 </a:t>
            </a:r>
            <a:r>
              <a:rPr lang="cs-CZ" dirty="0" smtClean="0"/>
              <a:t>kus</a:t>
            </a:r>
            <a:endParaRPr lang="en-GB" noProof="0" dirty="0" smtClean="0"/>
          </a:p>
          <a:p>
            <a:pPr>
              <a:lnSpc>
                <a:spcPct val="100000"/>
              </a:lnSpc>
            </a:pPr>
            <a:r>
              <a:rPr lang="cs-CZ" dirty="0"/>
              <a:t>m</a:t>
            </a:r>
            <a:r>
              <a:rPr lang="cs-CZ" noProof="0" dirty="0" err="1" smtClean="0"/>
              <a:t>iska</a:t>
            </a:r>
            <a:r>
              <a:rPr lang="cs-CZ" noProof="0" dirty="0" smtClean="0"/>
              <a:t> syrové zeleniny</a:t>
            </a:r>
            <a:r>
              <a:rPr lang="en-GB" noProof="0" dirty="0" smtClean="0"/>
              <a:t>150–200 ml</a:t>
            </a:r>
          </a:p>
          <a:p>
            <a:pPr>
              <a:lnSpc>
                <a:spcPct val="100000"/>
              </a:lnSpc>
            </a:pPr>
            <a:r>
              <a:rPr lang="cs-CZ" b="1" noProof="0" dirty="0" smtClean="0"/>
              <a:t>vařená</a:t>
            </a:r>
            <a:r>
              <a:rPr lang="en-GB" noProof="0" dirty="0" smtClean="0"/>
              <a:t>, </a:t>
            </a:r>
            <a:r>
              <a:rPr lang="cs-CZ" noProof="0" dirty="0" smtClean="0"/>
              <a:t>zahrnuje brambory</a:t>
            </a:r>
            <a:r>
              <a:rPr lang="cs-CZ" b="1" noProof="0" dirty="0" smtClean="0"/>
              <a:t>*</a:t>
            </a:r>
            <a:r>
              <a:rPr lang="en-GB" noProof="0" dirty="0" smtClean="0"/>
              <a:t> – 125 g</a:t>
            </a:r>
          </a:p>
          <a:p>
            <a:pPr>
              <a:lnSpc>
                <a:spcPct val="100000"/>
              </a:lnSpc>
            </a:pPr>
            <a:r>
              <a:rPr lang="cs-CZ" noProof="0" dirty="0" smtClean="0"/>
              <a:t>džus / </a:t>
            </a:r>
            <a:r>
              <a:rPr lang="cs-CZ" noProof="0" dirty="0" err="1" smtClean="0"/>
              <a:t>smoothie</a:t>
            </a:r>
            <a:r>
              <a:rPr lang="en-GB" noProof="0" dirty="0" smtClean="0"/>
              <a:t> – 250–300 ml, </a:t>
            </a:r>
            <a:r>
              <a:rPr lang="cs-CZ" noProof="0" dirty="0" smtClean="0"/>
              <a:t>neředěný</a:t>
            </a:r>
          </a:p>
          <a:p>
            <a:pPr>
              <a:lnSpc>
                <a:spcPct val="100000"/>
              </a:lnSpc>
            </a:pPr>
            <a:endParaRPr lang="cs-CZ" dirty="0"/>
          </a:p>
          <a:p>
            <a:pPr marL="0" indent="0">
              <a:lnSpc>
                <a:spcPct val="100000"/>
              </a:lnSpc>
              <a:buNone/>
            </a:pPr>
            <a:r>
              <a:rPr lang="cs-CZ" noProof="0" dirty="0" smtClean="0"/>
              <a:t>* Často konzumované brambory jsou dobrým zdrojem vitaminu C</a:t>
            </a:r>
            <a:endParaRPr lang="en-GB" noProof="0" dirty="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70</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6">
                    <a:lumMod val="60000"/>
                    <a:lumOff val="40000"/>
                  </a:schemeClr>
                </a:solidFill>
              </a:rPr>
              <a:t>Ovoce a zelenina</a:t>
            </a:r>
            <a:endParaRPr lang="cs-CZ" dirty="0">
              <a:solidFill>
                <a:schemeClr val="accent6">
                  <a:lumMod val="60000"/>
                  <a:lumOff val="40000"/>
                </a:schemeClr>
              </a:solidFill>
            </a:endParaRPr>
          </a:p>
        </p:txBody>
      </p:sp>
    </p:spTree>
    <p:extLst>
      <p:ext uri="{BB962C8B-B14F-4D97-AF65-F5344CB8AC3E}">
        <p14:creationId xmlns:p14="http://schemas.microsoft.com/office/powerpoint/2010/main" val="340376105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0" dirty="0" smtClean="0"/>
              <a:t>Pro představu…</a:t>
            </a:r>
            <a:endParaRPr lang="en-GB" noProof="0" dirty="0"/>
          </a:p>
        </p:txBody>
      </p:sp>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71</a:t>
            </a:fld>
            <a:endParaRPr lang="cs-CZ" dirty="0"/>
          </a:p>
        </p:txBody>
      </p:sp>
      <p:pic>
        <p:nvPicPr>
          <p:cNvPr id="1028" name="Picture 4" descr="http://www.semena-rostliny.cz/img/cms/miska%20malin.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98935" y="3860093"/>
            <a:ext cx="2300242" cy="18353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Plus 3"/>
          <p:cNvSpPr/>
          <p:nvPr/>
        </p:nvSpPr>
        <p:spPr>
          <a:xfrm>
            <a:off x="5154115" y="2440622"/>
            <a:ext cx="1349802" cy="1349802"/>
          </a:xfrm>
          <a:prstGeom prst="mathPlus">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30" name="Picture 6" descr="http://www.dunajostrava.cz/portals/38/Sys30/fotoShort/1726.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89586" y="1529864"/>
            <a:ext cx="2904540" cy="2178405"/>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http://www.ernst-prigge.de/media/catalog/product/cache/1/image/365x/9df78eab33525d08d6e5fb8d27136e95/g/e/gemuese_paprika_rot.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107788" y="3952260"/>
            <a:ext cx="1801079" cy="1931052"/>
          </a:xfrm>
          <a:prstGeom prst="rect">
            <a:avLst/>
          </a:prstGeom>
          <a:noFill/>
          <a:extLst>
            <a:ext uri="{909E8E84-426E-40dd-AFC4-6F175D3DCCD1}">
              <a14:hiddenFill xmlns="" xmlns:a14="http://schemas.microsoft.com/office/drawing/2010/main">
                <a:solidFill>
                  <a:srgbClr val="FFFFFF"/>
                </a:solidFill>
              </a14:hiddenFill>
            </a:ext>
          </a:extLst>
        </p:spPr>
      </p:pic>
      <p:pic>
        <p:nvPicPr>
          <p:cNvPr id="1034" name="Picture 10" descr="http://pi.ce-tescoassets.com/assets/CZ/010/288010/ShotType1_328x328.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496283" y="3952260"/>
            <a:ext cx="1924869" cy="1924870"/>
          </a:xfrm>
          <a:prstGeom prst="rect">
            <a:avLst/>
          </a:prstGeom>
          <a:noFill/>
          <a:extLst>
            <a:ext uri="{909E8E84-426E-40dd-AFC4-6F175D3DCCD1}">
              <a14:hiddenFill xmlns="" xmlns:a14="http://schemas.microsoft.com/office/drawing/2010/main">
                <a:solidFill>
                  <a:srgbClr val="FFFFFF"/>
                </a:solidFill>
              </a14:hiddenFill>
            </a:ext>
          </a:extLst>
        </p:spPr>
      </p:pic>
      <p:pic>
        <p:nvPicPr>
          <p:cNvPr id="1036" name="Picture 12" descr="http://www.srecepty.cz/system/images/9193/full.20080204233721%21Pear.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97268" y="1744955"/>
            <a:ext cx="1718176" cy="2408561"/>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2" descr="https://www.prego.cz/img/images/produkty/541e09cc091ab_obr.jp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494471" y="1867042"/>
            <a:ext cx="5224916" cy="3928814"/>
          </a:xfrm>
          <a:prstGeom prst="rect">
            <a:avLst/>
          </a:prstGeom>
          <a:noFill/>
          <a:ln>
            <a:solidFill>
              <a:schemeClr val="accent2">
                <a:lumMod val="50000"/>
              </a:schemeClr>
            </a:solidFill>
          </a:ln>
          <a:extLst>
            <a:ext uri="{909E8E84-426E-40dd-AFC4-6F175D3DCCD1}">
              <a14:hiddenFill xmlns="" xmlns:a14="http://schemas.microsoft.com/office/drawing/2010/main">
                <a:solidFill>
                  <a:srgbClr val="FFFFFF"/>
                </a:solidFill>
              </a14:hiddenFill>
            </a:ext>
          </a:extLst>
        </p:spPr>
      </p:pic>
      <p:sp>
        <p:nvSpPr>
          <p:cNvPr id="15" name="Násobení 14"/>
          <p:cNvSpPr/>
          <p:nvPr/>
        </p:nvSpPr>
        <p:spPr>
          <a:xfrm>
            <a:off x="3472613" y="1864673"/>
            <a:ext cx="5238205" cy="3885515"/>
          </a:xfrm>
          <a:prstGeom prst="mathMultiply">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6">
                    <a:lumMod val="60000"/>
                    <a:lumOff val="40000"/>
                  </a:schemeClr>
                </a:solidFill>
              </a:rPr>
              <a:t>Ovoce a zelenina</a:t>
            </a:r>
            <a:endParaRPr lang="cs-CZ" dirty="0">
              <a:solidFill>
                <a:schemeClr val="accent6">
                  <a:lumMod val="60000"/>
                  <a:lumOff val="40000"/>
                </a:schemeClr>
              </a:solidFill>
            </a:endParaRPr>
          </a:p>
        </p:txBody>
      </p:sp>
    </p:spTree>
    <p:extLst>
      <p:ext uri="{BB962C8B-B14F-4D97-AF65-F5344CB8AC3E}">
        <p14:creationId xmlns:p14="http://schemas.microsoft.com/office/powerpoint/2010/main" val="382178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8" name="Picture 10" descr="https://www.organicfacts.net/wp-content/uploads/2013/05/VitaminC.jpg">
            <a:hlinkClick r:id="rId2"/>
          </p:cNvPr>
          <p:cNvPicPr>
            <a:picLocks noChangeAspect="1" noChangeArrowheads="1"/>
          </p:cNvPicPr>
          <p:nvPr/>
        </p:nvPicPr>
        <p:blipFill>
          <a:blip r:embed="rId3" cstate="print"/>
          <a:srcRect/>
          <a:stretch>
            <a:fillRect/>
          </a:stretch>
        </p:blipFill>
        <p:spPr bwMode="auto">
          <a:xfrm>
            <a:off x="9195717" y="3843903"/>
            <a:ext cx="2213996" cy="2213997"/>
          </a:xfrm>
          <a:prstGeom prst="rect">
            <a:avLst/>
          </a:prstGeom>
          <a:noFill/>
        </p:spPr>
      </p:pic>
      <p:sp>
        <p:nvSpPr>
          <p:cNvPr id="2" name="Nadpis 1"/>
          <p:cNvSpPr>
            <a:spLocks noGrp="1"/>
          </p:cNvSpPr>
          <p:nvPr>
            <p:ph type="title"/>
          </p:nvPr>
        </p:nvSpPr>
        <p:spPr>
          <a:xfrm>
            <a:off x="887186" y="381454"/>
            <a:ext cx="10515600" cy="1012914"/>
          </a:xfrm>
        </p:spPr>
        <p:txBody>
          <a:bodyPr/>
          <a:lstStyle/>
          <a:p>
            <a:r>
              <a:rPr lang="cs-CZ" noProof="0" dirty="0" smtClean="0"/>
              <a:t>Zdravotní tvrzení</a:t>
            </a:r>
            <a:endParaRPr lang="en-GB" noProof="0" dirty="0"/>
          </a:p>
        </p:txBody>
      </p:sp>
      <p:sp>
        <p:nvSpPr>
          <p:cNvPr id="8" name="Zástupný symbol pro obsah 7"/>
          <p:cNvSpPr>
            <a:spLocks noGrp="1"/>
          </p:cNvSpPr>
          <p:nvPr>
            <p:ph idx="1"/>
          </p:nvPr>
        </p:nvSpPr>
        <p:spPr>
          <a:xfrm>
            <a:off x="838200" y="1620816"/>
            <a:ext cx="10515600" cy="4437084"/>
          </a:xfrm>
        </p:spPr>
        <p:txBody>
          <a:bodyPr>
            <a:normAutofit fontScale="92500" lnSpcReduction="20000"/>
          </a:bodyPr>
          <a:lstStyle/>
          <a:p>
            <a:r>
              <a:rPr lang="cs-CZ" b="1" dirty="0"/>
              <a:t>s</a:t>
            </a:r>
            <a:r>
              <a:rPr lang="cs-CZ" b="1" dirty="0" smtClean="0"/>
              <a:t>ušené švestky</a:t>
            </a:r>
            <a:endParaRPr lang="en-GB" noProof="0" dirty="0" smtClean="0"/>
          </a:p>
          <a:p>
            <a:pPr lvl="1"/>
            <a:r>
              <a:rPr lang="cs-CZ" noProof="0" dirty="0" smtClean="0"/>
              <a:t>Sušené švestky přispívají k normální funkci střeva</a:t>
            </a:r>
            <a:r>
              <a:rPr lang="en-GB" noProof="0" dirty="0" smtClean="0"/>
              <a:t>– 100 g </a:t>
            </a:r>
            <a:r>
              <a:rPr lang="cs-CZ" noProof="0" dirty="0" smtClean="0"/>
              <a:t>na den</a:t>
            </a:r>
            <a:endParaRPr lang="en-GB" noProof="0" dirty="0" smtClean="0"/>
          </a:p>
          <a:p>
            <a:r>
              <a:rPr lang="en-GB" b="1" dirty="0" err="1"/>
              <a:t>v</a:t>
            </a:r>
            <a:r>
              <a:rPr lang="en-GB" b="1" noProof="0" dirty="0" err="1" smtClean="0"/>
              <a:t>itaminy</a:t>
            </a:r>
            <a:r>
              <a:rPr lang="en-GB" b="1" noProof="0" dirty="0" smtClean="0"/>
              <a:t> a </a:t>
            </a:r>
            <a:r>
              <a:rPr lang="en-GB" b="1" noProof="0" dirty="0" err="1" smtClean="0"/>
              <a:t>minerální</a:t>
            </a:r>
            <a:r>
              <a:rPr lang="en-GB" b="1" noProof="0" dirty="0" smtClean="0"/>
              <a:t> </a:t>
            </a:r>
            <a:r>
              <a:rPr lang="en-GB" b="1" noProof="0" dirty="0" err="1" smtClean="0"/>
              <a:t>látky</a:t>
            </a:r>
            <a:endParaRPr lang="en-GB" b="1" noProof="0" dirty="0" smtClean="0"/>
          </a:p>
          <a:p>
            <a:pPr lvl="1">
              <a:spcBef>
                <a:spcPts val="1200"/>
              </a:spcBef>
            </a:pPr>
            <a:r>
              <a:rPr lang="en-GB" sz="2600" b="1" noProof="0" dirty="0" smtClean="0"/>
              <a:t>vitamin</a:t>
            </a:r>
            <a:r>
              <a:rPr lang="cs-CZ" sz="2600" b="1" noProof="0" dirty="0" smtClean="0"/>
              <a:t>y</a:t>
            </a:r>
            <a:r>
              <a:rPr lang="en-GB" sz="2600" b="1" noProof="0" dirty="0" smtClean="0"/>
              <a:t> – </a:t>
            </a:r>
            <a:r>
              <a:rPr lang="cs-CZ" sz="2600" b="1" noProof="0" dirty="0" smtClean="0"/>
              <a:t>hlavně </a:t>
            </a:r>
            <a:r>
              <a:rPr lang="en-GB" sz="2600" b="1" noProof="0" dirty="0" err="1" smtClean="0"/>
              <a:t>vit</a:t>
            </a:r>
            <a:r>
              <a:rPr lang="cs-CZ" sz="2600" b="1" dirty="0" smtClean="0"/>
              <a:t>amin</a:t>
            </a:r>
            <a:r>
              <a:rPr lang="en-GB" sz="2600" b="1" noProof="0" dirty="0" smtClean="0"/>
              <a:t> C</a:t>
            </a:r>
            <a:r>
              <a:rPr lang="cs-CZ" sz="2600" b="1" noProof="0" dirty="0" smtClean="0"/>
              <a:t> (působí jako antioxidant)</a:t>
            </a:r>
            <a:endParaRPr lang="en-GB" sz="2600" b="1" noProof="0" dirty="0" smtClean="0"/>
          </a:p>
          <a:p>
            <a:pPr lvl="2"/>
            <a:r>
              <a:rPr lang="cs-CZ" sz="1800" dirty="0" smtClean="0"/>
              <a:t>Přispívá k normální funkci imunitního systému během intenzivního fyzického výkonu a po něm.</a:t>
            </a:r>
          </a:p>
          <a:p>
            <a:pPr lvl="2"/>
            <a:r>
              <a:rPr lang="cs-CZ" sz="1800" dirty="0" smtClean="0"/>
              <a:t>Přispívá k normální tvorbě kolagenu pro normální funkci zubů, kůže, dásní…</a:t>
            </a:r>
          </a:p>
          <a:p>
            <a:pPr lvl="2"/>
            <a:r>
              <a:rPr lang="cs-CZ" sz="1800" dirty="0" smtClean="0"/>
              <a:t>Přispívá k normálnímu energetickému metabolismu</a:t>
            </a:r>
            <a:endParaRPr lang="en-GB" sz="1800" noProof="0" dirty="0" smtClean="0"/>
          </a:p>
          <a:p>
            <a:pPr lvl="2"/>
            <a:r>
              <a:rPr lang="cs-CZ" sz="1800" dirty="0" smtClean="0"/>
              <a:t>Zvyšuje vstřebávání železa</a:t>
            </a:r>
            <a:endParaRPr lang="en-GB" sz="1800" noProof="0" dirty="0" smtClean="0"/>
          </a:p>
          <a:p>
            <a:pPr lvl="2"/>
            <a:r>
              <a:rPr lang="cs-CZ" sz="1800" noProof="0" dirty="0" smtClean="0"/>
              <a:t>Přispívá k normální psychické činnosti</a:t>
            </a:r>
          </a:p>
          <a:p>
            <a:pPr lvl="2"/>
            <a:r>
              <a:rPr lang="en-GB" sz="1800" noProof="0" dirty="0" smtClean="0"/>
              <a:t>… </a:t>
            </a:r>
            <a:r>
              <a:rPr lang="cs-CZ" sz="1800" b="1" noProof="0" dirty="0" smtClean="0"/>
              <a:t>atd. </a:t>
            </a:r>
            <a:r>
              <a:rPr lang="en-GB" sz="1800" b="1" noProof="0" dirty="0" smtClean="0"/>
              <a:t>– </a:t>
            </a:r>
            <a:r>
              <a:rPr lang="cs-CZ" sz="1800" b="1" noProof="0" dirty="0" smtClean="0"/>
              <a:t>15 potvrzených zdravotních tvrzení</a:t>
            </a:r>
            <a:endParaRPr lang="en-GB" sz="1800" b="1" noProof="0" dirty="0" smtClean="0"/>
          </a:p>
          <a:p>
            <a:pPr lvl="1">
              <a:spcBef>
                <a:spcPts val="1200"/>
              </a:spcBef>
            </a:pPr>
            <a:r>
              <a:rPr lang="cs-CZ" sz="2600" b="1" dirty="0" smtClean="0"/>
              <a:t>minerál</a:t>
            </a:r>
            <a:r>
              <a:rPr lang="cs-CZ" sz="2600" b="1" noProof="0" dirty="0" smtClean="0"/>
              <a:t>ní látky</a:t>
            </a:r>
            <a:r>
              <a:rPr lang="en-GB" sz="2600" b="1" noProof="0" dirty="0" smtClean="0"/>
              <a:t> </a:t>
            </a:r>
            <a:r>
              <a:rPr lang="cs-CZ" sz="2600" b="1" noProof="0" dirty="0" smtClean="0"/>
              <a:t>– hlavně draslík </a:t>
            </a:r>
            <a:r>
              <a:rPr lang="en-GB" sz="2600" b="1" noProof="0" dirty="0" smtClean="0"/>
              <a:t>(K)</a:t>
            </a:r>
          </a:p>
          <a:p>
            <a:pPr lvl="2"/>
            <a:r>
              <a:rPr lang="cs-CZ" sz="1800" noProof="0" dirty="0" smtClean="0"/>
              <a:t>Přispívá k normální činnosti nervové soustavy</a:t>
            </a:r>
          </a:p>
          <a:p>
            <a:pPr lvl="2"/>
            <a:r>
              <a:rPr lang="cs-CZ" sz="1800" dirty="0" smtClean="0"/>
              <a:t>Přispívá k normální činnosti svalů</a:t>
            </a:r>
          </a:p>
          <a:p>
            <a:pPr lvl="2"/>
            <a:r>
              <a:rPr lang="cs-CZ" sz="1800" noProof="0" dirty="0" smtClean="0"/>
              <a:t>Přispívá k udržení normálního krevního tlaku </a:t>
            </a:r>
            <a:endParaRPr lang="en-GB" sz="1800" noProof="0" dirty="0"/>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72</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6">
                    <a:lumMod val="60000"/>
                    <a:lumOff val="40000"/>
                  </a:schemeClr>
                </a:solidFill>
              </a:rPr>
              <a:t>Ovoce a zelenina</a:t>
            </a:r>
            <a:endParaRPr lang="cs-CZ" dirty="0">
              <a:solidFill>
                <a:schemeClr val="accent6">
                  <a:lumMod val="60000"/>
                  <a:lumOff val="40000"/>
                </a:schemeClr>
              </a:solidFill>
            </a:endParaRPr>
          </a:p>
        </p:txBody>
      </p:sp>
      <p:sp>
        <p:nvSpPr>
          <p:cNvPr id="160770" name="AutoShape 2" descr="data:image/jpeg;base64,/9j/4AAQSkZJRgABAQAAAQABAAD/2wCEAAkGBxMSEhUTEhMVFRUXGBUaGBgXGBsWHBUgGBsYGBgaGhgbHiggGB0lHhoYITEiJikuLy4xGx8zODMtNygtLisBCgoKDg0OFQ8QFysdHR0tLS0rLS0tLS0rLS0tLS0tLS0rLS0tLS0tLS0tLS0rLS0tLS0tLS0tLS0rLS0tLS0tLf/AABEIALMBGQMBIgACEQEDEQH/xAAcAAEAAgMBAQEAAAAAAAAAAAAABQYDBAcCAQj/xAA+EAACAQMDAgUCBAMHAwMFAAABAhEAAyEEEjEFQQYTIlFhMnFCgZGhB7HBFCMzUpLw8RXR4WJyghZTosLS/8QAFgEBAQEAAAAAAAAAAAAAAAAAAAEC/8QAGBEBAQEBAQAAAAAAAAAAAAAAAAERIRL/2gAMAwEAAhEDEQA/AO40pSgUpSgUpSgUpSgUpSgUpSgUpSgUpSgUpSgUpSgUpSgUpSgUpSgUpSgUpSgUpSgUpSgUpSgUpSgUpSgUpSgUpSgUpSgUpSgUpSgUpSgUpSgUpSgUpSgUpSgUpSgUpSgUpSgUpSgUpSgUpSgUpSgUpSgUpSgUpSgUpSgUpSgUr4TGTVH6/wCP1VvK0htXHzLOx298qFywxzge00F5rU1XU7NsTcu20HHqdR8dzXEer9e1l9ou37wz9CMLake6hMkZHOf5VoJpRG8wDIK+osyg95JAAmef3zU1ry651b+IGlsSALlwiPpAC/6mIn8pqJu/xRSVCaW4zNwNw/cxAA7ma53qCVEF/LwZ9DeoTC7cTj0zBHP6xul6hb1BCNcICKfptmZ4yWJI5HzNFyOia7+J7vbdFS3bdpVXW6WKe7QUAnmPmq1p/F+tU+Xb1ZIHAMPJ9t7iexwTWjd0a+ULjXF2Lu4UmAARc+TwDWDo/TLbs15roZRuZAgy4Aw0H7/THETzQ4kLvjLWQQLt1G3HLO+MnETHt278VbOgfxQY7F1CKfcqTvj/ADBYhhzwaqGoKlE3IULxKwMwWjcSDIBA/wBQqGGmBad/fGPWJMZEYgGSRPxzU6uSv0j0/X276C5adXQ8EGfyPsfitmvz1067fsENp7jLdn1eWDEjhj2dSBHz7CK6Z0/xyGtXFulUvKj7XOEdlWQADkmZwOY/KrrFiy9V8QabTGL11VaJ2zLfoK551Tx/ev3tunfybdtjuIAZsRG4EfSe54x+dc96teeQ7v5huA3N8zniG/Qnj29qxdMDf3jNO9SJgMN27JjbxgT8zTV8u9eGPFtrVHyyQt4D6ZkOByyHv8ryPtmrJX5zsavyLiXgTvTayACfxEz7+wJzGRwZrs3hjxpY1YCz5d2MoxGffaQYP25pqWYs1K8o4IkEEe4zXqqhSlKBSlKBSlKBSlKBSlKBSlKBSlKBSojxH4l02ht79RcC+y/ib7CuW9Y/im1x/S72LIYqFRVDEgSd11mxgggAL9zRZHYNZ1C1ZjzbiJPG4gE/Ycn8q5x4x/iwliV0wk+oBnUksQYOxJEDn1tAxgNXObXiq41y4dm5ngozhfMZSJ+oEh4M94/eoLV6b+06m4FbcoC7SvYbRtUYzj+RqLi7aXxxrtdbZLhBtttJCAYCmSGhSSDgbYzPtWO50AF2uEurMZkRtHYDaTIHPB79uK+6bpw0wC7SquFk2/Sylc8gn9yZlu8Ay1qwOC73ODLQQJ4EqAD7+/60WK+2hNpgXh4wqljHqwAtuCO5yOe4rE3UrWmVixW5fIkW1HJ4DMBO1QPpU8AD71Ja/wAq0fNZJeTsXBZiBHHtnngD7mdTRaEZe/8AW0+Y7D0pwBbWQPSPp/XvRWouhuXQdRqWEk7haVoJEfSTyBx6R/U1j1a7QVt6a3kep8tu94nP7Y/LGPX+IbRQ27am6ZUbrlshAMcBTu+35VrobhOwvasMDvLIu3DHH1TgRjj6vmiJXpm5sNc2v6VVAsLEifqyZAgxH8qnLHSfLLjcY23FWeEUxAVYgcR/zVIu6i2szrLpO4Mdm8ZgiQ8kAwSIjIGM1oazxPqLiFGcso+kmAR2kkASYx+ZolTvV9ct68iEQUDGTtwNoInORO8bhAxMwa1E6gACj3PLdTIbeHQ/5tvIBngHmYxUX0vQNccObhtqzQGJVy0fh2BpJ4AERB/KpsaNLqq10gC45VNqRlIiY94aeeP1GpXRXxesSv41PqCxuIYCNgxxuJj3Ga2VtTJaCQkgCVKhV3FVJzMNxJBj3qtHVJptW6qt0QWUBWBUlwAGFuAFBwSJ+x4qwWnWIwzLEkSD8AiYJjcI/KOagrWpc2b/AJLSoIXaXibbNn6hgqZ2z7RxFSfQb7BChuA3Nw9BEECCsSBJH0/aKhfFGvF7VKUBH0pwJYq0BoI5OKxdV6bf0zLeJIljBHIK8SO3H6fpRdWbUmGVmS4vMwobJlSygtkT2+0D3zaTTqdrI4MloK/iJ/C6kDa5PAIHG3uDUF0PxSAptamSPwOF3bPcMs5X/f237l59nm2kW6biqHOVLKMqqgfigGGPHtmhq5eHuqPon3o7i2cmwRuVxiWXPpOefyNde6drUv20upO1wCJwR8EdiOCK4H4f6sGBDOW2g+pjtYEZIcdz8jnMgV0v+GXVVYXLAI9J3rHcHvHbt+c1YzV6pSlVClKUClKUClKUClKUClKUCofxF4htaRRvMuwYog5O0SSfYVn691dNJZa9ckgcACSx7AVx3r2v1OsuB+BBY4yQRAtpP04BJM9x3OIsmonryX9VqDf1d20bcmBkqB2G04wPef3rW61p4tjywjW7gBDFQwBAggnmCOJOIHtUx0jUlVVblpLQJbZEFQSe5BMknk+81r9Q0d5zcK2Fbkf4rqDgGdkATxkH+tG1K1+mWwbL2ySCssJna24kr7jGPn5qR8I7ra3LiJ5hMKy5naIgq088jj24qS13TVur5ZYJeZ5CKDcVQOBccD0Hk88mvHhUrYcowbeNwgxKnvtmByCJ945GaIsui1wuIy2uQD6bkh1OQJU5InvNe7d9mVRbWMfikc8+kcwZEGofqCXQ4fy7VraAFJvPvMfIQqTn578g1h6Z1LWbYA09w4G4PDGMn0GOZjtxQ1MaPpgLG7cJZhKg7doIGRHJiT/zzUF4rtPbQea3oEbVBBnIJ+rJjkkjvGKza/xrsBX+z3BcGfWNiie/1E/yn4qj9W6rc1DFrhnHbgAkccx2H/JolrPq+pKgC2gA0CWEgoeDEQJIA9UfatOzcu3W2ruYnGBmI7nnbA7mMfFZ+j9Ia9/eOlzyQYLLtEn23MQB8ntVy0PlpgW12EejYh2J2U7+S3fcSTjETQVax4but9J3/FoFzj7wI7TMfesup8NvbUuwgAxDOpIPOYEce1W/p2phnBVlKRy0bjILbtoIaSSZE85ArDrboPnreAYgFgCICldoMt9z+cN2xQaHTekC2Qy+pUt7mJIALMCVUAeoGSTHsBWe9qLIs2kdyoYs1sn6Rt2+ribZnO49904rH026xdbDQEG8lmVfrYqtuIwQDIA5ie0VIa7p/mWWF4eY9uCxH4j6g8DkHIMfaoIrV9KDOCS+6ZncTEnDbjIIyP6dqy6KxcS6oDBNqs4Y+lX/AA+ocqSSo79ql/DhAVUswybCVAPqUkk7c4AIxHv7VB9X6eL2rjzSJALKFLGc/SnvA+2BNUaHj/SoLtu6p/xA4aOA1sqCccEgqf8AmsPUtZqWtmzda0ygK24ET6YIjPqJ9hzTxJZANjTjcNis5LDM3DgEDEhVWY7k1FX+l3UUvt32+AyyY9jHI47iKDPpbLIxCXURoCvucKfUPUM+3B9j3rIVW36Lerk4kCRb+weYJH6fNRP1QBkxEAfP781t/wDT2Vbhd1RkKjy2MO27OB7AZqosFrWSVFy1buXUBO6NhuiACd34jVx8Bdf8u+rm35YmIWDC8Fe2JPfuaovQdMzKCt7SxM+Vdc7lg8qoIIJHzmtvXJfKzuVllTb8sbUYnG6D9R3TiSRz3qD9P6a+txQ6mVYSP99jWWqh/DjqSnQ2Fu3bfnMJZNwDD4KzIPx81b6qFKUoFKUoFKUoFKxXdUi/U6r92A/nUVe8W6FTDavTzMR5ikzxEA0E1SokeJ9FO3+1WA3sbig/oTNSiXAwlSCD3BkfrQcq/iD1A3dSbNyVVSFtwzIwMZbGCGn9ADVK1WquW5tu8qMEgFWBgmMkyJjg/FXD+I2kYa1jugOiMMTBA2iO04/nVeu9Yt2T5VzIFtdzDAEc7o+mZEH4qNxpaLxLYa0Ld0FGgFJIAuEZBVzgSR+KKxt1PUbP731bjFuzZwW+blyfpGMrjP5VFa3qOnZmazbuEmRNtQqsD2If/wDUdqxf9S817YIdrdvhP/uSPpcJ7NCj4oupLW2XvWle6p0y7wqojMBthm9S4EkqOwx96gNf1rfdLW13IQVKkQCohVAj6fSoz7x7CpLqWovXSovbQEeSLY/wZgAMqn1QDgTInPNb97wqvl7kZg54Vto7yST9vmciiKpoet3rLFla4ZxDMTI7A5/lWzd8Zal53FB7QgG37f8Ama2LmgRyFtM77gGBKghVyCxJYGB/xNev+hIoVngJu9V26fLUjiVtgkn8z+VEQep6tcuyGJbd+RnjtyPg1i0Wha5cRDgMyqcg8mOx5rJqrVsz5YZgOWMKB9hW/wCEkIe5d3KPKtll3/SGJChiO8STHcxVRcV0guW3S3NsWyF2EiE2gtAyQvcFu5kmcVh6hq7TgWUDvdViQQAASPra4D9KjbAETgRUdoLLEzdG+3cAdiRsUxw5mFA7Z+YE1lbqosFiLDDIhjtAONpiAfScwA3fmo096nqllirKwEE71UXIcD1AbmHO4AboHJrENaupUMXRC28XC42q59UDkTj8Ixk81pXl0hVrghgY9JEFCxODtMMMGG95rUsaRGLIl145VcOOJYsMBeF5I96gsS3E05CG2xFv0lRJVkbO9WLEkK0ECZEn5qZ1N3+78+y4YrGMkXF7hvntPb7Yqm6e9cskBb9rkEIW83b3+rawUd4FSenv+dMNZs3SDFy3cKhyed9v6TPc0Gyt8Nd8yzbZXEbvLYQ+fYSDz3Ard/soVLj3bduIJ9TKXz6yogknPpAwZOMVHIbtm0G1JUgt6EVm3XScAbAOP6T8VXuo9bAY+WgDrhX2qCoPcgDLfPb9ZSFsZPEd9zeTzNoulRvVBHliYtIfkLk98it3pujuQStxRAJKqchSMEg4nI/XtxVfQudt9SAd+0yZYsRlo54PP6VL6Kw266sSswqAgBT9XqE9gDA+RMSKqMOu8OsUN60RkMdkRMEyV7QckD4/Kq9cLEndM990zjGZzXTn02+0u0J6LQYI04GYX0tDTk+xkfnHWLFu+pvOotXQZLbQVYruZSszumIjnAFNRRrdieWA+CCf5CpvonUb1v8AuQxKMeBtxOCVLD0mPapLqejtj+8tIy3Ji8FaFQ4JISCdpkMO2R3rxc6RZCB0ukhcnfbdVMnjfMA9pAnj2prWN/R66zpjtsLdBb6izFgTxuyNo5zGTXU/BXiJ0KW71wurBRJMlGIBB7wpz3gYriVl7ZT0sPMDxs/EBJjaxw/YSBV38KXHawxdnO1jBJ3ABQJXdE8xI+KFkd6pUP4X6j51gT9aQrT9sH9P3BqYqsFKUoFcm8f+PLjKbOlO0b4a4Dyq85BkAn2HCtntXVdTOxtvMGPvGK4Ja6R6YttgCPVMMSF9zuVYknuS3YVKsaKaolW9KSzBHEFkg8sQRCYjjn+WkltLTMgbzA0CEUwY5BJOYyfuAQRBFS97pQGn32N4dc/WdxIMkSM/A+/3mI0fUL7keYVfBG64kMgJBYQOdwTbPyJiYorLcvXLbWkuylt1iQx3QZjcexyJEjnmt/w/1y9p4TR6hbckALsQpdP25kd8TWr1aw9zakLBZgC527SNmB7CBH3niotLdtC6m95bqdoJAZTAEkgZVQeDM4mKC0eIfGJ1TWzqES3ctq6llO5Lgg8DkZ/CZ+9Unq7tdZmkMrtjb6VYL6R6hyVic5E8VLlku23W/ttuoJW8g3LdkyBjnPx3xEVA2tcLTFCQUaGI2kbvYiYIIE5/2A+2+iO7qNyifpzmAMxHsJNTydNvWitqyCHc/wCIxnyxHrc9yVXAPAk+4jKdH/ZrSa22FuIxAUxHJ9QM5DQrLB4k1IWerm2guKRds3NwEg+ahlvRjDQQRJI7T8lfVNu3/cWgTtC7TiQWJyD/AJmHqJ59Y7CvvULzX7vk2iAiwHPOZGxT+Q3Ef+oTULY19zzLt25gyrbPqVI9G3cowdhXJOYNZNALmo321ZVWGGwiQRIJbeCGZ5iTxn7CiNtnTT+nYGGxoIOfSwn5P1Y9ts1E/wBma/YUsx3O4e4xJi2vZEEwDBC/lmthOnrYQ7V3PP8AeLIJCjLAQ5Jx89+K1LlxvLu2C8bQpB7uo9Xb3Xa/zkURB9T1Cg+WiQgIHcltuDB7/etjpxMXlbA3KWEEyciIHEGTPaBXnq9kNdLLhYVgszG+WMTE8E/nWja1217hH03N4gfMwfyqiXRt9oW3fbbUAhXJC++OSYn8q2dB1jyl8oL5iQxg7goP4fcBcHGfyIzWzcEfpk5OP5V4N48AkD4x+dTF1bOo3kuqpd1VVEKgG4kjEnAWPaSK2ek621ARAAhBGYkyPVheOByTNUvzyczkfFbVi8d0i0lw+xBIj7SI+9MVI3Cq2XgKPVBOMZxE5JMYjgZrJpHVrYe5d8oAhfUWYt3LbVE/0FR93XGGV0DKRgH0lfbaRkR/U+9YdLs2kt6m4C59Pu5PBgTC/rxQbHVOojzA9oEHbhzIJ5G4CfST8cfeTUZZEwsYyT+Q/oKkddpS0spVizYAJ9AHAYsAFP557VHFWRsiCKsZrLomgzkMB6Y5nn/Y71cegacqq3phmA2ycsHIAkgYBI+5iT2qmo21gy/l8e33q4eE9Q9yy6gAtaIYEjleQD7wd36/FSrE/bIS5LbQA0H7YAEfmIHxUP4m0a2mX1BFVt4mThhBAUR3GP8A3fFSGkvb2CvCOWGDHqyDEnnj7062gulHBG5AQJEiUO+DORODj3oNDrmsuWdrW3LDbNwCVnJCQ3M4gxzAJ+Im6fMKl97lgAu5mIYkgRnCATkH+tZPFF1lW2WVYI2rDTt2ksSFxDZA+0ivPh6+IJ9bkD1LuPE4gTkZ+0gcUWNHUdOYyxXyzk7fgckH25xPY1bvCetbT2juVnSPUQYgkwqweT2BGTgZEVH2Le5tzMi3Abii2zAgE+kDaeNsn3kmcCtnVaw6dPJHmKR9L7RDycYztI7mM/FErp3gO6wdHNwkXFgggKGB3MjRyrCIj7+1dDFcV8IdYXcgtSCstLNvIYFd4b/XI7QTXaUM1WXqlKUCuM+KdVt1V1VYIS1wEkT39Lxjjg5jIrsprlf8Qejvau3L6g7bhBBBOGiCJAkTnHBn3FSrFV03VlYsJ3biN0MFggAGeDmMf9q1tXhQbXpfzRlgQWAg4nK49we3citDS6wK4mFORbBXEjdgx8j/APKtq/rQlvddE3E2lVI/xGY4HAgycxjHFGm11E7PS1rzEEKDAw3qLzkk7jmRxGe1R2pssoVrdm3K5zCyQAARj7Zn+tezrResu24G5bFwMpgjerEgkACQRuE+x96ibF+9esAm4H3BluCfVJYj6IgiDP6RREn1AX2WbiWlZAzEHcQ3soEbSfsTVY6rpkUgoNyEKZncJ7wx+Z5qaZiuTIOAqxJMAADHJJ5I4j2zUe+luP8A+qFd/wDLj2zhQDM8nFVFx/hp0o63Q6/SMwWTZuW5JPlv64J+GKLIB4n3qC6cGss+m1Fsr6jC79ptXAPUm4fqDMEEnINXP+DC+Xp7lwhR5jADmfQWBmeBPHvmp3xx4Vt60C+ij+0IIySBdUfhb5EmD8x7QVz3Wa+7ZseWm1Q2QpXhQAIifxGSWJnK/NQr3FZ5ZEDGDci6csefQ6kDPsT71m6bp1QPbI2BwTP1+UWAG4THmWzC45Ugc1HaXS+ZdYbJbbtIBBBZQSSDOREfrFQT2n0unkuLr2GzG4LjB3QOGETWHX9PZit1LyvbkAGeATgjnG4gQZADHtxE+awhSRj8DH9jIMH86+JqQrjahtmR9LHbPHA5phrH1C21vbvXy1yFI9cAwQu4wGgTge5qH1VtfwiAMZPP/mrB1jq7tZFqRsP0kCPpPyM9xPuK0ujdJFxHvXcW1kLBgu3/APKyCT3JA96qPvSfCt/UDcoCg8TknE+4C/8AyI+1bo6JprZ2M7tc7rg8f+07QP8A5k/alnUXbrJp7BwsxHcsIZif2+JNfNR0HUWVIKwpOSYPEcDdLZ+AOMxUa41/Nso/osoVByzMz/kFMif9X39trfduAhLJKLBn0WxtOY9SgGfua3G8J3Am+5eW0BMh0B2+4JELMdgT7Cea1R0ZWA8lmcSd164q2bY7ALIk/cntx7Q1sWNOj3Aq2tjFZVWIuSGwAVbB7EywI7Gg6RaAJdggnHlhiJ7hgWbbHYTn3rHqLVuyqiNNcJJMyzwBgtzGCYx/StFtU7MMjZ7BVC/fbnmO4NMXW1fsLvKg294JkEkBgYA2/hn2l+8QK9dS0Vp1VlDQCN5I2qIgBd24zPHv7VrWtXBIVFYcepVI9jIgY49qmtD16wXU+WAUFtAqSNzAncAow6EcFuCPmnTYquq6RdRTc2EWzw0ggSJAmfYjnmtjpWsew5uoVA4wJDkQQscric/J96tGv1PmQgtOiq1xnIIQp5pi2u78TlSZ7/qaitZ0K4u4tBZCDBA3MCYIZMqSP86mDHvmqic0GrXUOVSFPJsuNue439uWEgGMH7bzopxc3K6FmhyNwDDYNxEhgCR6gTOM1RJe1cUrKkZX4jIKn45qyWetOboDmLb2Sys4MA3BkAlZgMTj4OKIh+tKt1VIMlGVN3ZpGSPmVP5RxUfpNG9tpAPfPxGRgiZ44/KrXY6ES0on1GCoMB8LDKTPdQc+/wBxVnteFfigoHTdBccncrgMwO0ifSP8xHE8c8T96tGic2/7tWIUgfUsqcRA3AkiI5NWfTeFx3WrB07w+qx6eOJzH2mqiD8OdDe4yXPSNpO4CFkmDxxBxIrqGmWFA9gBWjodIFGBUigoj3SlKBWrrLCupV1DKRBByDW1XllmiuP+LvCJt/Tue1ghyZeywaV3f5l4hu2JnmqT4hL+bYQgwxLAwDMT6SDg7CZzyAK/RGr00giKpPXfC8ybYAzIBEhTxj4I7du3tUVxjouna0jhU3M6soKhmLAmAR2AI7n9qyt0a6ijfFtZhVIBaTEzt3Afc/pVh6j0W4jA299llIJQyUaO3MEfvWhrtRq3J9CJk7do3tnH1EY/IUGrZ0z/AE7t7H6iSyEc/jYCBBIgCYmsC9HYW2Meu4QigcW1BJY/eP0mOSaz9F6e9tiLkszkRbXkn/MSPp5+O9dD0PQiecn9h8Ae1BG+E7DW1VBICiB/v3q9aUtFOndD2jipdNBHahaoHivwxIN6ym5gSzJ9/q2ffMj5xVF0w8p2dchxBgZjG6D2OIrvFzSGqz1zwlavbibcM2Sy4JPuexPzRHKermzfm6rkXIaFiZAIxBHMZ+88xXroWiW2kuttIMlyTuJyIAkAAfvnvmpm/wDw8uoT5bT8nkfsZrAfA19jLgvHG44Eew4oqn9StrddzbJ8ncSm4RJMkwOQJJ/avmh0TMpXO0SCRAyeJkZ7/wDirz/9CX3+owvsB/WpHSeBjbBgkTzOftzTRzxum37bQqM/OQChI4gf9s1qXOqXg/qF3eO291Kxn6Y/OrJ1Hob27xtXEMMCyekFDAkjcMgz/vNael6i7LFwFlUlVbBChpAU4wDHB/Y1F1F2+s4BJZ7gnZui4tvuTDA7m5zwJ4Na2v1vnEMzM7/LF4HGB2/Sp8OMi2hIP1EuYjnsYUD3ms1uXe35JlXZ1/u0O0BRkMwJI545iKpqv6e0xIRSTPG47FEdpNSFrpp8s+a8Wx6m2wYETyfy7VM9Q1LFPLDeVtHDFY/lvXtEz+1erVxXQKSGMgbnPmz2IWD6RI7ycVBVz0oG291X9KxC7XBO5tq5IG7nkDtWxYW7Zay1kEQrNHG4ElZAYGCwHPyKsGj1Nu0zG4tyT9HpBlRg7VQD57TArabQ/wBqa1cW8GQAM5nb6lO4AIc8QsHiKqIX/pl7aXD3CGCMURoJ3nbvJAyojtntW/a0epa5qN8PZAuBS3+YWyoZQZPqAIbsZnmrHf0r2LL+RNw7TtGCwMennnj9hW94N8LOEL3XZ2MgyTtHchBxHu3c4GBRNc31XR7juBatMwAkAAiSD84FWPwz0XUuQm0qmZVwRt+Z+JbjmfgGuq6Pw6o7VM6fpUUTVe6P0AW8klm+cAfYVYdPoR7Vv29KBWdViqNRNCPasyaYCs9KDyEr1SlApSlApSlB8IrBd0wNbFKCE1fRQ3ao0+F1n6R+lW2lTF1XNN4dVewqT0/TFXtUhSqjGtkCvWwV6pQeDbFeTYFZaUGA6ZfavP8AZR7Vs0oNU6Ue1YL2iBqRpQU/rPQVuqVdQwPY1ynxJ4Vuaf1KCbamY3QIMTKnk4479s1+g2tg1qarpiOCCAQamGvzBqiyLKr6RJIBwOchfiDWHQ6245IVWBgzsYjdPuO/7123rf8ACuxdYvaY2m91AI/Q/wDeo7Q/w2v2E2pfjJMqiA5+SCaLscyTQ3AOACMuoiLYxhmMAH4E9qwW7RuXPSgJPO1ZHH+Y4GYzzXTj/DW4zTdvM4mYIHJ7+37VPaDwatsQF/M80LY5tovD9102vDDEAiAhAgFczMfl8VPdN8KXdoUXNgHcAMTPIM8z85roWn8Pgdqk7HSgKqarPSfC9pTufdcbH1nH+kYq1WdN8VtW9MBWYCiPFu1FZKUopSlKBSlKBSlKBSlKBSlKBSlKBSlKBSlKBSlKBSlKBSlKBSlKBSlKBSlKBSlKBSlKBSlKBSlKBSlKBSlKBSlKBSlKBSlKBSlKBSlKBSlKBSlKBSlKBSlKBSlKBSlKBSlKBSlKBSlKBSlKBSlKBSlKBSlKBSlKBSlKD//Z">
            <a:hlinkClick r:id="rId4"/>
          </p:cNvPr>
          <p:cNvSpPr>
            <a:spLocks noChangeAspect="1" noChangeArrowheads="1"/>
          </p:cNvSpPr>
          <p:nvPr/>
        </p:nvSpPr>
        <p:spPr bwMode="auto">
          <a:xfrm>
            <a:off x="95250" y="-1233488"/>
            <a:ext cx="4019550" cy="257175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160772" name="AutoShape 4" descr="data:image/jpeg;base64,/9j/4AAQSkZJRgABAQAAAQABAAD/2wCEAAkGBxMSEhUTEhMVFRUXGBUaGBgXGBsWHBUgGBsYGBgaGhgbHiggGB0lHhoYITEiJikuLy4xGx8zODMtNygtLisBCgoKDg0OFQ8QFysdHR0tLS0rLS0tLS0rLS0tLS0tLS0rLS0tLS0tLS0tLS0rLS0tLS0tLS0tLS0rLS0tLS0tLf/AABEIALMBGQMBIgACEQEDEQH/xAAcAAEAAgMBAQEAAAAAAAAAAAAABQYDBAcCAQj/xAA+EAACAQMDAgUCBAMHAwMFAAABAhEAAyEEEjEFQQYTIlFhMnFCgZGhB7HBFCMzUpLw8RXR4WJyghZTosLS/8QAFgEBAQEAAAAAAAAAAAAAAAAAAAEC/8QAGBEBAQEBAQAAAAAAAAAAAAAAAAERIRL/2gAMAwEAAhEDEQA/AO40pSgUpSgUpSgUpSgUpSgUpSgUpSgUpSgUpSgUpSgUpSgUpSgUpSgUpSgUpSgUpSgUpSgUpSgUpSgUpSgUpSgUpSgUpSgUpSgUpSgUpSgUpSgUpSgUpSgUpSgUpSgUpSgUpSgUpSgUpSgUpSgUpSgUpSgUpSgUpSgUpSgUpSgUr4TGTVH6/wCP1VvK0htXHzLOx298qFywxzge00F5rU1XU7NsTcu20HHqdR8dzXEer9e1l9ou37wz9CMLake6hMkZHOf5VoJpRG8wDIK+osyg95JAAmef3zU1ry651b+IGlsSALlwiPpAC/6mIn8pqJu/xRSVCaW4zNwNw/cxAA7ma53qCVEF/LwZ9DeoTC7cTj0zBHP6xul6hb1BCNcICKfptmZ4yWJI5HzNFyOia7+J7vbdFS3bdpVXW6WKe7QUAnmPmq1p/F+tU+Xb1ZIHAMPJ9t7iexwTWjd0a+ULjXF2Lu4UmAARc+TwDWDo/TLbs15roZRuZAgy4Aw0H7/THETzQ4kLvjLWQQLt1G3HLO+MnETHt278VbOgfxQY7F1CKfcqTvj/ADBYhhzwaqGoKlE3IULxKwMwWjcSDIBA/wBQqGGmBad/fGPWJMZEYgGSRPxzU6uSv0j0/X276C5adXQ8EGfyPsfitmvz1067fsENp7jLdn1eWDEjhj2dSBHz7CK6Z0/xyGtXFulUvKj7XOEdlWQADkmZwOY/KrrFiy9V8QabTGL11VaJ2zLfoK551Tx/ev3tunfybdtjuIAZsRG4EfSe54x+dc96teeQ7v5huA3N8zniG/Qnj29qxdMDf3jNO9SJgMN27JjbxgT8zTV8u9eGPFtrVHyyQt4D6ZkOByyHv8ryPtmrJX5zsavyLiXgTvTayACfxEz7+wJzGRwZrs3hjxpY1YCz5d2MoxGffaQYP25pqWYs1K8o4IkEEe4zXqqhSlKBSlKBSlKBSlKBSlKBSlKBSlKBSojxH4l02ht79RcC+y/ib7CuW9Y/im1x/S72LIYqFRVDEgSd11mxgggAL9zRZHYNZ1C1ZjzbiJPG4gE/Ycn8q5x4x/iwliV0wk+oBnUksQYOxJEDn1tAxgNXObXiq41y4dm5ngozhfMZSJ+oEh4M94/eoLV6b+06m4FbcoC7SvYbRtUYzj+RqLi7aXxxrtdbZLhBtttJCAYCmSGhSSDgbYzPtWO50AF2uEurMZkRtHYDaTIHPB79uK+6bpw0wC7SquFk2/Sylc8gn9yZlu8Ay1qwOC73ODLQQJ4EqAD7+/60WK+2hNpgXh4wqljHqwAtuCO5yOe4rE3UrWmVixW5fIkW1HJ4DMBO1QPpU8AD71Ja/wAq0fNZJeTsXBZiBHHtnngD7mdTRaEZe/8AW0+Y7D0pwBbWQPSPp/XvRWouhuXQdRqWEk7haVoJEfSTyBx6R/U1j1a7QVt6a3kep8tu94nP7Y/LGPX+IbRQ27am6ZUbrlshAMcBTu+35VrobhOwvasMDvLIu3DHH1TgRjj6vmiJXpm5sNc2v6VVAsLEifqyZAgxH8qnLHSfLLjcY23FWeEUxAVYgcR/zVIu6i2szrLpO4Mdm8ZgiQ8kAwSIjIGM1oazxPqLiFGcso+kmAR2kkASYx+ZolTvV9ct68iEQUDGTtwNoInORO8bhAxMwa1E6gACj3PLdTIbeHQ/5tvIBngHmYxUX0vQNccObhtqzQGJVy0fh2BpJ4AERB/KpsaNLqq10gC45VNqRlIiY94aeeP1GpXRXxesSv41PqCxuIYCNgxxuJj3Ga2VtTJaCQkgCVKhV3FVJzMNxJBj3qtHVJptW6qt0QWUBWBUlwAGFuAFBwSJ+x4qwWnWIwzLEkSD8AiYJjcI/KOagrWpc2b/AJLSoIXaXibbNn6hgqZ2z7RxFSfQb7BChuA3Nw9BEECCsSBJH0/aKhfFGvF7VKUBH0pwJYq0BoI5OKxdV6bf0zLeJIljBHIK8SO3H6fpRdWbUmGVmS4vMwobJlSygtkT2+0D3zaTTqdrI4MloK/iJ/C6kDa5PAIHG3uDUF0PxSAptamSPwOF3bPcMs5X/f237l59nm2kW6biqHOVLKMqqgfigGGPHtmhq5eHuqPon3o7i2cmwRuVxiWXPpOefyNde6drUv20upO1wCJwR8EdiOCK4H4f6sGBDOW2g+pjtYEZIcdz8jnMgV0v+GXVVYXLAI9J3rHcHvHbt+c1YzV6pSlVClKUClKUClKUClKUClKUCofxF4htaRRvMuwYog5O0SSfYVn691dNJZa9ckgcACSx7AVx3r2v1OsuB+BBY4yQRAtpP04BJM9x3OIsmonryX9VqDf1d20bcmBkqB2G04wPef3rW61p4tjywjW7gBDFQwBAggnmCOJOIHtUx0jUlVVblpLQJbZEFQSe5BMknk+81r9Q0d5zcK2Fbkf4rqDgGdkATxkH+tG1K1+mWwbL2ySCssJna24kr7jGPn5qR8I7ra3LiJ5hMKy5naIgq088jj24qS13TVur5ZYJeZ5CKDcVQOBccD0Hk88mvHhUrYcowbeNwgxKnvtmByCJ945GaIsui1wuIy2uQD6bkh1OQJU5InvNe7d9mVRbWMfikc8+kcwZEGofqCXQ4fy7VraAFJvPvMfIQqTn578g1h6Z1LWbYA09w4G4PDGMn0GOZjtxQ1MaPpgLG7cJZhKg7doIGRHJiT/zzUF4rtPbQea3oEbVBBnIJ+rJjkkjvGKza/xrsBX+z3BcGfWNiie/1E/yn4qj9W6rc1DFrhnHbgAkccx2H/JolrPq+pKgC2gA0CWEgoeDEQJIA9UfatOzcu3W2ruYnGBmI7nnbA7mMfFZ+j9Ia9/eOlzyQYLLtEn23MQB8ntVy0PlpgW12EejYh2J2U7+S3fcSTjETQVax4but9J3/FoFzj7wI7TMfesup8NvbUuwgAxDOpIPOYEce1W/p2phnBVlKRy0bjILbtoIaSSZE85ArDrboPnreAYgFgCICldoMt9z+cN2xQaHTekC2Qy+pUt7mJIALMCVUAeoGSTHsBWe9qLIs2kdyoYs1sn6Rt2+ribZnO49904rH026xdbDQEG8lmVfrYqtuIwQDIA5ie0VIa7p/mWWF4eY9uCxH4j6g8DkHIMfaoIrV9KDOCS+6ZncTEnDbjIIyP6dqy6KxcS6oDBNqs4Y+lX/AA+ocqSSo79ql/DhAVUswybCVAPqUkk7c4AIxHv7VB9X6eL2rjzSJALKFLGc/SnvA+2BNUaHj/SoLtu6p/xA4aOA1sqCccEgqf8AmsPUtZqWtmzda0ygK24ET6YIjPqJ9hzTxJZANjTjcNis5LDM3DgEDEhVWY7k1FX+l3UUvt32+AyyY9jHI47iKDPpbLIxCXURoCvucKfUPUM+3B9j3rIVW36Lerk4kCRb+weYJH6fNRP1QBkxEAfP781t/wDT2Vbhd1RkKjy2MO27OB7AZqosFrWSVFy1buXUBO6NhuiACd34jVx8Bdf8u+rm35YmIWDC8Fe2JPfuaovQdMzKCt7SxM+Vdc7lg8qoIIJHzmtvXJfKzuVllTb8sbUYnG6D9R3TiSRz3qD9P6a+txQ6mVYSP99jWWqh/DjqSnQ2Fu3bfnMJZNwDD4KzIPx81b6qFKUoFKUoFKUoFKxXdUi/U6r92A/nUVe8W6FTDavTzMR5ikzxEA0E1SokeJ9FO3+1WA3sbig/oTNSiXAwlSCD3BkfrQcq/iD1A3dSbNyVVSFtwzIwMZbGCGn9ADVK1WquW5tu8qMEgFWBgmMkyJjg/FXD+I2kYa1jugOiMMTBA2iO04/nVeu9Yt2T5VzIFtdzDAEc7o+mZEH4qNxpaLxLYa0Ld0FGgFJIAuEZBVzgSR+KKxt1PUbP731bjFuzZwW+blyfpGMrjP5VFa3qOnZmazbuEmRNtQqsD2If/wDUdqxf9S817YIdrdvhP/uSPpcJ7NCj4oupLW2XvWle6p0y7wqojMBthm9S4EkqOwx96gNf1rfdLW13IQVKkQCohVAj6fSoz7x7CpLqWovXSovbQEeSLY/wZgAMqn1QDgTInPNb97wqvl7kZg54Vto7yST9vmciiKpoet3rLFla4ZxDMTI7A5/lWzd8Zal53FB7QgG37f8Ama2LmgRyFtM77gGBKghVyCxJYGB/xNev+hIoVngJu9V26fLUjiVtgkn8z+VEQep6tcuyGJbd+RnjtyPg1i0Wha5cRDgMyqcg8mOx5rJqrVsz5YZgOWMKB9hW/wCEkIe5d3KPKtll3/SGJChiO8STHcxVRcV0guW3S3NsWyF2EiE2gtAyQvcFu5kmcVh6hq7TgWUDvdViQQAASPra4D9KjbAETgRUdoLLEzdG+3cAdiRsUxw5mFA7Z+YE1lbqosFiLDDIhjtAONpiAfScwA3fmo096nqllirKwEE71UXIcD1AbmHO4AboHJrENaupUMXRC28XC42q59UDkTj8Ixk81pXl0hVrghgY9JEFCxODtMMMGG95rUsaRGLIl145VcOOJYsMBeF5I96gsS3E05CG2xFv0lRJVkbO9WLEkK0ECZEn5qZ1N3+78+y4YrGMkXF7hvntPb7Yqm6e9cskBb9rkEIW83b3+rawUd4FSenv+dMNZs3SDFy3cKhyed9v6TPc0Gyt8Nd8yzbZXEbvLYQ+fYSDz3Ard/soVLj3bduIJ9TKXz6yogknPpAwZOMVHIbtm0G1JUgt6EVm3XScAbAOP6T8VXuo9bAY+WgDrhX2qCoPcgDLfPb9ZSFsZPEd9zeTzNoulRvVBHliYtIfkLk98it3pujuQStxRAJKqchSMEg4nI/XtxVfQudt9SAd+0yZYsRlo54PP6VL6Kw266sSswqAgBT9XqE9gDA+RMSKqMOu8OsUN60RkMdkRMEyV7QckD4/Kq9cLEndM990zjGZzXTn02+0u0J6LQYI04GYX0tDTk+xkfnHWLFu+pvOotXQZLbQVYruZSszumIjnAFNRRrdieWA+CCf5CpvonUb1v8AuQxKMeBtxOCVLD0mPapLqejtj+8tIy3Ji8FaFQ4JISCdpkMO2R3rxc6RZCB0ukhcnfbdVMnjfMA9pAnj2prWN/R66zpjtsLdBb6izFgTxuyNo5zGTXU/BXiJ0KW71wurBRJMlGIBB7wpz3gYriVl7ZT0sPMDxs/EBJjaxw/YSBV38KXHawxdnO1jBJ3ABQJXdE8xI+KFkd6pUP4X6j51gT9aQrT9sH9P3BqYqsFKUoFcm8f+PLjKbOlO0b4a4Dyq85BkAn2HCtntXVdTOxtvMGPvGK4Ja6R6YttgCPVMMSF9zuVYknuS3YVKsaKaolW9KSzBHEFkg8sQRCYjjn+WkltLTMgbzA0CEUwY5BJOYyfuAQRBFS97pQGn32N4dc/WdxIMkSM/A+/3mI0fUL7keYVfBG64kMgJBYQOdwTbPyJiYorLcvXLbWkuylt1iQx3QZjcexyJEjnmt/w/1y9p4TR6hbckALsQpdP25kd8TWr1aw9zakLBZgC527SNmB7CBH3niotLdtC6m95bqdoJAZTAEkgZVQeDM4mKC0eIfGJ1TWzqES3ctq6llO5Lgg8DkZ/CZ+9Unq7tdZmkMrtjb6VYL6R6hyVic5E8VLlku23W/ttuoJW8g3LdkyBjnPx3xEVA2tcLTFCQUaGI2kbvYiYIIE5/2A+2+iO7qNyifpzmAMxHsJNTydNvWitqyCHc/wCIxnyxHrc9yVXAPAk+4jKdH/ZrSa22FuIxAUxHJ9QM5DQrLB4k1IWerm2guKRds3NwEg+ahlvRjDQQRJI7T8lfVNu3/cWgTtC7TiQWJyD/AJmHqJ59Y7CvvULzX7vk2iAiwHPOZGxT+Q3Ef+oTULY19zzLt25gyrbPqVI9G3cowdhXJOYNZNALmo321ZVWGGwiQRIJbeCGZ5iTxn7CiNtnTT+nYGGxoIOfSwn5P1Y9ts1E/wBma/YUsx3O4e4xJi2vZEEwDBC/lmthOnrYQ7V3PP8AeLIJCjLAQ5Jx89+K1LlxvLu2C8bQpB7uo9Xb3Xa/zkURB9T1Cg+WiQgIHcltuDB7/etjpxMXlbA3KWEEyciIHEGTPaBXnq9kNdLLhYVgszG+WMTE8E/nWja1217hH03N4gfMwfyqiXRt9oW3fbbUAhXJC++OSYn8q2dB1jyl8oL5iQxg7goP4fcBcHGfyIzWzcEfpk5OP5V4N48AkD4x+dTF1bOo3kuqpd1VVEKgG4kjEnAWPaSK2ek621ARAAhBGYkyPVheOByTNUvzyczkfFbVi8d0i0lw+xBIj7SI+9MVI3Cq2XgKPVBOMZxE5JMYjgZrJpHVrYe5d8oAhfUWYt3LbVE/0FR93XGGV0DKRgH0lfbaRkR/U+9YdLs2kt6m4C59Pu5PBgTC/rxQbHVOojzA9oEHbhzIJ5G4CfST8cfeTUZZEwsYyT+Q/oKkddpS0spVizYAJ9AHAYsAFP557VHFWRsiCKsZrLomgzkMB6Y5nn/Y71cegacqq3phmA2ycsHIAkgYBI+5iT2qmo21gy/l8e33q4eE9Q9yy6gAtaIYEjleQD7wd36/FSrE/bIS5LbQA0H7YAEfmIHxUP4m0a2mX1BFVt4mThhBAUR3GP8A3fFSGkvb2CvCOWGDHqyDEnnj7062gulHBG5AQJEiUO+DORODj3oNDrmsuWdrW3LDbNwCVnJCQ3M4gxzAJ+Im6fMKl97lgAu5mIYkgRnCATkH+tZPFF1lW2WVYI2rDTt2ksSFxDZA+0ivPh6+IJ9bkD1LuPE4gTkZ+0gcUWNHUdOYyxXyzk7fgckH25xPY1bvCetbT2juVnSPUQYgkwqweT2BGTgZEVH2Le5tzMi3Abii2zAgE+kDaeNsn3kmcCtnVaw6dPJHmKR9L7RDycYztI7mM/FErp3gO6wdHNwkXFgggKGB3MjRyrCIj7+1dDFcV8IdYXcgtSCstLNvIYFd4b/XI7QTXaUM1WXqlKUCuM+KdVt1V1VYIS1wEkT39Lxjjg5jIrsprlf8Qejvau3L6g7bhBBBOGiCJAkTnHBn3FSrFV03VlYsJ3biN0MFggAGeDmMf9q1tXhQbXpfzRlgQWAg4nK49we3citDS6wK4mFORbBXEjdgx8j/APKtq/rQlvddE3E2lVI/xGY4HAgycxjHFGm11E7PS1rzEEKDAw3qLzkk7jmRxGe1R2pssoVrdm3K5zCyQAARj7Zn+tezrResu24G5bFwMpgjerEgkACQRuE+x96ibF+9esAm4H3BluCfVJYj6IgiDP6RREn1AX2WbiWlZAzEHcQ3soEbSfsTVY6rpkUgoNyEKZncJ7wx+Z5qaZiuTIOAqxJMAADHJJ5I4j2zUe+luP8A+qFd/wDLj2zhQDM8nFVFx/hp0o63Q6/SMwWTZuW5JPlv64J+GKLIB4n3qC6cGss+m1Fsr6jC79ptXAPUm4fqDMEEnINXP+DC+Xp7lwhR5jADmfQWBmeBPHvmp3xx4Vt60C+ij+0IIySBdUfhb5EmD8x7QVz3Wa+7ZseWm1Q2QpXhQAIifxGSWJnK/NQr3FZ5ZEDGDci6csefQ6kDPsT71m6bp1QPbI2BwTP1+UWAG4THmWzC45Ugc1HaXS+ZdYbJbbtIBBBZQSSDOREfrFQT2n0unkuLr2GzG4LjB3QOGETWHX9PZit1LyvbkAGeATgjnG4gQZADHtxE+awhSRj8DH9jIMH86+JqQrjahtmR9LHbPHA5phrH1C21vbvXy1yFI9cAwQu4wGgTge5qH1VtfwiAMZPP/mrB1jq7tZFqRsP0kCPpPyM9xPuK0ujdJFxHvXcW1kLBgu3/APKyCT3JA96qPvSfCt/UDcoCg8TknE+4C/8AyI+1bo6JprZ2M7tc7rg8f+07QP8A5k/alnUXbrJp7BwsxHcsIZif2+JNfNR0HUWVIKwpOSYPEcDdLZ+AOMxUa41/Nso/osoVByzMz/kFMif9X39trfduAhLJKLBn0WxtOY9SgGfua3G8J3Am+5eW0BMh0B2+4JELMdgT7Cea1R0ZWA8lmcSd164q2bY7ALIk/cntx7Q1sWNOj3Aq2tjFZVWIuSGwAVbB7EywI7Gg6RaAJdggnHlhiJ7hgWbbHYTn3rHqLVuyqiNNcJJMyzwBgtzGCYx/StFtU7MMjZ7BVC/fbnmO4NMXW1fsLvKg294JkEkBgYA2/hn2l+8QK9dS0Vp1VlDQCN5I2qIgBd24zPHv7VrWtXBIVFYcepVI9jIgY49qmtD16wXU+WAUFtAqSNzAncAow6EcFuCPmnTYquq6RdRTc2EWzw0ggSJAmfYjnmtjpWsew5uoVA4wJDkQQscric/J96tGv1PmQgtOiq1xnIIQp5pi2u78TlSZ7/qaitZ0K4u4tBZCDBA3MCYIZMqSP86mDHvmqic0GrXUOVSFPJsuNue439uWEgGMH7bzopxc3K6FmhyNwDDYNxEhgCR6gTOM1RJe1cUrKkZX4jIKn45qyWetOboDmLb2Sys4MA3BkAlZgMTj4OKIh+tKt1VIMlGVN3ZpGSPmVP5RxUfpNG9tpAPfPxGRgiZ44/KrXY6ES0on1GCoMB8LDKTPdQc+/wBxVnteFfigoHTdBccncrgMwO0ifSP8xHE8c8T96tGic2/7tWIUgfUsqcRA3AkiI5NWfTeFx3WrB07w+qx6eOJzH2mqiD8OdDe4yXPSNpO4CFkmDxxBxIrqGmWFA9gBWjodIFGBUigoj3SlKBWrrLCupV1DKRBByDW1XllmiuP+LvCJt/Tue1ghyZeywaV3f5l4hu2JnmqT4hL+bYQgwxLAwDMT6SDg7CZzyAK/RGr00giKpPXfC8ybYAzIBEhTxj4I7du3tUVxjouna0jhU3M6soKhmLAmAR2AI7n9qyt0a6ijfFtZhVIBaTEzt3Afc/pVh6j0W4jA299llIJQyUaO3MEfvWhrtRq3J9CJk7do3tnH1EY/IUGrZ0z/AE7t7H6iSyEc/jYCBBIgCYmsC9HYW2Meu4QigcW1BJY/eP0mOSaz9F6e9tiLkszkRbXkn/MSPp5+O9dD0PQiecn9h8Ae1BG+E7DW1VBICiB/v3q9aUtFOndD2jipdNBHahaoHivwxIN6ym5gSzJ9/q2ffMj5xVF0w8p2dchxBgZjG6D2OIrvFzSGqz1zwlavbibcM2Sy4JPuexPzRHKermzfm6rkXIaFiZAIxBHMZ+88xXroWiW2kuttIMlyTuJyIAkAAfvnvmpm/wDw8uoT5bT8nkfsZrAfA19jLgvHG44Eew4oqn9StrddzbJ8ncSm4RJMkwOQJJ/avmh0TMpXO0SCRAyeJkZ7/wDirz/9CX3+owvsB/WpHSeBjbBgkTzOftzTRzxum37bQqM/OQChI4gf9s1qXOqXg/qF3eO291Kxn6Y/OrJ1Hob27xtXEMMCyekFDAkjcMgz/vNael6i7LFwFlUlVbBChpAU4wDHB/Y1F1F2+s4BJZ7gnZui4tvuTDA7m5zwJ4Na2v1vnEMzM7/LF4HGB2/Sp8OMi2hIP1EuYjnsYUD3ms1uXe35JlXZ1/u0O0BRkMwJI545iKpqv6e0xIRSTPG47FEdpNSFrpp8s+a8Wx6m2wYETyfy7VM9Q1LFPLDeVtHDFY/lvXtEz+1erVxXQKSGMgbnPmz2IWD6RI7ycVBVz0oG291X9KxC7XBO5tq5IG7nkDtWxYW7Zay1kEQrNHG4ElZAYGCwHPyKsGj1Nu0zG4tyT9HpBlRg7VQD57TArabQ/wBqa1cW8GQAM5nb6lO4AIc8QsHiKqIX/pl7aXD3CGCMURoJ3nbvJAyojtntW/a0epa5qN8PZAuBS3+YWyoZQZPqAIbsZnmrHf0r2LL+RNw7TtGCwMennnj9hW94N8LOEL3XZ2MgyTtHchBxHu3c4GBRNc31XR7juBatMwAkAAiSD84FWPwz0XUuQm0qmZVwRt+Z+JbjmfgGuq6Pw6o7VM6fpUUTVe6P0AW8klm+cAfYVYdPoR7Vv29KBWdViqNRNCPasyaYCs9KDyEr1SlApSlApSlB8IrBd0wNbFKCE1fRQ3ao0+F1n6R+lW2lTF1XNN4dVewqT0/TFXtUhSqjGtkCvWwV6pQeDbFeTYFZaUGA6ZfavP8AZR7Vs0oNU6Ue1YL2iBqRpQU/rPQVuqVdQwPY1ynxJ4Vuaf1KCbamY3QIMTKnk4479s1+g2tg1qarpiOCCAQamGvzBqiyLKr6RJIBwOchfiDWHQ6245IVWBgzsYjdPuO/7123rf8ACuxdYvaY2m91AI/Q/wDeo7Q/w2v2E2pfjJMqiA5+SCaLscyTQ3AOACMuoiLYxhmMAH4E9qwW7RuXPSgJPO1ZHH+Y4GYzzXTj/DW4zTdvM4mYIHJ7+37VPaDwatsQF/M80LY5tovD9102vDDEAiAhAgFczMfl8VPdN8KXdoUXNgHcAMTPIM8z85roWn8Pgdqk7HSgKqarPSfC9pTufdcbH1nH+kYq1WdN8VtW9MBWYCiPFu1FZKUopSlKBSlKBSlKBSlKBSlKBSlKBSlKBSlKBSlKBSlKBSlKBSlKBSlKBSlKBSlKBSlKBSlKBSlKBSlKBSlKBSlKBSlKBSlKBSlKBSlKBSlKBSlKBSlKBSlKBSlKBSlKBSlKBSlKBSlKBSlKBSlKBSlKBSlKBSlKBSlKD//Z">
            <a:hlinkClick r:id="rId4"/>
          </p:cNvPr>
          <p:cNvSpPr>
            <a:spLocks noChangeAspect="1" noChangeArrowheads="1"/>
          </p:cNvSpPr>
          <p:nvPr/>
        </p:nvSpPr>
        <p:spPr bwMode="auto">
          <a:xfrm>
            <a:off x="95250" y="-1233488"/>
            <a:ext cx="4019550" cy="257175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160774" name="Picture 6" descr="http://www.dietyahubnuti.cz/media/susene-slivky-35997639.png">
            <a:hlinkClick r:id="rId4"/>
          </p:cNvPr>
          <p:cNvPicPr>
            <a:picLocks noChangeAspect="1" noChangeArrowheads="1"/>
          </p:cNvPicPr>
          <p:nvPr/>
        </p:nvPicPr>
        <p:blipFill>
          <a:blip r:embed="rId5" cstate="print"/>
          <a:srcRect/>
          <a:stretch>
            <a:fillRect/>
          </a:stretch>
        </p:blipFill>
        <p:spPr bwMode="auto">
          <a:xfrm>
            <a:off x="9330564" y="261258"/>
            <a:ext cx="2616960" cy="1674359"/>
          </a:xfrm>
          <a:prstGeom prst="rect">
            <a:avLst/>
          </a:prstGeom>
          <a:noFill/>
        </p:spPr>
      </p:pic>
      <p:sp>
        <p:nvSpPr>
          <p:cNvPr id="160776" name="AutoShape 8" descr="data:image/jpeg;base64,/9j/4AAQSkZJRgABAQAAAQABAAD/2wCEAAkGBxETERURExIWFhUXGBsYGRcXGBsaHhgfHhgYGBcYGx0gHyggHR4lHRgaITUhJSkrLi4uFx8zODMtNygtLisBCgoKDg0OGxAQGy8mICYvLS8yLTAtLS0vLS8tLS0tLSstLy0tLS0tLS0tLS0tLS0tLS0tLS0tLS0tLS0tLS0tLf/AABEIAOAA4AMBEQACEQEDEQH/xAAbAAEAAgMBAQAAAAAAAAAAAAAABQYDBAcBAv/EAD0QAAIBAgQEBQIDBwMDBQEAAAECEQADBBIhMQUGQVETImFxgTKRQqHBByNSsdHh8BRigjNy8SRDkpPCFf/EABoBAQADAQEBAAAAAAAAAAAAAAADBAUCAQb/xAA0EQACAgEEAQQBAwMDBAIDAAAAAQIDEQQSITFBBRMiUWEycYGRobEUwfAVI0LRUuEzQ/H/2gAMAwEAAhEDEQA/AO40AoBQCgFAKAUAoBQCgFAKAUAoDya8ygJrxziu2D2ugKAUAoBQCgFAKAUAoBQCgFAKAUAoBQCgFAKAUB4WrxtLlg1cZxG3bUuzCPcf+BUFuprhHOc/se4lnGHkq2O5+tW3T6GtscpZLgYox+nMOx2mdDVN6yySxGOP3PZwsr5nBpfsQ3HOehcvCxYuMqRLMgGY6TE/hUbSNSfTev72pw90v9jU0cdMnFTWZPx4S+2YuW+KPcuN4eIunL9UuWE9iCT2qpfbdCOFJ5f5L1k9NbH4xX9F/sWbA4c3LhLEkDudzWNZC12LMm3+7Kl01XBKK7JDiGPt2Vz3DA2qSClKTWf/AGZspKJp8R42tq0mIEm2zKranTMcoP3IHzVqLtl8VN/1fgKUWskqcYVTONRE6/1rvTeqX09/Jf8APJ0qlJ4NEc02gCWgAGGgyR/xiT7itav1VuWJQf7ksdBObxDlmzwvmfCX2yW7ylv4TKsfYMAT8VqQuhP9LOL9DqKeZxaRMVKVBQCgFAKAUAoBQCgFAKAUAoBQCgFAQGO5mQMyWkNwqzKx+lVK7iTvrppOxrM1fqlOne19lmnTSt58Fa5h5gukQbLPK6hHVQs6QJYFj7elYNuolrZ7nPC8Ivew6I5jBy/KIDCYDNZN17jhJlUuNJB0md9qsv8A7cfGfwjRosr00VhPLWW3y1+D4PA7NxSQ4byyD3B7VPXZKUmn4LVesjYuVlMqS8LYXzhkOrwYmBHdjvAPT20NSu3EHOR8/qvTtmokoyxB8/n9i/cH5TvYS2727iPmglRIggEGCd+nasu7WwtmsJrBLpXVS3HHDN3lnmpDea1c8pMROnmHQ+/6VFdCaxNEmphG1J1+CZ5hwFrF2/CfVTEwY9qh0+olXPcZttMsETx+0i4e3glOYs6MY/CqMGE+5A/Op67Mydn7/wBzmFTSwfPOPMi2MLkQ+cgKIppKXOWH0WMbPl5KjwfEF8NcdugyiNj1kdtSftWq60n+Dc9NXCb+z74Jg1Zhm0O4O1SQSaNTUWtZ8ouuB5tuJFlitxlH1dT2nXeK7lrLYcJZR8T6jFQvarXH0WHh3M1i4IZ1RuzMP51co1kLOHwyOOnulHdsf9CbVpq4RHtAKAUAoBQCgFAKAUAoDw0BWuZecrGFlINy4N1X8P8A3Hp7VWu1GziPLNHSem26hbuo/ZWE/aWzMIVVWdcykj7htPtWdLV6qOXhNfjJo/8AR60v1cm/bxtt7ZYEEmTPqTJrBtpynOXZ7GpxkkuiD4jiliDuZj+de6av45LvEeH5IvAcx2TZfC3B9JgjrEaEfH5itKdM3FNfuVJQhdlJ8rjB93+ZsLaTJZUKqrlHcDt711Gqxyc5ds7opjVH5vCRHcp2ruKxTXisIpgHvsf1rzVNQr2+TNuv965z8dI6+tuFj0rCXMiJvLOY/tNwi2Qt63ActBHcQSftE1saHE5bZdYPZ2SrScfJzteYscJAv3Mp0AHT26itf/TUf/FFfFreW/7Gxg+PYywPM7EHq3miffzH71zPT02PoszpnBZPpeKXL7JnKlpzakrt+GOn9q99iFa+JFGW58kna44EUoIysZj1gSPioZVyxwbWj1FcYJZw0ZMHxlS2VSROkgEx6xvFce00e6jWbFlNEnwq2VuXze0dVeR0nLlAB9ZBqRwUkkjMUocWtfKTz+yRrcD4j+6YRmdgQF7k7aVG4JT56N3UapRp3t8nR/2d4+9btjCXTmyCZJ1XYBT32J9NqP1J09rMT5Wb95KaWH5L2jg6itWjUV3x3VvKK7TR9VOeCgFAKAUAoBQCgFAR3G+LJh7Zdvgdz/kfeobrlXHJLTU7ZbUctOED2GuvJZiWY+rGazdycdz8n2MpKElWukiHTARbZttdjT3E1wNybInhfHDYd7c+SdKqX6b3FlGbHUKu1p9GzxHmHMIXzMdgK4o0sun0c6nX1xWfJCPwy6ULkAN9R1OvbT0rTi48RiYE798slh5Y5TW7ZN65JDTlUk7bSTvrE1narVTU9tfGO2benqjOGbHnJv2nfCZkzFLbaqwE5WG09YP6VTUlf33/AJGr07iswRO8O5tZlW3nF+6R9Npe25Opge9Rz0uG5NYj+SjBtdrkrPP3DMc6HE3lKoqkKoYaTuWHWdB6VoaGyqL2R78s7cdz3NkHwHiOHW3qstFXrYvJpaeK25NfjvEluW9FA1qaqtJHl88PBD4e08woZ22ACluvYAnrXspJ4yfOxm52JL8k1a5bxZhWtlEGxZk83QlZ1MbbGKilqK0sp5L3tTfglk4SMOCrAKRGkgnbN030E1WlY2zl0trnonWGe0xUTcxC21HoqqoLke8j1ge9dxfyTfgiVrWIPpMy8KwFnCKRnyv+IwS+vSTAQe33NcTk5vInfKb+XX0S/CcTOcracghcrLkEROurdzUNlTnHLRzqdVuUI1rG3/cmuHcbu22TOy3EYQ2UFHQj+JCTI/3A6/aqleo/0c98Xw+19/8A2SwpnesxX8lpwnErVzRW17HQ1v6b1HT6jiEufohs09lf6kblXyEUAoBQCgFAKA18Zi0tgF2C5jlE9TBMfYGorp7IOQOU/tH4o9pnDszeJITzEABgoCwBEaEkde+849N0tRlz7RdTVNba8lXfmMNZNtnyOMxOhImSJPYg9Na8nRJyyui09fvrSbxJGHDtexHh2bLG67EBjGVAYJknpoJruFSTb6R5Xq3jvJP8I5DsAB8Rca7LGfDH0dBPvO8jau3Y/HCI2svlcssV7geFtEs2GtI6rneXMsmoEAfi03B9JNQ3SntSUuTmNcJ8sqfNFs2enlbTcHKYkKSPTX713ppubxLtFXVadVYlHoneXOMW/BVARooH2FZljcHJSR9BXCM64uL8I84hhvGVgAI6sTAWZ1J+KqaeTUmye+UYQxIhOXePYbhzXRbVr7vAa5AVREwqA6ka6kxOlalunnqIpvhfRgTl8uUavMfN17GKbaW8qmNSfWu6NHCqW5vJcjTbOPxjhFIbCvaJDJv0B+5EVpvE1wQSlbXxnH5NjhmB8fEW7StEnSRMQCZPsB86d68nZ7cHJ+CBX2Wv25d/g6vgOF2bKhbShIe0fEZSVDahvEBWSZGzGBnkQRJylOc3l9luNSrWEvH8s2TaCPddQz3EuwL8fukBChwyzoBJkCfcdPOV2SZ3JJ8LHXk1sRhDZF1Gcm6bgbKixbcTmgkDyECTEzEfVXuFnJ1u3Jccf3Ktcxb2HaytzJrAa2QdiV0kaiQe1Xox3RyzI1Eds8GHiFoGGuEuxGj5ic3r7+lcpLwVJRafZjwPHzbOUEn07104PGQobpYLzwWx5M7GWbU18/qI74uTPrY1qqtVxLDg1BWRuOtV6afjuXa6Klz5w+iz8Ov57YY77H3GlfY+n6n36VLz0/3Ma6GybRtVeIxQCgFAKA+bjhQSdhqajssjXFyl0j1LJUeO8aZ2tpZ/01y2WVm8RiTCspMQIDRqJI1FYlvqLszHbhf1ZIoxWPv+hVubsDYYqhuF7YIIjUgA6pOpGmk9J2qCjKbwsHcs7cN8FK5g4YtxjdUAQT5QdT2Mx6mr9cpJYZBhZ/BN8CuW0wy22ZSGUtbCW87eIhg5vnzaxMAExUNreTSogoxSRbbHEcwBvXYzmLlu0NIUAAjdo0Ameoqs7nnGCx7P/wAV19niYyyiguSc+YJcZg2n8LakhoOxqDUOyUOF+x1GLbxH+UVbmfGW2wpsrlEMxXMIKgMmvyDInoTvVnTKUZqTI9XDfFogODcIuugdHKnfTWatalwb5RlV6udXETzi97GWVhllds2unuKhq01Unk0qfUHbw+yF4Xgi90ZjqSST3q7ZJQhhFiipWWrcW7jNiynhm3tEH+tRw7NWTltZBPbYhw5nWVI0gdpH+a1NLhmU6ZSi93J7yXeFviFksPIxa2zTIXOClsTsNYHzUOrTnS0jJrsxYuPxk61ewzFTb8QMpKsUeAbnnOZAR30P/IdKzk1+rwaCku8c/wCBdwyK11Cf9PYZB5YX94RoSAPpkQI3MetdR+XEf+fg8jJvEsZaNfGX/DWTmww8rqAuZTowLGASNBoNCSB1qWFeA3/PfJyLGcQu3sU91kgMwOVQPKsDoPTXvWiopRSRlX8yzg3ULlTMkMxMZZyzmmJ75o+B2qPhMil+Sd4BwHDsjXRcBuLEW/xanQtOsaHYRpvVbUXSS2+Pst6eEcp55JrB4p1VVIymNQ2hjaR9qyLY7U0+j6WuatScf5JnhuKcsEQSx0AFV6IWSeytZyR6qNcFuky+8Pw3hoFmT19+tfX6LRx00Nq7fZ81bZ7ktxs1dIxQCgFAKA1cTcnQV876trYzh7Vf3yyWEfLK3xLl/Dwbi2oO5Clln4BAmsiF1q7fBNGEZPlFI5mxFpcq2LrlyJKSGC6alifp+TWxp981mRzZCuJXsViHuKqwuuxA6Aasf096tRxDkqt47HD7zWD4qQuwGYk7AghgPqUztGh9q4talwaGmk9vJP4HiV0tbtq9rMAPDzWm1L7IZOncH/d6VXcVH5NFyW3a3kz/ALROFnDYZbqXHYJAuKzGNRHiIDouUxp0HzMekuVljra/YrK2ai5HxyDwZcehxOKh7SkBUiAzKNSdZIAjTvPQV1qr/Y+MeGR2Tc1tJi/g7OFveGghGAdR/CCSCPaQfvXNFnv15fZn3Q2ywafHeL4d1awVBkEHT0q1FbcEMN25YOXYNyHVgdvzqeWGnk+vjFwxL6NrE4u4Drt61HDHWSf/AFlUl2jYtvduKUAA6ZtqklYl2yrZOGPh2z4xloIwjzEKZyqBHqd9dzO/tXMbFIo2UOEHJlt4BzM1zKHIDkkSFkEBN46GUkkRufipbp/i14PNNNzrTmTdzjtsfvWIfQplKl8pGhKBZOgGpO35H2pPbhkk4Y6/sVTiOJvXzmCXvBki0qPMGIBaZMkCNdACdqtQSRFJGtwbg4JD3BCpoRpGbUax6A69YPapLJccFS+WI8lkwmCtEgGIqpPKMyU+TPiuAi1i8LcQS0u0Dqq2ySPvlHyK5sb9tr7wWNO3uWDBwfhF+9jRdvKW8RoYbZANhqNFgGI127muFiTjWk+14NHEq05t/wD9Oq4Hhlmz/wBO2q9yNz7k6mt6umuv9KwUpTlJ5k8m5UpyKAUAoBQHxeMAmYqHUZ9uWHjgZS7I5rwAr4aVrawW4xbMVzELlaTAA1mkZZWDtRaaZx3GMlzE3EswVLsSR1OhP5n+XatyDcaYuX0ctZmZMDw52veHmgiREfhYLt6ysVxZqFGrK7ZJVpFZc936Usk5xDgFtVyhR+tZk7pwnls2qY1SjtSKjy9w4W+LYboPFEjvocpj3itj392lk/wZ2pr2No6bzvh/EsXNJgZiO4GpH2rI0s8WIjiv+3g1OScWv/8AOthQBJcwPV2NNbn33n8HlNecSIrmDEPfxws2ka41u2oIUEwSSxnoNGXU960dDVJ08dtlTWUTfyXRN2OQPFk3stsOPOqSWOkatMDTTSa1Y6W1pZlgg08lU9zWX4+l+SxcJ5NwGHEW8MkncvNw/dyT8Cryqil0S2am2z9TJIcIww2sWv8A61/pXqrivBDlnj8HwxMmxaJ7m2v9KbI/R6pyXTIXi3IuDvEnKbc7hIAPxED4iqluhhOW5Np/gtQ11ijsliS/JBYn9n7WkJs3DcysGCGFMLqMp2DdI216VFZpLFFuLyySvVQziUeCoY0+G4Rj4ZRihAAW7BGYEs+h0I0MH7a1djXa5Lecr49Fbv4wmSigASDA3PRpDQXiNYip1hPDOfblJn3wrDXLX7xphhBHoY1HroKlsWYnV2jVsPbj39lowRC25zMWLZhOwHYelVLPk1g+eupnGW2UcMuPK2BvtiLeJuqxTIUt6fTqGJPvA19BUkKpucOOMk1UVtbyXuK18IHtegUAoBQCgFARnH58MR/EJ+xP84qjr8uvj7RFcm48FbxvGkbDrfQ6Rr0n1rFu0sbMPGGWNFZN2KteSk804zE3LB8xCMNVHUep/SrGn0Ea/m+zauojBNN5a+iL/ZgEXHeDcaRdU5J/iXWB7iftTWrfVmPgz62sOceS1c5f+kxlnEKJUqVcekghvgmPms/TJzg4PtPgtV345a74PW41bvaqfuI/81W1EWpptGppdsl8WUvj+PFnF2by/gdXPsrAn8prV0lfuVSX2mVddtckjrdrFJc1BDKwnuCCKwpKVbw+0QbcR4ICxy7esZreHcQzfuw2yFj/ACEz8VfrnHUzipLno43OEHgvHLnBEwtrwwSzk5rlxt3Y7sf0HSvrKaY1RwjLnOU+yWqY4FAKAUAoBQFD/aVyP/rE8ewAMQoiNhdUfhP+4dD8HuIbalLldl7Sav2ntl1/g55geERYVWRgwMspBBB1LAg7dqw3a43PPg+gUU4po2sQQwyjaprL8rCJ66orkz4FnxBXBWkzEnQj8AnVyegFdU7pPajjUKqqLssO2qK2j409oBQCgFAKAUANAUDn7ma4hNiwslYLsdhsYHr69KytTNzm4+Ea2i9KV9fuWPC8L7/JRcdzZYNkoSVJMlSDvM9NCKihTPJW0+ks0eqjN8rJqcZ434ltQmoI0irLmlHBszcKm7Jvgh8NZv8A/UtkqykMCpBZSDIaAZ3qHdFf+j5+ydcLfcp5i+0XXmTia3rK3cxYvlt5h/ukkgdNAdO9ZtFWJvHh5L2ocKo/HqSwv5ayV/A2zevlLbFEETHWZgA/H5VNZGKW6S5JHektlT4ResLyNhsvmXMx3JMn86zZ6+yL44ItsXzIyjgN3CDxLTlrQ+q22sDup3+D+VeKyOo4muX5PPdVa46+i6cJwgKJdbUkBh6SP561v+n+mwpSslzL/BVtv38LolK1yuKAUAoBQCgFAKAqXNPLT3HN6zGYjzKdM0aAg7TGmvasjX+nysl7lffk1/T/AFCNMfbs6K1b5Sv3GhrLL3JYAfOv8qzK9Jrc7VH+pqT9R00VlS/gvfLvArWFt5EUAnVmA3PvuQPWvoNLp3TDEnl+T53V6mWonufX0S9WisKAUAoBQCgFADQHKeP3LedrM/vnZm1PuzfaNq+f917pZXk+kp1Kioxzxjg0+ROVLd53xN9AwQ5UUjQtElz3iRA2me1VtfrHCOyt99kGsu+SSIvnjhltLxJ0kHbSK90F0pRK1i44KfgGe2MyM5uBhlPQjWRAEkzHWPQzpqzUMGVbW18kifuNdCHxLTWw5VspEAOrAyp2hhPzUShHOUMycNr6MHCMSLGI0aZaDO3lkZR7a61FqIOUS1D3FxlcHXcDxZCoJNfP21vPRak1gxtxv/Uk2bSnKxyZz1nQlR1AE61Yook7IJ/ZFGrdCUvCRc7aAAAbAQK+0SxwUD6r09FAKAUAoBQCgFAKA8igPaAUAoBQCgFAKAUB4aApnMtvAuWZcRYS60yWhttCQRqD7VmanTVzeYyw/wDJapulHhrJucp4ZEwloI4uAy2dQQGliZg6jeNe1fO66vFjS8Hc7N8tzOUc64p7mNv3AVi3mtqkHUKCCe2rE/FbGjqVdEV9layblIwDBoCysQCn5nufiKtQSn2attSuhB/+P19v8mHhJuQxBJRp3DFQBEkACCRmB1OwqNyWeCmq4WSkksJPBsvw60gYXtSc0spBcHRlMRAEk6gyZ12r2UizXS5PbFZZ84TGsPKHIAC6PJB6NBjQCAde/pVS6qMo5XZbXp04y+UeDpXI9jNdznUKsz0BOgj4mofSas6hy+l/c89VahUoJYyy919OfPigFAKAUAoBQCgFAKAUAoBQCgFAKAUAoBQGHGMotsXjLBzTtEaz8VxOW2LZ7FZaSOO8Zdr7Xr5DkLkFoKBILPkXKJ1AKnyxqewEVjOe55fZr49uKijc4Z+0Kxh8F4TZzfGZbaxmzS3lYtouk6iQdPWq8tJKyzPgz5WRcimcK4ZicSLrhTk6XT0fdgZBn16b1dlOMEk/6EMro85XJs4vhoRG8Z7uY7XFAYAyZlNCV9j8Vwptv49FnRa9VfF9EguLQBL2QP4kEEZsmZTlby6eVtiI6d6ihGSbi/H+Cappt4/cmeH8PR3ZGySpIlTIIJnQxMeh2rp/N4+jZoboq3xXLMbYTBtce2buUrpoNCT+Ed9tfeoHPa8+B/1XMnDyuy5ciYTwjet9spHs0/0/Or3p8I75TXlIzvVrFZsmvOf6lvrWMYUAoBQCgFAKAUAoBQCgFAKAUAoBQCgFAKA1OK4bxLNy3/EjLoY3BjWuLFmLR6u+Ti+J5ZxVwxaxbZQSBnh43PfMPMbg7796w7dTVp18/wD7L8aJf/rm/wCeTVu8oXArZnBJGyz+u32qpH1avdxFkv8A0qU3uc+f8lr5Xa2lm1aS4AltCLiHfMd/mZqzJ7vl9mJbW65OL7RFcaKkN+Vd1nECE5dRPBvFn8NlvK1okHKWCkspMFRIy79vSutRLE4yX8l3T3Ri/kzHZ5ge3cL65yYuCIhu49DXft5WTdp1sI1OFnXaMPDLqeMty/5hmZ4G8tv7d/tUM9zjx0YOgi7rnJvjs6x+z3FhzfjYFIncCJAPwf51b9O4cl+xo+pNfBLwXStQyxQCgFAKAUAoBQCgFAKAUAoBQCgFAKAUAoDw0BVPDtg3GVAuZyxERJ2JPqYr462SusnN/bNaqLikkRN+4uYzVGqtb2macIya4Oec23jaxC3LTbiGHeNj71uaFra4y68Gd6pp02p+fJqHiNy4o0gnaSNenerXxi8mVXppS5PvCJhxh3W7dZbuYxlkyNIDADaZqGcpymnBcHllWnUWt3JXb+IUEmZOgnUaSNx10q3GLawVlJ7XAsXB8RKsgtqWLHzOwCiAfKJ0zSD6nao9risYLGmlKEcQjydM/ZxiEtu9m4Qt51DBZkFYkFD1GpOhPUbipNHBQs/jBbvc5wTkujoNahTFAKAUAoBQCgFAKAUB5NAe0AoBQCgFAKAUAoAaA5RxDmZ1x1zB3rfh3s3kyyVug/Qy9swjuJzDSIr5n1DR2RslZHpmlodZWlsu4x5PMfwvFtJzKvpMn8qp1VJcsmt9Zqi9sEyj8ewF+zcS5cAZAwkjUexnatXTqG147K0tYr+C08H5TQKL7SJ1Cjp71m6jXWdRXH2WatJCLxI0OYuDKLZ8NBprAET800mrcpJTJb/S6pQzBYIe9w3CslnwVDPcJBJYwmUxqDqDI1n4rYbkYupqisRrXLI3A4Zss6knNmGvQy0+kgT1pKT7K8Pdit8P5LryjimW4ri3DBmOU7BT4ZTw+oALMY2hvaoZXbcP6NeiXv1N9HabbgiRWzVarYKcemZzWHg+qkPBQCgFAKAUAoBQGHF4lbaF3MKN/wDOtR2WRrjuk8I6hCU5bYrkgsPxS+1/xFRjYKgQ0KVImSNYM+9YFnrUFapQy4/RalpdixJrJO2MQG7j0O9bGn1tF/8A+OXP15KsoOJmq2cigFAKAUAoBQCgKlzXgrdzFWGyL41u3ce053nypB7iHmKy/UJtPHhnlkV7efyYuL3gDGlZkk0U8clP5vCnB3WkbSKs0R6LFPEkywcPx4bCq0iCoI+w/WayrcRi0fUKtuzKMNnIQZqHTOKjhlqe9dFD4iwsYp2W2TbJ13jUCdoOtbWlnurWXz4MLUQS1bk+uP6mthUBGrwlyRIMETurbgCfcmpdzwd00KtyeeGTHL+Oa5iLdtfNcQwXGumn9NtIgVW1MVGDkzp3r9MTsPDrzL5W2Ox9ai9K13ty9qzp9FS+CfMSUr6cqivQKAUAoBQCgPDQFGxHHExl0raOa0jZVPRzAlvYTA9j3r5n1bUb7Nn/AIpZ/dm1pafZp919v/BZraAKAOgisOcUo5KGcvJ6WABYmANZ7RXWnjzuXZ4zzgnGExFlLyiFcSP79jX1VPqcd2y1Yf34IZ146JMGtVEZ7XoFAKAUAoDBjjc8NvCCm5HlzkhZ9YEx7V4844D/AAci5wucQGJtWxijiMZOZcNYTLatKR5jdaZgjYH3kaTRujlf9xkWG/i2aGG5gbEglVaV3A1G5Eg9QY9DWfOrDxk4UO/wQ/MuJvtb8LIRJ809vae8VYqUY+S3p9NZc8Voz8u8Ua3hxbZxmWYVpGg2g6j49KoarR+7Zuj5PoqZ3UQStjn8ntvmd30tpqerbCuF6Yo8yfBOtVv4SBwF9U8R2ZpkmeneKubU+EsFOzTKyTWeSJ4naMAzuYHr/k13WzHlKSe0ufIOCtYdc5+o6k+9ZuvslZwTU14L+nGEIiaoSi3HCRL7JtcO47mvtYuLlMAo38QjWexma+n0et3pRlx4KdlO3onJrURAe0AoBQCgMd68qgsxAA3J6VzOcYLdJ4R7FOTwuyk888yxZy2SSrBg7g5cukDU6gakyO1ZF+sV3xqlx5LkNO4c2I51yg2IseKshhbysjDZgc0keogaetUtbCFu2S7Ze0VzjB028rwy8cL5ytP5S2V/4W0PxO4rOno7EiGft7sJmvzxzUi4N7SMM9wZdCPKp+o/I0A31qXQ6WbsTa4RDKGeiG/Z3xy7Zt5GQm3OkH9Kta2mMpZTLtXp9k4fLCOl4LjqlgpBAI3OkHsR+tSaD1CVKVNy48P/AGKVuikk5E4DX0aKB7XoFAKAUAoCBxnB0sYfFNh7f764lxi273HKtlljqddhsOlRTqi4tYOcYy0VbljlxMJYW0QcwQPcJ11C6qPQER9+9Yu+UptS7IlX8lH7K/fbDXR5iM7CY7elSuEUs+T7rSp0L24dL+5FYjhKKCSdR613RNSWGNRN7k10Qlq1etut22mayw1ddcpG6kbgjX0rmUlKLTfJ89K11ahpfZOY3mO3k8NvMp0YjcT1X29d6RzhNdmpJbkrE8Nf8wRfE7SXLXlf/pyVYbFGVQ5jupQGDrDGkItPBgblObbJvl7CMLRa5dJITOtvIwZgPqmN9I2PUa1HZXW5FyKwWnA46wSVXEYeYzgoDlfrlhmIMAbjX2rhx2trBIlwng3XxFoBQbpdD5oFoHw2nSQBI1O3uK4WJI8alnhY/wBzd4Rj/DOZs1tGIUKTADZRpHSdxr1ioI33ad7o8/a8fuc31qSS4yWdMVPT7Vcq9bT/AFR/oUHU0ZP9Qv8Agq7H1XTPuWP3Rz7cjE3ELYkkkR3BH8xR+q6XxLP9T1UzfSKhzFz06ErhrQaN7jzl/wCIGp95rx6/K+Mcfubej9F9xZtlj8I59xbmLG3RN2828gTCT0ECAPmq85u1fLlF6/RUaaDawvz5IccWu3wbTXyg2IVFM+5M/lFcqiNfyUcmFc55xu4NLDYi5bLJ4pkKVB2BEgn7LJqScVLnBnOySbjnJ95hlYto4BA0U+YnKRrtEHpUkY7USadRrhul2Z8LatNcRGgqATpMk6bz/beuopM1tFOMouUS5cPxNpLlpVAy5vNVXUwSjlGtvlOtkxxnH37KXnfIVDjwiupKt+GO+tUJVKcdqMmp7W5WdFj4S+KKq5uyCBowH22/Oqy9S1VcuJZS4wyG72HwoY/kseHuyNdD1r6XQ66Opj1hrtGdOO0zVfORQCgFAKAhuYMIxRntqWbLBA3I9KztXp+fdj/J41yn9HEr/Dgt2LhdADoQCD6AzVZWxayfS02w1ME08SXgce4ouXIpkkRpqfeuKYPLZYutUcY5ZAcPxeMtXIslhOsAZpHdht8mrTjCS5MbUVrua5J9eI3b0i9awzsBLHKPL6sQSB96j2YfBlb5vhf5POJkW7IUsgkZgiKAVU7FidQDO0da6glng6SxybXCeLwqEYi4s+QooLFbZjOVWJ3zHQ6Hv1imnlo1a5RlFNE5w68CWs2EtZPEzrcdWUnJBKxuZJ36AkdKrysxw+ywof8Al/YkMVjL7hjFsLiNGAMlYRfMNdNBuRoQK4Vq/Ux7KTx9ERzfxbJhL1tmLEm2ARH1BkIIIA7H/wCPpXOmi52Y8cns64tJoz8o8y4oiFPiKB9LHUfMfpXOp08IvhYD0XxzKSyWRufLCHJeRrbj8JH2jvVb/Tzl+lZKM6VHtlL515z8byW8yqNTuJ/tVzTaPbzJHdNkd6S+zZ4ZxO3dsgHUgRVmyOFg+jinncj7v4ew9prTsqlvpHWehqGu7asYKmtthL4T5yc/xGAgv5hKsVkdYMTV2Mj5+fp0+4y4+jc4Ri7GQ2MRhnvMzArdV4ZToAJJH869knncngqTo9t7ZYz+CJxLBrxMlQJjMRO8GembSJ7zU0niK4PMPh7cmxeYsRcLAHLCkRBjafU7aVHF+C/pdRiX6Xg2OHcWC/U0+g1P5VxZXKRtx1tSiWXl+4+NxKW3JFu3DZSd+01SvxVB/bKOo1CuaUVwdlsoAABtWG18zPk8s2rJ8wrX9Nnt1KS8pkU/0m3X1BCKAUAoBQCvGgVvmvCW3SH6HOBMbT+sfevntXUqNTuXTX9yaDcmoJ9tFC4nwy1atG4VXMdf7e1TRWVk+o0yjH4RXC/5k5/xK+WDINB0A019e9WaYJFXXURknnl/84RH3cazW0sWiEVQCy7F2IlmJ6wdI6ACpFHDyz5va1xno+cRiHNpV0LM0Nl1nKMqDf8AIaaCm3DbyRfL7L9y9yReS2HuXShYA5AASuxBLH8QPbasPVeqxUsQjlfZsaXTOK+T/j6POYuGYu0GuQuIQnMwKwyxpIgwRG8EddKk0urpu+MltZZsjOCzF5RB4PmR7kqlvKtzysgkzA1bcL23mK0JUKCfJDHUbnlkXxfF3XuG0dLavm13JGgJPoNKkqrhCO6JPXmyX4LnyfcWWtklRcQjMuh26Gql2W8l++rdVhHxzfc8PFYQFxcdbZVm6t5tCfzrrTqTjJs+b10XHbktGP4LYxWF+kZo361zHMZZRQUmujl/hXcLca2DmA6elWmlYjX03qkoR2zRM2cabsZrfniFcn6RMnL61DGhrhvgjv1kZPdHllbw5yhySTDMO50Jk+9TT5aijiy+aSUfJL8v4VWY4u6clq2GZFPWBBb1MEn3jtpFY8r249spwTnLghLbtcYsAQS5IERqSWUEx61Z/Twy3UntMl3xdBsRIzArrP8ASuU4k+JPg2rfBIXNcuRoAAunrvR2S/8AFF6nRJvMmTHB+I28CoY2WIJJN9SS8HYMCYKj071W1Gmncu/4OdRSoN7DpXBcXjHRbim3cRhIIJBjpKkafesG6qEW1ymVI8/q4LJwO/cuedlyqNB6nr8CtX0bTT3u6XXgj1UYV/FPLJmvpCmKAUAoBQCgNPimAF5CpMHoe39R6VW1GnjdHDH5OU894LEI6Wf4oAiYOsDWsmClS3Czx0/wfSaPUxdWc8oq/Mf7PMdZTxM9ph1ysRl+41rqj1CqbxyV5ah2vgjOEcm3cRJkC2umcj6iN8o3j10r2/1CNK6y/ozo6CV03LOF9k1wTllbGOsBnzqGJAKxqFJHU9YPxVOzX+9RLCwWl6Z7M4y3Z/g6fj76hQKzdRt9tIt01ycsnzZvobZBjbrXsZQ9r8ns65KfBSeD8pfWLYABZvNH4cxyj4EfatGerc8Z+kU3VhsonMjBMS6Kc4UwWHUjcfFalCbryyWibhwZOHcTZBIUt2G359K8nTk0lqXjhGG1ee5iFu3Dr3//AD+VSxSjDaj5nWysnY5S8l9bmVLdvLmG1VXB5KkYN9FPvcUe5dZxbJ6CATU6UYxw2d7GuDOeKwIZcs6aiP50xuXB5t55NtLAvLbuqdA3nZY+koAY21+o/NRyzFYJU/mmb3MGB8S2vnC4QBQQisbk/hRl6CNc0mSZ6VFTYk+f1EnwjnBoX8XbUnJbJ1H713LmTpJDa9SNB81NiTfLJYvKzk2sPy5cxJYyFUmQ4kkiNND1FcTuVZFLWKD45I3j/BsVhSBc89ttFuARr2YdDUldsZrg09Hro2vHkmeCsty2bLCZG3vS65Qg2zUjXFyy+i/cj8BuWlClybanT27D0rNq08tbNSaxH7MXUTjWnFF7UV9NFKKwjMPa9AoBQCgFAKAUBpcU4al9Mjz3DDQqe4NQXURtjtkCg888OxPh+GrSG1n+Lv009q+adP8Ao7f+4uPD8GpUlbXiBs8Ow4s2VtgaBd/ioXhxc2Xc/JRXRWOaAcouoYdDmB9qj0OHNqXkt3L/ALWfo17XNIZA1wENHTUf4e1SWaCbliL4OKdRB4jjk3OG8V8VgMjhT1gf1muP9FtXLLFkZuL2xNbm/nYWrbYXCDz/AEsw/D3j/d/KtDSaNye6fX19nz118Yya8nN8KTGmpPf8ya15YSLekUpv4lt4HZvFSuVCY6iq71EVxg1ZaKWNzeCPv4FrTm3dAB39CDqCKryscvlEzrYxc3kw8QdYCKB8da7hJy7K9iSWIlr4bw64tiUUrlaLpyiUEAkqD9TQdo/tBY4t5kR10ffbNrHcKYNez2SLYQZbjESEJAL5Axzn0gbaV0pbUtpJsi+CBx6PhbT+HbYpmMjzJlGynUT5gswO9Wa5e4+SnfRGPMTBy1xkNeVPDQK7FHPmIcEaAqW103mmprxHP0cQrXhlg505WtW7QxlgsgzqLlmZX6sudJ17aHofSqul1bnL25Htyex5LHwK55FAHSvLuTLaLHj+H2r9hrd0Aqwg/wBR6jea8imknHs7rlsaa4ZG8uclm2RnVVA7GWYdielSQ9Nutnuufx+vs+gt9Rh7aUFmWC8osCBtW9GKisIx857PqvQKAUAoBQCgFAKAUBr4zBpdXI4kfy9QehqG+iu6O2xZRJVbKuW6LKrxrgdy2ua1mdRuN2H23r53V+kWQ5p5X15RsaXX1yeLeH/YpnFeDYq6D5Mq7SxA/LeqmnUa3lly/UQa2xZqcF4TbzsjEF0Aj1HcfP8AKtavEo5JNJYq6k4rlvlkhgnTNl6AxUdde5l21S27me463Ya+LQVSHENIGp6H3/tU+1xlx0fMeqVbVGzy2ULC4Xwsc9l+hIHwdPyNWJ8wyTekXctF34ZiLanf5NUIRzI+itUpxNHmLD2MRfBDENl1IP2r2ctnS4MTWQcNr+yL5e4EWuOSQwBCK5OUIx/Ee5jaCK7nOO3CK1OZLcy8X8Khz3n8IpYGXwgNH0BzHU6gmOokGqTTb+P8k6k0lHnnyfOP4e4Rs1pw7DMrJcLoluRKlTAkCYAB3+0q+KCnulhP8fyQfOmQWJU3He4yrnvDKSFCtlyQNQPxED6x3irVLw8/RUuTcdvGX4Kfy1wJhilfMCiHMN5mICnpA3rvUapOprHLOY0uM8ZOhc1I74LLqfMogbnzDafYn4rJ0jX+oyS6hxUPkzFy3YxVwhLdsyBrJgL/ANx6VqqpzliJiNZeIl94FwS6p8TEspYfSiklR6kkCT+Q9auU6RQeZHagkWKKunZ7QCgFAKAUAoBQCgFAKAUAoCG49wXx1OVgr92XMp9CAQfkH71R1Ogrulu6ZYpv2cPlFBxXJmKtox8NAysSrWmLSDqQQQG/I1n3ae+iW6Pyj5/9mzodZRH45x+5T7iYlLhARi3aD+fapaXxk079TXty5LBJcAwVwXxdvHb/AA11OSPj9frP9RZx0ujQ5mwou4p76abfcT+lewn8cHmkv9ixSNDh+Fv3nKJ+GCSTETt696jk41rL8n0r9VrcfjyWvhnLbICzNJis+7VJvCMudkrZbpHnLQVL9y0w80509SDr6dq7ueYp+D3TzxmJZcQwuXVuNatMLI+mSJk7qCN1j6W2J9a6jsjwSKLUcJvk+ruFGlsWoCmXCXCGKsTltL1jXbQQNO1K0pfNHieF32VHj+Da/dLEMEXyyWLakgs0/wAPlA9hJ3qZXRjwQW7nh+F9E/y1y4xUZV0/iG33qr7V2ofwX8+DpThWuWXu3y/hyqh0DldiZ+a2tL6fVTDDWX5ZQusdr56JHD4dEXKihR2UAD8quqKSwiNLBlroCgFAKAUAoBQCgFAKAUAoBQCgFAKAx3rKsCrAEHcGuZRTWGgVjH8lWWH7tmU/7iWB99ao3aLOHB4/wdR9vDUo/wArsi2/Z/cP/vJH/af614tHL7Ifb57MeC5GvKCQUVjoZJkjoZANUrPTtRa8trjpGpTfp4Ve3KLz9n3a5NxttyVxCup/A8jL7HLP3NJ+lzcUkln+SnvxLjo1eKcl4y46lBZUDcl2zMdui6L8zXVXp9sI88l6m+lczzkkzyvimRVZrcqZ2MevuPtvUUPTr1LOF/UketqT+OSQwfK7BQLlzbbJOmpMCffrNW4+nzfEpYX4IJ6xP9KJnDcJsoAFtrp3ANXKtHTWsJf15Kkrpy7ZuqoGgECrKSXRGe16BQCgFAKAUAoBQCgFAKAUAoBQCgFAKAUAoBQCgFAKAUAoBQCgFAKAUAoBQCgFAKAUB//Z">
            <a:hlinkClick r:id="rId2"/>
          </p:cNvPr>
          <p:cNvSpPr>
            <a:spLocks noChangeAspect="1" noChangeArrowheads="1"/>
          </p:cNvSpPr>
          <p:nvPr/>
        </p:nvSpPr>
        <p:spPr bwMode="auto">
          <a:xfrm>
            <a:off x="95250" y="-1951038"/>
            <a:ext cx="4076700" cy="40767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303941588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Vitamin C v ovoci a zelenině</a:t>
            </a:r>
            <a:br>
              <a:rPr lang="cs-CZ" dirty="0" smtClean="0"/>
            </a:br>
            <a:r>
              <a:rPr lang="cs-CZ" dirty="0"/>
              <a:t>	</a:t>
            </a:r>
            <a:r>
              <a:rPr lang="cs-CZ" dirty="0" smtClean="0"/>
              <a:t>						</a:t>
            </a:r>
            <a:r>
              <a:rPr lang="cs-CZ" sz="2000" dirty="0" smtClean="0">
                <a:effectLst/>
              </a:rPr>
              <a:t>USDA </a:t>
            </a:r>
            <a:r>
              <a:rPr lang="cs-CZ" sz="2000" dirty="0" err="1">
                <a:effectLst/>
              </a:rPr>
              <a:t>N</a:t>
            </a:r>
            <a:r>
              <a:rPr lang="cs-CZ" sz="2000" dirty="0" err="1" smtClean="0">
                <a:effectLst/>
              </a:rPr>
              <a:t>ational</a:t>
            </a:r>
            <a:r>
              <a:rPr lang="cs-CZ" sz="2000" dirty="0" smtClean="0">
                <a:effectLst/>
              </a:rPr>
              <a:t> </a:t>
            </a:r>
            <a:r>
              <a:rPr lang="cs-CZ" sz="2000" dirty="0" err="1" smtClean="0">
                <a:effectLst/>
              </a:rPr>
              <a:t>Nutrient</a:t>
            </a:r>
            <a:r>
              <a:rPr lang="cs-CZ" sz="2000" dirty="0" smtClean="0">
                <a:effectLst/>
              </a:rPr>
              <a:t> Database</a:t>
            </a:r>
            <a:endParaRPr lang="cs-CZ" sz="2000" dirty="0">
              <a:effectLst/>
            </a:endParaRPr>
          </a:p>
        </p:txBody>
      </p:sp>
      <p:graphicFrame>
        <p:nvGraphicFramePr>
          <p:cNvPr id="8" name="Zástupný symbol pro obsah 7"/>
          <p:cNvGraphicFramePr>
            <a:graphicFrameLocks noGrp="1"/>
          </p:cNvGraphicFramePr>
          <p:nvPr>
            <p:ph idx="1"/>
            <p:extLst>
              <p:ext uri="{D42A27DB-BD31-4B8C-83A1-F6EECF244321}">
                <p14:modId xmlns:p14="http://schemas.microsoft.com/office/powerpoint/2010/main" val="455410427"/>
              </p:ext>
            </p:extLst>
          </p:nvPr>
        </p:nvGraphicFramePr>
        <p:xfrm>
          <a:off x="540744" y="2233319"/>
          <a:ext cx="5463448" cy="3332480"/>
        </p:xfrm>
        <a:graphic>
          <a:graphicData uri="http://schemas.openxmlformats.org/drawingml/2006/table">
            <a:tbl>
              <a:tblPr firstRow="1" bandRow="1">
                <a:tableStyleId>{5C22544A-7EE6-4342-B048-85BDC9FD1C3A}</a:tableStyleId>
              </a:tblPr>
              <a:tblGrid>
                <a:gridCol w="3447361">
                  <a:extLst>
                    <a:ext uri="{9D8B030D-6E8A-4147-A177-3AD203B41FA5}">
                      <a16:colId xmlns:a16="http://schemas.microsoft.com/office/drawing/2014/main" val="20000"/>
                    </a:ext>
                  </a:extLst>
                </a:gridCol>
                <a:gridCol w="2016087">
                  <a:extLst>
                    <a:ext uri="{9D8B030D-6E8A-4147-A177-3AD203B41FA5}">
                      <a16:colId xmlns:a16="http://schemas.microsoft.com/office/drawing/2014/main" val="20001"/>
                    </a:ext>
                  </a:extLst>
                </a:gridCol>
              </a:tblGrid>
              <a:tr h="0">
                <a:tc>
                  <a:txBody>
                    <a:bodyPr/>
                    <a:lstStyle/>
                    <a:p>
                      <a:r>
                        <a:rPr lang="cs-CZ" dirty="0" smtClean="0"/>
                        <a:t>Potravina 100 g</a:t>
                      </a:r>
                      <a:endParaRPr lang="cs-CZ" dirty="0"/>
                    </a:p>
                  </a:txBody>
                  <a:tcPr/>
                </a:tc>
                <a:tc>
                  <a:txBody>
                    <a:bodyPr/>
                    <a:lstStyle/>
                    <a:p>
                      <a:pPr algn="ctr"/>
                      <a:r>
                        <a:rPr lang="cs-CZ" dirty="0" smtClean="0"/>
                        <a:t>Vitamin C (mg)</a:t>
                      </a:r>
                      <a:endParaRPr lang="cs-CZ" dirty="0"/>
                    </a:p>
                  </a:txBody>
                  <a:tcPr/>
                </a:tc>
                <a:extLst>
                  <a:ext uri="{0D108BD9-81ED-4DB2-BD59-A6C34878D82A}">
                    <a16:rowId xmlns:a16="http://schemas.microsoft.com/office/drawing/2014/main" val="10000"/>
                  </a:ext>
                </a:extLst>
              </a:tr>
              <a:tr h="370840">
                <a:tc>
                  <a:txBody>
                    <a:bodyPr/>
                    <a:lstStyle/>
                    <a:p>
                      <a:r>
                        <a:rPr lang="cs-CZ" b="1" dirty="0" smtClean="0"/>
                        <a:t>Rybíz</a:t>
                      </a:r>
                      <a:r>
                        <a:rPr lang="cs-CZ" b="1" baseline="0" dirty="0" smtClean="0"/>
                        <a:t> černý, čerstvý</a:t>
                      </a:r>
                      <a:endParaRPr lang="cs-CZ" b="1" dirty="0"/>
                    </a:p>
                  </a:txBody>
                  <a:tcPr/>
                </a:tc>
                <a:tc>
                  <a:txBody>
                    <a:bodyPr/>
                    <a:lstStyle/>
                    <a:p>
                      <a:pPr algn="ctr"/>
                      <a:r>
                        <a:rPr lang="cs-CZ" b="1" dirty="0" smtClean="0"/>
                        <a:t>181.0</a:t>
                      </a:r>
                      <a:endParaRPr lang="cs-CZ" b="1" dirty="0"/>
                    </a:p>
                  </a:txBody>
                  <a:tcPr/>
                </a:tc>
                <a:extLst>
                  <a:ext uri="{0D108BD9-81ED-4DB2-BD59-A6C34878D82A}">
                    <a16:rowId xmlns:a16="http://schemas.microsoft.com/office/drawing/2014/main" val="10001"/>
                  </a:ext>
                </a:extLst>
              </a:tr>
              <a:tr h="370840">
                <a:tc>
                  <a:txBody>
                    <a:bodyPr/>
                    <a:lstStyle/>
                    <a:p>
                      <a:r>
                        <a:rPr lang="cs-CZ" b="1" dirty="0" smtClean="0"/>
                        <a:t>Paprika sladká červená, čerstvá</a:t>
                      </a:r>
                      <a:endParaRPr lang="cs-CZ" b="1" dirty="0"/>
                    </a:p>
                  </a:txBody>
                  <a:tcPr/>
                </a:tc>
                <a:tc>
                  <a:txBody>
                    <a:bodyPr/>
                    <a:lstStyle/>
                    <a:p>
                      <a:pPr algn="ctr"/>
                      <a:r>
                        <a:rPr lang="cs-CZ" b="1" dirty="0" smtClean="0"/>
                        <a:t>127.7</a:t>
                      </a:r>
                      <a:endParaRPr lang="cs-CZ" b="1" dirty="0"/>
                    </a:p>
                  </a:txBody>
                  <a:tcPr/>
                </a:tc>
                <a:extLst>
                  <a:ext uri="{0D108BD9-81ED-4DB2-BD59-A6C34878D82A}">
                    <a16:rowId xmlns:a16="http://schemas.microsoft.com/office/drawing/2014/main" val="10002"/>
                  </a:ext>
                </a:extLst>
              </a:tr>
              <a:tr h="370840">
                <a:tc>
                  <a:txBody>
                    <a:bodyPr/>
                    <a:lstStyle/>
                    <a:p>
                      <a:r>
                        <a:rPr lang="cs-CZ" b="1" dirty="0" smtClean="0"/>
                        <a:t>Brokolice, čerstvá</a:t>
                      </a:r>
                      <a:endParaRPr lang="cs-CZ" b="1" dirty="0"/>
                    </a:p>
                  </a:txBody>
                  <a:tcPr/>
                </a:tc>
                <a:tc>
                  <a:txBody>
                    <a:bodyPr/>
                    <a:lstStyle/>
                    <a:p>
                      <a:pPr algn="ctr"/>
                      <a:r>
                        <a:rPr lang="cs-CZ" b="1" dirty="0" smtClean="0"/>
                        <a:t>89.2</a:t>
                      </a:r>
                      <a:endParaRPr lang="cs-CZ" b="1" dirty="0"/>
                    </a:p>
                  </a:txBody>
                  <a:tcPr/>
                </a:tc>
                <a:extLst>
                  <a:ext uri="{0D108BD9-81ED-4DB2-BD59-A6C34878D82A}">
                    <a16:rowId xmlns:a16="http://schemas.microsoft.com/office/drawing/2014/main" val="10003"/>
                  </a:ext>
                </a:extLst>
              </a:tr>
              <a:tr h="370840">
                <a:tc>
                  <a:txBody>
                    <a:bodyPr/>
                    <a:lstStyle/>
                    <a:p>
                      <a:r>
                        <a:rPr lang="cs-CZ" dirty="0" smtClean="0"/>
                        <a:t>Jahody, čerstvé</a:t>
                      </a:r>
                      <a:endParaRPr lang="cs-CZ" dirty="0"/>
                    </a:p>
                  </a:txBody>
                  <a:tcPr/>
                </a:tc>
                <a:tc>
                  <a:txBody>
                    <a:bodyPr/>
                    <a:lstStyle/>
                    <a:p>
                      <a:pPr algn="ctr"/>
                      <a:r>
                        <a:rPr lang="cs-CZ" dirty="0" smtClean="0"/>
                        <a:t>58.8</a:t>
                      </a:r>
                      <a:endParaRPr lang="cs-CZ" dirty="0"/>
                    </a:p>
                  </a:txBody>
                  <a:tcPr/>
                </a:tc>
                <a:extLst>
                  <a:ext uri="{0D108BD9-81ED-4DB2-BD59-A6C34878D82A}">
                    <a16:rowId xmlns:a16="http://schemas.microsoft.com/office/drawing/2014/main" val="10004"/>
                  </a:ext>
                </a:extLst>
              </a:tr>
              <a:tr h="370840">
                <a:tc>
                  <a:txBody>
                    <a:bodyPr/>
                    <a:lstStyle/>
                    <a:p>
                      <a:r>
                        <a:rPr lang="cs-CZ" dirty="0" smtClean="0"/>
                        <a:t>Citrón, čerstvý, bez</a:t>
                      </a:r>
                      <a:r>
                        <a:rPr lang="cs-CZ" baseline="0" dirty="0" smtClean="0"/>
                        <a:t> kůry</a:t>
                      </a:r>
                      <a:endParaRPr lang="cs-CZ" dirty="0"/>
                    </a:p>
                  </a:txBody>
                  <a:tcPr/>
                </a:tc>
                <a:tc>
                  <a:txBody>
                    <a:bodyPr/>
                    <a:lstStyle/>
                    <a:p>
                      <a:pPr algn="ctr"/>
                      <a:r>
                        <a:rPr lang="cs-CZ" dirty="0" smtClean="0"/>
                        <a:t>53.0</a:t>
                      </a:r>
                      <a:endParaRPr lang="cs-CZ" dirty="0"/>
                    </a:p>
                  </a:txBody>
                  <a:tcPr/>
                </a:tc>
                <a:extLst>
                  <a:ext uri="{0D108BD9-81ED-4DB2-BD59-A6C34878D82A}">
                    <a16:rowId xmlns:a16="http://schemas.microsoft.com/office/drawing/2014/main" val="10005"/>
                  </a:ext>
                </a:extLst>
              </a:tr>
              <a:tr h="370840">
                <a:tc>
                  <a:txBody>
                    <a:bodyPr/>
                    <a:lstStyle/>
                    <a:p>
                      <a:r>
                        <a:rPr lang="cs-CZ" dirty="0" smtClean="0"/>
                        <a:t>Rajče, čerstvé</a:t>
                      </a:r>
                      <a:endParaRPr lang="cs-CZ" dirty="0"/>
                    </a:p>
                  </a:txBody>
                  <a:tcPr/>
                </a:tc>
                <a:tc>
                  <a:txBody>
                    <a:bodyPr/>
                    <a:lstStyle/>
                    <a:p>
                      <a:pPr algn="ctr"/>
                      <a:r>
                        <a:rPr lang="cs-CZ" dirty="0" smtClean="0"/>
                        <a:t>16.0</a:t>
                      </a:r>
                      <a:endParaRPr lang="cs-CZ" dirty="0"/>
                    </a:p>
                  </a:txBody>
                  <a:tcPr/>
                </a:tc>
                <a:extLst>
                  <a:ext uri="{0D108BD9-81ED-4DB2-BD59-A6C34878D82A}">
                    <a16:rowId xmlns:a16="http://schemas.microsoft.com/office/drawing/2014/main" val="10006"/>
                  </a:ext>
                </a:extLst>
              </a:tr>
              <a:tr h="370840">
                <a:tc>
                  <a:txBody>
                    <a:bodyPr/>
                    <a:lstStyle/>
                    <a:p>
                      <a:r>
                        <a:rPr lang="cs-CZ" dirty="0" smtClean="0"/>
                        <a:t>Brambory, čerstvé,</a:t>
                      </a:r>
                      <a:r>
                        <a:rPr lang="cs-CZ" baseline="0" dirty="0" smtClean="0"/>
                        <a:t> se slupkou</a:t>
                      </a:r>
                      <a:endParaRPr lang="cs-CZ" dirty="0"/>
                    </a:p>
                  </a:txBody>
                  <a:tcPr/>
                </a:tc>
                <a:tc>
                  <a:txBody>
                    <a:bodyPr/>
                    <a:lstStyle/>
                    <a:p>
                      <a:pPr algn="ctr"/>
                      <a:r>
                        <a:rPr lang="cs-CZ" dirty="0" smtClean="0"/>
                        <a:t>11.4</a:t>
                      </a:r>
                      <a:endParaRPr lang="cs-CZ" dirty="0"/>
                    </a:p>
                  </a:txBody>
                  <a:tcPr/>
                </a:tc>
                <a:extLst>
                  <a:ext uri="{0D108BD9-81ED-4DB2-BD59-A6C34878D82A}">
                    <a16:rowId xmlns:a16="http://schemas.microsoft.com/office/drawing/2014/main" val="10007"/>
                  </a:ext>
                </a:extLst>
              </a:tr>
              <a:tr h="370840">
                <a:tc>
                  <a:txBody>
                    <a:bodyPr/>
                    <a:lstStyle/>
                    <a:p>
                      <a:r>
                        <a:rPr lang="cs-CZ" dirty="0" smtClean="0"/>
                        <a:t>Banán, čerstvý</a:t>
                      </a:r>
                      <a:endParaRPr lang="cs-CZ" dirty="0"/>
                    </a:p>
                  </a:txBody>
                  <a:tcPr/>
                </a:tc>
                <a:tc>
                  <a:txBody>
                    <a:bodyPr/>
                    <a:lstStyle/>
                    <a:p>
                      <a:pPr algn="ctr"/>
                      <a:r>
                        <a:rPr lang="cs-CZ" dirty="0" smtClean="0"/>
                        <a:t>8.7</a:t>
                      </a:r>
                      <a:endParaRPr lang="cs-CZ" dirty="0"/>
                    </a:p>
                  </a:txBody>
                  <a:tcPr/>
                </a:tc>
                <a:extLst>
                  <a:ext uri="{0D108BD9-81ED-4DB2-BD59-A6C34878D82A}">
                    <a16:rowId xmlns:a16="http://schemas.microsoft.com/office/drawing/2014/main" val="10008"/>
                  </a:ext>
                </a:extLst>
              </a:tr>
            </a:tbl>
          </a:graphicData>
        </a:graphic>
      </p:graphicFrame>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73</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6">
                    <a:lumMod val="60000"/>
                    <a:lumOff val="40000"/>
                  </a:schemeClr>
                </a:solidFill>
              </a:rPr>
              <a:t>Ovoce a zelenina</a:t>
            </a:r>
            <a:endParaRPr lang="cs-CZ" dirty="0">
              <a:solidFill>
                <a:schemeClr val="accent6">
                  <a:lumMod val="60000"/>
                  <a:lumOff val="40000"/>
                </a:schemeClr>
              </a:solidFill>
            </a:endParaRPr>
          </a:p>
        </p:txBody>
      </p:sp>
      <p:pic>
        <p:nvPicPr>
          <p:cNvPr id="9" name="Obrázek 8"/>
          <p:cNvPicPr>
            <a:picLocks noChangeAspect="1"/>
          </p:cNvPicPr>
          <p:nvPr/>
        </p:nvPicPr>
        <p:blipFill>
          <a:blip r:embed="rId2" cstate="print"/>
          <a:stretch>
            <a:fillRect/>
          </a:stretch>
        </p:blipFill>
        <p:spPr>
          <a:xfrm>
            <a:off x="6015666" y="1378040"/>
            <a:ext cx="3433590" cy="1974172"/>
          </a:xfrm>
          <a:prstGeom prst="rect">
            <a:avLst/>
          </a:prstGeom>
        </p:spPr>
      </p:pic>
      <p:pic>
        <p:nvPicPr>
          <p:cNvPr id="10" name="Obrázek 9"/>
          <p:cNvPicPr>
            <a:picLocks noChangeAspect="1"/>
          </p:cNvPicPr>
          <p:nvPr/>
        </p:nvPicPr>
        <p:blipFill>
          <a:blip r:embed="rId3" cstate="print"/>
          <a:stretch>
            <a:fillRect/>
          </a:stretch>
        </p:blipFill>
        <p:spPr>
          <a:xfrm>
            <a:off x="9087118" y="2793079"/>
            <a:ext cx="3048264" cy="1938696"/>
          </a:xfrm>
          <a:prstGeom prst="rect">
            <a:avLst/>
          </a:prstGeom>
        </p:spPr>
      </p:pic>
      <p:pic>
        <p:nvPicPr>
          <p:cNvPr id="11" name="Obrázek 10"/>
          <p:cNvPicPr>
            <a:picLocks noChangeAspect="1"/>
          </p:cNvPicPr>
          <p:nvPr/>
        </p:nvPicPr>
        <p:blipFill>
          <a:blip r:embed="rId4" cstate="print"/>
          <a:stretch>
            <a:fillRect/>
          </a:stretch>
        </p:blipFill>
        <p:spPr>
          <a:xfrm>
            <a:off x="6176335" y="4119432"/>
            <a:ext cx="3272921" cy="1844165"/>
          </a:xfrm>
          <a:prstGeom prst="rect">
            <a:avLst/>
          </a:prstGeom>
        </p:spPr>
      </p:pic>
    </p:spTree>
    <p:extLst>
      <p:ext uri="{BB962C8B-B14F-4D97-AF65-F5344CB8AC3E}">
        <p14:creationId xmlns:p14="http://schemas.microsoft.com/office/powerpoint/2010/main" val="206005614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Zdravotní tvrzení</a:t>
            </a:r>
            <a:endParaRPr lang="cs-CZ" dirty="0"/>
          </a:p>
        </p:txBody>
      </p:sp>
      <p:sp>
        <p:nvSpPr>
          <p:cNvPr id="3" name="Zástupný symbol pro obsah 2"/>
          <p:cNvSpPr>
            <a:spLocks noGrp="1"/>
          </p:cNvSpPr>
          <p:nvPr>
            <p:ph idx="1"/>
          </p:nvPr>
        </p:nvSpPr>
        <p:spPr/>
        <p:txBody>
          <a:bodyPr>
            <a:normAutofit/>
          </a:bodyPr>
          <a:lstStyle/>
          <a:p>
            <a:pPr marL="0" indent="0">
              <a:buNone/>
            </a:pPr>
            <a:r>
              <a:rPr lang="cs-CZ" b="1" dirty="0" smtClean="0"/>
              <a:t>FOLÁT</a:t>
            </a:r>
          </a:p>
          <a:p>
            <a:r>
              <a:rPr lang="cs-CZ" sz="1600" dirty="0" smtClean="0"/>
              <a:t>Přispívá k růstu zárodečných tkání během těhotenství</a:t>
            </a:r>
          </a:p>
          <a:p>
            <a:r>
              <a:rPr lang="cs-CZ" sz="1600" dirty="0" smtClean="0"/>
              <a:t>Přispívá k normální syntéze aminokyselin</a:t>
            </a:r>
          </a:p>
          <a:p>
            <a:r>
              <a:rPr lang="cs-CZ" sz="1600" dirty="0" smtClean="0"/>
              <a:t>Přispívá k normální krvetvorbě</a:t>
            </a:r>
          </a:p>
          <a:p>
            <a:r>
              <a:rPr lang="cs-CZ" sz="1600" dirty="0" smtClean="0"/>
              <a:t>Přispívá k normálnímu metabolismu </a:t>
            </a:r>
            <a:r>
              <a:rPr lang="cs-CZ" sz="1600" dirty="0" err="1" smtClean="0"/>
              <a:t>homocysteinu</a:t>
            </a:r>
            <a:endParaRPr lang="cs-CZ" sz="1600" dirty="0" smtClean="0"/>
          </a:p>
          <a:p>
            <a:r>
              <a:rPr lang="cs-CZ" sz="1600" dirty="0" smtClean="0"/>
              <a:t>Přispívá k normální psychické činnosti</a:t>
            </a:r>
          </a:p>
          <a:p>
            <a:r>
              <a:rPr lang="cs-CZ" sz="1600" dirty="0" smtClean="0"/>
              <a:t>Přispívá k normální funkci imunitního systému </a:t>
            </a:r>
          </a:p>
          <a:p>
            <a:r>
              <a:rPr lang="cs-CZ" sz="1600" dirty="0" smtClean="0"/>
              <a:t>Přispívá ke snížení míry únavy a vyčerpání</a:t>
            </a:r>
          </a:p>
          <a:p>
            <a:r>
              <a:rPr lang="cs-CZ" sz="1600" dirty="0" smtClean="0"/>
              <a:t>Podílí se na procesu dělení buněk</a:t>
            </a:r>
            <a:endParaRPr lang="cs-CZ" sz="1600" dirty="0"/>
          </a:p>
          <a:p>
            <a:endParaRPr lang="cs-CZ" sz="1600" dirty="0"/>
          </a:p>
          <a:p>
            <a:endParaRPr lang="cs-CZ" sz="1600" dirty="0" smtClean="0"/>
          </a:p>
          <a:p>
            <a:pPr marL="0" indent="0">
              <a:buNone/>
            </a:pPr>
            <a:r>
              <a:rPr lang="cs-CZ" sz="1600" dirty="0" smtClean="0"/>
              <a:t>* Snižuje riziko vzniku rozštěpů páteře</a:t>
            </a:r>
            <a:endParaRPr lang="cs-CZ" sz="1600" dirty="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74</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6">
                    <a:lumMod val="60000"/>
                    <a:lumOff val="40000"/>
                  </a:schemeClr>
                </a:solidFill>
              </a:rPr>
              <a:t>Ovoce a zelenina</a:t>
            </a:r>
            <a:endParaRPr lang="cs-CZ" dirty="0">
              <a:solidFill>
                <a:schemeClr val="accent6">
                  <a:lumMod val="60000"/>
                  <a:lumOff val="40000"/>
                </a:schemeClr>
              </a:solidFill>
            </a:endParaRPr>
          </a:p>
        </p:txBody>
      </p:sp>
      <p:pic>
        <p:nvPicPr>
          <p:cNvPr id="7" name="Obrázek 6"/>
          <p:cNvPicPr>
            <a:picLocks noChangeAspect="1"/>
          </p:cNvPicPr>
          <p:nvPr/>
        </p:nvPicPr>
        <p:blipFill>
          <a:blip r:embed="rId2" cstate="print"/>
          <a:stretch>
            <a:fillRect/>
          </a:stretch>
        </p:blipFill>
        <p:spPr>
          <a:xfrm>
            <a:off x="6479177" y="1663361"/>
            <a:ext cx="5475032" cy="4295647"/>
          </a:xfrm>
          <a:prstGeom prst="rect">
            <a:avLst/>
          </a:prstGeom>
        </p:spPr>
      </p:pic>
    </p:spTree>
    <p:extLst>
      <p:ext uri="{BB962C8B-B14F-4D97-AF65-F5344CB8AC3E}">
        <p14:creationId xmlns:p14="http://schemas.microsoft.com/office/powerpoint/2010/main" val="275509422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http://cz2.staticac.cz/foto/vyrobky/1479500/1479358.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44500" y="1958459"/>
            <a:ext cx="2189275" cy="3420743"/>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5" name="Tabulka 4"/>
          <p:cNvGraphicFramePr>
            <a:graphicFrameLocks noGrp="1"/>
          </p:cNvGraphicFramePr>
          <p:nvPr>
            <p:extLst>
              <p:ext uri="{D42A27DB-BD31-4B8C-83A1-F6EECF244321}">
                <p14:modId xmlns:p14="http://schemas.microsoft.com/office/powerpoint/2010/main" val="2659792631"/>
              </p:ext>
            </p:extLst>
          </p:nvPr>
        </p:nvGraphicFramePr>
        <p:xfrm>
          <a:off x="5055314" y="2083871"/>
          <a:ext cx="5677282" cy="3169920"/>
        </p:xfrm>
        <a:graphic>
          <a:graphicData uri="http://schemas.openxmlformats.org/drawingml/2006/table">
            <a:tbl>
              <a:tblPr firstRow="1" bandRow="1">
                <a:tableStyleId>{93296810-A885-4BE3-A3E7-6D5BEEA58F35}</a:tableStyleId>
              </a:tblPr>
              <a:tblGrid>
                <a:gridCol w="2838641">
                  <a:extLst>
                    <a:ext uri="{9D8B030D-6E8A-4147-A177-3AD203B41FA5}">
                      <a16:colId xmlns:a16="http://schemas.microsoft.com/office/drawing/2014/main" val="2456375958"/>
                    </a:ext>
                  </a:extLst>
                </a:gridCol>
                <a:gridCol w="2838641">
                  <a:extLst>
                    <a:ext uri="{9D8B030D-6E8A-4147-A177-3AD203B41FA5}">
                      <a16:colId xmlns:a16="http://schemas.microsoft.com/office/drawing/2014/main" val="2585535757"/>
                    </a:ext>
                  </a:extLst>
                </a:gridCol>
              </a:tblGrid>
              <a:tr h="370840">
                <a:tc>
                  <a:txBody>
                    <a:bodyPr/>
                    <a:lstStyle/>
                    <a:p>
                      <a:pPr algn="ctr"/>
                      <a:r>
                        <a:rPr lang="cs-CZ" sz="2000" dirty="0" smtClean="0"/>
                        <a:t>Složení</a:t>
                      </a:r>
                      <a:endParaRPr lang="cs-CZ" sz="2000" dirty="0"/>
                    </a:p>
                  </a:txBody>
                  <a:tcPr/>
                </a:tc>
                <a:tc>
                  <a:txBody>
                    <a:bodyPr/>
                    <a:lstStyle/>
                    <a:p>
                      <a:pPr algn="ctr"/>
                      <a:r>
                        <a:rPr lang="cs-CZ" sz="2000" dirty="0" smtClean="0"/>
                        <a:t>Množství</a:t>
                      </a:r>
                      <a:r>
                        <a:rPr lang="cs-CZ" sz="2000" baseline="0" dirty="0" smtClean="0"/>
                        <a:t> na </a:t>
                      </a:r>
                      <a:r>
                        <a:rPr lang="cs-CZ" sz="2000" dirty="0" smtClean="0"/>
                        <a:t>100 g</a:t>
                      </a:r>
                      <a:endParaRPr lang="cs-CZ" sz="2000" dirty="0"/>
                    </a:p>
                  </a:txBody>
                  <a:tcPr/>
                </a:tc>
                <a:extLst>
                  <a:ext uri="{0D108BD9-81ED-4DB2-BD59-A6C34878D82A}">
                    <a16:rowId xmlns:a16="http://schemas.microsoft.com/office/drawing/2014/main" val="1561714612"/>
                  </a:ext>
                </a:extLst>
              </a:tr>
              <a:tr h="370840">
                <a:tc>
                  <a:txBody>
                    <a:bodyPr/>
                    <a:lstStyle/>
                    <a:p>
                      <a:r>
                        <a:rPr lang="cs-CZ" sz="2000" dirty="0" smtClean="0"/>
                        <a:t>Energie</a:t>
                      </a:r>
                      <a:endParaRPr lang="cs-CZ" sz="2000" dirty="0"/>
                    </a:p>
                  </a:txBody>
                  <a:tcPr/>
                </a:tc>
                <a:tc>
                  <a:txBody>
                    <a:bodyPr/>
                    <a:lstStyle/>
                    <a:p>
                      <a:pPr algn="ctr"/>
                      <a:r>
                        <a:rPr lang="cs-CZ" sz="2000" dirty="0" smtClean="0"/>
                        <a:t>47 kcal / 200 kJ</a:t>
                      </a:r>
                      <a:endParaRPr lang="cs-CZ" sz="2000" dirty="0"/>
                    </a:p>
                  </a:txBody>
                  <a:tcPr/>
                </a:tc>
                <a:extLst>
                  <a:ext uri="{0D108BD9-81ED-4DB2-BD59-A6C34878D82A}">
                    <a16:rowId xmlns:a16="http://schemas.microsoft.com/office/drawing/2014/main" val="183278638"/>
                  </a:ext>
                </a:extLst>
              </a:tr>
              <a:tr h="370840">
                <a:tc>
                  <a:txBody>
                    <a:bodyPr/>
                    <a:lstStyle/>
                    <a:p>
                      <a:r>
                        <a:rPr lang="cs-CZ" sz="2000" dirty="0" smtClean="0"/>
                        <a:t>Tuky</a:t>
                      </a:r>
                      <a:endParaRPr lang="cs-CZ" sz="2000" dirty="0"/>
                    </a:p>
                  </a:txBody>
                  <a:tcPr/>
                </a:tc>
                <a:tc>
                  <a:txBody>
                    <a:bodyPr/>
                    <a:lstStyle/>
                    <a:p>
                      <a:pPr algn="ctr"/>
                      <a:r>
                        <a:rPr lang="cs-CZ" sz="2000" dirty="0" smtClean="0"/>
                        <a:t>0,2 g</a:t>
                      </a:r>
                      <a:endParaRPr lang="cs-CZ" sz="2000" dirty="0"/>
                    </a:p>
                  </a:txBody>
                  <a:tcPr/>
                </a:tc>
                <a:extLst>
                  <a:ext uri="{0D108BD9-81ED-4DB2-BD59-A6C34878D82A}">
                    <a16:rowId xmlns:a16="http://schemas.microsoft.com/office/drawing/2014/main" val="4225307498"/>
                  </a:ext>
                </a:extLst>
              </a:tr>
              <a:tr h="370840">
                <a:tc>
                  <a:txBody>
                    <a:bodyPr/>
                    <a:lstStyle/>
                    <a:p>
                      <a:r>
                        <a:rPr lang="cs-CZ" sz="2000" dirty="0" smtClean="0"/>
                        <a:t>     nasycené</a:t>
                      </a:r>
                      <a:endParaRPr lang="cs-CZ" sz="2000" dirty="0"/>
                    </a:p>
                  </a:txBody>
                  <a:tcPr/>
                </a:tc>
                <a:tc>
                  <a:txBody>
                    <a:bodyPr/>
                    <a:lstStyle/>
                    <a:p>
                      <a:pPr algn="ctr"/>
                      <a:r>
                        <a:rPr lang="cs-CZ" sz="2000" dirty="0" smtClean="0"/>
                        <a:t>0 g</a:t>
                      </a:r>
                      <a:endParaRPr lang="cs-CZ" sz="2000" dirty="0"/>
                    </a:p>
                  </a:txBody>
                  <a:tcPr/>
                </a:tc>
                <a:extLst>
                  <a:ext uri="{0D108BD9-81ED-4DB2-BD59-A6C34878D82A}">
                    <a16:rowId xmlns:a16="http://schemas.microsoft.com/office/drawing/2014/main" val="10003"/>
                  </a:ext>
                </a:extLst>
              </a:tr>
              <a:tr h="370840">
                <a:tc>
                  <a:txBody>
                    <a:bodyPr/>
                    <a:lstStyle/>
                    <a:p>
                      <a:r>
                        <a:rPr lang="cs-CZ" sz="2000" dirty="0" smtClean="0"/>
                        <a:t>Sacharidy</a:t>
                      </a:r>
                      <a:endParaRPr lang="cs-CZ" sz="2000" dirty="0"/>
                    </a:p>
                  </a:txBody>
                  <a:tcPr/>
                </a:tc>
                <a:tc>
                  <a:txBody>
                    <a:bodyPr/>
                    <a:lstStyle/>
                    <a:p>
                      <a:pPr algn="ctr"/>
                      <a:r>
                        <a:rPr lang="cs-CZ" sz="2000" dirty="0" smtClean="0"/>
                        <a:t>10,1 g</a:t>
                      </a:r>
                      <a:endParaRPr lang="cs-CZ" sz="2000" dirty="0"/>
                    </a:p>
                  </a:txBody>
                  <a:tcPr/>
                </a:tc>
                <a:extLst>
                  <a:ext uri="{0D108BD9-81ED-4DB2-BD59-A6C34878D82A}">
                    <a16:rowId xmlns:a16="http://schemas.microsoft.com/office/drawing/2014/main" val="3347925279"/>
                  </a:ext>
                </a:extLst>
              </a:tr>
              <a:tr h="370840">
                <a:tc>
                  <a:txBody>
                    <a:bodyPr/>
                    <a:lstStyle/>
                    <a:p>
                      <a:r>
                        <a:rPr lang="cs-CZ" sz="2000" dirty="0" smtClean="0"/>
                        <a:t>     Cukr</a:t>
                      </a:r>
                      <a:endParaRPr lang="cs-CZ" sz="2000" dirty="0"/>
                    </a:p>
                  </a:txBody>
                  <a:tcPr/>
                </a:tc>
                <a:tc>
                  <a:txBody>
                    <a:bodyPr/>
                    <a:lstStyle/>
                    <a:p>
                      <a:pPr algn="ctr"/>
                      <a:r>
                        <a:rPr lang="cs-CZ" sz="2000" dirty="0" smtClean="0"/>
                        <a:t>8,3</a:t>
                      </a:r>
                      <a:r>
                        <a:rPr lang="cs-CZ" sz="2000" baseline="0" dirty="0" smtClean="0"/>
                        <a:t> g</a:t>
                      </a:r>
                      <a:endParaRPr lang="cs-CZ" sz="2000" dirty="0"/>
                    </a:p>
                  </a:txBody>
                  <a:tcPr/>
                </a:tc>
                <a:extLst>
                  <a:ext uri="{0D108BD9-81ED-4DB2-BD59-A6C34878D82A}">
                    <a16:rowId xmlns:a16="http://schemas.microsoft.com/office/drawing/2014/main" val="1123449975"/>
                  </a:ext>
                </a:extLst>
              </a:tr>
              <a:tr h="370840">
                <a:tc>
                  <a:txBody>
                    <a:bodyPr/>
                    <a:lstStyle/>
                    <a:p>
                      <a:r>
                        <a:rPr lang="cs-CZ" sz="2000" dirty="0" smtClean="0"/>
                        <a:t>Bílkoviny</a:t>
                      </a:r>
                      <a:endParaRPr lang="cs-CZ" sz="2000" dirty="0"/>
                    </a:p>
                  </a:txBody>
                  <a:tcPr/>
                </a:tc>
                <a:tc>
                  <a:txBody>
                    <a:bodyPr/>
                    <a:lstStyle/>
                    <a:p>
                      <a:pPr algn="ctr"/>
                      <a:r>
                        <a:rPr lang="cs-CZ" sz="2000" dirty="0" smtClean="0"/>
                        <a:t>1,2 g</a:t>
                      </a:r>
                      <a:endParaRPr lang="cs-CZ" sz="2000" dirty="0"/>
                    </a:p>
                  </a:txBody>
                  <a:tcPr/>
                </a:tc>
                <a:extLst>
                  <a:ext uri="{0D108BD9-81ED-4DB2-BD59-A6C34878D82A}">
                    <a16:rowId xmlns:a16="http://schemas.microsoft.com/office/drawing/2014/main" val="1056354487"/>
                  </a:ext>
                </a:extLst>
              </a:tr>
              <a:tr h="370840">
                <a:tc>
                  <a:txBody>
                    <a:bodyPr/>
                    <a:lstStyle/>
                    <a:p>
                      <a:r>
                        <a:rPr lang="cs-CZ" sz="2000" dirty="0" smtClean="0"/>
                        <a:t>Sůl</a:t>
                      </a:r>
                      <a:endParaRPr lang="cs-CZ" sz="2000" dirty="0"/>
                    </a:p>
                  </a:txBody>
                  <a:tcPr/>
                </a:tc>
                <a:tc>
                  <a:txBody>
                    <a:bodyPr/>
                    <a:lstStyle/>
                    <a:p>
                      <a:pPr algn="ctr"/>
                      <a:r>
                        <a:rPr lang="cs-CZ" sz="2000" dirty="0" smtClean="0"/>
                        <a:t>0,9 g</a:t>
                      </a:r>
                      <a:endParaRPr lang="cs-CZ" sz="2000" dirty="0"/>
                    </a:p>
                  </a:txBody>
                  <a:tcPr/>
                </a:tc>
                <a:extLst>
                  <a:ext uri="{0D108BD9-81ED-4DB2-BD59-A6C34878D82A}">
                    <a16:rowId xmlns:a16="http://schemas.microsoft.com/office/drawing/2014/main" val="2418825731"/>
                  </a:ext>
                </a:extLst>
              </a:tr>
            </a:tbl>
          </a:graphicData>
        </a:graphic>
      </p:graphicFrame>
      <p:sp>
        <p:nvSpPr>
          <p:cNvPr id="6" name="Nadpis 5"/>
          <p:cNvSpPr>
            <a:spLocks noGrp="1"/>
          </p:cNvSpPr>
          <p:nvPr>
            <p:ph type="title"/>
          </p:nvPr>
        </p:nvSpPr>
        <p:spPr/>
        <p:txBody>
          <a:bodyPr/>
          <a:lstStyle/>
          <a:p>
            <a:r>
              <a:rPr lang="cs-CZ" noProof="0" dirty="0" smtClean="0"/>
              <a:t>JEDNA ZELENINA, DVĚ TVÁŘE</a:t>
            </a:r>
            <a:endParaRPr lang="en-GB" noProof="0" dirty="0"/>
          </a:p>
        </p:txBody>
      </p:sp>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75</a:t>
            </a:fld>
            <a:endParaRPr lang="cs-CZ" dirty="0"/>
          </a:p>
        </p:txBody>
      </p:sp>
      <p:sp>
        <p:nvSpPr>
          <p:cNvPr id="11"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6">
                    <a:lumMod val="60000"/>
                    <a:lumOff val="40000"/>
                  </a:schemeClr>
                </a:solidFill>
              </a:rPr>
              <a:t>Ovoce a zelenina</a:t>
            </a:r>
            <a:endParaRPr lang="cs-CZ" dirty="0">
              <a:solidFill>
                <a:schemeClr val="accent6">
                  <a:lumMod val="60000"/>
                  <a:lumOff val="40000"/>
                </a:schemeClr>
              </a:solidFill>
            </a:endParaRPr>
          </a:p>
        </p:txBody>
      </p:sp>
    </p:spTree>
    <p:extLst>
      <p:ext uri="{BB962C8B-B14F-4D97-AF65-F5344CB8AC3E}">
        <p14:creationId xmlns:p14="http://schemas.microsoft.com/office/powerpoint/2010/main" val="1666527096"/>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0" dirty="0" smtClean="0"/>
              <a:t>Ovoce nebo džus</a:t>
            </a:r>
            <a:r>
              <a:rPr lang="en-GB" noProof="0" dirty="0" smtClean="0"/>
              <a:t>?</a:t>
            </a:r>
            <a:endParaRPr lang="en-GB" noProof="0" dirty="0"/>
          </a:p>
        </p:txBody>
      </p:sp>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76</a:t>
            </a:fld>
            <a:endParaRPr lang="cs-CZ" dirty="0"/>
          </a:p>
        </p:txBody>
      </p:sp>
      <p:graphicFrame>
        <p:nvGraphicFramePr>
          <p:cNvPr id="6" name="Tabulka 5"/>
          <p:cNvGraphicFramePr>
            <a:graphicFrameLocks noGrp="1"/>
          </p:cNvGraphicFramePr>
          <p:nvPr>
            <p:extLst>
              <p:ext uri="{D42A27DB-BD31-4B8C-83A1-F6EECF244321}">
                <p14:modId xmlns:p14="http://schemas.microsoft.com/office/powerpoint/2010/main" val="2080438710"/>
              </p:ext>
            </p:extLst>
          </p:nvPr>
        </p:nvGraphicFramePr>
        <p:xfrm>
          <a:off x="4097628" y="1991161"/>
          <a:ext cx="7256172" cy="3627120"/>
        </p:xfrm>
        <a:graphic>
          <a:graphicData uri="http://schemas.openxmlformats.org/drawingml/2006/table">
            <a:tbl>
              <a:tblPr firstRow="1" bandRow="1">
                <a:tableStyleId>{93296810-A885-4BE3-A3E7-6D5BEEA58F35}</a:tableStyleId>
              </a:tblPr>
              <a:tblGrid>
                <a:gridCol w="2192850">
                  <a:extLst>
                    <a:ext uri="{9D8B030D-6E8A-4147-A177-3AD203B41FA5}">
                      <a16:colId xmlns:a16="http://schemas.microsoft.com/office/drawing/2014/main" val="2456375958"/>
                    </a:ext>
                  </a:extLst>
                </a:gridCol>
                <a:gridCol w="1687774">
                  <a:extLst>
                    <a:ext uri="{9D8B030D-6E8A-4147-A177-3AD203B41FA5}">
                      <a16:colId xmlns:a16="http://schemas.microsoft.com/office/drawing/2014/main" val="2585535757"/>
                    </a:ext>
                  </a:extLst>
                </a:gridCol>
                <a:gridCol w="1687774">
                  <a:extLst>
                    <a:ext uri="{9D8B030D-6E8A-4147-A177-3AD203B41FA5}">
                      <a16:colId xmlns:a16="http://schemas.microsoft.com/office/drawing/2014/main" val="20002"/>
                    </a:ext>
                  </a:extLst>
                </a:gridCol>
                <a:gridCol w="1687774">
                  <a:extLst>
                    <a:ext uri="{9D8B030D-6E8A-4147-A177-3AD203B41FA5}">
                      <a16:colId xmlns:a16="http://schemas.microsoft.com/office/drawing/2014/main" val="20003"/>
                    </a:ext>
                  </a:extLst>
                </a:gridCol>
              </a:tblGrid>
              <a:tr h="329665">
                <a:tc rowSpan="2">
                  <a:txBody>
                    <a:bodyPr/>
                    <a:lstStyle/>
                    <a:p>
                      <a:pPr algn="ctr"/>
                      <a:r>
                        <a:rPr lang="cs-CZ" sz="1800" dirty="0" smtClean="0"/>
                        <a:t>Složení</a:t>
                      </a:r>
                      <a:endParaRPr lang="cs-CZ" sz="1800" dirty="0"/>
                    </a:p>
                  </a:txBody>
                  <a:tcPr anchor="ctr"/>
                </a:tc>
                <a:tc gridSpan="3">
                  <a:txBody>
                    <a:bodyPr/>
                    <a:lstStyle/>
                    <a:p>
                      <a:pPr algn="ctr"/>
                      <a:r>
                        <a:rPr lang="cs-CZ" sz="1800" dirty="0" smtClean="0"/>
                        <a:t>Množství na 100 g</a:t>
                      </a:r>
                      <a:endParaRPr lang="cs-CZ" sz="1800" dirty="0"/>
                    </a:p>
                  </a:txBody>
                  <a:tcPr anchor="ctr"/>
                </a:tc>
                <a:tc hMerge="1">
                  <a:txBody>
                    <a:bodyPr/>
                    <a:lstStyle/>
                    <a:p>
                      <a:pPr algn="ctr"/>
                      <a:endParaRPr lang="cs-CZ" sz="2000" dirty="0"/>
                    </a:p>
                  </a:txBody>
                  <a:tcPr/>
                </a:tc>
                <a:tc hMerge="1">
                  <a:txBody>
                    <a:bodyPr/>
                    <a:lstStyle/>
                    <a:p>
                      <a:pPr algn="ctr"/>
                      <a:endParaRPr lang="cs-CZ" sz="2000" dirty="0"/>
                    </a:p>
                  </a:txBody>
                  <a:tcPr/>
                </a:tc>
                <a:extLst>
                  <a:ext uri="{0D108BD9-81ED-4DB2-BD59-A6C34878D82A}">
                    <a16:rowId xmlns:a16="http://schemas.microsoft.com/office/drawing/2014/main" val="1561714612"/>
                  </a:ext>
                </a:extLst>
              </a:tr>
              <a:tr h="302193">
                <a:tc vMerge="1">
                  <a:txBody>
                    <a:bodyPr/>
                    <a:lstStyle/>
                    <a:p>
                      <a:pPr algn="ctr"/>
                      <a:endParaRPr lang="cs-CZ" sz="2000" dirty="0"/>
                    </a:p>
                  </a:txBody>
                  <a:tcPr/>
                </a:tc>
                <a:tc>
                  <a:txBody>
                    <a:bodyPr/>
                    <a:lstStyle/>
                    <a:p>
                      <a:pPr algn="ctr"/>
                      <a:r>
                        <a:rPr lang="cs-CZ" sz="1600" dirty="0" smtClean="0"/>
                        <a:t>POMERANČ</a:t>
                      </a:r>
                      <a:endParaRPr lang="cs-CZ" sz="1600" b="1" dirty="0"/>
                    </a:p>
                  </a:txBody>
                  <a:tcPr anchor="ctr"/>
                </a:tc>
                <a:tc>
                  <a:txBody>
                    <a:bodyPr/>
                    <a:lstStyle/>
                    <a:p>
                      <a:pPr algn="ctr"/>
                      <a:r>
                        <a:rPr lang="cs-CZ" sz="1600" dirty="0" smtClean="0"/>
                        <a:t>SMOOTHIE</a:t>
                      </a:r>
                      <a:endParaRPr lang="cs-CZ" sz="1600" b="1" dirty="0"/>
                    </a:p>
                  </a:txBody>
                  <a:tcPr anchor="ctr"/>
                </a:tc>
                <a:tc>
                  <a:txBody>
                    <a:bodyPr/>
                    <a:lstStyle/>
                    <a:p>
                      <a:pPr algn="ctr"/>
                      <a:r>
                        <a:rPr lang="cs-CZ" sz="1600" dirty="0" smtClean="0"/>
                        <a:t>DŽUS</a:t>
                      </a:r>
                      <a:endParaRPr lang="cs-CZ" sz="1600" b="1" dirty="0"/>
                    </a:p>
                  </a:txBody>
                  <a:tcPr anchor="ctr"/>
                </a:tc>
                <a:extLst>
                  <a:ext uri="{0D108BD9-81ED-4DB2-BD59-A6C34878D82A}">
                    <a16:rowId xmlns:a16="http://schemas.microsoft.com/office/drawing/2014/main" val="10001"/>
                  </a:ext>
                </a:extLst>
              </a:tr>
              <a:tr h="329665">
                <a:tc>
                  <a:txBody>
                    <a:bodyPr/>
                    <a:lstStyle/>
                    <a:p>
                      <a:r>
                        <a:rPr lang="cs-CZ" sz="1800" dirty="0" smtClean="0"/>
                        <a:t>Energie</a:t>
                      </a:r>
                      <a:endParaRPr lang="cs-CZ" sz="1800" dirty="0"/>
                    </a:p>
                  </a:txBody>
                  <a:tcPr anchor="ctr"/>
                </a:tc>
                <a:tc>
                  <a:txBody>
                    <a:bodyPr/>
                    <a:lstStyle/>
                    <a:p>
                      <a:pPr algn="ctr"/>
                      <a:r>
                        <a:rPr lang="cs-CZ" sz="1800" dirty="0" smtClean="0"/>
                        <a:t>49 kcal / 205 kJ</a:t>
                      </a:r>
                      <a:endParaRPr lang="cs-CZ" sz="1800" dirty="0"/>
                    </a:p>
                  </a:txBody>
                  <a:tcPr anchor="ctr"/>
                </a:tc>
                <a:tc>
                  <a:txBody>
                    <a:bodyPr/>
                    <a:lstStyle/>
                    <a:p>
                      <a:pPr algn="ctr"/>
                      <a:r>
                        <a:rPr lang="cs-CZ" sz="1800" dirty="0" smtClean="0"/>
                        <a:t>56 kcal / 235 </a:t>
                      </a:r>
                      <a:r>
                        <a:rPr lang="cs-CZ" sz="1800" dirty="0" err="1" smtClean="0"/>
                        <a:t>kJ</a:t>
                      </a:r>
                      <a:endParaRPr lang="cs-CZ" sz="1800" dirty="0"/>
                    </a:p>
                  </a:txBody>
                  <a:tcPr anchor="ctr"/>
                </a:tc>
                <a:tc>
                  <a:txBody>
                    <a:bodyPr/>
                    <a:lstStyle/>
                    <a:p>
                      <a:pPr algn="ctr"/>
                      <a:r>
                        <a:rPr lang="cs-CZ" sz="1800" dirty="0" smtClean="0"/>
                        <a:t>43 kcal / 180 </a:t>
                      </a:r>
                      <a:r>
                        <a:rPr lang="cs-CZ" sz="1800" dirty="0" err="1" smtClean="0"/>
                        <a:t>kJ</a:t>
                      </a:r>
                      <a:endParaRPr lang="cs-CZ" sz="1800" dirty="0"/>
                    </a:p>
                  </a:txBody>
                  <a:tcPr anchor="ctr"/>
                </a:tc>
                <a:extLst>
                  <a:ext uri="{0D108BD9-81ED-4DB2-BD59-A6C34878D82A}">
                    <a16:rowId xmlns:a16="http://schemas.microsoft.com/office/drawing/2014/main" val="183278638"/>
                  </a:ext>
                </a:extLst>
              </a:tr>
              <a:tr h="329665">
                <a:tc>
                  <a:txBody>
                    <a:bodyPr/>
                    <a:lstStyle/>
                    <a:p>
                      <a:r>
                        <a:rPr lang="cs-CZ" sz="1800" dirty="0" smtClean="0"/>
                        <a:t>Tuk</a:t>
                      </a:r>
                      <a:endParaRPr lang="cs-CZ" sz="1800" dirty="0"/>
                    </a:p>
                  </a:txBody>
                  <a:tcPr anchor="ctr"/>
                </a:tc>
                <a:tc>
                  <a:txBody>
                    <a:bodyPr/>
                    <a:lstStyle/>
                    <a:p>
                      <a:pPr algn="ctr"/>
                      <a:r>
                        <a:rPr lang="cs-CZ" sz="1800" dirty="0" smtClean="0"/>
                        <a:t>0 g</a:t>
                      </a:r>
                      <a:endParaRPr lang="cs-CZ" sz="1800" dirty="0"/>
                    </a:p>
                  </a:txBody>
                  <a:tcPr anchor="ctr"/>
                </a:tc>
                <a:tc>
                  <a:txBody>
                    <a:bodyPr/>
                    <a:lstStyle/>
                    <a:p>
                      <a:pPr algn="ctr"/>
                      <a:r>
                        <a:rPr lang="cs-CZ" sz="1800" dirty="0" smtClean="0"/>
                        <a:t>0,3 g</a:t>
                      </a:r>
                      <a:endParaRPr lang="cs-CZ" sz="1800" dirty="0"/>
                    </a:p>
                  </a:txBody>
                  <a:tcPr anchor="ctr"/>
                </a:tc>
                <a:tc>
                  <a:txBody>
                    <a:bodyPr/>
                    <a:lstStyle/>
                    <a:p>
                      <a:pPr algn="ctr"/>
                      <a:r>
                        <a:rPr lang="cs-CZ" sz="1800" dirty="0" smtClean="0"/>
                        <a:t>0 g</a:t>
                      </a:r>
                      <a:endParaRPr lang="cs-CZ" sz="1800" dirty="0"/>
                    </a:p>
                  </a:txBody>
                  <a:tcPr anchor="ctr"/>
                </a:tc>
                <a:extLst>
                  <a:ext uri="{0D108BD9-81ED-4DB2-BD59-A6C34878D82A}">
                    <a16:rowId xmlns:a16="http://schemas.microsoft.com/office/drawing/2014/main" val="4225307498"/>
                  </a:ext>
                </a:extLst>
              </a:tr>
              <a:tr h="329665">
                <a:tc>
                  <a:txBody>
                    <a:bodyPr/>
                    <a:lstStyle/>
                    <a:p>
                      <a:r>
                        <a:rPr lang="cs-CZ" sz="1800" dirty="0" smtClean="0"/>
                        <a:t>Sacharidy</a:t>
                      </a:r>
                      <a:endParaRPr lang="cs-CZ" sz="1800" dirty="0"/>
                    </a:p>
                  </a:txBody>
                  <a:tcPr anchor="ctr"/>
                </a:tc>
                <a:tc>
                  <a:txBody>
                    <a:bodyPr/>
                    <a:lstStyle/>
                    <a:p>
                      <a:pPr algn="ctr"/>
                      <a:r>
                        <a:rPr lang="cs-CZ" sz="1800" dirty="0" smtClean="0"/>
                        <a:t>10 g</a:t>
                      </a:r>
                      <a:endParaRPr lang="cs-CZ" sz="1800" dirty="0"/>
                    </a:p>
                  </a:txBody>
                  <a:tcPr anchor="ctr"/>
                </a:tc>
                <a:tc>
                  <a:txBody>
                    <a:bodyPr/>
                    <a:lstStyle/>
                    <a:p>
                      <a:pPr algn="ctr"/>
                      <a:r>
                        <a:rPr lang="cs-CZ" sz="1800" dirty="0" smtClean="0"/>
                        <a:t>14,4</a:t>
                      </a:r>
                      <a:r>
                        <a:rPr lang="cs-CZ" sz="1800" baseline="0" dirty="0" smtClean="0"/>
                        <a:t> g</a:t>
                      </a:r>
                      <a:endParaRPr lang="cs-CZ" sz="1800" dirty="0"/>
                    </a:p>
                  </a:txBody>
                  <a:tcPr anchor="ctr"/>
                </a:tc>
                <a:tc>
                  <a:txBody>
                    <a:bodyPr/>
                    <a:lstStyle/>
                    <a:p>
                      <a:pPr algn="ctr"/>
                      <a:r>
                        <a:rPr lang="cs-CZ" sz="1800" dirty="0" smtClean="0"/>
                        <a:t>9 g</a:t>
                      </a:r>
                      <a:endParaRPr lang="cs-CZ" sz="1800" dirty="0"/>
                    </a:p>
                  </a:txBody>
                  <a:tcPr anchor="ctr"/>
                </a:tc>
                <a:extLst>
                  <a:ext uri="{0D108BD9-81ED-4DB2-BD59-A6C34878D82A}">
                    <a16:rowId xmlns:a16="http://schemas.microsoft.com/office/drawing/2014/main" val="3347925279"/>
                  </a:ext>
                </a:extLst>
              </a:tr>
              <a:tr h="329665">
                <a:tc>
                  <a:txBody>
                    <a:bodyPr/>
                    <a:lstStyle/>
                    <a:p>
                      <a:r>
                        <a:rPr lang="cs-CZ" sz="1800" dirty="0" smtClean="0"/>
                        <a:t>     Cukr</a:t>
                      </a:r>
                      <a:endParaRPr lang="cs-CZ" sz="1800" dirty="0"/>
                    </a:p>
                  </a:txBody>
                  <a:tcPr anchor="ctr"/>
                </a:tc>
                <a:tc>
                  <a:txBody>
                    <a:bodyPr/>
                    <a:lstStyle/>
                    <a:p>
                      <a:pPr algn="ctr"/>
                      <a:r>
                        <a:rPr lang="cs-CZ" sz="1800" dirty="0" smtClean="0"/>
                        <a:t>7,3</a:t>
                      </a:r>
                      <a:r>
                        <a:rPr lang="cs-CZ" sz="1800" baseline="0" dirty="0" smtClean="0"/>
                        <a:t> g</a:t>
                      </a:r>
                      <a:endParaRPr lang="cs-CZ" sz="1800" dirty="0"/>
                    </a:p>
                  </a:txBody>
                  <a:tcPr anchor="ctr"/>
                </a:tc>
                <a:tc>
                  <a:txBody>
                    <a:bodyPr/>
                    <a:lstStyle/>
                    <a:p>
                      <a:pPr algn="ctr"/>
                      <a:r>
                        <a:rPr lang="cs-CZ" sz="1800" dirty="0" smtClean="0"/>
                        <a:t>12,1 g</a:t>
                      </a:r>
                      <a:endParaRPr lang="cs-CZ" sz="1800" dirty="0"/>
                    </a:p>
                  </a:txBody>
                  <a:tcPr anchor="ctr"/>
                </a:tc>
                <a:tc>
                  <a:txBody>
                    <a:bodyPr/>
                    <a:lstStyle/>
                    <a:p>
                      <a:pPr algn="ctr"/>
                      <a:r>
                        <a:rPr lang="cs-CZ" sz="1800" dirty="0" smtClean="0"/>
                        <a:t>9 g</a:t>
                      </a:r>
                      <a:endParaRPr lang="cs-CZ" sz="1800" dirty="0"/>
                    </a:p>
                  </a:txBody>
                  <a:tcPr anchor="ctr"/>
                </a:tc>
                <a:extLst>
                  <a:ext uri="{0D108BD9-81ED-4DB2-BD59-A6C34878D82A}">
                    <a16:rowId xmlns:a16="http://schemas.microsoft.com/office/drawing/2014/main" val="1123449975"/>
                  </a:ext>
                </a:extLst>
              </a:tr>
              <a:tr h="329665">
                <a:tc>
                  <a:txBody>
                    <a:bodyPr/>
                    <a:lstStyle/>
                    <a:p>
                      <a:r>
                        <a:rPr lang="cs-CZ" sz="1800" dirty="0" smtClean="0"/>
                        <a:t>Bílkoviny</a:t>
                      </a:r>
                      <a:endParaRPr lang="cs-CZ" sz="1800" dirty="0"/>
                    </a:p>
                  </a:txBody>
                  <a:tcPr anchor="ctr"/>
                </a:tc>
                <a:tc>
                  <a:txBody>
                    <a:bodyPr/>
                    <a:lstStyle/>
                    <a:p>
                      <a:pPr algn="ctr"/>
                      <a:r>
                        <a:rPr lang="cs-CZ" sz="1800" dirty="0" smtClean="0"/>
                        <a:t>0,9 g</a:t>
                      </a:r>
                      <a:endParaRPr lang="cs-CZ" sz="1800" dirty="0"/>
                    </a:p>
                  </a:txBody>
                  <a:tcPr anchor="ctr"/>
                </a:tc>
                <a:tc>
                  <a:txBody>
                    <a:bodyPr/>
                    <a:lstStyle/>
                    <a:p>
                      <a:pPr algn="ctr"/>
                      <a:r>
                        <a:rPr lang="cs-CZ" sz="1800" dirty="0" smtClean="0"/>
                        <a:t>0,6 g</a:t>
                      </a:r>
                      <a:endParaRPr lang="cs-CZ" sz="1800" dirty="0"/>
                    </a:p>
                  </a:txBody>
                  <a:tcPr anchor="ctr"/>
                </a:tc>
                <a:tc>
                  <a:txBody>
                    <a:bodyPr/>
                    <a:lstStyle/>
                    <a:p>
                      <a:pPr algn="ctr"/>
                      <a:r>
                        <a:rPr lang="cs-CZ" sz="1800" dirty="0" smtClean="0"/>
                        <a:t>0,7 g</a:t>
                      </a:r>
                      <a:endParaRPr lang="cs-CZ" sz="1800" dirty="0"/>
                    </a:p>
                  </a:txBody>
                  <a:tcPr anchor="ctr"/>
                </a:tc>
                <a:extLst>
                  <a:ext uri="{0D108BD9-81ED-4DB2-BD59-A6C34878D82A}">
                    <a16:rowId xmlns:a16="http://schemas.microsoft.com/office/drawing/2014/main" val="1056354487"/>
                  </a:ext>
                </a:extLst>
              </a:tr>
              <a:tr h="329665">
                <a:tc>
                  <a:txBody>
                    <a:bodyPr/>
                    <a:lstStyle/>
                    <a:p>
                      <a:r>
                        <a:rPr lang="cs-CZ" sz="1800" dirty="0" smtClean="0"/>
                        <a:t>Vláknina</a:t>
                      </a:r>
                      <a:endParaRPr lang="cs-CZ" sz="1800" dirty="0"/>
                    </a:p>
                  </a:txBody>
                  <a:tcPr anchor="ctr"/>
                </a:tc>
                <a:tc>
                  <a:txBody>
                    <a:bodyPr/>
                    <a:lstStyle/>
                    <a:p>
                      <a:pPr algn="ctr"/>
                      <a:r>
                        <a:rPr lang="cs-CZ" sz="1800" dirty="0" smtClean="0"/>
                        <a:t>2 g</a:t>
                      </a:r>
                      <a:endParaRPr lang="cs-CZ" sz="1800" dirty="0"/>
                    </a:p>
                  </a:txBody>
                  <a:tcPr anchor="ctr"/>
                </a:tc>
                <a:tc>
                  <a:txBody>
                    <a:bodyPr/>
                    <a:lstStyle/>
                    <a:p>
                      <a:pPr algn="ctr"/>
                      <a:r>
                        <a:rPr lang="cs-CZ" sz="1800" dirty="0" smtClean="0"/>
                        <a:t>1,7 g</a:t>
                      </a:r>
                      <a:endParaRPr lang="cs-CZ" sz="1800" dirty="0"/>
                    </a:p>
                  </a:txBody>
                  <a:tcPr anchor="ctr"/>
                </a:tc>
                <a:tc>
                  <a:txBody>
                    <a:bodyPr/>
                    <a:lstStyle/>
                    <a:p>
                      <a:pPr algn="ctr"/>
                      <a:r>
                        <a:rPr lang="cs-CZ" sz="1800" dirty="0" smtClean="0"/>
                        <a:t>0,1 g</a:t>
                      </a:r>
                      <a:endParaRPr lang="cs-CZ" sz="1800" dirty="0"/>
                    </a:p>
                  </a:txBody>
                  <a:tcPr anchor="ctr"/>
                </a:tc>
                <a:extLst>
                  <a:ext uri="{0D108BD9-81ED-4DB2-BD59-A6C34878D82A}">
                    <a16:rowId xmlns:a16="http://schemas.microsoft.com/office/drawing/2014/main" val="2418825731"/>
                  </a:ext>
                </a:extLst>
              </a:tr>
              <a:tr h="329665">
                <a:tc>
                  <a:txBody>
                    <a:bodyPr/>
                    <a:lstStyle/>
                    <a:p>
                      <a:r>
                        <a:rPr lang="cs-CZ" sz="1800" dirty="0" smtClean="0"/>
                        <a:t>Vitamin C</a:t>
                      </a:r>
                      <a:endParaRPr lang="cs-CZ" sz="1800" dirty="0"/>
                    </a:p>
                  </a:txBody>
                  <a:tcPr anchor="ctr"/>
                </a:tc>
                <a:tc>
                  <a:txBody>
                    <a:bodyPr/>
                    <a:lstStyle/>
                    <a:p>
                      <a:pPr algn="ctr"/>
                      <a:r>
                        <a:rPr lang="cs-CZ" sz="1800" dirty="0" smtClean="0"/>
                        <a:t>50,7</a:t>
                      </a:r>
                      <a:r>
                        <a:rPr lang="cs-CZ" sz="1800" baseline="0" dirty="0" smtClean="0"/>
                        <a:t> mg</a:t>
                      </a:r>
                      <a:endParaRPr lang="cs-CZ" sz="1800" dirty="0"/>
                    </a:p>
                  </a:txBody>
                  <a:tcPr anchor="ctr"/>
                </a:tc>
                <a:tc>
                  <a:txBody>
                    <a:bodyPr/>
                    <a:lstStyle/>
                    <a:p>
                      <a:pPr algn="ctr"/>
                      <a:r>
                        <a:rPr lang="cs-CZ" sz="1800" dirty="0" smtClean="0"/>
                        <a:t>41 mg</a:t>
                      </a:r>
                      <a:endParaRPr lang="cs-CZ" sz="1800" dirty="0"/>
                    </a:p>
                  </a:txBody>
                  <a:tcPr anchor="ctr"/>
                </a:tc>
                <a:tc>
                  <a:txBody>
                    <a:bodyPr/>
                    <a:lstStyle/>
                    <a:p>
                      <a:pPr algn="ctr"/>
                      <a:r>
                        <a:rPr lang="cs-CZ" sz="1800" dirty="0" smtClean="0"/>
                        <a:t>30 mg</a:t>
                      </a:r>
                      <a:endParaRPr lang="cs-CZ" sz="1800" dirty="0"/>
                    </a:p>
                  </a:txBody>
                  <a:tcPr anchor="ctr"/>
                </a:tc>
                <a:extLst>
                  <a:ext uri="{0D108BD9-81ED-4DB2-BD59-A6C34878D82A}">
                    <a16:rowId xmlns:a16="http://schemas.microsoft.com/office/drawing/2014/main" val="10008"/>
                  </a:ext>
                </a:extLst>
              </a:tr>
              <a:tr h="329665">
                <a:tc>
                  <a:txBody>
                    <a:bodyPr/>
                    <a:lstStyle/>
                    <a:p>
                      <a:r>
                        <a:rPr lang="cs-CZ" sz="1800" dirty="0" smtClean="0"/>
                        <a:t>Antioxidanty</a:t>
                      </a:r>
                      <a:r>
                        <a:rPr lang="cs-CZ" sz="1800" baseline="0" dirty="0" smtClean="0"/>
                        <a:t> (ORAC)</a:t>
                      </a:r>
                      <a:endParaRPr lang="cs-CZ" sz="1800" dirty="0"/>
                    </a:p>
                  </a:txBody>
                  <a:tcPr anchor="ctr"/>
                </a:tc>
                <a:tc>
                  <a:txBody>
                    <a:bodyPr/>
                    <a:lstStyle/>
                    <a:p>
                      <a:pPr algn="ctr"/>
                      <a:r>
                        <a:rPr lang="cs-CZ" sz="1800" dirty="0" smtClean="0"/>
                        <a:t>2 103</a:t>
                      </a:r>
                      <a:endParaRPr lang="cs-CZ" sz="1800" dirty="0"/>
                    </a:p>
                  </a:txBody>
                  <a:tcPr anchor="ctr"/>
                </a:tc>
                <a:tc>
                  <a:txBody>
                    <a:bodyPr/>
                    <a:lstStyle/>
                    <a:p>
                      <a:pPr algn="ctr"/>
                      <a:r>
                        <a:rPr lang="cs-CZ" sz="1800" dirty="0" smtClean="0"/>
                        <a:t>1 566</a:t>
                      </a:r>
                      <a:endParaRPr lang="cs-CZ" sz="1800" dirty="0"/>
                    </a:p>
                  </a:txBody>
                  <a:tcPr anchor="ctr"/>
                </a:tc>
                <a:tc>
                  <a:txBody>
                    <a:bodyPr/>
                    <a:lstStyle/>
                    <a:p>
                      <a:pPr algn="ctr"/>
                      <a:r>
                        <a:rPr lang="cs-CZ" sz="1800" dirty="0" smtClean="0"/>
                        <a:t>900</a:t>
                      </a:r>
                      <a:endParaRPr lang="cs-CZ" sz="1800" dirty="0"/>
                    </a:p>
                  </a:txBody>
                  <a:tcPr anchor="ctr"/>
                </a:tc>
                <a:extLst>
                  <a:ext uri="{0D108BD9-81ED-4DB2-BD59-A6C34878D82A}">
                    <a16:rowId xmlns:a16="http://schemas.microsoft.com/office/drawing/2014/main" val="10009"/>
                  </a:ext>
                </a:extLst>
              </a:tr>
            </a:tbl>
          </a:graphicData>
        </a:graphic>
      </p:graphicFrame>
      <p:pic>
        <p:nvPicPr>
          <p:cNvPr id="1026" name="Picture 2" descr="http://www.howtomakeorangejuice.com/files/photos/Orange_Juice_Recipes_Copyright_2012.jpg?w=620"/>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16010" y="2280721"/>
            <a:ext cx="2505076" cy="3048000"/>
          </a:xfrm>
          <a:prstGeom prst="rect">
            <a:avLst/>
          </a:prstGeom>
          <a:noFill/>
          <a:extLst>
            <a:ext uri="{909E8E84-426E-40dd-AFC4-6F175D3DCCD1}">
              <a14:hiddenFill xmlns="" xmlns:a14="http://schemas.microsoft.com/office/drawing/2010/main">
                <a:solidFill>
                  <a:srgbClr val="FFFFFF"/>
                </a:solidFill>
              </a14:hiddenFill>
            </a:ext>
          </a:extLst>
        </p:spPr>
      </p:pic>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6">
                    <a:lumMod val="60000"/>
                    <a:lumOff val="40000"/>
                  </a:schemeClr>
                </a:solidFill>
              </a:rPr>
              <a:t>Ovoce a zelenina</a:t>
            </a:r>
            <a:endParaRPr lang="cs-CZ" dirty="0">
              <a:solidFill>
                <a:schemeClr val="accent6">
                  <a:lumMod val="60000"/>
                  <a:lumOff val="40000"/>
                </a:schemeClr>
              </a:solidFill>
            </a:endParaRPr>
          </a:p>
        </p:txBody>
      </p:sp>
    </p:spTree>
    <p:extLst>
      <p:ext uri="{BB962C8B-B14F-4D97-AF65-F5344CB8AC3E}">
        <p14:creationId xmlns:p14="http://schemas.microsoft.com/office/powerpoint/2010/main" val="1436789174"/>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 co vy? </a:t>
            </a:r>
            <a:endParaRPr lang="en-GB" noProof="0"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 name="Zástupný symbol pro obsah 2"/>
          <p:cNvSpPr>
            <a:spLocks noGrp="1"/>
          </p:cNvSpPr>
          <p:nvPr>
            <p:ph idx="1"/>
          </p:nvPr>
        </p:nvSpPr>
        <p:spPr/>
        <p:txBody>
          <a:bodyPr>
            <a:normAutofit/>
          </a:bodyPr>
          <a:lstStyle/>
          <a:p>
            <a:pPr algn="ctr">
              <a:buNone/>
            </a:pPr>
            <a:endParaRPr lang="cs-CZ" sz="5400" dirty="0" smtClean="0"/>
          </a:p>
          <a:p>
            <a:pPr algn="ctr">
              <a:buNone/>
            </a:pPr>
            <a:r>
              <a:rPr lang="cs-CZ" sz="5400" dirty="0" smtClean="0"/>
              <a:t>Kolik porcí ovoce a zeleniny jste zkonzumovali včera?</a:t>
            </a:r>
          </a:p>
          <a:p>
            <a:pPr algn="ctr">
              <a:buNone/>
            </a:pPr>
            <a:endParaRPr lang="cs-CZ" sz="5400" dirty="0"/>
          </a:p>
          <a:p>
            <a:pPr algn="ctr">
              <a:buNone/>
            </a:pPr>
            <a:r>
              <a:rPr lang="cs-CZ" sz="2000" dirty="0" smtClean="0"/>
              <a:t>Společnost pro výživu: Výživová doporučení pro obyvatelstvo České republiky</a:t>
            </a:r>
            <a:br>
              <a:rPr lang="cs-CZ" sz="2000" dirty="0" smtClean="0"/>
            </a:br>
            <a:r>
              <a:rPr lang="en-US" sz="2000" b="1" dirty="0" err="1"/>
              <a:t>Denní</a:t>
            </a:r>
            <a:r>
              <a:rPr lang="en-US" sz="2000" b="1" dirty="0"/>
              <a:t> </a:t>
            </a:r>
            <a:r>
              <a:rPr lang="en-US" sz="2000" b="1" dirty="0" err="1"/>
              <a:t>příjem</a:t>
            </a:r>
            <a:r>
              <a:rPr lang="en-US" sz="2000" b="1" dirty="0"/>
              <a:t> </a:t>
            </a:r>
            <a:r>
              <a:rPr lang="en-US" sz="2000" b="1" dirty="0" err="1"/>
              <a:t>zeleniny</a:t>
            </a:r>
            <a:r>
              <a:rPr lang="en-US" sz="2000" b="1" dirty="0"/>
              <a:t> a </a:t>
            </a:r>
            <a:r>
              <a:rPr lang="en-US" sz="2000" b="1" dirty="0" err="1"/>
              <a:t>ovoce</a:t>
            </a:r>
            <a:r>
              <a:rPr lang="en-US" sz="2000" b="1" dirty="0"/>
              <a:t> by </a:t>
            </a:r>
            <a:r>
              <a:rPr lang="en-US" sz="2000" b="1" dirty="0" err="1"/>
              <a:t>měl</a:t>
            </a:r>
            <a:r>
              <a:rPr lang="en-US" sz="2000" b="1" dirty="0"/>
              <a:t> </a:t>
            </a:r>
            <a:r>
              <a:rPr lang="en-US" sz="2000" b="1" dirty="0" err="1"/>
              <a:t>dosahovat</a:t>
            </a:r>
            <a:r>
              <a:rPr lang="en-US" sz="2000" b="1" dirty="0"/>
              <a:t> 600 g, </a:t>
            </a:r>
            <a:r>
              <a:rPr lang="en-US" sz="2000" b="1" dirty="0" err="1"/>
              <a:t>včetně</a:t>
            </a:r>
            <a:r>
              <a:rPr lang="en-US" sz="2000" b="1" dirty="0"/>
              <a:t> </a:t>
            </a:r>
            <a:r>
              <a:rPr lang="en-US" sz="2000" b="1" dirty="0" err="1"/>
              <a:t>zeleniny</a:t>
            </a:r>
            <a:r>
              <a:rPr lang="en-US" sz="2000" b="1" dirty="0"/>
              <a:t> </a:t>
            </a:r>
            <a:r>
              <a:rPr lang="en-US" sz="2000" b="1" dirty="0" err="1"/>
              <a:t>tepelně</a:t>
            </a:r>
            <a:r>
              <a:rPr lang="en-US" sz="2000" b="1" dirty="0"/>
              <a:t> </a:t>
            </a:r>
            <a:r>
              <a:rPr lang="en-US" sz="2000" b="1" dirty="0" err="1"/>
              <a:t>upravené</a:t>
            </a:r>
            <a:r>
              <a:rPr lang="en-US" sz="2000" b="1" dirty="0"/>
              <a:t>, </a:t>
            </a:r>
            <a:r>
              <a:rPr lang="en-US" sz="2000" b="1" dirty="0" err="1"/>
              <a:t>přičemž</a:t>
            </a:r>
            <a:r>
              <a:rPr lang="en-US" sz="2000" b="1" dirty="0"/>
              <a:t> </a:t>
            </a:r>
            <a:r>
              <a:rPr lang="en-US" sz="2000" b="1" dirty="0" err="1"/>
              <a:t>poměr</a:t>
            </a:r>
            <a:r>
              <a:rPr lang="en-US" sz="2000" b="1" dirty="0"/>
              <a:t> </a:t>
            </a:r>
            <a:r>
              <a:rPr lang="en-US" sz="2000" b="1" dirty="0" err="1"/>
              <a:t>zeleniny</a:t>
            </a:r>
            <a:r>
              <a:rPr lang="en-US" sz="2000" b="1" dirty="0"/>
              <a:t> a </a:t>
            </a:r>
            <a:r>
              <a:rPr lang="en-US" sz="2000" b="1" dirty="0" err="1"/>
              <a:t>ovoce</a:t>
            </a:r>
            <a:r>
              <a:rPr lang="en-US" sz="2000" b="1" dirty="0"/>
              <a:t> by </a:t>
            </a:r>
            <a:r>
              <a:rPr lang="en-US" sz="2000" b="1" dirty="0" err="1"/>
              <a:t>měl</a:t>
            </a:r>
            <a:r>
              <a:rPr lang="en-US" sz="2000" b="1" dirty="0"/>
              <a:t> </a:t>
            </a:r>
            <a:r>
              <a:rPr lang="en-US" sz="2000" b="1" dirty="0" err="1"/>
              <a:t>být</a:t>
            </a:r>
            <a:r>
              <a:rPr lang="en-US" sz="2000" b="1" dirty="0"/>
              <a:t> </a:t>
            </a:r>
            <a:r>
              <a:rPr lang="en-US" sz="2000" b="1" dirty="0" err="1"/>
              <a:t>cca</a:t>
            </a:r>
            <a:r>
              <a:rPr lang="en-US" sz="2000" b="1" dirty="0"/>
              <a:t> 2:1</a:t>
            </a:r>
            <a:endParaRPr lang="cs-CZ" sz="2000" b="1" dirty="0" smtClean="0"/>
          </a:p>
          <a:p>
            <a:endParaRPr lang="en-GB" sz="3200" noProof="0" dirty="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77</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6">
                    <a:lumMod val="60000"/>
                    <a:lumOff val="40000"/>
                  </a:schemeClr>
                </a:solidFill>
              </a:rPr>
              <a:t>Ovoce a zelenina</a:t>
            </a:r>
            <a:endParaRPr lang="cs-CZ" dirty="0">
              <a:solidFill>
                <a:schemeClr val="accent6">
                  <a:lumMod val="60000"/>
                  <a:lumOff val="40000"/>
                </a:schemeClr>
              </a:solidFill>
            </a:endParaRPr>
          </a:p>
        </p:txBody>
      </p:sp>
    </p:spTree>
    <p:extLst>
      <p:ext uri="{BB962C8B-B14F-4D97-AF65-F5344CB8AC3E}">
        <p14:creationId xmlns:p14="http://schemas.microsoft.com/office/powerpoint/2010/main" val="110447692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3885406" y="1166169"/>
            <a:ext cx="4421187" cy="4525963"/>
          </a:xfrm>
          <a:prstGeom prst="rect">
            <a:avLst/>
          </a:prstGeom>
          <a:noFill/>
          <a:ln/>
        </p:spPr>
      </p:pic>
    </p:spTree>
    <p:extLst>
      <p:ext uri="{BB962C8B-B14F-4D97-AF65-F5344CB8AC3E}">
        <p14:creationId xmlns:p14="http://schemas.microsoft.com/office/powerpoint/2010/main" val="170738756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2" cstate="email">
            <a:extLst>
              <a:ext uri="{28A0092B-C50C-407E-A947-70E740481C1C}">
                <a14:useLocalDpi xmlns:a14="http://schemas.microsoft.com/office/drawing/2010/main"/>
              </a:ext>
            </a:extLst>
          </a:blip>
          <a:srcRect t="11039"/>
          <a:stretch/>
        </p:blipFill>
        <p:spPr>
          <a:xfrm>
            <a:off x="976312" y="492919"/>
            <a:ext cx="10239375" cy="5872162"/>
          </a:xfrm>
          <a:prstGeom prst="rect">
            <a:avLst/>
          </a:prstGeom>
        </p:spPr>
      </p:pic>
      <p:sp>
        <p:nvSpPr>
          <p:cNvPr id="6" name="Obdélník 5"/>
          <p:cNvSpPr/>
          <p:nvPr/>
        </p:nvSpPr>
        <p:spPr>
          <a:xfrm>
            <a:off x="1143000" y="76200"/>
            <a:ext cx="9925050" cy="667702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358487"/>
            <a:ext cx="10515600" cy="6057900"/>
          </a:xfrm>
        </p:spPr>
        <p:txBody>
          <a:bodyPr/>
          <a:lstStyle/>
          <a:p>
            <a:r>
              <a:rPr lang="cs-CZ" b="1" dirty="0" smtClean="0">
                <a:solidFill>
                  <a:schemeClr val="accent5">
                    <a:lumMod val="50000"/>
                  </a:schemeClr>
                </a:solidFill>
              </a:rPr>
              <a:t>MLÉKO A</a:t>
            </a:r>
            <a:br>
              <a:rPr lang="cs-CZ" b="1" dirty="0" smtClean="0">
                <a:solidFill>
                  <a:schemeClr val="accent5">
                    <a:lumMod val="50000"/>
                  </a:schemeClr>
                </a:solidFill>
              </a:rPr>
            </a:br>
            <a:r>
              <a:rPr lang="cs-CZ" b="1" dirty="0" smtClean="0">
                <a:solidFill>
                  <a:schemeClr val="accent5">
                    <a:lumMod val="50000"/>
                  </a:schemeClr>
                </a:solidFill>
              </a:rPr>
              <a:t>MLÉČNÉ VÝROBKY</a:t>
            </a:r>
            <a:endParaRPr lang="cs-CZ" b="1" dirty="0">
              <a:solidFill>
                <a:schemeClr val="accent5">
                  <a:lumMod val="50000"/>
                </a:schemeClr>
              </a:solidFill>
            </a:endParaRPr>
          </a:p>
        </p:txBody>
      </p:sp>
      <p:pic>
        <p:nvPicPr>
          <p:cNvPr id="5" name="Picture 2" descr="http://files.nutricniterapeut.webnode.cz/200000005-ab9d6ac973/pyramida.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0034472" y="122752"/>
            <a:ext cx="2142699" cy="222885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Obdélník 6"/>
          <p:cNvSpPr/>
          <p:nvPr/>
        </p:nvSpPr>
        <p:spPr>
          <a:xfrm>
            <a:off x="10070519" y="0"/>
            <a:ext cx="1842447" cy="69603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10021286" y="1205398"/>
            <a:ext cx="2093529" cy="114620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11068050" y="696036"/>
            <a:ext cx="970456" cy="50936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9680300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Terminologie</a:t>
            </a:r>
            <a:endParaRPr lang="en-US" dirty="0"/>
          </a:p>
        </p:txBody>
      </p:sp>
      <p:sp>
        <p:nvSpPr>
          <p:cNvPr id="3" name="Content Placeholder 2"/>
          <p:cNvSpPr>
            <a:spLocks noGrp="1"/>
          </p:cNvSpPr>
          <p:nvPr>
            <p:ph idx="1"/>
          </p:nvPr>
        </p:nvSpPr>
        <p:spPr/>
        <p:txBody>
          <a:bodyPr>
            <a:noAutofit/>
          </a:bodyPr>
          <a:lstStyle/>
          <a:p>
            <a:pPr>
              <a:lnSpc>
                <a:spcPct val="80000"/>
              </a:lnSpc>
            </a:pPr>
            <a:r>
              <a:rPr lang="cs-CZ" altLang="cs-CZ" sz="2000" dirty="0"/>
              <a:t>Jídlo (soustava chodů, která se konzumuje v určitou denní dobu – snídaně…. )</a:t>
            </a:r>
          </a:p>
          <a:p>
            <a:pPr>
              <a:lnSpc>
                <a:spcPct val="80000"/>
              </a:lnSpc>
            </a:pPr>
            <a:r>
              <a:rPr lang="cs-CZ" altLang="cs-CZ" sz="2000" dirty="0"/>
              <a:t>Chod je pokrm (polévka) nebo sestava pokrmů (</a:t>
            </a:r>
            <a:r>
              <a:rPr lang="cs-CZ" altLang="cs-CZ" sz="2000" dirty="0" err="1"/>
              <a:t>vepřo</a:t>
            </a:r>
            <a:r>
              <a:rPr lang="cs-CZ" altLang="cs-CZ" sz="2000" dirty="0"/>
              <a:t>, knedlo, zelo), které se konzumují jako jedna součást denního jídla</a:t>
            </a:r>
          </a:p>
          <a:p>
            <a:pPr>
              <a:lnSpc>
                <a:spcPct val="80000"/>
              </a:lnSpc>
            </a:pPr>
            <a:r>
              <a:rPr lang="cs-CZ" altLang="cs-CZ" sz="2000" dirty="0"/>
              <a:t>Pokrm je potravina nebo směs potravin určitým způsobem upravená ke spotřebě (polévka, smažený řízek, zeleninový salát, jablko)</a:t>
            </a:r>
          </a:p>
          <a:p>
            <a:pPr>
              <a:lnSpc>
                <a:spcPct val="80000"/>
              </a:lnSpc>
            </a:pPr>
            <a:endParaRPr lang="cs-CZ" altLang="cs-CZ" sz="2000" dirty="0"/>
          </a:p>
          <a:p>
            <a:pPr>
              <a:lnSpc>
                <a:spcPct val="80000"/>
              </a:lnSpc>
            </a:pPr>
            <a:r>
              <a:rPr lang="cs-CZ" altLang="cs-CZ" sz="2000" dirty="0"/>
              <a:t>Obiloviny </a:t>
            </a:r>
            <a:r>
              <a:rPr lang="cs-CZ" altLang="cs-CZ" sz="2000" dirty="0" err="1"/>
              <a:t>x</a:t>
            </a:r>
            <a:r>
              <a:rPr lang="cs-CZ" altLang="cs-CZ" sz="2000" dirty="0"/>
              <a:t> obilniny</a:t>
            </a:r>
          </a:p>
          <a:p>
            <a:pPr>
              <a:lnSpc>
                <a:spcPct val="80000"/>
              </a:lnSpc>
            </a:pPr>
            <a:r>
              <a:rPr lang="cs-CZ" altLang="cs-CZ" sz="2000" dirty="0"/>
              <a:t>Luštěniny </a:t>
            </a:r>
            <a:r>
              <a:rPr lang="cs-CZ" altLang="cs-CZ" sz="2000" dirty="0" err="1"/>
              <a:t>x</a:t>
            </a:r>
            <a:r>
              <a:rPr lang="cs-CZ" altLang="cs-CZ" sz="2000" dirty="0"/>
              <a:t> luskoviny</a:t>
            </a:r>
          </a:p>
          <a:p>
            <a:pPr>
              <a:lnSpc>
                <a:spcPct val="80000"/>
              </a:lnSpc>
            </a:pPr>
            <a:r>
              <a:rPr lang="cs-CZ" altLang="cs-CZ" sz="2000" dirty="0"/>
              <a:t>Minerály </a:t>
            </a:r>
            <a:r>
              <a:rPr lang="cs-CZ" altLang="cs-CZ" sz="2000" dirty="0" err="1"/>
              <a:t>x</a:t>
            </a:r>
            <a:r>
              <a:rPr lang="cs-CZ" altLang="cs-CZ" sz="2000" dirty="0"/>
              <a:t> minerálie </a:t>
            </a:r>
            <a:r>
              <a:rPr lang="cs-CZ" altLang="cs-CZ" sz="2000" dirty="0" err="1"/>
              <a:t>x</a:t>
            </a:r>
            <a:r>
              <a:rPr lang="cs-CZ" altLang="cs-CZ" sz="2000" dirty="0"/>
              <a:t> minerální látky</a:t>
            </a:r>
          </a:p>
          <a:p>
            <a:pPr>
              <a:lnSpc>
                <a:spcPct val="80000"/>
              </a:lnSpc>
            </a:pPr>
            <a:r>
              <a:rPr lang="cs-CZ" altLang="cs-CZ" sz="2000" dirty="0"/>
              <a:t>Sacharidy </a:t>
            </a:r>
            <a:r>
              <a:rPr lang="cs-CZ" altLang="cs-CZ" sz="2000" dirty="0" err="1"/>
              <a:t>x</a:t>
            </a:r>
            <a:r>
              <a:rPr lang="cs-CZ" altLang="cs-CZ" sz="2000" dirty="0"/>
              <a:t> cukry </a:t>
            </a:r>
            <a:r>
              <a:rPr lang="cs-CZ" altLang="cs-CZ" sz="2000" dirty="0" err="1"/>
              <a:t>x</a:t>
            </a:r>
            <a:r>
              <a:rPr lang="cs-CZ" altLang="cs-CZ" sz="2000" dirty="0"/>
              <a:t> uhlohydráty </a:t>
            </a:r>
            <a:r>
              <a:rPr lang="cs-CZ" altLang="cs-CZ" sz="2000" dirty="0" err="1"/>
              <a:t>x</a:t>
            </a:r>
            <a:r>
              <a:rPr lang="cs-CZ" altLang="cs-CZ" sz="2000" dirty="0"/>
              <a:t> </a:t>
            </a:r>
            <a:r>
              <a:rPr lang="cs-CZ" altLang="cs-CZ" sz="2000" dirty="0" err="1"/>
              <a:t>karbohydráty</a:t>
            </a:r>
            <a:r>
              <a:rPr lang="cs-CZ" altLang="cs-CZ" sz="2000" dirty="0"/>
              <a:t> </a:t>
            </a:r>
            <a:r>
              <a:rPr lang="cs-CZ" altLang="cs-CZ" sz="2000" dirty="0" err="1"/>
              <a:t>x</a:t>
            </a:r>
            <a:r>
              <a:rPr lang="cs-CZ" altLang="cs-CZ" sz="2000" dirty="0"/>
              <a:t> uhlovodany </a:t>
            </a:r>
            <a:r>
              <a:rPr lang="cs-CZ" altLang="cs-CZ" sz="2000" dirty="0" err="1"/>
              <a:t>x</a:t>
            </a:r>
            <a:r>
              <a:rPr lang="cs-CZ" altLang="cs-CZ" sz="2000" dirty="0"/>
              <a:t> glycidy</a:t>
            </a:r>
          </a:p>
          <a:p>
            <a:pPr>
              <a:lnSpc>
                <a:spcPct val="80000"/>
              </a:lnSpc>
            </a:pPr>
            <a:r>
              <a:rPr lang="cs-CZ" altLang="cs-CZ" sz="2000" dirty="0"/>
              <a:t>Kalorie </a:t>
            </a:r>
            <a:r>
              <a:rPr lang="cs-CZ" altLang="cs-CZ" sz="2000" dirty="0" err="1"/>
              <a:t>x</a:t>
            </a:r>
            <a:r>
              <a:rPr lang="cs-CZ" altLang="cs-CZ" sz="2000" dirty="0"/>
              <a:t> energie </a:t>
            </a:r>
            <a:r>
              <a:rPr lang="cs-CZ" altLang="cs-CZ" sz="2000" dirty="0" err="1"/>
              <a:t>x</a:t>
            </a:r>
            <a:r>
              <a:rPr lang="cs-CZ" altLang="cs-CZ" sz="2000" dirty="0"/>
              <a:t> </a:t>
            </a:r>
            <a:r>
              <a:rPr lang="cs-CZ" altLang="cs-CZ" sz="2000" dirty="0" smtClean="0"/>
              <a:t>jouly</a:t>
            </a:r>
            <a:endParaRPr lang="cs-CZ" altLang="cs-CZ" sz="2000" dirty="0"/>
          </a:p>
        </p:txBody>
      </p:sp>
      <p:sp>
        <p:nvSpPr>
          <p:cNvPr id="4" name="Footer Placeholder 3"/>
          <p:cNvSpPr>
            <a:spLocks noGrp="1"/>
          </p:cNvSpPr>
          <p:nvPr>
            <p:ph type="ftr" sz="quarter" idx="11"/>
          </p:nvPr>
        </p:nvSpPr>
        <p:spPr/>
        <p:txBody>
          <a:bodyPr/>
          <a:lstStyle/>
          <a:p>
            <a:r>
              <a:rPr lang="cs-CZ" smtClean="0"/>
              <a:t>Výživa</a:t>
            </a:r>
            <a:endParaRPr lang="cs-CZ" dirty="0"/>
          </a:p>
        </p:txBody>
      </p:sp>
      <p:sp>
        <p:nvSpPr>
          <p:cNvPr id="5" name="Slide Number Placeholder 4"/>
          <p:cNvSpPr>
            <a:spLocks noGrp="1"/>
          </p:cNvSpPr>
          <p:nvPr>
            <p:ph type="sldNum" sz="quarter" idx="12"/>
          </p:nvPr>
        </p:nvSpPr>
        <p:spPr/>
        <p:txBody>
          <a:bodyPr/>
          <a:lstStyle/>
          <a:p>
            <a:fld id="{7D74F88D-855E-4C4A-AC2F-7A0A64C53FD8}" type="slidenum">
              <a:rPr lang="cs-CZ" smtClean="0"/>
              <a:pPr/>
              <a:t>8</a:t>
            </a:fld>
            <a:endParaRPr lang="cs-CZ" dirty="0"/>
          </a:p>
        </p:txBody>
      </p:sp>
    </p:spTree>
    <p:extLst>
      <p:ext uri="{BB962C8B-B14F-4D97-AF65-F5344CB8AC3E}">
        <p14:creationId xmlns:p14="http://schemas.microsoft.com/office/powerpoint/2010/main" val="271592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ltLang="cs-CZ" dirty="0"/>
              <a:t>Pravda o mléce – jak ji potvrzuje </a:t>
            </a:r>
            <a:r>
              <a:rPr lang="cs-CZ" altLang="cs-CZ" dirty="0" smtClean="0"/>
              <a:t>věda?</a:t>
            </a:r>
            <a:endParaRPr lang="cs-CZ" dirty="0"/>
          </a:p>
        </p:txBody>
      </p:sp>
      <p:sp>
        <p:nvSpPr>
          <p:cNvPr id="3" name="Zástupný symbol pro obsah 2"/>
          <p:cNvSpPr>
            <a:spLocks noGrp="1"/>
          </p:cNvSpPr>
          <p:nvPr>
            <p:ph idx="1"/>
          </p:nvPr>
        </p:nvSpPr>
        <p:spPr/>
        <p:txBody>
          <a:bodyPr/>
          <a:lstStyle/>
          <a:p>
            <a:r>
              <a:rPr lang="cs-CZ" altLang="cs-CZ" dirty="0"/>
              <a:t>6. kapitola Průřez smetanovým </a:t>
            </a:r>
            <a:r>
              <a:rPr lang="cs-CZ" altLang="cs-CZ" dirty="0" smtClean="0"/>
              <a:t>sýrem</a:t>
            </a:r>
          </a:p>
          <a:p>
            <a:pPr marL="0" indent="0">
              <a:buNone/>
            </a:pPr>
            <a:endParaRPr lang="cs-CZ" altLang="cs-CZ" dirty="0"/>
          </a:p>
          <a:p>
            <a:pPr>
              <a:buFontTx/>
              <a:buNone/>
            </a:pPr>
            <a:r>
              <a:rPr lang="cs-CZ" altLang="cs-CZ" dirty="0"/>
              <a:t>    </a:t>
            </a:r>
            <a:r>
              <a:rPr lang="cs-CZ" altLang="cs-CZ" sz="2400" b="1" i="1" dirty="0"/>
              <a:t>Z potravin dnešní doby </a:t>
            </a:r>
            <a:r>
              <a:rPr lang="cs-CZ" altLang="cs-CZ" sz="2400" b="1" i="1" dirty="0" smtClean="0"/>
              <a:t>má </a:t>
            </a:r>
            <a:r>
              <a:rPr lang="cs-CZ" altLang="cs-CZ" sz="2400" b="1" i="1" dirty="0"/>
              <a:t>mléko nejhorší vliv na pohlavní život. Například slané mléčné výrobky spojené s konzumací masa a vajec vedou k lesbismu. Ve spojení s cukrem vedou u mužů k homosexualitě. V obou případech je možné vhodnou stravou v takových nenormálních stavech pomoci</a:t>
            </a:r>
            <a:r>
              <a:rPr lang="cs-CZ" altLang="cs-CZ" sz="2400" b="1" i="1" dirty="0" smtClean="0"/>
              <a:t>.</a:t>
            </a:r>
            <a:endParaRPr lang="cs-CZ" altLang="cs-CZ" sz="2400" b="1" i="1" dirty="0"/>
          </a:p>
        </p:txBody>
      </p:sp>
      <p:sp>
        <p:nvSpPr>
          <p:cNvPr id="4" name="Zástupný symbol pro zápatí 3"/>
          <p:cNvSpPr>
            <a:spLocks noGrp="1"/>
          </p:cNvSpPr>
          <p:nvPr>
            <p:ph type="ftr" sz="quarter" idx="11"/>
          </p:nvPr>
        </p:nvSpPr>
        <p:spPr/>
        <p:txBody>
          <a:bodyPr/>
          <a:lstStyle/>
          <a:p>
            <a:r>
              <a:rPr lang="cs-CZ"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80</a:t>
            </a:fld>
            <a:endParaRPr lang="cs-CZ" dirty="0"/>
          </a:p>
        </p:txBody>
      </p:sp>
    </p:spTree>
    <p:extLst>
      <p:ext uri="{BB962C8B-B14F-4D97-AF65-F5344CB8AC3E}">
        <p14:creationId xmlns:p14="http://schemas.microsoft.com/office/powerpoint/2010/main" val="75522489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Mléko a mléčné výrobky</a:t>
            </a:r>
            <a:endParaRPr lang="cs-CZ" b="1" dirty="0"/>
          </a:p>
        </p:txBody>
      </p:sp>
      <p:sp>
        <p:nvSpPr>
          <p:cNvPr id="3" name="Zástupný symbol pro obsah 2"/>
          <p:cNvSpPr>
            <a:spLocks noGrp="1"/>
          </p:cNvSpPr>
          <p:nvPr>
            <p:ph idx="1"/>
          </p:nvPr>
        </p:nvSpPr>
        <p:spPr/>
        <p:txBody>
          <a:bodyPr>
            <a:normAutofit/>
          </a:bodyPr>
          <a:lstStyle/>
          <a:p>
            <a:r>
              <a:rPr lang="cs-CZ" dirty="0" smtClean="0">
                <a:ea typeface="Segoe UI" panose="020B0502040204020203" pitchFamily="34" charset="0"/>
              </a:rPr>
              <a:t>Mléko, jogurty</a:t>
            </a:r>
            <a:r>
              <a:rPr lang="en-US" dirty="0" smtClean="0">
                <a:ea typeface="Segoe UI" panose="020B0502040204020203" pitchFamily="34" charset="0"/>
              </a:rPr>
              <a:t>, </a:t>
            </a:r>
            <a:r>
              <a:rPr lang="cs-CZ" dirty="0" smtClean="0">
                <a:ea typeface="Segoe UI" panose="020B0502040204020203" pitchFamily="34" charset="0"/>
              </a:rPr>
              <a:t>sýry</a:t>
            </a:r>
            <a:r>
              <a:rPr lang="en-US" dirty="0" smtClean="0">
                <a:ea typeface="Segoe UI" panose="020B0502040204020203" pitchFamily="34" charset="0"/>
              </a:rPr>
              <a:t>, </a:t>
            </a:r>
            <a:r>
              <a:rPr lang="cs-CZ" dirty="0" smtClean="0">
                <a:ea typeface="Segoe UI" panose="020B0502040204020203" pitchFamily="34" charset="0"/>
              </a:rPr>
              <a:t>tvaroh, fermentované mléčné výrobky </a:t>
            </a:r>
            <a:r>
              <a:rPr lang="en-US" dirty="0" smtClean="0">
                <a:ea typeface="Segoe UI" panose="020B0502040204020203" pitchFamily="34" charset="0"/>
              </a:rPr>
              <a:t>a </a:t>
            </a:r>
            <a:r>
              <a:rPr lang="cs-CZ" dirty="0" smtClean="0">
                <a:ea typeface="Segoe UI" panose="020B0502040204020203" pitchFamily="34" charset="0"/>
              </a:rPr>
              <a:t>další</a:t>
            </a:r>
          </a:p>
          <a:p>
            <a:r>
              <a:rPr lang="cs-CZ" dirty="0" smtClean="0">
                <a:ea typeface="Segoe UI" panose="020B0502040204020203" pitchFamily="34" charset="0"/>
              </a:rPr>
              <a:t>Poskytují celou řadu živin </a:t>
            </a:r>
            <a:r>
              <a:rPr lang="en-US" dirty="0" smtClean="0">
                <a:ea typeface="Segoe UI" panose="020B0502040204020203" pitchFamily="34" charset="0"/>
              </a:rPr>
              <a:t>→</a:t>
            </a:r>
            <a:r>
              <a:rPr lang="cs-CZ" dirty="0" smtClean="0">
                <a:ea typeface="Segoe UI" panose="020B0502040204020203" pitchFamily="34" charset="0"/>
              </a:rPr>
              <a:t> hlavní jsou </a:t>
            </a:r>
            <a:r>
              <a:rPr lang="cs-CZ" b="1" dirty="0" smtClean="0">
                <a:ea typeface="Segoe UI" panose="020B0502040204020203" pitchFamily="34" charset="0"/>
              </a:rPr>
              <a:t>bílkoviny</a:t>
            </a:r>
            <a:r>
              <a:rPr lang="en-US" b="1" dirty="0" smtClean="0">
                <a:ea typeface="Segoe UI" panose="020B0502040204020203" pitchFamily="34" charset="0"/>
              </a:rPr>
              <a:t>, </a:t>
            </a:r>
            <a:r>
              <a:rPr lang="cs-CZ" b="1" dirty="0" smtClean="0">
                <a:ea typeface="Segoe UI" panose="020B0502040204020203" pitchFamily="34" charset="0"/>
              </a:rPr>
              <a:t>vápník</a:t>
            </a:r>
            <a:r>
              <a:rPr lang="en-US" b="1" dirty="0" smtClean="0">
                <a:ea typeface="Segoe UI" panose="020B0502040204020203" pitchFamily="34" charset="0"/>
              </a:rPr>
              <a:t>, </a:t>
            </a:r>
            <a:r>
              <a:rPr lang="en-US" b="1" dirty="0">
                <a:ea typeface="Segoe UI" panose="020B0502040204020203" pitchFamily="34" charset="0"/>
              </a:rPr>
              <a:t>vitamin </a:t>
            </a:r>
            <a:r>
              <a:rPr lang="en-US" b="1" dirty="0" smtClean="0">
                <a:ea typeface="Segoe UI" panose="020B0502040204020203" pitchFamily="34" charset="0"/>
              </a:rPr>
              <a:t>B</a:t>
            </a:r>
            <a:r>
              <a:rPr lang="cs-CZ" b="1" baseline="-25000" dirty="0">
                <a:ea typeface="Segoe UI" panose="020B0502040204020203" pitchFamily="34" charset="0"/>
              </a:rPr>
              <a:t> </a:t>
            </a:r>
            <a:r>
              <a:rPr lang="cs-CZ" b="1" baseline="-25000" dirty="0" smtClean="0">
                <a:ea typeface="Segoe UI" panose="020B0502040204020203" pitchFamily="34" charset="0"/>
              </a:rPr>
              <a:t>12</a:t>
            </a:r>
            <a:r>
              <a:rPr lang="cs-CZ" b="1" dirty="0" smtClean="0">
                <a:ea typeface="Segoe UI" panose="020B0502040204020203" pitchFamily="34" charset="0"/>
              </a:rPr>
              <a:t>, </a:t>
            </a:r>
            <a:r>
              <a:rPr lang="en-US" b="1" dirty="0" smtClean="0">
                <a:ea typeface="Segoe UI" panose="020B0502040204020203" pitchFamily="34" charset="0"/>
              </a:rPr>
              <a:t>riboflavin</a:t>
            </a:r>
            <a:r>
              <a:rPr lang="cs-CZ" b="1" dirty="0" smtClean="0">
                <a:ea typeface="Segoe UI" panose="020B0502040204020203" pitchFamily="34" charset="0"/>
              </a:rPr>
              <a:t> a voda</a:t>
            </a:r>
            <a:endParaRPr lang="en-US" sz="1600" dirty="0">
              <a:ea typeface="Segoe UI" panose="020B0502040204020203" pitchFamily="34" charset="0"/>
            </a:endParaRPr>
          </a:p>
          <a:p>
            <a:r>
              <a:rPr lang="cs-CZ" dirty="0" smtClean="0">
                <a:ea typeface="Segoe UI" panose="020B0502040204020203" pitchFamily="34" charset="0"/>
              </a:rPr>
              <a:t>Mléčné bílkoviny…</a:t>
            </a:r>
          </a:p>
          <a:p>
            <a:pPr lvl="1"/>
            <a:r>
              <a:rPr lang="cs-CZ" dirty="0" smtClean="0">
                <a:ea typeface="Segoe UI" panose="020B0502040204020203" pitchFamily="34" charset="0"/>
              </a:rPr>
              <a:t>mají vysokou nutriční hodnotu (tak jako bílkoviny z masa, ryb a vajec)</a:t>
            </a:r>
          </a:p>
          <a:p>
            <a:pPr lvl="1"/>
            <a:r>
              <a:rPr lang="cs-CZ" dirty="0" smtClean="0">
                <a:ea typeface="Segoe UI" panose="020B0502040204020203" pitchFamily="34" charset="0"/>
              </a:rPr>
              <a:t>obsahují dostatečné množství všech aminokyselin, které jsou esenciální pro lidský organismus</a:t>
            </a:r>
            <a:endParaRPr lang="cs-CZ" dirty="0">
              <a:ea typeface="Segoe UI" panose="020B0502040204020203" pitchFamily="34" charset="0"/>
            </a:endParaRPr>
          </a:p>
          <a:p>
            <a:endParaRPr lang="cs-CZ" dirty="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81</a:t>
            </a:fld>
            <a:endParaRPr lang="cs-CZ" dirty="0"/>
          </a:p>
        </p:txBody>
      </p:sp>
      <p:sp>
        <p:nvSpPr>
          <p:cNvPr id="6"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5">
                    <a:lumMod val="60000"/>
                    <a:lumOff val="40000"/>
                  </a:schemeClr>
                </a:solidFill>
              </a:rPr>
              <a:t>Mléko a mléčné výrobky</a:t>
            </a:r>
            <a:endParaRPr lang="cs-CZ" dirty="0">
              <a:solidFill>
                <a:schemeClr val="accent5">
                  <a:lumMod val="60000"/>
                  <a:lumOff val="40000"/>
                </a:schemeClr>
              </a:solidFill>
            </a:endParaRPr>
          </a:p>
        </p:txBody>
      </p:sp>
    </p:spTree>
    <p:extLst>
      <p:ext uri="{BB962C8B-B14F-4D97-AF65-F5344CB8AC3E}">
        <p14:creationId xmlns:p14="http://schemas.microsoft.com/office/powerpoint/2010/main" val="138313834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Shape 1"/>
          <p:cNvSpPr txBox="1"/>
          <p:nvPr/>
        </p:nvSpPr>
        <p:spPr>
          <a:xfrm>
            <a:off x="1980740" y="1604842"/>
            <a:ext cx="8229627" cy="3977484"/>
          </a:xfrm>
          <a:prstGeom prst="rect">
            <a:avLst/>
          </a:prstGeom>
          <a:noFill/>
          <a:ln>
            <a:noFill/>
          </a:ln>
        </p:spPr>
        <p:txBody>
          <a:bodyPr lIns="0" tIns="0" rIns="0" bIns="0"/>
          <a:lstStyle/>
          <a:p>
            <a:endParaRPr sz="1633"/>
          </a:p>
        </p:txBody>
      </p:sp>
      <p:graphicFrame>
        <p:nvGraphicFramePr>
          <p:cNvPr id="47" name="Table 2"/>
          <p:cNvGraphicFramePr/>
          <p:nvPr>
            <p:extLst>
              <p:ext uri="{D42A27DB-BD31-4B8C-83A1-F6EECF244321}">
                <p14:modId xmlns:p14="http://schemas.microsoft.com/office/powerpoint/2010/main" val="1561228829"/>
              </p:ext>
            </p:extLst>
          </p:nvPr>
        </p:nvGraphicFramePr>
        <p:xfrm>
          <a:off x="1355220" y="1469571"/>
          <a:ext cx="5159880" cy="4451833"/>
        </p:xfrm>
        <a:graphic>
          <a:graphicData uri="http://schemas.openxmlformats.org/drawingml/2006/table">
            <a:tbl>
              <a:tblPr/>
              <a:tblGrid>
                <a:gridCol w="1891072">
                  <a:extLst>
                    <a:ext uri="{9D8B030D-6E8A-4147-A177-3AD203B41FA5}">
                      <a16:colId xmlns:a16="http://schemas.microsoft.com/office/drawing/2014/main" val="20000"/>
                    </a:ext>
                  </a:extLst>
                </a:gridCol>
                <a:gridCol w="1634404">
                  <a:extLst>
                    <a:ext uri="{9D8B030D-6E8A-4147-A177-3AD203B41FA5}">
                      <a16:colId xmlns:a16="http://schemas.microsoft.com/office/drawing/2014/main" val="20001"/>
                    </a:ext>
                  </a:extLst>
                </a:gridCol>
                <a:gridCol w="1634404">
                  <a:extLst>
                    <a:ext uri="{9D8B030D-6E8A-4147-A177-3AD203B41FA5}">
                      <a16:colId xmlns:a16="http://schemas.microsoft.com/office/drawing/2014/main" val="20002"/>
                    </a:ext>
                  </a:extLst>
                </a:gridCol>
              </a:tblGrid>
              <a:tr h="423053">
                <a:tc>
                  <a:txBody>
                    <a:bodyPr/>
                    <a:lstStyle/>
                    <a:p>
                      <a:pPr algn="ctr">
                        <a:lnSpc>
                          <a:spcPct val="100000"/>
                        </a:lnSpc>
                      </a:pPr>
                      <a:r>
                        <a:rPr lang="cs-CZ" sz="1500" b="1" strike="noStrike" dirty="0" smtClean="0">
                          <a:solidFill>
                            <a:schemeClr val="bg1"/>
                          </a:solidFill>
                          <a:latin typeface="+mn-lt"/>
                        </a:rPr>
                        <a:t>Složení</a:t>
                      </a:r>
                      <a:endParaRPr sz="1600" dirty="0">
                        <a:solidFill>
                          <a:schemeClr val="bg1"/>
                        </a:solidFill>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lnSpc>
                          <a:spcPct val="100000"/>
                        </a:lnSpc>
                      </a:pPr>
                      <a:r>
                        <a:rPr lang="cs-CZ" sz="1500" b="1" strike="noStrike" dirty="0" smtClean="0">
                          <a:solidFill>
                            <a:schemeClr val="bg1"/>
                          </a:solidFill>
                          <a:latin typeface="+mn-lt"/>
                        </a:rPr>
                        <a:t>Množství v </a:t>
                      </a:r>
                      <a:r>
                        <a:rPr lang="en-GB" sz="1500" b="1" strike="noStrike" dirty="0" smtClean="0">
                          <a:solidFill>
                            <a:schemeClr val="bg1"/>
                          </a:solidFill>
                          <a:latin typeface="+mn-lt"/>
                        </a:rPr>
                        <a:t>1 </a:t>
                      </a:r>
                      <a:r>
                        <a:rPr lang="en-GB" sz="1500" b="1" strike="noStrike" dirty="0">
                          <a:solidFill>
                            <a:schemeClr val="bg1"/>
                          </a:solidFill>
                          <a:latin typeface="+mn-lt"/>
                        </a:rPr>
                        <a:t>l</a:t>
                      </a:r>
                      <a:endParaRPr sz="1600" dirty="0">
                        <a:solidFill>
                          <a:schemeClr val="bg1"/>
                        </a:solidFill>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lnSpc>
                          <a:spcPct val="100000"/>
                        </a:lnSpc>
                      </a:pPr>
                      <a:r>
                        <a:rPr lang="cs-CZ" sz="1500" b="1" strike="noStrike" dirty="0" smtClean="0">
                          <a:solidFill>
                            <a:schemeClr val="bg1"/>
                          </a:solidFill>
                          <a:latin typeface="+mn-lt"/>
                        </a:rPr>
                        <a:t>Procentuálně</a:t>
                      </a:r>
                      <a:endParaRPr sz="1600" dirty="0">
                        <a:solidFill>
                          <a:schemeClr val="bg1"/>
                        </a:solidFill>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10000"/>
                  </a:ext>
                </a:extLst>
              </a:tr>
              <a:tr h="575540">
                <a:tc>
                  <a:txBody>
                    <a:bodyPr/>
                    <a:lstStyle/>
                    <a:p>
                      <a:pPr algn="ctr">
                        <a:lnSpc>
                          <a:spcPct val="100000"/>
                        </a:lnSpc>
                      </a:pPr>
                      <a:r>
                        <a:rPr lang="cs-CZ" sz="1500" strike="noStrike" dirty="0" smtClean="0">
                          <a:solidFill>
                            <a:srgbClr val="000000"/>
                          </a:solidFill>
                          <a:latin typeface="+mn-lt"/>
                        </a:rPr>
                        <a:t>Voda </a:t>
                      </a:r>
                      <a:endParaRPr sz="1600" dirty="0">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cs-CZ" sz="1600" dirty="0" smtClean="0">
                          <a:latin typeface="+mn-lt"/>
                        </a:rPr>
                        <a:t>870</a:t>
                      </a:r>
                      <a:r>
                        <a:rPr lang="cs-CZ" sz="1600" baseline="0" dirty="0" smtClean="0">
                          <a:latin typeface="+mn-lt"/>
                        </a:rPr>
                        <a:t> g</a:t>
                      </a:r>
                      <a:endParaRPr lang="cs-CZ"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GB" sz="1500" b="1" strike="noStrike" dirty="0" smtClean="0">
                          <a:solidFill>
                            <a:srgbClr val="000000"/>
                          </a:solidFill>
                          <a:latin typeface="+mn-lt"/>
                        </a:rPr>
                        <a:t>87</a:t>
                      </a:r>
                      <a:r>
                        <a:rPr lang="cs-CZ" sz="1500" b="1" strike="noStrike" dirty="0" smtClean="0">
                          <a:solidFill>
                            <a:srgbClr val="000000"/>
                          </a:solidFill>
                          <a:latin typeface="+mn-lt"/>
                        </a:rPr>
                        <a:t>,0</a:t>
                      </a:r>
                      <a:r>
                        <a:rPr lang="en-GB" sz="1500" b="1" strike="noStrike" dirty="0" smtClean="0">
                          <a:solidFill>
                            <a:srgbClr val="000000"/>
                          </a:solidFill>
                          <a:latin typeface="+mn-lt"/>
                        </a:rPr>
                        <a:t> </a:t>
                      </a:r>
                      <a:r>
                        <a:rPr lang="en-GB" sz="1500" b="1" strike="noStrike" dirty="0">
                          <a:solidFill>
                            <a:srgbClr val="000000"/>
                          </a:solidFill>
                          <a:latin typeface="+mn-lt"/>
                        </a:rPr>
                        <a:t>%</a:t>
                      </a:r>
                      <a:endParaRPr sz="1600" b="1"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1"/>
                  </a:ext>
                </a:extLst>
              </a:tr>
              <a:tr h="575540">
                <a:tc>
                  <a:txBody>
                    <a:bodyPr/>
                    <a:lstStyle/>
                    <a:p>
                      <a:pPr algn="ctr">
                        <a:lnSpc>
                          <a:spcPct val="100000"/>
                        </a:lnSpc>
                      </a:pPr>
                      <a:r>
                        <a:rPr lang="cs-CZ" sz="1500" strike="noStrike" dirty="0" smtClean="0">
                          <a:solidFill>
                            <a:srgbClr val="000000"/>
                          </a:solidFill>
                          <a:latin typeface="+mn-lt"/>
                        </a:rPr>
                        <a:t>Laktóza</a:t>
                      </a:r>
                      <a:endParaRPr sz="1600" dirty="0">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lnSpc>
                          <a:spcPct val="100000"/>
                        </a:lnSpc>
                      </a:pPr>
                      <a:r>
                        <a:rPr lang="cs-CZ" sz="1500" strike="noStrike" dirty="0" smtClean="0">
                          <a:solidFill>
                            <a:srgbClr val="000000"/>
                          </a:solidFill>
                          <a:latin typeface="+mn-lt"/>
                        </a:rPr>
                        <a:t>48</a:t>
                      </a:r>
                      <a:r>
                        <a:rPr lang="en-GB" sz="1500" strike="noStrike" dirty="0" smtClean="0">
                          <a:solidFill>
                            <a:srgbClr val="000000"/>
                          </a:solidFill>
                          <a:latin typeface="+mn-lt"/>
                        </a:rPr>
                        <a:t> </a:t>
                      </a:r>
                      <a:r>
                        <a:rPr lang="en-GB" sz="1500" strike="noStrike" dirty="0">
                          <a:solidFill>
                            <a:srgbClr val="000000"/>
                          </a:solidFill>
                          <a:latin typeface="+mn-lt"/>
                        </a:rPr>
                        <a:t>g</a:t>
                      </a:r>
                      <a:endParaRPr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lnSpc>
                          <a:spcPct val="100000"/>
                        </a:lnSpc>
                      </a:pPr>
                      <a:r>
                        <a:rPr lang="en-GB" sz="1500" b="1" strike="noStrike" dirty="0">
                          <a:solidFill>
                            <a:srgbClr val="000000"/>
                          </a:solidFill>
                          <a:latin typeface="+mn-lt"/>
                        </a:rPr>
                        <a:t>4,8 % </a:t>
                      </a:r>
                      <a:endParaRPr sz="1600" b="1"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2"/>
                  </a:ext>
                </a:extLst>
              </a:tr>
              <a:tr h="575540">
                <a:tc>
                  <a:txBody>
                    <a:bodyPr/>
                    <a:lstStyle/>
                    <a:p>
                      <a:pPr algn="ctr">
                        <a:lnSpc>
                          <a:spcPct val="100000"/>
                        </a:lnSpc>
                      </a:pPr>
                      <a:r>
                        <a:rPr lang="cs-CZ" sz="1500" strike="noStrike" dirty="0" smtClean="0">
                          <a:solidFill>
                            <a:srgbClr val="000000"/>
                          </a:solidFill>
                          <a:latin typeface="+mn-lt"/>
                        </a:rPr>
                        <a:t>Tuk</a:t>
                      </a:r>
                      <a:endParaRPr sz="1600" dirty="0">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GB" sz="1500" strike="noStrike" dirty="0" smtClean="0">
                          <a:solidFill>
                            <a:srgbClr val="000000"/>
                          </a:solidFill>
                          <a:latin typeface="+mn-lt"/>
                        </a:rPr>
                        <a:t>4</a:t>
                      </a:r>
                      <a:r>
                        <a:rPr lang="cs-CZ" sz="1500" strike="noStrike" dirty="0" smtClean="0">
                          <a:solidFill>
                            <a:srgbClr val="000000"/>
                          </a:solidFill>
                          <a:latin typeface="+mn-lt"/>
                        </a:rPr>
                        <a:t>0</a:t>
                      </a:r>
                      <a:r>
                        <a:rPr lang="en-GB" sz="1500" strike="noStrike" dirty="0" smtClean="0">
                          <a:solidFill>
                            <a:srgbClr val="000000"/>
                          </a:solidFill>
                          <a:latin typeface="+mn-lt"/>
                        </a:rPr>
                        <a:t> </a:t>
                      </a:r>
                      <a:r>
                        <a:rPr lang="en-GB" sz="1500" strike="noStrike" dirty="0">
                          <a:solidFill>
                            <a:srgbClr val="000000"/>
                          </a:solidFill>
                          <a:latin typeface="+mn-lt"/>
                        </a:rPr>
                        <a:t>g</a:t>
                      </a:r>
                      <a:endParaRPr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GB" sz="1500" b="1" strike="noStrike" dirty="0" smtClean="0">
                          <a:solidFill>
                            <a:srgbClr val="000000"/>
                          </a:solidFill>
                          <a:latin typeface="+mn-lt"/>
                        </a:rPr>
                        <a:t>4</a:t>
                      </a:r>
                      <a:r>
                        <a:rPr lang="cs-CZ" sz="1500" b="1" strike="noStrike" dirty="0" smtClean="0">
                          <a:solidFill>
                            <a:srgbClr val="000000"/>
                          </a:solidFill>
                          <a:latin typeface="+mn-lt"/>
                        </a:rPr>
                        <a:t>,0</a:t>
                      </a:r>
                      <a:r>
                        <a:rPr lang="en-GB" sz="1500" b="1" strike="noStrike" dirty="0" smtClean="0">
                          <a:solidFill>
                            <a:srgbClr val="000000"/>
                          </a:solidFill>
                          <a:latin typeface="+mn-lt"/>
                        </a:rPr>
                        <a:t> </a:t>
                      </a:r>
                      <a:r>
                        <a:rPr lang="en-GB" sz="1500" b="1" strike="noStrike" dirty="0">
                          <a:solidFill>
                            <a:srgbClr val="000000"/>
                          </a:solidFill>
                          <a:latin typeface="+mn-lt"/>
                        </a:rPr>
                        <a:t>%</a:t>
                      </a:r>
                      <a:endParaRPr sz="1600" b="1"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3"/>
                  </a:ext>
                </a:extLst>
              </a:tr>
              <a:tr h="575540">
                <a:tc>
                  <a:txBody>
                    <a:bodyPr/>
                    <a:lstStyle/>
                    <a:p>
                      <a:pPr algn="ctr">
                        <a:lnSpc>
                          <a:spcPct val="100000"/>
                        </a:lnSpc>
                      </a:pPr>
                      <a:r>
                        <a:rPr lang="cs-CZ" sz="1500" strike="noStrike" dirty="0" smtClean="0">
                          <a:solidFill>
                            <a:srgbClr val="000000"/>
                          </a:solidFill>
                          <a:latin typeface="+mn-lt"/>
                        </a:rPr>
                        <a:t>Bílkoviny</a:t>
                      </a:r>
                      <a:endParaRPr sz="1600" dirty="0">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lnSpc>
                          <a:spcPct val="100000"/>
                        </a:lnSpc>
                      </a:pPr>
                      <a:r>
                        <a:rPr lang="en-GB" sz="1500" strike="noStrike" dirty="0" smtClean="0">
                          <a:solidFill>
                            <a:srgbClr val="000000"/>
                          </a:solidFill>
                          <a:latin typeface="+mn-lt"/>
                        </a:rPr>
                        <a:t>3</a:t>
                      </a:r>
                      <a:r>
                        <a:rPr lang="cs-CZ" sz="1500" strike="noStrike" dirty="0" smtClean="0">
                          <a:solidFill>
                            <a:srgbClr val="000000"/>
                          </a:solidFill>
                          <a:latin typeface="+mn-lt"/>
                        </a:rPr>
                        <a:t>2</a:t>
                      </a:r>
                      <a:r>
                        <a:rPr lang="en-GB" sz="1500" strike="noStrike" dirty="0" smtClean="0">
                          <a:solidFill>
                            <a:srgbClr val="000000"/>
                          </a:solidFill>
                          <a:latin typeface="+mn-lt"/>
                        </a:rPr>
                        <a:t> </a:t>
                      </a:r>
                      <a:r>
                        <a:rPr lang="en-GB" sz="1500" strike="noStrike" dirty="0">
                          <a:solidFill>
                            <a:srgbClr val="000000"/>
                          </a:solidFill>
                          <a:latin typeface="+mn-lt"/>
                        </a:rPr>
                        <a:t>g</a:t>
                      </a:r>
                      <a:endParaRPr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lnSpc>
                          <a:spcPct val="100000"/>
                        </a:lnSpc>
                      </a:pPr>
                      <a:r>
                        <a:rPr lang="en-GB" sz="1500" b="1" strike="noStrike" dirty="0">
                          <a:solidFill>
                            <a:srgbClr val="000000"/>
                          </a:solidFill>
                          <a:latin typeface="+mn-lt"/>
                        </a:rPr>
                        <a:t>3,2 %</a:t>
                      </a:r>
                      <a:endParaRPr sz="1600" b="1"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4"/>
                  </a:ext>
                </a:extLst>
              </a:tr>
              <a:tr h="575540">
                <a:tc>
                  <a:txBody>
                    <a:bodyPr/>
                    <a:lstStyle/>
                    <a:p>
                      <a:pPr algn="ctr">
                        <a:lnSpc>
                          <a:spcPct val="100000"/>
                        </a:lnSpc>
                      </a:pPr>
                      <a:r>
                        <a:rPr lang="cs-CZ" sz="1500" strike="noStrike" dirty="0" smtClean="0">
                          <a:solidFill>
                            <a:srgbClr val="000000"/>
                          </a:solidFill>
                          <a:latin typeface="+mn-lt"/>
                        </a:rPr>
                        <a:t>Vápník</a:t>
                      </a:r>
                      <a:endParaRPr sz="1600" dirty="0">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GB" sz="1500" b="1" strike="noStrike" dirty="0">
                          <a:solidFill>
                            <a:srgbClr val="000000"/>
                          </a:solidFill>
                          <a:latin typeface="+mn-lt"/>
                        </a:rPr>
                        <a:t>1,1 g</a:t>
                      </a:r>
                      <a:endParaRPr sz="1600" b="1"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GB" sz="1500" strike="noStrike" dirty="0">
                          <a:solidFill>
                            <a:srgbClr val="000000"/>
                          </a:solidFill>
                          <a:latin typeface="+mn-lt"/>
                        </a:rPr>
                        <a:t>0,1 %</a:t>
                      </a:r>
                      <a:endParaRPr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5"/>
                  </a:ext>
                </a:extLst>
              </a:tr>
              <a:tr h="575540">
                <a:tc>
                  <a:txBody>
                    <a:bodyPr/>
                    <a:lstStyle/>
                    <a:p>
                      <a:pPr algn="ctr">
                        <a:lnSpc>
                          <a:spcPct val="100000"/>
                        </a:lnSpc>
                      </a:pPr>
                      <a:r>
                        <a:rPr lang="cs-CZ" sz="1500" dirty="0" smtClean="0">
                          <a:latin typeface="+mn-lt"/>
                        </a:rPr>
                        <a:t>Riboflavin </a:t>
                      </a:r>
                      <a:br>
                        <a:rPr lang="cs-CZ" sz="1500" dirty="0" smtClean="0">
                          <a:latin typeface="+mn-lt"/>
                        </a:rPr>
                      </a:br>
                      <a:r>
                        <a:rPr lang="cs-CZ" sz="1500" dirty="0" smtClean="0">
                          <a:latin typeface="+mn-lt"/>
                        </a:rPr>
                        <a:t>(vitamin B2) </a:t>
                      </a:r>
                      <a:endParaRPr sz="1600" dirty="0">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lnSpc>
                          <a:spcPct val="100000"/>
                        </a:lnSpc>
                      </a:pPr>
                      <a:r>
                        <a:rPr lang="cs-CZ" sz="1500" strike="noStrike" dirty="0">
                          <a:solidFill>
                            <a:srgbClr val="000000"/>
                          </a:solidFill>
                          <a:latin typeface="+mn-lt"/>
                        </a:rPr>
                        <a:t>1,83 mg</a:t>
                      </a:r>
                      <a:endParaRPr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r>
                        <a:rPr lang="cs-CZ" sz="1600" dirty="0" smtClean="0">
                          <a:latin typeface="+mn-lt"/>
                        </a:rPr>
                        <a:t>~</a:t>
                      </a:r>
                      <a:endParaRPr lang="cs-CZ"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6"/>
                  </a:ext>
                </a:extLst>
              </a:tr>
              <a:tr h="575540">
                <a:tc>
                  <a:txBody>
                    <a:bodyPr/>
                    <a:lstStyle/>
                    <a:p>
                      <a:pPr algn="ctr">
                        <a:lnSpc>
                          <a:spcPct val="100000"/>
                        </a:lnSpc>
                      </a:pPr>
                      <a:r>
                        <a:rPr lang="cs-CZ" sz="1500" strike="noStrike" dirty="0" smtClean="0">
                          <a:solidFill>
                            <a:srgbClr val="000000"/>
                          </a:solidFill>
                          <a:latin typeface="+mn-lt"/>
                        </a:rPr>
                        <a:t>V</a:t>
                      </a:r>
                      <a:r>
                        <a:rPr lang="en-GB" sz="1500" strike="noStrike" dirty="0" err="1" smtClean="0">
                          <a:solidFill>
                            <a:srgbClr val="000000"/>
                          </a:solidFill>
                          <a:latin typeface="+mn-lt"/>
                        </a:rPr>
                        <a:t>itamin</a:t>
                      </a:r>
                      <a:r>
                        <a:rPr lang="en-GB" sz="1500" strike="noStrike" dirty="0" smtClean="0">
                          <a:solidFill>
                            <a:srgbClr val="000000"/>
                          </a:solidFill>
                          <a:latin typeface="+mn-lt"/>
                        </a:rPr>
                        <a:t> B12</a:t>
                      </a:r>
                      <a:endParaRPr sz="1600" dirty="0">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GB" sz="1500" strike="noStrike" dirty="0">
                          <a:solidFill>
                            <a:srgbClr val="000000"/>
                          </a:solidFill>
                          <a:latin typeface="+mn-lt"/>
                        </a:rPr>
                        <a:t>4,4 </a:t>
                      </a:r>
                      <a:r>
                        <a:rPr lang="en-GB" sz="1500" strike="noStrike" dirty="0" err="1">
                          <a:solidFill>
                            <a:srgbClr val="000000"/>
                          </a:solidFill>
                          <a:latin typeface="+mn-lt"/>
                        </a:rPr>
                        <a:t>μg</a:t>
                      </a:r>
                      <a:endParaRPr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cs-CZ" sz="1600" dirty="0" smtClean="0">
                          <a:latin typeface="+mn-lt"/>
                        </a:rPr>
                        <a:t>~</a:t>
                      </a:r>
                      <a:endParaRPr lang="cs-CZ"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7"/>
                  </a:ext>
                </a:extLst>
              </a:tr>
            </a:tbl>
          </a:graphicData>
        </a:graphic>
      </p:graphicFrame>
      <p:sp>
        <p:nvSpPr>
          <p:cNvPr id="4" name="Nadpis 3"/>
          <p:cNvSpPr>
            <a:spLocks noGrp="1"/>
          </p:cNvSpPr>
          <p:nvPr>
            <p:ph type="title"/>
          </p:nvPr>
        </p:nvSpPr>
        <p:spPr/>
        <p:txBody>
          <a:bodyPr/>
          <a:lstStyle/>
          <a:p>
            <a:r>
              <a:rPr lang="cs-CZ" dirty="0" smtClean="0"/>
              <a:t>Složení kravského mléka</a:t>
            </a:r>
            <a:endParaRPr lang="cs-CZ"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14724" y="1678158"/>
            <a:ext cx="3801432" cy="4512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 name="Zástupný symbol pro zápatí 6"/>
          <p:cNvSpPr>
            <a:spLocks noGrp="1"/>
          </p:cNvSpPr>
          <p:nvPr>
            <p:ph type="ftr" sz="quarter" idx="11"/>
          </p:nvPr>
        </p:nvSpPr>
        <p:spPr/>
        <p:txBody>
          <a:bodyPr/>
          <a:lstStyle/>
          <a:p>
            <a:r>
              <a:rPr lang="cs-CZ" dirty="0" smtClean="0"/>
              <a:t>Výživa</a:t>
            </a:r>
            <a:endParaRPr lang="cs-CZ" dirty="0"/>
          </a:p>
        </p:txBody>
      </p:sp>
      <p:sp>
        <p:nvSpPr>
          <p:cNvPr id="8" name="Zástupný symbol pro číslo snímku 7"/>
          <p:cNvSpPr>
            <a:spLocks noGrp="1"/>
          </p:cNvSpPr>
          <p:nvPr>
            <p:ph type="sldNum" sz="quarter" idx="12"/>
          </p:nvPr>
        </p:nvSpPr>
        <p:spPr/>
        <p:txBody>
          <a:bodyPr/>
          <a:lstStyle/>
          <a:p>
            <a:fld id="{7D74F88D-855E-4C4A-AC2F-7A0A64C53FD8}" type="slidenum">
              <a:rPr lang="cs-CZ" smtClean="0"/>
              <a:pPr/>
              <a:t>82</a:t>
            </a:fld>
            <a:endParaRPr lang="cs-CZ" dirty="0"/>
          </a:p>
        </p:txBody>
      </p:sp>
      <p:sp>
        <p:nvSpPr>
          <p:cNvPr id="13"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5">
                    <a:lumMod val="60000"/>
                    <a:lumOff val="40000"/>
                  </a:schemeClr>
                </a:solidFill>
              </a:rPr>
              <a:t>Mléko a mléčné výrobky</a:t>
            </a:r>
            <a:endParaRPr lang="cs-CZ" dirty="0">
              <a:solidFill>
                <a:schemeClr val="accent5">
                  <a:lumMod val="60000"/>
                  <a:lumOff val="40000"/>
                </a:schemeClr>
              </a:solidFill>
            </a:endParaRPr>
          </a:p>
        </p:txBody>
      </p:sp>
    </p:spTree>
    <p:extLst>
      <p:ext uri="{BB962C8B-B14F-4D97-AF65-F5344CB8AC3E}">
        <p14:creationId xmlns:p14="http://schemas.microsoft.com/office/powerpoint/2010/main" val="264542171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p:txBody>
          <a:bodyPr>
            <a:normAutofit/>
          </a:bodyPr>
          <a:lstStyle/>
          <a:p>
            <a:r>
              <a:rPr lang="cs-CZ" dirty="0" smtClean="0">
                <a:ea typeface="Segoe UI" panose="020B0502040204020203" pitchFamily="34" charset="0"/>
              </a:rPr>
              <a:t>Jedna sklenice/hrnek mléka (250 ml)</a:t>
            </a:r>
          </a:p>
          <a:p>
            <a:r>
              <a:rPr lang="cs-CZ" dirty="0" smtClean="0">
                <a:ea typeface="Segoe UI" panose="020B0502040204020203" pitchFamily="34" charset="0"/>
              </a:rPr>
              <a:t>Jeden kelímek jogurtu (150-200 </a:t>
            </a:r>
            <a:r>
              <a:rPr lang="cs-CZ" dirty="0">
                <a:ea typeface="Segoe UI" panose="020B0502040204020203" pitchFamily="34" charset="0"/>
              </a:rPr>
              <a:t>g</a:t>
            </a:r>
            <a:r>
              <a:rPr lang="cs-CZ" dirty="0" smtClean="0">
                <a:ea typeface="Segoe UI" panose="020B0502040204020203" pitchFamily="34" charset="0"/>
              </a:rPr>
              <a:t>)</a:t>
            </a:r>
          </a:p>
          <a:p>
            <a:r>
              <a:rPr lang="cs-CZ" dirty="0" smtClean="0">
                <a:ea typeface="Segoe UI" panose="020B0502040204020203" pitchFamily="34" charset="0"/>
              </a:rPr>
              <a:t>Tvrdý sýr 55 g</a:t>
            </a:r>
          </a:p>
          <a:p>
            <a:r>
              <a:rPr lang="cs-CZ" dirty="0" smtClean="0">
                <a:ea typeface="Segoe UI" panose="020B0502040204020203" pitchFamily="34" charset="0"/>
              </a:rPr>
              <a:t>…nebo jako vlastní pěst či dlaň  </a:t>
            </a:r>
          </a:p>
          <a:p>
            <a:endParaRPr lang="cs-CZ" dirty="0">
              <a:ea typeface="Segoe UI" panose="020B0502040204020203" pitchFamily="34" charset="0"/>
            </a:endParaRPr>
          </a:p>
          <a:p>
            <a:r>
              <a:rPr lang="cs-CZ" b="1" dirty="0" smtClean="0">
                <a:ea typeface="Segoe UI" panose="020B0502040204020203" pitchFamily="34" charset="0"/>
              </a:rPr>
              <a:t>2–3 porce/den</a:t>
            </a:r>
          </a:p>
          <a:p>
            <a:r>
              <a:rPr lang="cs-CZ" sz="2400" dirty="0" smtClean="0">
                <a:ea typeface="Segoe UI" panose="020B0502040204020203" pitchFamily="34" charset="0"/>
              </a:rPr>
              <a:t>Doporučená denní dávka </a:t>
            </a:r>
            <a:r>
              <a:rPr lang="cs-CZ" sz="2400" b="1" dirty="0" smtClean="0">
                <a:ea typeface="Segoe UI" panose="020B0502040204020203" pitchFamily="34" charset="0"/>
              </a:rPr>
              <a:t>vápníku</a:t>
            </a:r>
            <a:r>
              <a:rPr lang="cs-CZ" sz="2400" dirty="0" smtClean="0">
                <a:ea typeface="Segoe UI" panose="020B0502040204020203" pitchFamily="34" charset="0"/>
              </a:rPr>
              <a:t> pro dospělé dle DACH: </a:t>
            </a:r>
            <a:r>
              <a:rPr lang="cs-CZ" sz="2400" b="1" dirty="0" smtClean="0">
                <a:ea typeface="Segoe UI" panose="020B0502040204020203" pitchFamily="34" charset="0"/>
              </a:rPr>
              <a:t>1000 mg</a:t>
            </a:r>
            <a:endParaRPr lang="cs-CZ" sz="2400" b="1" dirty="0">
              <a:ea typeface="Segoe UI" panose="020B0502040204020203" pitchFamily="34" charset="0"/>
            </a:endParaRPr>
          </a:p>
        </p:txBody>
      </p:sp>
      <p:sp>
        <p:nvSpPr>
          <p:cNvPr id="4" name="Nadpis 3"/>
          <p:cNvSpPr>
            <a:spLocks noGrp="1"/>
          </p:cNvSpPr>
          <p:nvPr>
            <p:ph type="title"/>
          </p:nvPr>
        </p:nvSpPr>
        <p:spPr/>
        <p:txBody>
          <a:bodyPr/>
          <a:lstStyle/>
          <a:p>
            <a:r>
              <a:rPr lang="cs-CZ" dirty="0" smtClean="0"/>
              <a:t>Porce a doporu</a:t>
            </a:r>
            <a:r>
              <a:rPr lang="cs-CZ" b="1" dirty="0" smtClean="0"/>
              <a:t>č</a:t>
            </a:r>
            <a:r>
              <a:rPr lang="cs-CZ" dirty="0" smtClean="0"/>
              <a:t>en</a:t>
            </a:r>
            <a:r>
              <a:rPr lang="cs-CZ" b="1" dirty="0" smtClean="0"/>
              <a:t>í</a:t>
            </a:r>
            <a:endParaRPr lang="cs-CZ" b="1" dirty="0"/>
          </a:p>
        </p:txBody>
      </p:sp>
      <p:pic>
        <p:nvPicPr>
          <p:cNvPr id="52" name="Obrázek 51"/>
          <p:cNvPicPr/>
          <p:nvPr/>
        </p:nvPicPr>
        <p:blipFill>
          <a:blip r:embed="rId2" cstate="email">
            <a:extLst>
              <a:ext uri="{28A0092B-C50C-407E-A947-70E740481C1C}">
                <a14:useLocalDpi xmlns:a14="http://schemas.microsoft.com/office/drawing/2010/main"/>
              </a:ext>
            </a:extLst>
          </a:blip>
          <a:stretch/>
        </p:blipFill>
        <p:spPr>
          <a:xfrm>
            <a:off x="7455370" y="1656423"/>
            <a:ext cx="4016022" cy="2513075"/>
          </a:xfrm>
          <a:prstGeom prst="rect">
            <a:avLst/>
          </a:prstGeom>
          <a:ln>
            <a:noFill/>
          </a:ln>
        </p:spPr>
      </p:pic>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83</a:t>
            </a:fld>
            <a:endParaRPr lang="cs-CZ" dirty="0"/>
          </a:p>
        </p:txBody>
      </p:sp>
      <p:sp>
        <p:nvSpPr>
          <p:cNvPr id="11"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5">
                    <a:lumMod val="60000"/>
                    <a:lumOff val="40000"/>
                  </a:schemeClr>
                </a:solidFill>
              </a:rPr>
              <a:t>Mléko a mléčné výrobky</a:t>
            </a:r>
            <a:endParaRPr lang="cs-CZ" dirty="0">
              <a:solidFill>
                <a:schemeClr val="accent5">
                  <a:lumMod val="60000"/>
                  <a:lumOff val="40000"/>
                </a:schemeClr>
              </a:solidFill>
            </a:endParaRPr>
          </a:p>
        </p:txBody>
      </p:sp>
    </p:spTree>
    <p:extLst>
      <p:ext uri="{BB962C8B-B14F-4D97-AF65-F5344CB8AC3E}">
        <p14:creationId xmlns:p14="http://schemas.microsoft.com/office/powerpoint/2010/main" val="79266105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p:txBody>
          <a:bodyPr>
            <a:normAutofit fontScale="62500" lnSpcReduction="20000"/>
          </a:bodyPr>
          <a:lstStyle/>
          <a:p>
            <a:r>
              <a:rPr lang="cs-CZ" dirty="0" smtClean="0">
                <a:ea typeface="Segoe UI" panose="020B0502040204020203" pitchFamily="34" charset="0"/>
              </a:rPr>
              <a:t>Vápník přispívá k normální srážlivosti krve. </a:t>
            </a:r>
          </a:p>
          <a:p>
            <a:r>
              <a:rPr lang="cs-CZ" dirty="0" smtClean="0">
                <a:ea typeface="Segoe UI" panose="020B0502040204020203" pitchFamily="34" charset="0"/>
              </a:rPr>
              <a:t>Vápník přispívá k normálnímu energetickému metabolismu.</a:t>
            </a:r>
          </a:p>
          <a:p>
            <a:r>
              <a:rPr lang="cs-CZ" dirty="0" smtClean="0">
                <a:ea typeface="Segoe UI" panose="020B0502040204020203" pitchFamily="34" charset="0"/>
              </a:rPr>
              <a:t>Vápník přispívá k normální činnosti svalů.</a:t>
            </a:r>
          </a:p>
          <a:p>
            <a:r>
              <a:rPr lang="cs-CZ" dirty="0" smtClean="0">
                <a:ea typeface="Segoe UI" panose="020B0502040204020203" pitchFamily="34" charset="0"/>
              </a:rPr>
              <a:t>Vápník přispívá k normální funkci nervových přenosů.</a:t>
            </a:r>
          </a:p>
          <a:p>
            <a:r>
              <a:rPr lang="cs-CZ" dirty="0" smtClean="0">
                <a:ea typeface="Segoe UI" panose="020B0502040204020203" pitchFamily="34" charset="0"/>
              </a:rPr>
              <a:t>Vápník přispívá k normální funkci trávicích enzymů.</a:t>
            </a:r>
          </a:p>
          <a:p>
            <a:r>
              <a:rPr lang="cs-CZ" dirty="0" smtClean="0">
                <a:ea typeface="Segoe UI" panose="020B0502040204020203" pitchFamily="34" charset="0"/>
              </a:rPr>
              <a:t>Vápník se podílí na procesu dělení a specializace buněk.</a:t>
            </a:r>
          </a:p>
          <a:p>
            <a:r>
              <a:rPr lang="cs-CZ" dirty="0" smtClean="0">
                <a:ea typeface="Segoe UI" panose="020B0502040204020203" pitchFamily="34" charset="0"/>
              </a:rPr>
              <a:t>Vápník je potřebný </a:t>
            </a:r>
            <a:r>
              <a:rPr lang="cs-CZ" b="1" dirty="0" smtClean="0">
                <a:ea typeface="Segoe UI" panose="020B0502040204020203" pitchFamily="34" charset="0"/>
              </a:rPr>
              <a:t>pro udržení normálního stavu kostí.</a:t>
            </a:r>
          </a:p>
          <a:p>
            <a:r>
              <a:rPr lang="cs-CZ" dirty="0" smtClean="0">
                <a:ea typeface="Segoe UI" panose="020B0502040204020203" pitchFamily="34" charset="0"/>
              </a:rPr>
              <a:t>Vápník je potřebný pro udržení normálního stavu </a:t>
            </a:r>
            <a:r>
              <a:rPr lang="cs-CZ" b="1" dirty="0" smtClean="0">
                <a:ea typeface="Segoe UI" panose="020B0502040204020203" pitchFamily="34" charset="0"/>
              </a:rPr>
              <a:t>zubů</a:t>
            </a:r>
            <a:r>
              <a:rPr lang="cs-CZ" dirty="0" smtClean="0">
                <a:ea typeface="Segoe UI" panose="020B0502040204020203" pitchFamily="34" charset="0"/>
              </a:rPr>
              <a:t>.</a:t>
            </a:r>
          </a:p>
          <a:p>
            <a:endParaRPr lang="cs-CZ" dirty="0">
              <a:ea typeface="Segoe UI" panose="020B0502040204020203" pitchFamily="34" charset="0"/>
            </a:endParaRPr>
          </a:p>
          <a:p>
            <a:pPr algn="just"/>
            <a:r>
              <a:rPr lang="cs-CZ" dirty="0" smtClean="0">
                <a:ea typeface="Segoe UI" panose="020B0502040204020203" pitchFamily="34" charset="0"/>
              </a:rPr>
              <a:t>Nutriční tvrzení: „ZDROJ VÁPNÍKU“ (</a:t>
            </a:r>
            <a:r>
              <a:rPr lang="cs-CZ" dirty="0" smtClean="0"/>
              <a:t>při stanovení významného množství je uvažováno </a:t>
            </a:r>
            <a:r>
              <a:rPr lang="cs-CZ" b="1" dirty="0" smtClean="0"/>
              <a:t>15 % DDD</a:t>
            </a:r>
            <a:r>
              <a:rPr lang="cs-CZ" dirty="0" smtClean="0"/>
              <a:t> obsažených ve 100 g nebo ve 100 ml nebo v jednom balení, pokud toto balení obsahuje pouze jednu porci</a:t>
            </a:r>
            <a:r>
              <a:rPr lang="cs-CZ" dirty="0" smtClean="0">
                <a:ea typeface="Segoe UI" panose="020B0502040204020203" pitchFamily="34" charset="0"/>
              </a:rPr>
              <a:t>) 	</a:t>
            </a:r>
          </a:p>
          <a:p>
            <a:pPr algn="just"/>
            <a:r>
              <a:rPr lang="cs-CZ" dirty="0" smtClean="0">
                <a:ea typeface="Segoe UI" panose="020B0502040204020203" pitchFamily="34" charset="0"/>
              </a:rPr>
              <a:t>Další zdroje vápníku: </a:t>
            </a:r>
            <a:r>
              <a:rPr lang="en-US" b="1" dirty="0" smtClean="0">
                <a:ea typeface="Segoe UI" panose="020B0502040204020203" pitchFamily="34" charset="0"/>
              </a:rPr>
              <a:t>30 </a:t>
            </a:r>
            <a:r>
              <a:rPr lang="en-US" b="1" dirty="0">
                <a:ea typeface="Segoe UI" panose="020B0502040204020203" pitchFamily="34" charset="0"/>
              </a:rPr>
              <a:t>g </a:t>
            </a:r>
            <a:r>
              <a:rPr lang="cs-CZ" b="1" dirty="0" smtClean="0">
                <a:ea typeface="Segoe UI" panose="020B0502040204020203" pitchFamily="34" charset="0"/>
              </a:rPr>
              <a:t>máku</a:t>
            </a:r>
            <a:r>
              <a:rPr lang="en-US" b="1" dirty="0" smtClean="0">
                <a:ea typeface="Segoe UI" panose="020B0502040204020203" pitchFamily="34" charset="0"/>
              </a:rPr>
              <a:t> </a:t>
            </a:r>
            <a:r>
              <a:rPr lang="en-US" b="1" dirty="0">
                <a:ea typeface="Segoe UI" panose="020B0502040204020203" pitchFamily="34" charset="0"/>
              </a:rPr>
              <a:t>= 150 g </a:t>
            </a:r>
            <a:r>
              <a:rPr lang="cs-CZ" b="1" dirty="0" smtClean="0">
                <a:ea typeface="Segoe UI" panose="020B0502040204020203" pitchFamily="34" charset="0"/>
              </a:rPr>
              <a:t>kapusty</a:t>
            </a:r>
            <a:r>
              <a:rPr lang="en-US" b="1" dirty="0" smtClean="0">
                <a:ea typeface="Segoe UI" panose="020B0502040204020203" pitchFamily="34" charset="0"/>
              </a:rPr>
              <a:t> </a:t>
            </a:r>
            <a:r>
              <a:rPr lang="en-US" b="1" dirty="0">
                <a:ea typeface="Segoe UI" panose="020B0502040204020203" pitchFamily="34" charset="0"/>
              </a:rPr>
              <a:t>= 200 </a:t>
            </a:r>
            <a:r>
              <a:rPr lang="cs-CZ" b="1" dirty="0" smtClean="0">
                <a:ea typeface="Segoe UI" panose="020B0502040204020203" pitchFamily="34" charset="0"/>
              </a:rPr>
              <a:t>g brokolice </a:t>
            </a:r>
            <a:r>
              <a:rPr lang="en-US" dirty="0" smtClean="0">
                <a:ea typeface="Segoe UI" panose="020B0502040204020203" pitchFamily="34" charset="0"/>
              </a:rPr>
              <a:t>= (50</a:t>
            </a:r>
            <a:r>
              <a:rPr lang="en-US" dirty="0">
                <a:ea typeface="Segoe UI" panose="020B0502040204020203" pitchFamily="34" charset="0"/>
              </a:rPr>
              <a:t> g </a:t>
            </a:r>
            <a:r>
              <a:rPr lang="cs-CZ" dirty="0" smtClean="0">
                <a:ea typeface="Segoe UI" panose="020B0502040204020203" pitchFamily="34" charset="0"/>
              </a:rPr>
              <a:t>tvrdého sýru</a:t>
            </a:r>
            <a:r>
              <a:rPr lang="en-US" dirty="0" smtClean="0">
                <a:ea typeface="Segoe UI" panose="020B0502040204020203" pitchFamily="34" charset="0"/>
              </a:rPr>
              <a:t> =</a:t>
            </a:r>
            <a:r>
              <a:rPr lang="cs-CZ" dirty="0" smtClean="0">
                <a:ea typeface="Segoe UI" panose="020B0502040204020203" pitchFamily="34" charset="0"/>
              </a:rPr>
              <a:t> </a:t>
            </a:r>
            <a:br>
              <a:rPr lang="cs-CZ" dirty="0" smtClean="0">
                <a:ea typeface="Segoe UI" panose="020B0502040204020203" pitchFamily="34" charset="0"/>
              </a:rPr>
            </a:br>
            <a:r>
              <a:rPr lang="cs-CZ" dirty="0" smtClean="0">
                <a:ea typeface="Segoe UI" panose="020B0502040204020203" pitchFamily="34" charset="0"/>
              </a:rPr>
              <a:t>150 g jogurtu</a:t>
            </a:r>
            <a:r>
              <a:rPr lang="cs-CZ" dirty="0" smtClean="0">
                <a:solidFill>
                  <a:schemeClr val="bg1"/>
                </a:solidFill>
                <a:ea typeface="Segoe UI" panose="020B0502040204020203" pitchFamily="34" charset="0"/>
              </a:rPr>
              <a:t>-</a:t>
            </a:r>
            <a:r>
              <a:rPr lang="en-US" dirty="0" smtClean="0">
                <a:ea typeface="Segoe UI" panose="020B0502040204020203" pitchFamily="34" charset="0"/>
              </a:rPr>
              <a:t>= 250 ml</a:t>
            </a:r>
            <a:r>
              <a:rPr lang="cs-CZ" dirty="0" smtClean="0">
                <a:ea typeface="Segoe UI" panose="020B0502040204020203" pitchFamily="34" charset="0"/>
              </a:rPr>
              <a:t> mléka</a:t>
            </a:r>
            <a:r>
              <a:rPr lang="en-US" dirty="0" smtClean="0">
                <a:ea typeface="Segoe UI" panose="020B0502040204020203" pitchFamily="34" charset="0"/>
              </a:rPr>
              <a:t>)</a:t>
            </a:r>
            <a:endParaRPr lang="cs-CZ" dirty="0">
              <a:ea typeface="Segoe UI" panose="020B0502040204020203" pitchFamily="34" charset="0"/>
            </a:endParaRPr>
          </a:p>
        </p:txBody>
      </p:sp>
      <p:sp>
        <p:nvSpPr>
          <p:cNvPr id="4" name="Nadpis 3"/>
          <p:cNvSpPr>
            <a:spLocks noGrp="1"/>
          </p:cNvSpPr>
          <p:nvPr>
            <p:ph type="title"/>
          </p:nvPr>
        </p:nvSpPr>
        <p:spPr/>
        <p:txBody>
          <a:bodyPr>
            <a:normAutofit/>
          </a:bodyPr>
          <a:lstStyle/>
          <a:p>
            <a:r>
              <a:rPr lang="cs-CZ" dirty="0" smtClean="0"/>
              <a:t>Vápník </a:t>
            </a:r>
            <a:r>
              <a:rPr lang="cs-CZ" sz="3200" dirty="0" smtClean="0">
                <a:latin typeface="Segoe UI" panose="020B0502040204020203" pitchFamily="34" charset="0"/>
                <a:ea typeface="Segoe UI" panose="020B0502040204020203" pitchFamily="34" charset="0"/>
                <a:cs typeface="Segoe UI" panose="020B0502040204020203" pitchFamily="34" charset="0"/>
              </a:rPr>
              <a:t>– zdravotní tvrzení</a:t>
            </a:r>
            <a:endParaRPr lang="cs-CZ" sz="3200" dirty="0">
              <a:latin typeface="Segoe UI" panose="020B0502040204020203" pitchFamily="34" charset="0"/>
              <a:ea typeface="Segoe UI" panose="020B0502040204020203" pitchFamily="34" charset="0"/>
              <a:cs typeface="Segoe UI" panose="020B0502040204020203" pitchFamily="34" charset="0"/>
            </a:endParaRPr>
          </a:p>
        </p:txBody>
      </p:sp>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84</a:t>
            </a:fld>
            <a:endParaRPr lang="cs-CZ" dirty="0"/>
          </a:p>
        </p:txBody>
      </p:sp>
      <p:sp>
        <p:nvSpPr>
          <p:cNvPr id="10"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5">
                    <a:lumMod val="60000"/>
                    <a:lumOff val="40000"/>
                  </a:schemeClr>
                </a:solidFill>
              </a:rPr>
              <a:t>Mléko a mléčné výrobky</a:t>
            </a:r>
            <a:endParaRPr lang="cs-CZ" dirty="0">
              <a:solidFill>
                <a:schemeClr val="accent5">
                  <a:lumMod val="60000"/>
                  <a:lumOff val="40000"/>
                </a:schemeClr>
              </a:solidFill>
            </a:endParaRPr>
          </a:p>
        </p:txBody>
      </p:sp>
    </p:spTree>
    <p:extLst>
      <p:ext uri="{BB962C8B-B14F-4D97-AF65-F5344CB8AC3E}">
        <p14:creationId xmlns:p14="http://schemas.microsoft.com/office/powerpoint/2010/main" val="2757983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5"/>
          <p:cNvSpPr>
            <a:spLocks noGrp="1"/>
          </p:cNvSpPr>
          <p:nvPr>
            <p:ph idx="1"/>
          </p:nvPr>
        </p:nvSpPr>
        <p:spPr/>
        <p:txBody>
          <a:bodyPr/>
          <a:lstStyle/>
          <a:p>
            <a:r>
              <a:rPr lang="cs-CZ" dirty="0" smtClean="0">
                <a:solidFill>
                  <a:srgbClr val="000000"/>
                </a:solidFill>
                <a:ea typeface="Segoe UI" panose="020B0502040204020203" pitchFamily="34" charset="0"/>
              </a:rPr>
              <a:t>Absorpce (využitelnost) vápníku ze zeleniny jako je brokolice, kapusta a květák je vyšší než z mléka a mléčných výrobků!</a:t>
            </a:r>
            <a:endParaRPr lang="en-US" sz="1600" dirty="0">
              <a:ea typeface="Segoe UI" panose="020B0502040204020203" pitchFamily="34" charset="0"/>
            </a:endParaRPr>
          </a:p>
        </p:txBody>
      </p:sp>
      <p:pic>
        <p:nvPicPr>
          <p:cNvPr id="4" name="Picture 2" descr="C:\Documents and Settings\Verunka\Dokumenty\Dropbox\UNKA\UNKA\PROJEKTY\VIP\foto-všec\BROŽURA\várka_první\foto-3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16546" y="2828116"/>
            <a:ext cx="4758909" cy="317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Nadpis 4"/>
          <p:cNvSpPr>
            <a:spLocks noGrp="1"/>
          </p:cNvSpPr>
          <p:nvPr>
            <p:ph type="title"/>
          </p:nvPr>
        </p:nvSpPr>
        <p:spPr/>
        <p:txBody>
          <a:bodyPr/>
          <a:lstStyle/>
          <a:p>
            <a:r>
              <a:rPr lang="cs-CZ" dirty="0" smtClean="0"/>
              <a:t>Absorpce vápn</a:t>
            </a:r>
            <a:r>
              <a:rPr lang="cs-CZ" b="1" dirty="0" smtClean="0"/>
              <a:t>í</a:t>
            </a:r>
            <a:r>
              <a:rPr lang="cs-CZ" dirty="0" smtClean="0"/>
              <a:t>ku </a:t>
            </a:r>
            <a:endParaRPr lang="cs-CZ" dirty="0"/>
          </a:p>
        </p:txBody>
      </p:sp>
      <p:sp>
        <p:nvSpPr>
          <p:cNvPr id="7" name="Zástupný symbol pro zápatí 6"/>
          <p:cNvSpPr>
            <a:spLocks noGrp="1"/>
          </p:cNvSpPr>
          <p:nvPr>
            <p:ph type="ftr" sz="quarter" idx="11"/>
          </p:nvPr>
        </p:nvSpPr>
        <p:spPr/>
        <p:txBody>
          <a:bodyPr/>
          <a:lstStyle/>
          <a:p>
            <a:r>
              <a:rPr lang="cs-CZ" dirty="0" smtClean="0"/>
              <a:t>Výživa</a:t>
            </a:r>
            <a:endParaRPr lang="cs-CZ" dirty="0"/>
          </a:p>
        </p:txBody>
      </p:sp>
      <p:sp>
        <p:nvSpPr>
          <p:cNvPr id="8" name="Zástupný symbol pro číslo snímku 7"/>
          <p:cNvSpPr>
            <a:spLocks noGrp="1"/>
          </p:cNvSpPr>
          <p:nvPr>
            <p:ph type="sldNum" sz="quarter" idx="12"/>
          </p:nvPr>
        </p:nvSpPr>
        <p:spPr/>
        <p:txBody>
          <a:bodyPr/>
          <a:lstStyle/>
          <a:p>
            <a:fld id="{7D74F88D-855E-4C4A-AC2F-7A0A64C53FD8}" type="slidenum">
              <a:rPr lang="cs-CZ" smtClean="0"/>
              <a:pPr/>
              <a:t>85</a:t>
            </a:fld>
            <a:endParaRPr lang="cs-CZ" dirty="0"/>
          </a:p>
        </p:txBody>
      </p:sp>
      <p:sp>
        <p:nvSpPr>
          <p:cNvPr id="11"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5">
                    <a:lumMod val="60000"/>
                    <a:lumOff val="40000"/>
                  </a:schemeClr>
                </a:solidFill>
              </a:rPr>
              <a:t>Mléko a mléčné výrovky</a:t>
            </a:r>
            <a:endParaRPr lang="cs-CZ" dirty="0">
              <a:solidFill>
                <a:schemeClr val="accent5">
                  <a:lumMod val="60000"/>
                  <a:lumOff val="40000"/>
                </a:schemeClr>
              </a:solidFill>
            </a:endParaRPr>
          </a:p>
        </p:txBody>
      </p:sp>
    </p:spTree>
    <p:extLst>
      <p:ext uri="{BB962C8B-B14F-4D97-AF65-F5344CB8AC3E}">
        <p14:creationId xmlns:p14="http://schemas.microsoft.com/office/powerpoint/2010/main" val="3228373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p:txBody>
          <a:bodyPr>
            <a:normAutofit/>
          </a:bodyPr>
          <a:lstStyle/>
          <a:p>
            <a:r>
              <a:rPr lang="cs-CZ" dirty="0">
                <a:ea typeface="Segoe UI" panose="020B0502040204020203" pitchFamily="34" charset="0"/>
              </a:rPr>
              <a:t>a</a:t>
            </a:r>
            <a:r>
              <a:rPr lang="cs-CZ" dirty="0" smtClean="0">
                <a:ea typeface="Segoe UI" panose="020B0502040204020203" pitchFamily="34" charset="0"/>
              </a:rPr>
              <a:t>bnormální reakce imunitního systému na mléko a výrobky obsahující mléko </a:t>
            </a:r>
            <a:endParaRPr lang="en-US" sz="1600" dirty="0">
              <a:ea typeface="Segoe UI" panose="020B0502040204020203" pitchFamily="34" charset="0"/>
            </a:endParaRPr>
          </a:p>
          <a:p>
            <a:r>
              <a:rPr lang="cs-CZ" dirty="0" smtClean="0">
                <a:ea typeface="Segoe UI" panose="020B0502040204020203" pitchFamily="34" charset="0"/>
              </a:rPr>
              <a:t>alergie </a:t>
            </a:r>
            <a:r>
              <a:rPr lang="cs-CZ" b="1" dirty="0" smtClean="0">
                <a:ea typeface="Segoe UI" panose="020B0502040204020203" pitchFamily="34" charset="0"/>
              </a:rPr>
              <a:t>souvisí s proteiny </a:t>
            </a:r>
            <a:r>
              <a:rPr lang="en-US" b="1" dirty="0" smtClean="0">
                <a:ea typeface="Segoe UI" panose="020B0502040204020203" pitchFamily="34" charset="0"/>
              </a:rPr>
              <a:t>la</a:t>
            </a:r>
            <a:r>
              <a:rPr lang="cs-CZ" b="1" dirty="0" smtClean="0">
                <a:ea typeface="Segoe UI" panose="020B0502040204020203" pitchFamily="34" charset="0"/>
              </a:rPr>
              <a:t>k</a:t>
            </a:r>
            <a:r>
              <a:rPr lang="en-US" b="1" dirty="0" err="1" smtClean="0">
                <a:ea typeface="Segoe UI" panose="020B0502040204020203" pitchFamily="34" charset="0"/>
              </a:rPr>
              <a:t>toglobulin</a:t>
            </a:r>
            <a:r>
              <a:rPr lang="en-US" b="1" dirty="0">
                <a:ea typeface="Segoe UI" panose="020B0502040204020203" pitchFamily="34" charset="0"/>
              </a:rPr>
              <a:t>, </a:t>
            </a:r>
            <a:r>
              <a:rPr lang="en-US" b="1" dirty="0" smtClean="0">
                <a:ea typeface="Segoe UI" panose="020B0502040204020203" pitchFamily="34" charset="0"/>
              </a:rPr>
              <a:t>la</a:t>
            </a:r>
            <a:r>
              <a:rPr lang="cs-CZ" b="1" dirty="0" smtClean="0">
                <a:ea typeface="Segoe UI" panose="020B0502040204020203" pitchFamily="34" charset="0"/>
              </a:rPr>
              <a:t>k</a:t>
            </a:r>
            <a:r>
              <a:rPr lang="en-US" b="1" dirty="0" err="1" smtClean="0">
                <a:ea typeface="Segoe UI" panose="020B0502040204020203" pitchFamily="34" charset="0"/>
              </a:rPr>
              <a:t>talbumin</a:t>
            </a:r>
            <a:r>
              <a:rPr lang="en-US" b="1" dirty="0" smtClean="0">
                <a:ea typeface="Segoe UI" panose="020B0502040204020203" pitchFamily="34" charset="0"/>
              </a:rPr>
              <a:t> a</a:t>
            </a:r>
            <a:r>
              <a:rPr lang="cs-CZ" b="1" dirty="0" smtClean="0">
                <a:ea typeface="Segoe UI" panose="020B0502040204020203" pitchFamily="34" charset="0"/>
              </a:rPr>
              <a:t> k</a:t>
            </a:r>
            <a:r>
              <a:rPr lang="en-US" b="1" dirty="0" err="1" smtClean="0">
                <a:ea typeface="Segoe UI" panose="020B0502040204020203" pitchFamily="34" charset="0"/>
              </a:rPr>
              <a:t>asein</a:t>
            </a:r>
            <a:endParaRPr lang="cs-CZ" b="1" dirty="0" smtClean="0">
              <a:ea typeface="Segoe UI" panose="020B0502040204020203" pitchFamily="34" charset="0"/>
            </a:endParaRPr>
          </a:p>
          <a:p>
            <a:r>
              <a:rPr lang="cs-CZ" dirty="0" smtClean="0">
                <a:ea typeface="Segoe UI" panose="020B0502040204020203" pitchFamily="34" charset="0"/>
              </a:rPr>
              <a:t>symptomy</a:t>
            </a:r>
            <a:r>
              <a:rPr lang="en-US" dirty="0" smtClean="0">
                <a:ea typeface="Segoe UI" panose="020B0502040204020203" pitchFamily="34" charset="0"/>
              </a:rPr>
              <a:t>: </a:t>
            </a:r>
            <a:r>
              <a:rPr lang="cs-CZ" dirty="0" smtClean="0">
                <a:ea typeface="Segoe UI" panose="020B0502040204020203" pitchFamily="34" charset="0"/>
              </a:rPr>
              <a:t>dušnost</a:t>
            </a:r>
            <a:r>
              <a:rPr lang="en-US" dirty="0" smtClean="0">
                <a:ea typeface="Segoe UI" panose="020B0502040204020203" pitchFamily="34" charset="0"/>
              </a:rPr>
              <a:t>, </a:t>
            </a:r>
            <a:r>
              <a:rPr lang="cs-CZ" dirty="0" smtClean="0">
                <a:ea typeface="Segoe UI" panose="020B0502040204020203" pitchFamily="34" charset="0"/>
              </a:rPr>
              <a:t>zvracení</a:t>
            </a:r>
            <a:r>
              <a:rPr lang="en-US" dirty="0" smtClean="0">
                <a:ea typeface="Segoe UI" panose="020B0502040204020203" pitchFamily="34" charset="0"/>
              </a:rPr>
              <a:t>, </a:t>
            </a:r>
            <a:r>
              <a:rPr lang="cs-CZ" dirty="0" smtClean="0">
                <a:ea typeface="Segoe UI" panose="020B0502040204020203" pitchFamily="34" charset="0"/>
              </a:rPr>
              <a:t>kopřivka,</a:t>
            </a:r>
            <a:r>
              <a:rPr lang="en-US" dirty="0" smtClean="0">
                <a:ea typeface="Segoe UI" panose="020B0502040204020203" pitchFamily="34" charset="0"/>
              </a:rPr>
              <a:t> </a:t>
            </a:r>
            <a:r>
              <a:rPr lang="cs-CZ" dirty="0" smtClean="0">
                <a:ea typeface="Segoe UI" panose="020B0502040204020203" pitchFamily="34" charset="0"/>
              </a:rPr>
              <a:t>trávící potíže</a:t>
            </a:r>
            <a:r>
              <a:rPr lang="en-US" dirty="0" smtClean="0">
                <a:ea typeface="Segoe UI" panose="020B0502040204020203" pitchFamily="34" charset="0"/>
              </a:rPr>
              <a:t>, </a:t>
            </a:r>
            <a:r>
              <a:rPr lang="en-US" dirty="0" err="1" smtClean="0">
                <a:ea typeface="Segoe UI" panose="020B0502040204020203" pitchFamily="34" charset="0"/>
              </a:rPr>
              <a:t>ana</a:t>
            </a:r>
            <a:r>
              <a:rPr lang="cs-CZ" dirty="0" smtClean="0">
                <a:ea typeface="Segoe UI" panose="020B0502040204020203" pitchFamily="34" charset="0"/>
              </a:rPr>
              <a:t>f</a:t>
            </a:r>
            <a:r>
              <a:rPr lang="en-US" dirty="0" err="1" smtClean="0">
                <a:ea typeface="Segoe UI" panose="020B0502040204020203" pitchFamily="34" charset="0"/>
              </a:rPr>
              <a:t>ylax</a:t>
            </a:r>
            <a:r>
              <a:rPr lang="cs-CZ" dirty="0" smtClean="0">
                <a:ea typeface="Segoe UI" panose="020B0502040204020203" pitchFamily="34" charset="0"/>
              </a:rPr>
              <a:t>e</a:t>
            </a:r>
            <a:r>
              <a:rPr lang="en-US" dirty="0" smtClean="0">
                <a:ea typeface="Segoe UI" panose="020B0502040204020203" pitchFamily="34" charset="0"/>
              </a:rPr>
              <a:t> (</a:t>
            </a:r>
            <a:r>
              <a:rPr lang="cs-CZ" dirty="0" smtClean="0">
                <a:ea typeface="Segoe UI" panose="020B0502040204020203" pitchFamily="34" charset="0"/>
              </a:rPr>
              <a:t>těžká, život ohrožující reakce</a:t>
            </a:r>
            <a:r>
              <a:rPr lang="en-US" dirty="0" smtClean="0">
                <a:ea typeface="Segoe UI" panose="020B0502040204020203" pitchFamily="34" charset="0"/>
              </a:rPr>
              <a:t>)</a:t>
            </a:r>
            <a:endParaRPr lang="en-US" sz="1600" dirty="0">
              <a:ea typeface="Segoe UI" panose="020B0502040204020203" pitchFamily="34" charset="0"/>
            </a:endParaRPr>
          </a:p>
          <a:p>
            <a:r>
              <a:rPr lang="cs-CZ" dirty="0" smtClean="0">
                <a:ea typeface="Segoe UI" panose="020B0502040204020203" pitchFamily="34" charset="0"/>
              </a:rPr>
              <a:t>léčba: eliminační dieta </a:t>
            </a:r>
            <a:endParaRPr lang="en-US" sz="1600" dirty="0">
              <a:ea typeface="Segoe UI" panose="020B0502040204020203" pitchFamily="34" charset="0"/>
            </a:endParaRPr>
          </a:p>
          <a:p>
            <a:pPr>
              <a:buNone/>
            </a:pPr>
            <a:endParaRPr lang="cs-CZ" dirty="0">
              <a:ea typeface="Segoe UI" panose="020B0502040204020203" pitchFamily="34" charset="0"/>
            </a:endParaRPr>
          </a:p>
        </p:txBody>
      </p:sp>
      <p:sp>
        <p:nvSpPr>
          <p:cNvPr id="4" name="Nadpis 3"/>
          <p:cNvSpPr>
            <a:spLocks noGrp="1"/>
          </p:cNvSpPr>
          <p:nvPr>
            <p:ph type="title"/>
          </p:nvPr>
        </p:nvSpPr>
        <p:spPr/>
        <p:txBody>
          <a:bodyPr>
            <a:normAutofit fontScale="90000"/>
          </a:bodyPr>
          <a:lstStyle/>
          <a:p>
            <a:r>
              <a:rPr lang="cs-CZ" dirty="0" smtClean="0"/>
              <a:t>Alergie na bílkovinu kravského mléka</a:t>
            </a:r>
            <a:endParaRPr lang="cs-CZ" dirty="0"/>
          </a:p>
        </p:txBody>
      </p:sp>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86</a:t>
            </a:fld>
            <a:endParaRPr lang="cs-CZ" dirty="0"/>
          </a:p>
        </p:txBody>
      </p:sp>
      <p:sp>
        <p:nvSpPr>
          <p:cNvPr id="10"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5">
                    <a:lumMod val="60000"/>
                    <a:lumOff val="40000"/>
                  </a:schemeClr>
                </a:solidFill>
              </a:rPr>
              <a:t>Mléko a mléčné výrobky</a:t>
            </a:r>
            <a:endParaRPr lang="cs-CZ" dirty="0">
              <a:solidFill>
                <a:schemeClr val="accent5">
                  <a:lumMod val="60000"/>
                  <a:lumOff val="40000"/>
                </a:schemeClr>
              </a:solidFill>
            </a:endParaRPr>
          </a:p>
        </p:txBody>
      </p:sp>
    </p:spTree>
    <p:extLst>
      <p:ext uri="{BB962C8B-B14F-4D97-AF65-F5344CB8AC3E}">
        <p14:creationId xmlns:p14="http://schemas.microsoft.com/office/powerpoint/2010/main" val="372783420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fontScale="90000"/>
          </a:bodyPr>
          <a:lstStyle/>
          <a:p>
            <a:r>
              <a:rPr lang="cs-CZ" dirty="0" smtClean="0"/>
              <a:t>Laktózová intolerance </a:t>
            </a:r>
            <a:br>
              <a:rPr lang="cs-CZ" dirty="0" smtClean="0"/>
            </a:br>
            <a:r>
              <a:rPr lang="cs-CZ" sz="2700" dirty="0" smtClean="0">
                <a:latin typeface="Arial"/>
              </a:rPr>
              <a:t>(</a:t>
            </a:r>
            <a:r>
              <a:rPr lang="cs-CZ" sz="2700" dirty="0" err="1" smtClean="0">
                <a:latin typeface="Arial"/>
              </a:rPr>
              <a:t>hypolaktázie</a:t>
            </a:r>
            <a:r>
              <a:rPr lang="cs-CZ" sz="2700" dirty="0" smtClean="0">
                <a:latin typeface="Arial"/>
              </a:rPr>
              <a:t>, neperzistentní laktózová intolerance)</a:t>
            </a:r>
            <a:endParaRPr lang="cs-CZ" dirty="0">
              <a:solidFill>
                <a:srgbClr val="FF0000"/>
              </a:solidFill>
            </a:endParaRPr>
          </a:p>
        </p:txBody>
      </p:sp>
      <p:sp>
        <p:nvSpPr>
          <p:cNvPr id="5" name="Zástupný symbol pro obsah 4"/>
          <p:cNvSpPr>
            <a:spLocks noGrp="1"/>
          </p:cNvSpPr>
          <p:nvPr>
            <p:ph idx="1"/>
          </p:nvPr>
        </p:nvSpPr>
        <p:spPr>
          <a:xfrm>
            <a:off x="838200" y="1620816"/>
            <a:ext cx="6487274" cy="4380739"/>
          </a:xfrm>
        </p:spPr>
        <p:txBody>
          <a:bodyPr>
            <a:normAutofit/>
          </a:bodyPr>
          <a:lstStyle/>
          <a:p>
            <a:r>
              <a:rPr lang="cs-CZ" sz="2400" dirty="0" smtClean="0">
                <a:ea typeface="Segoe UI" pitchFamily="34" charset="0"/>
              </a:rPr>
              <a:t>Primární laktózová intolerance je geneticky podmíněné snížení střevní laktázy</a:t>
            </a:r>
            <a:br>
              <a:rPr lang="cs-CZ" sz="2400" dirty="0" smtClean="0">
                <a:ea typeface="Segoe UI" pitchFamily="34" charset="0"/>
              </a:rPr>
            </a:br>
            <a:r>
              <a:rPr lang="cs-CZ" sz="1600" dirty="0" smtClean="0">
                <a:ea typeface="Segoe UI" pitchFamily="34" charset="0"/>
              </a:rPr>
              <a:t>laktózová tolerance = mutace genu pro laktázu (variantní gen)</a:t>
            </a:r>
          </a:p>
          <a:p>
            <a:r>
              <a:rPr lang="cs-CZ" sz="2400" dirty="0" smtClean="0">
                <a:ea typeface="Segoe UI" pitchFamily="34" charset="0"/>
              </a:rPr>
              <a:t>Sekundární laktózová intolerance se může vyvinout v důsledku infekce tenkého střeva, zánětlivé poruchy střeva nebo podvýživy </a:t>
            </a:r>
            <a:endParaRPr lang="en-US" sz="2400" dirty="0">
              <a:ea typeface="Segoe UI" pitchFamily="34" charset="0"/>
            </a:endParaRPr>
          </a:p>
          <a:p>
            <a:r>
              <a:rPr lang="cs-CZ" sz="2400" dirty="0" smtClean="0">
                <a:ea typeface="Segoe UI" pitchFamily="34" charset="0"/>
              </a:rPr>
              <a:t>Symptomy: nadýmání, křeče,</a:t>
            </a:r>
            <a:r>
              <a:rPr lang="en-US" sz="2400" dirty="0" smtClean="0">
                <a:ea typeface="Segoe UI" pitchFamily="34" charset="0"/>
              </a:rPr>
              <a:t> </a:t>
            </a:r>
            <a:r>
              <a:rPr lang="en-US" sz="2400" dirty="0">
                <a:ea typeface="Segoe UI" pitchFamily="34" charset="0"/>
              </a:rPr>
              <a:t>flatulence, </a:t>
            </a:r>
            <a:r>
              <a:rPr lang="cs-CZ" sz="2400" dirty="0" smtClean="0">
                <a:ea typeface="Segoe UI" pitchFamily="34" charset="0"/>
              </a:rPr>
              <a:t>průjem po konzumaci laktózy</a:t>
            </a:r>
          </a:p>
          <a:p>
            <a:r>
              <a:rPr lang="cs-CZ" sz="2400" dirty="0" smtClean="0">
                <a:ea typeface="Segoe UI" pitchFamily="34" charset="0"/>
              </a:rPr>
              <a:t>Léčba:</a:t>
            </a:r>
          </a:p>
          <a:p>
            <a:pPr lvl="1"/>
            <a:r>
              <a:rPr lang="cs-CZ" dirty="0" err="1" smtClean="0">
                <a:ea typeface="Segoe UI" pitchFamily="34" charset="0"/>
              </a:rPr>
              <a:t>Bezlaktózová</a:t>
            </a:r>
            <a:r>
              <a:rPr lang="cs-CZ" dirty="0" smtClean="0">
                <a:ea typeface="Segoe UI" pitchFamily="34" charset="0"/>
              </a:rPr>
              <a:t> dieta nebo dieta s nízkým obsahem laktózy. </a:t>
            </a:r>
            <a:endParaRPr lang="en-US" dirty="0">
              <a:ea typeface="Segoe UI" pitchFamily="34" charset="0"/>
            </a:endParaRPr>
          </a:p>
        </p:txBody>
      </p:sp>
      <p:graphicFrame>
        <p:nvGraphicFramePr>
          <p:cNvPr id="61" name="Table 3"/>
          <p:cNvGraphicFramePr/>
          <p:nvPr>
            <p:extLst>
              <p:ext uri="{D42A27DB-BD31-4B8C-83A1-F6EECF244321}">
                <p14:modId xmlns:p14="http://schemas.microsoft.com/office/powerpoint/2010/main" val="1867726088"/>
              </p:ext>
            </p:extLst>
          </p:nvPr>
        </p:nvGraphicFramePr>
        <p:xfrm>
          <a:off x="7561573" y="1535275"/>
          <a:ext cx="4016021" cy="1661013"/>
        </p:xfrm>
        <a:graphic>
          <a:graphicData uri="http://schemas.openxmlformats.org/drawingml/2006/table">
            <a:tbl>
              <a:tblPr/>
              <a:tblGrid>
                <a:gridCol w="2007847">
                  <a:extLst>
                    <a:ext uri="{9D8B030D-6E8A-4147-A177-3AD203B41FA5}">
                      <a16:colId xmlns:a16="http://schemas.microsoft.com/office/drawing/2014/main" val="20000"/>
                    </a:ext>
                  </a:extLst>
                </a:gridCol>
                <a:gridCol w="2008174">
                  <a:extLst>
                    <a:ext uri="{9D8B030D-6E8A-4147-A177-3AD203B41FA5}">
                      <a16:colId xmlns:a16="http://schemas.microsoft.com/office/drawing/2014/main" val="20001"/>
                    </a:ext>
                  </a:extLst>
                </a:gridCol>
              </a:tblGrid>
              <a:tr h="415090">
                <a:tc>
                  <a:txBody>
                    <a:bodyPr/>
                    <a:lstStyle/>
                    <a:p>
                      <a:pPr algn="ctr"/>
                      <a:r>
                        <a:rPr lang="en-GB" sz="1600" dirty="0" smtClean="0">
                          <a:latin typeface="Arial"/>
                        </a:rPr>
                        <a:t>AS</a:t>
                      </a:r>
                      <a:r>
                        <a:rPr lang="cs-CZ" sz="1600" dirty="0" smtClean="0">
                          <a:latin typeface="Arial"/>
                        </a:rPr>
                        <a:t>IATI</a:t>
                      </a:r>
                      <a:endParaRPr sz="1600" dirty="0"/>
                    </a:p>
                  </a:txBody>
                  <a:tcPr marL="82953" marR="82953" marT="41476" marB="41476" anchor="ctr"/>
                </a:tc>
                <a:tc>
                  <a:txBody>
                    <a:bodyPr/>
                    <a:lstStyle/>
                    <a:p>
                      <a:pPr algn="ctr"/>
                      <a:r>
                        <a:rPr lang="en-GB" sz="1600" dirty="0">
                          <a:latin typeface="Arial"/>
                        </a:rPr>
                        <a:t>98 %</a:t>
                      </a:r>
                      <a:endParaRPr sz="1600" dirty="0"/>
                    </a:p>
                  </a:txBody>
                  <a:tcPr marL="82953" marR="82953" marT="41476" marB="41476" anchor="ctr"/>
                </a:tc>
                <a:extLst>
                  <a:ext uri="{0D108BD9-81ED-4DB2-BD59-A6C34878D82A}">
                    <a16:rowId xmlns:a16="http://schemas.microsoft.com/office/drawing/2014/main" val="10000"/>
                  </a:ext>
                </a:extLst>
              </a:tr>
              <a:tr h="415090">
                <a:tc>
                  <a:txBody>
                    <a:bodyPr/>
                    <a:lstStyle/>
                    <a:p>
                      <a:pPr algn="ctr"/>
                      <a:r>
                        <a:rPr lang="en-GB" sz="1600" dirty="0" smtClean="0">
                          <a:latin typeface="Arial"/>
                        </a:rPr>
                        <a:t>AFRI</a:t>
                      </a:r>
                      <a:r>
                        <a:rPr lang="cs-CZ" sz="1600" dirty="0" smtClean="0">
                          <a:latin typeface="Arial"/>
                        </a:rPr>
                        <a:t>ČANI</a:t>
                      </a:r>
                      <a:endParaRPr sz="1600" dirty="0"/>
                    </a:p>
                  </a:txBody>
                  <a:tcPr marL="82953" marR="82953" marT="41476" marB="41476" anchor="ctr"/>
                </a:tc>
                <a:tc>
                  <a:txBody>
                    <a:bodyPr/>
                    <a:lstStyle/>
                    <a:p>
                      <a:pPr algn="ctr"/>
                      <a:r>
                        <a:rPr lang="en-GB" sz="1600">
                          <a:latin typeface="Arial"/>
                        </a:rPr>
                        <a:t>78 %</a:t>
                      </a:r>
                      <a:endParaRPr sz="1600"/>
                    </a:p>
                  </a:txBody>
                  <a:tcPr marL="82953" marR="82953" marT="41476" marB="41476" anchor="ctr"/>
                </a:tc>
                <a:extLst>
                  <a:ext uri="{0D108BD9-81ED-4DB2-BD59-A6C34878D82A}">
                    <a16:rowId xmlns:a16="http://schemas.microsoft.com/office/drawing/2014/main" val="10001"/>
                  </a:ext>
                </a:extLst>
              </a:tr>
              <a:tr h="415090">
                <a:tc>
                  <a:txBody>
                    <a:bodyPr/>
                    <a:lstStyle/>
                    <a:p>
                      <a:pPr algn="ctr"/>
                      <a:r>
                        <a:rPr lang="cs-CZ" sz="1600" dirty="0" smtClean="0">
                          <a:latin typeface="Arial"/>
                        </a:rPr>
                        <a:t>ČEŠI</a:t>
                      </a:r>
                      <a:endParaRPr sz="1600" dirty="0"/>
                    </a:p>
                  </a:txBody>
                  <a:tcPr marL="82953" marR="82953" marT="41476" marB="41476" anchor="ctr"/>
                </a:tc>
                <a:tc>
                  <a:txBody>
                    <a:bodyPr/>
                    <a:lstStyle/>
                    <a:p>
                      <a:pPr algn="ctr"/>
                      <a:r>
                        <a:rPr lang="en-GB" sz="1600" dirty="0" smtClean="0">
                          <a:latin typeface="Arial"/>
                        </a:rPr>
                        <a:t>6–20 </a:t>
                      </a:r>
                      <a:r>
                        <a:rPr lang="en-GB" sz="1600" dirty="0">
                          <a:latin typeface="Arial"/>
                        </a:rPr>
                        <a:t>%</a:t>
                      </a:r>
                      <a:endParaRPr sz="1600" dirty="0"/>
                    </a:p>
                  </a:txBody>
                  <a:tcPr marL="82953" marR="82953" marT="41476" marB="41476" anchor="ctr"/>
                </a:tc>
                <a:extLst>
                  <a:ext uri="{0D108BD9-81ED-4DB2-BD59-A6C34878D82A}">
                    <a16:rowId xmlns:a16="http://schemas.microsoft.com/office/drawing/2014/main" val="10002"/>
                  </a:ext>
                </a:extLst>
              </a:tr>
              <a:tr h="415743">
                <a:tc>
                  <a:txBody>
                    <a:bodyPr/>
                    <a:lstStyle/>
                    <a:p>
                      <a:pPr algn="ctr"/>
                      <a:r>
                        <a:rPr lang="en-GB" sz="1600" dirty="0" smtClean="0">
                          <a:latin typeface="Arial"/>
                        </a:rPr>
                        <a:t>S</a:t>
                      </a:r>
                      <a:r>
                        <a:rPr lang="cs-CZ" sz="1600" dirty="0" smtClean="0">
                          <a:latin typeface="Arial"/>
                        </a:rPr>
                        <a:t>KANDINÁVCI</a:t>
                      </a:r>
                      <a:endParaRPr sz="1600" dirty="0"/>
                    </a:p>
                  </a:txBody>
                  <a:tcPr marL="82953" marR="82953" marT="41476" marB="41476" anchor="ctr"/>
                </a:tc>
                <a:tc>
                  <a:txBody>
                    <a:bodyPr/>
                    <a:lstStyle/>
                    <a:p>
                      <a:pPr algn="ctr"/>
                      <a:r>
                        <a:rPr lang="en-GB" sz="1600" dirty="0">
                          <a:latin typeface="Arial"/>
                        </a:rPr>
                        <a:t>10 %</a:t>
                      </a:r>
                      <a:endParaRPr sz="1600" dirty="0"/>
                    </a:p>
                  </a:txBody>
                  <a:tcPr marL="82953" marR="82953" marT="41476" marB="41476" anchor="ctr"/>
                </a:tc>
                <a:extLst>
                  <a:ext uri="{0D108BD9-81ED-4DB2-BD59-A6C34878D82A}">
                    <a16:rowId xmlns:a16="http://schemas.microsoft.com/office/drawing/2014/main" val="10003"/>
                  </a:ext>
                </a:extLst>
              </a:tr>
            </a:tbl>
          </a:graphicData>
        </a:graphic>
      </p:graphicFrame>
      <p:pic>
        <p:nvPicPr>
          <p:cNvPr id="62" name="Obrázek 61"/>
          <p:cNvPicPr/>
          <p:nvPr/>
        </p:nvPicPr>
        <p:blipFill>
          <a:blip r:embed="rId3" cstate="email">
            <a:extLst>
              <a:ext uri="{28A0092B-C50C-407E-A947-70E740481C1C}">
                <a14:useLocalDpi xmlns:a14="http://schemas.microsoft.com/office/drawing/2010/main"/>
              </a:ext>
            </a:extLst>
          </a:blip>
          <a:stretch/>
        </p:blipFill>
        <p:spPr>
          <a:xfrm>
            <a:off x="8218863" y="3505350"/>
            <a:ext cx="3714196" cy="2496205"/>
          </a:xfrm>
          <a:prstGeom prst="rect">
            <a:avLst/>
          </a:prstGeom>
          <a:ln>
            <a:noFill/>
          </a:ln>
        </p:spPr>
      </p:pic>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87</a:t>
            </a:fld>
            <a:endParaRPr lang="cs-CZ" dirty="0"/>
          </a:p>
        </p:txBody>
      </p:sp>
      <p:sp>
        <p:nvSpPr>
          <p:cNvPr id="12"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5">
                    <a:lumMod val="60000"/>
                    <a:lumOff val="40000"/>
                  </a:schemeClr>
                </a:solidFill>
              </a:rPr>
              <a:t>Mléko a mléčné výrobky</a:t>
            </a:r>
            <a:endParaRPr lang="cs-CZ" dirty="0">
              <a:solidFill>
                <a:schemeClr val="accent5">
                  <a:lumMod val="60000"/>
                  <a:lumOff val="40000"/>
                </a:schemeClr>
              </a:solidFill>
            </a:endParaRPr>
          </a:p>
        </p:txBody>
      </p:sp>
    </p:spTree>
    <p:extLst>
      <p:ext uri="{BB962C8B-B14F-4D97-AF65-F5344CB8AC3E}">
        <p14:creationId xmlns:p14="http://schemas.microsoft.com/office/powerpoint/2010/main" val="22345887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p:txBody>
          <a:bodyPr>
            <a:normAutofit/>
          </a:bodyPr>
          <a:lstStyle/>
          <a:p>
            <a:r>
              <a:rPr lang="cs-CZ" sz="2400" dirty="0" smtClean="0">
                <a:ea typeface="Segoe UI" panose="020B0502040204020203" pitchFamily="34" charset="0"/>
              </a:rPr>
              <a:t>Živé kultury v jogurtu nebo v kysaném mléce zlepšují trávení laktózy z výrobku u osob, které laktózu špatně tráví. </a:t>
            </a:r>
          </a:p>
          <a:p>
            <a:endParaRPr lang="en-GB" sz="2400" dirty="0">
              <a:ea typeface="Segoe UI" panose="020B0502040204020203" pitchFamily="34" charset="0"/>
            </a:endParaRPr>
          </a:p>
          <a:p>
            <a:r>
              <a:rPr lang="cs-CZ" sz="2400" dirty="0" smtClean="0">
                <a:ea typeface="Segoe UI" panose="020B0502040204020203" pitchFamily="34" charset="0"/>
              </a:rPr>
              <a:t>Aby bylo možné tvrzení použít, musí jogurt nebo kysané mléko obsahovat nejméně </a:t>
            </a:r>
            <a:r>
              <a:rPr lang="en-GB" sz="2400" dirty="0" smtClean="0">
                <a:ea typeface="Segoe UI" panose="020B0502040204020203" pitchFamily="34" charset="0"/>
              </a:rPr>
              <a:t>10</a:t>
            </a:r>
            <a:r>
              <a:rPr lang="en-GB" sz="2400" baseline="33000" dirty="0" smtClean="0">
                <a:ea typeface="Segoe UI" panose="020B0502040204020203" pitchFamily="34" charset="0"/>
              </a:rPr>
              <a:t>8</a:t>
            </a:r>
            <a:r>
              <a:rPr lang="cs-CZ" sz="2400" baseline="33000" dirty="0" smtClean="0">
                <a:ea typeface="Segoe UI" panose="020B0502040204020203" pitchFamily="34" charset="0"/>
              </a:rPr>
              <a:t> </a:t>
            </a:r>
            <a:r>
              <a:rPr lang="en-GB" sz="2400" dirty="0" smtClean="0">
                <a:ea typeface="Segoe UI" panose="020B0502040204020203" pitchFamily="34" charset="0"/>
              </a:rPr>
              <a:t> </a:t>
            </a:r>
            <a:r>
              <a:rPr lang="cs-CZ" sz="2400" dirty="0" smtClean="0">
                <a:ea typeface="Segoe UI" panose="020B0502040204020203" pitchFamily="34" charset="0"/>
              </a:rPr>
              <a:t>kolonií tvořících jednotek živých mikroorganismů zákysové kultury </a:t>
            </a:r>
            <a:r>
              <a:rPr lang="en-GB" sz="2400" b="1" dirty="0" smtClean="0">
                <a:ea typeface="Segoe UI" panose="020B0502040204020203" pitchFamily="34" charset="0"/>
              </a:rPr>
              <a:t>(</a:t>
            </a:r>
            <a:r>
              <a:rPr lang="en-GB" sz="2400" b="1" i="1" dirty="0" smtClean="0">
                <a:ea typeface="Segoe UI" panose="020B0502040204020203" pitchFamily="34" charset="0"/>
              </a:rPr>
              <a:t>Lactobacillus </a:t>
            </a:r>
            <a:r>
              <a:rPr lang="en-GB" sz="2400" b="1" i="1" dirty="0" err="1">
                <a:ea typeface="Segoe UI" panose="020B0502040204020203" pitchFamily="34" charset="0"/>
              </a:rPr>
              <a:t>delbrueckii</a:t>
            </a:r>
            <a:r>
              <a:rPr lang="en-GB" sz="2400" b="1" i="1" dirty="0">
                <a:ea typeface="Segoe UI" panose="020B0502040204020203" pitchFamily="34" charset="0"/>
              </a:rPr>
              <a:t> subsp. </a:t>
            </a:r>
            <a:r>
              <a:rPr lang="en-GB" sz="2400" b="1" i="1" dirty="0" err="1" smtClean="0">
                <a:ea typeface="Segoe UI" panose="020B0502040204020203" pitchFamily="34" charset="0"/>
              </a:rPr>
              <a:t>Bulgaricus</a:t>
            </a:r>
            <a:r>
              <a:rPr lang="en-GB" sz="2400" b="1" i="1" dirty="0" smtClean="0">
                <a:ea typeface="Segoe UI" panose="020B0502040204020203" pitchFamily="34" charset="0"/>
              </a:rPr>
              <a:t> </a:t>
            </a:r>
            <a:r>
              <a:rPr lang="en-GB" sz="2400" b="1" dirty="0">
                <a:ea typeface="Segoe UI" panose="020B0502040204020203" pitchFamily="34" charset="0"/>
              </a:rPr>
              <a:t>a</a:t>
            </a:r>
            <a:r>
              <a:rPr lang="en-GB" sz="2400" b="1" dirty="0" smtClean="0">
                <a:ea typeface="Segoe UI" panose="020B0502040204020203" pitchFamily="34" charset="0"/>
              </a:rPr>
              <a:t> </a:t>
            </a:r>
            <a:r>
              <a:rPr lang="en-GB" sz="2400" b="1" i="1" dirty="0">
                <a:ea typeface="Segoe UI" panose="020B0502040204020203" pitchFamily="34" charset="0"/>
              </a:rPr>
              <a:t>Streptococcus </a:t>
            </a:r>
            <a:r>
              <a:rPr lang="en-GB" sz="2400" b="1" i="1" dirty="0" err="1">
                <a:ea typeface="Segoe UI" panose="020B0502040204020203" pitchFamily="34" charset="0"/>
              </a:rPr>
              <a:t>thermophilus</a:t>
            </a:r>
            <a:r>
              <a:rPr lang="en-GB" sz="2400" b="1" dirty="0">
                <a:ea typeface="Segoe UI" panose="020B0502040204020203" pitchFamily="34" charset="0"/>
              </a:rPr>
              <a:t>)</a:t>
            </a:r>
            <a:r>
              <a:rPr lang="en-GB" sz="2400" dirty="0">
                <a:ea typeface="Segoe UI" panose="020B0502040204020203" pitchFamily="34" charset="0"/>
              </a:rPr>
              <a:t> </a:t>
            </a:r>
            <a:r>
              <a:rPr lang="cs-CZ" sz="2400" dirty="0" smtClean="0">
                <a:ea typeface="Segoe UI" panose="020B0502040204020203" pitchFamily="34" charset="0"/>
              </a:rPr>
              <a:t>na 1 gram.</a:t>
            </a:r>
            <a:endParaRPr lang="en-GB" sz="2400" dirty="0">
              <a:ea typeface="Segoe UI" panose="020B0502040204020203" pitchFamily="34" charset="0"/>
            </a:endParaRPr>
          </a:p>
        </p:txBody>
      </p:sp>
      <p:sp>
        <p:nvSpPr>
          <p:cNvPr id="4" name="Nadpis 3"/>
          <p:cNvSpPr>
            <a:spLocks noGrp="1"/>
          </p:cNvSpPr>
          <p:nvPr>
            <p:ph type="title"/>
          </p:nvPr>
        </p:nvSpPr>
        <p:spPr/>
        <p:txBody>
          <a:bodyPr/>
          <a:lstStyle/>
          <a:p>
            <a:r>
              <a:rPr lang="cs-CZ" dirty="0" smtClean="0"/>
              <a:t>Živé jogurtové kultury </a:t>
            </a:r>
            <a:r>
              <a:rPr lang="cs-CZ" sz="3200" dirty="0" smtClean="0">
                <a:latin typeface="Segoe UI" panose="020B0502040204020203" pitchFamily="34" charset="0"/>
                <a:ea typeface="Segoe UI" panose="020B0502040204020203" pitchFamily="34" charset="0"/>
                <a:cs typeface="Segoe UI" panose="020B0502040204020203" pitchFamily="34" charset="0"/>
              </a:rPr>
              <a:t>(zdravotní tvrzení)</a:t>
            </a:r>
            <a:endParaRPr lang="cs-CZ" sz="3200" dirty="0"/>
          </a:p>
        </p:txBody>
      </p:sp>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88</a:t>
            </a:fld>
            <a:endParaRPr lang="cs-CZ" dirty="0"/>
          </a:p>
        </p:txBody>
      </p:sp>
      <p:sp>
        <p:nvSpPr>
          <p:cNvPr id="10"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5">
                    <a:lumMod val="60000"/>
                    <a:lumOff val="40000"/>
                  </a:schemeClr>
                </a:solidFill>
              </a:rPr>
              <a:t>Mléko a mléčné výrobky</a:t>
            </a:r>
            <a:endParaRPr lang="cs-CZ" dirty="0">
              <a:solidFill>
                <a:schemeClr val="accent5">
                  <a:lumMod val="60000"/>
                  <a:lumOff val="40000"/>
                </a:schemeClr>
              </a:solidFill>
            </a:endParaRPr>
          </a:p>
        </p:txBody>
      </p:sp>
      <p:pic>
        <p:nvPicPr>
          <p:cNvPr id="146434" name="Picture 2" descr="http://letaky.akcednes.cz/o/blog/jogurty-upravene.jpg">
            <a:hlinkClick r:id="rId2"/>
          </p:cNvPr>
          <p:cNvPicPr>
            <a:picLocks noChangeAspect="1" noChangeArrowheads="1"/>
          </p:cNvPicPr>
          <p:nvPr/>
        </p:nvPicPr>
        <p:blipFill>
          <a:blip r:embed="rId3" cstate="print"/>
          <a:srcRect/>
          <a:stretch>
            <a:fillRect/>
          </a:stretch>
        </p:blipFill>
        <p:spPr bwMode="auto">
          <a:xfrm>
            <a:off x="8837385" y="4620986"/>
            <a:ext cx="3158672" cy="1579336"/>
          </a:xfrm>
          <a:prstGeom prst="rect">
            <a:avLst/>
          </a:prstGeom>
          <a:noFill/>
        </p:spPr>
      </p:pic>
    </p:spTree>
    <p:extLst>
      <p:ext uri="{BB962C8B-B14F-4D97-AF65-F5344CB8AC3E}">
        <p14:creationId xmlns:p14="http://schemas.microsoft.com/office/powerpoint/2010/main" val="352399532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Čtěte obaly!</a:t>
            </a:r>
            <a:endParaRPr lang="cs-CZ" dirty="0"/>
          </a:p>
        </p:txBody>
      </p:sp>
      <p:pic>
        <p:nvPicPr>
          <p:cNvPr id="65" name="Obrázek 64"/>
          <p:cNvPicPr/>
          <p:nvPr/>
        </p:nvPicPr>
        <p:blipFill>
          <a:blip r:embed="rId2" cstate="print">
            <a:extLst>
              <a:ext uri="{28A0092B-C50C-407E-A947-70E740481C1C}">
                <a14:useLocalDpi xmlns:a14="http://schemas.microsoft.com/office/drawing/2010/main"/>
              </a:ext>
            </a:extLst>
          </a:blip>
          <a:stretch/>
        </p:blipFill>
        <p:spPr>
          <a:xfrm>
            <a:off x="4790884" y="571500"/>
            <a:ext cx="2507988" cy="3263025"/>
          </a:xfrm>
          <a:prstGeom prst="rect">
            <a:avLst/>
          </a:prstGeom>
          <a:ln>
            <a:noFill/>
          </a:ln>
        </p:spPr>
      </p:pic>
      <p:pic>
        <p:nvPicPr>
          <p:cNvPr id="66" name="Obrázek 65"/>
          <p:cNvPicPr/>
          <p:nvPr/>
        </p:nvPicPr>
        <p:blipFill>
          <a:blip r:embed="rId3" cstate="print">
            <a:extLst>
              <a:ext uri="{28A0092B-C50C-407E-A947-70E740481C1C}">
                <a14:useLocalDpi xmlns:a14="http://schemas.microsoft.com/office/drawing/2010/main"/>
              </a:ext>
            </a:extLst>
          </a:blip>
          <a:stretch/>
        </p:blipFill>
        <p:spPr>
          <a:xfrm>
            <a:off x="6969211" y="620487"/>
            <a:ext cx="2713632" cy="3197712"/>
          </a:xfrm>
          <a:prstGeom prst="rect">
            <a:avLst/>
          </a:prstGeom>
          <a:ln>
            <a:noFill/>
          </a:ln>
        </p:spPr>
      </p:pic>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89</a:t>
            </a:fld>
            <a:endParaRPr lang="cs-CZ" dirty="0"/>
          </a:p>
        </p:txBody>
      </p:sp>
      <p:graphicFrame>
        <p:nvGraphicFramePr>
          <p:cNvPr id="13" name="Tabulka 12"/>
          <p:cNvGraphicFramePr>
            <a:graphicFrameLocks noGrp="1"/>
          </p:cNvGraphicFramePr>
          <p:nvPr>
            <p:extLst>
              <p:ext uri="{D42A27DB-BD31-4B8C-83A1-F6EECF244321}">
                <p14:modId xmlns:p14="http://schemas.microsoft.com/office/powerpoint/2010/main" val="2596424840"/>
              </p:ext>
            </p:extLst>
          </p:nvPr>
        </p:nvGraphicFramePr>
        <p:xfrm>
          <a:off x="3714433" y="3758610"/>
          <a:ext cx="5968410" cy="2286000"/>
        </p:xfrm>
        <a:graphic>
          <a:graphicData uri="http://schemas.openxmlformats.org/drawingml/2006/table">
            <a:tbl>
              <a:tblPr firstRow="1" bandRow="1">
                <a:tableStyleId>{7DF18680-E054-41AD-8BC1-D1AEF772440D}</a:tableStyleId>
              </a:tblPr>
              <a:tblGrid>
                <a:gridCol w="1818486">
                  <a:extLst>
                    <a:ext uri="{9D8B030D-6E8A-4147-A177-3AD203B41FA5}">
                      <a16:colId xmlns:a16="http://schemas.microsoft.com/office/drawing/2014/main" val="20000"/>
                    </a:ext>
                  </a:extLst>
                </a:gridCol>
                <a:gridCol w="2074962">
                  <a:extLst>
                    <a:ext uri="{9D8B030D-6E8A-4147-A177-3AD203B41FA5}">
                      <a16:colId xmlns:a16="http://schemas.microsoft.com/office/drawing/2014/main" val="2456375958"/>
                    </a:ext>
                  </a:extLst>
                </a:gridCol>
                <a:gridCol w="2074962">
                  <a:extLst>
                    <a:ext uri="{9D8B030D-6E8A-4147-A177-3AD203B41FA5}">
                      <a16:colId xmlns:a16="http://schemas.microsoft.com/office/drawing/2014/main" val="2585535757"/>
                    </a:ext>
                  </a:extLst>
                </a:gridCol>
              </a:tblGrid>
              <a:tr h="370840">
                <a:tc>
                  <a:txBody>
                    <a:bodyPr/>
                    <a:lstStyle/>
                    <a:p>
                      <a:pPr algn="ctr"/>
                      <a:r>
                        <a:rPr lang="cs-CZ" sz="2000" dirty="0" smtClean="0"/>
                        <a:t>Složení</a:t>
                      </a:r>
                      <a:endParaRPr lang="cs-CZ" sz="2000" dirty="0"/>
                    </a:p>
                  </a:txBody>
                  <a:tcPr/>
                </a:tc>
                <a:tc>
                  <a:txBody>
                    <a:bodyPr/>
                    <a:lstStyle/>
                    <a:p>
                      <a:pPr algn="ctr"/>
                      <a:r>
                        <a:rPr lang="cs-CZ" sz="2000" dirty="0" smtClean="0"/>
                        <a:t>Ochucený ml. výrobek</a:t>
                      </a:r>
                      <a:endParaRPr lang="cs-CZ" sz="2000" dirty="0"/>
                    </a:p>
                  </a:txBody>
                  <a:tcPr/>
                </a:tc>
                <a:tc>
                  <a:txBody>
                    <a:bodyPr/>
                    <a:lstStyle/>
                    <a:p>
                      <a:pPr algn="ctr"/>
                      <a:r>
                        <a:rPr lang="cs-CZ" sz="2000" dirty="0" smtClean="0"/>
                        <a:t>Neochucený ml. výrobek</a:t>
                      </a:r>
                      <a:endParaRPr lang="cs-CZ" sz="2000" dirty="0"/>
                    </a:p>
                  </a:txBody>
                  <a:tcPr/>
                </a:tc>
                <a:extLst>
                  <a:ext uri="{0D108BD9-81ED-4DB2-BD59-A6C34878D82A}">
                    <a16:rowId xmlns:a16="http://schemas.microsoft.com/office/drawing/2014/main" val="1561714612"/>
                  </a:ext>
                </a:extLst>
              </a:tr>
              <a:tr h="370840">
                <a:tc>
                  <a:txBody>
                    <a:bodyPr/>
                    <a:lstStyle/>
                    <a:p>
                      <a:r>
                        <a:rPr lang="cs-CZ" sz="2000" dirty="0" smtClean="0"/>
                        <a:t>Energie</a:t>
                      </a:r>
                      <a:endParaRPr lang="cs-CZ" sz="2000" dirty="0"/>
                    </a:p>
                  </a:txBody>
                  <a:tcPr/>
                </a:tc>
                <a:tc>
                  <a:txBody>
                    <a:bodyPr/>
                    <a:lstStyle/>
                    <a:p>
                      <a:pPr algn="ctr"/>
                      <a:r>
                        <a:rPr lang="cs-CZ" sz="2000" b="1" dirty="0" smtClean="0"/>
                        <a:t>69 kcal / 290 </a:t>
                      </a:r>
                      <a:r>
                        <a:rPr lang="cs-CZ" sz="2000" b="1" dirty="0" err="1" smtClean="0"/>
                        <a:t>kJ</a:t>
                      </a:r>
                      <a:endParaRPr lang="cs-CZ" sz="2000" b="1" dirty="0"/>
                    </a:p>
                  </a:txBody>
                  <a:tcPr/>
                </a:tc>
                <a:tc>
                  <a:txBody>
                    <a:bodyPr/>
                    <a:lstStyle/>
                    <a:p>
                      <a:pPr algn="ctr"/>
                      <a:r>
                        <a:rPr lang="cs-CZ" sz="2000" b="1" dirty="0" smtClean="0"/>
                        <a:t>40 kcal / 170 </a:t>
                      </a:r>
                      <a:r>
                        <a:rPr lang="cs-CZ" sz="2000" b="1" dirty="0" err="1" smtClean="0"/>
                        <a:t>kJ</a:t>
                      </a:r>
                      <a:endParaRPr lang="cs-CZ" sz="2000" b="1" dirty="0"/>
                    </a:p>
                  </a:txBody>
                  <a:tcPr/>
                </a:tc>
                <a:extLst>
                  <a:ext uri="{0D108BD9-81ED-4DB2-BD59-A6C34878D82A}">
                    <a16:rowId xmlns:a16="http://schemas.microsoft.com/office/drawing/2014/main" val="183278638"/>
                  </a:ext>
                </a:extLst>
              </a:tr>
              <a:tr h="370840">
                <a:tc>
                  <a:txBody>
                    <a:bodyPr/>
                    <a:lstStyle/>
                    <a:p>
                      <a:r>
                        <a:rPr lang="cs-CZ" sz="2000" dirty="0" smtClean="0"/>
                        <a:t>Tuky</a:t>
                      </a:r>
                      <a:endParaRPr lang="cs-CZ" sz="2000" dirty="0"/>
                    </a:p>
                  </a:txBody>
                  <a:tcPr/>
                </a:tc>
                <a:tc>
                  <a:txBody>
                    <a:bodyPr/>
                    <a:lstStyle/>
                    <a:p>
                      <a:pPr algn="ctr"/>
                      <a:r>
                        <a:rPr lang="cs-CZ" sz="2000" dirty="0" smtClean="0"/>
                        <a:t>1 g</a:t>
                      </a:r>
                      <a:endParaRPr lang="cs-CZ" sz="2000" dirty="0"/>
                    </a:p>
                  </a:txBody>
                  <a:tcPr/>
                </a:tc>
                <a:tc>
                  <a:txBody>
                    <a:bodyPr/>
                    <a:lstStyle/>
                    <a:p>
                      <a:pPr algn="ctr"/>
                      <a:r>
                        <a:rPr lang="cs-CZ" sz="2000" dirty="0" smtClean="0"/>
                        <a:t>1 g</a:t>
                      </a:r>
                      <a:endParaRPr lang="cs-CZ" sz="2000" dirty="0"/>
                    </a:p>
                  </a:txBody>
                  <a:tcPr/>
                </a:tc>
                <a:extLst>
                  <a:ext uri="{0D108BD9-81ED-4DB2-BD59-A6C34878D82A}">
                    <a16:rowId xmlns:a16="http://schemas.microsoft.com/office/drawing/2014/main" val="4225307498"/>
                  </a:ext>
                </a:extLst>
              </a:tr>
              <a:tr h="370840">
                <a:tc>
                  <a:txBody>
                    <a:bodyPr/>
                    <a:lstStyle/>
                    <a:p>
                      <a:r>
                        <a:rPr lang="cs-CZ" sz="2000" dirty="0" smtClean="0"/>
                        <a:t>Bílkoviny</a:t>
                      </a:r>
                      <a:endParaRPr lang="cs-CZ" sz="2000" dirty="0"/>
                    </a:p>
                  </a:txBody>
                  <a:tcPr/>
                </a:tc>
                <a:tc>
                  <a:txBody>
                    <a:bodyPr/>
                    <a:lstStyle/>
                    <a:p>
                      <a:pPr algn="ctr"/>
                      <a:r>
                        <a:rPr lang="cs-CZ" sz="2000" dirty="0" smtClean="0"/>
                        <a:t>3 g</a:t>
                      </a:r>
                      <a:endParaRPr lang="cs-CZ" sz="2000" dirty="0"/>
                    </a:p>
                  </a:txBody>
                  <a:tcPr/>
                </a:tc>
                <a:tc>
                  <a:txBody>
                    <a:bodyPr/>
                    <a:lstStyle/>
                    <a:p>
                      <a:pPr algn="ctr"/>
                      <a:r>
                        <a:rPr lang="cs-CZ" sz="2000" dirty="0" smtClean="0"/>
                        <a:t>3 g</a:t>
                      </a:r>
                      <a:endParaRPr lang="cs-CZ" sz="2000" dirty="0"/>
                    </a:p>
                  </a:txBody>
                  <a:tcPr/>
                </a:tc>
                <a:extLst>
                  <a:ext uri="{0D108BD9-81ED-4DB2-BD59-A6C34878D82A}">
                    <a16:rowId xmlns:a16="http://schemas.microsoft.com/office/drawing/2014/main" val="10003"/>
                  </a:ext>
                </a:extLst>
              </a:tr>
              <a:tr h="370840">
                <a:tc>
                  <a:txBody>
                    <a:bodyPr/>
                    <a:lstStyle/>
                    <a:p>
                      <a:r>
                        <a:rPr lang="cs-CZ" sz="2000" dirty="0" smtClean="0"/>
                        <a:t>Sacharidy </a:t>
                      </a:r>
                      <a:endParaRPr lang="cs-CZ" sz="2000" dirty="0"/>
                    </a:p>
                  </a:txBody>
                  <a:tcPr/>
                </a:tc>
                <a:tc>
                  <a:txBody>
                    <a:bodyPr/>
                    <a:lstStyle/>
                    <a:p>
                      <a:pPr algn="ctr"/>
                      <a:r>
                        <a:rPr lang="cs-CZ" sz="2000" b="1" dirty="0" smtClean="0"/>
                        <a:t>12 g</a:t>
                      </a:r>
                      <a:endParaRPr lang="cs-CZ" sz="2000" b="1" dirty="0"/>
                    </a:p>
                  </a:txBody>
                  <a:tcPr/>
                </a:tc>
                <a:tc>
                  <a:txBody>
                    <a:bodyPr/>
                    <a:lstStyle/>
                    <a:p>
                      <a:pPr algn="ctr"/>
                      <a:r>
                        <a:rPr lang="cs-CZ" sz="2000" b="1" dirty="0" smtClean="0"/>
                        <a:t>5,4 g</a:t>
                      </a:r>
                      <a:endParaRPr lang="cs-CZ" sz="2000" b="1" dirty="0"/>
                    </a:p>
                  </a:txBody>
                  <a:tcPr/>
                </a:tc>
                <a:extLst>
                  <a:ext uri="{0D108BD9-81ED-4DB2-BD59-A6C34878D82A}">
                    <a16:rowId xmlns:a16="http://schemas.microsoft.com/office/drawing/2014/main" val="3347925279"/>
                  </a:ext>
                </a:extLst>
              </a:tr>
            </a:tbl>
          </a:graphicData>
        </a:graphic>
      </p:graphicFrame>
      <p:sp>
        <p:nvSpPr>
          <p:cNvPr id="14"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5">
                    <a:lumMod val="60000"/>
                    <a:lumOff val="40000"/>
                  </a:schemeClr>
                </a:solidFill>
              </a:rPr>
              <a:t>Mléko a mléčné výrobky</a:t>
            </a:r>
            <a:endParaRPr lang="cs-CZ" dirty="0">
              <a:solidFill>
                <a:schemeClr val="accent5">
                  <a:lumMod val="60000"/>
                  <a:lumOff val="40000"/>
                </a:schemeClr>
              </a:solidFill>
            </a:endParaRPr>
          </a:p>
        </p:txBody>
      </p:sp>
      <p:pic>
        <p:nvPicPr>
          <p:cNvPr id="2" name="Obrázek 1"/>
          <p:cNvPicPr>
            <a:picLocks noChangeAspect="1"/>
          </p:cNvPicPr>
          <p:nvPr/>
        </p:nvPicPr>
        <p:blipFill>
          <a:blip r:embed="rId4" cstate="print"/>
          <a:stretch>
            <a:fillRect/>
          </a:stretch>
        </p:blipFill>
        <p:spPr>
          <a:xfrm>
            <a:off x="487116" y="3997814"/>
            <a:ext cx="2314575" cy="1981200"/>
          </a:xfrm>
          <a:prstGeom prst="rect">
            <a:avLst/>
          </a:prstGeom>
        </p:spPr>
      </p:pic>
    </p:spTree>
    <p:extLst>
      <p:ext uri="{BB962C8B-B14F-4D97-AF65-F5344CB8AC3E}">
        <p14:creationId xmlns:p14="http://schemas.microsoft.com/office/powerpoint/2010/main" val="62966868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smtClean="0">
                <a:effectLst/>
                <a:latin typeface="Segoe UI" panose="020B0502040204020203" pitchFamily="34" charset="0"/>
                <a:ea typeface="Segoe UI" panose="020B0502040204020203" pitchFamily="34" charset="0"/>
                <a:cs typeface="Segoe UI" panose="020B0502040204020203" pitchFamily="34" charset="0"/>
              </a:rPr>
              <a:t>Výživová doporučení</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482436"/>
            <a:ext cx="10515600" cy="4779819"/>
          </a:xfrm>
        </p:spPr>
        <p:txBody>
          <a:bodyPr>
            <a:normAutofit/>
          </a:bodyPr>
          <a:lstStyle/>
          <a:p>
            <a:pPr>
              <a:defRPr/>
            </a:pPr>
            <a:r>
              <a:rPr lang="cs-CZ" altLang="cs-CZ" sz="2000" b="1" dirty="0" smtClean="0">
                <a:solidFill>
                  <a:srgbClr val="0070C0"/>
                </a:solidFill>
              </a:rPr>
              <a:t>Nutriční standardy</a:t>
            </a:r>
            <a:r>
              <a:rPr lang="cs-CZ" altLang="cs-CZ" sz="2000" b="1" dirty="0">
                <a:solidFill>
                  <a:srgbClr val="0070C0"/>
                </a:solidFill>
              </a:rPr>
              <a:t> </a:t>
            </a:r>
            <a:r>
              <a:rPr lang="cs-CZ" altLang="cs-CZ" sz="2000" b="1" dirty="0" smtClean="0">
                <a:solidFill>
                  <a:srgbClr val="0070C0"/>
                </a:solidFill>
              </a:rPr>
              <a:t>- </a:t>
            </a:r>
            <a:r>
              <a:rPr lang="cs-CZ" altLang="cs-CZ" sz="2000" b="1" dirty="0">
                <a:solidFill>
                  <a:srgbClr val="0070C0"/>
                </a:solidFill>
              </a:rPr>
              <a:t>d</a:t>
            </a:r>
            <a:r>
              <a:rPr lang="cs-CZ" altLang="cs-CZ" sz="2000" b="1" dirty="0" smtClean="0">
                <a:solidFill>
                  <a:srgbClr val="0070C0"/>
                </a:solidFill>
              </a:rPr>
              <a:t>oporučené </a:t>
            </a:r>
            <a:r>
              <a:rPr lang="cs-CZ" altLang="cs-CZ" sz="2000" b="1" dirty="0">
                <a:solidFill>
                  <a:srgbClr val="0070C0"/>
                </a:solidFill>
              </a:rPr>
              <a:t>výživové dávky (Referenční dávky, DDD)</a:t>
            </a:r>
          </a:p>
          <a:p>
            <a:pPr lvl="1">
              <a:defRPr/>
            </a:pPr>
            <a:r>
              <a:rPr lang="cs-CZ" altLang="cs-CZ" sz="1800" dirty="0"/>
              <a:t>jsou vyjádřeny v množství živin</a:t>
            </a:r>
          </a:p>
          <a:p>
            <a:pPr lvl="1">
              <a:defRPr/>
            </a:pPr>
            <a:r>
              <a:rPr lang="cs-CZ" altLang="cs-CZ" sz="1800" dirty="0"/>
              <a:t>existuje více variant – nejnižší, průměrný, doporučený, tolerovatelný </a:t>
            </a:r>
            <a:r>
              <a:rPr lang="cs-CZ" altLang="cs-CZ" sz="1800" dirty="0" smtClean="0"/>
              <a:t>příjem</a:t>
            </a:r>
          </a:p>
          <a:p>
            <a:pPr marL="457200" lvl="1" indent="0">
              <a:buNone/>
              <a:defRPr/>
            </a:pPr>
            <a:endParaRPr lang="cs-CZ" altLang="cs-CZ" sz="1800" dirty="0">
              <a:solidFill>
                <a:srgbClr val="FF6600"/>
              </a:solidFill>
            </a:endParaRPr>
          </a:p>
          <a:p>
            <a:pPr>
              <a:defRPr/>
            </a:pPr>
            <a:r>
              <a:rPr lang="cs-CZ" altLang="cs-CZ" sz="2000" b="1" dirty="0" smtClean="0">
                <a:solidFill>
                  <a:srgbClr val="0070C0"/>
                </a:solidFill>
              </a:rPr>
              <a:t>Obecná výživová </a:t>
            </a:r>
            <a:r>
              <a:rPr lang="cs-CZ" altLang="cs-CZ" sz="2000" b="1" dirty="0">
                <a:solidFill>
                  <a:srgbClr val="0070C0"/>
                </a:solidFill>
              </a:rPr>
              <a:t>doporučení </a:t>
            </a:r>
          </a:p>
          <a:p>
            <a:pPr lvl="1">
              <a:defRPr/>
            </a:pPr>
            <a:r>
              <a:rPr lang="cs-CZ" altLang="cs-CZ" sz="1800" dirty="0"/>
              <a:t>jsou návody pro spotřebitele, u nichž nejde o kvantitativní ukazatele, </a:t>
            </a:r>
            <a:r>
              <a:rPr lang="cs-CZ" altLang="cs-CZ" sz="1800" dirty="0" smtClean="0"/>
              <a:t>ale </a:t>
            </a:r>
            <a:r>
              <a:rPr lang="cs-CZ" altLang="cs-CZ" sz="1800" dirty="0"/>
              <a:t>pouze o směrnice </a:t>
            </a:r>
            <a:r>
              <a:rPr lang="cs-CZ" altLang="cs-CZ" sz="1800" dirty="0" smtClean="0"/>
              <a:t/>
            </a:r>
            <a:br>
              <a:rPr lang="cs-CZ" altLang="cs-CZ" sz="1800" dirty="0" smtClean="0"/>
            </a:br>
            <a:r>
              <a:rPr lang="cs-CZ" altLang="cs-CZ" sz="1800" dirty="0" smtClean="0"/>
              <a:t>ke </a:t>
            </a:r>
            <a:r>
              <a:rPr lang="cs-CZ" altLang="cs-CZ" sz="1800" dirty="0"/>
              <a:t>změně </a:t>
            </a:r>
            <a:r>
              <a:rPr lang="cs-CZ" altLang="cs-CZ" sz="1800" dirty="0" smtClean="0"/>
              <a:t>spotřeby</a:t>
            </a:r>
          </a:p>
          <a:p>
            <a:pPr lvl="1">
              <a:defRPr/>
            </a:pPr>
            <a:r>
              <a:rPr lang="cs-CZ" altLang="cs-CZ" sz="1800" dirty="0" smtClean="0"/>
              <a:t>Výživová </a:t>
            </a:r>
            <a:r>
              <a:rPr lang="cs-CZ" altLang="cs-CZ" sz="1800" dirty="0"/>
              <a:t>doporučení pro obyvatelstvo </a:t>
            </a:r>
            <a:r>
              <a:rPr lang="cs-CZ" altLang="cs-CZ" sz="1800" dirty="0" smtClean="0"/>
              <a:t>České republiky (Společnost </a:t>
            </a:r>
            <a:r>
              <a:rPr lang="cs-CZ" altLang="cs-CZ" sz="1800" dirty="0"/>
              <a:t>pro výživu, </a:t>
            </a:r>
            <a:r>
              <a:rPr lang="cs-CZ" altLang="cs-CZ" sz="1800" dirty="0" smtClean="0"/>
              <a:t>2012)</a:t>
            </a:r>
            <a:endParaRPr lang="cs-CZ" altLang="cs-CZ" sz="1800" dirty="0"/>
          </a:p>
          <a:p>
            <a:pPr marL="457200" lvl="1" indent="0">
              <a:buNone/>
              <a:defRPr/>
            </a:pPr>
            <a:r>
              <a:rPr lang="cs-CZ" altLang="cs-CZ" sz="1800" dirty="0" smtClean="0"/>
              <a:t>      http</a:t>
            </a:r>
            <a:r>
              <a:rPr lang="cs-CZ" altLang="cs-CZ" sz="1800" dirty="0"/>
              <a:t>://www.</a:t>
            </a:r>
            <a:r>
              <a:rPr lang="cs-CZ" altLang="cs-CZ" sz="1800" dirty="0" err="1"/>
              <a:t>vyzivaspol.cz</a:t>
            </a:r>
            <a:r>
              <a:rPr lang="cs-CZ" altLang="cs-CZ" sz="1800" dirty="0"/>
              <a:t>/</a:t>
            </a:r>
            <a:r>
              <a:rPr lang="cs-CZ" altLang="cs-CZ" sz="1800" dirty="0" err="1"/>
              <a:t>vyzivova</a:t>
            </a:r>
            <a:r>
              <a:rPr lang="cs-CZ" altLang="cs-CZ" sz="1800" dirty="0"/>
              <a:t>-</a:t>
            </a:r>
            <a:r>
              <a:rPr lang="cs-CZ" altLang="cs-CZ" sz="1800" dirty="0" err="1"/>
              <a:t>doporuceni</a:t>
            </a:r>
            <a:r>
              <a:rPr lang="cs-CZ" altLang="cs-CZ" sz="1800" dirty="0"/>
              <a:t>-pro-obyvatelstvo-</a:t>
            </a:r>
            <a:r>
              <a:rPr lang="cs-CZ" altLang="cs-CZ" sz="1800" dirty="0" err="1"/>
              <a:t>ceske</a:t>
            </a:r>
            <a:r>
              <a:rPr lang="cs-CZ" altLang="cs-CZ" sz="1800" dirty="0"/>
              <a:t>-republiky</a:t>
            </a:r>
            <a:r>
              <a:rPr lang="cs-CZ" altLang="cs-CZ" sz="1800" dirty="0" smtClean="0"/>
              <a:t>/</a:t>
            </a:r>
            <a:endParaRPr lang="cs-CZ" altLang="cs-CZ" sz="1800" dirty="0"/>
          </a:p>
          <a:p>
            <a:pPr marL="457200" lvl="1" indent="0">
              <a:buNone/>
              <a:defRPr/>
            </a:pPr>
            <a:endParaRPr lang="cs-CZ" altLang="cs-CZ" sz="1800" dirty="0"/>
          </a:p>
          <a:p>
            <a:r>
              <a:rPr lang="cs-CZ" sz="2000" b="1" dirty="0" smtClean="0">
                <a:solidFill>
                  <a:srgbClr val="0070C0"/>
                </a:solidFill>
              </a:rPr>
              <a:t>Doporučení založená na skupinách potravin </a:t>
            </a:r>
            <a:r>
              <a:rPr lang="cs-CZ" altLang="cs-CZ" sz="1800" dirty="0" smtClean="0"/>
              <a:t>(food-</a:t>
            </a:r>
            <a:r>
              <a:rPr lang="cs-CZ" altLang="cs-CZ" sz="1800" dirty="0" err="1" smtClean="0"/>
              <a:t>based</a:t>
            </a:r>
            <a:r>
              <a:rPr lang="cs-CZ" altLang="cs-CZ" sz="1800" dirty="0" smtClean="0"/>
              <a:t> </a:t>
            </a:r>
            <a:r>
              <a:rPr lang="cs-CZ" altLang="cs-CZ" sz="1800" dirty="0" err="1"/>
              <a:t>dietary</a:t>
            </a:r>
            <a:r>
              <a:rPr lang="cs-CZ" altLang="cs-CZ" sz="1800" dirty="0"/>
              <a:t> </a:t>
            </a:r>
            <a:r>
              <a:rPr lang="cs-CZ" altLang="cs-CZ" sz="1800" dirty="0" err="1" smtClean="0"/>
              <a:t>guidelines</a:t>
            </a:r>
            <a:r>
              <a:rPr lang="cs-CZ" altLang="cs-CZ" sz="1800" dirty="0" smtClean="0"/>
              <a:t> - FBDG) </a:t>
            </a:r>
            <a:endParaRPr lang="cs-CZ" altLang="cs-CZ" sz="1800" dirty="0"/>
          </a:p>
          <a:p>
            <a:endParaRPr lang="cs-CZ" sz="2000" b="1" dirty="0" smtClean="0">
              <a:solidFill>
                <a:srgbClr val="0070C0"/>
              </a:solidFill>
            </a:endParaRPr>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9</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spTree>
    <p:extLst>
      <p:ext uri="{BB962C8B-B14F-4D97-AF65-F5344CB8AC3E}">
        <p14:creationId xmlns:p14="http://schemas.microsoft.com/office/powerpoint/2010/main" val="155178367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Content Placeholder 3"/>
          <p:cNvPicPr>
            <a:picLocks noGrp="1" noChangeAspect="1"/>
          </p:cNvPicPr>
          <p:nvPr>
            <p:ph idx="4294967295"/>
          </p:nvPr>
        </p:nvPicPr>
        <p:blipFill>
          <a:blip r:embed="rId3" cstate="email">
            <a:extLst>
              <a:ext uri="{28A0092B-C50C-407E-A947-70E740481C1C}">
                <a14:useLocalDpi xmlns:a14="http://schemas.microsoft.com/office/drawing/2010/main"/>
              </a:ext>
            </a:extLst>
          </a:blip>
          <a:srcRect l="3801" r="3801"/>
          <a:stretch>
            <a:fillRect/>
          </a:stretch>
        </p:blipFill>
        <p:spPr>
          <a:xfrm>
            <a:off x="0" y="4763"/>
            <a:ext cx="7480300" cy="3225800"/>
          </a:xfrm>
        </p:spPr>
      </p:pic>
      <p:pic>
        <p:nvPicPr>
          <p:cNvPr id="2051" name="Content Placeholder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4208" y="1"/>
            <a:ext cx="6857794" cy="2992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2" name="Picture 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57141" y="4795596"/>
            <a:ext cx="3158706" cy="18635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3" name="Picture 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18500" y="3085040"/>
            <a:ext cx="3444545" cy="1710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5" name="Picture 1"/>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1850352" y="3263708"/>
            <a:ext cx="5076023" cy="3335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Obdélník 8"/>
          <p:cNvSpPr/>
          <p:nvPr/>
        </p:nvSpPr>
        <p:spPr>
          <a:xfrm>
            <a:off x="0" y="0"/>
            <a:ext cx="12192000"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normAutofit/>
          </a:bodyPr>
          <a:lstStyle/>
          <a:p>
            <a:r>
              <a:rPr lang="cs-CZ" altLang="cs-CZ" sz="7200" b="1" dirty="0" smtClean="0">
                <a:solidFill>
                  <a:schemeClr val="accent2">
                    <a:lumMod val="50000"/>
                  </a:schemeClr>
                </a:solidFill>
              </a:rPr>
              <a:t>MASO</a:t>
            </a:r>
            <a:r>
              <a:rPr lang="en-US" altLang="cs-CZ" sz="7200" b="1" dirty="0" smtClean="0">
                <a:solidFill>
                  <a:schemeClr val="accent2">
                    <a:lumMod val="50000"/>
                  </a:schemeClr>
                </a:solidFill>
              </a:rPr>
              <a:t>, </a:t>
            </a:r>
            <a:r>
              <a:rPr lang="cs-CZ" altLang="cs-CZ" sz="7200" b="1" dirty="0" smtClean="0">
                <a:solidFill>
                  <a:schemeClr val="accent2">
                    <a:lumMod val="50000"/>
                  </a:schemeClr>
                </a:solidFill>
              </a:rPr>
              <a:t>RYBY A PLODY MOŘE</a:t>
            </a:r>
            <a:r>
              <a:rPr lang="en-US" altLang="cs-CZ" sz="7200" b="1" dirty="0" smtClean="0">
                <a:solidFill>
                  <a:schemeClr val="accent2">
                    <a:lumMod val="50000"/>
                  </a:schemeClr>
                </a:solidFill>
              </a:rPr>
              <a:t>, </a:t>
            </a:r>
            <a:r>
              <a:rPr lang="cs-CZ" altLang="cs-CZ" sz="7200" b="1" dirty="0" smtClean="0">
                <a:solidFill>
                  <a:schemeClr val="accent2">
                    <a:lumMod val="50000"/>
                  </a:schemeClr>
                </a:solidFill>
              </a:rPr>
              <a:t>VEJCE</a:t>
            </a:r>
            <a:r>
              <a:rPr lang="en-US" altLang="cs-CZ" sz="7200" b="1" dirty="0" smtClean="0">
                <a:solidFill>
                  <a:schemeClr val="accent2">
                    <a:lumMod val="50000"/>
                  </a:schemeClr>
                </a:solidFill>
              </a:rPr>
              <a:t>, </a:t>
            </a:r>
            <a:r>
              <a:rPr lang="cs-CZ" altLang="cs-CZ" sz="7200" b="1" dirty="0" smtClean="0">
                <a:solidFill>
                  <a:schemeClr val="accent2">
                    <a:lumMod val="50000"/>
                  </a:schemeClr>
                </a:solidFill>
              </a:rPr>
              <a:t>LUŠTĚNINY</a:t>
            </a:r>
            <a:r>
              <a:rPr lang="en-US" altLang="cs-CZ" sz="7200" b="1" dirty="0" smtClean="0">
                <a:solidFill>
                  <a:schemeClr val="accent2">
                    <a:lumMod val="50000"/>
                  </a:schemeClr>
                </a:solidFill>
              </a:rPr>
              <a:t>, </a:t>
            </a:r>
            <a:r>
              <a:rPr lang="cs-CZ" altLang="cs-CZ" sz="7200" b="1" dirty="0" smtClean="0">
                <a:solidFill>
                  <a:schemeClr val="accent2">
                    <a:lumMod val="50000"/>
                  </a:schemeClr>
                </a:solidFill>
              </a:rPr>
              <a:t>OŘECHY A SEMENA</a:t>
            </a:r>
            <a:endParaRPr lang="cs-CZ" sz="7200" dirty="0">
              <a:solidFill>
                <a:schemeClr val="accent2">
                  <a:lumMod val="50000"/>
                </a:schemeClr>
              </a:solidFill>
            </a:endParaRPr>
          </a:p>
        </p:txBody>
      </p:sp>
      <p:pic>
        <p:nvPicPr>
          <p:cNvPr id="10" name="Picture 2" descr="http://files.nutricniterapeut.webnode.cz/200000005-ab9d6ac973/pyramida.jpg"/>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89533" y="4624387"/>
            <a:ext cx="2142699" cy="2228850"/>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Obdélník 10"/>
          <p:cNvSpPr/>
          <p:nvPr/>
        </p:nvSpPr>
        <p:spPr>
          <a:xfrm>
            <a:off x="125580" y="4501635"/>
            <a:ext cx="1842447" cy="69603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76347" y="5707033"/>
            <a:ext cx="2093529" cy="114620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p:cNvSpPr/>
          <p:nvPr/>
        </p:nvSpPr>
        <p:spPr>
          <a:xfrm>
            <a:off x="152655" y="5197671"/>
            <a:ext cx="970456" cy="50936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45444405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2158862771"/>
              </p:ext>
            </p:extLst>
          </p:nvPr>
        </p:nvGraphicFramePr>
        <p:xfrm>
          <a:off x="367146" y="266700"/>
          <a:ext cx="11674165" cy="6324600"/>
        </p:xfrm>
        <a:graphic>
          <a:graphicData uri="http://schemas.openxmlformats.org/drawingml/2006/table">
            <a:tbl>
              <a:tblPr>
                <a:tableStyleId>{8A107856-5554-42FB-B03E-39F5DBC370BA}</a:tableStyleId>
              </a:tblPr>
              <a:tblGrid>
                <a:gridCol w="4159791">
                  <a:extLst>
                    <a:ext uri="{9D8B030D-6E8A-4147-A177-3AD203B41FA5}">
                      <a16:colId xmlns:a16="http://schemas.microsoft.com/office/drawing/2014/main" val="20000"/>
                    </a:ext>
                  </a:extLst>
                </a:gridCol>
                <a:gridCol w="1523072">
                  <a:extLst>
                    <a:ext uri="{9D8B030D-6E8A-4147-A177-3AD203B41FA5}">
                      <a16:colId xmlns:a16="http://schemas.microsoft.com/office/drawing/2014/main" val="20001"/>
                    </a:ext>
                  </a:extLst>
                </a:gridCol>
                <a:gridCol w="1525804">
                  <a:extLst>
                    <a:ext uri="{9D8B030D-6E8A-4147-A177-3AD203B41FA5}">
                      <a16:colId xmlns:a16="http://schemas.microsoft.com/office/drawing/2014/main" val="20002"/>
                    </a:ext>
                  </a:extLst>
                </a:gridCol>
                <a:gridCol w="1618606">
                  <a:extLst>
                    <a:ext uri="{9D8B030D-6E8A-4147-A177-3AD203B41FA5}">
                      <a16:colId xmlns:a16="http://schemas.microsoft.com/office/drawing/2014/main" val="20003"/>
                    </a:ext>
                  </a:extLst>
                </a:gridCol>
                <a:gridCol w="1303368">
                  <a:extLst>
                    <a:ext uri="{9D8B030D-6E8A-4147-A177-3AD203B41FA5}">
                      <a16:colId xmlns:a16="http://schemas.microsoft.com/office/drawing/2014/main" val="20004"/>
                    </a:ext>
                  </a:extLst>
                </a:gridCol>
                <a:gridCol w="1543524">
                  <a:extLst>
                    <a:ext uri="{9D8B030D-6E8A-4147-A177-3AD203B41FA5}">
                      <a16:colId xmlns:a16="http://schemas.microsoft.com/office/drawing/2014/main" val="20005"/>
                    </a:ext>
                  </a:extLst>
                </a:gridCol>
              </a:tblGrid>
              <a:tr h="10498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1" u="none" strike="noStrike" cap="none" normalizeH="0" baseline="0" dirty="0" smtClean="0">
                          <a:ln>
                            <a:noFill/>
                          </a:ln>
                          <a:effectLst/>
                          <a:latin typeface="Segoe UI" panose="020B0502040204020203" pitchFamily="34" charset="0"/>
                          <a:cs typeface="Segoe UI" panose="020B0502040204020203" pitchFamily="34" charset="0"/>
                        </a:rPr>
                        <a:t>E</a:t>
                      </a:r>
                      <a:r>
                        <a:rPr kumimoji="0" lang="cs-CZ" sz="1900" b="1" u="none" strike="noStrike" kern="1200" cap="none" normalizeH="0" baseline="0" dirty="0" err="1" smtClean="0">
                          <a:ln>
                            <a:noFill/>
                          </a:ln>
                          <a:solidFill>
                            <a:schemeClr val="dk1"/>
                          </a:solidFill>
                          <a:effectLst/>
                          <a:latin typeface="Segoe UI" panose="020B0502040204020203" pitchFamily="34" charset="0"/>
                          <a:ea typeface="+mn-ea"/>
                          <a:cs typeface="Segoe UI" panose="020B0502040204020203" pitchFamily="34" charset="0"/>
                        </a:rPr>
                        <a:t>nergie</a:t>
                      </a:r>
                      <a:endParaRPr kumimoji="0" lang="cs-CZ" sz="1900" b="1" u="none" strike="noStrike" kern="1200" cap="none" normalizeH="0" baseline="0" dirty="0" smtClean="0">
                        <a:ln>
                          <a:noFill/>
                        </a:ln>
                        <a:solidFill>
                          <a:schemeClr val="dk1"/>
                        </a:solidFill>
                        <a:effectLst/>
                        <a:latin typeface="Segoe UI" panose="020B0502040204020203" pitchFamily="34" charset="0"/>
                        <a:ea typeface="+mn-ea"/>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err="1" smtClean="0">
                          <a:ln>
                            <a:noFill/>
                          </a:ln>
                          <a:effectLst/>
                          <a:latin typeface="Segoe UI" panose="020B0502040204020203" pitchFamily="34" charset="0"/>
                          <a:cs typeface="Segoe UI" panose="020B0502040204020203" pitchFamily="34" charset="0"/>
                        </a:rPr>
                        <a:t>kJ</a:t>
                      </a: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/100 g</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smtClean="0">
                          <a:ln>
                            <a:noFill/>
                          </a:ln>
                          <a:solidFill>
                            <a:schemeClr val="dk1"/>
                          </a:solidFill>
                          <a:effectLst/>
                          <a:latin typeface="Segoe UI" panose="020B0502040204020203" pitchFamily="34" charset="0"/>
                          <a:ea typeface="+mn-ea"/>
                          <a:cs typeface="Segoe UI" panose="020B0502040204020203" pitchFamily="34" charset="0"/>
                        </a:rPr>
                        <a:t>Voda</a:t>
                      </a: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g/100 g</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smtClean="0">
                          <a:ln>
                            <a:noFill/>
                          </a:ln>
                          <a:solidFill>
                            <a:schemeClr val="dk1"/>
                          </a:solidFill>
                          <a:effectLst/>
                          <a:latin typeface="Segoe UI" panose="020B0502040204020203" pitchFamily="34" charset="0"/>
                          <a:ea typeface="+mn-ea"/>
                          <a:cs typeface="Segoe UI" panose="020B0502040204020203" pitchFamily="34" charset="0"/>
                        </a:rPr>
                        <a:t>Bílkoviny</a:t>
                      </a: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g/100 g</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smtClean="0">
                          <a:ln>
                            <a:noFill/>
                          </a:ln>
                          <a:solidFill>
                            <a:schemeClr val="dk1"/>
                          </a:solidFill>
                          <a:effectLst/>
                          <a:latin typeface="Segoe UI" panose="020B0502040204020203" pitchFamily="34" charset="0"/>
                          <a:ea typeface="+mn-ea"/>
                          <a:cs typeface="Segoe UI" panose="020B0502040204020203" pitchFamily="34" charset="0"/>
                        </a:rPr>
                        <a:t>Tuky</a:t>
                      </a: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 </a:t>
                      </a:r>
                      <a:r>
                        <a:rPr kumimoji="0" lang="en-US" sz="1200" u="none" strike="noStrike" cap="none" normalizeH="0" baseline="0" dirty="0" smtClean="0">
                          <a:ln>
                            <a:noFill/>
                          </a:ln>
                          <a:effectLst/>
                          <a:latin typeface="Segoe UI" panose="020B0502040204020203" pitchFamily="34" charset="0"/>
                          <a:cs typeface="Segoe UI" panose="020B0502040204020203" pitchFamily="34" charset="0"/>
                        </a:rPr>
                        <a:t>(</a:t>
                      </a:r>
                      <a:r>
                        <a:rPr kumimoji="0" lang="cs-CZ" sz="1200" u="none" strike="noStrike" cap="none" normalizeH="0" baseline="0" dirty="0" smtClean="0">
                          <a:ln>
                            <a:noFill/>
                          </a:ln>
                          <a:effectLst/>
                          <a:latin typeface="Segoe UI" panose="020B0502040204020203" pitchFamily="34" charset="0"/>
                          <a:cs typeface="Segoe UI" panose="020B0502040204020203" pitchFamily="34" charset="0"/>
                        </a:rPr>
                        <a:t>SFA</a:t>
                      </a:r>
                      <a:r>
                        <a:rPr kumimoji="0" lang="en-US" sz="1200" u="none" strike="noStrike" cap="none" normalizeH="0" baseline="0" dirty="0" smtClean="0">
                          <a:ln>
                            <a:noFill/>
                          </a:ln>
                          <a:effectLst/>
                          <a:latin typeface="Segoe UI" panose="020B0502040204020203" pitchFamily="34" charset="0"/>
                          <a:cs typeface="Segoe UI" panose="020B0502040204020203" pitchFamily="34"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g/100 g</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smtClean="0">
                          <a:ln>
                            <a:noFill/>
                          </a:ln>
                          <a:solidFill>
                            <a:schemeClr val="dk1"/>
                          </a:solidFill>
                          <a:effectLst/>
                          <a:latin typeface="Segoe UI" panose="020B0502040204020203" pitchFamily="34" charset="0"/>
                          <a:ea typeface="+mn-ea"/>
                          <a:cs typeface="Segoe UI" panose="020B0502040204020203" pitchFamily="34" charset="0"/>
                        </a:rPr>
                        <a:t>Sacharidy</a:t>
                      </a: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g/100 g</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extLst>
                  <a:ext uri="{0D108BD9-81ED-4DB2-BD59-A6C34878D82A}">
                    <a16:rowId xmlns:a16="http://schemas.microsoft.com/office/drawing/2014/main" val="10000"/>
                  </a:ext>
                </a:extLst>
              </a:tr>
              <a:tr h="76850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smtClean="0">
                          <a:ln>
                            <a:noFill/>
                          </a:ln>
                          <a:solidFill>
                            <a:schemeClr val="dk1"/>
                          </a:solidFill>
                          <a:effectLst/>
                          <a:latin typeface="Segoe UI" panose="020B0502040204020203" pitchFamily="34" charset="0"/>
                          <a:ea typeface="+mn-ea"/>
                          <a:cs typeface="Segoe UI" panose="020B0502040204020203" pitchFamily="34" charset="0"/>
                        </a:rPr>
                        <a:t>VEJCE</a:t>
                      </a: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 </a:t>
                      </a:r>
                      <a:endParaRPr kumimoji="0" lang="cs-CZ" sz="1900" u="none" strike="noStrike" cap="none" normalizeH="0" baseline="0" dirty="0" smtClean="0">
                        <a:ln>
                          <a:noFill/>
                        </a:ln>
                        <a:effectLst/>
                        <a:latin typeface="Segoe UI" panose="020B0502040204020203" pitchFamily="34" charset="0"/>
                        <a:cs typeface="Segoe UI" panose="020B0502040204020203"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0" i="0" u="none" strike="noStrike" cap="none" normalizeH="0" baseline="0" dirty="0" smtClean="0">
                          <a:ln>
                            <a:noFill/>
                          </a:ln>
                          <a:solidFill>
                            <a:schemeClr val="dk1"/>
                          </a:solidFill>
                          <a:effectLst/>
                          <a:latin typeface="Segoe UI" panose="020B0502040204020203" pitchFamily="34" charset="0"/>
                          <a:ea typeface="+mn-ea"/>
                          <a:cs typeface="Segoe UI" panose="020B0502040204020203" pitchFamily="34" charset="0"/>
                        </a:rPr>
                        <a:t>Slepičí vejce</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575</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76,1</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12,5</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9,2 </a:t>
                      </a:r>
                      <a:r>
                        <a:rPr kumimoji="0" lang="en-US" sz="1200" u="none" strike="noStrike" cap="none" normalizeH="0" baseline="0" dirty="0" smtClean="0">
                          <a:ln>
                            <a:noFill/>
                          </a:ln>
                          <a:effectLst/>
                          <a:latin typeface="Segoe UI" panose="020B0502040204020203" pitchFamily="34" charset="0"/>
                          <a:cs typeface="Segoe UI" panose="020B0502040204020203" pitchFamily="34" charset="0"/>
                        </a:rPr>
                        <a:t>(2,5)</a:t>
                      </a:r>
                      <a:endParaRPr kumimoji="0" lang="en-US" sz="12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1,3</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extLst>
                  <a:ext uri="{0D108BD9-81ED-4DB2-BD59-A6C34878D82A}">
                    <a16:rowId xmlns:a16="http://schemas.microsoft.com/office/drawing/2014/main" val="10001"/>
                  </a:ext>
                </a:extLst>
              </a:tr>
              <a:tr h="11003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1" u="none" strike="noStrike" cap="none" normalizeH="0" baseline="0" dirty="0" smtClean="0">
                          <a:ln>
                            <a:noFill/>
                          </a:ln>
                          <a:effectLst/>
                          <a:latin typeface="Segoe UI" panose="020B0502040204020203" pitchFamily="34" charset="0"/>
                          <a:cs typeface="Segoe UI" panose="020B0502040204020203" pitchFamily="34" charset="0"/>
                        </a:rPr>
                        <a:t>MASO</a:t>
                      </a: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 </a:t>
                      </a:r>
                      <a:endParaRPr kumimoji="0" lang="cs-CZ" sz="1900" u="none" strike="noStrike" cap="none" normalizeH="0" baseline="0" dirty="0" smtClean="0">
                        <a:ln>
                          <a:noFill/>
                        </a:ln>
                        <a:effectLst/>
                        <a:latin typeface="Segoe UI" panose="020B0502040204020203" pitchFamily="34" charset="0"/>
                        <a:cs typeface="Segoe UI" panose="020B0502040204020203"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Libové hovězí - syrové</a:t>
                      </a: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Libové hovězí - dušené</a:t>
                      </a:r>
                      <a:endParaRPr kumimoji="0" lang="cs-CZ"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smtClean="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427</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823</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smtClean="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73,3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55,9</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smtClean="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22,3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36,9</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smtClean="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1,3 </a:t>
                      </a:r>
                      <a:r>
                        <a:rPr kumimoji="0" lang="en-US" sz="1200" u="none" strike="noStrike" cap="none" normalizeH="0" baseline="0" dirty="0" smtClean="0">
                          <a:ln>
                            <a:noFill/>
                          </a:ln>
                          <a:effectLst/>
                          <a:latin typeface="Segoe UI" panose="020B0502040204020203" pitchFamily="34" charset="0"/>
                          <a:cs typeface="Segoe UI" panose="020B0502040204020203" pitchFamily="34" charset="0"/>
                        </a:rPr>
                        <a:t>(0,6)</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5,3 </a:t>
                      </a:r>
                      <a:r>
                        <a:rPr kumimoji="0" lang="en-US" sz="1200" u="none" strike="noStrike" cap="none" normalizeH="0" baseline="0" dirty="0" smtClean="0">
                          <a:ln>
                            <a:noFill/>
                          </a:ln>
                          <a:effectLst/>
                          <a:latin typeface="Segoe UI" panose="020B0502040204020203" pitchFamily="34" charset="0"/>
                          <a:cs typeface="Segoe UI" panose="020B0502040204020203" pitchFamily="34" charset="0"/>
                        </a:rPr>
                        <a:t>(2,3)</a:t>
                      </a:r>
                      <a:endParaRPr kumimoji="0" lang="en-US" sz="12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smtClean="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0</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0</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extLst>
                  <a:ext uri="{0D108BD9-81ED-4DB2-BD59-A6C34878D82A}">
                    <a16:rowId xmlns:a16="http://schemas.microsoft.com/office/drawing/2014/main" val="10002"/>
                  </a:ext>
                </a:extLst>
              </a:tr>
              <a:tr h="76850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1" u="none" strike="noStrike" cap="none" normalizeH="0" baseline="0" dirty="0" smtClean="0">
                          <a:ln>
                            <a:noFill/>
                          </a:ln>
                          <a:effectLst/>
                          <a:latin typeface="Segoe UI" panose="020B0502040204020203" pitchFamily="34" charset="0"/>
                          <a:cs typeface="Segoe UI" panose="020B0502040204020203" pitchFamily="34" charset="0"/>
                        </a:rPr>
                        <a:t>RYBY</a:t>
                      </a: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Tuňák</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610</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69,5</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23,7</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5,6 </a:t>
                      </a:r>
                      <a:r>
                        <a:rPr kumimoji="0" lang="en-US" sz="1200" u="none" strike="noStrike" cap="none" normalizeH="0" baseline="0" dirty="0" smtClean="0">
                          <a:ln>
                            <a:noFill/>
                          </a:ln>
                          <a:effectLst/>
                          <a:latin typeface="Segoe UI" panose="020B0502040204020203" pitchFamily="34" charset="0"/>
                          <a:cs typeface="Segoe UI" panose="020B0502040204020203" pitchFamily="34" charset="0"/>
                        </a:rPr>
                        <a:t>(1,3)</a:t>
                      </a:r>
                      <a:endParaRPr kumimoji="0" lang="en-US" sz="12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0</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extLst>
                  <a:ext uri="{0D108BD9-81ED-4DB2-BD59-A6C34878D82A}">
                    <a16:rowId xmlns:a16="http://schemas.microsoft.com/office/drawing/2014/main" val="10003"/>
                  </a:ext>
                </a:extLst>
              </a:tr>
              <a:tr h="11003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smtClean="0">
                          <a:ln>
                            <a:noFill/>
                          </a:ln>
                          <a:solidFill>
                            <a:schemeClr val="dk1"/>
                          </a:solidFill>
                          <a:effectLst/>
                          <a:latin typeface="Segoe UI" panose="020B0502040204020203" pitchFamily="34" charset="0"/>
                          <a:ea typeface="+mn-ea"/>
                          <a:cs typeface="Segoe UI" panose="020B0502040204020203" pitchFamily="34" charset="0"/>
                        </a:rPr>
                        <a:t>LUŠTĚNINY</a:t>
                      </a: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Čočka – v suchém stavu</a:t>
                      </a: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Čočka – vařená</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smtClean="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1372</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466</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smtClean="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9,8</a:t>
                      </a: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69,6</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smtClean="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23,6</a:t>
                      </a:r>
                      <a:endParaRPr kumimoji="0" lang="en-US" sz="1900" u="none" strike="noStrike" cap="none" normalizeH="0" baseline="0" dirty="0" smtClean="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7,9</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smtClean="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0</a:t>
                      </a: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a:t>
                      </a: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7</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0,4</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smtClean="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63,5</a:t>
                      </a:r>
                      <a:endParaRPr kumimoji="0" lang="en-US" sz="1900" u="none" strike="noStrike" cap="none" normalizeH="0" baseline="0" dirty="0" smtClean="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16.3</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extLst>
                  <a:ext uri="{0D108BD9-81ED-4DB2-BD59-A6C34878D82A}">
                    <a16:rowId xmlns:a16="http://schemas.microsoft.com/office/drawing/2014/main" val="10004"/>
                  </a:ext>
                </a:extLst>
              </a:tr>
              <a:tr h="76850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smtClean="0">
                          <a:ln>
                            <a:noFill/>
                          </a:ln>
                          <a:solidFill>
                            <a:schemeClr val="dk1"/>
                          </a:solidFill>
                          <a:effectLst/>
                          <a:latin typeface="Segoe UI" panose="020B0502040204020203" pitchFamily="34" charset="0"/>
                          <a:ea typeface="+mn-ea"/>
                          <a:cs typeface="Segoe UI" panose="020B0502040204020203" pitchFamily="34" charset="0"/>
                        </a:rPr>
                        <a:t>OŘECHY</a:t>
                      </a: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0" i="0" u="none" strike="noStrike" cap="none" normalizeH="0" baseline="0" dirty="0" smtClean="0">
                          <a:ln>
                            <a:noFill/>
                          </a:ln>
                          <a:solidFill>
                            <a:schemeClr val="dk1"/>
                          </a:solidFill>
                          <a:effectLst/>
                          <a:latin typeface="Segoe UI" panose="020B0502040204020203" pitchFamily="34" charset="0"/>
                          <a:ea typeface="+mn-ea"/>
                          <a:cs typeface="Segoe UI" panose="020B0502040204020203" pitchFamily="34" charset="0"/>
                        </a:rPr>
                        <a:t>Mandle</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2520</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4,7</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20,2</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52,7</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7,3</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extLst>
                  <a:ext uri="{0D108BD9-81ED-4DB2-BD59-A6C34878D82A}">
                    <a16:rowId xmlns:a16="http://schemas.microsoft.com/office/drawing/2014/main" val="10005"/>
                  </a:ext>
                </a:extLst>
              </a:tr>
              <a:tr h="76850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smtClean="0">
                          <a:ln>
                            <a:noFill/>
                          </a:ln>
                          <a:solidFill>
                            <a:schemeClr val="dk1"/>
                          </a:solidFill>
                          <a:effectLst/>
                          <a:latin typeface="Segoe UI" panose="020B0502040204020203" pitchFamily="34" charset="0"/>
                          <a:ea typeface="+mn-ea"/>
                          <a:cs typeface="Segoe UI" panose="020B0502040204020203" pitchFamily="34" charset="0"/>
                        </a:rPr>
                        <a:t>SEMENA</a:t>
                      </a: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Sezamová semena</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2380</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3,2</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24,5</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45,9 </a:t>
                      </a:r>
                      <a:r>
                        <a:rPr kumimoji="0" lang="en-US" sz="1200" u="none" strike="noStrike" cap="none" normalizeH="0" baseline="0" dirty="0" smtClean="0">
                          <a:ln>
                            <a:noFill/>
                          </a:ln>
                          <a:effectLst/>
                          <a:latin typeface="Segoe UI" panose="020B0502040204020203" pitchFamily="34" charset="0"/>
                          <a:cs typeface="Segoe UI" panose="020B0502040204020203" pitchFamily="34" charset="0"/>
                        </a:rPr>
                        <a:t>(8,5)</a:t>
                      </a:r>
                      <a:endParaRPr kumimoji="0" lang="en-US" sz="12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13,9</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extLst>
                  <a:ext uri="{0D108BD9-81ED-4DB2-BD59-A6C34878D82A}">
                    <a16:rowId xmlns:a16="http://schemas.microsoft.com/office/drawing/2014/main" val="10006"/>
                  </a:ext>
                </a:extLst>
              </a:tr>
            </a:tbl>
          </a:graphicData>
        </a:graphic>
      </p:graphicFrame>
      <p:sp>
        <p:nvSpPr>
          <p:cNvPr id="3132" name="TextBox 6"/>
          <p:cNvSpPr txBox="1">
            <a:spLocks noChangeArrowheads="1"/>
          </p:cNvSpPr>
          <p:nvPr/>
        </p:nvSpPr>
        <p:spPr bwMode="auto">
          <a:xfrm>
            <a:off x="10131716" y="6543250"/>
            <a:ext cx="263524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cs-CZ" sz="1600" dirty="0">
                <a:latin typeface="Calibri" panose="020F0502020204030204" pitchFamily="34" charset="0"/>
              </a:rPr>
              <a:t>www.nutridatabaze.cz</a:t>
            </a:r>
          </a:p>
        </p:txBody>
      </p:sp>
      <p:pic>
        <p:nvPicPr>
          <p:cNvPr id="3133"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64417" y="1390652"/>
            <a:ext cx="1032933"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34"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54376" y="2289849"/>
            <a:ext cx="990600" cy="681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35" name="Picture 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83861" y="3287184"/>
            <a:ext cx="1405467" cy="565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36" name="Picture 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935816" y="4157999"/>
            <a:ext cx="1490133" cy="747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37" name="Picture 5"/>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372909" y="5219566"/>
            <a:ext cx="872067" cy="4360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38" name="Picture 6"/>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319511" y="5946103"/>
            <a:ext cx="891116" cy="590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807744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Content Placeholder 3"/>
          <p:cNvPicPr>
            <a:picLocks noGrp="1" noChangeAspect="1"/>
          </p:cNvPicPr>
          <p:nvPr>
            <p:ph idx="4294967295"/>
          </p:nvPr>
        </p:nvPicPr>
        <p:blipFill>
          <a:blip r:embed="rId3" cstate="print">
            <a:extLst>
              <a:ext uri="{28A0092B-C50C-407E-A947-70E740481C1C}">
                <a14:useLocalDpi xmlns:a14="http://schemas.microsoft.com/office/drawing/2010/main"/>
              </a:ext>
            </a:extLst>
          </a:blip>
          <a:stretch>
            <a:fillRect/>
          </a:stretch>
        </p:blipFill>
        <p:spPr>
          <a:xfrm>
            <a:off x="0" y="0"/>
            <a:ext cx="7580325" cy="3851564"/>
          </a:xfrm>
        </p:spPr>
      </p:pic>
      <p:pic>
        <p:nvPicPr>
          <p:cNvPr id="4099" name="Content Placeholder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03434" y="1"/>
            <a:ext cx="5888567" cy="2569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0" name="Picture 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9002185" y="4986867"/>
            <a:ext cx="1940983" cy="11451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1" name="Picture 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11767" y="5050368"/>
            <a:ext cx="2178051" cy="10816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2" name="TextBox 12"/>
          <p:cNvSpPr txBox="1">
            <a:spLocks noChangeArrowheads="1"/>
          </p:cNvSpPr>
          <p:nvPr/>
        </p:nvSpPr>
        <p:spPr bwMode="auto">
          <a:xfrm>
            <a:off x="1654794" y="2253572"/>
            <a:ext cx="8841317"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cs-CZ" altLang="cs-CZ" sz="7200" b="1" dirty="0">
                <a:solidFill>
                  <a:schemeClr val="accent2">
                    <a:lumMod val="50000"/>
                  </a:schemeClr>
                </a:solidFill>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rPr>
              <a:t>ZDROJE </a:t>
            </a:r>
          </a:p>
          <a:p>
            <a:pPr algn="ctr"/>
            <a:r>
              <a:rPr lang="cs-CZ" altLang="cs-CZ" sz="7200" b="1" dirty="0">
                <a:solidFill>
                  <a:schemeClr val="accent2">
                    <a:lumMod val="50000"/>
                  </a:schemeClr>
                </a:solidFill>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rPr>
              <a:t>BÍLKOVIN</a:t>
            </a:r>
            <a:endParaRPr lang="en-US" altLang="cs-CZ" sz="7200" b="1" dirty="0">
              <a:solidFill>
                <a:schemeClr val="accent2">
                  <a:lumMod val="50000"/>
                </a:schemeClr>
              </a:solidFill>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endParaRPr>
          </a:p>
        </p:txBody>
      </p:sp>
      <p:pic>
        <p:nvPicPr>
          <p:cNvPr id="4103" name="Picture 1"/>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4233335" y="4440767"/>
            <a:ext cx="3678767" cy="2417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324256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1"/>
          <p:cNvSpPr>
            <a:spLocks noGrp="1"/>
          </p:cNvSpPr>
          <p:nvPr>
            <p:ph type="title"/>
          </p:nvPr>
        </p:nvSpPr>
        <p:spPr/>
        <p:txBody>
          <a:bodyPr/>
          <a:lstStyle/>
          <a:p>
            <a:pPr eaLnBrk="1" hangingPunct="1"/>
            <a:r>
              <a:rPr lang="cs-CZ" altLang="cs-CZ" dirty="0" smtClean="0"/>
              <a:t>BÍLKOVINY</a:t>
            </a:r>
          </a:p>
        </p:txBody>
      </p:sp>
      <p:sp>
        <p:nvSpPr>
          <p:cNvPr id="3" name="Zástupný symbol pro obsah 2"/>
          <p:cNvSpPr>
            <a:spLocks noGrp="1"/>
          </p:cNvSpPr>
          <p:nvPr>
            <p:ph idx="1"/>
          </p:nvPr>
        </p:nvSpPr>
        <p:spPr/>
        <p:txBody>
          <a:bodyPr rtlCol="0">
            <a:normAutofit fontScale="32500" lnSpcReduction="20000"/>
          </a:bodyPr>
          <a:lstStyle/>
          <a:p>
            <a:pPr>
              <a:buFont typeface="Arial"/>
              <a:buChar char="•"/>
              <a:defRPr/>
            </a:pPr>
            <a:r>
              <a:rPr lang="en-US" sz="5500" dirty="0" smtClean="0">
                <a:ea typeface="ＭＳ Ｐゴシック" charset="0"/>
                <a:cs typeface="ＭＳ Ｐゴシック" charset="0"/>
              </a:rPr>
              <a:t>Fun</a:t>
            </a:r>
            <a:r>
              <a:rPr lang="cs-CZ" sz="5500" dirty="0" err="1" smtClean="0">
                <a:ea typeface="ＭＳ Ｐゴシック" charset="0"/>
                <a:cs typeface="ＭＳ Ｐゴシック" charset="0"/>
              </a:rPr>
              <a:t>kce</a:t>
            </a:r>
            <a:r>
              <a:rPr lang="en-US" sz="5500" dirty="0" smtClean="0">
                <a:ea typeface="ＭＳ Ｐゴシック" charset="0"/>
                <a:cs typeface="ＭＳ Ｐゴシック" charset="0"/>
              </a:rPr>
              <a:t>:</a:t>
            </a:r>
            <a:r>
              <a:rPr lang="en-US" sz="5500" dirty="0">
                <a:ea typeface="ＭＳ Ｐゴシック" charset="0"/>
                <a:cs typeface="ＭＳ Ｐゴシック" charset="0"/>
              </a:rPr>
              <a:t/>
            </a:r>
            <a:br>
              <a:rPr lang="en-US" sz="5500" dirty="0">
                <a:ea typeface="ＭＳ Ｐゴシック" charset="0"/>
                <a:cs typeface="ＭＳ Ｐゴシック" charset="0"/>
              </a:rPr>
            </a:br>
            <a:r>
              <a:rPr lang="en-US" sz="5500" dirty="0">
                <a:ea typeface="ＭＳ Ｐゴシック" charset="0"/>
                <a:cs typeface="ＭＳ Ｐゴシック" charset="0"/>
              </a:rPr>
              <a:t>- </a:t>
            </a:r>
            <a:r>
              <a:rPr lang="cs-CZ" sz="5500" dirty="0" smtClean="0">
                <a:ea typeface="ＭＳ Ｐゴシック" charset="0"/>
                <a:cs typeface="ＭＳ Ｐゴシック" charset="0"/>
              </a:rPr>
              <a:t>jsou hlavní stavební složkou podpůrných orgánů a svalstva</a:t>
            </a:r>
            <a:br>
              <a:rPr lang="cs-CZ" sz="5500" dirty="0" smtClean="0">
                <a:ea typeface="ＭＳ Ｐゴシック" charset="0"/>
                <a:cs typeface="ＭＳ Ｐゴシック" charset="0"/>
              </a:rPr>
            </a:br>
            <a:r>
              <a:rPr lang="cs-CZ" sz="5500" dirty="0" smtClean="0">
                <a:ea typeface="ＭＳ Ｐゴシック" charset="0"/>
                <a:cs typeface="ＭＳ Ｐゴシック" charset="0"/>
              </a:rPr>
              <a:t>- plní fyziologické funkce (ve formě hormonů, enzymů a protilátek)</a:t>
            </a:r>
            <a:r>
              <a:rPr lang="en-US" sz="5500" dirty="0">
                <a:ea typeface="ＭＳ Ｐゴシック" charset="0"/>
                <a:cs typeface="ＭＳ Ｐゴシック" charset="0"/>
              </a:rPr>
              <a:t/>
            </a:r>
            <a:br>
              <a:rPr lang="en-US" sz="5500" dirty="0">
                <a:ea typeface="ＭＳ Ｐゴシック" charset="0"/>
                <a:cs typeface="ＭＳ Ｐゴシック" charset="0"/>
              </a:rPr>
            </a:br>
            <a:r>
              <a:rPr lang="en-US" sz="5500" dirty="0">
                <a:ea typeface="ＭＳ Ｐゴシック" charset="0"/>
                <a:cs typeface="ＭＳ Ｐゴシック" charset="0"/>
              </a:rPr>
              <a:t>- </a:t>
            </a:r>
            <a:r>
              <a:rPr lang="cs-CZ" sz="5500" dirty="0" smtClean="0">
                <a:ea typeface="ＭＳ Ｐゴシック" charset="0"/>
                <a:cs typeface="ＭＳ Ｐゴシック" charset="0"/>
              </a:rPr>
              <a:t>bílkoviny jsou jedny ze tří živin, které poskytují energii</a:t>
            </a:r>
          </a:p>
          <a:p>
            <a:pPr>
              <a:defRPr/>
            </a:pPr>
            <a:r>
              <a:rPr lang="cs-CZ" sz="6000" dirty="0"/>
              <a:t>DDD: 0,8 </a:t>
            </a:r>
            <a:r>
              <a:rPr lang="cs-CZ" sz="6000" dirty="0" smtClean="0"/>
              <a:t>g/kg/den (</a:t>
            </a:r>
            <a:r>
              <a:rPr lang="cs-CZ" sz="6000" dirty="0" err="1" smtClean="0"/>
              <a:t>max</a:t>
            </a:r>
            <a:r>
              <a:rPr lang="cs-CZ" sz="6000" dirty="0"/>
              <a:t>: cca 2 g/kg/den</a:t>
            </a:r>
            <a:r>
              <a:rPr lang="cs-CZ" sz="6000" dirty="0" smtClean="0"/>
              <a:t>)</a:t>
            </a:r>
            <a:endParaRPr lang="cs-CZ" sz="5500" dirty="0">
              <a:cs typeface="+mn-cs"/>
            </a:endParaRPr>
          </a:p>
          <a:p>
            <a:pPr>
              <a:buFont typeface="Arial"/>
              <a:buChar char="•"/>
              <a:defRPr/>
            </a:pPr>
            <a:r>
              <a:rPr lang="cs-CZ" sz="5500" dirty="0" smtClean="0">
                <a:cs typeface="+mn-cs"/>
              </a:rPr>
              <a:t>Bílkoviny:</a:t>
            </a:r>
            <a:r>
              <a:rPr lang="cs-CZ" sz="5500" dirty="0">
                <a:cs typeface="+mn-cs"/>
              </a:rPr>
              <a:t/>
            </a:r>
            <a:br>
              <a:rPr lang="cs-CZ" sz="5500" dirty="0">
                <a:cs typeface="+mn-cs"/>
              </a:rPr>
            </a:br>
            <a:r>
              <a:rPr lang="cs-CZ" sz="5500" dirty="0">
                <a:cs typeface="+mn-cs"/>
              </a:rPr>
              <a:t>- </a:t>
            </a:r>
            <a:r>
              <a:rPr lang="cs-CZ" sz="5500" b="1" dirty="0" smtClean="0">
                <a:cs typeface="+mn-cs"/>
              </a:rPr>
              <a:t>vysoká biologická hodnota</a:t>
            </a:r>
            <a:r>
              <a:rPr lang="cs-CZ" sz="5500" dirty="0" smtClean="0">
                <a:cs typeface="+mn-cs"/>
              </a:rPr>
              <a:t>= bílkoviny obsahující esenciální aminokyseliny ve správném poměru vyžadované člověkem (maso, drůbež, ryby, vejce, mléko, sýry a jogurty) </a:t>
            </a:r>
            <a:r>
              <a:rPr lang="cs-CZ" sz="5500" dirty="0">
                <a:cs typeface="+mn-cs"/>
              </a:rPr>
              <a:t/>
            </a:r>
            <a:br>
              <a:rPr lang="cs-CZ" sz="5500" dirty="0">
                <a:cs typeface="+mn-cs"/>
              </a:rPr>
            </a:br>
            <a:r>
              <a:rPr lang="cs-CZ" sz="5500" dirty="0">
                <a:cs typeface="+mn-cs"/>
              </a:rPr>
              <a:t>- </a:t>
            </a:r>
            <a:r>
              <a:rPr lang="cs-CZ" sz="5500" b="1" dirty="0" smtClean="0">
                <a:cs typeface="+mn-cs"/>
              </a:rPr>
              <a:t>nízká biologická hodnota</a:t>
            </a:r>
            <a:r>
              <a:rPr lang="cs-CZ" sz="5500" dirty="0" smtClean="0">
                <a:cs typeface="+mn-cs"/>
              </a:rPr>
              <a:t>= jedna nebo více esenciálních aminokyselin jsou přítomny v příliš malém množství (luštěniny, obiloviny, ořechy, semena a zelenina) </a:t>
            </a:r>
            <a:endParaRPr lang="cs-CZ" sz="5500" dirty="0">
              <a:cs typeface="+mn-cs"/>
            </a:endParaRPr>
          </a:p>
          <a:p>
            <a:pPr>
              <a:buFont typeface="Arial"/>
              <a:buChar char="•"/>
              <a:defRPr/>
            </a:pPr>
            <a:r>
              <a:rPr lang="cs-CZ" sz="5500" dirty="0">
                <a:solidFill>
                  <a:srgbClr val="FF0000"/>
                </a:solidFill>
                <a:cs typeface="+mn-cs"/>
              </a:rPr>
              <a:t>!!!</a:t>
            </a:r>
            <a:r>
              <a:rPr lang="en-US" sz="5500" dirty="0">
                <a:solidFill>
                  <a:srgbClr val="FF0000"/>
                </a:solidFill>
                <a:ea typeface="ＭＳ Ｐゴシック" charset="0"/>
                <a:cs typeface="ＭＳ Ｐゴシック" charset="0"/>
              </a:rPr>
              <a:t> </a:t>
            </a:r>
            <a:r>
              <a:rPr lang="cs-CZ" sz="5500" dirty="0" smtClean="0">
                <a:solidFill>
                  <a:srgbClr val="FF0000"/>
                </a:solidFill>
                <a:ea typeface="ＭＳ Ｐゴシック" charset="0"/>
                <a:cs typeface="ＭＳ Ｐゴシック" charset="0"/>
              </a:rPr>
              <a:t>Luštěniny</a:t>
            </a:r>
            <a:r>
              <a:rPr lang="en-US" sz="5500" dirty="0" smtClean="0">
                <a:solidFill>
                  <a:srgbClr val="FF0000"/>
                </a:solidFill>
                <a:ea typeface="ＭＳ Ｐゴシック" charset="0"/>
                <a:cs typeface="ＭＳ Ｐゴシック" charset="0"/>
              </a:rPr>
              <a:t> </a:t>
            </a:r>
            <a:r>
              <a:rPr lang="cs-CZ" sz="5500" dirty="0" smtClean="0">
                <a:solidFill>
                  <a:srgbClr val="FF0000"/>
                </a:solidFill>
                <a:ea typeface="ＭＳ Ｐゴシック" charset="0"/>
                <a:cs typeface="ＭＳ Ｐゴシック" charset="0"/>
              </a:rPr>
              <a:t>obsahují</a:t>
            </a:r>
            <a:r>
              <a:rPr lang="en-US" sz="5500" dirty="0" smtClean="0">
                <a:solidFill>
                  <a:srgbClr val="FF0000"/>
                </a:solidFill>
                <a:ea typeface="ＭＳ Ｐゴシック" charset="0"/>
                <a:cs typeface="ＭＳ Ｐゴシック" charset="0"/>
              </a:rPr>
              <a:t> </a:t>
            </a:r>
            <a:r>
              <a:rPr lang="cs-CZ" sz="5500" dirty="0" smtClean="0">
                <a:solidFill>
                  <a:srgbClr val="FF0000"/>
                </a:solidFill>
                <a:ea typeface="ＭＳ Ｐゴシック" charset="0"/>
                <a:cs typeface="ＭＳ Ｐゴシック" charset="0"/>
              </a:rPr>
              <a:t>relativně nízké množství esenciální aminokyseliny </a:t>
            </a:r>
            <a:r>
              <a:rPr lang="en-US" sz="5500" b="1" dirty="0" err="1" smtClean="0">
                <a:solidFill>
                  <a:srgbClr val="FF0000"/>
                </a:solidFill>
                <a:ea typeface="ＭＳ Ｐゴシック" charset="0"/>
                <a:cs typeface="ＭＳ Ｐゴシック" charset="0"/>
              </a:rPr>
              <a:t>methionin</a:t>
            </a:r>
            <a:r>
              <a:rPr lang="cs-CZ" sz="5500" b="1" dirty="0" smtClean="0">
                <a:solidFill>
                  <a:srgbClr val="FF0000"/>
                </a:solidFill>
                <a:ea typeface="ＭＳ Ｐゴシック" charset="0"/>
                <a:cs typeface="ＭＳ Ｐゴシック" charset="0"/>
              </a:rPr>
              <a:t>u</a:t>
            </a:r>
            <a:r>
              <a:rPr lang="en-US" sz="5500" b="1" dirty="0" smtClean="0">
                <a:solidFill>
                  <a:srgbClr val="FF0000"/>
                </a:solidFill>
                <a:ea typeface="ＭＳ Ｐゴシック" charset="0"/>
                <a:cs typeface="ＭＳ Ｐゴシック" charset="0"/>
              </a:rPr>
              <a:t> </a:t>
            </a:r>
            <a:r>
              <a:rPr lang="en-US" sz="5500" dirty="0" smtClean="0">
                <a:solidFill>
                  <a:srgbClr val="FF0000"/>
                </a:solidFill>
                <a:ea typeface="ＭＳ Ｐゴシック" charset="0"/>
                <a:cs typeface="ＭＳ Ｐゴシック" charset="0"/>
              </a:rPr>
              <a:t>(</a:t>
            </a:r>
            <a:r>
              <a:rPr lang="cs-CZ" sz="5500" dirty="0" smtClean="0">
                <a:solidFill>
                  <a:srgbClr val="FF0000"/>
                </a:solidFill>
                <a:ea typeface="ＭＳ Ｐゴシック" charset="0"/>
                <a:cs typeface="ＭＳ Ｐゴシック" charset="0"/>
              </a:rPr>
              <a:t>která se nalézá ve vyšším množství v semenech</a:t>
            </a:r>
            <a:r>
              <a:rPr lang="en-US" sz="5500" dirty="0" smtClean="0">
                <a:solidFill>
                  <a:srgbClr val="FF0000"/>
                </a:solidFill>
                <a:ea typeface="ＭＳ Ｐゴシック" charset="0"/>
                <a:cs typeface="ＭＳ Ｐゴシック" charset="0"/>
              </a:rPr>
              <a:t>)</a:t>
            </a:r>
            <a:endParaRPr lang="cs-CZ" sz="5500" dirty="0">
              <a:solidFill>
                <a:srgbClr val="FF0000"/>
              </a:solidFill>
              <a:cs typeface="+mn-cs"/>
            </a:endParaRPr>
          </a:p>
          <a:p>
            <a:pPr marL="0" indent="0">
              <a:buNone/>
              <a:defRPr/>
            </a:pPr>
            <a:endParaRPr lang="cs-CZ" dirty="0" smtClean="0">
              <a:ea typeface="+mn-ea"/>
              <a:cs typeface="+mn-cs"/>
            </a:endParaRPr>
          </a:p>
          <a:p>
            <a:pPr>
              <a:buFont typeface="Arial"/>
              <a:buChar char="•"/>
              <a:defRPr/>
            </a:pPr>
            <a:r>
              <a:rPr lang="cs-CZ" sz="3067" dirty="0" smtClean="0">
                <a:cs typeface="+mn-cs"/>
              </a:rPr>
              <a:t>Aminokyselina přítomná v nejmenším množství ve vztahu k potřebě, je označována jako </a:t>
            </a:r>
            <a:r>
              <a:rPr lang="cs-CZ" sz="3067" b="1" dirty="0" smtClean="0">
                <a:cs typeface="+mn-cs"/>
              </a:rPr>
              <a:t>limitující aminokyselina.</a:t>
            </a:r>
            <a:endParaRPr lang="cs-CZ" sz="3067" b="1" dirty="0">
              <a:cs typeface="+mn-cs"/>
            </a:endParaRPr>
          </a:p>
          <a:p>
            <a:pPr>
              <a:buFont typeface="Arial"/>
              <a:buChar char="•"/>
              <a:defRPr/>
            </a:pPr>
            <a:r>
              <a:rPr lang="cs-CZ" sz="3067" dirty="0" smtClean="0">
                <a:cs typeface="+mn-cs"/>
              </a:rPr>
              <a:t>Esenciální aminokyseliny = nezbytné, které si organismus nedovede metabolickými pochody vytvořit, a proto musí být dodávány potravou</a:t>
            </a:r>
            <a:endParaRPr lang="cs-CZ" sz="3067" dirty="0">
              <a:cs typeface="+mn-cs"/>
            </a:endParaRPr>
          </a:p>
          <a:p>
            <a:pPr>
              <a:buFont typeface="Arial"/>
              <a:buChar char="•"/>
              <a:defRPr/>
            </a:pPr>
            <a:r>
              <a:rPr lang="cs-CZ" sz="3067" dirty="0" smtClean="0">
                <a:cs typeface="+mn-cs"/>
              </a:rPr>
              <a:t>Neesenciální aminokyseliny = zbytné, které si organismus dovede syntetizovat  z jiných aminokyselin</a:t>
            </a:r>
            <a:endParaRPr lang="cs-CZ" sz="3067" dirty="0">
              <a:cs typeface="+mn-cs"/>
            </a:endParaRPr>
          </a:p>
        </p:txBody>
      </p:sp>
      <p:sp>
        <p:nvSpPr>
          <p:cNvPr id="2" name="Zástupný symbol pro zápatí 1"/>
          <p:cNvSpPr>
            <a:spLocks noGrp="1"/>
          </p:cNvSpPr>
          <p:nvPr>
            <p:ph type="ftr" sz="quarter" idx="11"/>
          </p:nvPr>
        </p:nvSpPr>
        <p:spPr/>
        <p:txBody>
          <a:bodyPr/>
          <a:lstStyle/>
          <a:p>
            <a:r>
              <a:rPr lang="cs-CZ" dirty="0" smtClean="0"/>
              <a:t>Výživa</a:t>
            </a:r>
            <a:endParaRPr lang="cs-CZ"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93</a:t>
            </a:fld>
            <a:endParaRPr lang="cs-CZ" dirty="0"/>
          </a:p>
        </p:txBody>
      </p:sp>
      <p:sp>
        <p:nvSpPr>
          <p:cNvPr id="6"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Bílkovinné potraviny</a:t>
            </a:r>
            <a:endParaRPr lang="cs-CZ" dirty="0">
              <a:solidFill>
                <a:schemeClr val="accent2">
                  <a:lumMod val="60000"/>
                  <a:lumOff val="40000"/>
                </a:schemeClr>
              </a:solidFill>
            </a:endParaRPr>
          </a:p>
        </p:txBody>
      </p:sp>
    </p:spTree>
    <p:extLst>
      <p:ext uri="{BB962C8B-B14F-4D97-AF65-F5344CB8AC3E}">
        <p14:creationId xmlns:p14="http://schemas.microsoft.com/office/powerpoint/2010/main" val="312276966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C:\Documents and Settings\Verunka\Dokumenty\Dropbox\UNKA\UNKA\PROJEKTY\VIP\FOTO\PaV_UKLIZENO\kapitola_PŘIMĚŘENOST\POMĚR_PLÁTEK_MAS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827684" y="4579129"/>
            <a:ext cx="1833033" cy="9165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7" name="TextBox 7"/>
          <p:cNvSpPr txBox="1">
            <a:spLocks noChangeArrowheads="1"/>
          </p:cNvSpPr>
          <p:nvPr/>
        </p:nvSpPr>
        <p:spPr bwMode="auto">
          <a:xfrm>
            <a:off x="10517717" y="5645151"/>
            <a:ext cx="1219200" cy="256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cs-CZ" sz="1067">
                <a:latin typeface="Calibri" panose="020F0502020204030204" pitchFamily="34" charset="0"/>
              </a:rPr>
              <a:t>www.pav.rvp.cz</a:t>
            </a:r>
          </a:p>
        </p:txBody>
      </p:sp>
      <p:pic>
        <p:nvPicPr>
          <p:cNvPr id="6148" name="Picture 2" descr="http://www.ulekare.cz/dbpic/potravinova_pyramida_new"/>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89051" y="1518709"/>
            <a:ext cx="4434417" cy="4400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ular Callout 1"/>
          <p:cNvSpPr>
            <a:spLocks noChangeArrowheads="1"/>
          </p:cNvSpPr>
          <p:nvPr/>
        </p:nvSpPr>
        <p:spPr bwMode="auto">
          <a:xfrm>
            <a:off x="6032665" y="1710047"/>
            <a:ext cx="3114029" cy="1037387"/>
          </a:xfrm>
          <a:prstGeom prst="wedgeRoundRectCallout">
            <a:avLst>
              <a:gd name="adj1" fmla="val -113074"/>
              <a:gd name="adj2" fmla="val 87500"/>
              <a:gd name="adj3" fmla="val 16667"/>
            </a:avLst>
          </a:prstGeom>
          <a:solidFill>
            <a:srgbClr val="FFFFFF"/>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en-US" sz="2200" dirty="0">
                <a:latin typeface="Segoe UI" panose="020B0502040204020203" pitchFamily="34" charset="0"/>
                <a:cs typeface="Segoe UI" panose="020B0502040204020203" pitchFamily="34" charset="0"/>
              </a:rPr>
              <a:t>1-3 </a:t>
            </a:r>
            <a:r>
              <a:rPr lang="cs-CZ" sz="2200" dirty="0" smtClean="0">
                <a:latin typeface="Segoe UI" panose="020B0502040204020203" pitchFamily="34" charset="0"/>
                <a:cs typeface="Segoe UI" panose="020B0502040204020203" pitchFamily="34" charset="0"/>
              </a:rPr>
              <a:t>porce na den</a:t>
            </a:r>
          </a:p>
        </p:txBody>
      </p:sp>
      <p:sp>
        <p:nvSpPr>
          <p:cNvPr id="3" name="Rectangle 2"/>
          <p:cNvSpPr>
            <a:spLocks noChangeArrowheads="1"/>
          </p:cNvSpPr>
          <p:nvPr/>
        </p:nvSpPr>
        <p:spPr bwMode="auto">
          <a:xfrm>
            <a:off x="6032665" y="3057525"/>
            <a:ext cx="5628052" cy="1322917"/>
          </a:xfrm>
          <a:prstGeom prst="rect">
            <a:avLst/>
          </a:prstGeom>
          <a:solidFill>
            <a:schemeClr val="bg1"/>
          </a:solidFill>
          <a:ln w="9525">
            <a:solidFill>
              <a:srgbClr val="4A7EBB"/>
            </a:solidFill>
            <a:miter lim="800000"/>
            <a:headEnd/>
            <a:tailEnd/>
          </a:ln>
          <a:effectLst>
            <a:outerShdw dist="23000" dir="5400000" rotWithShape="0">
              <a:srgbClr val="808080">
                <a:alpha val="34998"/>
              </a:srgbClr>
            </a:outerShdw>
          </a:effectLst>
        </p:spPr>
        <p:txBody>
          <a:bodyPr anchor="ctr"/>
          <a:lstStyle/>
          <a:p>
            <a:pPr eaLnBrk="1" hangingPunct="1">
              <a:defRPr/>
            </a:pPr>
            <a:r>
              <a:rPr lang="cs-CZ" sz="2200" dirty="0">
                <a:solidFill>
                  <a:srgbClr val="000000"/>
                </a:solidFill>
                <a:latin typeface="Segoe UI" panose="020B0502040204020203" pitchFamily="34" charset="0"/>
                <a:cs typeface="Segoe UI" panose="020B0502040204020203" pitchFamily="34" charset="0"/>
              </a:rPr>
              <a:t>80 g </a:t>
            </a:r>
            <a:r>
              <a:rPr lang="cs-CZ" sz="2200" dirty="0" smtClean="0">
                <a:solidFill>
                  <a:srgbClr val="000000"/>
                </a:solidFill>
                <a:latin typeface="Segoe UI" panose="020B0502040204020203" pitchFamily="34" charset="0"/>
                <a:cs typeface="Segoe UI" panose="020B0502040204020203" pitchFamily="34" charset="0"/>
              </a:rPr>
              <a:t>vařeného masa</a:t>
            </a:r>
            <a:endParaRPr lang="cs-CZ" sz="2200" dirty="0">
              <a:solidFill>
                <a:srgbClr val="000000"/>
              </a:solidFill>
              <a:latin typeface="Segoe UI" panose="020B0502040204020203" pitchFamily="34" charset="0"/>
              <a:cs typeface="Segoe UI" panose="020B0502040204020203" pitchFamily="34" charset="0"/>
            </a:endParaRPr>
          </a:p>
          <a:p>
            <a:pPr eaLnBrk="1" hangingPunct="1">
              <a:defRPr/>
            </a:pPr>
            <a:r>
              <a:rPr lang="cs-CZ" sz="2200" dirty="0">
                <a:solidFill>
                  <a:srgbClr val="000000"/>
                </a:solidFill>
                <a:latin typeface="Segoe UI" panose="020B0502040204020203" pitchFamily="34" charset="0"/>
                <a:cs typeface="Segoe UI" panose="020B0502040204020203" pitchFamily="34" charset="0"/>
              </a:rPr>
              <a:t>2 </a:t>
            </a:r>
            <a:r>
              <a:rPr lang="cs-CZ" sz="2200" dirty="0" smtClean="0">
                <a:solidFill>
                  <a:srgbClr val="000000"/>
                </a:solidFill>
                <a:latin typeface="Segoe UI" panose="020B0502040204020203" pitchFamily="34" charset="0"/>
                <a:cs typeface="Segoe UI" panose="020B0502040204020203" pitchFamily="34" charset="0"/>
              </a:rPr>
              <a:t>vejce</a:t>
            </a:r>
            <a:endParaRPr lang="cs-CZ" sz="2200" dirty="0">
              <a:solidFill>
                <a:srgbClr val="000000"/>
              </a:solidFill>
              <a:latin typeface="Segoe UI" panose="020B0502040204020203" pitchFamily="34" charset="0"/>
              <a:cs typeface="Segoe UI" panose="020B0502040204020203" pitchFamily="34" charset="0"/>
            </a:endParaRPr>
          </a:p>
          <a:p>
            <a:pPr eaLnBrk="1" hangingPunct="1">
              <a:defRPr/>
            </a:pPr>
            <a:r>
              <a:rPr lang="cs-CZ" sz="2200" dirty="0">
                <a:solidFill>
                  <a:srgbClr val="000000"/>
                </a:solidFill>
                <a:latin typeface="Segoe UI" panose="020B0502040204020203" pitchFamily="34" charset="0"/>
                <a:cs typeface="Segoe UI" panose="020B0502040204020203" pitchFamily="34" charset="0"/>
              </a:rPr>
              <a:t>100 g </a:t>
            </a:r>
            <a:r>
              <a:rPr lang="cs-CZ" sz="2200" dirty="0" smtClean="0">
                <a:solidFill>
                  <a:srgbClr val="000000"/>
                </a:solidFill>
                <a:latin typeface="Segoe UI" panose="020B0502040204020203" pitchFamily="34" charset="0"/>
                <a:cs typeface="Segoe UI" panose="020B0502040204020203" pitchFamily="34" charset="0"/>
              </a:rPr>
              <a:t>nebo </a:t>
            </a:r>
            <a:r>
              <a:rPr lang="cs-CZ" sz="2200" dirty="0">
                <a:solidFill>
                  <a:srgbClr val="000000"/>
                </a:solidFill>
                <a:latin typeface="Segoe UI" panose="020B0502040204020203" pitchFamily="34" charset="0"/>
                <a:cs typeface="Segoe UI" panose="020B0502040204020203" pitchFamily="34" charset="0"/>
              </a:rPr>
              <a:t>250 ml </a:t>
            </a:r>
            <a:r>
              <a:rPr lang="cs-CZ" sz="2200" dirty="0" smtClean="0">
                <a:solidFill>
                  <a:srgbClr val="000000"/>
                </a:solidFill>
                <a:latin typeface="Segoe UI" panose="020B0502040204020203" pitchFamily="34" charset="0"/>
                <a:cs typeface="Segoe UI" panose="020B0502040204020203" pitchFamily="34" charset="0"/>
              </a:rPr>
              <a:t>šálek vařených luštěnin</a:t>
            </a:r>
            <a:endParaRPr lang="en-US" sz="2200" dirty="0">
              <a:solidFill>
                <a:srgbClr val="000000"/>
              </a:solidFill>
              <a:latin typeface="Segoe UI" panose="020B0502040204020203" pitchFamily="34" charset="0"/>
              <a:cs typeface="Segoe UI" panose="020B0502040204020203" pitchFamily="34" charset="0"/>
            </a:endParaRPr>
          </a:p>
        </p:txBody>
      </p:sp>
      <p:sp>
        <p:nvSpPr>
          <p:cNvPr id="4" name="Nadpis 3"/>
          <p:cNvSpPr>
            <a:spLocks noGrp="1"/>
          </p:cNvSpPr>
          <p:nvPr>
            <p:ph type="title"/>
          </p:nvPr>
        </p:nvSpPr>
        <p:spPr/>
        <p:txBody>
          <a:bodyPr/>
          <a:lstStyle/>
          <a:p>
            <a:r>
              <a:rPr lang="cs-CZ" dirty="0" smtClean="0"/>
              <a:t>Porce</a:t>
            </a:r>
            <a:endParaRPr lang="cs-CZ" dirty="0"/>
          </a:p>
        </p:txBody>
      </p:sp>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94</a:t>
            </a:fld>
            <a:endParaRPr lang="cs-CZ" dirty="0"/>
          </a:p>
        </p:txBody>
      </p:sp>
      <p:sp>
        <p:nvSpPr>
          <p:cNvPr id="11"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Bílkovinné potraviny</a:t>
            </a:r>
            <a:endParaRPr lang="cs-CZ" dirty="0">
              <a:solidFill>
                <a:schemeClr val="accent2">
                  <a:lumMod val="60000"/>
                  <a:lumOff val="40000"/>
                </a:schemeClr>
              </a:solidFill>
            </a:endParaRPr>
          </a:p>
        </p:txBody>
      </p:sp>
    </p:spTree>
    <p:extLst>
      <p:ext uri="{BB962C8B-B14F-4D97-AF65-F5344CB8AC3E}">
        <p14:creationId xmlns:p14="http://schemas.microsoft.com/office/powerpoint/2010/main" val="46031479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33334" y="4148668"/>
            <a:ext cx="3678767" cy="2417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8" name="Content Placeholder 3"/>
          <p:cNvPicPr>
            <a:picLocks noGrp="1" noChangeAspect="1"/>
          </p:cNvPicPr>
          <p:nvPr>
            <p:ph idx="4294967295"/>
          </p:nvPr>
        </p:nvPicPr>
        <p:blipFill>
          <a:blip r:embed="rId4" cstate="print">
            <a:extLst>
              <a:ext uri="{28A0092B-C50C-407E-A947-70E740481C1C}">
                <a14:useLocalDpi xmlns:a14="http://schemas.microsoft.com/office/drawing/2010/main"/>
              </a:ext>
            </a:extLst>
          </a:blip>
          <a:stretch>
            <a:fillRect/>
          </a:stretch>
        </p:blipFill>
        <p:spPr>
          <a:xfrm>
            <a:off x="0" y="0"/>
            <a:ext cx="7580325" cy="3851564"/>
          </a:xfrm>
        </p:spPr>
      </p:pic>
      <p:pic>
        <p:nvPicPr>
          <p:cNvPr id="4099" name="Content Placeholder 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03434" y="1"/>
            <a:ext cx="5888567" cy="2569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0"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002185" y="4986867"/>
            <a:ext cx="1940983" cy="11451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1" name="Picture 7"/>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11767" y="5050368"/>
            <a:ext cx="2178051" cy="10816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2" name="TextBox 12"/>
          <p:cNvSpPr txBox="1">
            <a:spLocks noChangeArrowheads="1"/>
          </p:cNvSpPr>
          <p:nvPr/>
        </p:nvSpPr>
        <p:spPr bwMode="auto">
          <a:xfrm>
            <a:off x="1695890" y="2120009"/>
            <a:ext cx="8841317" cy="212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cs-CZ" altLang="cs-CZ" sz="6600" b="1" dirty="0" smtClean="0">
                <a:solidFill>
                  <a:schemeClr val="accent2">
                    <a:lumMod val="50000"/>
                  </a:schemeClr>
                </a:solidFill>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rPr>
              <a:t>ZDROJE </a:t>
            </a:r>
          </a:p>
          <a:p>
            <a:pPr algn="ctr" eaLnBrk="1" hangingPunct="1"/>
            <a:r>
              <a:rPr lang="cs-CZ" altLang="cs-CZ" sz="6600" b="1" dirty="0" smtClean="0">
                <a:solidFill>
                  <a:schemeClr val="accent2">
                    <a:lumMod val="50000"/>
                  </a:schemeClr>
                </a:solidFill>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rPr>
              <a:t>BÍLKOVIN</a:t>
            </a:r>
            <a:endParaRPr lang="en-US" altLang="cs-CZ" sz="6600" b="1" dirty="0">
              <a:solidFill>
                <a:schemeClr val="accent2">
                  <a:lumMod val="50000"/>
                </a:schemeClr>
              </a:solidFill>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endParaRPr>
          </a:p>
        </p:txBody>
      </p:sp>
      <p:sp>
        <p:nvSpPr>
          <p:cNvPr id="8" name="Explosion 1 8"/>
          <p:cNvSpPr>
            <a:spLocks noChangeArrowheads="1"/>
          </p:cNvSpPr>
          <p:nvPr/>
        </p:nvSpPr>
        <p:spPr bwMode="auto">
          <a:xfrm>
            <a:off x="1686985" y="772207"/>
            <a:ext cx="1960033" cy="1993900"/>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1600" dirty="0"/>
              <a:t>Omega 3: </a:t>
            </a:r>
            <a:r>
              <a:rPr lang="en-US" sz="1600" dirty="0"/>
              <a:t>EPA, DHA</a:t>
            </a:r>
          </a:p>
        </p:txBody>
      </p:sp>
      <p:sp>
        <p:nvSpPr>
          <p:cNvPr id="9" name="Explosion 1 13"/>
          <p:cNvSpPr>
            <a:spLocks noChangeArrowheads="1"/>
          </p:cNvSpPr>
          <p:nvPr/>
        </p:nvSpPr>
        <p:spPr bwMode="auto">
          <a:xfrm>
            <a:off x="3142914" y="4685015"/>
            <a:ext cx="2651710" cy="1726433"/>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2400" dirty="0" smtClean="0"/>
              <a:t>VLÁKNINA</a:t>
            </a:r>
            <a:endParaRPr lang="en-US" sz="2400" dirty="0"/>
          </a:p>
        </p:txBody>
      </p:sp>
      <p:sp>
        <p:nvSpPr>
          <p:cNvPr id="10" name="Explosion 1 16"/>
          <p:cNvSpPr>
            <a:spLocks noChangeArrowheads="1"/>
          </p:cNvSpPr>
          <p:nvPr/>
        </p:nvSpPr>
        <p:spPr bwMode="auto">
          <a:xfrm>
            <a:off x="9311217" y="829734"/>
            <a:ext cx="1928283" cy="1993900"/>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en-US" sz="2400" dirty="0"/>
              <a:t>Fe</a:t>
            </a:r>
            <a:r>
              <a:rPr lang="cs-CZ" sz="2400" dirty="0"/>
              <a:t>, </a:t>
            </a:r>
            <a:r>
              <a:rPr lang="cs-CZ" sz="2400" dirty="0" err="1"/>
              <a:t>Zn</a:t>
            </a:r>
            <a:endParaRPr lang="en-US" sz="2400" dirty="0"/>
          </a:p>
        </p:txBody>
      </p:sp>
      <p:sp>
        <p:nvSpPr>
          <p:cNvPr id="11" name="Explosion 1 12"/>
          <p:cNvSpPr>
            <a:spLocks noChangeArrowheads="1"/>
          </p:cNvSpPr>
          <p:nvPr/>
        </p:nvSpPr>
        <p:spPr bwMode="auto">
          <a:xfrm>
            <a:off x="3122085" y="128740"/>
            <a:ext cx="2222500" cy="1515533"/>
          </a:xfrm>
          <a:prstGeom prst="irregularSeal1">
            <a:avLst/>
          </a:prstGeom>
          <a:solidFill>
            <a:schemeClr val="accent2"/>
          </a:solidFill>
          <a:ln w="9525">
            <a:solidFill>
              <a:srgbClr val="C0504D"/>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1867" dirty="0" smtClean="0"/>
              <a:t>RTUŤ</a:t>
            </a:r>
            <a:endParaRPr lang="en-US" sz="1867" dirty="0"/>
          </a:p>
        </p:txBody>
      </p:sp>
      <p:sp>
        <p:nvSpPr>
          <p:cNvPr id="12" name="Explosion 1 8"/>
          <p:cNvSpPr>
            <a:spLocks noChangeArrowheads="1"/>
          </p:cNvSpPr>
          <p:nvPr/>
        </p:nvSpPr>
        <p:spPr bwMode="auto">
          <a:xfrm>
            <a:off x="264585" y="3907367"/>
            <a:ext cx="1960033" cy="1993900"/>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1600" dirty="0"/>
              <a:t>Omega 3: ALA</a:t>
            </a:r>
            <a:endParaRPr lang="en-US" sz="1600" dirty="0"/>
          </a:p>
        </p:txBody>
      </p:sp>
      <p:sp>
        <p:nvSpPr>
          <p:cNvPr id="13" name="Explosion 1 16"/>
          <p:cNvSpPr>
            <a:spLocks noChangeArrowheads="1"/>
          </p:cNvSpPr>
          <p:nvPr/>
        </p:nvSpPr>
        <p:spPr bwMode="auto">
          <a:xfrm>
            <a:off x="6138334" y="334434"/>
            <a:ext cx="2749551" cy="1367367"/>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2400" dirty="0" smtClean="0"/>
              <a:t>vit. </a:t>
            </a:r>
            <a:r>
              <a:rPr lang="cs-CZ" sz="2400" dirty="0"/>
              <a:t>B</a:t>
            </a:r>
            <a:r>
              <a:rPr lang="cs-CZ" sz="2400" baseline="-25000" dirty="0"/>
              <a:t>12</a:t>
            </a:r>
            <a:r>
              <a:rPr lang="cs-CZ" sz="2400" dirty="0"/>
              <a:t>, A</a:t>
            </a:r>
            <a:endParaRPr lang="en-US" sz="2400" dirty="0"/>
          </a:p>
        </p:txBody>
      </p:sp>
      <p:sp>
        <p:nvSpPr>
          <p:cNvPr id="14" name="Explosion 1 10"/>
          <p:cNvSpPr>
            <a:spLocks noChangeArrowheads="1"/>
          </p:cNvSpPr>
          <p:nvPr/>
        </p:nvSpPr>
        <p:spPr bwMode="auto">
          <a:xfrm>
            <a:off x="8476181" y="3565133"/>
            <a:ext cx="3525320" cy="2336134"/>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2400" dirty="0" smtClean="0"/>
              <a:t>Všechny esenciální AK</a:t>
            </a:r>
            <a:endParaRPr lang="en-US" sz="2400" dirty="0"/>
          </a:p>
        </p:txBody>
      </p:sp>
      <p:sp>
        <p:nvSpPr>
          <p:cNvPr id="15" name="Explosion 1 16"/>
          <p:cNvSpPr>
            <a:spLocks noChangeArrowheads="1"/>
          </p:cNvSpPr>
          <p:nvPr/>
        </p:nvSpPr>
        <p:spPr bwMode="auto">
          <a:xfrm>
            <a:off x="264585" y="1705658"/>
            <a:ext cx="1576916" cy="1255183"/>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2400" dirty="0" smtClean="0"/>
              <a:t>vit. </a:t>
            </a:r>
            <a:r>
              <a:rPr lang="cs-CZ" sz="2400" dirty="0"/>
              <a:t>D</a:t>
            </a:r>
            <a:endParaRPr lang="en-US" sz="2400" dirty="0"/>
          </a:p>
        </p:txBody>
      </p:sp>
      <p:sp>
        <p:nvSpPr>
          <p:cNvPr id="16" name="Explosion 1 16"/>
          <p:cNvSpPr>
            <a:spLocks noChangeArrowheads="1"/>
          </p:cNvSpPr>
          <p:nvPr/>
        </p:nvSpPr>
        <p:spPr bwMode="auto">
          <a:xfrm>
            <a:off x="299511" y="513974"/>
            <a:ext cx="1576916" cy="1255183"/>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2000" dirty="0" smtClean="0"/>
              <a:t>jód</a:t>
            </a:r>
            <a:endParaRPr lang="en-US" sz="2000" dirty="0"/>
          </a:p>
        </p:txBody>
      </p:sp>
    </p:spTree>
    <p:extLst>
      <p:ext uri="{BB962C8B-B14F-4D97-AF65-F5344CB8AC3E}">
        <p14:creationId xmlns:p14="http://schemas.microsoft.com/office/powerpoint/2010/main" val="351572577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3"/>
          <p:cNvSpPr>
            <a:spLocks noGrp="1"/>
          </p:cNvSpPr>
          <p:nvPr>
            <p:ph type="title"/>
          </p:nvPr>
        </p:nvSpPr>
        <p:spPr>
          <a:xfrm>
            <a:off x="838200" y="188379"/>
            <a:ext cx="10515600" cy="1012914"/>
          </a:xfrm>
          <a:solidFill>
            <a:schemeClr val="bg1"/>
          </a:solidFill>
        </p:spPr>
        <p:txBody>
          <a:bodyPr>
            <a:normAutofit/>
          </a:bodyPr>
          <a:lstStyle/>
          <a:p>
            <a:pPr algn="l"/>
            <a:r>
              <a:rPr lang="cs-CZ" altLang="cs-CZ" sz="4267" dirty="0" smtClean="0"/>
              <a:t>Ryby a plody moře: </a:t>
            </a:r>
            <a:r>
              <a:rPr lang="cs-CZ" altLang="cs-CZ" sz="4267" dirty="0">
                <a:solidFill>
                  <a:schemeClr val="accent2">
                    <a:lumMod val="75000"/>
                  </a:schemeClr>
                </a:solidFill>
              </a:rPr>
              <a:t>EPA, DHA, </a:t>
            </a:r>
            <a:r>
              <a:rPr lang="cs-CZ" altLang="cs-CZ" sz="4267" dirty="0" smtClean="0">
                <a:solidFill>
                  <a:schemeClr val="accent2">
                    <a:lumMod val="75000"/>
                  </a:schemeClr>
                </a:solidFill>
              </a:rPr>
              <a:t>vit. </a:t>
            </a:r>
            <a:r>
              <a:rPr lang="cs-CZ" altLang="cs-CZ" sz="4267" dirty="0">
                <a:solidFill>
                  <a:schemeClr val="accent2">
                    <a:lumMod val="75000"/>
                  </a:schemeClr>
                </a:solidFill>
              </a:rPr>
              <a:t>D</a:t>
            </a:r>
            <a:endParaRPr lang="en-US" altLang="cs-CZ" sz="4267" dirty="0">
              <a:solidFill>
                <a:schemeClr val="accent2">
                  <a:lumMod val="75000"/>
                </a:schemeClr>
              </a:solidFill>
            </a:endParaRPr>
          </a:p>
        </p:txBody>
      </p:sp>
      <p:sp>
        <p:nvSpPr>
          <p:cNvPr id="8196" name="Content Placeholder 2"/>
          <p:cNvSpPr>
            <a:spLocks noGrp="1"/>
          </p:cNvSpPr>
          <p:nvPr>
            <p:ph idx="1"/>
          </p:nvPr>
        </p:nvSpPr>
        <p:spPr>
          <a:ln>
            <a:noFill/>
            <a:miter lim="800000"/>
            <a:headEnd/>
            <a:tailEnd/>
          </a:ln>
        </p:spPr>
        <p:txBody>
          <a:bodyPr>
            <a:normAutofit lnSpcReduction="10000"/>
          </a:bodyPr>
          <a:lstStyle/>
          <a:p>
            <a:pPr>
              <a:buFont typeface="Arial" panose="020B0604020202020204" pitchFamily="34" charset="0"/>
              <a:buNone/>
            </a:pPr>
            <a:r>
              <a:rPr lang="cs-CZ" altLang="cs-CZ" sz="2400" b="1" dirty="0" smtClean="0">
                <a:ea typeface="Segoe UI" pitchFamily="34" charset="0"/>
              </a:rPr>
              <a:t>ZDRAVOTNÍ TVRZENÍ:</a:t>
            </a:r>
            <a:endParaRPr lang="cs-CZ" altLang="cs-CZ" sz="2400" b="1" dirty="0">
              <a:ea typeface="Segoe UI" pitchFamily="34" charset="0"/>
            </a:endParaRPr>
          </a:p>
          <a:p>
            <a:r>
              <a:rPr lang="en-US" altLang="cs-CZ" sz="2133" b="1" dirty="0">
                <a:ea typeface="Segoe UI" pitchFamily="34" charset="0"/>
              </a:rPr>
              <a:t>EPA </a:t>
            </a:r>
            <a:r>
              <a:rPr lang="cs-CZ" altLang="cs-CZ" sz="2133" b="1" dirty="0">
                <a:ea typeface="Segoe UI" pitchFamily="34" charset="0"/>
              </a:rPr>
              <a:t>(</a:t>
            </a:r>
            <a:r>
              <a:rPr lang="cs-CZ" altLang="cs-CZ" sz="2133" b="1" dirty="0" err="1" smtClean="0">
                <a:ea typeface="Segoe UI" pitchFamily="34" charset="0"/>
              </a:rPr>
              <a:t>eikosapentaenová</a:t>
            </a:r>
            <a:r>
              <a:rPr lang="cs-CZ" altLang="cs-CZ" sz="2133" b="1" dirty="0" smtClean="0">
                <a:ea typeface="Segoe UI" pitchFamily="34" charset="0"/>
              </a:rPr>
              <a:t> kyselina) a</a:t>
            </a:r>
            <a:r>
              <a:rPr lang="en-US" altLang="cs-CZ" sz="2133" b="1" dirty="0" smtClean="0">
                <a:ea typeface="Segoe UI" pitchFamily="34" charset="0"/>
              </a:rPr>
              <a:t> </a:t>
            </a:r>
            <a:r>
              <a:rPr lang="en-US" altLang="cs-CZ" sz="2133" b="1" dirty="0">
                <a:ea typeface="Segoe UI" pitchFamily="34" charset="0"/>
              </a:rPr>
              <a:t>DHA</a:t>
            </a:r>
            <a:r>
              <a:rPr lang="cs-CZ" altLang="cs-CZ" sz="2133" b="1" dirty="0">
                <a:ea typeface="Segoe UI" pitchFamily="34" charset="0"/>
              </a:rPr>
              <a:t> (</a:t>
            </a:r>
            <a:r>
              <a:rPr lang="cs-CZ" altLang="cs-CZ" sz="2133" b="1" dirty="0" err="1" smtClean="0">
                <a:ea typeface="Segoe UI" pitchFamily="34" charset="0"/>
              </a:rPr>
              <a:t>dokosahexaenová</a:t>
            </a:r>
            <a:r>
              <a:rPr lang="cs-CZ" altLang="cs-CZ" sz="2133" b="1" dirty="0" smtClean="0">
                <a:ea typeface="Segoe UI" pitchFamily="34" charset="0"/>
              </a:rPr>
              <a:t> kyselina)</a:t>
            </a:r>
            <a:r>
              <a:rPr lang="en-US" altLang="cs-CZ" sz="2133" b="1" dirty="0" smtClean="0">
                <a:ea typeface="Segoe UI" pitchFamily="34" charset="0"/>
              </a:rPr>
              <a:t>:</a:t>
            </a:r>
            <a:r>
              <a:rPr lang="en-US" altLang="cs-CZ" sz="2133" dirty="0">
                <a:ea typeface="Segoe UI" pitchFamily="34" charset="0"/>
              </a:rPr>
              <a:t/>
            </a:r>
            <a:br>
              <a:rPr lang="en-US" altLang="cs-CZ" sz="2133" dirty="0">
                <a:ea typeface="Segoe UI" pitchFamily="34" charset="0"/>
              </a:rPr>
            </a:br>
            <a:r>
              <a:rPr lang="en-US" altLang="cs-CZ" sz="2133" dirty="0" smtClean="0">
                <a:ea typeface="Segoe UI" pitchFamily="34" charset="0"/>
              </a:rPr>
              <a:t>- </a:t>
            </a:r>
            <a:r>
              <a:rPr lang="cs-CZ" sz="1800" dirty="0" smtClean="0">
                <a:ea typeface="Segoe UI" pitchFamily="34" charset="0"/>
              </a:rPr>
              <a:t>přispívají </a:t>
            </a:r>
            <a:r>
              <a:rPr lang="cs-CZ" sz="1800" dirty="0">
                <a:ea typeface="Segoe UI" pitchFamily="34" charset="0"/>
              </a:rPr>
              <a:t>k normální činnosti srdce (250mg/den</a:t>
            </a:r>
            <a:r>
              <a:rPr lang="cs-CZ" sz="1800" dirty="0" smtClean="0">
                <a:ea typeface="Segoe UI" pitchFamily="34" charset="0"/>
              </a:rPr>
              <a:t>), k </a:t>
            </a:r>
            <a:r>
              <a:rPr lang="cs-CZ" sz="1800" dirty="0">
                <a:ea typeface="Segoe UI" pitchFamily="34" charset="0"/>
              </a:rPr>
              <a:t>udržení normálního krevního tlaku (při 3 g/den</a:t>
            </a:r>
            <a:r>
              <a:rPr lang="cs-CZ" sz="1800" dirty="0" smtClean="0">
                <a:ea typeface="Segoe UI" pitchFamily="34" charset="0"/>
              </a:rPr>
              <a:t>) </a:t>
            </a:r>
            <a:r>
              <a:rPr lang="cs-CZ" sz="1800" dirty="0">
                <a:ea typeface="Segoe UI" pitchFamily="34" charset="0"/>
              </a:rPr>
              <a:t>a</a:t>
            </a:r>
            <a:r>
              <a:rPr lang="cs-CZ" sz="1800" dirty="0" smtClean="0">
                <a:ea typeface="Segoe UI" pitchFamily="34" charset="0"/>
              </a:rPr>
              <a:t> </a:t>
            </a:r>
            <a:r>
              <a:rPr lang="cs-CZ" sz="1800" dirty="0">
                <a:ea typeface="Segoe UI" pitchFamily="34" charset="0"/>
              </a:rPr>
              <a:t>normální hladiny </a:t>
            </a:r>
            <a:r>
              <a:rPr lang="cs-CZ" sz="1800" dirty="0" err="1">
                <a:ea typeface="Segoe UI" pitchFamily="34" charset="0"/>
              </a:rPr>
              <a:t>triacylglycerolů</a:t>
            </a:r>
            <a:r>
              <a:rPr lang="cs-CZ" sz="1800" dirty="0">
                <a:ea typeface="Segoe UI" pitchFamily="34" charset="0"/>
              </a:rPr>
              <a:t> (při 2 g/den</a:t>
            </a:r>
            <a:r>
              <a:rPr lang="cs-CZ" sz="1800" dirty="0" smtClean="0">
                <a:ea typeface="Segoe UI" pitchFamily="34" charset="0"/>
              </a:rPr>
              <a:t>)</a:t>
            </a:r>
            <a:endParaRPr lang="cs-CZ" sz="1800" dirty="0">
              <a:ea typeface="Segoe UI" pitchFamily="34" charset="0"/>
            </a:endParaRPr>
          </a:p>
          <a:p>
            <a:r>
              <a:rPr lang="en-US" altLang="cs-CZ" sz="2133" b="1" dirty="0" smtClean="0">
                <a:ea typeface="Segoe UI" pitchFamily="34" charset="0"/>
              </a:rPr>
              <a:t>DHA</a:t>
            </a:r>
            <a:r>
              <a:rPr lang="en-US" altLang="cs-CZ" sz="2133" b="1" dirty="0">
                <a:ea typeface="Segoe UI" pitchFamily="34" charset="0"/>
              </a:rPr>
              <a:t>:</a:t>
            </a:r>
            <a:br>
              <a:rPr lang="en-US" altLang="cs-CZ" sz="2133" b="1" dirty="0">
                <a:ea typeface="Segoe UI" pitchFamily="34" charset="0"/>
              </a:rPr>
            </a:br>
            <a:r>
              <a:rPr lang="en-US" altLang="cs-CZ" sz="1867" dirty="0">
                <a:ea typeface="Segoe UI" pitchFamily="34" charset="0"/>
              </a:rPr>
              <a:t>- </a:t>
            </a:r>
            <a:r>
              <a:rPr lang="cs-CZ" sz="1800" dirty="0" smtClean="0">
                <a:ea typeface="Segoe UI" pitchFamily="34" charset="0"/>
              </a:rPr>
              <a:t>přispívá </a:t>
            </a:r>
            <a:r>
              <a:rPr lang="cs-CZ" sz="1800" dirty="0">
                <a:ea typeface="Segoe UI" pitchFamily="34" charset="0"/>
              </a:rPr>
              <a:t>k udržení normální hladiny </a:t>
            </a:r>
            <a:r>
              <a:rPr lang="cs-CZ" sz="1800" dirty="0" err="1">
                <a:ea typeface="Segoe UI" pitchFamily="34" charset="0"/>
              </a:rPr>
              <a:t>triacylglycerolů</a:t>
            </a:r>
            <a:r>
              <a:rPr lang="cs-CZ" sz="1800" dirty="0">
                <a:ea typeface="Segoe UI" pitchFamily="34" charset="0"/>
              </a:rPr>
              <a:t> (při 2 g/den</a:t>
            </a:r>
            <a:r>
              <a:rPr lang="cs-CZ" sz="1800" dirty="0" smtClean="0">
                <a:ea typeface="Segoe UI" pitchFamily="34" charset="0"/>
              </a:rPr>
              <a:t>)</a:t>
            </a:r>
            <a:endParaRPr lang="cs-CZ" sz="1800" dirty="0">
              <a:ea typeface="Segoe UI" pitchFamily="34" charset="0"/>
            </a:endParaRPr>
          </a:p>
          <a:p>
            <a:r>
              <a:rPr lang="cs-CZ" altLang="cs-CZ" sz="2133" b="1" dirty="0" smtClean="0">
                <a:ea typeface="Segoe UI" pitchFamily="34" charset="0"/>
              </a:rPr>
              <a:t>DHA - PŘÍJEM MATKY</a:t>
            </a:r>
            <a:r>
              <a:rPr lang="en-US" altLang="cs-CZ" sz="2133" b="1" dirty="0" smtClean="0">
                <a:ea typeface="Segoe UI" pitchFamily="34" charset="0"/>
              </a:rPr>
              <a:t>:</a:t>
            </a:r>
            <a:r>
              <a:rPr lang="en-US" altLang="cs-CZ" sz="2400" baseline="30000" dirty="0" smtClean="0">
                <a:solidFill>
                  <a:srgbClr val="FF0000"/>
                </a:solidFill>
                <a:ea typeface="Segoe UI" pitchFamily="34" charset="0"/>
              </a:rPr>
              <a:t/>
            </a:r>
            <a:br>
              <a:rPr lang="en-US" altLang="cs-CZ" sz="2400" baseline="30000" dirty="0" smtClean="0">
                <a:solidFill>
                  <a:srgbClr val="FF0000"/>
                </a:solidFill>
                <a:ea typeface="Segoe UI" pitchFamily="34" charset="0"/>
              </a:rPr>
            </a:br>
            <a:r>
              <a:rPr lang="en-US" altLang="cs-CZ" sz="2133" dirty="0" smtClean="0">
                <a:ea typeface="Segoe UI" pitchFamily="34" charset="0"/>
              </a:rPr>
              <a:t>-</a:t>
            </a:r>
            <a:r>
              <a:rPr lang="cs-CZ" sz="1800" dirty="0" smtClean="0">
                <a:ea typeface="Segoe UI" pitchFamily="34" charset="0"/>
              </a:rPr>
              <a:t> </a:t>
            </a:r>
            <a:r>
              <a:rPr lang="cs-CZ" sz="1800" dirty="0">
                <a:ea typeface="Segoe UI" pitchFamily="34" charset="0"/>
              </a:rPr>
              <a:t>přispívá k </a:t>
            </a:r>
            <a:r>
              <a:rPr lang="cs-CZ" sz="1800" dirty="0" smtClean="0">
                <a:ea typeface="Segoe UI" pitchFamily="34" charset="0"/>
              </a:rPr>
              <a:t>normálnímu vývoji </a:t>
            </a:r>
            <a:r>
              <a:rPr lang="cs-CZ" sz="1800" dirty="0">
                <a:ea typeface="Segoe UI" pitchFamily="34" charset="0"/>
              </a:rPr>
              <a:t>mozku </a:t>
            </a:r>
            <a:r>
              <a:rPr lang="cs-CZ" sz="1800" dirty="0" smtClean="0">
                <a:ea typeface="Segoe UI" pitchFamily="34" charset="0"/>
              </a:rPr>
              <a:t>plodu a kojence (při 250 mg</a:t>
            </a:r>
            <a:r>
              <a:rPr lang="cs-CZ" sz="1800" dirty="0">
                <a:ea typeface="Segoe UI" pitchFamily="34" charset="0"/>
              </a:rPr>
              <a:t>/den</a:t>
            </a:r>
            <a:r>
              <a:rPr lang="cs-CZ" sz="1800" dirty="0" smtClean="0">
                <a:ea typeface="Segoe UI" pitchFamily="34" charset="0"/>
              </a:rPr>
              <a:t>)</a:t>
            </a:r>
            <a:r>
              <a:rPr lang="cs-CZ" sz="1800" dirty="0">
                <a:ea typeface="Segoe UI" pitchFamily="34" charset="0"/>
              </a:rPr>
              <a:t/>
            </a:r>
            <a:br>
              <a:rPr lang="cs-CZ" sz="1800" dirty="0">
                <a:ea typeface="Segoe UI" pitchFamily="34" charset="0"/>
              </a:rPr>
            </a:br>
            <a:r>
              <a:rPr lang="cs-CZ" sz="1800" dirty="0" smtClean="0">
                <a:ea typeface="Segoe UI" pitchFamily="34" charset="0"/>
              </a:rPr>
              <a:t>- </a:t>
            </a:r>
            <a:r>
              <a:rPr lang="cs-CZ" sz="1800" dirty="0">
                <a:ea typeface="Segoe UI" pitchFamily="34" charset="0"/>
              </a:rPr>
              <a:t>přispívá k </a:t>
            </a:r>
            <a:r>
              <a:rPr lang="cs-CZ" sz="1800" dirty="0" smtClean="0">
                <a:ea typeface="Segoe UI" pitchFamily="34" charset="0"/>
              </a:rPr>
              <a:t>normálnímu vývoji zraku kojenců </a:t>
            </a:r>
            <a:r>
              <a:rPr lang="cs-CZ" sz="1800" dirty="0">
                <a:ea typeface="Segoe UI" pitchFamily="34" charset="0"/>
              </a:rPr>
              <a:t>(při </a:t>
            </a:r>
            <a:r>
              <a:rPr lang="cs-CZ" sz="1800" dirty="0" smtClean="0">
                <a:ea typeface="Segoe UI" pitchFamily="34" charset="0"/>
              </a:rPr>
              <a:t>250 mg</a:t>
            </a:r>
            <a:r>
              <a:rPr lang="cs-CZ" sz="1800" dirty="0">
                <a:ea typeface="Segoe UI" pitchFamily="34" charset="0"/>
              </a:rPr>
              <a:t>/den</a:t>
            </a:r>
            <a:r>
              <a:rPr lang="cs-CZ" sz="1800" dirty="0" smtClean="0">
                <a:ea typeface="Segoe UI" pitchFamily="34" charset="0"/>
              </a:rPr>
              <a:t>)</a:t>
            </a:r>
          </a:p>
          <a:p>
            <a:pPr lvl="0"/>
            <a:r>
              <a:rPr lang="cs-CZ" altLang="cs-CZ" sz="2133" b="1" dirty="0" smtClean="0">
                <a:ea typeface="Segoe UI" pitchFamily="34" charset="0"/>
              </a:rPr>
              <a:t>vitamin </a:t>
            </a:r>
            <a:r>
              <a:rPr lang="cs-CZ" altLang="cs-CZ" sz="2133" b="1" dirty="0">
                <a:ea typeface="Segoe UI" pitchFamily="34" charset="0"/>
              </a:rPr>
              <a:t>D:</a:t>
            </a:r>
            <a:r>
              <a:rPr lang="cs-CZ" altLang="cs-CZ" sz="2133" dirty="0">
                <a:ea typeface="Segoe UI" pitchFamily="34" charset="0"/>
              </a:rPr>
              <a:t/>
            </a:r>
            <a:br>
              <a:rPr lang="cs-CZ" altLang="cs-CZ" sz="2133" dirty="0">
                <a:ea typeface="Segoe UI" pitchFamily="34" charset="0"/>
              </a:rPr>
            </a:br>
            <a:r>
              <a:rPr lang="cs-CZ" altLang="cs-CZ" sz="1800" dirty="0" smtClean="0">
                <a:ea typeface="Segoe UI" pitchFamily="34" charset="0"/>
              </a:rPr>
              <a:t>- </a:t>
            </a:r>
            <a:r>
              <a:rPr lang="cs-CZ" altLang="cs-CZ" sz="1800" dirty="0" smtClean="0">
                <a:solidFill>
                  <a:srgbClr val="000000"/>
                </a:solidFill>
                <a:ea typeface="Segoe UI" pitchFamily="34" charset="0"/>
              </a:rPr>
              <a:t>p</a:t>
            </a:r>
            <a:r>
              <a:rPr lang="cs-CZ" sz="1800" dirty="0" smtClean="0">
                <a:solidFill>
                  <a:srgbClr val="000000"/>
                </a:solidFill>
                <a:ea typeface="Segoe UI" pitchFamily="34" charset="0"/>
              </a:rPr>
              <a:t>řispívá </a:t>
            </a:r>
            <a:r>
              <a:rPr lang="cs-CZ" sz="1800" dirty="0">
                <a:solidFill>
                  <a:srgbClr val="000000"/>
                </a:solidFill>
                <a:ea typeface="Segoe UI" pitchFamily="34" charset="0"/>
              </a:rPr>
              <a:t>k normálnímu </a:t>
            </a:r>
            <a:r>
              <a:rPr lang="cs-CZ" sz="1800" dirty="0" smtClean="0">
                <a:solidFill>
                  <a:srgbClr val="000000"/>
                </a:solidFill>
                <a:ea typeface="Segoe UI" pitchFamily="34" charset="0"/>
              </a:rPr>
              <a:t>vstřebávání a využití </a:t>
            </a:r>
            <a:r>
              <a:rPr lang="cs-CZ" sz="1800" dirty="0">
                <a:solidFill>
                  <a:srgbClr val="000000"/>
                </a:solidFill>
                <a:ea typeface="Segoe UI" pitchFamily="34" charset="0"/>
              </a:rPr>
              <a:t>vápníku a </a:t>
            </a:r>
            <a:r>
              <a:rPr lang="cs-CZ" sz="1800" dirty="0" smtClean="0">
                <a:solidFill>
                  <a:srgbClr val="000000"/>
                </a:solidFill>
                <a:ea typeface="Segoe UI" pitchFamily="34" charset="0"/>
              </a:rPr>
              <a:t>fosforu a k normální hladině vápníku v krvi, </a:t>
            </a:r>
            <a:r>
              <a:rPr lang="cs-CZ" sz="1800" dirty="0">
                <a:solidFill>
                  <a:srgbClr val="000000"/>
                </a:solidFill>
                <a:ea typeface="Segoe UI" pitchFamily="34" charset="0"/>
              </a:rPr>
              <a:t>udržení normálního stavu kostí a zubů, činnosti svalů, </a:t>
            </a:r>
            <a:r>
              <a:rPr lang="cs-CZ" sz="1800" dirty="0" smtClean="0">
                <a:solidFill>
                  <a:srgbClr val="000000"/>
                </a:solidFill>
                <a:ea typeface="Segoe UI" pitchFamily="34" charset="0"/>
              </a:rPr>
              <a:t>přispívá k normální funkci imunitního systému a podílí se na procesu dělení buněk</a:t>
            </a:r>
          </a:p>
          <a:p>
            <a:pPr lvl="0">
              <a:buFont typeface="Arial"/>
              <a:buChar char="•"/>
            </a:pPr>
            <a:r>
              <a:rPr lang="cs-CZ" sz="1800" dirty="0"/>
              <a:t>Průměrná roční spotřeba ryb v kg na jednoho obyvatele v České republice je </a:t>
            </a:r>
            <a:r>
              <a:rPr lang="cs-CZ" sz="1800" u="sng" dirty="0" smtClean="0"/>
              <a:t>5,5 kg</a:t>
            </a:r>
            <a:endParaRPr lang="cs-CZ" sz="1800" u="sng" dirty="0">
              <a:solidFill>
                <a:srgbClr val="000000"/>
              </a:solidFill>
              <a:ea typeface="Segoe UI" pitchFamily="34" charset="0"/>
            </a:endParaRPr>
          </a:p>
        </p:txBody>
      </p:sp>
      <p:sp>
        <p:nvSpPr>
          <p:cNvPr id="2" name="Zástupný symbol pro zápatí 1"/>
          <p:cNvSpPr>
            <a:spLocks noGrp="1"/>
          </p:cNvSpPr>
          <p:nvPr>
            <p:ph type="ftr" sz="quarter" idx="11"/>
          </p:nvPr>
        </p:nvSpPr>
        <p:spPr/>
        <p:txBody>
          <a:bodyPr/>
          <a:lstStyle/>
          <a:p>
            <a:r>
              <a:rPr lang="cs-CZ" dirty="0" smtClean="0"/>
              <a:t>Výživa</a:t>
            </a:r>
            <a:endParaRPr lang="cs-CZ" dirty="0"/>
          </a:p>
        </p:txBody>
      </p:sp>
      <p:sp>
        <p:nvSpPr>
          <p:cNvPr id="3" name="Zástupný symbol pro číslo snímku 2"/>
          <p:cNvSpPr>
            <a:spLocks noGrp="1"/>
          </p:cNvSpPr>
          <p:nvPr>
            <p:ph type="sldNum" sz="quarter" idx="12"/>
          </p:nvPr>
        </p:nvSpPr>
        <p:spPr/>
        <p:txBody>
          <a:bodyPr/>
          <a:lstStyle/>
          <a:p>
            <a:fld id="{7D74F88D-855E-4C4A-AC2F-7A0A64C53FD8}" type="slidenum">
              <a:rPr lang="cs-CZ" smtClean="0"/>
              <a:pPr/>
              <a:t>96</a:t>
            </a:fld>
            <a:endParaRPr lang="cs-CZ" dirty="0"/>
          </a:p>
        </p:txBody>
      </p:sp>
      <p:sp>
        <p:nvSpPr>
          <p:cNvPr id="7"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Bílkovinné potraviny</a:t>
            </a:r>
            <a:endParaRPr lang="cs-CZ" dirty="0">
              <a:solidFill>
                <a:schemeClr val="accent2">
                  <a:lumMod val="60000"/>
                  <a:lumOff val="40000"/>
                </a:schemeClr>
              </a:solidFill>
            </a:endParaRPr>
          </a:p>
        </p:txBody>
      </p:sp>
    </p:spTree>
    <p:extLst>
      <p:ext uri="{BB962C8B-B14F-4D97-AF65-F5344CB8AC3E}">
        <p14:creationId xmlns:p14="http://schemas.microsoft.com/office/powerpoint/2010/main" val="88377665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noFill/>
        </p:spPr>
        <p:txBody>
          <a:bodyPr>
            <a:normAutofit/>
          </a:bodyPr>
          <a:lstStyle/>
          <a:p>
            <a:r>
              <a:rPr lang="cs-CZ" altLang="cs-CZ" sz="4800" dirty="0" smtClean="0"/>
              <a:t>Rtuť v rybách a měkkýších</a:t>
            </a:r>
            <a:endParaRPr lang="en-US" altLang="cs-CZ" sz="2400" dirty="0"/>
          </a:p>
        </p:txBody>
      </p:sp>
      <p:sp>
        <p:nvSpPr>
          <p:cNvPr id="10243" name="Content Placeholder 2"/>
          <p:cNvSpPr>
            <a:spLocks noGrp="1"/>
          </p:cNvSpPr>
          <p:nvPr>
            <p:ph idx="1"/>
          </p:nvPr>
        </p:nvSpPr>
        <p:spPr>
          <a:xfrm>
            <a:off x="838200" y="1925616"/>
            <a:ext cx="10515600" cy="4380739"/>
          </a:xfrm>
          <a:solidFill>
            <a:schemeClr val="bg1"/>
          </a:solidFill>
          <a:ln>
            <a:noFill/>
            <a:miter lim="800000"/>
            <a:headEnd/>
            <a:tailEnd/>
          </a:ln>
        </p:spPr>
        <p:txBody>
          <a:bodyPr>
            <a:normAutofit/>
          </a:bodyPr>
          <a:lstStyle/>
          <a:p>
            <a:pPr marL="0" indent="0">
              <a:buNone/>
            </a:pPr>
            <a:r>
              <a:rPr lang="en-US" altLang="cs-CZ" sz="2400" dirty="0" err="1"/>
              <a:t>Doporučení</a:t>
            </a:r>
            <a:r>
              <a:rPr lang="en-US" altLang="cs-CZ" sz="2400" dirty="0"/>
              <a:t> pro </a:t>
            </a:r>
            <a:r>
              <a:rPr lang="en-US" altLang="cs-CZ" sz="2400" dirty="0" err="1" smtClean="0"/>
              <a:t>těhotné</a:t>
            </a:r>
            <a:r>
              <a:rPr lang="cs-CZ" altLang="cs-CZ" sz="2400" dirty="0" smtClean="0"/>
              <a:t>, </a:t>
            </a:r>
            <a:r>
              <a:rPr lang="en-US" altLang="cs-CZ" sz="2400" dirty="0" err="1" smtClean="0"/>
              <a:t>kojící</a:t>
            </a:r>
            <a:r>
              <a:rPr lang="en-US" altLang="cs-CZ" sz="2400" dirty="0" smtClean="0"/>
              <a:t> </a:t>
            </a:r>
            <a:r>
              <a:rPr lang="en-US" altLang="cs-CZ" sz="2400" dirty="0"/>
              <a:t>a </a:t>
            </a:r>
            <a:r>
              <a:rPr lang="cs-CZ" altLang="cs-CZ" sz="2400" dirty="0" smtClean="0"/>
              <a:t>pro </a:t>
            </a:r>
            <a:r>
              <a:rPr lang="en-US" altLang="cs-CZ" sz="2400" dirty="0" err="1" smtClean="0"/>
              <a:t>malé</a:t>
            </a:r>
            <a:r>
              <a:rPr lang="en-US" altLang="cs-CZ" sz="2400" dirty="0" smtClean="0"/>
              <a:t> </a:t>
            </a:r>
            <a:r>
              <a:rPr lang="en-US" altLang="cs-CZ" sz="2400" dirty="0" err="1"/>
              <a:t>děti</a:t>
            </a:r>
            <a:r>
              <a:rPr lang="en-US" altLang="cs-CZ" sz="2400" dirty="0" smtClean="0"/>
              <a:t>:</a:t>
            </a:r>
            <a:endParaRPr lang="cs-CZ" altLang="cs-CZ" sz="2400" dirty="0" smtClean="0"/>
          </a:p>
          <a:p>
            <a:pPr marL="457200" indent="-457200">
              <a:buAutoNum type="arabicPeriod"/>
            </a:pPr>
            <a:r>
              <a:rPr lang="cs-CZ" altLang="cs-CZ" sz="2400" b="1" dirty="0" smtClean="0">
                <a:solidFill>
                  <a:srgbClr val="FF0000"/>
                </a:solidFill>
              </a:rPr>
              <a:t>Nejezte maso z žraloka, mečouna a velkých sladkovodních ryb (štika, candát, bolen) – možný zdroj vysokého množství rtuti</a:t>
            </a:r>
            <a:endParaRPr lang="cs-CZ" altLang="cs-CZ" sz="1600" dirty="0" smtClean="0">
              <a:solidFill>
                <a:srgbClr val="FF0000"/>
              </a:solidFill>
            </a:endParaRPr>
          </a:p>
          <a:p>
            <a:pPr marL="457200" indent="-457200">
              <a:buAutoNum type="arabicPeriod"/>
            </a:pPr>
            <a:r>
              <a:rPr lang="cs-CZ" altLang="cs-CZ" sz="2400" b="1" dirty="0" smtClean="0"/>
              <a:t>Konzumujte týdně asi 340 g tepelně zpracovaného rybího masa či konzervy  s nízkým obsahem </a:t>
            </a:r>
            <a:r>
              <a:rPr lang="cs-CZ" altLang="cs-CZ" sz="2400" b="1" dirty="0" err="1" smtClean="0"/>
              <a:t>methylrtuti</a:t>
            </a:r>
            <a:r>
              <a:rPr lang="cs-CZ" altLang="cs-CZ" sz="2400" b="1" dirty="0" smtClean="0"/>
              <a:t> - </a:t>
            </a:r>
            <a:r>
              <a:rPr lang="cs-CZ" sz="2400" dirty="0"/>
              <a:t>treska, mořská štika, </a:t>
            </a:r>
            <a:r>
              <a:rPr lang="cs-CZ" sz="2400" dirty="0" smtClean="0"/>
              <a:t>hejk, </a:t>
            </a:r>
            <a:r>
              <a:rPr lang="cs-CZ" sz="2400" dirty="0"/>
              <a:t>losos, sardinky, krevety, kapr, </a:t>
            </a:r>
            <a:r>
              <a:rPr lang="cs-CZ" sz="2400" dirty="0" err="1"/>
              <a:t>šproty</a:t>
            </a:r>
            <a:r>
              <a:rPr lang="cs-CZ" sz="2400" dirty="0"/>
              <a:t>, ančovičky, </a:t>
            </a:r>
            <a:r>
              <a:rPr lang="cs-CZ" sz="2400" dirty="0" err="1"/>
              <a:t>herinky</a:t>
            </a:r>
            <a:r>
              <a:rPr lang="cs-CZ" sz="2400" dirty="0"/>
              <a:t>, pstruzi </a:t>
            </a:r>
            <a:r>
              <a:rPr lang="cs-CZ" sz="2400" dirty="0" smtClean="0"/>
              <a:t>aj.</a:t>
            </a:r>
            <a:endParaRPr lang="en-US" altLang="cs-CZ" sz="1600" dirty="0"/>
          </a:p>
          <a:p>
            <a:pPr marL="0" indent="0">
              <a:buNone/>
            </a:pPr>
            <a:r>
              <a:rPr lang="cs-CZ" sz="1600" dirty="0" smtClean="0"/>
              <a:t>Pozn.: Některé </a:t>
            </a:r>
            <a:r>
              <a:rPr lang="cs-CZ" sz="1600" dirty="0"/>
              <a:t>druhy ryb mohou mít zvýšený obsah </a:t>
            </a:r>
            <a:r>
              <a:rPr lang="cs-CZ" sz="1600" dirty="0" err="1"/>
              <a:t>methyl</a:t>
            </a:r>
            <a:r>
              <a:rPr lang="cs-CZ" sz="1600" dirty="0"/>
              <a:t>-rtuti </a:t>
            </a:r>
            <a:r>
              <a:rPr lang="cs-CZ" sz="1600" dirty="0" smtClean="0"/>
              <a:t>(např. </a:t>
            </a:r>
            <a:r>
              <a:rPr lang="cs-CZ" sz="1600" dirty="0"/>
              <a:t>makrela či bílý </a:t>
            </a:r>
            <a:r>
              <a:rPr lang="cs-CZ" sz="1600" dirty="0" smtClean="0"/>
              <a:t>tuňák), </a:t>
            </a:r>
            <a:r>
              <a:rPr lang="cs-CZ" sz="1600" dirty="0"/>
              <a:t>a proto by se měly konzumovat jen jednou </a:t>
            </a:r>
            <a:r>
              <a:rPr lang="cs-CZ" sz="1600" dirty="0" smtClean="0"/>
              <a:t>týdně </a:t>
            </a:r>
            <a:r>
              <a:rPr lang="cs-CZ" sz="1600" dirty="0"/>
              <a:t>v množství asi do 170 g tepelně zpracovaného </a:t>
            </a:r>
            <a:r>
              <a:rPr lang="cs-CZ" sz="1600" dirty="0" smtClean="0"/>
              <a:t>masa</a:t>
            </a:r>
          </a:p>
        </p:txBody>
      </p:sp>
      <p:sp>
        <p:nvSpPr>
          <p:cNvPr id="2" name="Obdélník 1"/>
          <p:cNvSpPr/>
          <p:nvPr/>
        </p:nvSpPr>
        <p:spPr>
          <a:xfrm>
            <a:off x="838199" y="1420995"/>
            <a:ext cx="10515601" cy="492443"/>
          </a:xfrm>
          <a:prstGeom prst="rect">
            <a:avLst/>
          </a:prstGeom>
          <a:solidFill>
            <a:schemeClr val="accent2">
              <a:lumMod val="60000"/>
              <a:lumOff val="40000"/>
            </a:schemeClr>
          </a:solidFill>
        </p:spPr>
        <p:txBody>
          <a:bodyPr wrap="square">
            <a:spAutoFit/>
          </a:bodyPr>
          <a:lstStyle/>
          <a:p>
            <a:r>
              <a:rPr lang="cs-CZ" sz="2600" dirty="0" smtClean="0"/>
              <a:t>Rtuť může poškodit vývoj nervového systému nenarozených a malých dětí!</a:t>
            </a:r>
            <a:endParaRPr lang="cs-CZ" sz="2600" dirty="0"/>
          </a:p>
        </p:txBody>
      </p:sp>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97</a:t>
            </a:fld>
            <a:endParaRPr lang="cs-CZ" dirty="0"/>
          </a:p>
        </p:txBody>
      </p:sp>
      <p:sp>
        <p:nvSpPr>
          <p:cNvPr id="7"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Bílkovinné potraviny</a:t>
            </a:r>
            <a:endParaRPr lang="cs-CZ" dirty="0">
              <a:solidFill>
                <a:schemeClr val="accent2">
                  <a:lumMod val="60000"/>
                  <a:lumOff val="40000"/>
                </a:schemeClr>
              </a:solidFill>
            </a:endParaRPr>
          </a:p>
        </p:txBody>
      </p:sp>
    </p:spTree>
    <p:extLst>
      <p:ext uri="{BB962C8B-B14F-4D97-AF65-F5344CB8AC3E}">
        <p14:creationId xmlns:p14="http://schemas.microsoft.com/office/powerpoint/2010/main" val="8365516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2"/>
          <p:cNvSpPr>
            <a:spLocks noGrp="1"/>
          </p:cNvSpPr>
          <p:nvPr>
            <p:ph type="title"/>
          </p:nvPr>
        </p:nvSpPr>
        <p:spPr/>
        <p:txBody>
          <a:bodyPr/>
          <a:lstStyle/>
          <a:p>
            <a:pPr algn="l"/>
            <a:r>
              <a:rPr lang="cs-CZ" altLang="cs-CZ" dirty="0" smtClean="0"/>
              <a:t>MASO: </a:t>
            </a:r>
            <a:r>
              <a:rPr lang="cs-CZ" altLang="cs-CZ" dirty="0" err="1" smtClean="0">
                <a:solidFill>
                  <a:schemeClr val="accent2">
                    <a:lumMod val="75000"/>
                  </a:schemeClr>
                </a:solidFill>
              </a:rPr>
              <a:t>Fe</a:t>
            </a:r>
            <a:r>
              <a:rPr lang="cs-CZ" altLang="cs-CZ" dirty="0" smtClean="0">
                <a:solidFill>
                  <a:schemeClr val="accent2">
                    <a:lumMod val="75000"/>
                  </a:schemeClr>
                </a:solidFill>
              </a:rPr>
              <a:t>, </a:t>
            </a:r>
            <a:r>
              <a:rPr lang="cs-CZ" altLang="cs-CZ" dirty="0" err="1" smtClean="0">
                <a:solidFill>
                  <a:schemeClr val="accent2">
                    <a:lumMod val="75000"/>
                  </a:schemeClr>
                </a:solidFill>
              </a:rPr>
              <a:t>Zn</a:t>
            </a:r>
            <a:r>
              <a:rPr lang="cs-CZ" altLang="cs-CZ" dirty="0" smtClean="0">
                <a:solidFill>
                  <a:schemeClr val="accent2">
                    <a:lumMod val="75000"/>
                  </a:schemeClr>
                </a:solidFill>
              </a:rPr>
              <a:t>, vit. B12, A</a:t>
            </a:r>
            <a:endParaRPr lang="en-US" altLang="cs-CZ" dirty="0" smtClean="0">
              <a:solidFill>
                <a:schemeClr val="accent2">
                  <a:lumMod val="75000"/>
                </a:schemeClr>
              </a:solidFill>
            </a:endParaRPr>
          </a:p>
        </p:txBody>
      </p:sp>
      <p:sp>
        <p:nvSpPr>
          <p:cNvPr id="11268" name="Content Placeholder 3"/>
          <p:cNvSpPr>
            <a:spLocks noGrp="1"/>
          </p:cNvSpPr>
          <p:nvPr>
            <p:ph idx="1"/>
          </p:nvPr>
        </p:nvSpPr>
        <p:spPr>
          <a:xfrm>
            <a:off x="838200" y="1482436"/>
            <a:ext cx="10515600" cy="4821382"/>
          </a:xfrm>
          <a:ln>
            <a:noFill/>
            <a:miter lim="800000"/>
            <a:headEnd/>
            <a:tailEnd/>
          </a:ln>
        </p:spPr>
        <p:txBody>
          <a:bodyPr>
            <a:normAutofit/>
          </a:bodyPr>
          <a:lstStyle/>
          <a:p>
            <a:pPr>
              <a:buFont typeface="Arial" panose="020B0604020202020204" pitchFamily="34" charset="0"/>
              <a:buNone/>
            </a:pPr>
            <a:r>
              <a:rPr lang="cs-CZ" altLang="cs-CZ" sz="1867" b="1" dirty="0" smtClean="0"/>
              <a:t>ZDRAVOTNÍ TVRZENÍ:</a:t>
            </a:r>
            <a:endParaRPr lang="cs-CZ" altLang="cs-CZ" sz="1867" b="1" dirty="0"/>
          </a:p>
          <a:p>
            <a:pPr>
              <a:buFont typeface="Arial" panose="020B0604020202020204" pitchFamily="34" charset="0"/>
              <a:buNone/>
            </a:pPr>
            <a:r>
              <a:rPr lang="cs-CZ" altLang="cs-CZ" sz="1867" dirty="0" smtClean="0">
                <a:solidFill>
                  <a:schemeClr val="accent2">
                    <a:lumMod val="75000"/>
                  </a:schemeClr>
                </a:solidFill>
              </a:rPr>
              <a:t>Železo:</a:t>
            </a:r>
            <a:r>
              <a:rPr lang="cs-CZ" altLang="cs-CZ" sz="1867" dirty="0" smtClean="0">
                <a:solidFill>
                  <a:schemeClr val="accent1"/>
                </a:solidFill>
              </a:rPr>
              <a:t> </a:t>
            </a:r>
            <a:r>
              <a:rPr lang="cs-CZ" altLang="cs-CZ" sz="1867" dirty="0" smtClean="0"/>
              <a:t>přispívá k normálním rozpoznávacím funkcím, energetickému metabolismu, tvorbě červených krvinek a hemoglobinu, přenosu kyslíku v těle, normální funkci imunitního systému, přispívá ke snížení míry únavy a vyčerpání, podílí se na procesu dělení buněk</a:t>
            </a:r>
            <a:endParaRPr lang="cs-CZ" altLang="cs-CZ" sz="1867" baseline="30000" dirty="0"/>
          </a:p>
          <a:p>
            <a:pPr>
              <a:buFont typeface="Arial" panose="020B0604020202020204" pitchFamily="34" charset="0"/>
              <a:buNone/>
            </a:pPr>
            <a:r>
              <a:rPr lang="cs-CZ" altLang="cs-CZ" sz="1867" dirty="0" smtClean="0">
                <a:solidFill>
                  <a:schemeClr val="accent2">
                    <a:lumMod val="75000"/>
                  </a:schemeClr>
                </a:solidFill>
              </a:rPr>
              <a:t>Zinek: </a:t>
            </a:r>
            <a:r>
              <a:rPr lang="cs-CZ" altLang="cs-CZ" sz="1867" dirty="0" smtClean="0"/>
              <a:t>přispívá k normálnímu metabolismu kyselin a zásad, sacharidů, mastných kyselin a </a:t>
            </a:r>
            <a:r>
              <a:rPr lang="cs-CZ" altLang="cs-CZ" sz="1867" dirty="0" err="1" smtClean="0"/>
              <a:t>makroživin</a:t>
            </a:r>
            <a:r>
              <a:rPr lang="cs-CZ" altLang="cs-CZ" sz="1867" dirty="0" smtClean="0"/>
              <a:t>, vitaminu A, přispívá k normálním rozpoznávacím funkcím, syntéze DNA a bílkovin,  plodnosti a reprodukci, udržení normálního stavu zraku, kostí, vlasů, nehtů a pokožky, k udržení normální hladiny testosteronu v krvi, normální funkci imunitního systému, k ochraně buněk před oxidativním stresem a podílí se na procesu dělení buněk</a:t>
            </a:r>
            <a:endParaRPr lang="cs-CZ" altLang="cs-CZ" sz="1867" dirty="0"/>
          </a:p>
          <a:p>
            <a:pPr>
              <a:buFont typeface="Arial" panose="020B0604020202020204" pitchFamily="34" charset="0"/>
              <a:buNone/>
            </a:pPr>
            <a:r>
              <a:rPr lang="cs-CZ" altLang="cs-CZ" sz="1867" dirty="0">
                <a:solidFill>
                  <a:schemeClr val="accent2">
                    <a:lumMod val="75000"/>
                  </a:schemeClr>
                </a:solidFill>
              </a:rPr>
              <a:t>B12: </a:t>
            </a:r>
            <a:r>
              <a:rPr lang="cs-CZ" altLang="cs-CZ" sz="1867" dirty="0" smtClean="0">
                <a:solidFill>
                  <a:schemeClr val="accent2">
                    <a:lumMod val="75000"/>
                  </a:schemeClr>
                </a:solidFill>
              </a:rPr>
              <a:t> </a:t>
            </a:r>
            <a:r>
              <a:rPr lang="cs-CZ" altLang="cs-CZ" sz="1867" dirty="0" smtClean="0"/>
              <a:t>přispívá k normálnímu energetickému metabolismu, normální činnosti nervové soustavy, metabolismu </a:t>
            </a:r>
            <a:r>
              <a:rPr lang="cs-CZ" altLang="cs-CZ" sz="1867" dirty="0" err="1" smtClean="0"/>
              <a:t>homocysteinu</a:t>
            </a:r>
            <a:r>
              <a:rPr lang="cs-CZ" altLang="cs-CZ" sz="1867" dirty="0" smtClean="0"/>
              <a:t>, psychické činnosti, tvorbě červených krvinek, funkci imunitního systému, přispívá ke snížení míry únavy a vyčerpání, podílí se na procesu dělení buněk</a:t>
            </a:r>
            <a:endParaRPr lang="cs-CZ" altLang="cs-CZ" sz="1867" baseline="30000" dirty="0"/>
          </a:p>
          <a:p>
            <a:pPr>
              <a:buFont typeface="Arial" panose="020B0604020202020204" pitchFamily="34" charset="0"/>
              <a:buNone/>
            </a:pPr>
            <a:r>
              <a:rPr lang="cs-CZ" altLang="cs-CZ" sz="1867" dirty="0">
                <a:solidFill>
                  <a:schemeClr val="accent2">
                    <a:lumMod val="75000"/>
                  </a:schemeClr>
                </a:solidFill>
              </a:rPr>
              <a:t>A: </a:t>
            </a:r>
            <a:r>
              <a:rPr lang="cs-CZ" altLang="cs-CZ" sz="1867" dirty="0" smtClean="0">
                <a:solidFill>
                  <a:schemeClr val="accent2">
                    <a:lumMod val="75000"/>
                  </a:schemeClr>
                </a:solidFill>
              </a:rPr>
              <a:t> </a:t>
            </a:r>
            <a:r>
              <a:rPr lang="cs-CZ" altLang="cs-CZ" sz="1867" dirty="0" smtClean="0"/>
              <a:t>přispívá k normálnímu metabolismu železa, k udržení normálního stavu sliznic, pokožky, zraku, funkci imunitního systému a podílí se na procesu specializace buněk</a:t>
            </a:r>
            <a:endParaRPr lang="cs-CZ" altLang="cs-CZ" sz="1867" dirty="0"/>
          </a:p>
        </p:txBody>
      </p:sp>
      <p:pic>
        <p:nvPicPr>
          <p:cNvPr id="2" name="Obrázek 1"/>
          <p:cNvPicPr>
            <a:picLocks noChangeAspect="1"/>
          </p:cNvPicPr>
          <p:nvPr/>
        </p:nvPicPr>
        <p:blipFill>
          <a:blip r:embed="rId3" cstate="print"/>
          <a:stretch>
            <a:fillRect/>
          </a:stretch>
        </p:blipFill>
        <p:spPr>
          <a:xfrm>
            <a:off x="8090621" y="0"/>
            <a:ext cx="3686175" cy="1362075"/>
          </a:xfrm>
          <a:prstGeom prst="rect">
            <a:avLst/>
          </a:prstGeom>
        </p:spPr>
      </p:pic>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98</a:t>
            </a:fld>
            <a:endParaRPr lang="cs-CZ" dirty="0"/>
          </a:p>
        </p:txBody>
      </p:sp>
      <p:sp>
        <p:nvSpPr>
          <p:cNvPr id="8"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Bílkovinné potraviny</a:t>
            </a:r>
            <a:endParaRPr lang="cs-CZ" dirty="0">
              <a:solidFill>
                <a:schemeClr val="accent2">
                  <a:lumMod val="60000"/>
                  <a:lumOff val="40000"/>
                </a:schemeClr>
              </a:solidFill>
            </a:endParaRPr>
          </a:p>
        </p:txBody>
      </p:sp>
    </p:spTree>
    <p:extLst>
      <p:ext uri="{BB962C8B-B14F-4D97-AF65-F5344CB8AC3E}">
        <p14:creationId xmlns:p14="http://schemas.microsoft.com/office/powerpoint/2010/main" val="89618017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noFill/>
          <a:ln>
            <a:noFill/>
          </a:ln>
        </p:spPr>
        <p:txBody>
          <a:bodyPr rtlCol="0">
            <a:normAutofit/>
          </a:bodyPr>
          <a:lstStyle/>
          <a:p>
            <a:pPr>
              <a:defRPr/>
            </a:pPr>
            <a:r>
              <a:rPr lang="cs-CZ" dirty="0" smtClean="0">
                <a:ea typeface="+mj-ea"/>
                <a:cs typeface="+mj-cs"/>
              </a:rPr>
              <a:t>Zdravotní tvrzení: </a:t>
            </a:r>
            <a:r>
              <a:rPr lang="cs-CZ" dirty="0" smtClean="0">
                <a:solidFill>
                  <a:schemeClr val="accent2">
                    <a:lumMod val="75000"/>
                  </a:schemeClr>
                </a:solidFill>
                <a:ea typeface="+mj-ea"/>
                <a:cs typeface="+mj-cs"/>
              </a:rPr>
              <a:t>MASO nebo RYBY</a:t>
            </a:r>
            <a:endParaRPr lang="cs-CZ" dirty="0">
              <a:solidFill>
                <a:schemeClr val="accent2">
                  <a:lumMod val="75000"/>
                </a:schemeClr>
              </a:solidFill>
              <a:ea typeface="+mj-ea"/>
              <a:cs typeface="+mj-cs"/>
            </a:endParaRPr>
          </a:p>
        </p:txBody>
      </p:sp>
      <p:sp>
        <p:nvSpPr>
          <p:cNvPr id="12291" name="Zástupný symbol pro obsah 2"/>
          <p:cNvSpPr>
            <a:spLocks noGrp="1"/>
          </p:cNvSpPr>
          <p:nvPr>
            <p:ph idx="1"/>
          </p:nvPr>
        </p:nvSpPr>
        <p:spPr>
          <a:ln>
            <a:noFill/>
            <a:miter lim="800000"/>
            <a:headEnd/>
            <a:tailEnd/>
          </a:ln>
        </p:spPr>
        <p:txBody>
          <a:bodyPr>
            <a:normAutofit/>
          </a:bodyPr>
          <a:lstStyle/>
          <a:p>
            <a:r>
              <a:rPr lang="cs-CZ" dirty="0" smtClean="0"/>
              <a:t>Při konzumaci s jinými potravinami obsahujícími železo maso nebo ryby přispívají k lepšímu vstřebávání železa</a:t>
            </a:r>
            <a:endParaRPr lang="cs-CZ" altLang="cs-CZ" baseline="30000" dirty="0" smtClean="0"/>
          </a:p>
          <a:p>
            <a:pPr eaLnBrk="1" hangingPunct="1">
              <a:buFont typeface="Arial" panose="020B0604020202020204" pitchFamily="34" charset="0"/>
              <a:buNone/>
            </a:pPr>
            <a:endParaRPr lang="cs-CZ" altLang="cs-CZ" i="1" baseline="30000" dirty="0" smtClean="0"/>
          </a:p>
          <a:p>
            <a:pPr algn="ctr" eaLnBrk="1" hangingPunct="1">
              <a:buFont typeface="Arial" panose="020B0604020202020204" pitchFamily="34" charset="0"/>
              <a:buNone/>
            </a:pPr>
            <a:r>
              <a:rPr lang="cs-CZ" altLang="cs-CZ" b="1" dirty="0" smtClean="0">
                <a:solidFill>
                  <a:schemeClr val="accent2"/>
                </a:solidFill>
              </a:rPr>
              <a:t>= MEAT FAKTOR EFEKT</a:t>
            </a:r>
            <a:endParaRPr lang="cs-CZ" altLang="cs-CZ" b="1" baseline="30000" dirty="0" smtClean="0">
              <a:solidFill>
                <a:schemeClr val="accent2"/>
              </a:solidFill>
            </a:endParaRPr>
          </a:p>
          <a:p>
            <a:pPr eaLnBrk="1" hangingPunct="1"/>
            <a:endParaRPr lang="cs-CZ" altLang="cs-CZ" baseline="30000" dirty="0" smtClean="0"/>
          </a:p>
          <a:p>
            <a:pPr>
              <a:buNone/>
            </a:pPr>
            <a:r>
              <a:rPr lang="cs-CZ" altLang="cs-CZ" sz="1800" baseline="30000" dirty="0" smtClean="0"/>
              <a:t>*</a:t>
            </a:r>
            <a:r>
              <a:rPr lang="cs-CZ" sz="1800" dirty="0" smtClean="0"/>
              <a:t>Tvrzení smí být použito pouze u potravin, které obsahují nejméně 50 g masa nebo ryb v jedné kvantifikované porci. Aby bylo možné tvrzení použít, musí být spotřebitel informován, že příznivého účinku se dosáhne konzumací </a:t>
            </a:r>
            <a:r>
              <a:rPr lang="cs-CZ" sz="1800" b="1" u="sng" dirty="0" smtClean="0"/>
              <a:t>50 g masa nebo ryb současně s potravinami obsahujícími </a:t>
            </a:r>
            <a:r>
              <a:rPr lang="cs-CZ" sz="1800" b="1" u="sng" dirty="0" err="1" smtClean="0"/>
              <a:t>nehemové</a:t>
            </a:r>
            <a:r>
              <a:rPr lang="cs-CZ" sz="1800" b="1" u="sng" dirty="0" smtClean="0"/>
              <a:t> železo </a:t>
            </a:r>
            <a:endParaRPr lang="cs-CZ" altLang="cs-CZ" sz="1800" b="1" u="sng" dirty="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99</a:t>
            </a:fld>
            <a:endParaRPr lang="cs-CZ" dirty="0"/>
          </a:p>
        </p:txBody>
      </p:sp>
      <p:sp>
        <p:nvSpPr>
          <p:cNvPr id="7"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Bílkovinné potraviny</a:t>
            </a:r>
            <a:endParaRPr lang="cs-CZ" dirty="0">
              <a:solidFill>
                <a:schemeClr val="accent2">
                  <a:lumMod val="60000"/>
                  <a:lumOff val="40000"/>
                </a:schemeClr>
              </a:solidFill>
            </a:endParaRPr>
          </a:p>
        </p:txBody>
      </p:sp>
    </p:spTree>
    <p:extLst>
      <p:ext uri="{BB962C8B-B14F-4D97-AF65-F5344CB8AC3E}">
        <p14:creationId xmlns:p14="http://schemas.microsoft.com/office/powerpoint/2010/main" val="3658650157"/>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5447</TotalTime>
  <Words>8502</Words>
  <Application>Microsoft Office PowerPoint</Application>
  <PresentationFormat>Širokoúhlá obrazovka</PresentationFormat>
  <Paragraphs>1796</Paragraphs>
  <Slides>164</Slides>
  <Notes>115</Notes>
  <HiddenSlides>11</HiddenSlides>
  <MMClips>0</MMClips>
  <ScaleCrop>false</ScaleCrop>
  <HeadingPairs>
    <vt:vector size="8" baseType="variant">
      <vt:variant>
        <vt:lpstr>Použitá písma</vt:lpstr>
      </vt:variant>
      <vt:variant>
        <vt:i4>12</vt:i4>
      </vt:variant>
      <vt:variant>
        <vt:lpstr>Motiv</vt:lpstr>
      </vt:variant>
      <vt:variant>
        <vt:i4>1</vt:i4>
      </vt:variant>
      <vt:variant>
        <vt:lpstr>Vložené servery OLE</vt:lpstr>
      </vt:variant>
      <vt:variant>
        <vt:i4>1</vt:i4>
      </vt:variant>
      <vt:variant>
        <vt:lpstr>Nadpisy snímků</vt:lpstr>
      </vt:variant>
      <vt:variant>
        <vt:i4>164</vt:i4>
      </vt:variant>
    </vt:vector>
  </HeadingPairs>
  <TitlesOfParts>
    <vt:vector size="178" baseType="lpstr">
      <vt:lpstr>Arial</vt:lpstr>
      <vt:lpstr>Segoe UI Black</vt:lpstr>
      <vt:lpstr>MS PGothic</vt:lpstr>
      <vt:lpstr>Segoe UI</vt:lpstr>
      <vt:lpstr>游ゴシック</vt:lpstr>
      <vt:lpstr>Calibri</vt:lpstr>
      <vt:lpstr>Arial Unicode MS</vt:lpstr>
      <vt:lpstr>Wingdings</vt:lpstr>
      <vt:lpstr>Wingdings 3</vt:lpstr>
      <vt:lpstr>MS PGothic</vt:lpstr>
      <vt:lpstr>Times New Roman</vt:lpstr>
      <vt:lpstr>Calibri Light</vt:lpstr>
      <vt:lpstr>Motiv Office</vt:lpstr>
      <vt:lpstr>Acrobat Document</vt:lpstr>
      <vt:lpstr>Výživa</vt:lpstr>
      <vt:lpstr>Proč VÝŽIVA?</vt:lpstr>
      <vt:lpstr>Vliv tělesné hmotnosti / tělesného složení na zdraví</vt:lpstr>
      <vt:lpstr>EUFIC, EFSA, Společnost pro výživu</vt:lpstr>
      <vt:lpstr>Prezentace aplikace PowerPoint</vt:lpstr>
      <vt:lpstr>Prezentace aplikace PowerPoint</vt:lpstr>
      <vt:lpstr>Prezentace aplikace PowerPoint</vt:lpstr>
      <vt:lpstr>Terminologie</vt:lpstr>
      <vt:lpstr>Výživová doporučení</vt:lpstr>
      <vt:lpstr>Doporučení založená na skupinách potravin</vt:lpstr>
      <vt:lpstr>Prezentace aplikace PowerPoint</vt:lpstr>
      <vt:lpstr>Prezentace aplikace PowerPoint</vt:lpstr>
      <vt:lpstr>Značení potravin     Nařízení Evropského Parlamentu a Rady (EU) č 1169/2011</vt:lpstr>
      <vt:lpstr>Značení potravin               Nařízení Evropského Parlamentu a Rady (EU) č. 1169/2011</vt:lpstr>
      <vt:lpstr>Výživové údaje </vt:lpstr>
      <vt:lpstr>Značení potravin                                           Referenční hodnota příjmu</vt:lpstr>
      <vt:lpstr>Alergeny I</vt:lpstr>
      <vt:lpstr>Alergeny II</vt:lpstr>
      <vt:lpstr>Alergeny III</vt:lpstr>
      <vt:lpstr>Nařízení (ES) č. 1924/2006</vt:lpstr>
      <vt:lpstr>Obecné zásady</vt:lpstr>
      <vt:lpstr>Klamavé ZT</vt:lpstr>
      <vt:lpstr>Prezentace aplikace PowerPoint</vt:lpstr>
      <vt:lpstr>Výživová tvrzení</vt:lpstr>
      <vt:lpstr>Výživová tvrzení - příklad</vt:lpstr>
      <vt:lpstr>Výživová tvrzení - souhrn</vt:lpstr>
      <vt:lpstr>Lze uvádět na obalu jakékoliv vitaminy  a minerální látky, které jsou v potravině obsaženy? </vt:lpstr>
      <vt:lpstr>Lze uvádět na obalu jakékoliv vitaminy  a minerální látky, které jsou v potravině obsaženy? </vt:lpstr>
      <vt:lpstr>Klamavé výživové tvrzení</vt:lpstr>
      <vt:lpstr>Zdravotní tvrzení</vt:lpstr>
      <vt:lpstr>Klamavé zdravotní tvrzení</vt:lpstr>
      <vt:lpstr>Klamavé ZT</vt:lpstr>
      <vt:lpstr>Prezentace aplikace PowerPoint</vt:lpstr>
      <vt:lpstr>OBILOVINY, PSEUDOOBILOVINY,  PEKAŘSKÉ VÝROBKY, TĚSTOVINY</vt:lpstr>
      <vt:lpstr>Obiloviny, pseudoobiloviny,  pekařské výrobky, těstoviny</vt:lpstr>
      <vt:lpstr> Neplnohodnotné bílkoviny </vt:lpstr>
      <vt:lpstr>Sacharidy</vt:lpstr>
      <vt:lpstr>Celozrnný výrobek</vt:lpstr>
      <vt:lpstr>Prezentace aplikace PowerPoint</vt:lpstr>
      <vt:lpstr>Prezentace aplikace PowerPoint</vt:lpstr>
      <vt:lpstr>       www.nutridatabaze.cz</vt:lpstr>
      <vt:lpstr>Prezentace aplikace PowerPoint</vt:lpstr>
      <vt:lpstr>Prezentace aplikace PowerPoint</vt:lpstr>
      <vt:lpstr>Vláknina</vt:lpstr>
      <vt:lpstr>ROZPUSTNOST A NEROZPUSTNOST</vt:lpstr>
      <vt:lpstr>Rezistentní škrob</vt:lpstr>
      <vt:lpstr>Vláknina – výživové tvrzení</vt:lpstr>
      <vt:lpstr>Prezentace aplikace PowerPoint</vt:lpstr>
      <vt:lpstr>BETA – GLUKANY</vt:lpstr>
      <vt:lpstr> </vt:lpstr>
      <vt:lpstr>Glykemický index        …určuje kvalitu sacharidů</vt:lpstr>
      <vt:lpstr>Glykemická nálož</vt:lpstr>
      <vt:lpstr>Testování hodnot GI</vt:lpstr>
      <vt:lpstr>BÍLÝ CHLÉB x GLUKÓZA</vt:lpstr>
      <vt:lpstr>Prezentace aplikace PowerPoint</vt:lpstr>
      <vt:lpstr>Co ovlivňuje GI?</vt:lpstr>
      <vt:lpstr>Pečivo</vt:lpstr>
      <vt:lpstr>Müsli tyčinky, cereální snídaně</vt:lpstr>
      <vt:lpstr>Cereální snídaně nebo pochoutka?                  „Tvrzení na obalech“</vt:lpstr>
      <vt:lpstr>Prezentace aplikace PowerPoint</vt:lpstr>
      <vt:lpstr>LEPEK</vt:lpstr>
      <vt:lpstr>Choroby vyvolané lepkem patogeneze</vt:lpstr>
      <vt:lpstr>Označování potravin z hlediska obsahu lepku</vt:lpstr>
      <vt:lpstr>Označování potravin z hlediska obsahu lepku</vt:lpstr>
      <vt:lpstr>Označování potravin z hlediska obsahu lepku          …bezlepková dieta a OVES</vt:lpstr>
      <vt:lpstr>OVOCE A ZELENINA</vt:lpstr>
      <vt:lpstr>Jaké živiny najdeme v O+Z?</vt:lpstr>
      <vt:lpstr>…a to jsou?</vt:lpstr>
      <vt:lpstr>Nutriční složení (jablko)</vt:lpstr>
      <vt:lpstr>Doporučení: minimálně 5 porcí;       jedna porce je…</vt:lpstr>
      <vt:lpstr>Pro představu…</vt:lpstr>
      <vt:lpstr>Zdravotní tvrzení</vt:lpstr>
      <vt:lpstr>Vitamin C v ovoci a zelenině        USDA National Nutrient Database</vt:lpstr>
      <vt:lpstr>Zdravotní tvrzení</vt:lpstr>
      <vt:lpstr>JEDNA ZELENINA, DVĚ TVÁŘE</vt:lpstr>
      <vt:lpstr>Ovoce nebo džus?</vt:lpstr>
      <vt:lpstr>A co vy? </vt:lpstr>
      <vt:lpstr>Prezentace aplikace PowerPoint</vt:lpstr>
      <vt:lpstr>MLÉKO A MLÉČNÉ VÝROBKY</vt:lpstr>
      <vt:lpstr>Pravda o mléce – jak ji potvrzuje věda?</vt:lpstr>
      <vt:lpstr>Mléko a mléčné výrobky</vt:lpstr>
      <vt:lpstr>Složení kravského mléka</vt:lpstr>
      <vt:lpstr>Porce a doporučení</vt:lpstr>
      <vt:lpstr>Vápník – zdravotní tvrzení</vt:lpstr>
      <vt:lpstr>Absorpce vápníku </vt:lpstr>
      <vt:lpstr>Alergie na bílkovinu kravského mléka</vt:lpstr>
      <vt:lpstr>Laktózová intolerance  (hypolaktázie, neperzistentní laktózová intolerance)</vt:lpstr>
      <vt:lpstr>Živé jogurtové kultury (zdravotní tvrzení)</vt:lpstr>
      <vt:lpstr>Čtěte obaly!</vt:lpstr>
      <vt:lpstr>MASO, RYBY A PLODY MOŘE, VEJCE, LUŠTĚNINY, OŘECHY A SEMENA</vt:lpstr>
      <vt:lpstr>Prezentace aplikace PowerPoint</vt:lpstr>
      <vt:lpstr>Prezentace aplikace PowerPoint</vt:lpstr>
      <vt:lpstr>BÍLKOVINY</vt:lpstr>
      <vt:lpstr>Porce</vt:lpstr>
      <vt:lpstr>Prezentace aplikace PowerPoint</vt:lpstr>
      <vt:lpstr>Ryby a plody moře: EPA, DHA, vit. D</vt:lpstr>
      <vt:lpstr>Rtuť v rybách a měkkýších</vt:lpstr>
      <vt:lpstr>MASO: Fe, Zn, vit. B12, A</vt:lpstr>
      <vt:lpstr>Zdravotní tvrzení: MASO nebo RYBY</vt:lpstr>
      <vt:lpstr>ZPRACOVANÉ MASO x ČERVENÉ MASO</vt:lpstr>
      <vt:lpstr>Prezentace aplikace PowerPoint</vt:lpstr>
      <vt:lpstr>Cholesterol</vt:lpstr>
      <vt:lpstr>Živiny ve vejcích</vt:lpstr>
      <vt:lpstr>Luštěniny, ořechy a semena: VLÁKNINA</vt:lpstr>
      <vt:lpstr>Luštěniny, ořechy a semena: ALA</vt:lpstr>
      <vt:lpstr>Zdravotní tvrzení: VLAŠSKÉ OŘECHY</vt:lpstr>
      <vt:lpstr>TUK, SŮL A CUKR</vt:lpstr>
      <vt:lpstr>Prezentace aplikace PowerPoint</vt:lpstr>
      <vt:lpstr>Prezentace aplikace PowerPoint</vt:lpstr>
      <vt:lpstr>Funkce tuků</vt:lpstr>
      <vt:lpstr>TUKY doporučení pro dospělé: 20-35 % z CEP</vt:lpstr>
      <vt:lpstr>Typy mastných kyselin </vt:lpstr>
      <vt:lpstr>Omega mastné kyseliny</vt:lpstr>
      <vt:lpstr>Zdroje mastných kyselin</vt:lpstr>
      <vt:lpstr>Prezentace aplikace PowerPoint</vt:lpstr>
      <vt:lpstr>Prezentace aplikace PowerPoint</vt:lpstr>
      <vt:lpstr>Oleje na vaření</vt:lpstr>
      <vt:lpstr>Hydrogenace nenasycených MK</vt:lpstr>
      <vt:lpstr>Trans-nenasycené MK (TFA)</vt:lpstr>
      <vt:lpstr>TFA</vt:lpstr>
      <vt:lpstr>Trans-nenasycené mastné kyseliny</vt:lpstr>
      <vt:lpstr>Pryč s TFA – méně než 1 %</vt:lpstr>
      <vt:lpstr>Steroly</vt:lpstr>
      <vt:lpstr>Fytosteroly – hlavní rostlinné steroly</vt:lpstr>
      <vt:lpstr>Fytosteroly</vt:lpstr>
      <vt:lpstr>Rostlinné steroly/stanoly – ZDRAVOTNÍ TVRZENÍ</vt:lpstr>
      <vt:lpstr>LDL and HDL</vt:lpstr>
      <vt:lpstr>Důležité!</vt:lpstr>
      <vt:lpstr>Prezentace aplikace PowerPoint</vt:lpstr>
      <vt:lpstr> Nasycené mastné kyseliny</vt:lpstr>
      <vt:lpstr>Mononenasycené mastné kyseliny</vt:lpstr>
      <vt:lpstr>Polynenasycené mastné kyseliny</vt:lpstr>
      <vt:lpstr>Esenciální mastné kyseliny</vt:lpstr>
      <vt:lpstr>Přeměna mastných kyselin</vt:lpstr>
      <vt:lpstr>Esenciální mastné kyseliny, eikosanoidy a buněčná membrána</vt:lpstr>
      <vt:lpstr>Prezentace aplikace PowerPoint</vt:lpstr>
      <vt:lpstr>Prezentace aplikace PowerPoint</vt:lpstr>
      <vt:lpstr>SŮL</vt:lpstr>
      <vt:lpstr>Sůl vs. Sodík</vt:lpstr>
      <vt:lpstr>Sůl: historie</vt:lpstr>
      <vt:lpstr>Sůl: historie</vt:lpstr>
      <vt:lpstr>Sůl: historie</vt:lpstr>
      <vt:lpstr>Sůl: historie</vt:lpstr>
      <vt:lpstr>Kde je sodík?</vt:lpstr>
      <vt:lpstr>Kde je sůl?</vt:lpstr>
      <vt:lpstr>Proč sodík ve stravě snižujeme?</vt:lpstr>
      <vt:lpstr>Prezentace aplikace PowerPoint</vt:lpstr>
      <vt:lpstr>Jód a sůl</vt:lpstr>
      <vt:lpstr>Doporučení pro restrikci sodíku </vt:lpstr>
      <vt:lpstr>CUKR</vt:lpstr>
      <vt:lpstr>CUKR = mono- a disacharidy</vt:lpstr>
      <vt:lpstr>CUKR</vt:lpstr>
      <vt:lpstr>CUKR</vt:lpstr>
      <vt:lpstr>CUKR - Evropská legislativa</vt:lpstr>
      <vt:lpstr>CUKR</vt:lpstr>
      <vt:lpstr>„Prázdná energie?“</vt:lpstr>
      <vt:lpstr>CUKR - doporučení</vt:lpstr>
      <vt:lpstr>VODA</vt:lpstr>
      <vt:lpstr>BILANCE TEKUTIN</vt:lpstr>
      <vt:lpstr>Funkce vody v těle</vt:lpstr>
      <vt:lpstr>Obsah vody v potravinách</vt:lpstr>
      <vt:lpstr>Kolik vody potřebujeme?</vt:lpstr>
      <vt:lpstr>Pyramida MZ ČR z roku 2005 - je složena ze skupin potravin</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NUTRITION Seminar</dc:title>
  <dc:creator>Martin Krobot</dc:creator>
  <cp:lastModifiedBy>Halina Matějová</cp:lastModifiedBy>
  <cp:revision>494</cp:revision>
  <cp:lastPrinted>2016-04-29T15:58:37Z</cp:lastPrinted>
  <dcterms:created xsi:type="dcterms:W3CDTF">2016-03-05T21:38:03Z</dcterms:created>
  <dcterms:modified xsi:type="dcterms:W3CDTF">2019-01-25T13:18:31Z</dcterms:modified>
</cp:coreProperties>
</file>