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3" r:id="rId3"/>
    <p:sldId id="323" r:id="rId4"/>
    <p:sldId id="326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4" r:id="rId15"/>
    <p:sldId id="325" r:id="rId16"/>
    <p:sldId id="330" r:id="rId17"/>
    <p:sldId id="331" r:id="rId18"/>
    <p:sldId id="327" r:id="rId19"/>
    <p:sldId id="328" r:id="rId20"/>
    <p:sldId id="32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BE11BC-3CEF-43DD-A4B1-B85DDDD243D8}" type="presOf" srcId="{4BFA973D-A974-42E9-BDE9-AEFBBB89FF0E}" destId="{A417A5B5-B087-40A8-968B-C77AF01780F2}" srcOrd="0" destOrd="0" presId="urn:microsoft.com/office/officeart/2005/8/layout/hProcess9"/>
    <dgm:cxn modelId="{5A6AEF58-6274-4D9F-9B8A-F6D9B11A3E99}" type="presOf" srcId="{4BBE673E-B1D4-4F1C-951D-AE11DF8B0BA5}" destId="{C8DFC46D-0EDA-4FB7-91D9-BDA47843E1A2}" srcOrd="0" destOrd="0" presId="urn:microsoft.com/office/officeart/2005/8/layout/hProcess9"/>
    <dgm:cxn modelId="{41799A1C-BBE9-404E-AD40-D28C4DCBE2B6}" type="presOf" srcId="{04667B66-78EA-4232-9BC0-79924E3CF026}" destId="{1C54CDE5-C40C-4AD1-8444-DC3BD0C55013}" srcOrd="0" destOrd="0" presId="urn:microsoft.com/office/officeart/2005/8/layout/hProcess9"/>
    <dgm:cxn modelId="{9146C9AA-62F4-43A4-A222-8E8C9937B148}" type="presOf" srcId="{A4E89C49-4A10-44D8-825D-82D343361178}" destId="{32123403-4479-4F0A-A8E1-A0D703308D53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85FC64D0-0C2F-44C1-9D46-EAF9E9DF8C78}" type="presParOf" srcId="{32123403-4479-4F0A-A8E1-A0D703308D53}" destId="{E9CC8670-B53C-4217-B24A-C184C3265CC1}" srcOrd="0" destOrd="0" presId="urn:microsoft.com/office/officeart/2005/8/layout/hProcess9"/>
    <dgm:cxn modelId="{07954745-C615-41F4-8333-DAF4A7FFAD73}" type="presParOf" srcId="{32123403-4479-4F0A-A8E1-A0D703308D53}" destId="{26D6CDAB-338D-490B-A496-3410C1C4317F}" srcOrd="1" destOrd="0" presId="urn:microsoft.com/office/officeart/2005/8/layout/hProcess9"/>
    <dgm:cxn modelId="{093F3330-9AC0-4209-8F11-735B7D1D8EFC}" type="presParOf" srcId="{26D6CDAB-338D-490B-A496-3410C1C4317F}" destId="{1C54CDE5-C40C-4AD1-8444-DC3BD0C55013}" srcOrd="0" destOrd="0" presId="urn:microsoft.com/office/officeart/2005/8/layout/hProcess9"/>
    <dgm:cxn modelId="{53F28951-9950-4CC6-96A5-136C4EA811AF}" type="presParOf" srcId="{26D6CDAB-338D-490B-A496-3410C1C4317F}" destId="{4A332969-8B43-4499-950F-D5946A8EB07D}" srcOrd="1" destOrd="0" presId="urn:microsoft.com/office/officeart/2005/8/layout/hProcess9"/>
    <dgm:cxn modelId="{B727CFB8-CE9A-45FE-BCC9-58995BF63078}" type="presParOf" srcId="{26D6CDAB-338D-490B-A496-3410C1C4317F}" destId="{C8DFC46D-0EDA-4FB7-91D9-BDA47843E1A2}" srcOrd="2" destOrd="0" presId="urn:microsoft.com/office/officeart/2005/8/layout/hProcess9"/>
    <dgm:cxn modelId="{D629F97C-FE86-4E1D-96FD-568C42EBD360}" type="presParOf" srcId="{26D6CDAB-338D-490B-A496-3410C1C4317F}" destId="{3CDF0FB4-1FF9-4E2B-AEE1-51021BEEAAB0}" srcOrd="3" destOrd="0" presId="urn:microsoft.com/office/officeart/2005/8/layout/hProcess9"/>
    <dgm:cxn modelId="{75C10222-429F-4BA6-A47E-9A6BB069E76F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Preventivní protiepidemická opatření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Nepřímý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r>
              <a:rPr lang="cs-CZ" altLang="cs-CZ" sz="11200" smtClean="0"/>
              <a:t>nepřímý </a:t>
            </a:r>
            <a:r>
              <a:rPr lang="cs-CZ" altLang="cs-CZ" sz="11200" dirty="0"/>
              <a:t>přenos je nezávislý na přítomnosti </a:t>
            </a:r>
            <a:r>
              <a:rPr lang="cs-CZ" altLang="cs-CZ" sz="11200" dirty="0" smtClean="0"/>
              <a:t>zdroje</a:t>
            </a:r>
            <a:r>
              <a:rPr lang="cs-CZ" altLang="cs-CZ" sz="11200" dirty="0"/>
              <a:t>, původce (patogenní agens) je rezistentní </a:t>
            </a:r>
            <a:r>
              <a:rPr lang="cs-CZ" altLang="cs-CZ" sz="11200" dirty="0" smtClean="0"/>
              <a:t>vůči </a:t>
            </a:r>
            <a:r>
              <a:rPr lang="cs-CZ" altLang="cs-CZ" sz="11200" dirty="0"/>
              <a:t>podmínkám zevního prostředí         </a:t>
            </a:r>
          </a:p>
          <a:p>
            <a:r>
              <a:rPr lang="cs-CZ" altLang="cs-CZ" sz="11200" dirty="0" smtClean="0"/>
              <a:t>kontaminovanými </a:t>
            </a:r>
            <a:r>
              <a:rPr lang="cs-CZ" altLang="cs-CZ" sz="11200" dirty="0"/>
              <a:t>předměty</a:t>
            </a:r>
          </a:p>
          <a:p>
            <a:r>
              <a:rPr lang="cs-CZ" altLang="cs-CZ" sz="11200" dirty="0"/>
              <a:t>biologickým </a:t>
            </a:r>
            <a:r>
              <a:rPr lang="cs-CZ" altLang="cs-CZ" sz="11200" dirty="0" smtClean="0"/>
              <a:t>materiálem</a:t>
            </a:r>
          </a:p>
          <a:p>
            <a:r>
              <a:rPr lang="cs-CZ" altLang="cs-CZ" sz="11200" dirty="0" smtClean="0"/>
              <a:t>inokulací</a:t>
            </a:r>
            <a:endParaRPr lang="cs-CZ" altLang="cs-CZ" sz="11200" dirty="0"/>
          </a:p>
          <a:p>
            <a:r>
              <a:rPr lang="cs-CZ" altLang="cs-CZ" sz="11200" dirty="0" smtClean="0"/>
              <a:t>kontaminovanými potravinami nebo vodou</a:t>
            </a:r>
            <a:endParaRPr lang="cs-CZ" altLang="cs-CZ" sz="11200" dirty="0"/>
          </a:p>
          <a:p>
            <a:pPr marL="502920" lvl="1" indent="0">
              <a:buNone/>
            </a:pPr>
            <a:r>
              <a:rPr lang="cs-CZ" altLang="cs-CZ" sz="11200" dirty="0" smtClean="0"/>
              <a:t>(vehikulum)</a:t>
            </a:r>
          </a:p>
          <a:p>
            <a:r>
              <a:rPr lang="cs-CZ" altLang="cs-CZ" sz="11400" dirty="0" smtClean="0"/>
              <a:t>kontaminovanou půdou</a:t>
            </a:r>
            <a:endParaRPr lang="cs-CZ" altLang="cs-CZ" sz="11400" dirty="0"/>
          </a:p>
          <a:p>
            <a:r>
              <a:rPr lang="cs-CZ" altLang="cs-CZ" sz="11200" dirty="0"/>
              <a:t>vzduchem</a:t>
            </a:r>
          </a:p>
          <a:p>
            <a:pPr lvl="1"/>
            <a:r>
              <a:rPr lang="cs-CZ" altLang="cs-CZ" sz="11200" dirty="0"/>
              <a:t>infekční aerosol, infekční prach</a:t>
            </a:r>
          </a:p>
          <a:p>
            <a:r>
              <a:rPr lang="cs-CZ" altLang="cs-CZ" sz="11200" dirty="0"/>
              <a:t>hmyzem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030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Vnímavý </a:t>
            </a:r>
            <a:r>
              <a:rPr lang="cs-CZ" altLang="cs-CZ" dirty="0" smtClean="0"/>
              <a:t>jedinec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r>
              <a:rPr lang="cs-CZ" altLang="cs-CZ" sz="2400" dirty="0" smtClean="0"/>
              <a:t>vnímavost </a:t>
            </a:r>
            <a:r>
              <a:rPr lang="cs-CZ" altLang="cs-CZ" sz="2400" dirty="0"/>
              <a:t>= opak odolnosti (imunity)</a:t>
            </a:r>
          </a:p>
          <a:p>
            <a:pPr>
              <a:defRPr/>
            </a:pPr>
            <a:r>
              <a:rPr lang="cs-CZ" altLang="cs-CZ" sz="2400" dirty="0"/>
              <a:t>nejsou vytvořeny </a:t>
            </a:r>
            <a:r>
              <a:rPr lang="cs-CZ" altLang="cs-CZ" sz="2400" b="1" dirty="0">
                <a:solidFill>
                  <a:srgbClr val="FF0000"/>
                </a:solidFill>
              </a:rPr>
              <a:t>specifické protilátky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/>
              <a:t>proti konkrétní nákaze</a:t>
            </a:r>
          </a:p>
          <a:p>
            <a:pPr>
              <a:defRPr/>
            </a:pPr>
            <a:r>
              <a:rPr lang="cs-CZ" altLang="cs-CZ" sz="2400" dirty="0"/>
              <a:t>faktory </a:t>
            </a:r>
            <a:r>
              <a:rPr lang="cs-CZ" altLang="cs-CZ" sz="2400" b="1" dirty="0">
                <a:solidFill>
                  <a:srgbClr val="FF0000"/>
                </a:solidFill>
              </a:rPr>
              <a:t>nespecifické imunity </a:t>
            </a:r>
            <a:r>
              <a:rPr lang="cs-CZ" altLang="cs-CZ" sz="2400" dirty="0"/>
              <a:t>vnímavost ovlivňují:</a:t>
            </a:r>
          </a:p>
          <a:p>
            <a:pPr lvl="1">
              <a:defRPr/>
            </a:pPr>
            <a:r>
              <a:rPr lang="cs-CZ" altLang="cs-CZ" sz="2400" dirty="0"/>
              <a:t>genetické  předpoklady</a:t>
            </a:r>
          </a:p>
          <a:p>
            <a:pPr lvl="1">
              <a:defRPr/>
            </a:pPr>
            <a:r>
              <a:rPr lang="cs-CZ" altLang="cs-CZ" sz="2400" dirty="0"/>
              <a:t>věk</a:t>
            </a:r>
          </a:p>
          <a:p>
            <a:pPr lvl="1">
              <a:defRPr/>
            </a:pPr>
            <a:r>
              <a:rPr lang="cs-CZ" altLang="cs-CZ" sz="2400" dirty="0"/>
              <a:t>stav výživy</a:t>
            </a:r>
          </a:p>
          <a:p>
            <a:pPr lvl="1">
              <a:defRPr/>
            </a:pPr>
            <a:r>
              <a:rPr lang="cs-CZ" altLang="cs-CZ" sz="2400" dirty="0"/>
              <a:t>komorbidita (současné nemoci, zejména chronické)</a:t>
            </a:r>
          </a:p>
          <a:p>
            <a:pPr lvl="1">
              <a:defRPr/>
            </a:pPr>
            <a:r>
              <a:rPr lang="cs-CZ" altLang="cs-CZ" sz="2400" dirty="0"/>
              <a:t>životní styl, osobní návyky</a:t>
            </a:r>
          </a:p>
          <a:p>
            <a:pPr lvl="1">
              <a:defRPr/>
            </a:pPr>
            <a:r>
              <a:rPr lang="cs-CZ" altLang="cs-CZ" sz="2400" dirty="0" smtClean="0"/>
              <a:t>psychosociální faktory</a:t>
            </a:r>
            <a:endParaRPr lang="cs-CZ" altLang="cs-CZ" sz="2400" dirty="0"/>
          </a:p>
          <a:p>
            <a:pPr lvl="1">
              <a:defRPr/>
            </a:pP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967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Nevnímavý jedinec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nevnímavý = imunní</a:t>
            </a:r>
          </a:p>
          <a:p>
            <a:r>
              <a:rPr lang="cs-CZ" altLang="cs-CZ" sz="2800" dirty="0"/>
              <a:t>má specifické protilátky proti konkrétní nákaze a onemocnět nemůže</a:t>
            </a:r>
          </a:p>
          <a:p>
            <a:r>
              <a:rPr lang="cs-CZ" altLang="cs-CZ" sz="2800" dirty="0"/>
              <a:t>specifické protilátky - </a:t>
            </a:r>
            <a:r>
              <a:rPr lang="cs-CZ" altLang="cs-CZ" sz="2800" b="1" dirty="0">
                <a:solidFill>
                  <a:srgbClr val="FF0000"/>
                </a:solidFill>
              </a:rPr>
              <a:t>specifická imunita</a:t>
            </a:r>
            <a:r>
              <a:rPr lang="cs-CZ" altLang="cs-CZ" sz="2800" dirty="0"/>
              <a:t>:</a:t>
            </a:r>
            <a:endParaRPr lang="cs-CZ" altLang="cs-CZ" sz="2800" b="1" dirty="0"/>
          </a:p>
          <a:p>
            <a:pPr lvl="2"/>
            <a:r>
              <a:rPr lang="cs-CZ" altLang="cs-CZ" sz="2800" dirty="0"/>
              <a:t>po nákaze</a:t>
            </a:r>
          </a:p>
          <a:p>
            <a:pPr lvl="2"/>
            <a:r>
              <a:rPr lang="cs-CZ" altLang="cs-CZ" sz="2800" dirty="0"/>
              <a:t>po očkování</a:t>
            </a:r>
          </a:p>
          <a:p>
            <a:r>
              <a:rPr lang="cs-CZ" altLang="cs-CZ" sz="2800" dirty="0"/>
              <a:t>spoluúčast </a:t>
            </a:r>
            <a:r>
              <a:rPr lang="cs-CZ" altLang="cs-CZ" sz="2800" b="1" dirty="0">
                <a:solidFill>
                  <a:srgbClr val="FF0000"/>
                </a:solidFill>
              </a:rPr>
              <a:t>nespecifické imunity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37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Ovlivnění procesu přenosu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b="1" dirty="0"/>
              <a:t>přírodními podmínkami:</a:t>
            </a:r>
          </a:p>
          <a:p>
            <a:pPr lvl="1"/>
            <a:r>
              <a:rPr lang="cs-CZ" altLang="cs-CZ" sz="2800" dirty="0"/>
              <a:t>klimatickými, geografickými, biotop krajiny,</a:t>
            </a:r>
          </a:p>
          <a:p>
            <a:pPr lvl="1">
              <a:buNone/>
            </a:pPr>
            <a:r>
              <a:rPr lang="cs-CZ" altLang="cs-CZ" sz="2800" dirty="0"/>
              <a:t>   přírodní katastrofy</a:t>
            </a:r>
          </a:p>
          <a:p>
            <a:pPr lvl="1"/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/>
              <a:t>sociálními podmínkami:</a:t>
            </a:r>
          </a:p>
          <a:p>
            <a:pPr lvl="1"/>
            <a:r>
              <a:rPr lang="cs-CZ" altLang="cs-CZ" sz="2800" dirty="0"/>
              <a:t>ekonomická úroveň (rozvojové země)</a:t>
            </a:r>
          </a:p>
          <a:p>
            <a:pPr lvl="1"/>
            <a:r>
              <a:rPr lang="cs-CZ" altLang="cs-CZ" sz="2800" dirty="0"/>
              <a:t>hygienická úroveň (pitná voda, odpady)</a:t>
            </a:r>
          </a:p>
          <a:p>
            <a:pPr lvl="1"/>
            <a:r>
              <a:rPr lang="cs-CZ" altLang="cs-CZ" sz="2800" dirty="0"/>
              <a:t>úroveň zdravotnictví (terapie infekcí</a:t>
            </a:r>
            <a:r>
              <a:rPr lang="cs-CZ" altLang="cs-CZ" sz="2800" dirty="0" smtClean="0"/>
              <a:t>, očkování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800" dirty="0"/>
              <a:t>válečné konflikty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8459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</a:t>
            </a:r>
            <a:br>
              <a:rPr lang="cs-CZ" altLang="cs-CZ" dirty="0" smtClean="0"/>
            </a:br>
            <a:r>
              <a:rPr lang="cs-CZ" altLang="cs-CZ" dirty="0" smtClean="0"/>
              <a:t>hygienická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altLang="cs-CZ" sz="2800" b="1" dirty="0"/>
          </a:p>
          <a:p>
            <a:pPr lvl="2"/>
            <a:r>
              <a:rPr lang="cs-CZ" altLang="cs-CZ" sz="2800" b="1" dirty="0"/>
              <a:t>zabezpečení zdrojů pitné vody</a:t>
            </a:r>
          </a:p>
          <a:p>
            <a:pPr lvl="2"/>
            <a:r>
              <a:rPr lang="cs-CZ" altLang="cs-CZ" sz="2800" b="1" dirty="0"/>
              <a:t>likvidace odpadů</a:t>
            </a:r>
          </a:p>
          <a:p>
            <a:pPr lvl="2"/>
            <a:r>
              <a:rPr lang="cs-CZ" altLang="cs-CZ" sz="2800" b="1" dirty="0"/>
              <a:t>hygienické normy při výstavbě</a:t>
            </a:r>
          </a:p>
          <a:p>
            <a:pPr lvl="2"/>
            <a:r>
              <a:rPr lang="cs-CZ" altLang="cs-CZ" sz="2800" b="1" dirty="0"/>
              <a:t>hygienický režim při výrobě a prodeji potravin</a:t>
            </a:r>
          </a:p>
          <a:p>
            <a:pPr lvl="2"/>
            <a:r>
              <a:rPr lang="cs-CZ" altLang="cs-CZ" sz="2800" b="1" dirty="0"/>
              <a:t>dezinfekce, sterilizace ve zdravotnictví</a:t>
            </a:r>
          </a:p>
          <a:p>
            <a:pPr lvl="2"/>
            <a:r>
              <a:rPr lang="cs-CZ" altLang="cs-CZ" sz="2800" b="1" dirty="0" smtClean="0"/>
              <a:t>dezinfekce </a:t>
            </a:r>
            <a:r>
              <a:rPr lang="cs-CZ" altLang="cs-CZ" sz="2800" dirty="0" smtClean="0"/>
              <a:t>(potravinářské provozy, veřejné budovy, prostředky veřejné dopravy, pitná voda, odpadní vody z nemocnic apod.), </a:t>
            </a:r>
          </a:p>
          <a:p>
            <a:pPr lvl="2"/>
            <a:r>
              <a:rPr lang="cs-CZ" altLang="cs-CZ" sz="2800" b="1" dirty="0" smtClean="0"/>
              <a:t>dezinsekce</a:t>
            </a:r>
            <a:r>
              <a:rPr lang="cs-CZ" altLang="cs-CZ" sz="2800" b="1" dirty="0"/>
              <a:t>, </a:t>
            </a:r>
            <a:r>
              <a:rPr lang="cs-CZ" altLang="cs-CZ" sz="2800" b="1" dirty="0" smtClean="0"/>
              <a:t>deratizace</a:t>
            </a:r>
          </a:p>
          <a:p>
            <a:pPr lvl="2"/>
            <a:r>
              <a:rPr lang="cs-CZ" altLang="cs-CZ" sz="2800" b="1" dirty="0" smtClean="0"/>
              <a:t>ochrana hranic </a:t>
            </a:r>
            <a:r>
              <a:rPr lang="cs-CZ" altLang="cs-CZ" sz="2800" dirty="0" smtClean="0"/>
              <a:t>– veterinární kontrola dovážených zvířat a potravin – veterinární osvědčení o zdravotní nezávadnosti 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942170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 –</a:t>
            </a:r>
            <a:br>
              <a:rPr lang="cs-CZ" altLang="cs-CZ" dirty="0" smtClean="0"/>
            </a:br>
            <a:r>
              <a:rPr lang="cs-CZ" altLang="cs-CZ" dirty="0" smtClean="0"/>
              <a:t>imunizace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Očkování </a:t>
            </a:r>
            <a:r>
              <a:rPr lang="cs-CZ" altLang="cs-CZ" sz="2400" b="1" dirty="0"/>
              <a:t>= aktivní </a:t>
            </a:r>
            <a:r>
              <a:rPr lang="cs-CZ" altLang="cs-CZ" sz="2400" b="1" dirty="0" smtClean="0"/>
              <a:t>imunizace</a:t>
            </a:r>
          </a:p>
          <a:p>
            <a:pPr marL="502920" lvl="1" indent="0">
              <a:buNone/>
            </a:pPr>
            <a:endParaRPr lang="cs-CZ" altLang="cs-CZ" dirty="0"/>
          </a:p>
          <a:p>
            <a:r>
              <a:rPr lang="cs-CZ" altLang="cs-CZ" b="1" dirty="0"/>
              <a:t>pravidelné </a:t>
            </a:r>
            <a:r>
              <a:rPr lang="cs-CZ" altLang="cs-CZ" dirty="0"/>
              <a:t>(hradí stát, zdravotní pojišťovny)</a:t>
            </a:r>
          </a:p>
          <a:p>
            <a:r>
              <a:rPr lang="cs-CZ" altLang="cs-CZ" b="1" dirty="0"/>
              <a:t>zvláštní</a:t>
            </a:r>
            <a:r>
              <a:rPr lang="cs-CZ" altLang="cs-CZ" dirty="0"/>
              <a:t> (hradí stát</a:t>
            </a:r>
            <a:r>
              <a:rPr lang="cs-CZ" altLang="cs-CZ" dirty="0" smtClean="0"/>
              <a:t>) – prevence profesionálních nákaz</a:t>
            </a:r>
            <a:endParaRPr lang="cs-CZ" altLang="cs-CZ" dirty="0"/>
          </a:p>
          <a:p>
            <a:r>
              <a:rPr lang="cs-CZ" altLang="cs-CZ" b="1" dirty="0"/>
              <a:t>mimořádné </a:t>
            </a:r>
            <a:r>
              <a:rPr lang="cs-CZ" altLang="cs-CZ" dirty="0"/>
              <a:t>(hradí stát</a:t>
            </a:r>
            <a:r>
              <a:rPr lang="cs-CZ" altLang="cs-CZ" dirty="0" smtClean="0"/>
              <a:t>) – v případě epidemie (VHA, příušnice)</a:t>
            </a:r>
            <a:endParaRPr lang="cs-CZ" altLang="cs-CZ" dirty="0"/>
          </a:p>
          <a:p>
            <a:r>
              <a:rPr lang="cs-CZ" altLang="cs-CZ" b="1" dirty="0"/>
              <a:t>při úrazech</a:t>
            </a:r>
            <a:r>
              <a:rPr lang="cs-CZ" altLang="cs-CZ" dirty="0"/>
              <a:t> a poraněních a nehojících se </a:t>
            </a:r>
            <a:r>
              <a:rPr lang="cs-CZ" altLang="cs-CZ" dirty="0" err="1"/>
              <a:t>ranách,v</a:t>
            </a:r>
            <a:r>
              <a:rPr lang="cs-CZ" altLang="cs-CZ" dirty="0"/>
              <a:t> předoperační přípravě a pod. </a:t>
            </a:r>
            <a:r>
              <a:rPr lang="cs-CZ" altLang="cs-CZ" dirty="0" smtClean="0"/>
              <a:t> (</a:t>
            </a:r>
            <a:r>
              <a:rPr lang="cs-CZ" altLang="cs-CZ" dirty="0"/>
              <a:t>hradí zdravotní pojišťovny)</a:t>
            </a:r>
          </a:p>
          <a:p>
            <a:r>
              <a:rPr lang="cs-CZ" altLang="cs-CZ" b="1" dirty="0"/>
              <a:t>na žádost</a:t>
            </a:r>
            <a:r>
              <a:rPr lang="cs-CZ" altLang="cs-CZ" dirty="0"/>
              <a:t>  fyzických osob (hradí  žadatel, </a:t>
            </a:r>
            <a:r>
              <a:rPr lang="cs-CZ" altLang="cs-CZ" dirty="0" err="1"/>
              <a:t>příspěvěk</a:t>
            </a:r>
            <a:r>
              <a:rPr lang="cs-CZ" altLang="cs-CZ" dirty="0"/>
              <a:t> zdravotní pojišťovny, plná úhrada ZP</a:t>
            </a:r>
            <a:r>
              <a:rPr lang="cs-CZ" altLang="cs-CZ" dirty="0" smtClean="0"/>
              <a:t>) – cestování do zahraničí, nadstandardní očkování (</a:t>
            </a:r>
            <a:r>
              <a:rPr lang="cs-CZ" altLang="cs-CZ" dirty="0" err="1" smtClean="0"/>
              <a:t>rotaviry</a:t>
            </a:r>
            <a:r>
              <a:rPr lang="cs-CZ" altLang="cs-CZ" dirty="0" smtClean="0"/>
              <a:t>, plané neštovice, meningokoky)</a:t>
            </a:r>
            <a:endParaRPr lang="cs-CZ" altLang="cs-CZ" dirty="0"/>
          </a:p>
          <a:p>
            <a:pPr>
              <a:buNone/>
            </a:pPr>
            <a:r>
              <a:rPr lang="cs-CZ" altLang="cs-CZ" dirty="0"/>
              <a:t>   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177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Imunizace =</a:t>
            </a:r>
            <a:br>
              <a:rPr lang="cs-CZ" dirty="0" smtClean="0"/>
            </a:br>
            <a:r>
              <a:rPr lang="cs-CZ" dirty="0" smtClean="0"/>
              <a:t>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altLang="cs-CZ" sz="18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b="1" dirty="0" smtClean="0"/>
              <a:t>Legislativa</a:t>
            </a:r>
            <a:endParaRPr lang="cs-CZ" altLang="cs-CZ" sz="1800" b="1" dirty="0"/>
          </a:p>
          <a:p>
            <a:pPr>
              <a:lnSpc>
                <a:spcPct val="80000"/>
              </a:lnSpc>
            </a:pPr>
            <a:r>
              <a:rPr lang="cs-CZ" altLang="cs-CZ" sz="1800" b="1" dirty="0" smtClean="0"/>
              <a:t> </a:t>
            </a:r>
            <a:r>
              <a:rPr lang="cs-CZ" altLang="cs-CZ" b="1" dirty="0"/>
              <a:t>Zákon</a:t>
            </a:r>
            <a:r>
              <a:rPr lang="cs-CZ" altLang="cs-CZ" dirty="0"/>
              <a:t> </a:t>
            </a:r>
            <a:r>
              <a:rPr lang="cs-CZ" altLang="cs-CZ" b="1" dirty="0"/>
              <a:t>č.258/2000 Sb.,</a:t>
            </a:r>
            <a:r>
              <a:rPr lang="cs-CZ" altLang="cs-CZ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ochraně</a:t>
            </a:r>
            <a:r>
              <a:rPr lang="cs-CZ" altLang="cs-CZ" dirty="0"/>
              <a:t> </a:t>
            </a:r>
            <a:r>
              <a:rPr lang="cs-CZ" altLang="cs-CZ" b="1" dirty="0"/>
              <a:t>veřejného</a:t>
            </a:r>
            <a:r>
              <a:rPr lang="cs-CZ" altLang="cs-CZ" dirty="0"/>
              <a:t> </a:t>
            </a:r>
            <a:r>
              <a:rPr lang="cs-CZ" altLang="cs-CZ" b="1" dirty="0"/>
              <a:t>zdraví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dirty="0"/>
              <a:t> </a:t>
            </a:r>
            <a:r>
              <a:rPr lang="cs-CZ" altLang="cs-CZ" b="1" dirty="0"/>
              <a:t>Vyhláška č.537/2006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Vyhláška č. 65/2009 Sb.,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Vyhláška č. 299/2010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 o očkování proti infekčním nemocem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805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Povinné 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Pravidelné očkování je očkování povinné, dáno zákonem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č. 258/2000 Sb., o ochraně veřejného zdraví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a vy</a:t>
            </a:r>
            <a:r>
              <a:rPr lang="cs-CZ" altLang="cs-CZ" dirty="0" smtClean="0"/>
              <a:t>hláškou </a:t>
            </a:r>
            <a:r>
              <a:rPr lang="cs-CZ" altLang="cs-CZ" dirty="0"/>
              <a:t>č.537/2006 Sb</a:t>
            </a:r>
            <a:r>
              <a:rPr lang="cs-CZ" altLang="cs-CZ" dirty="0" smtClean="0"/>
              <a:t>., o </a:t>
            </a:r>
            <a:r>
              <a:rPr lang="cs-CZ" altLang="cs-CZ" dirty="0"/>
              <a:t>očkování proti infekčním nemocem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00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Zákon č. 258/2000 Sb.</a:t>
            </a:r>
            <a:r>
              <a:rPr lang="cs-CZ" dirty="0" smtClean="0"/>
              <a:t>, o ochraně veřejného zdraví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Vyhláška MZ ČR č. 306/2012 Sb.</a:t>
            </a:r>
            <a:r>
              <a:rPr lang="cs-CZ" dirty="0" smtClean="0"/>
              <a:t>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předcházení vzniku a šíření infekčních onemocnění a o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hygienických požadavcích na provoz zdravotnických zařízení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ústavů sociální péče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Vyhláška MZ ČR č. 537/2006 Sb.</a:t>
            </a:r>
            <a:r>
              <a:rPr lang="cs-CZ" dirty="0" smtClean="0"/>
              <a:t>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očkování proti infekčním nemocem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58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Preventivní programy </a:t>
            </a:r>
            <a:br>
              <a:rPr lang="cs-CZ" dirty="0" smtClean="0"/>
            </a:br>
            <a:r>
              <a:rPr lang="cs-CZ" dirty="0" smtClean="0"/>
              <a:t>MZ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/>
                </a:solidFill>
              </a:rPr>
              <a:t>Zdraví 2020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Národní strategie ochrany a podpory zdraví a prevence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nemocí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Národní program řešení problematiky HIV/AIDS v ČR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21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Obor epidemiologie se zabývá příčinami </a:t>
            </a:r>
            <a:r>
              <a:rPr lang="cs-CZ" altLang="cs-CZ" sz="2800" dirty="0"/>
              <a:t>vzniku a </a:t>
            </a:r>
            <a:r>
              <a:rPr lang="cs-CZ" altLang="cs-CZ" sz="2800" dirty="0" smtClean="0"/>
              <a:t>zákonitostmi </a:t>
            </a:r>
            <a:r>
              <a:rPr lang="cs-CZ" altLang="cs-CZ" sz="2800" dirty="0"/>
              <a:t>šíření nákaz</a:t>
            </a:r>
          </a:p>
          <a:p>
            <a:endParaRPr lang="cs-CZ" altLang="cs-CZ" sz="2800" dirty="0"/>
          </a:p>
          <a:p>
            <a:r>
              <a:rPr lang="cs-CZ" altLang="cs-CZ" sz="2800" dirty="0"/>
              <a:t>Opatření proti šíření nákaz – </a:t>
            </a:r>
          </a:p>
          <a:p>
            <a:pPr>
              <a:buNone/>
            </a:pPr>
            <a:r>
              <a:rPr lang="cs-CZ" altLang="cs-CZ" sz="2800" dirty="0"/>
              <a:t>                       </a:t>
            </a:r>
            <a:r>
              <a:rPr lang="cs-CZ" altLang="cs-CZ" sz="2800" b="1" dirty="0"/>
              <a:t>protiepidemická opatření</a:t>
            </a:r>
          </a:p>
          <a:p>
            <a:pPr>
              <a:buNone/>
            </a:pPr>
            <a:endParaRPr lang="cs-CZ" altLang="cs-CZ" sz="2800" b="1" dirty="0"/>
          </a:p>
          <a:p>
            <a:r>
              <a:rPr lang="cs-CZ" altLang="cs-CZ" sz="2800" dirty="0"/>
              <a:t>Cíl – omezit, event. zastavit šíření nákazy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1654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Zdraví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Národní strategie ochrany a podpory zdraví a prevence </a:t>
            </a:r>
            <a:r>
              <a:rPr lang="cs-CZ" dirty="0" smtClean="0"/>
              <a:t>nemocí</a:t>
            </a:r>
          </a:p>
          <a:p>
            <a:r>
              <a:rPr lang="cs-CZ" dirty="0"/>
              <a:t>vychází </a:t>
            </a:r>
            <a:r>
              <a:rPr lang="cs-CZ" dirty="0" smtClean="0"/>
              <a:t> </a:t>
            </a:r>
            <a:r>
              <a:rPr lang="cs-CZ" dirty="0"/>
              <a:t>z programu </a:t>
            </a:r>
            <a:r>
              <a:rPr lang="cs-CZ" dirty="0" smtClean="0"/>
              <a:t>WHO Zdraví 2020</a:t>
            </a:r>
          </a:p>
          <a:p>
            <a:r>
              <a:rPr lang="cs-CZ" dirty="0" smtClean="0"/>
              <a:t>prevence závažných zdravotních problémů</a:t>
            </a:r>
          </a:p>
          <a:p>
            <a:r>
              <a:rPr lang="cs-CZ" dirty="0" smtClean="0"/>
              <a:t>v oblasti infekčních onemocnění zejména  problematika HIV/AIDS, příušnic a syfilis</a:t>
            </a:r>
          </a:p>
          <a:p>
            <a:r>
              <a:rPr lang="cs-CZ" dirty="0" smtClean="0"/>
              <a:t>využití finanční podpory EU pro zdravotnictví </a:t>
            </a:r>
            <a:endParaRPr lang="cs-CZ" dirty="0"/>
          </a:p>
          <a:p>
            <a:r>
              <a:rPr lang="cs-CZ" dirty="0" smtClean="0"/>
              <a:t>spoluúčast </a:t>
            </a:r>
            <a:r>
              <a:rPr lang="cs-CZ" dirty="0"/>
              <a:t>všech složek </a:t>
            </a:r>
            <a:r>
              <a:rPr lang="cs-CZ" dirty="0" smtClean="0"/>
              <a:t>společnosti - jednotlivců, </a:t>
            </a:r>
            <a:r>
              <a:rPr lang="cs-CZ" dirty="0"/>
              <a:t>rodin, státní správy a samosprávy, podnikatelské sféry, nevládních organizací a sdělovacích </a:t>
            </a:r>
            <a:r>
              <a:rPr lang="cs-CZ" dirty="0" smtClean="0"/>
              <a:t>prostředků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46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 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9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Proces šíření 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534165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21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0" y="10169611"/>
            <a:ext cx="2215977" cy="375645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69268" y="2136339"/>
            <a:ext cx="7515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Zdroj původce nákazy: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člověk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zvíře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Přenos: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přímý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nepřímý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Vnímavý jedinec </a:t>
            </a:r>
          </a:p>
          <a:p>
            <a:pPr lvl="2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18761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Infekční dávka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cs-CZ" sz="2400" dirty="0" smtClean="0"/>
              <a:t>  </a:t>
            </a:r>
          </a:p>
          <a:p>
            <a:pPr marL="0" indent="0">
              <a:buNone/>
              <a:defRPr/>
            </a:pPr>
            <a:r>
              <a:rPr lang="cs-CZ" sz="2600" b="1" dirty="0" smtClean="0"/>
              <a:t>Počet </a:t>
            </a:r>
            <a:r>
              <a:rPr lang="cs-CZ" sz="2600" b="1" dirty="0"/>
              <a:t>mikrobů nutný k nákaze vnímavého </a:t>
            </a:r>
            <a:r>
              <a:rPr lang="cs-CZ" sz="2600" b="1" dirty="0" smtClean="0"/>
              <a:t>jedince</a:t>
            </a:r>
          </a:p>
          <a:p>
            <a:pPr marL="0" indent="0">
              <a:buNone/>
              <a:defRPr/>
            </a:pPr>
            <a:endParaRPr lang="cs-CZ" sz="2600" b="1" dirty="0"/>
          </a:p>
          <a:p>
            <a:pPr>
              <a:defRPr/>
            </a:pPr>
            <a:r>
              <a:rPr lang="cs-CZ" sz="2600" b="1" dirty="0" smtClean="0"/>
              <a:t>Extrémně </a:t>
            </a:r>
            <a:r>
              <a:rPr lang="cs-CZ" sz="2600" b="1" dirty="0"/>
              <a:t>nízká </a:t>
            </a:r>
            <a:r>
              <a:rPr lang="cs-CZ" sz="2600" b="1" dirty="0" smtClean="0"/>
              <a:t> </a:t>
            </a:r>
            <a:r>
              <a:rPr lang="cs-CZ" sz="2400" dirty="0" smtClean="0"/>
              <a:t>- </a:t>
            </a:r>
            <a:r>
              <a:rPr lang="cs-CZ" dirty="0" smtClean="0"/>
              <a:t>desítky až stovky </a:t>
            </a:r>
            <a:r>
              <a:rPr lang="cs-CZ" sz="2400" dirty="0" smtClean="0"/>
              <a:t>–  </a:t>
            </a:r>
            <a:r>
              <a:rPr lang="cs-CZ" b="1" dirty="0" smtClean="0">
                <a:solidFill>
                  <a:schemeClr val="accent6"/>
                </a:solidFill>
              </a:rPr>
              <a:t>pouze vysoce </a:t>
            </a:r>
            <a:r>
              <a:rPr lang="cs-CZ" b="1" dirty="0">
                <a:solidFill>
                  <a:schemeClr val="accent6"/>
                </a:solidFill>
              </a:rPr>
              <a:t>virulentní </a:t>
            </a:r>
            <a:r>
              <a:rPr lang="cs-CZ" b="1" dirty="0" smtClean="0">
                <a:solidFill>
                  <a:schemeClr val="accent6"/>
                </a:solidFill>
              </a:rPr>
              <a:t>agens</a:t>
            </a:r>
            <a:endParaRPr lang="cs-CZ" b="1" dirty="0">
              <a:solidFill>
                <a:schemeClr val="accent6"/>
              </a:solidFill>
            </a:endParaRPr>
          </a:p>
          <a:p>
            <a:pPr lvl="1">
              <a:defRPr/>
            </a:pPr>
            <a:r>
              <a:rPr lang="cs-CZ" sz="1600" dirty="0"/>
              <a:t> </a:t>
            </a:r>
            <a:r>
              <a:rPr lang="cs-CZ" sz="1600" dirty="0" err="1"/>
              <a:t>shigely</a:t>
            </a:r>
            <a:r>
              <a:rPr lang="cs-CZ" sz="1600" dirty="0"/>
              <a:t> </a:t>
            </a:r>
          </a:p>
          <a:p>
            <a:pPr lvl="1">
              <a:defRPr/>
            </a:pPr>
            <a:r>
              <a:rPr lang="cs-CZ" sz="1600" dirty="0"/>
              <a:t> gonokoky </a:t>
            </a:r>
            <a:endParaRPr lang="cs-CZ" sz="1600" dirty="0" smtClean="0"/>
          </a:p>
          <a:p>
            <a:pPr lvl="1">
              <a:defRPr/>
            </a:pPr>
            <a:r>
              <a:rPr lang="cs-CZ" sz="1600" dirty="0" smtClean="0"/>
              <a:t>virus hepatitidy A, virus hepatitidy B</a:t>
            </a:r>
          </a:p>
          <a:p>
            <a:pPr lvl="1">
              <a:defRPr/>
            </a:pPr>
            <a:r>
              <a:rPr lang="cs-CZ" sz="1600" dirty="0"/>
              <a:t> </a:t>
            </a:r>
            <a:r>
              <a:rPr lang="cs-CZ" sz="1600" dirty="0" err="1" smtClean="0"/>
              <a:t>rotaviry</a:t>
            </a:r>
            <a:endParaRPr lang="cs-CZ" sz="1600" dirty="0" smtClean="0"/>
          </a:p>
          <a:p>
            <a:pPr marL="502920" lvl="1" indent="0">
              <a:buNone/>
              <a:defRPr/>
            </a:pPr>
            <a:endParaRPr lang="cs-CZ" sz="1600" dirty="0" smtClean="0"/>
          </a:p>
          <a:p>
            <a:pPr>
              <a:defRPr/>
            </a:pPr>
            <a:r>
              <a:rPr lang="cs-CZ" sz="2600" b="1" dirty="0" smtClean="0"/>
              <a:t>Střední</a:t>
            </a:r>
            <a:r>
              <a:rPr lang="cs-CZ" sz="2600" dirty="0" smtClean="0"/>
              <a:t> </a:t>
            </a:r>
            <a:r>
              <a:rPr lang="cs-CZ" dirty="0" smtClean="0"/>
              <a:t>– tisíce až desetitisíce – většina agens</a:t>
            </a:r>
            <a:endParaRPr lang="cs-CZ" dirty="0"/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600" b="1" dirty="0" smtClean="0"/>
              <a:t>Extrémně vysoká </a:t>
            </a:r>
            <a:r>
              <a:rPr lang="cs-CZ" sz="2400" dirty="0" smtClean="0"/>
              <a:t> </a:t>
            </a:r>
            <a:r>
              <a:rPr lang="cs-CZ" sz="2100" dirty="0" smtClean="0"/>
              <a:t>-  statisíce až miliony </a:t>
            </a:r>
            <a:endParaRPr lang="cs-CZ" sz="2100" dirty="0"/>
          </a:p>
          <a:p>
            <a:pPr lvl="1">
              <a:defRPr/>
            </a:pPr>
            <a:r>
              <a:rPr lang="cs-CZ" sz="1600" dirty="0" smtClean="0"/>
              <a:t> </a:t>
            </a:r>
            <a:r>
              <a:rPr lang="cs-CZ" sz="1600" dirty="0"/>
              <a:t>salmonely </a:t>
            </a:r>
          </a:p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r>
              <a:rPr lang="cs-CZ" sz="2400" dirty="0" smtClean="0"/>
              <a:t>Při </a:t>
            </a:r>
            <a:r>
              <a:rPr lang="cs-CZ" sz="2400" dirty="0"/>
              <a:t>nedostatečné infekční dávce asymptomatická nákaza (vnímavý jedinec neonemocní, ale vytvoří si protilátky).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0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Kontagiozita = nakažlivost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800" dirty="0"/>
              <a:t>závisí  na</a:t>
            </a:r>
          </a:p>
          <a:p>
            <a:pPr>
              <a:defRPr/>
            </a:pPr>
            <a:r>
              <a:rPr lang="cs-CZ" sz="2800" dirty="0"/>
              <a:t>množství původce vylučovaného z organismu zdroje</a:t>
            </a:r>
          </a:p>
          <a:p>
            <a:pPr>
              <a:defRPr/>
            </a:pPr>
            <a:r>
              <a:rPr lang="cs-CZ" sz="2800" dirty="0"/>
              <a:t>rezistenci  původce vůči zevnímu prostředí</a:t>
            </a:r>
          </a:p>
          <a:p>
            <a:pPr>
              <a:defRPr/>
            </a:pPr>
            <a:r>
              <a:rPr lang="cs-CZ" sz="2800" dirty="0"/>
              <a:t>infekční dávce původce nutné k nákaze </a:t>
            </a:r>
          </a:p>
          <a:p>
            <a:pPr>
              <a:defRPr/>
            </a:pPr>
            <a:r>
              <a:rPr lang="cs-CZ" sz="2800" dirty="0"/>
              <a:t>faktorech na straně vnímavého jedince – individuální vnímavost, nespecifická </a:t>
            </a:r>
            <a:r>
              <a:rPr lang="cs-CZ" sz="2800" dirty="0" smtClean="0"/>
              <a:t>rezistence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6497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Zdroj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2800" dirty="0" smtClean="0"/>
          </a:p>
          <a:p>
            <a:r>
              <a:rPr lang="cs-CZ" altLang="cs-CZ" sz="2800" dirty="0" smtClean="0"/>
              <a:t>člověk v </a:t>
            </a:r>
            <a:r>
              <a:rPr lang="cs-CZ" altLang="cs-CZ" sz="2800" dirty="0"/>
              <a:t>inkubační </a:t>
            </a:r>
            <a:r>
              <a:rPr lang="cs-CZ" altLang="cs-CZ" sz="2800" dirty="0" smtClean="0"/>
              <a:t>době </a:t>
            </a:r>
            <a:endParaRPr lang="cs-CZ" altLang="cs-CZ" sz="2800" dirty="0"/>
          </a:p>
          <a:p>
            <a:r>
              <a:rPr lang="cs-CZ" altLang="cs-CZ" sz="2800" dirty="0" smtClean="0"/>
              <a:t>nemocný akutní infekční chorobou</a:t>
            </a:r>
            <a:endParaRPr lang="cs-CZ" altLang="cs-CZ" sz="2800" dirty="0"/>
          </a:p>
          <a:p>
            <a:r>
              <a:rPr lang="cs-CZ" altLang="cs-CZ" sz="2800" dirty="0" smtClean="0"/>
              <a:t>nemocný chronickou infekční chorobou</a:t>
            </a:r>
            <a:endParaRPr lang="cs-CZ" altLang="cs-CZ" sz="2800" dirty="0"/>
          </a:p>
          <a:p>
            <a:r>
              <a:rPr lang="cs-CZ" altLang="cs-CZ" sz="2800" dirty="0"/>
              <a:t>rekonvalescent</a:t>
            </a:r>
          </a:p>
          <a:p>
            <a:r>
              <a:rPr lang="cs-CZ" altLang="cs-CZ" sz="2800" dirty="0" err="1" smtClean="0"/>
              <a:t>inaparentně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infikovaný (bez příznaků</a:t>
            </a:r>
            <a:r>
              <a:rPr lang="cs-CZ" altLang="cs-CZ" sz="2800" dirty="0" smtClean="0"/>
              <a:t>)</a:t>
            </a:r>
          </a:p>
          <a:p>
            <a:r>
              <a:rPr lang="cs-CZ" altLang="cs-CZ" sz="2800" dirty="0" smtClean="0"/>
              <a:t>nosič  - nosičství viru (HIV, HPV, HCV, HBV)</a:t>
            </a:r>
          </a:p>
          <a:p>
            <a:pPr marL="0" indent="0">
              <a:buNone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- bacilonosičství  (stafylokoky,   </a:t>
            </a:r>
          </a:p>
          <a:p>
            <a:pPr marL="0" indent="0">
              <a:buNone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            streptokoky, chlamydie)</a:t>
            </a:r>
            <a:endParaRPr lang="cs-CZ" altLang="cs-CZ" sz="2800" dirty="0"/>
          </a:p>
          <a:p>
            <a:endParaRPr lang="cs-CZ" alt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75116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r>
              <a:rPr lang="cs-CZ" altLang="cs-CZ" sz="2800" dirty="0" smtClean="0"/>
              <a:t>nutná </a:t>
            </a:r>
            <a:r>
              <a:rPr lang="cs-CZ" altLang="cs-CZ" sz="2800" dirty="0"/>
              <a:t>současná přítomnost zdroje nákazy a vnímavého jedince</a:t>
            </a:r>
          </a:p>
          <a:p>
            <a:pPr>
              <a:buNone/>
            </a:pPr>
            <a:r>
              <a:rPr lang="cs-CZ" altLang="cs-CZ" sz="2800" dirty="0" smtClean="0"/>
              <a:t>původce </a:t>
            </a:r>
            <a:r>
              <a:rPr lang="cs-CZ" altLang="cs-CZ" sz="2800" dirty="0"/>
              <a:t>(patogenní agens) </a:t>
            </a:r>
            <a:r>
              <a:rPr lang="cs-CZ" altLang="cs-CZ" sz="2800" dirty="0" smtClean="0"/>
              <a:t>může být citlivý vůči podmínkám </a:t>
            </a:r>
            <a:r>
              <a:rPr lang="cs-CZ" altLang="cs-CZ" sz="2800" dirty="0"/>
              <a:t>zevního prostředí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dirty="0"/>
              <a:t>přímý kontakt  </a:t>
            </a:r>
          </a:p>
          <a:p>
            <a:pPr>
              <a:buNone/>
            </a:pPr>
            <a:r>
              <a:rPr lang="cs-CZ" altLang="cs-CZ" sz="2800" dirty="0"/>
              <a:t>      dotyk, polibek, sex</a:t>
            </a:r>
          </a:p>
          <a:p>
            <a:pPr>
              <a:buNone/>
            </a:pPr>
            <a:r>
              <a:rPr lang="cs-CZ" altLang="cs-CZ" sz="2800" dirty="0"/>
              <a:t>      pokousání / poranění zvířetem</a:t>
            </a:r>
          </a:p>
          <a:p>
            <a:r>
              <a:rPr lang="cs-CZ" altLang="cs-CZ" sz="2800" dirty="0" err="1"/>
              <a:t>transplacentární</a:t>
            </a:r>
            <a:r>
              <a:rPr lang="cs-CZ" altLang="cs-CZ" sz="2800" dirty="0"/>
              <a:t>  a  perinatální přenos</a:t>
            </a:r>
          </a:p>
          <a:p>
            <a:r>
              <a:rPr lang="cs-CZ" altLang="cs-CZ" sz="2800" dirty="0"/>
              <a:t>kapénkový </a:t>
            </a:r>
            <a:r>
              <a:rPr lang="cs-CZ" altLang="cs-CZ" sz="2800" dirty="0" smtClean="0"/>
              <a:t>přenos   </a:t>
            </a:r>
            <a:r>
              <a:rPr lang="cs-CZ" altLang="cs-CZ" dirty="0" smtClean="0"/>
              <a:t>(do vzdálenosti 1,5 m)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286121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1201</TotalTime>
  <Words>759</Words>
  <Application>Microsoft Office PowerPoint</Application>
  <PresentationFormat>Vlastní</PresentationFormat>
  <Paragraphs>175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Rámeček</vt:lpstr>
      <vt:lpstr>   Preventivní protiepidemická opatření  </vt:lpstr>
      <vt:lpstr>Proces šíření nákazy</vt:lpstr>
      <vt:lpstr>Protiepidemická opatření</vt:lpstr>
      <vt:lpstr>Proces šíření nákazy</vt:lpstr>
      <vt:lpstr>Proces šíření nákazy</vt:lpstr>
      <vt:lpstr>Infekční dávka původce nákazy</vt:lpstr>
      <vt:lpstr>Kontagiozita = nakažlivost</vt:lpstr>
      <vt:lpstr>Zdroj původce nákazy</vt:lpstr>
      <vt:lpstr>Přímý přenos nákazy</vt:lpstr>
      <vt:lpstr>Nepřímý přenos nákazy</vt:lpstr>
      <vt:lpstr>Vnímavý jedinec  </vt:lpstr>
      <vt:lpstr>Nevnímavý jedinec</vt:lpstr>
      <vt:lpstr>Ovlivnění procesu přenosu nákazy</vt:lpstr>
      <vt:lpstr>Preventivní protiepidemická opatření hygienická</vt:lpstr>
      <vt:lpstr>Preventivní protiepidemická opatření – imunizace</vt:lpstr>
      <vt:lpstr>Imunizace = očkování</vt:lpstr>
      <vt:lpstr>Povinné očkování</vt:lpstr>
      <vt:lpstr>Legislativa</vt:lpstr>
      <vt:lpstr>Preventivní programy  MZ ČR</vt:lpstr>
      <vt:lpstr>Zdraví 2020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Mirka</cp:lastModifiedBy>
  <cp:revision>82</cp:revision>
  <dcterms:created xsi:type="dcterms:W3CDTF">2017-04-04T13:58:15Z</dcterms:created>
  <dcterms:modified xsi:type="dcterms:W3CDTF">2020-03-25T10:01:59Z</dcterms:modified>
</cp:coreProperties>
</file>